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0" r:id="rId4"/>
    <p:sldId id="258" r:id="rId5"/>
    <p:sldId id="257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73" r:id="rId16"/>
    <p:sldId id="270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DA optimization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Dou Wang, Yuan Zhang,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Wang, </a:t>
            </a:r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Geng,Chenghui</a:t>
            </a:r>
            <a:r>
              <a:rPr lang="en-US" altLang="zh-CN" dirty="0" smtClean="0"/>
              <a:t> Yu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923928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2017.05.19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7737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547664" y="169151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320turns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438653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920" y="4051912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5144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872" y="1340768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293096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1331640" y="2060848"/>
            <a:ext cx="1026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480turns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56839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altLang="zh-CN" dirty="0" smtClean="0"/>
              <a:t>DA before optimization (lattice 4)</a:t>
            </a:r>
            <a:br>
              <a:rPr lang="en-US" altLang="zh-CN" dirty="0" smtClean="0"/>
            </a:b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70 Knob: 8 IR sext 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+ 4 IR </a:t>
            </a:r>
            <a:r>
              <a:rPr lang="en-US" altLang="zh-CN" sz="1800" b="1" dirty="0" err="1">
                <a:solidFill>
                  <a:prstClr val="black"/>
                </a:solidFill>
                <a:cs typeface="+mn-cs"/>
              </a:rPr>
              <a:t>multipoles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(K1/K2/K3) 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+ 18 IR </a:t>
            </a:r>
            <a:r>
              <a:rPr lang="en-US" altLang="zh-CN" sz="1800" b="1" dirty="0" err="1">
                <a:solidFill>
                  <a:srgbClr val="FF0000"/>
                </a:solidFill>
                <a:cs typeface="+mn-cs"/>
              </a:rPr>
              <a:t>Mult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(k2) + 32 arc </a:t>
            </a:r>
            <a:r>
              <a:rPr lang="en-US" altLang="zh-CN" sz="1800" b="1" dirty="0" err="1" smtClean="0">
                <a:solidFill>
                  <a:srgbClr val="FF0000"/>
                </a:solidFill>
                <a:cs typeface="+mn-cs"/>
              </a:rPr>
              <a:t>sextupoles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68832" y="105273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14116" y="1173730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50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52" y="1628800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92" y="4365104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43062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331952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矩形 7"/>
          <p:cNvSpPr/>
          <p:nvPr/>
        </p:nvSpPr>
        <p:spPr>
          <a:xfrm>
            <a:off x="6206411" y="1173730"/>
            <a:ext cx="107914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FF0000"/>
                </a:solidFill>
              </a:rPr>
              <a:t>200 </a:t>
            </a:r>
            <a:r>
              <a:rPr lang="en-US" altLang="zh-CN" dirty="0">
                <a:solidFill>
                  <a:srgbClr val="FF0000"/>
                </a:solidFill>
              </a:rPr>
              <a:t>turns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015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altLang="zh-CN" dirty="0" smtClean="0"/>
              <a:t>DA before optimization (lattice 4)</a:t>
            </a:r>
            <a:br>
              <a:rPr lang="en-US" altLang="zh-CN" dirty="0" smtClean="0"/>
            </a:b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70 Knob: 8 IR sext 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+ 4 IR </a:t>
            </a:r>
            <a:r>
              <a:rPr lang="en-US" altLang="zh-CN" sz="1800" b="1" dirty="0" err="1">
                <a:solidFill>
                  <a:prstClr val="black"/>
                </a:solidFill>
                <a:cs typeface="+mn-cs"/>
              </a:rPr>
              <a:t>multipoles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(K1/K2/K3) 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+ 18 IR </a:t>
            </a:r>
            <a:r>
              <a:rPr lang="en-US" altLang="zh-CN" sz="1800" b="1" dirty="0" err="1">
                <a:solidFill>
                  <a:srgbClr val="FF0000"/>
                </a:solidFill>
                <a:cs typeface="+mn-cs"/>
              </a:rPr>
              <a:t>Mult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(k2) + 32 arc </a:t>
            </a:r>
            <a:r>
              <a:rPr lang="en-US" altLang="zh-CN" sz="1800" b="1" dirty="0" err="1" smtClean="0">
                <a:solidFill>
                  <a:srgbClr val="FF0000"/>
                </a:solidFill>
                <a:cs typeface="+mn-cs"/>
              </a:rPr>
              <a:t>sextupoles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75956" y="1056034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50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7964" y="12286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Close K1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98" y="1700808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78" y="4468750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555334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282083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矩形 9"/>
          <p:cNvSpPr/>
          <p:nvPr/>
        </p:nvSpPr>
        <p:spPr>
          <a:xfrm>
            <a:off x="6300192" y="1248058"/>
            <a:ext cx="978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Close </a:t>
            </a:r>
            <a:r>
              <a:rPr lang="en-US" altLang="zh-CN" dirty="0" smtClean="0"/>
              <a:t>K2</a:t>
            </a:r>
            <a:endParaRPr lang="en-US" altLang="zh-CN" dirty="0"/>
          </a:p>
        </p:txBody>
      </p:sp>
      <p:sp>
        <p:nvSpPr>
          <p:cNvPr id="11" name="TextBox 10"/>
          <p:cNvSpPr txBox="1"/>
          <p:nvPr/>
        </p:nvSpPr>
        <p:spPr>
          <a:xfrm>
            <a:off x="3635896" y="3758670"/>
            <a:ext cx="208823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K1 is the key of DA!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0719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altLang="zh-CN" dirty="0" smtClean="0"/>
              <a:t>DA before optimization (lattice 4)</a:t>
            </a:r>
            <a:br>
              <a:rPr lang="en-US" altLang="zh-CN" dirty="0" smtClean="0"/>
            </a:b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70 Knob: 8 IR sext 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+ 4 IR </a:t>
            </a:r>
            <a:r>
              <a:rPr lang="en-US" altLang="zh-CN" sz="1800" b="1" dirty="0" err="1">
                <a:solidFill>
                  <a:prstClr val="black"/>
                </a:solidFill>
                <a:cs typeface="+mn-cs"/>
              </a:rPr>
              <a:t>multipoles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(K1/K2/K3) 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+ 18 IR </a:t>
            </a:r>
            <a:r>
              <a:rPr lang="en-US" altLang="zh-CN" sz="1800" b="1" dirty="0" err="1">
                <a:solidFill>
                  <a:srgbClr val="FF0000"/>
                </a:solidFill>
                <a:cs typeface="+mn-cs"/>
              </a:rPr>
              <a:t>Mult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(k2) + 32 arc </a:t>
            </a:r>
            <a:r>
              <a:rPr lang="en-US" altLang="zh-CN" sz="1800" b="1" dirty="0" err="1" smtClean="0">
                <a:solidFill>
                  <a:srgbClr val="FF0000"/>
                </a:solidFill>
                <a:cs typeface="+mn-cs"/>
              </a:rPr>
              <a:t>sextupoles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75956" y="1056034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50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7964" y="12286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Close K3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300192" y="1248058"/>
            <a:ext cx="13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Close </a:t>
            </a:r>
            <a:r>
              <a:rPr lang="en-US" altLang="zh-CN" dirty="0" smtClean="0"/>
              <a:t>K2&amp;K3</a:t>
            </a:r>
            <a:endParaRPr lang="en-US" altLang="zh-C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617390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293096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28" y="1564860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48" y="4365104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9621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altLang="zh-CN" dirty="0" smtClean="0"/>
              <a:t>DA before optimization (lattice 4)</a:t>
            </a:r>
            <a:br>
              <a:rPr lang="en-US" altLang="zh-CN" dirty="0" smtClean="0"/>
            </a:b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70 Knob: 8 IR sext 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+ 4 IR </a:t>
            </a:r>
            <a:r>
              <a:rPr lang="en-US" altLang="zh-CN" sz="1800" b="1" dirty="0" err="1">
                <a:solidFill>
                  <a:prstClr val="black"/>
                </a:solidFill>
                <a:cs typeface="+mn-cs"/>
              </a:rPr>
              <a:t>multipoles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(K1/K2/K3) 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+ 18 IR </a:t>
            </a:r>
            <a:r>
              <a:rPr lang="en-US" altLang="zh-CN" sz="1800" b="1" dirty="0" err="1">
                <a:solidFill>
                  <a:srgbClr val="FF0000"/>
                </a:solidFill>
                <a:cs typeface="+mn-cs"/>
              </a:rPr>
              <a:t>Mult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(k2) + 32 arc </a:t>
            </a:r>
            <a:r>
              <a:rPr lang="en-US" altLang="zh-CN" sz="1800" b="1" dirty="0" err="1" smtClean="0">
                <a:solidFill>
                  <a:srgbClr val="FF0000"/>
                </a:solidFill>
                <a:cs typeface="+mn-cs"/>
              </a:rPr>
              <a:t>sextupoles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79712" y="1044006"/>
            <a:ext cx="366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Close 22 </a:t>
            </a:r>
            <a:r>
              <a:rPr lang="en-US" altLang="zh-CN" dirty="0" err="1" smtClean="0"/>
              <a:t>multipoles</a:t>
            </a:r>
            <a:r>
              <a:rPr lang="en-US" altLang="zh-CN" dirty="0" smtClean="0"/>
              <a:t> except for K1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84784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282083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2178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altLang="zh-CN" dirty="0"/>
              <a:t>DA </a:t>
            </a:r>
            <a:r>
              <a:rPr lang="en-US" altLang="zh-CN" dirty="0" smtClean="0"/>
              <a:t>after </a:t>
            </a:r>
            <a:r>
              <a:rPr lang="en-US" altLang="zh-CN" dirty="0"/>
              <a:t>optimization (lattice </a:t>
            </a:r>
            <a:r>
              <a:rPr lang="en-US" altLang="zh-CN" dirty="0" smtClean="0"/>
              <a:t>4)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134076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71700" y="2348880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50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242908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293096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17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altLang="zh-CN" dirty="0" smtClean="0"/>
              <a:t>DA before optimization (lattice 5)</a:t>
            </a:r>
            <a:br>
              <a:rPr lang="en-US" altLang="zh-CN" dirty="0" smtClean="0"/>
            </a:b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70 Knob: 8 IR sext 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+ 4 IR </a:t>
            </a:r>
            <a:r>
              <a:rPr lang="en-US" altLang="zh-CN" sz="1800" b="1" dirty="0" err="1">
                <a:solidFill>
                  <a:prstClr val="black"/>
                </a:solidFill>
                <a:cs typeface="+mn-cs"/>
              </a:rPr>
              <a:t>multipoles</a:t>
            </a:r>
            <a:r>
              <a:rPr lang="en-US" altLang="zh-CN" sz="1800" b="1" dirty="0">
                <a:solidFill>
                  <a:prstClr val="black"/>
                </a:solidFill>
                <a:cs typeface="+mn-cs"/>
              </a:rPr>
              <a:t>(K1/K2/K3) 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+ 18 IR </a:t>
            </a:r>
            <a:r>
              <a:rPr lang="en-US" altLang="zh-CN" sz="1800" b="1" dirty="0" err="1">
                <a:solidFill>
                  <a:srgbClr val="FF0000"/>
                </a:solidFill>
                <a:cs typeface="+mn-cs"/>
              </a:rPr>
              <a:t>Mult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(k2) + 32 arc </a:t>
            </a:r>
            <a:r>
              <a:rPr lang="en-US" altLang="zh-CN" sz="1800" b="1" dirty="0" err="1" smtClean="0">
                <a:solidFill>
                  <a:srgbClr val="FF0000"/>
                </a:solidFill>
                <a:cs typeface="+mn-cs"/>
              </a:rPr>
              <a:t>sextupoles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68832" y="105273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206411" y="1173730"/>
            <a:ext cx="107914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FF0000"/>
                </a:solidFill>
              </a:rPr>
              <a:t>200 </a:t>
            </a:r>
            <a:r>
              <a:rPr lang="en-US" altLang="zh-CN" dirty="0">
                <a:solidFill>
                  <a:srgbClr val="FF0000"/>
                </a:solidFill>
              </a:rPr>
              <a:t>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62702"/>
            <a:ext cx="4248472" cy="2907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813" y="3933056"/>
            <a:ext cx="4228143" cy="2669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4355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altLang="zh-CN" dirty="0"/>
              <a:t>DA </a:t>
            </a:r>
            <a:r>
              <a:rPr lang="en-US" altLang="zh-CN" dirty="0" smtClean="0"/>
              <a:t>after </a:t>
            </a:r>
            <a:r>
              <a:rPr lang="en-US" altLang="zh-CN" dirty="0"/>
              <a:t>optimization (lattice </a:t>
            </a:r>
            <a:r>
              <a:rPr lang="en-US" altLang="zh-CN" dirty="0" smtClean="0"/>
              <a:t>5)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134076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3880" y="141277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200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82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Add </a:t>
            </a:r>
            <a:r>
              <a:rPr lang="en-US" altLang="zh-CN" dirty="0" err="1" smtClean="0"/>
              <a:t>multipole</a:t>
            </a:r>
            <a:r>
              <a:rPr lang="en-US" altLang="zh-CN" dirty="0" smtClean="0"/>
              <a:t> k1 to real </a:t>
            </a:r>
            <a:r>
              <a:rPr lang="en-US" altLang="zh-CN" dirty="0" err="1" smtClean="0"/>
              <a:t>quadrupole</a:t>
            </a:r>
            <a:r>
              <a:rPr lang="en-US" altLang="zh-CN" dirty="0" smtClean="0"/>
              <a:t> </a:t>
            </a:r>
            <a:r>
              <a:rPr lang="en-US" altLang="zh-CN" sz="2200" dirty="0"/>
              <a:t>(lattice 5)</a:t>
            </a:r>
            <a:endParaRPr lang="zh-CN" altLang="en-US" sz="2200" dirty="0"/>
          </a:p>
        </p:txBody>
      </p:sp>
      <p:sp>
        <p:nvSpPr>
          <p:cNvPr id="3" name="矩形 2"/>
          <p:cNvSpPr/>
          <p:nvPr/>
        </p:nvSpPr>
        <p:spPr>
          <a:xfrm>
            <a:off x="395536" y="6165304"/>
            <a:ext cx="57925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Optics Distortion in IP : </a:t>
            </a:r>
            <a:r>
              <a:rPr lang="en-US" altLang="zh-CN" dirty="0" err="1" smtClean="0"/>
              <a:t>beata</a:t>
            </a:r>
            <a:r>
              <a:rPr lang="en-US" altLang="zh-CN" dirty="0" smtClean="0"/>
              <a:t>=0.1740689/ 0.0019829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                       working point=341.09925/341.22003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60848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160860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>
          <a:xfrm>
            <a:off x="4392469" y="1358396"/>
            <a:ext cx="107914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FF0000"/>
                </a:solidFill>
              </a:rPr>
              <a:t>200 </a:t>
            </a:r>
            <a:r>
              <a:rPr lang="en-US" altLang="zh-CN" dirty="0">
                <a:solidFill>
                  <a:srgbClr val="FF0000"/>
                </a:solidFill>
              </a:rPr>
              <a:t>turns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48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before optimization (lattice 1)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damping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40968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284984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660232" y="181346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7944" y="181346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240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419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Add </a:t>
            </a:r>
            <a:r>
              <a:rPr lang="en-US" altLang="zh-CN" dirty="0" err="1" smtClean="0"/>
              <a:t>multipole</a:t>
            </a:r>
            <a:r>
              <a:rPr lang="en-US" altLang="zh-CN" dirty="0" smtClean="0"/>
              <a:t> k1 to real </a:t>
            </a:r>
            <a:r>
              <a:rPr lang="en-US" altLang="zh-CN" dirty="0" err="1" smtClean="0"/>
              <a:t>quadrupole</a:t>
            </a:r>
            <a:r>
              <a:rPr lang="en-US" altLang="zh-CN" dirty="0" smtClean="0"/>
              <a:t> </a:t>
            </a:r>
            <a:r>
              <a:rPr lang="en-US" altLang="zh-CN" sz="2200" dirty="0"/>
              <a:t>(lattice 5)</a:t>
            </a:r>
            <a:endParaRPr lang="zh-CN" altLang="en-US" sz="2200" dirty="0"/>
          </a:p>
        </p:txBody>
      </p:sp>
      <p:sp>
        <p:nvSpPr>
          <p:cNvPr id="3" name="矩形 2"/>
          <p:cNvSpPr/>
          <p:nvPr/>
        </p:nvSpPr>
        <p:spPr>
          <a:xfrm>
            <a:off x="395536" y="6165304"/>
            <a:ext cx="75557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Optics Distortion in IP : </a:t>
            </a:r>
            <a:r>
              <a:rPr lang="en-US" altLang="zh-CN" dirty="0" err="1" smtClean="0"/>
              <a:t>beata</a:t>
            </a:r>
            <a:r>
              <a:rPr lang="en-US" altLang="zh-CN" dirty="0"/>
              <a:t>=.17268262886877295/  .</a:t>
            </a:r>
            <a:r>
              <a:rPr lang="en-US" altLang="zh-CN" dirty="0" smtClean="0"/>
              <a:t>0019902450192472373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                          </a:t>
            </a:r>
            <a:r>
              <a:rPr lang="en-US" altLang="zh-CN" dirty="0"/>
              <a:t>working </a:t>
            </a:r>
            <a:r>
              <a:rPr lang="en-US" altLang="zh-CN" dirty="0" smtClean="0"/>
              <a:t>point=341.099617/341.219991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76899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492896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矩形 7"/>
          <p:cNvSpPr/>
          <p:nvPr/>
        </p:nvSpPr>
        <p:spPr>
          <a:xfrm>
            <a:off x="4147980" y="1772816"/>
            <a:ext cx="107914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FF0000"/>
                </a:solidFill>
              </a:rPr>
              <a:t>200 </a:t>
            </a:r>
            <a:r>
              <a:rPr lang="en-US" altLang="zh-CN" dirty="0">
                <a:solidFill>
                  <a:srgbClr val="FF0000"/>
                </a:solidFill>
              </a:rPr>
              <a:t>turns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131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68760"/>
            <a:ext cx="6120680" cy="5263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866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 </a:t>
            </a:r>
            <a:r>
              <a:rPr lang="en-US" altLang="zh-CN" dirty="0" smtClean="0"/>
              <a:t>after </a:t>
            </a:r>
            <a:r>
              <a:rPr lang="en-US" altLang="zh-CN" dirty="0"/>
              <a:t>optimization (lattice 1)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36" y="3356992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damping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60232" y="181346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181346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240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16" y="3429000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9203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 before optimization (lattice </a:t>
            </a:r>
            <a:r>
              <a:rPr lang="en-US" altLang="zh-CN" dirty="0" smtClean="0"/>
              <a:t>2)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damping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60232" y="181346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67944" y="181346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240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140968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668" y="3017504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939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 </a:t>
            </a:r>
            <a:r>
              <a:rPr lang="en-US" altLang="zh-CN" dirty="0" smtClean="0"/>
              <a:t>after </a:t>
            </a:r>
            <a:r>
              <a:rPr lang="en-US" altLang="zh-CN" dirty="0"/>
              <a:t>optimization (lattice </a:t>
            </a:r>
            <a:r>
              <a:rPr lang="en-US" altLang="zh-CN" dirty="0" smtClean="0"/>
              <a:t>2)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damping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60232" y="181346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181346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240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84984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268" y="3140968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6322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en-US" altLang="zh-CN" dirty="0" smtClean="0"/>
              <a:t>DA before optimization (lattice 3)</a:t>
            </a:r>
            <a:br>
              <a:rPr lang="en-US" altLang="zh-CN" dirty="0" smtClean="0"/>
            </a:b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46 Knob: 8 IR sext + 22 IR </a:t>
            </a:r>
            <a:r>
              <a:rPr lang="en-US" altLang="zh-CN" sz="1800" b="1" dirty="0" err="1">
                <a:solidFill>
                  <a:srgbClr val="FF0000"/>
                </a:solidFill>
                <a:cs typeface="+mn-cs"/>
              </a:rPr>
              <a:t>Mult</a:t>
            </a:r>
            <a:r>
              <a:rPr lang="en-US" altLang="zh-CN" sz="1800" b="1" dirty="0">
                <a:solidFill>
                  <a:srgbClr val="FF0000"/>
                </a:solidFill>
                <a:cs typeface="+mn-cs"/>
              </a:rPr>
              <a:t>(k2) + 16 arc </a:t>
            </a:r>
            <a:r>
              <a:rPr lang="en-US" altLang="zh-CN" sz="1800" b="1" dirty="0" err="1" smtClean="0">
                <a:solidFill>
                  <a:srgbClr val="FF0000"/>
                </a:solidFill>
                <a:cs typeface="+mn-cs"/>
              </a:rPr>
              <a:t>sextupoles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134076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26176" y="1364998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50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02" y="2636888"/>
            <a:ext cx="4518454" cy="310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478" y="1498002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281828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2912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altLang="zh-CN" dirty="0"/>
              <a:t>DA </a:t>
            </a:r>
            <a:r>
              <a:rPr lang="en-US" altLang="zh-CN" dirty="0" smtClean="0"/>
              <a:t>after </a:t>
            </a:r>
            <a:r>
              <a:rPr lang="en-US" altLang="zh-CN" dirty="0"/>
              <a:t>optimization (lattice </a:t>
            </a:r>
            <a:r>
              <a:rPr lang="en-US" altLang="zh-CN" dirty="0" smtClean="0"/>
              <a:t>3)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134076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26176" y="1364998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50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04" y="1988840"/>
            <a:ext cx="4354289" cy="29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68" y="1340767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425" y="4149080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41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12776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149080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53680"/>
            <a:ext cx="3773487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0332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5221</TotalTime>
  <Words>233</Words>
  <Application>Microsoft Office PowerPoint</Application>
  <PresentationFormat>全屏显示(4:3)</PresentationFormat>
  <Paragraphs>59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Office 主题</vt:lpstr>
      <vt:lpstr>CEPC DA optimization</vt:lpstr>
      <vt:lpstr>DA before optimization (lattice 1)</vt:lpstr>
      <vt:lpstr>PowerPoint 演示文稿</vt:lpstr>
      <vt:lpstr>DA after optimization (lattice 1)</vt:lpstr>
      <vt:lpstr>DA before optimization (lattice 2)</vt:lpstr>
      <vt:lpstr>DA after optimization (lattice 2)</vt:lpstr>
      <vt:lpstr>DA before optimization (lattice 3) 46 Knob: 8 IR sext + 22 IR Mult(k2) + 16 arc sextupoles</vt:lpstr>
      <vt:lpstr>DA after optimization (lattice 3)</vt:lpstr>
      <vt:lpstr>PowerPoint 演示文稿</vt:lpstr>
      <vt:lpstr>PowerPoint 演示文稿</vt:lpstr>
      <vt:lpstr>PowerPoint 演示文稿</vt:lpstr>
      <vt:lpstr>DA before optimization (lattice 4) 70 Knob: 8 IR sext + 4 IR multipoles(K1/K2/K3) + 18 IR Mult(k2) + 32 arc sextupoles</vt:lpstr>
      <vt:lpstr>DA before optimization (lattice 4) 70 Knob: 8 IR sext + 4 IR multipoles(K1/K2/K3) + 18 IR Mult(k2) + 32 arc sextupoles</vt:lpstr>
      <vt:lpstr>DA before optimization (lattice 4) 70 Knob: 8 IR sext + 4 IR multipoles(K1/K2/K3) + 18 IR Mult(k2) + 32 arc sextupoles</vt:lpstr>
      <vt:lpstr>DA before optimization (lattice 4) 70 Knob: 8 IR sext + 4 IR multipoles(K1/K2/K3) + 18 IR Mult(k2) + 32 arc sextupoles</vt:lpstr>
      <vt:lpstr>DA after optimization (lattice 4)</vt:lpstr>
      <vt:lpstr>DA before optimization (lattice 5) 70 Knob: 8 IR sext + 4 IR multipoles(K1/K2/K3) + 18 IR Mult(k2) + 32 arc sextupoles</vt:lpstr>
      <vt:lpstr>DA after optimization (lattice 5)</vt:lpstr>
      <vt:lpstr>Add multipole k1 to real quadrupole (lattice 5)</vt:lpstr>
      <vt:lpstr>Add multipole k1 to real quadrupole (lattice 5)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Dou</dc:creator>
  <cp:lastModifiedBy>Dou</cp:lastModifiedBy>
  <cp:revision>42</cp:revision>
  <dcterms:created xsi:type="dcterms:W3CDTF">2017-05-03T01:23:00Z</dcterms:created>
  <dcterms:modified xsi:type="dcterms:W3CDTF">2017-05-19T00:09:24Z</dcterms:modified>
</cp:coreProperties>
</file>