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8" r:id="rId3"/>
    <p:sldId id="270" r:id="rId4"/>
    <p:sldId id="271" r:id="rId5"/>
    <p:sldId id="272" r:id="rId6"/>
    <p:sldId id="273" r:id="rId7"/>
    <p:sldId id="274" r:id="rId8"/>
    <p:sldId id="275" r:id="rId9"/>
    <p:sldId id="266" r:id="rId10"/>
    <p:sldId id="276" r:id="rId11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6" d="100"/>
          <a:sy n="106" d="100"/>
        </p:scale>
        <p:origin x="150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6310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791480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44757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034944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8422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227492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93337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23372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76011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366073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999283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AFD9F-0564-43E6-9AB2-40C1D936FE44}" type="datetimeFigureOut">
              <a:rPr lang="zh-CN" altLang="en-US" smtClean="0"/>
              <a:t>2017-5-18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D3DC17-7763-49F9-B185-8A3F8D6FA801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876126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Progress on</a:t>
            </a:r>
            <a:br>
              <a:rPr lang="en-US" altLang="zh-CN" dirty="0"/>
            </a:br>
            <a:r>
              <a:rPr lang="en-US" altLang="zh-CN" dirty="0"/>
              <a:t>DA Optimization with </a:t>
            </a:r>
            <a:r>
              <a:rPr lang="en-US" altLang="zh-CN" dirty="0" smtClean="0"/>
              <a:t>MODE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zh-CN" dirty="0"/>
              <a:t>ZHANG, Yuan   WANG, </a:t>
            </a:r>
            <a:r>
              <a:rPr lang="en-US" altLang="zh-CN" dirty="0" err="1" smtClean="0"/>
              <a:t>Yiwei</a:t>
            </a:r>
            <a:r>
              <a:rPr lang="en-US" altLang="zh-CN" dirty="0" smtClean="0"/>
              <a:t>   WANG, Dou  GENG, </a:t>
            </a:r>
            <a:r>
              <a:rPr lang="en-US" altLang="zh-CN" dirty="0" err="1" smtClean="0"/>
              <a:t>Huiping</a:t>
            </a:r>
            <a:endParaRPr lang="en-US" altLang="zh-CN" dirty="0"/>
          </a:p>
          <a:p>
            <a:r>
              <a:rPr lang="en-US" altLang="zh-CN" dirty="0" smtClean="0"/>
              <a:t>2017-05-19</a:t>
            </a:r>
            <a:endParaRPr lang="zh-CN" altLang="en-US" dirty="0"/>
          </a:p>
          <a:p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27467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 with SAWTOOTH+TAPER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altLang="zh-CN" dirty="0"/>
              <a:t>FFS["CELL"];</a:t>
            </a:r>
          </a:p>
          <a:p>
            <a:pPr marL="0" indent="0">
              <a:buNone/>
            </a:pPr>
            <a:r>
              <a:rPr lang="en-US" altLang="zh-CN" dirty="0"/>
              <a:t>FFS["RING"];</a:t>
            </a:r>
          </a:p>
          <a:p>
            <a:pPr marL="0" indent="0">
              <a:buNone/>
            </a:pPr>
            <a:r>
              <a:rPr lang="en-US" altLang="zh-CN" dirty="0"/>
              <a:t>FFS["RAD"];</a:t>
            </a:r>
          </a:p>
          <a:p>
            <a:pPr marL="0" indent="0">
              <a:buNone/>
            </a:pPr>
            <a:r>
              <a:rPr lang="en-US" altLang="zh-CN" dirty="0"/>
              <a:t>FFS["CODPLOT"];</a:t>
            </a:r>
          </a:p>
          <a:p>
            <a:pPr marL="0" indent="0">
              <a:buNone/>
            </a:pPr>
            <a:r>
              <a:rPr lang="en-US" altLang="zh-CN" dirty="0"/>
              <a:t>FFS["RADCOD"];</a:t>
            </a:r>
          </a:p>
          <a:p>
            <a:pPr marL="0" indent="0">
              <a:buNone/>
            </a:pPr>
            <a:r>
              <a:rPr lang="en-US" altLang="zh-CN" dirty="0"/>
              <a:t>FFS["RADTAPER"];</a:t>
            </a:r>
          </a:p>
          <a:p>
            <a:pPr marL="0" indent="0">
              <a:buNone/>
            </a:pPr>
            <a:r>
              <a:rPr lang="en-US" altLang="zh-CN" dirty="0"/>
              <a:t>FFS["RFSW"];</a:t>
            </a:r>
          </a:p>
          <a:p>
            <a:pPr marL="0" indent="0">
              <a:buNone/>
            </a:pPr>
            <a:r>
              <a:rPr lang="en-US" altLang="zh-CN" dirty="0"/>
              <a:t>FFS["DAMPONLY"];</a:t>
            </a:r>
          </a:p>
          <a:p>
            <a:pPr marL="0" indent="0">
              <a:buNone/>
            </a:pPr>
            <a:r>
              <a:rPr lang="en-US" altLang="zh-CN" dirty="0"/>
              <a:t>Element["</a:t>
            </a:r>
            <a:r>
              <a:rPr lang="en-US" altLang="zh-CN" dirty="0" err="1"/>
              <a:t>PHI","RFC",Saved</a:t>
            </a:r>
            <a:r>
              <a:rPr lang="en-US" altLang="zh-CN" dirty="0"/>
              <a:t>-&gt;True]=-</a:t>
            </a:r>
            <a:r>
              <a:rPr lang="en-US" altLang="zh-CN" dirty="0" err="1"/>
              <a:t>ArcSin</a:t>
            </a:r>
            <a:r>
              <a:rPr lang="en-US" altLang="zh-CN" dirty="0"/>
              <a:t>[EnergyLossU0/</a:t>
            </a:r>
            <a:r>
              <a:rPr lang="en-US" altLang="zh-CN" dirty="0" err="1"/>
              <a:t>RfVoltageVc</a:t>
            </a:r>
            <a:r>
              <a:rPr lang="en-US" altLang="zh-CN" dirty="0"/>
              <a:t>]/.Emittance[];</a:t>
            </a:r>
          </a:p>
          <a:p>
            <a:pPr marL="0" indent="0">
              <a:buNone/>
            </a:pPr>
            <a:r>
              <a:rPr lang="en-US" altLang="zh-CN" dirty="0"/>
              <a:t>FFS[“emit”];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195024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III.4 </a:t>
            </a:r>
            <a:r>
              <a:rPr lang="en-US" altLang="zh-CN" dirty="0"/>
              <a:t>Optimize DA with IR sext/</a:t>
            </a:r>
            <a:r>
              <a:rPr lang="en-US" altLang="zh-CN" dirty="0" err="1"/>
              <a:t>mult</a:t>
            </a:r>
            <a:r>
              <a:rPr lang="en-US" altLang="zh-CN" dirty="0"/>
              <a:t> and </a:t>
            </a:r>
            <a:r>
              <a:rPr lang="en-US" altLang="zh-CN" dirty="0" smtClean="0"/>
              <a:t>8*(</a:t>
            </a:r>
            <a:r>
              <a:rPr lang="en-US" altLang="zh-CN" dirty="0"/>
              <a:t>SFO/SDO</a:t>
            </a:r>
            <a:r>
              <a:rPr lang="en-US" altLang="zh-CN" dirty="0" smtClean="0"/>
              <a:t>)+8*(</a:t>
            </a:r>
            <a:r>
              <a:rPr lang="en-US" altLang="zh-CN" dirty="0"/>
              <a:t>SFI/SDI)+IR knobs(</a:t>
            </a:r>
            <a:r>
              <a:rPr lang="en-US" altLang="zh-CN" dirty="0" err="1"/>
              <a:t>Cai</a:t>
            </a:r>
            <a:r>
              <a:rPr lang="en-US" altLang="zh-CN" dirty="0"/>
              <a:t>)</a:t>
            </a:r>
            <a:endParaRPr lang="zh-CN" altLang="en-US" dirty="0"/>
          </a:p>
        </p:txBody>
      </p:sp>
      <p:pic>
        <p:nvPicPr>
          <p:cNvPr id="6" name="内容占位符 5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14977"/>
            <a:ext cx="5181600" cy="2972634"/>
          </a:xfrm>
          <a:prstGeom prst="rect">
            <a:avLst/>
          </a:prstGeom>
        </p:spPr>
      </p:pic>
      <p:pic>
        <p:nvPicPr>
          <p:cNvPr id="7" name="内容占位符 6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944" b="11944"/>
          <a:stretch/>
        </p:blipFill>
        <p:spPr>
          <a:xfrm>
            <a:off x="6172200" y="2607399"/>
            <a:ext cx="5181600" cy="2951430"/>
          </a:xfrm>
        </p:spPr>
      </p:pic>
      <p:sp>
        <p:nvSpPr>
          <p:cNvPr id="5" name="矩形 4"/>
          <p:cNvSpPr/>
          <p:nvPr/>
        </p:nvSpPr>
        <p:spPr>
          <a:xfrm>
            <a:off x="943849" y="1506022"/>
            <a:ext cx="8236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70 </a:t>
            </a:r>
            <a:r>
              <a:rPr lang="en-US" altLang="zh-CN" b="1" dirty="0">
                <a:solidFill>
                  <a:srgbClr val="FF0000"/>
                </a:solidFill>
              </a:rPr>
              <a:t>Knob: 8 IR sext </a:t>
            </a:r>
            <a:r>
              <a:rPr lang="en-US" altLang="zh-CN" b="1" dirty="0" smtClean="0"/>
              <a:t>+ </a:t>
            </a:r>
            <a:r>
              <a:rPr lang="en-US" altLang="zh-CN" b="1" dirty="0"/>
              <a:t>4 IR multipoles(K1/K2/K3</a:t>
            </a:r>
            <a:r>
              <a:rPr lang="en-US" altLang="zh-CN" b="1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+ 18 </a:t>
            </a:r>
            <a:r>
              <a:rPr lang="en-US" altLang="zh-CN" b="1" dirty="0">
                <a:solidFill>
                  <a:srgbClr val="FF0000"/>
                </a:solidFill>
              </a:rPr>
              <a:t>IR </a:t>
            </a:r>
            <a:r>
              <a:rPr lang="en-US" altLang="zh-CN" b="1" dirty="0" err="1">
                <a:solidFill>
                  <a:srgbClr val="FF0000"/>
                </a:solidFill>
              </a:rPr>
              <a:t>Mult</a:t>
            </a:r>
            <a:r>
              <a:rPr lang="en-US" altLang="zh-CN" b="1" dirty="0">
                <a:solidFill>
                  <a:srgbClr val="FF0000"/>
                </a:solidFill>
              </a:rPr>
              <a:t>(k2) + </a:t>
            </a:r>
            <a:r>
              <a:rPr lang="en-US" altLang="zh-CN" b="1" dirty="0" smtClean="0">
                <a:solidFill>
                  <a:srgbClr val="FF0000"/>
                </a:solidFill>
              </a:rPr>
              <a:t>32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763000" y="1854022"/>
            <a:ext cx="24106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2017-05-12</a:t>
            </a:r>
            <a:endParaRPr lang="en-US" altLang="zh-CN" dirty="0" smtClean="0"/>
          </a:p>
        </p:txBody>
      </p:sp>
      <p:sp>
        <p:nvSpPr>
          <p:cNvPr id="3" name="文本框 2"/>
          <p:cNvSpPr txBox="1"/>
          <p:nvPr/>
        </p:nvSpPr>
        <p:spPr>
          <a:xfrm>
            <a:off x="10664982" y="697117"/>
            <a:ext cx="124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 turns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678898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III.5 </a:t>
            </a:r>
            <a:r>
              <a:rPr lang="en-US" altLang="zh-CN" dirty="0"/>
              <a:t>Optimize DA with IR sext/</a:t>
            </a:r>
            <a:r>
              <a:rPr lang="en-US" altLang="zh-CN" dirty="0" err="1"/>
              <a:t>mult</a:t>
            </a:r>
            <a:r>
              <a:rPr lang="en-US" altLang="zh-CN" dirty="0"/>
              <a:t> and </a:t>
            </a:r>
            <a:r>
              <a:rPr lang="en-US" altLang="zh-CN" dirty="0" smtClean="0"/>
              <a:t>56*(</a:t>
            </a:r>
            <a:r>
              <a:rPr lang="en-US" altLang="zh-CN" dirty="0"/>
              <a:t>SFO/SDO</a:t>
            </a:r>
            <a:r>
              <a:rPr lang="en-US" altLang="zh-CN" dirty="0" smtClean="0"/>
              <a:t>)+56*(</a:t>
            </a:r>
            <a:r>
              <a:rPr lang="en-US" altLang="zh-CN" dirty="0"/>
              <a:t>SFI/SDI)+IR knobs(</a:t>
            </a:r>
            <a:r>
              <a:rPr lang="en-US" altLang="zh-CN" dirty="0" err="1"/>
              <a:t>Cai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43849" y="1669356"/>
            <a:ext cx="8236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262 </a:t>
            </a:r>
            <a:r>
              <a:rPr lang="en-US" altLang="zh-CN" b="1" dirty="0">
                <a:solidFill>
                  <a:srgbClr val="FF0000"/>
                </a:solidFill>
              </a:rPr>
              <a:t>Knob: 8 IR sext </a:t>
            </a:r>
            <a:r>
              <a:rPr lang="en-US" altLang="zh-CN" b="1" dirty="0" smtClean="0"/>
              <a:t>+ </a:t>
            </a:r>
            <a:r>
              <a:rPr lang="en-US" altLang="zh-CN" b="1" dirty="0"/>
              <a:t>4 IR multipoles(K1/K2/K3</a:t>
            </a:r>
            <a:r>
              <a:rPr lang="en-US" altLang="zh-CN" b="1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+ 18 </a:t>
            </a:r>
            <a:r>
              <a:rPr lang="en-US" altLang="zh-CN" b="1" dirty="0">
                <a:solidFill>
                  <a:srgbClr val="FF0000"/>
                </a:solidFill>
              </a:rPr>
              <a:t>IR </a:t>
            </a:r>
            <a:r>
              <a:rPr lang="en-US" altLang="zh-CN" b="1" dirty="0" err="1">
                <a:solidFill>
                  <a:srgbClr val="FF0000"/>
                </a:solidFill>
              </a:rPr>
              <a:t>Mult</a:t>
            </a:r>
            <a:r>
              <a:rPr lang="en-US" altLang="zh-CN" b="1" dirty="0">
                <a:solidFill>
                  <a:srgbClr val="FF0000"/>
                </a:solidFill>
              </a:rPr>
              <a:t>(k2) + </a:t>
            </a:r>
            <a:r>
              <a:rPr lang="en-US" altLang="zh-CN" b="1" dirty="0" smtClean="0">
                <a:solidFill>
                  <a:srgbClr val="FF0000"/>
                </a:solidFill>
              </a:rPr>
              <a:t>224 </a:t>
            </a:r>
            <a:r>
              <a:rPr lang="en-US" altLang="zh-CN" b="1" dirty="0">
                <a:solidFill>
                  <a:srgbClr val="FF0000"/>
                </a:solidFill>
              </a:rPr>
              <a:t>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pic>
        <p:nvPicPr>
          <p:cNvPr id="10" name="内容占位符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62612"/>
            <a:ext cx="5181600" cy="3077364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51" t="17907" r="7620" b="10329"/>
          <a:stretch/>
        </p:blipFill>
        <p:spPr>
          <a:xfrm>
            <a:off x="6511636" y="2687782"/>
            <a:ext cx="4447309" cy="2937163"/>
          </a:xfrm>
        </p:spPr>
      </p:pic>
      <p:sp>
        <p:nvSpPr>
          <p:cNvPr id="11" name="文本框 10"/>
          <p:cNvSpPr txBox="1"/>
          <p:nvPr/>
        </p:nvSpPr>
        <p:spPr>
          <a:xfrm>
            <a:off x="10664982" y="697117"/>
            <a:ext cx="12403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50 turns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9003974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blank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13162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IV.1 </a:t>
            </a:r>
            <a:r>
              <a:rPr lang="en-US" altLang="zh-CN" dirty="0" smtClean="0"/>
              <a:t>Optimize DA with IR sext and SFO/SDO/SFI/SDI + IR </a:t>
            </a:r>
            <a:r>
              <a:rPr lang="en-US" altLang="zh-CN" dirty="0" smtClean="0"/>
              <a:t>knobs(</a:t>
            </a:r>
            <a:r>
              <a:rPr lang="en-US" altLang="zh-CN" dirty="0" err="1" smtClean="0"/>
              <a:t>Cai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4" name="矩形 3"/>
          <p:cNvSpPr/>
          <p:nvPr/>
        </p:nvSpPr>
        <p:spPr>
          <a:xfrm>
            <a:off x="838200" y="1844991"/>
            <a:ext cx="63625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24 Knob: 8 IR sext + 4 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+ 4 IR multipoles(K1/K2/K3)</a:t>
            </a:r>
            <a:endParaRPr lang="zh-CN" altLang="en-US" b="1" dirty="0"/>
          </a:p>
        </p:txBody>
      </p:sp>
      <p:sp>
        <p:nvSpPr>
          <p:cNvPr id="6" name="文本框 5"/>
          <p:cNvSpPr txBox="1"/>
          <p:nvPr/>
        </p:nvSpPr>
        <p:spPr>
          <a:xfrm>
            <a:off x="9525000" y="704740"/>
            <a:ext cx="190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 turns</a:t>
            </a:r>
          </a:p>
          <a:p>
            <a:r>
              <a:rPr lang="en-US" altLang="zh-CN" dirty="0" smtClean="0"/>
              <a:t>Keep </a:t>
            </a:r>
            <a:r>
              <a:rPr lang="en-US" altLang="zh-CN" dirty="0"/>
              <a:t>IP </a:t>
            </a:r>
            <a:r>
              <a:rPr lang="en-US" altLang="zh-CN" dirty="0" smtClean="0"/>
              <a:t>Optics</a:t>
            </a:r>
            <a:endParaRPr lang="zh-CN" altLang="en-US" dirty="0"/>
          </a:p>
        </p:txBody>
      </p:sp>
      <p:pic>
        <p:nvPicPr>
          <p:cNvPr id="12" name="内容占位符 11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492367"/>
            <a:ext cx="5181600" cy="3017854"/>
          </a:xfrm>
          <a:prstGeom prst="rect">
            <a:avLst/>
          </a:prstGeom>
        </p:spPr>
      </p:pic>
      <p:pic>
        <p:nvPicPr>
          <p:cNvPr id="11" name="内容占位符 10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09" t="17713" r="8052" b="11945"/>
          <a:stretch/>
        </p:blipFill>
        <p:spPr>
          <a:xfrm>
            <a:off x="6509442" y="2679827"/>
            <a:ext cx="4427144" cy="2879002"/>
          </a:xfrm>
        </p:spPr>
      </p:pic>
    </p:spTree>
    <p:extLst>
      <p:ext uri="{BB962C8B-B14F-4D97-AF65-F5344CB8AC3E}">
        <p14:creationId xmlns:p14="http://schemas.microsoft.com/office/powerpoint/2010/main" val="39916790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 smtClean="0"/>
              <a:t>IV.2 </a:t>
            </a:r>
            <a:r>
              <a:rPr lang="en-US" altLang="zh-CN" dirty="0" smtClean="0"/>
              <a:t>Optimize DA with IR sext + 4*(SFO/SDO)+4*(SFI/SDI) + IR knobs(</a:t>
            </a:r>
            <a:r>
              <a:rPr lang="en-US" altLang="zh-CN" dirty="0" err="1" smtClean="0"/>
              <a:t>Cai</a:t>
            </a:r>
            <a:r>
              <a:rPr lang="en-US" altLang="zh-CN" dirty="0" smtClean="0"/>
              <a:t>)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1136073" y="1631698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36 Knob: 8 IR sext + 16 arc </a:t>
            </a:r>
            <a:r>
              <a:rPr lang="en-US" altLang="zh-CN" b="1" dirty="0" err="1" smtClean="0">
                <a:solidFill>
                  <a:srgbClr val="FF0000"/>
                </a:solidFill>
              </a:rPr>
              <a:t>sextupoles</a:t>
            </a:r>
            <a:r>
              <a:rPr lang="en-US" altLang="zh-CN" b="1" dirty="0" smtClean="0">
                <a:solidFill>
                  <a:srgbClr val="FF0000"/>
                </a:solidFill>
              </a:rPr>
              <a:t> </a:t>
            </a:r>
            <a:r>
              <a:rPr lang="en-US" altLang="zh-CN" b="1" dirty="0" smtClean="0"/>
              <a:t>+ 4 IR multipoles(K1/K2/K3)</a:t>
            </a:r>
            <a:endParaRPr lang="zh-CN" altLang="en-US" b="1" dirty="0"/>
          </a:p>
        </p:txBody>
      </p:sp>
      <p:sp>
        <p:nvSpPr>
          <p:cNvPr id="8" name="文本框 7"/>
          <p:cNvSpPr txBox="1"/>
          <p:nvPr/>
        </p:nvSpPr>
        <p:spPr>
          <a:xfrm>
            <a:off x="9678909" y="381575"/>
            <a:ext cx="190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 turns</a:t>
            </a:r>
          </a:p>
          <a:p>
            <a:r>
              <a:rPr lang="en-US" altLang="zh-CN" dirty="0" smtClean="0"/>
              <a:t>Keep </a:t>
            </a:r>
            <a:r>
              <a:rPr lang="en-US" altLang="zh-CN" dirty="0"/>
              <a:t>IP </a:t>
            </a:r>
            <a:r>
              <a:rPr lang="en-US" altLang="zh-CN" dirty="0" smtClean="0"/>
              <a:t>Optics</a:t>
            </a:r>
            <a:endParaRPr lang="zh-CN" altLang="en-US" dirty="0"/>
          </a:p>
        </p:txBody>
      </p:sp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3" t="19040" r="9100" b="12387"/>
          <a:stretch/>
        </p:blipFill>
        <p:spPr>
          <a:xfrm>
            <a:off x="6518494" y="2734147"/>
            <a:ext cx="4363771" cy="2806574"/>
          </a:xfrm>
        </p:spPr>
      </p:pic>
      <p:pic>
        <p:nvPicPr>
          <p:cNvPr id="12" name="内容占位符 11"/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838200" y="2486819"/>
            <a:ext cx="5181600" cy="302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0938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IV.3 </a:t>
            </a:r>
            <a:r>
              <a:rPr lang="en-US" altLang="zh-CN" dirty="0"/>
              <a:t>Optimize DA with IR sext/</a:t>
            </a:r>
            <a:r>
              <a:rPr lang="en-US" altLang="zh-CN" dirty="0" err="1"/>
              <a:t>mult</a:t>
            </a:r>
            <a:r>
              <a:rPr lang="en-US" altLang="zh-CN" dirty="0"/>
              <a:t> and 4*(SFO/SDO)+4*(SFI/SDI</a:t>
            </a:r>
            <a:r>
              <a:rPr lang="en-US" altLang="zh-CN" dirty="0" smtClean="0"/>
              <a:t>)+</a:t>
            </a:r>
            <a:r>
              <a:rPr lang="en-US" altLang="zh-CN" dirty="0"/>
              <a:t>IR knobs(</a:t>
            </a:r>
            <a:r>
              <a:rPr lang="en-US" altLang="zh-CN" dirty="0" err="1"/>
              <a:t>Cai</a:t>
            </a:r>
            <a:r>
              <a:rPr lang="en-US" altLang="zh-CN" dirty="0"/>
              <a:t>)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943849" y="1506022"/>
            <a:ext cx="82363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b="1" dirty="0" smtClean="0">
                <a:solidFill>
                  <a:srgbClr val="FF0000"/>
                </a:solidFill>
              </a:rPr>
              <a:t>58 </a:t>
            </a:r>
            <a:r>
              <a:rPr lang="en-US" altLang="zh-CN" b="1" dirty="0">
                <a:solidFill>
                  <a:srgbClr val="FF0000"/>
                </a:solidFill>
              </a:rPr>
              <a:t>Knob: 8 IR sext + </a:t>
            </a:r>
            <a:r>
              <a:rPr lang="en-US" altLang="zh-CN" b="1" dirty="0"/>
              <a:t>+ 4 IR multipoles(K1/K2/K3</a:t>
            </a:r>
            <a:r>
              <a:rPr lang="en-US" altLang="zh-CN" b="1" dirty="0" smtClean="0"/>
              <a:t>) </a:t>
            </a:r>
            <a:r>
              <a:rPr lang="en-US" altLang="zh-CN" b="1" dirty="0" smtClean="0">
                <a:solidFill>
                  <a:srgbClr val="FF0000"/>
                </a:solidFill>
              </a:rPr>
              <a:t>+ 22 </a:t>
            </a:r>
            <a:r>
              <a:rPr lang="en-US" altLang="zh-CN" b="1" dirty="0">
                <a:solidFill>
                  <a:srgbClr val="FF0000"/>
                </a:solidFill>
              </a:rPr>
              <a:t>IR </a:t>
            </a:r>
            <a:r>
              <a:rPr lang="en-US" altLang="zh-CN" b="1" dirty="0" err="1">
                <a:solidFill>
                  <a:srgbClr val="FF0000"/>
                </a:solidFill>
              </a:rPr>
              <a:t>Mult</a:t>
            </a:r>
            <a:r>
              <a:rPr lang="en-US" altLang="zh-CN" b="1" dirty="0">
                <a:solidFill>
                  <a:srgbClr val="FF0000"/>
                </a:solidFill>
              </a:rPr>
              <a:t>(k2) + 16 arc </a:t>
            </a:r>
            <a:r>
              <a:rPr lang="en-US" altLang="zh-CN" b="1" dirty="0" err="1">
                <a:solidFill>
                  <a:srgbClr val="FF0000"/>
                </a:solidFill>
              </a:rPr>
              <a:t>sextupoles</a:t>
            </a:r>
            <a:endParaRPr lang="zh-CN" altLang="en-US" b="1" dirty="0">
              <a:solidFill>
                <a:srgbClr val="FF0000"/>
              </a:solidFill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678909" y="381575"/>
            <a:ext cx="190952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200 turns</a:t>
            </a:r>
          </a:p>
          <a:p>
            <a:r>
              <a:rPr lang="en-US" altLang="zh-CN" dirty="0" smtClean="0"/>
              <a:t>Keep </a:t>
            </a:r>
            <a:r>
              <a:rPr lang="en-US" altLang="zh-CN" dirty="0"/>
              <a:t>IP </a:t>
            </a:r>
            <a:r>
              <a:rPr lang="en-US" altLang="zh-CN" dirty="0" smtClean="0"/>
              <a:t>Optics</a:t>
            </a:r>
            <a:endParaRPr lang="zh-CN" altLang="en-US" dirty="0"/>
          </a:p>
        </p:txBody>
      </p:sp>
      <p:pic>
        <p:nvPicPr>
          <p:cNvPr id="10" name="内容占位符 9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838200" y="2517673"/>
            <a:ext cx="5181600" cy="2967241"/>
          </a:xfrm>
          <a:prstGeom prst="rect">
            <a:avLst/>
          </a:prstGeom>
        </p:spPr>
      </p:pic>
      <p:pic>
        <p:nvPicPr>
          <p:cNvPr id="9" name="内容占位符 8"/>
          <p:cNvPicPr>
            <a:picLocks noGrp="1" noChangeAspect="1"/>
          </p:cNvPicPr>
          <p:nvPr>
            <p:ph sz="half" idx="2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83" t="18377" r="8227" b="12388"/>
          <a:stretch/>
        </p:blipFill>
        <p:spPr>
          <a:xfrm>
            <a:off x="6518494" y="2706986"/>
            <a:ext cx="4409039" cy="2833735"/>
          </a:xfrm>
        </p:spPr>
      </p:pic>
    </p:spTree>
    <p:extLst>
      <p:ext uri="{BB962C8B-B14F-4D97-AF65-F5344CB8AC3E}">
        <p14:creationId xmlns:p14="http://schemas.microsoft.com/office/powerpoint/2010/main" val="37962838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blank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667958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MEMO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RFSW</a:t>
            </a:r>
          </a:p>
          <a:p>
            <a:r>
              <a:rPr lang="en-US" altLang="zh-CN" dirty="0" smtClean="0"/>
              <a:t>RAD</a:t>
            </a:r>
          </a:p>
          <a:p>
            <a:r>
              <a:rPr lang="en-US" altLang="zh-CN" dirty="0" smtClean="0"/>
              <a:t>DAMPONLY</a:t>
            </a:r>
          </a:p>
          <a:p>
            <a:r>
              <a:rPr lang="en-US" altLang="zh-CN" dirty="0" smtClean="0"/>
              <a:t>DAPWIDTH=7</a:t>
            </a:r>
          </a:p>
          <a:p>
            <a:r>
              <a:rPr lang="en-US" altLang="zh-CN" dirty="0" smtClean="0"/>
              <a:t>Turns=50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403086367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1673</TotalTime>
  <Words>272</Words>
  <Application>Microsoft Office PowerPoint</Application>
  <PresentationFormat>宽屏</PresentationFormat>
  <Paragraphs>41</Paragraphs>
  <Slides>10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5" baseType="lpstr">
      <vt:lpstr>宋体</vt:lpstr>
      <vt:lpstr>Arial</vt:lpstr>
      <vt:lpstr>Calibri</vt:lpstr>
      <vt:lpstr>Calibri Light</vt:lpstr>
      <vt:lpstr>Office 主题</vt:lpstr>
      <vt:lpstr>Progress on DA Optimization with MODE</vt:lpstr>
      <vt:lpstr>III.4 Optimize DA with IR sext/mult and 8*(SFO/SDO)+8*(SFI/SDI)+IR knobs(Cai)</vt:lpstr>
      <vt:lpstr>III.5 Optimize DA with IR sext/mult and 56*(SFO/SDO)+56*(SFI/SDI)+IR knobs(Cai)</vt:lpstr>
      <vt:lpstr>blank</vt:lpstr>
      <vt:lpstr>IV.1 Optimize DA with IR sext and SFO/SDO/SFI/SDI + IR knobs(Cai)</vt:lpstr>
      <vt:lpstr>IV.2 Optimize DA with IR sext + 4*(SFO/SDO)+4*(SFI/SDI) + IR knobs(Cai)</vt:lpstr>
      <vt:lpstr>IV.3 Optimize DA with IR sext/mult and 4*(SFO/SDO)+4*(SFI/SDI)+IR knobs(Cai)</vt:lpstr>
      <vt:lpstr>blank</vt:lpstr>
      <vt:lpstr>MEMO</vt:lpstr>
      <vt:lpstr>DA with SAWTOOTH+TAPER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DA 小组讨论</dc:title>
  <dc:creator>Yuan Zhang</dc:creator>
  <cp:lastModifiedBy>Yuan Zhang</cp:lastModifiedBy>
  <cp:revision>31</cp:revision>
  <dcterms:created xsi:type="dcterms:W3CDTF">2017-05-10T02:14:43Z</dcterms:created>
  <dcterms:modified xsi:type="dcterms:W3CDTF">2017-05-18T08:27:06Z</dcterms:modified>
</cp:coreProperties>
</file>