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7" r:id="rId2"/>
    <p:sldId id="494" r:id="rId3"/>
    <p:sldId id="495" r:id="rId4"/>
    <p:sldId id="528" r:id="rId5"/>
    <p:sldId id="506" r:id="rId6"/>
    <p:sldId id="497" r:id="rId7"/>
    <p:sldId id="498" r:id="rId8"/>
    <p:sldId id="546" r:id="rId9"/>
    <p:sldId id="565" r:id="rId10"/>
    <p:sldId id="588" r:id="rId11"/>
    <p:sldId id="587" r:id="rId12"/>
    <p:sldId id="589" r:id="rId13"/>
    <p:sldId id="590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2" autoAdjust="0"/>
    <p:restoredTop sz="94687" autoAdjust="0"/>
  </p:normalViewPr>
  <p:slideViewPr>
    <p:cSldViewPr>
      <p:cViewPr varScale="1">
        <p:scale>
          <a:sx n="71" d="100"/>
          <a:sy n="71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9B5B-CBCA-4405-B93A-64EB43A985B0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DFD22-ED67-4BB1-A57D-C30BEF0ED5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98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New IR bends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FD22-ED67-4BB1-A57D-C30BEF0ED59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634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solidFill>
                  <a:srgbClr val="FF0000"/>
                </a:solidFill>
              </a:rPr>
              <a:t>Should be 5 cells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FD22-ED67-4BB1-A57D-C30BEF0ED59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5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CEPC-SppC workshop, 19-21 April 2017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96" y="2130425"/>
            <a:ext cx="9073008" cy="1470025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Update of lattice design for CEPC main ring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568952" cy="2279104"/>
          </a:xfrm>
        </p:spPr>
        <p:txBody>
          <a:bodyPr>
            <a:norm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Yiwei Wang, Feng Su, </a:t>
            </a:r>
            <a:r>
              <a:rPr lang="en-US" altLang="zh-CN" sz="2000" dirty="0" smtClean="0">
                <a:solidFill>
                  <a:schemeClr val="tx1"/>
                </a:solidFill>
              </a:rPr>
              <a:t>Sha Bai, Yuan Zhang, Dou Wang, </a:t>
            </a:r>
          </a:p>
          <a:p>
            <a:r>
              <a:rPr lang="en-US" altLang="zh-CN" sz="2000" dirty="0" err="1" smtClean="0">
                <a:solidFill>
                  <a:schemeClr val="tx1"/>
                </a:solidFill>
              </a:rPr>
              <a:t>Huiping</a:t>
            </a:r>
            <a:r>
              <a:rPr lang="en-US" altLang="zh-CN" sz="2000" dirty="0" smtClean="0">
                <a:solidFill>
                  <a:schemeClr val="tx1"/>
                </a:solidFill>
              </a:rPr>
              <a:t> </a:t>
            </a:r>
            <a:r>
              <a:rPr lang="en-US" altLang="zh-CN" sz="2000" dirty="0" err="1" smtClean="0">
                <a:solidFill>
                  <a:schemeClr val="tx1"/>
                </a:solidFill>
              </a:rPr>
              <a:t>Geng</a:t>
            </a:r>
            <a:r>
              <a:rPr lang="en-US" altLang="zh-CN" sz="2000" dirty="0" smtClean="0">
                <a:solidFill>
                  <a:schemeClr val="tx1"/>
                </a:solidFill>
              </a:rPr>
              <a:t>, </a:t>
            </a:r>
            <a:r>
              <a:rPr lang="en-US" altLang="zh-CN" sz="2000" dirty="0" err="1" smtClean="0">
                <a:solidFill>
                  <a:schemeClr val="tx1"/>
                </a:solidFill>
              </a:rPr>
              <a:t>Chenghui</a:t>
            </a:r>
            <a:r>
              <a:rPr lang="en-US" altLang="zh-CN" sz="2000" dirty="0" smtClean="0">
                <a:solidFill>
                  <a:schemeClr val="tx1"/>
                </a:solidFill>
              </a:rPr>
              <a:t> Yu, </a:t>
            </a:r>
            <a:r>
              <a:rPr lang="en-US" altLang="zh-CN" sz="2000" dirty="0" err="1" smtClean="0">
                <a:solidFill>
                  <a:schemeClr val="tx1"/>
                </a:solidFill>
              </a:rPr>
              <a:t>Jie</a:t>
            </a:r>
            <a:r>
              <a:rPr lang="en-US" altLang="zh-CN" sz="2000" dirty="0" smtClean="0">
                <a:solidFill>
                  <a:schemeClr val="tx1"/>
                </a:solidFill>
              </a:rPr>
              <a:t> Gao</a:t>
            </a:r>
          </a:p>
          <a:p>
            <a:endParaRPr lang="en-US" altLang="zh-CN" sz="2000" dirty="0" smtClean="0">
              <a:solidFill>
                <a:schemeClr val="tx1"/>
              </a:solidFill>
            </a:endParaRPr>
          </a:p>
          <a:p>
            <a:r>
              <a:rPr lang="en-US" altLang="zh-CN" sz="2000" dirty="0" smtClean="0">
                <a:solidFill>
                  <a:schemeClr val="tx1"/>
                </a:solidFill>
              </a:rPr>
              <a:t>IHEP, CAS</a:t>
            </a:r>
          </a:p>
          <a:p>
            <a:endParaRPr lang="en-US" altLang="zh-CN" sz="2200" dirty="0" smtClean="0">
              <a:solidFill>
                <a:schemeClr val="tx1"/>
              </a:solidFill>
            </a:endParaRPr>
          </a:p>
          <a:p>
            <a:r>
              <a:rPr lang="en-US" altLang="zh-CN" sz="2000" b="1" dirty="0" smtClean="0">
                <a:solidFill>
                  <a:schemeClr val="tx1"/>
                </a:solidFill>
              </a:rPr>
              <a:t>CEPC AP meeting</a:t>
            </a:r>
            <a:r>
              <a:rPr lang="en-US" altLang="zh-CN" sz="2000" b="1" smtClean="0">
                <a:solidFill>
                  <a:schemeClr val="tx1"/>
                </a:solidFill>
              </a:rPr>
              <a:t>, 19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May </a:t>
            </a:r>
            <a:r>
              <a:rPr lang="en-US" altLang="zh-CN" sz="2000" b="1" dirty="0">
                <a:solidFill>
                  <a:schemeClr val="tx1"/>
                </a:solidFill>
              </a:rPr>
              <a:t>2017</a:t>
            </a:r>
            <a:endParaRPr lang="en-US" altLang="zh-CN" sz="20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61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Re-design of the ARC region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196752"/>
            <a:ext cx="8064896" cy="2664296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Fit the circumference of ring C=100 km</a:t>
            </a:r>
          </a:p>
          <a:p>
            <a:pPr lvl="1"/>
            <a:r>
              <a:rPr lang="en-US" altLang="zh-CN" sz="2400" dirty="0" err="1" smtClean="0"/>
              <a:t>Lringr</a:t>
            </a:r>
            <a:endParaRPr lang="en-US" altLang="zh-CN" sz="2400" dirty="0" smtClean="0"/>
          </a:p>
          <a:p>
            <a:pPr marL="457200" lvl="1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= (</a:t>
            </a:r>
            <a:r>
              <a:rPr lang="en-US" altLang="zh-CN" sz="2400" dirty="0"/>
              <a:t>Ncell+6+2)*</a:t>
            </a:r>
            <a:r>
              <a:rPr lang="en-US" altLang="zh-CN" sz="2400" dirty="0" err="1"/>
              <a:t>Lcell</a:t>
            </a:r>
            <a:r>
              <a:rPr lang="en-US" altLang="zh-CN" sz="2400" dirty="0"/>
              <a:t>*8 + Nstr1*</a:t>
            </a:r>
            <a:r>
              <a:rPr lang="en-US" altLang="zh-CN" sz="2400" dirty="0" err="1"/>
              <a:t>Lcell</a:t>
            </a:r>
            <a:r>
              <a:rPr lang="en-US" altLang="zh-CN" sz="2400" dirty="0"/>
              <a:t>*4 + </a:t>
            </a:r>
            <a:r>
              <a:rPr lang="en-US" altLang="zh-CN" sz="2400" dirty="0" smtClean="0"/>
              <a:t>Lstr2*4+Pi*1m</a:t>
            </a:r>
          </a:p>
          <a:p>
            <a:pPr marL="457200" lvl="1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= 99996.8 + 3.14 m</a:t>
            </a:r>
          </a:p>
          <a:p>
            <a:r>
              <a:rPr lang="en-US" altLang="zh-CN" sz="2400" dirty="0" smtClean="0"/>
              <a:t>Fix the problem of residual dispersion due to half bend scheme of dispersion suppressor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68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Dispersion suppressor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5611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518864" y="908720"/>
            <a:ext cx="8229600" cy="2304256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Half </a:t>
            </a:r>
            <a:r>
              <a:rPr lang="en-US" altLang="zh-CN" sz="2000" dirty="0"/>
              <a:t>bend </a:t>
            </a:r>
            <a:r>
              <a:rPr lang="en-US" altLang="zh-CN" sz="2000" dirty="0" smtClean="0"/>
              <a:t>scheme</a:t>
            </a:r>
          </a:p>
          <a:p>
            <a:pPr lvl="1"/>
            <a:r>
              <a:rPr lang="en-US" altLang="zh-CN" sz="2000" dirty="0" smtClean="0"/>
              <a:t>Simple but destroy the geometry (2</a:t>
            </a:r>
            <a:r>
              <a:rPr lang="en-US" altLang="zh-CN" sz="2000" dirty="0" smtClean="0">
                <a:sym typeface="Symbol"/>
              </a:rPr>
              <a:t>, 2</a:t>
            </a:r>
            <a:r>
              <a:rPr lang="en-US" altLang="zh-CN" sz="2000" dirty="0">
                <a:sym typeface="Symbol"/>
              </a:rPr>
              <a:t> </a:t>
            </a:r>
            <a:r>
              <a:rPr lang="en-US" altLang="zh-CN" sz="2000" dirty="0" smtClean="0"/>
              <a:t>)</a:t>
            </a:r>
            <a:endParaRPr lang="zh-CN" altLang="en-US" sz="2000" dirty="0"/>
          </a:p>
          <a:p>
            <a:r>
              <a:rPr lang="en-US" altLang="zh-CN" sz="2000" dirty="0" smtClean="0"/>
              <a:t>Full bend scheme</a:t>
            </a:r>
            <a:endParaRPr lang="zh-CN" altLang="en-US" sz="2000" dirty="0" smtClean="0"/>
          </a:p>
          <a:p>
            <a:pPr lvl="1"/>
            <a:r>
              <a:rPr lang="en-US" altLang="zh-CN" sz="2000" dirty="0" smtClean="0"/>
              <a:t>Keep geometry</a:t>
            </a:r>
          </a:p>
          <a:p>
            <a:pPr lvl="1"/>
            <a:r>
              <a:rPr lang="en-US" altLang="zh-CN" sz="2000" dirty="0" smtClean="0"/>
              <a:t>2 cells w/ bend, 3 cells w/ bend+1 cell, 4 cells w/ bend, </a:t>
            </a:r>
            <a:r>
              <a:rPr lang="en-US" altLang="zh-CN" sz="2000" dirty="0" smtClean="0">
                <a:solidFill>
                  <a:srgbClr val="FF0000"/>
                </a:solidFill>
              </a:rPr>
              <a:t>3 cells w/ bend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3 </a:t>
            </a:r>
            <a:r>
              <a:rPr lang="en-US" altLang="zh-CN" sz="2000" dirty="0">
                <a:solidFill>
                  <a:srgbClr val="FF0000"/>
                </a:solidFill>
              </a:rPr>
              <a:t>cells </a:t>
            </a:r>
            <a:r>
              <a:rPr lang="en-US" altLang="zh-CN" sz="2000" dirty="0" smtClean="0">
                <a:solidFill>
                  <a:srgbClr val="FF0000"/>
                </a:solidFill>
              </a:rPr>
              <a:t>w/ bend </a:t>
            </a:r>
            <a:r>
              <a:rPr lang="en-US" altLang="zh-CN" sz="2000" dirty="0" smtClean="0"/>
              <a:t>for </a:t>
            </a:r>
            <a:r>
              <a:rPr lang="en-US" altLang="zh-CN" sz="2000" dirty="0">
                <a:sym typeface="Symbol"/>
              </a:rPr>
              <a:t></a:t>
            </a:r>
            <a:r>
              <a:rPr lang="en-US" altLang="zh-CN" sz="2000" dirty="0"/>
              <a:t> matching in  Z mode </a:t>
            </a:r>
            <a:endParaRPr lang="zh-CN" altLang="en-US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7591425" cy="298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2627784" y="5661248"/>
            <a:ext cx="583264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72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RINGQI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49" y="1052736"/>
            <a:ext cx="764857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869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872" y="19776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Parameters of ARC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region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>(rough)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5819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24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 smtClean="0">
                <a:solidFill>
                  <a:srgbClr val="0070C0"/>
                </a:solidFill>
              </a:rPr>
              <a:t>Introduction</a:t>
            </a:r>
            <a:endParaRPr lang="en-US" altLang="zh-CN" sz="4000" b="1" dirty="0">
              <a:solidFill>
                <a:srgbClr val="0070C0"/>
              </a:solidFill>
            </a:endParaRPr>
          </a:p>
        </p:txBody>
      </p:sp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539552" y="3807084"/>
            <a:ext cx="3744416" cy="2646252"/>
            <a:chOff x="323528" y="3501008"/>
            <a:chExt cx="4176464" cy="3091191"/>
          </a:xfrm>
        </p:grpSpPr>
        <p:pic>
          <p:nvPicPr>
            <p:cNvPr id="1072" name="Picture 4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3501008"/>
              <a:ext cx="3096344" cy="3091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323528" y="3574264"/>
              <a:ext cx="172819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/>
                <a:t>The </a:t>
              </a:r>
              <a:r>
                <a:rPr lang="en-US" altLang="zh-CN" sz="1400" b="1" dirty="0"/>
                <a:t>geometry </a:t>
              </a:r>
              <a:r>
                <a:rPr lang="en-US" altLang="zh-CN" sz="1400" b="1" dirty="0" smtClean="0"/>
                <a:t>of CEPC is compatible for  the SPPC.</a:t>
              </a:r>
              <a:endParaRPr lang="zh-CN" altLang="en-US" sz="1400" b="1" dirty="0"/>
            </a:p>
          </p:txBody>
        </p:sp>
      </p:grpSp>
      <p:sp>
        <p:nvSpPr>
          <p:cNvPr id="27" name="内容占位符 2"/>
          <p:cNvSpPr>
            <a:spLocks noGrp="1"/>
          </p:cNvSpPr>
          <p:nvPr>
            <p:ph idx="1"/>
          </p:nvPr>
        </p:nvSpPr>
        <p:spPr>
          <a:xfrm>
            <a:off x="421704" y="847253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W</a:t>
            </a:r>
            <a:r>
              <a:rPr lang="en-US" altLang="zh-CN" sz="2000" dirty="0" smtClean="0"/>
              <a:t>ith </a:t>
            </a:r>
            <a:r>
              <a:rPr lang="en-US" altLang="zh-CN" sz="2000" dirty="0"/>
              <a:t>new parameter list </a:t>
            </a:r>
            <a:r>
              <a:rPr lang="en-US" altLang="zh-CN" sz="2000" dirty="0" smtClean="0"/>
              <a:t>(20170306-100km_2mm</a:t>
            </a:r>
            <a:r>
              <a:rPr lang="en-US" altLang="zh-CN" sz="2000" dirty="0">
                <a:sym typeface="Symbol"/>
              </a:rPr>
              <a:t></a:t>
            </a:r>
            <a:r>
              <a:rPr lang="en-US" altLang="zh-CN" sz="2000" dirty="0" smtClean="0">
                <a:sym typeface="Symbol"/>
              </a:rPr>
              <a:t>y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r>
              <a:rPr lang="en-US" altLang="zh-CN" sz="2000" dirty="0" smtClean="0"/>
              <a:t>With new IR parameters L</a:t>
            </a:r>
            <a:r>
              <a:rPr lang="en-US" altLang="zh-CN" sz="2000" dirty="0"/>
              <a:t>*=2.2m, </a:t>
            </a:r>
            <a:r>
              <a:rPr lang="en-US" altLang="zh-CN" sz="2000" dirty="0" smtClean="0">
                <a:sym typeface="Symbol"/>
              </a:rPr>
              <a:t></a:t>
            </a:r>
            <a:r>
              <a:rPr lang="en-US" altLang="zh-CN" sz="2000" dirty="0">
                <a:sym typeface="Symbol"/>
              </a:rPr>
              <a:t>c</a:t>
            </a:r>
            <a:r>
              <a:rPr lang="en-US" altLang="zh-CN" sz="2000" dirty="0" smtClean="0"/>
              <a:t>=33mrad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GQD0=150T/m </a:t>
            </a:r>
          </a:p>
          <a:p>
            <a:pPr lvl="1"/>
            <a:r>
              <a:rPr lang="en-US" altLang="zh-CN" sz="2000" dirty="0" smtClean="0"/>
              <a:t>to lower the requirements of anti-solenoid and QD0 field</a:t>
            </a:r>
          </a:p>
          <a:p>
            <a:pPr lvl="1"/>
            <a:r>
              <a:rPr lang="en-US" altLang="zh-CN" sz="2000" dirty="0" smtClean="0"/>
              <a:t>Bsol=6.6T, BQD0=3.3T which are realizable</a:t>
            </a:r>
            <a:endParaRPr lang="en-US" altLang="zh-CN" sz="2000" dirty="0"/>
          </a:p>
          <a:p>
            <a:r>
              <a:rPr lang="en-US" altLang="zh-CN" sz="2000" dirty="0" smtClean="0"/>
              <a:t>Compatible lattices for H, W and Z modes</a:t>
            </a:r>
          </a:p>
          <a:p>
            <a:pPr lvl="1"/>
            <a:r>
              <a:rPr lang="en-US" altLang="zh-CN" sz="2000" dirty="0" smtClean="0"/>
              <a:t>geometry, </a:t>
            </a:r>
            <a:r>
              <a:rPr lang="en-US" altLang="zh-CN" sz="2000" dirty="0" smtClean="0">
                <a:sym typeface="Symbol"/>
              </a:rPr>
              <a:t>*, </a:t>
            </a:r>
            <a:r>
              <a:rPr lang="en-US" altLang="zh-CN" sz="2000" dirty="0" smtClean="0"/>
              <a:t>emittance</a:t>
            </a:r>
          </a:p>
          <a:p>
            <a:pPr lvl="1"/>
            <a:r>
              <a:rPr lang="en-US" altLang="zh-CN" sz="2000" dirty="0" smtClean="0"/>
              <a:t>common </a:t>
            </a:r>
            <a:r>
              <a:rPr lang="en-US" altLang="zh-CN" sz="2000" dirty="0"/>
              <a:t>cavities for </a:t>
            </a:r>
            <a:r>
              <a:rPr lang="en-US" altLang="zh-CN" sz="2000" dirty="0" smtClean="0"/>
              <a:t>H, W </a:t>
            </a:r>
            <a:r>
              <a:rPr lang="en-US" altLang="zh-CN" sz="2000" dirty="0"/>
              <a:t>and Z </a:t>
            </a:r>
            <a:r>
              <a:rPr lang="en-US" altLang="zh-CN" sz="2000" dirty="0" smtClean="0"/>
              <a:t>modes, bunches filled in full ring for </a:t>
            </a:r>
          </a:p>
          <a:p>
            <a:pPr marL="457200" lvl="1" indent="0">
              <a:buNone/>
            </a:pPr>
            <a:r>
              <a:rPr lang="en-US" altLang="zh-CN" sz="2000" dirty="0" smtClean="0"/>
              <a:t>W&amp;Z modes</a:t>
            </a:r>
            <a:endParaRPr lang="en-US" altLang="zh-CN" sz="2000" dirty="0"/>
          </a:p>
        </p:txBody>
      </p:sp>
      <p:pic>
        <p:nvPicPr>
          <p:cNvPr id="4281" name="Picture 12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09930"/>
            <a:ext cx="3960440" cy="159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30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</a:rPr>
              <a:t>Parameters for CEPC double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ring</a:t>
            </a:r>
            <a:r>
              <a:rPr lang="en-US" altLang="zh-CN" sz="2800" b="1" dirty="0">
                <a:solidFill>
                  <a:srgbClr val="0070C0"/>
                </a:solidFill>
              </a:rPr>
              <a:t/>
            </a:r>
            <a:br>
              <a:rPr lang="en-US" altLang="zh-CN" sz="2800" b="1" dirty="0">
                <a:solidFill>
                  <a:srgbClr val="0070C0"/>
                </a:solidFill>
              </a:rPr>
            </a:br>
            <a:endParaRPr lang="zh-CN" alt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4624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59065"/>
              </p:ext>
            </p:extLst>
          </p:nvPr>
        </p:nvGraphicFramePr>
        <p:xfrm>
          <a:off x="683568" y="764704"/>
          <a:ext cx="8208913" cy="5983494"/>
        </p:xfrm>
        <a:graphic>
          <a:graphicData uri="http://schemas.openxmlformats.org/drawingml/2006/table">
            <a:tbl>
              <a:tblPr firstRow="1" bandRow="1"/>
              <a:tblGrid>
                <a:gridCol w="2157356"/>
                <a:gridCol w="1176405"/>
                <a:gridCol w="1176405"/>
                <a:gridCol w="1319614"/>
                <a:gridCol w="1264506"/>
                <a:gridCol w="1114627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tt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175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7.55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16.5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1.41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644 (412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6.64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29.97 (19.2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50 (32</a:t>
                      </a: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0.2/0.002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3.19/0.0097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25.3/0.14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9.9/0.059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0.016/0.055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0.0055/0.062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122.2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8.92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0.64(2cell) (0.41)</a:t>
                      </a:r>
                      <a:endParaRPr lang="zh-CN" altLang="en-US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0.89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lt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3.13 (2.0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+mn-lt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437178" y="404664"/>
            <a:ext cx="3684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(20170306-100km_2mm</a:t>
            </a:r>
            <a:r>
              <a:rPr lang="en-US" altLang="zh-CN" dirty="0">
                <a:sym typeface="Symbol"/>
              </a:rPr>
              <a:t></a:t>
            </a:r>
            <a:r>
              <a:rPr lang="en-US" altLang="zh-CN" dirty="0" smtClean="0">
                <a:sym typeface="Symbol"/>
              </a:rPr>
              <a:t>y, D. Wang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795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677150" cy="2197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518864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solidFill>
                  <a:srgbClr val="0070C0"/>
                </a:solidFill>
              </a:rPr>
              <a:t>Lattice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</a:rPr>
              <a:t>design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for interaction region</a:t>
            </a:r>
            <a:endParaRPr lang="en-US" altLang="zh-CN" sz="2800" b="1" dirty="0">
              <a:solidFill>
                <a:srgbClr val="0070C0"/>
              </a:solidFill>
            </a:endParaRPr>
          </a:p>
        </p:txBody>
      </p:sp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内容占位符 2"/>
          <p:cNvSpPr txBox="1">
            <a:spLocks/>
          </p:cNvSpPr>
          <p:nvPr/>
        </p:nvSpPr>
        <p:spPr>
          <a:xfrm>
            <a:off x="611560" y="836712"/>
            <a:ext cx="8460432" cy="1800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 smtClean="0"/>
              <a:t>Provide local chromaticity correction</a:t>
            </a:r>
          </a:p>
          <a:p>
            <a:r>
              <a:rPr lang="en-US" altLang="zh-CN" sz="1800" b="1" dirty="0" smtClean="0"/>
              <a:t>L</a:t>
            </a:r>
            <a:r>
              <a:rPr lang="en-US" altLang="zh-CN" sz="1800" b="1" dirty="0"/>
              <a:t>*=2.2m, </a:t>
            </a:r>
            <a:r>
              <a:rPr lang="en-US" altLang="zh-CN" sz="1800" b="1" dirty="0">
                <a:sym typeface="Symbol"/>
              </a:rPr>
              <a:t>c</a:t>
            </a:r>
            <a:r>
              <a:rPr lang="en-US" altLang="zh-CN" sz="1800" b="1" dirty="0"/>
              <a:t>=33mrad, GQD0=150T/m </a:t>
            </a:r>
          </a:p>
          <a:p>
            <a:r>
              <a:rPr lang="en-US" altLang="zh-CN" sz="1800" dirty="0" smtClean="0"/>
              <a:t>Reverse bending direction of last bends to avoid synchrotron radiation hitting IP</a:t>
            </a:r>
          </a:p>
          <a:p>
            <a:r>
              <a:rPr lang="en-US" altLang="zh-CN" sz="1800" dirty="0"/>
              <a:t>IR of IP </a:t>
            </a:r>
            <a:r>
              <a:rPr lang="en-US" altLang="zh-CN" sz="1800" dirty="0" smtClean="0"/>
              <a:t>upstream: </a:t>
            </a:r>
            <a:r>
              <a:rPr lang="en-US" altLang="zh-CN" sz="1800" b="1" dirty="0"/>
              <a:t>Ec &lt; 100 keV within </a:t>
            </a:r>
            <a:r>
              <a:rPr lang="en-US" altLang="zh-CN" sz="1800" b="1" dirty="0" smtClean="0"/>
              <a:t>400m, last </a:t>
            </a:r>
            <a:r>
              <a:rPr lang="en-US" altLang="zh-CN" sz="1800" b="1" dirty="0"/>
              <a:t>bend Ec &lt; 60 </a:t>
            </a:r>
            <a:r>
              <a:rPr lang="en-US" altLang="zh-CN" sz="1800" b="1" dirty="0" smtClean="0"/>
              <a:t>keV</a:t>
            </a:r>
          </a:p>
          <a:p>
            <a:r>
              <a:rPr lang="en-US" altLang="zh-CN" sz="1800" dirty="0"/>
              <a:t>IR of IP </a:t>
            </a:r>
            <a:r>
              <a:rPr lang="en-US" altLang="zh-CN" sz="1800" dirty="0" smtClean="0"/>
              <a:t>downstream: </a:t>
            </a:r>
            <a:r>
              <a:rPr lang="en-US" altLang="zh-CN" sz="1800" dirty="0"/>
              <a:t>Ec &lt; 300 keV within 250m, last bend Ec &lt; 120 keV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1600" y="4869160"/>
            <a:ext cx="1224136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ym typeface="Symbol"/>
              </a:rPr>
              <a:t>L*= 2.2m</a:t>
            </a:r>
          </a:p>
          <a:p>
            <a:r>
              <a:rPr lang="en-US" altLang="zh-CN" sz="1200" b="1" dirty="0" smtClean="0">
                <a:sym typeface="Symbol"/>
              </a:rPr>
              <a:t>x*= 0.171mm</a:t>
            </a:r>
          </a:p>
          <a:p>
            <a:r>
              <a:rPr lang="en-US" altLang="zh-CN" sz="1200" b="1" dirty="0" smtClean="0">
                <a:sym typeface="Symbol"/>
              </a:rPr>
              <a:t></a:t>
            </a:r>
            <a:r>
              <a:rPr lang="en-US" altLang="zh-CN" sz="1200" b="1" dirty="0">
                <a:sym typeface="Symbol"/>
              </a:rPr>
              <a:t>y</a:t>
            </a:r>
            <a:r>
              <a:rPr lang="en-US" altLang="zh-CN" sz="1200" b="1" dirty="0" smtClean="0">
                <a:sym typeface="Symbol"/>
              </a:rPr>
              <a:t>*= </a:t>
            </a:r>
            <a:r>
              <a:rPr lang="en-US" altLang="zh-CN" sz="1200" b="1" dirty="0">
                <a:sym typeface="Symbol"/>
              </a:rPr>
              <a:t>2</a:t>
            </a:r>
            <a:r>
              <a:rPr lang="en-US" altLang="zh-CN" sz="1200" b="1" dirty="0" smtClean="0">
                <a:sym typeface="Symbol"/>
              </a:rPr>
              <a:t>mm</a:t>
            </a:r>
          </a:p>
          <a:p>
            <a:r>
              <a:rPr lang="en-US" altLang="zh-CN" sz="1200" b="1" dirty="0" smtClean="0">
                <a:sym typeface="Symbol"/>
              </a:rPr>
              <a:t>GQD0-150T/m</a:t>
            </a:r>
          </a:p>
          <a:p>
            <a:r>
              <a:rPr lang="en-US" altLang="zh-CN" sz="1200" b="1" dirty="0" smtClean="0">
                <a:sym typeface="Symbol"/>
              </a:rPr>
              <a:t>GQF1100T/m</a:t>
            </a:r>
          </a:p>
          <a:p>
            <a:r>
              <a:rPr lang="en-US" altLang="zh-CN" sz="1200" b="1" dirty="0" smtClean="0"/>
              <a:t>LQD0=1.73m</a:t>
            </a:r>
          </a:p>
          <a:p>
            <a:r>
              <a:rPr lang="en-US" altLang="zh-CN" sz="1200" b="1" dirty="0" smtClean="0"/>
              <a:t>LQF1=1.48m</a:t>
            </a:r>
            <a:endParaRPr lang="en-US" altLang="zh-CN" sz="1200" b="1" dirty="0" smtClean="0">
              <a:sym typeface="Symbo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919428"/>
            <a:ext cx="4371998" cy="1533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右箭头 12"/>
          <p:cNvSpPr/>
          <p:nvPr/>
        </p:nvSpPr>
        <p:spPr>
          <a:xfrm>
            <a:off x="2019739" y="2920204"/>
            <a:ext cx="392021" cy="22076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1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</a:rPr>
              <a:t>L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attice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design for ARC region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208" y="836712"/>
            <a:ext cx="8003232" cy="2520280"/>
          </a:xfrm>
        </p:spPr>
        <p:txBody>
          <a:bodyPr>
            <a:normAutofit fontScale="92500"/>
          </a:bodyPr>
          <a:lstStyle/>
          <a:p>
            <a:r>
              <a:rPr lang="en-US" altLang="zh-CN" sz="1800" b="1" dirty="0">
                <a:sym typeface="Symbol"/>
              </a:rPr>
              <a:t>FODO cell, </a:t>
            </a:r>
            <a:r>
              <a:rPr lang="en-US" altLang="zh-CN" sz="1800" b="1" dirty="0" smtClean="0"/>
              <a:t>90</a:t>
            </a:r>
            <a:r>
              <a:rPr lang="en-US" altLang="zh-CN" sz="1800" b="1" dirty="0" smtClean="0">
                <a:sym typeface="Symbol"/>
              </a:rPr>
              <a:t></a:t>
            </a:r>
            <a:r>
              <a:rPr lang="en-US" altLang="zh-CN" sz="1800" b="1" dirty="0" smtClean="0"/>
              <a:t>/90</a:t>
            </a:r>
            <a:r>
              <a:rPr lang="en-US" altLang="zh-CN" sz="1800" b="1" dirty="0" smtClean="0">
                <a:sym typeface="Symbol"/>
              </a:rPr>
              <a:t>, non-interleaved </a:t>
            </a:r>
            <a:r>
              <a:rPr lang="en-US" altLang="zh-CN" sz="1800" b="1" dirty="0">
                <a:sym typeface="Symbol"/>
              </a:rPr>
              <a:t>sextupole scheme</a:t>
            </a:r>
            <a:r>
              <a:rPr lang="en-US" altLang="zh-CN" sz="1800" dirty="0">
                <a:sym typeface="Symbol"/>
              </a:rPr>
              <a:t> </a:t>
            </a:r>
            <a:endParaRPr lang="en-US" altLang="zh-CN" sz="1800" dirty="0" smtClean="0">
              <a:sym typeface="Symbol"/>
            </a:endParaRPr>
          </a:p>
          <a:p>
            <a:pPr lvl="1"/>
            <a:r>
              <a:rPr lang="en-US" altLang="zh-CN" sz="1800" dirty="0" smtClean="0">
                <a:sym typeface="Symbol"/>
              </a:rPr>
              <a:t>period N=5cells </a:t>
            </a:r>
            <a:endParaRPr lang="en-US" altLang="zh-CN" sz="1800" dirty="0">
              <a:sym typeface="Symbol"/>
            </a:endParaRPr>
          </a:p>
          <a:p>
            <a:pPr lvl="1"/>
            <a:r>
              <a:rPr lang="en-US" altLang="zh-CN" sz="1800" dirty="0" smtClean="0">
                <a:sym typeface="Symbol"/>
              </a:rPr>
              <a:t>all </a:t>
            </a:r>
            <a:r>
              <a:rPr lang="en-US" altLang="zh-CN" sz="1800" dirty="0">
                <a:sym typeface="Symbol"/>
              </a:rPr>
              <a:t>3rd </a:t>
            </a:r>
            <a:r>
              <a:rPr lang="en-US" altLang="zh-CN" sz="1800" dirty="0" smtClean="0">
                <a:sym typeface="Symbol"/>
              </a:rPr>
              <a:t> and </a:t>
            </a:r>
            <a:r>
              <a:rPr lang="en-US" altLang="zh-CN" sz="1800" dirty="0">
                <a:sym typeface="Symbol"/>
              </a:rPr>
              <a:t>4th </a:t>
            </a:r>
            <a:r>
              <a:rPr lang="en-US" altLang="zh-CN" sz="1800" dirty="0" smtClean="0">
                <a:sym typeface="Symbol"/>
              </a:rPr>
              <a:t>resonance driving terms (RDT) due </a:t>
            </a:r>
            <a:r>
              <a:rPr lang="en-US" altLang="zh-CN" sz="1800" dirty="0">
                <a:sym typeface="Symbol"/>
              </a:rPr>
              <a:t>to sextupoles </a:t>
            </a:r>
            <a:r>
              <a:rPr lang="en-US" altLang="zh-CN" sz="1800" dirty="0" smtClean="0">
                <a:sym typeface="Symbol"/>
              </a:rPr>
              <a:t>cancelled, except </a:t>
            </a:r>
            <a:r>
              <a:rPr lang="en-US" altLang="zh-CN" sz="1800" dirty="0">
                <a:sym typeface="Symbol"/>
              </a:rPr>
              <a:t>small 4Qx, 2Qx+2Qy, 4Qy, </a:t>
            </a:r>
            <a:r>
              <a:rPr lang="en-US" altLang="zh-CN" sz="1800" dirty="0" smtClean="0">
                <a:sym typeface="Symbol"/>
              </a:rPr>
              <a:t>2Qx-2Qy</a:t>
            </a:r>
          </a:p>
          <a:p>
            <a:pPr lvl="1"/>
            <a:r>
              <a:rPr lang="en-US" altLang="zh-CN" sz="1800" b="1" dirty="0" smtClean="0">
                <a:sym typeface="Symbol"/>
              </a:rPr>
              <a:t>tune shift dQ(Jx, Jy) is very small</a:t>
            </a:r>
          </a:p>
          <a:p>
            <a:pPr lvl="2"/>
            <a:r>
              <a:rPr lang="en-US" altLang="zh-CN" sz="1800" dirty="0">
                <a:sym typeface="Symbol"/>
              </a:rPr>
              <a:t>DA on momentum: large</a:t>
            </a:r>
            <a:endParaRPr lang="en-US" altLang="zh-CN" sz="1800" dirty="0" smtClean="0">
              <a:sym typeface="Symbol"/>
            </a:endParaRPr>
          </a:p>
          <a:p>
            <a:pPr lvl="1"/>
            <a:r>
              <a:rPr lang="en-US" altLang="zh-CN" sz="1800" b="1" dirty="0" smtClean="0">
                <a:sym typeface="Symbol"/>
              </a:rPr>
              <a:t>Chromaticity dQ() need to be corrected with many families</a:t>
            </a:r>
          </a:p>
          <a:p>
            <a:pPr lvl="2"/>
            <a:r>
              <a:rPr lang="en-US" altLang="zh-CN" sz="1800" dirty="0" smtClean="0">
                <a:sym typeface="Symbol"/>
              </a:rPr>
              <a:t>DA </a:t>
            </a:r>
            <a:r>
              <a:rPr lang="en-US" altLang="zh-CN" sz="1800" dirty="0">
                <a:sym typeface="Symbol"/>
              </a:rPr>
              <a:t>off momentum: with many families to correct dQ() and –I break down</a:t>
            </a:r>
          </a:p>
          <a:p>
            <a:pPr lvl="1"/>
            <a:endParaRPr lang="en-US" altLang="zh-CN" sz="20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组合 9"/>
          <p:cNvGrpSpPr/>
          <p:nvPr/>
        </p:nvGrpSpPr>
        <p:grpSpPr>
          <a:xfrm>
            <a:off x="971600" y="3356992"/>
            <a:ext cx="6833507" cy="1831558"/>
            <a:chOff x="971600" y="3469650"/>
            <a:chExt cx="6833507" cy="1831558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69650"/>
              <a:ext cx="6833507" cy="1831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411760" y="442782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latin typeface="+mj-ea"/>
                  <a:ea typeface="+mj-ea"/>
                </a:rPr>
                <a:t>-I</a:t>
              </a:r>
              <a:endParaRPr lang="zh-CN" altLang="en-US" b="1" dirty="0">
                <a:latin typeface="+mj-ea"/>
                <a:ea typeface="+mj-ea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52120" y="443711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latin typeface="+mj-ea"/>
                  <a:ea typeface="+mj-ea"/>
                </a:rPr>
                <a:t>-I</a:t>
              </a:r>
              <a:endParaRPr lang="zh-CN" altLang="en-US" b="1" dirty="0">
                <a:latin typeface="+mj-ea"/>
                <a:ea typeface="+mj-ea"/>
              </a:endParaRPr>
            </a:p>
          </p:txBody>
        </p:sp>
        <p:cxnSp>
          <p:nvCxnSpPr>
            <p:cNvPr id="19" name="直接箭头连接符 18"/>
            <p:cNvCxnSpPr/>
            <p:nvPr/>
          </p:nvCxnSpPr>
          <p:spPr>
            <a:xfrm>
              <a:off x="1547664" y="4787860"/>
              <a:ext cx="2376264" cy="9292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>
              <a:off x="4716016" y="4797152"/>
              <a:ext cx="2304256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1975097" y="5229200"/>
            <a:ext cx="4685135" cy="1222673"/>
            <a:chOff x="1975097" y="5339431"/>
            <a:chExt cx="4685135" cy="122267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5097" y="5339431"/>
              <a:ext cx="4685135" cy="1222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矩形 5"/>
            <p:cNvSpPr/>
            <p:nvPr/>
          </p:nvSpPr>
          <p:spPr>
            <a:xfrm>
              <a:off x="2836168" y="5426060"/>
              <a:ext cx="18078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i="1" kern="100" dirty="0">
                  <a:sym typeface="Symbol"/>
                </a:rPr>
                <a:t></a:t>
              </a:r>
              <a:r>
                <a:rPr lang="en-US" altLang="zh-CN" sz="1400" b="1" i="1" kern="100" baseline="-25000" dirty="0">
                  <a:sym typeface="Symbol"/>
                </a:rPr>
                <a:t>Bin</a:t>
              </a:r>
              <a:r>
                <a:rPr lang="en-US" altLang="zh-CN" sz="1400" b="1" dirty="0"/>
                <a:t>=12320 m</a:t>
              </a:r>
            </a:p>
            <a:p>
              <a:r>
                <a:rPr lang="en-US" altLang="zh-CN" sz="1400" b="1" i="1" kern="100" dirty="0">
                  <a:sym typeface="Symbol"/>
                </a:rPr>
                <a:t></a:t>
              </a:r>
              <a:r>
                <a:rPr lang="en-US" altLang="zh-CN" sz="1400" b="1" i="1" kern="100" baseline="-25000" dirty="0">
                  <a:sym typeface="Symbol"/>
                </a:rPr>
                <a:t>Bout</a:t>
              </a:r>
              <a:r>
                <a:rPr lang="en-US" altLang="zh-CN" sz="1400" b="1" dirty="0"/>
                <a:t>=12321 m</a:t>
              </a:r>
            </a:p>
          </p:txBody>
        </p:sp>
      </p:grp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55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</a:rPr>
              <a:t>FODO cell for cryo-module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864" y="1052736"/>
            <a:ext cx="8229600" cy="2077691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 smtClean="0"/>
              <a:t>336 / 6 / 2RF stations / 2 sections / 2= 7 cells in each section</a:t>
            </a:r>
          </a:p>
          <a:p>
            <a:r>
              <a:rPr lang="en-US" altLang="zh-CN" sz="2000" b="1" dirty="0" smtClean="0"/>
              <a:t>get </a:t>
            </a:r>
            <a:r>
              <a:rPr lang="en-US" altLang="zh-CN" sz="2000" b="1" dirty="0"/>
              <a:t>a </a:t>
            </a:r>
            <a:r>
              <a:rPr lang="en-US" altLang="zh-CN" sz="2000" b="1" dirty="0" smtClean="0"/>
              <a:t>smallest average beta function to reduce the multi-bunch instability caused by RF cavities</a:t>
            </a:r>
          </a:p>
          <a:p>
            <a:pPr lvl="1"/>
            <a:r>
              <a:rPr lang="en-US" altLang="zh-CN" sz="2000" dirty="0" smtClean="0"/>
              <a:t>90/90 degree phase advance</a:t>
            </a:r>
          </a:p>
          <a:p>
            <a:pPr lvl="1"/>
            <a:r>
              <a:rPr lang="en-US" altLang="zh-CN" sz="2000" dirty="0"/>
              <a:t>as short as possible d</a:t>
            </a:r>
            <a:r>
              <a:rPr lang="en-US" altLang="zh-CN" sz="2000" dirty="0" smtClean="0"/>
              <a:t>istance between quadrupoles, but should be larger than a module length (12m)</a:t>
            </a:r>
            <a:endParaRPr lang="zh-CN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6356386" y="3429000"/>
            <a:ext cx="1527982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90/90 deg</a:t>
            </a:r>
          </a:p>
          <a:p>
            <a:r>
              <a:rPr lang="en-US" altLang="zh-CN" sz="1400" b="1" dirty="0" smtClean="0"/>
              <a:t>Half cell: 14m+2m</a:t>
            </a:r>
          </a:p>
          <a:p>
            <a:r>
              <a:rPr lang="en-US" altLang="zh-CN" sz="1400" b="1" dirty="0">
                <a:sym typeface="Symbol"/>
              </a:rPr>
              <a:t></a:t>
            </a:r>
            <a:r>
              <a:rPr lang="en-US" altLang="zh-CN" sz="1400" b="1" dirty="0" smtClean="0"/>
              <a:t>max: 53.8 m</a:t>
            </a:r>
          </a:p>
          <a:p>
            <a:r>
              <a:rPr lang="en-US" altLang="zh-CN" sz="1400" b="1" dirty="0" smtClean="0">
                <a:sym typeface="Symbol"/>
              </a:rPr>
              <a:t></a:t>
            </a:r>
            <a:r>
              <a:rPr lang="en-US" altLang="zh-CN" sz="1400" b="1" dirty="0" smtClean="0"/>
              <a:t>min: 9.5 m</a:t>
            </a:r>
          </a:p>
        </p:txBody>
      </p:sp>
      <p:pic>
        <p:nvPicPr>
          <p:cNvPr id="9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组合 9"/>
          <p:cNvGrpSpPr/>
          <p:nvPr/>
        </p:nvGrpSpPr>
        <p:grpSpPr>
          <a:xfrm>
            <a:off x="2195736" y="3140968"/>
            <a:ext cx="3888432" cy="2520280"/>
            <a:chOff x="2051720" y="3745319"/>
            <a:chExt cx="3888432" cy="252028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3745319"/>
              <a:ext cx="3888432" cy="2203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2627784" y="5733256"/>
              <a:ext cx="1314527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2699792" y="5927045"/>
              <a:ext cx="126541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b="1" dirty="0">
                  <a:solidFill>
                    <a:srgbClr val="0070C0"/>
                  </a:solidFill>
                </a:rPr>
                <a:t>c</a:t>
              </a:r>
              <a:r>
                <a:rPr lang="en-US" altLang="zh-CN" sz="1600" b="1" dirty="0" smtClean="0">
                  <a:solidFill>
                    <a:srgbClr val="0070C0"/>
                  </a:solidFill>
                </a:rPr>
                <a:t>ryo-module</a:t>
              </a:r>
              <a:endParaRPr lang="zh-CN" alt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5936" y="5957822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</a:rPr>
                <a:t>q</a:t>
              </a:r>
              <a:r>
                <a:rPr lang="en-US" altLang="zh-CN" sz="1400" b="1" dirty="0" smtClean="0">
                  <a:solidFill>
                    <a:srgbClr val="00B050"/>
                  </a:solidFill>
                </a:rPr>
                <a:t>uadrupole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409601" y="5733256"/>
              <a:ext cx="1314527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86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Lattice design of RF region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pic>
        <p:nvPicPr>
          <p:cNvPr id="1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755576" y="836712"/>
            <a:ext cx="8136904" cy="201622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 smtClean="0"/>
              <a:t>Common RF cavities </a:t>
            </a:r>
            <a:r>
              <a:rPr lang="en-US" altLang="zh-CN" sz="2000" dirty="0" smtClean="0"/>
              <a:t>for e- and e+ ring (Higgs)</a:t>
            </a:r>
          </a:p>
          <a:p>
            <a:r>
              <a:rPr lang="en-US" altLang="zh-CN" sz="2000" dirty="0" smtClean="0"/>
              <a:t>An electrostatic separator combined with a dipole magnet to avoid bending of incoming beam (ref: Oide, ICHEP16)</a:t>
            </a:r>
          </a:p>
          <a:p>
            <a:r>
              <a:rPr lang="en-US" altLang="zh-CN" sz="2000" b="1" dirty="0" smtClean="0"/>
              <a:t>RF region divided into two sections for bypassing half </a:t>
            </a:r>
            <a:r>
              <a:rPr lang="en-US" altLang="zh-CN" sz="2000" b="1" dirty="0"/>
              <a:t>numbers of cavities </a:t>
            </a:r>
            <a:r>
              <a:rPr lang="en-US" altLang="zh-CN" sz="2000" b="1" dirty="0" smtClean="0"/>
              <a:t>in Z mode</a:t>
            </a:r>
          </a:p>
          <a:p>
            <a:r>
              <a:rPr lang="en-US" altLang="zh-CN" sz="2000" dirty="0" smtClean="0"/>
              <a:t>Deviation of outgoing beam is </a:t>
            </a:r>
            <a:r>
              <a:rPr lang="en-US" altLang="zh-CN" sz="2000" dirty="0" smtClean="0">
                <a:sym typeface="Symbol"/>
              </a:rPr>
              <a:t>x=1.0 m for bypassing the cryo-modules</a:t>
            </a:r>
            <a:endParaRPr lang="en-US" altLang="zh-CN" sz="2400" dirty="0" smtClean="0"/>
          </a:p>
        </p:txBody>
      </p:sp>
      <p:grpSp>
        <p:nvGrpSpPr>
          <p:cNvPr id="2" name="组合 1"/>
          <p:cNvGrpSpPr/>
          <p:nvPr/>
        </p:nvGrpSpPr>
        <p:grpSpPr>
          <a:xfrm>
            <a:off x="716607" y="2835513"/>
            <a:ext cx="7743825" cy="2177663"/>
            <a:chOff x="716607" y="2636912"/>
            <a:chExt cx="7743825" cy="19357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607" y="2636912"/>
              <a:ext cx="7743825" cy="1833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右箭头 16"/>
            <p:cNvSpPr/>
            <p:nvPr/>
          </p:nvSpPr>
          <p:spPr>
            <a:xfrm>
              <a:off x="1725536" y="2872384"/>
              <a:ext cx="392021" cy="196575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下箭头 7"/>
            <p:cNvSpPr/>
            <p:nvPr/>
          </p:nvSpPr>
          <p:spPr>
            <a:xfrm>
              <a:off x="6133874" y="4077072"/>
              <a:ext cx="94310" cy="1665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" name="直接箭头连接符 8"/>
            <p:cNvCxnSpPr/>
            <p:nvPr/>
          </p:nvCxnSpPr>
          <p:spPr>
            <a:xfrm>
              <a:off x="5220072" y="4557125"/>
              <a:ext cx="875906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995936" y="3789040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/>
                <a:t>common RF  cavities</a:t>
              </a:r>
              <a:endParaRPr lang="zh-CN" altLang="en-US" sz="14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53671" y="3771488"/>
              <a:ext cx="1670657" cy="273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/>
                <a:t>combined magnet</a:t>
              </a:r>
              <a:endParaRPr lang="zh-CN" altLang="en-US" sz="1400" b="1" dirty="0"/>
            </a:p>
          </p:txBody>
        </p:sp>
        <p:cxnSp>
          <p:nvCxnSpPr>
            <p:cNvPr id="15" name="直接箭头连接符 14"/>
            <p:cNvCxnSpPr/>
            <p:nvPr/>
          </p:nvCxnSpPr>
          <p:spPr>
            <a:xfrm>
              <a:off x="3624086" y="4572612"/>
              <a:ext cx="875906" cy="0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矩形 2"/>
          <p:cNvSpPr/>
          <p:nvPr/>
        </p:nvSpPr>
        <p:spPr>
          <a:xfrm>
            <a:off x="1115616" y="5085184"/>
            <a:ext cx="144016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1" dirty="0" smtClean="0"/>
              <a:t>Esep=1.8 MV/m </a:t>
            </a:r>
          </a:p>
          <a:p>
            <a:r>
              <a:rPr lang="en-US" altLang="zh-CN" sz="1400" b="1" dirty="0" smtClean="0"/>
              <a:t>Lsep=50m</a:t>
            </a:r>
          </a:p>
          <a:p>
            <a:r>
              <a:rPr lang="en-US" altLang="zh-CN" sz="1400" b="1" dirty="0" smtClean="0"/>
              <a:t>Ldrift=75m</a:t>
            </a:r>
          </a:p>
          <a:p>
            <a:r>
              <a:rPr lang="en-US" altLang="zh-CN" sz="1400" b="1" dirty="0" smtClean="0">
                <a:sym typeface="Symbol"/>
              </a:rPr>
              <a:t>x=</a:t>
            </a:r>
            <a:r>
              <a:rPr lang="en-US" altLang="zh-CN" sz="1400" b="1" dirty="0" smtClean="0"/>
              <a:t>10cm at entrance of quad</a:t>
            </a:r>
            <a:endParaRPr lang="zh-CN" altLang="en-US" sz="140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78" y="5085184"/>
            <a:ext cx="5368822" cy="115458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6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17032"/>
            <a:ext cx="3456384" cy="292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518864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solidFill>
                  <a:srgbClr val="0070C0"/>
                </a:solidFill>
              </a:rPr>
              <a:t>Lattice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</a:rPr>
              <a:t>design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for </a:t>
            </a:r>
            <a:r>
              <a:rPr lang="en-US" altLang="zh-CN" sz="2800" b="1" dirty="0">
                <a:solidFill>
                  <a:srgbClr val="0070C0"/>
                </a:solidFill>
              </a:rPr>
              <a:t>whole ring</a:t>
            </a:r>
          </a:p>
        </p:txBody>
      </p:sp>
      <p:sp>
        <p:nvSpPr>
          <p:cNvPr id="20" name="内容占位符 2"/>
          <p:cNvSpPr txBox="1">
            <a:spLocks/>
          </p:cNvSpPr>
          <p:nvPr/>
        </p:nvSpPr>
        <p:spPr>
          <a:xfrm>
            <a:off x="457200" y="836713"/>
            <a:ext cx="8229600" cy="7920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itchFamily="34" charset="0"/>
              <a:buChar char="•"/>
            </a:pPr>
            <a:r>
              <a:rPr lang="en-US" altLang="zh-CN" sz="2400" dirty="0" smtClean="0">
                <a:sym typeface="Symbol"/>
              </a:rPr>
              <a:t>A </a:t>
            </a:r>
            <a:r>
              <a:rPr lang="en-US" altLang="zh-CN" sz="2400" dirty="0">
                <a:sym typeface="Symbol"/>
              </a:rPr>
              <a:t>lattice </a:t>
            </a:r>
            <a:r>
              <a:rPr lang="en-US" altLang="zh-CN" sz="2400" dirty="0" smtClean="0">
                <a:sym typeface="Symbol"/>
              </a:rPr>
              <a:t>fulfilling </a:t>
            </a:r>
            <a:r>
              <a:rPr lang="en-US" altLang="zh-CN" sz="2400" dirty="0">
                <a:sym typeface="Symbol"/>
              </a:rPr>
              <a:t>requirements of the parameters list, geometry, </a:t>
            </a:r>
            <a:r>
              <a:rPr lang="en-US" altLang="zh-CN" sz="2400" dirty="0" smtClean="0">
                <a:sym typeface="Symbol"/>
              </a:rPr>
              <a:t>photon background and key hardware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" y="1700808"/>
            <a:ext cx="789622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140" y="3861048"/>
            <a:ext cx="1718236" cy="20162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2" y="3777242"/>
            <a:ext cx="3078596" cy="1080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3" name="直接箭头连接符 2"/>
          <p:cNvCxnSpPr>
            <a:stCxn id="12" idx="2"/>
          </p:cNvCxnSpPr>
          <p:nvPr/>
        </p:nvCxnSpPr>
        <p:spPr>
          <a:xfrm>
            <a:off x="2024590" y="4857362"/>
            <a:ext cx="2547409" cy="11639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>
            <a:off x="5724128" y="5013176"/>
            <a:ext cx="514012" cy="1648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2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Magnets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ARC </a:t>
            </a:r>
          </a:p>
          <a:p>
            <a:pPr lvl="1"/>
            <a:r>
              <a:rPr lang="en-US" altLang="zh-CN" sz="2400" dirty="0" smtClean="0"/>
              <a:t>Sextupole: 56*4*4=896, 0.4 m</a:t>
            </a:r>
          </a:p>
          <a:p>
            <a:pPr lvl="1"/>
            <a:r>
              <a:rPr lang="en-US" altLang="zh-CN" sz="2400" dirty="0" smtClean="0"/>
              <a:t>Quadrupole: 56*4*5*2+2*8*2=2272, 2 m</a:t>
            </a:r>
          </a:p>
          <a:p>
            <a:pPr lvl="1"/>
            <a:r>
              <a:rPr lang="en-US" altLang="zh-CN" sz="2400" dirty="0"/>
              <a:t>Dipole: </a:t>
            </a:r>
            <a:r>
              <a:rPr lang="en-US" altLang="zh-CN" sz="2400" dirty="0" smtClean="0"/>
              <a:t>56*4*5*2+2*8*2=2272, 34 m in half of cell</a:t>
            </a:r>
          </a:p>
          <a:p>
            <a:r>
              <a:rPr lang="en-US" altLang="zh-CN" sz="2400" dirty="0" smtClean="0"/>
              <a:t>IR</a:t>
            </a:r>
          </a:p>
          <a:p>
            <a:pPr lvl="1"/>
            <a:r>
              <a:rPr lang="en-US" altLang="zh-CN" sz="2400" dirty="0"/>
              <a:t>Sextupole </a:t>
            </a:r>
            <a:r>
              <a:rPr lang="en-US" altLang="zh-CN" sz="2400" dirty="0" smtClean="0"/>
              <a:t>: (</a:t>
            </a:r>
            <a:r>
              <a:rPr lang="en-US" altLang="zh-CN" sz="2400" dirty="0"/>
              <a:t>6 to 12</a:t>
            </a:r>
            <a:r>
              <a:rPr lang="en-US" altLang="zh-CN" sz="2400" dirty="0" smtClean="0"/>
              <a:t>) *4=24 to 48, 0.3 m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5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79363</TotalTime>
  <Words>1005</Words>
  <Application>Microsoft Office PowerPoint</Application>
  <PresentationFormat>全屏显示(4:3)</PresentationFormat>
  <Paragraphs>297</Paragraphs>
  <Slides>13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Update of lattice design for CEPC main ring</vt:lpstr>
      <vt:lpstr>PowerPoint 演示文稿</vt:lpstr>
      <vt:lpstr>Parameters for CEPC double ring </vt:lpstr>
      <vt:lpstr>PowerPoint 演示文稿</vt:lpstr>
      <vt:lpstr>Lattice design for ARC region</vt:lpstr>
      <vt:lpstr>FODO cell for cryo-module</vt:lpstr>
      <vt:lpstr>Lattice design of RF region</vt:lpstr>
      <vt:lpstr>PowerPoint 演示文稿</vt:lpstr>
      <vt:lpstr>Magnets</vt:lpstr>
      <vt:lpstr>Re-design of the ARC region</vt:lpstr>
      <vt:lpstr>Dispersion suppressor</vt:lpstr>
      <vt:lpstr>RINGQI</vt:lpstr>
      <vt:lpstr>Parameters of ARC region (rough)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4496</cp:revision>
  <dcterms:created xsi:type="dcterms:W3CDTF">2016-03-31T11:13:45Z</dcterms:created>
  <dcterms:modified xsi:type="dcterms:W3CDTF">2017-05-19T01:29:40Z</dcterms:modified>
</cp:coreProperties>
</file>