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2" r:id="rId4"/>
    <p:sldId id="285" r:id="rId5"/>
    <p:sldId id="290" r:id="rId6"/>
    <p:sldId id="288" r:id="rId7"/>
    <p:sldId id="291" r:id="rId8"/>
    <p:sldId id="289" r:id="rId9"/>
    <p:sldId id="286" r:id="rId10"/>
    <p:sldId id="303" r:id="rId11"/>
    <p:sldId id="292" r:id="rId12"/>
    <p:sldId id="275" r:id="rId13"/>
    <p:sldId id="276" r:id="rId14"/>
    <p:sldId id="287" r:id="rId15"/>
    <p:sldId id="298" r:id="rId16"/>
    <p:sldId id="296" r:id="rId17"/>
    <p:sldId id="302" r:id="rId18"/>
    <p:sldId id="278" r:id="rId19"/>
    <p:sldId id="281" r:id="rId20"/>
    <p:sldId id="301" r:id="rId21"/>
    <p:sldId id="293" r:id="rId22"/>
    <p:sldId id="294" r:id="rId23"/>
    <p:sldId id="279" r:id="rId24"/>
    <p:sldId id="280" r:id="rId25"/>
    <p:sldId id="307" r:id="rId26"/>
    <p:sldId id="282" r:id="rId27"/>
    <p:sldId id="308" r:id="rId28"/>
    <p:sldId id="284" r:id="rId29"/>
    <p:sldId id="299" r:id="rId30"/>
    <p:sldId id="266" r:id="rId31"/>
    <p:sldId id="295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5"/>
  </p:normalViewPr>
  <p:slideViewPr>
    <p:cSldViewPr snapToGrid="0" snapToObjects="1">
      <p:cViewPr varScale="1">
        <p:scale>
          <a:sx n="80" d="100"/>
          <a:sy n="80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19D55-D2C1-4E28-8B7C-CF45E5A316A3}" type="datetimeFigureOut">
              <a:rPr lang="zh-CN" altLang="en-US" smtClean="0"/>
              <a:t>2017/10/17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46D7-4985-4DBC-BB33-F635F7F9C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48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346D7-4985-4DBC-BB33-F635F7F9CCA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66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346D7-4985-4DBC-BB33-F635F7F9CCA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6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5B09E-9842-0B4B-8911-2D4A06EB60CC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B4C0-C31A-8747-944E-65FF1B18BF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79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7263" y="115728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 smtClean="0">
              <a:effectLst/>
            </a:endParaRPr>
          </a:p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428875" y="158591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 smtClean="0">
              <a:effectLst/>
            </a:endParaRPr>
          </a:p>
          <a:p>
            <a:endParaRPr kumimoji="1"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3"/>
            <a:ext cx="9144000" cy="15655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0" y="1724412"/>
            <a:ext cx="9144000" cy="13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tIns="180000" bIns="180000" rtlCol="0">
            <a:noAutofit/>
          </a:bodyPr>
          <a:lstStyle/>
          <a:p>
            <a:pPr algn="ctr"/>
            <a:r>
              <a:rPr kumimoji="1" lang="en-US" altLang="zh-CN" sz="3600" b="1" dirty="0">
                <a:latin typeface="SimSun" charset="-122"/>
                <a:ea typeface="SimSun" charset="-122"/>
                <a:cs typeface="SimSun" charset="-122"/>
              </a:rPr>
              <a:t>Pion-nucleon sigma term from </a:t>
            </a:r>
            <a:endParaRPr kumimoji="1" lang="en-US" altLang="zh-CN" sz="3600" b="1" dirty="0" smtClean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kumimoji="1" lang="en-US" altLang="zh-CN" sz="3600" b="1" dirty="0" smtClean="0">
                <a:latin typeface="SimSun" charset="-122"/>
                <a:ea typeface="SimSun" charset="-122"/>
                <a:cs typeface="SimSun" charset="-122"/>
              </a:rPr>
              <a:t>the </a:t>
            </a:r>
            <a:r>
              <a:rPr kumimoji="1" lang="en-US" altLang="zh-CN" sz="3600" b="1" dirty="0">
                <a:latin typeface="SimSun" charset="-122"/>
                <a:ea typeface="SimSun" charset="-122"/>
                <a:cs typeface="SimSun" charset="-122"/>
              </a:rPr>
              <a:t>latest LQCD simulations</a:t>
            </a:r>
            <a:endParaRPr kumimoji="1" lang="zh-CN" altLang="en-US" sz="36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37944" y="3787229"/>
            <a:ext cx="6437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Speaker: </a:t>
            </a:r>
            <a:r>
              <a:rPr kumimoji="1" lang="en-US" altLang="zh-CN" sz="2400" b="1" dirty="0" err="1" smtClean="0">
                <a:latin typeface="SimSun" charset="-122"/>
                <a:ea typeface="SimSun" charset="-122"/>
                <a:cs typeface="SimSun" charset="-122"/>
              </a:rPr>
              <a:t>Xizhe</a:t>
            </a:r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 Ling(</a:t>
            </a:r>
            <a:r>
              <a:rPr kumimoji="1"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凌悉哲</a:t>
            </a:r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)</a:t>
            </a:r>
          </a:p>
          <a:p>
            <a:r>
              <a:rPr lang="en-US" altLang="zh-CN" sz="2000" dirty="0" smtClean="0"/>
              <a:t>School </a:t>
            </a:r>
            <a:r>
              <a:rPr lang="en-US" altLang="zh-CN" sz="2000" dirty="0"/>
              <a:t>of Physics and Nuclear Energy </a:t>
            </a:r>
            <a:r>
              <a:rPr lang="en-US" altLang="zh-CN" sz="2000" dirty="0" smtClean="0"/>
              <a:t>Engineering, </a:t>
            </a:r>
          </a:p>
          <a:p>
            <a:r>
              <a:rPr lang="en-US" altLang="zh-CN" sz="2000" dirty="0" smtClean="0"/>
              <a:t>Beihang </a:t>
            </a:r>
            <a:r>
              <a:rPr lang="en-US" altLang="zh-CN" sz="2000" dirty="0"/>
              <a:t>University, Beijing, China</a:t>
            </a:r>
            <a:endParaRPr kumimoji="1" lang="en-US" altLang="zh-CN" sz="2000" b="1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Supervisor: </a:t>
            </a:r>
            <a:r>
              <a:rPr kumimoji="1" lang="en-US" altLang="zh-CN" sz="2400" b="1" dirty="0" err="1" smtClean="0">
                <a:latin typeface="SimSun" charset="-122"/>
                <a:ea typeface="SimSun" charset="-122"/>
                <a:cs typeface="SimSun" charset="-122"/>
              </a:rPr>
              <a:t>Lisheng</a:t>
            </a:r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kumimoji="1" lang="en-US" altLang="zh-CN" sz="2400" b="1" dirty="0" err="1" smtClean="0">
                <a:latin typeface="SimSun" charset="-122"/>
                <a:ea typeface="SimSun" charset="-122"/>
                <a:cs typeface="SimSun" charset="-122"/>
              </a:rPr>
              <a:t>Geng</a:t>
            </a:r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kumimoji="1"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耿立升</a:t>
            </a:r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) </a:t>
            </a:r>
          </a:p>
          <a:p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Cooperator: </a:t>
            </a:r>
            <a:r>
              <a:rPr kumimoji="1" lang="en-US" altLang="zh-CN" sz="2400" b="1" dirty="0" err="1" smtClean="0">
                <a:latin typeface="SimSun" charset="-122"/>
                <a:ea typeface="SimSun" charset="-122"/>
                <a:cs typeface="SimSun" charset="-122"/>
              </a:rPr>
              <a:t>Xiulei</a:t>
            </a:r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 Ren(</a:t>
            </a:r>
            <a:r>
              <a:rPr kumimoji="1"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任修磊</a:t>
            </a:r>
            <a:r>
              <a:rPr kumimoji="1"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03989" y="6301947"/>
            <a:ext cx="17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SimSun" charset="-122"/>
                <a:ea typeface="SimSun" charset="-122"/>
                <a:cs typeface="SimSun" charset="-122"/>
              </a:rPr>
              <a:t>Oct.17,2017</a:t>
            </a:r>
            <a:endParaRPr kumimoji="1" lang="zh-CN" altLang="en-US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42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336"/>
            <a:ext cx="9105169" cy="61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9" y="932688"/>
            <a:ext cx="8185730" cy="53035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1591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sz="2800" b="1" dirty="0">
                <a:solidFill>
                  <a:srgbClr val="C00000"/>
                </a:solidFill>
              </a:rPr>
              <a:t>Spin-independent </a:t>
            </a:r>
            <a:r>
              <a:rPr kumimoji="1" lang="en-US" altLang="zh-CN" sz="2800" b="1" dirty="0" err="1" smtClean="0">
                <a:solidFill>
                  <a:srgbClr val="C00000"/>
                </a:solidFill>
              </a:rPr>
              <a:t>neutralino</a:t>
            </a:r>
            <a:r>
              <a:rPr kumimoji="1" lang="en-US" altLang="zh-CN" sz="2800" b="1" dirty="0" smtClean="0">
                <a:solidFill>
                  <a:srgbClr val="C00000"/>
                </a:solidFill>
              </a:rPr>
              <a:t>-nucleon scattering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ELLIS, OLIVE, SANTOSO, AND </a:t>
            </a:r>
            <a:r>
              <a:rPr lang="en-US" altLang="zh-CN" dirty="0" smtClean="0">
                <a:solidFill>
                  <a:schemeClr val="accent1"/>
                </a:solidFill>
              </a:rPr>
              <a:t>SPANOS</a:t>
            </a:r>
            <a:r>
              <a:rPr lang="en-US" altLang="zh-CN" dirty="0">
                <a:solidFill>
                  <a:schemeClr val="accent1"/>
                </a:solidFill>
              </a:rPr>
              <a:t>.</a:t>
            </a:r>
            <a:r>
              <a:rPr lang="en-US" altLang="zh-CN" dirty="0" smtClean="0">
                <a:solidFill>
                  <a:schemeClr val="accent1"/>
                </a:solidFill>
              </a:rPr>
              <a:t> PHYSICAL REVIEW </a:t>
            </a:r>
            <a:r>
              <a:rPr lang="en-US" altLang="zh-CN" dirty="0">
                <a:solidFill>
                  <a:schemeClr val="accent1"/>
                </a:solidFill>
              </a:rPr>
              <a:t>D 71, 095007 (2005)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15754" t="37074" r="16627" b="8413"/>
          <a:stretch/>
        </p:blipFill>
        <p:spPr>
          <a:xfrm>
            <a:off x="176911" y="1518678"/>
            <a:ext cx="8790178" cy="39861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1591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sz="2800" b="1" dirty="0">
                <a:solidFill>
                  <a:srgbClr val="C00000"/>
                </a:solidFill>
              </a:rPr>
              <a:t>Spin-independent </a:t>
            </a:r>
            <a:r>
              <a:rPr kumimoji="1" lang="en-US" altLang="zh-CN" sz="2800" b="1" dirty="0" err="1" smtClean="0">
                <a:solidFill>
                  <a:srgbClr val="C00000"/>
                </a:solidFill>
              </a:rPr>
              <a:t>neutralino</a:t>
            </a:r>
            <a:r>
              <a:rPr kumimoji="1" lang="en-US" altLang="zh-CN" sz="2800" b="1" dirty="0" smtClean="0">
                <a:solidFill>
                  <a:srgbClr val="C00000"/>
                </a:solidFill>
              </a:rPr>
              <a:t>-nucleon scattering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ELLIS, OLIVE, SANTOSO, AND </a:t>
            </a:r>
            <a:r>
              <a:rPr lang="en-US" altLang="zh-CN" dirty="0" smtClean="0">
                <a:solidFill>
                  <a:schemeClr val="accent1"/>
                </a:solidFill>
              </a:rPr>
              <a:t>SPANOS</a:t>
            </a:r>
            <a:r>
              <a:rPr lang="en-US" altLang="zh-CN" dirty="0">
                <a:solidFill>
                  <a:schemeClr val="accent1"/>
                </a:solidFill>
              </a:rPr>
              <a:t>.</a:t>
            </a:r>
            <a:r>
              <a:rPr lang="en-US" altLang="zh-CN" dirty="0" smtClean="0">
                <a:solidFill>
                  <a:schemeClr val="accent1"/>
                </a:solidFill>
              </a:rPr>
              <a:t> PHYSICAL REVIEW </a:t>
            </a:r>
            <a:r>
              <a:rPr lang="en-US" altLang="zh-CN" dirty="0">
                <a:solidFill>
                  <a:schemeClr val="accent1"/>
                </a:solidFill>
              </a:rPr>
              <a:t>D 71, 095007 (2005)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99951"/>
            <a:ext cx="7886700" cy="100647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Theoretical Framework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4325" y="1287672"/>
            <a:ext cx="505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</a:rPr>
              <a:t>How to determine sigma terms</a:t>
            </a:r>
            <a:endParaRPr kumimoji="1" lang="en-US" altLang="zh-CN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212" y="2097316"/>
            <a:ext cx="80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Experimentally, the pion-nucleon sigma term can be </a:t>
            </a:r>
            <a:r>
              <a:rPr lang="en-US" altLang="zh-CN" sz="2400" dirty="0" smtClean="0">
                <a:solidFill>
                  <a:srgbClr val="C00000"/>
                </a:solidFill>
              </a:rPr>
              <a:t>inferred from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pion-nucleon scattering </a:t>
            </a:r>
            <a:r>
              <a:rPr lang="en-US" altLang="zh-CN" sz="2400" dirty="0">
                <a:solidFill>
                  <a:srgbClr val="C00000"/>
                </a:solidFill>
              </a:rPr>
              <a:t>data at Cheng-</a:t>
            </a:r>
            <a:r>
              <a:rPr lang="en-US" altLang="zh-CN" sz="2400" dirty="0" err="1">
                <a:solidFill>
                  <a:srgbClr val="C00000"/>
                </a:solidFill>
              </a:rPr>
              <a:t>Dashen</a:t>
            </a:r>
            <a:r>
              <a:rPr lang="en-US" altLang="zh-CN" sz="2400" dirty="0">
                <a:solidFill>
                  <a:srgbClr val="C00000"/>
                </a:solidFill>
              </a:rPr>
              <a:t> point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16" y="3371170"/>
            <a:ext cx="6523340" cy="2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4330" y="479828"/>
            <a:ext cx="500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</a:rPr>
              <a:t>How to determine sigma terms</a:t>
            </a:r>
            <a:endParaRPr kumimoji="1" lang="en-US" altLang="zh-CN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4751" y="1143618"/>
            <a:ext cx="4647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LQCD determination of sigma terms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360" y="1701728"/>
            <a:ext cx="756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Direct </a:t>
            </a:r>
            <a:r>
              <a:rPr lang="en-US" altLang="zh-CN" sz="2400" b="1" dirty="0" smtClean="0"/>
              <a:t>method </a:t>
            </a:r>
            <a:r>
              <a:rPr lang="en-US" altLang="zh-CN" sz="2400" dirty="0" smtClean="0"/>
              <a:t>—</a:t>
            </a:r>
            <a:r>
              <a:rPr lang="en-US" altLang="zh-CN" sz="2400" dirty="0"/>
              <a:t>calculates the 3-point connected </a:t>
            </a:r>
            <a:r>
              <a:rPr lang="en-US" altLang="zh-CN" sz="2400" dirty="0" smtClean="0"/>
              <a:t>and disconnect </a:t>
            </a:r>
            <a:r>
              <a:rPr lang="en-US" altLang="zh-CN" sz="2400" dirty="0"/>
              <a:t>diagrams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718304" y="3123891"/>
            <a:ext cx="4425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JLQCD, PRD83,114506 (2011)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R.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Babich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et al., PRD85,054510 (2012)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QCDSF, PRD85, 054502 (2012)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ETMC, JHEP 1208,037(2012)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M.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Engelhardt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et al., PRD86, 114510 (2012)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JLQCD, PRD87, 034509 (2013)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ETMC, PRL 116, 252001 (2016)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RQCD, PRD 93, 094504 (2016)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l-GR" altLang="zh-CN" dirty="0">
                <a:solidFill>
                  <a:schemeClr val="accent1">
                    <a:lumMod val="75000"/>
                  </a:schemeClr>
                </a:solidFill>
              </a:rPr>
              <a:t>χ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QCD, PRD94, 054503 (2016)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798"/>
          <a:stretch/>
        </p:blipFill>
        <p:spPr>
          <a:xfrm>
            <a:off x="420975" y="3406866"/>
            <a:ext cx="3977290" cy="133583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8640" y="3049417"/>
            <a:ext cx="8339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Spectrum method-</a:t>
            </a:r>
            <a:r>
              <a:rPr lang="en-US" altLang="zh-CN" sz="2400" dirty="0"/>
              <a:t>calculates the baryon masses, </a:t>
            </a:r>
            <a:r>
              <a:rPr lang="en-US" altLang="zh-CN" sz="2400" dirty="0" smtClean="0"/>
              <a:t>and relates </a:t>
            </a:r>
            <a:r>
              <a:rPr lang="en-US" altLang="zh-CN" sz="2400" dirty="0"/>
              <a:t>the sigma terms to their quark mass </a:t>
            </a:r>
            <a:r>
              <a:rPr lang="en-US" altLang="zh-CN" sz="2400" dirty="0" smtClean="0"/>
              <a:t>dependence via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Feynman-Hellmann </a:t>
            </a:r>
            <a:r>
              <a:rPr lang="en-US" altLang="zh-CN" sz="2400" dirty="0"/>
              <a:t>theorem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895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6611" y="471762"/>
            <a:ext cx="500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C00000"/>
                </a:solidFill>
              </a:rPr>
              <a:t>How to determine sigma terms</a:t>
            </a:r>
            <a:endParaRPr kumimoji="1" lang="en-US" altLang="zh-CN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887" y="1141720"/>
            <a:ext cx="4647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LQCD determination of sigma terms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9501" y="1923831"/>
            <a:ext cx="8339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Spectrum method-</a:t>
            </a:r>
            <a:r>
              <a:rPr lang="en-US" altLang="zh-CN" sz="2400" dirty="0"/>
              <a:t>calculates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/>
              <a:t>the baryon masses, </a:t>
            </a:r>
            <a:r>
              <a:rPr lang="en-US" altLang="zh-CN" sz="2400" dirty="0" smtClean="0"/>
              <a:t>and relates </a:t>
            </a:r>
            <a:r>
              <a:rPr lang="en-US" altLang="zh-CN" sz="2400" dirty="0"/>
              <a:t>the sigma terms to their quark mass </a:t>
            </a:r>
            <a:r>
              <a:rPr lang="en-US" altLang="zh-CN" sz="2400" dirty="0" smtClean="0"/>
              <a:t>dependence via </a:t>
            </a:r>
            <a:r>
              <a:rPr lang="en-US" altLang="zh-CN" sz="2400" dirty="0"/>
              <a:t>the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Feynman-Hellmann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theorem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4291"/>
          <a:stretch/>
        </p:blipFill>
        <p:spPr>
          <a:xfrm>
            <a:off x="316611" y="4017288"/>
            <a:ext cx="4218002" cy="7210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4749165" y="3532828"/>
            <a:ext cx="4394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JLQCD, PRD83,114506 (2011)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R.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Babich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et al., PRD85,054510 (2012)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QCDSF, PRD85, 054502 (2012)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ETMC, JHEP 1208,037(2012)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M.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Engelhardt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et al., PRD86, 114510 (2012)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JLQCD, PRD87, 034509 (2013)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 BMW, PRL 116, 172001 (2016).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0" y="6389975"/>
            <a:ext cx="9144000" cy="451082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l-NL" altLang="zh-CN" sz="2000" dirty="0" smtClean="0">
                <a:solidFill>
                  <a:schemeClr val="accent1"/>
                </a:solidFill>
              </a:rPr>
              <a:t>R</a:t>
            </a:r>
            <a:r>
              <a:rPr lang="nl-NL" altLang="zh-CN" sz="2000" dirty="0">
                <a:solidFill>
                  <a:schemeClr val="accent1"/>
                </a:solidFill>
              </a:rPr>
              <a:t>. P. Feynman, </a:t>
            </a:r>
            <a:r>
              <a:rPr lang="nl-NL" altLang="zh-CN" sz="2000" dirty="0" err="1">
                <a:solidFill>
                  <a:schemeClr val="accent1"/>
                </a:solidFill>
              </a:rPr>
              <a:t>Forces</a:t>
            </a:r>
            <a:r>
              <a:rPr lang="nl-NL" altLang="zh-CN" sz="2000" dirty="0">
                <a:solidFill>
                  <a:schemeClr val="accent1"/>
                </a:solidFill>
              </a:rPr>
              <a:t> in </a:t>
            </a:r>
            <a:r>
              <a:rPr lang="nl-NL" altLang="zh-CN" sz="2000" dirty="0" err="1">
                <a:solidFill>
                  <a:schemeClr val="accent1"/>
                </a:solidFill>
              </a:rPr>
              <a:t>molecules</a:t>
            </a:r>
            <a:r>
              <a:rPr lang="nl-NL" altLang="zh-CN" sz="2000" dirty="0">
                <a:solidFill>
                  <a:schemeClr val="accent1"/>
                </a:solidFill>
              </a:rPr>
              <a:t>, </a:t>
            </a:r>
            <a:r>
              <a:rPr lang="nl-NL" altLang="zh-CN" sz="2000" dirty="0" err="1">
                <a:solidFill>
                  <a:schemeClr val="accent1"/>
                </a:solidFill>
              </a:rPr>
              <a:t>Phys</a:t>
            </a:r>
            <a:r>
              <a:rPr lang="nl-NL" altLang="zh-CN" sz="2000" dirty="0">
                <a:solidFill>
                  <a:schemeClr val="accent1"/>
                </a:solidFill>
              </a:rPr>
              <a:t>. </a:t>
            </a:r>
            <a:r>
              <a:rPr lang="nl-NL" altLang="zh-CN" sz="2000" dirty="0" err="1">
                <a:solidFill>
                  <a:schemeClr val="accent1"/>
                </a:solidFill>
              </a:rPr>
              <a:t>Rev</a:t>
            </a:r>
            <a:r>
              <a:rPr lang="nl-NL" altLang="zh-CN" sz="2000" dirty="0">
                <a:solidFill>
                  <a:schemeClr val="accent1"/>
                </a:solidFill>
              </a:rPr>
              <a:t>. 56, 340 (1939). </a:t>
            </a:r>
          </a:p>
        </p:txBody>
      </p:sp>
    </p:spTree>
    <p:extLst>
      <p:ext uri="{BB962C8B-B14F-4D97-AF65-F5344CB8AC3E}">
        <p14:creationId xmlns:p14="http://schemas.microsoft.com/office/powerpoint/2010/main" val="7160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8026" y="255226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BChPT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78" y="3934951"/>
            <a:ext cx="4645625" cy="5957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795" y="1948114"/>
            <a:ext cx="4888113" cy="12838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31" y="5199384"/>
            <a:ext cx="6154371" cy="6893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2336" y="3800187"/>
            <a:ext cx="129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Naively</a:t>
            </a:r>
          </a:p>
          <a:p>
            <a:r>
              <a:rPr lang="en-US" altLang="zh-CN" sz="2400" dirty="0">
                <a:solidFill>
                  <a:srgbClr val="C00000"/>
                </a:solidFill>
              </a:rPr>
              <a:t>(no PCB)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260264" y="848830"/>
                <a:ext cx="406085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C00000"/>
                    </a:solidFill>
                  </a:rPr>
                  <a:t>Nucleon mass up to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800" b="1" dirty="0" smtClean="0">
                    <a:solidFill>
                      <a:srgbClr val="C00000"/>
                    </a:solidFill>
                  </a:rPr>
                  <a:t>)</a:t>
                </a:r>
                <a:endParaRPr lang="zh-CN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4" y="848830"/>
                <a:ext cx="4060855" cy="532966"/>
              </a:xfrm>
              <a:prstGeom prst="rect">
                <a:avLst/>
              </a:prstGeom>
              <a:blipFill>
                <a:blip r:embed="rId5"/>
                <a:stretch>
                  <a:fillRect l="-3153" t="-7955" r="-1952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158" y="3250360"/>
            <a:ext cx="4171500" cy="3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8026" y="255226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BChPT</a:t>
            </a:r>
          </a:p>
        </p:txBody>
      </p:sp>
      <p:sp>
        <p:nvSpPr>
          <p:cNvPr id="3" name="矩形 2"/>
          <p:cNvSpPr/>
          <p:nvPr/>
        </p:nvSpPr>
        <p:spPr>
          <a:xfrm>
            <a:off x="1819251" y="848830"/>
            <a:ext cx="5702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Power-counting-restoration methods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026" y="1941868"/>
            <a:ext cx="8385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Heavy baryon </a:t>
            </a:r>
            <a:r>
              <a:rPr lang="en-US" altLang="zh-CN" sz="2800" b="1" dirty="0" err="1"/>
              <a:t>ChPT</a:t>
            </a:r>
            <a:r>
              <a:rPr lang="en-US" altLang="zh-CN" sz="2800" dirty="0"/>
              <a:t>: baryons </a:t>
            </a:r>
            <a:r>
              <a:rPr lang="en-US" altLang="zh-CN" sz="2800" dirty="0" smtClean="0"/>
              <a:t>treated “semi-</a:t>
            </a:r>
            <a:r>
              <a:rPr lang="en-US" altLang="zh-CN" sz="2800" dirty="0" err="1" smtClean="0"/>
              <a:t>relativistically</a:t>
            </a:r>
            <a:r>
              <a:rPr lang="en-US" altLang="zh-CN" sz="2800" dirty="0" smtClean="0"/>
              <a:t>” ( </a:t>
            </a:r>
            <a:r>
              <a:rPr lang="en-US" altLang="zh-CN" sz="2800" dirty="0"/>
              <a:t>Jenkins et al., 1991, Bernard et al</a:t>
            </a:r>
            <a:r>
              <a:rPr lang="en-US" altLang="zh-CN" sz="2800" dirty="0" smtClean="0"/>
              <a:t>., 1992)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/>
              <a:t>Relativistic baryon </a:t>
            </a:r>
            <a:r>
              <a:rPr lang="en-US" altLang="zh-CN" sz="2800" b="1" dirty="0" err="1"/>
              <a:t>ChPT</a:t>
            </a:r>
            <a:r>
              <a:rPr lang="en-US" altLang="zh-CN" sz="2800" dirty="0"/>
              <a:t>: removing power </a:t>
            </a:r>
            <a:r>
              <a:rPr lang="en-US" altLang="zh-CN" sz="2800" dirty="0" smtClean="0"/>
              <a:t>counting breaking </a:t>
            </a:r>
            <a:r>
              <a:rPr lang="en-US" altLang="zh-CN" sz="2800" dirty="0"/>
              <a:t>terms but retaining higher order </a:t>
            </a:r>
            <a:r>
              <a:rPr lang="en-US" altLang="zh-CN" sz="2800" dirty="0" smtClean="0"/>
              <a:t>corrections, thus </a:t>
            </a:r>
            <a:r>
              <a:rPr lang="en-US" altLang="zh-CN" sz="2800" dirty="0"/>
              <a:t>keeping relativity</a:t>
            </a:r>
          </a:p>
          <a:p>
            <a:r>
              <a:rPr lang="en-US" altLang="zh-CN" sz="2800" dirty="0" smtClean="0"/>
              <a:t>      - </a:t>
            </a:r>
            <a:r>
              <a:rPr lang="en-US" altLang="zh-CN" sz="2800" b="1" dirty="0"/>
              <a:t>Infrared baryon </a:t>
            </a:r>
            <a:r>
              <a:rPr lang="en-US" altLang="zh-CN" sz="2800" b="1" dirty="0" err="1"/>
              <a:t>ChPT</a:t>
            </a:r>
            <a:r>
              <a:rPr lang="en-US" altLang="zh-CN" sz="2800" dirty="0"/>
              <a:t>: Becher &amp; </a:t>
            </a:r>
            <a:r>
              <a:rPr lang="en-US" altLang="zh-CN" sz="2800" dirty="0" err="1"/>
              <a:t>Leutwyler</a:t>
            </a:r>
            <a:r>
              <a:rPr lang="en-US" altLang="zh-CN" sz="2800" dirty="0"/>
              <a:t> 1999</a:t>
            </a:r>
          </a:p>
          <a:p>
            <a:r>
              <a:rPr lang="en-US" altLang="zh-CN" sz="2800" dirty="0" smtClean="0"/>
              <a:t>      - </a:t>
            </a:r>
            <a:r>
              <a:rPr lang="en-US" altLang="zh-CN" sz="2800" b="1" dirty="0">
                <a:solidFill>
                  <a:srgbClr val="C00000"/>
                </a:solidFill>
              </a:rPr>
              <a:t>Extended on mass shell (EOMS) scheme</a:t>
            </a:r>
            <a:r>
              <a:rPr lang="en-US" altLang="zh-CN" sz="2800" dirty="0"/>
              <a:t>: </a:t>
            </a:r>
            <a:r>
              <a:rPr lang="en-US" altLang="zh-CN" sz="2800" dirty="0" err="1"/>
              <a:t>Gegelia</a:t>
            </a:r>
            <a:endParaRPr lang="en-US" altLang="zh-CN" sz="2800" dirty="0"/>
          </a:p>
          <a:p>
            <a:r>
              <a:rPr lang="en-US" altLang="zh-CN" sz="2800" dirty="0" smtClean="0"/>
              <a:t>       1999</a:t>
            </a:r>
            <a:r>
              <a:rPr lang="en-US" altLang="zh-CN" sz="2800" dirty="0"/>
              <a:t>, Fuchs 2003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04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4018" y="22270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EOMS BChPT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69" y="677179"/>
            <a:ext cx="6005080" cy="1633870"/>
          </a:xfrm>
          <a:prstGeom prst="rect">
            <a:avLst/>
          </a:prstGeom>
        </p:spPr>
      </p:pic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0" y="6351056"/>
            <a:ext cx="9144000" cy="506944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nl-NL" altLang="zh-CN" sz="2000" dirty="0">
                <a:solidFill>
                  <a:schemeClr val="accent1"/>
                </a:solidFill>
              </a:rPr>
              <a:t>X. L. Ren, L. Alvarez-Ruso, L. S. Geng, T. Ledwig, J. </a:t>
            </a:r>
            <a:r>
              <a:rPr lang="nl-NL" altLang="zh-CN" sz="2000" dirty="0" smtClean="0">
                <a:solidFill>
                  <a:schemeClr val="accent1"/>
                </a:solidFill>
              </a:rPr>
              <a:t>Meng and </a:t>
            </a:r>
            <a:r>
              <a:rPr lang="nl-NL" altLang="zh-CN" sz="2000" dirty="0">
                <a:solidFill>
                  <a:schemeClr val="accent1"/>
                </a:solidFill>
              </a:rPr>
              <a:t>M. J. Vicente Vacas, Phys. Lett. B 766, 325 (2017).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95" y="3218768"/>
            <a:ext cx="6657409" cy="295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0" y="2572852"/>
                <a:ext cx="4441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C00000"/>
                    </a:solidFill>
                  </a:rPr>
                  <a:t>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rgbClr val="C00000"/>
                    </a:solidFill>
                  </a:rPr>
                  <a:t>LO in SU(2) EOMS </a:t>
                </a:r>
                <a:r>
                  <a:rPr lang="en-US" altLang="zh-CN" sz="2400" dirty="0" err="1" smtClean="0">
                    <a:solidFill>
                      <a:srgbClr val="C00000"/>
                    </a:solidFill>
                  </a:rPr>
                  <a:t>BChPT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2852"/>
                <a:ext cx="4441309" cy="461665"/>
              </a:xfrm>
              <a:prstGeom prst="rect">
                <a:avLst/>
              </a:prstGeom>
              <a:blipFill>
                <a:blip r:embed="rId6"/>
                <a:stretch>
                  <a:fillRect l="-205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266" y="3624285"/>
            <a:ext cx="7520085" cy="1920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139" y="3296320"/>
            <a:ext cx="857171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5186" y="237606"/>
            <a:ext cx="596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Finite volume correction</a:t>
            </a:r>
            <a:endParaRPr kumimoji="1"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04" y="1073459"/>
            <a:ext cx="6194080" cy="21109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5186" y="3429000"/>
            <a:ext cx="52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Momentum </a:t>
            </a:r>
            <a:r>
              <a:rPr lang="en-US" altLang="zh-CN" sz="2400" dirty="0">
                <a:solidFill>
                  <a:srgbClr val="C00000"/>
                </a:solidFill>
              </a:rPr>
              <a:t>of virtual particle discretized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5186" y="4933501"/>
            <a:ext cx="2477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Definition of FVCs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96" y="5645175"/>
            <a:ext cx="7559695" cy="944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7" y="3905217"/>
            <a:ext cx="799864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640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 dirty="0" smtClean="0">
                <a:solidFill>
                  <a:srgbClr val="C00000"/>
                </a:solidFill>
              </a:rPr>
              <a:t>OUTLINE</a:t>
            </a:r>
            <a:endParaRPr kumimoji="1"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80744"/>
            <a:ext cx="7886700" cy="495604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kumimoji="1" lang="en-US" altLang="zh-CN" dirty="0" smtClean="0">
                <a:solidFill>
                  <a:srgbClr val="C00000"/>
                </a:solidFill>
              </a:rPr>
              <a:t>Introduction-why sigma terms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kumimoji="1" lang="en-US" altLang="zh-CN" dirty="0" smtClean="0">
                <a:solidFill>
                  <a:srgbClr val="C00000"/>
                </a:solidFill>
              </a:rPr>
              <a:t>Theoretical Framework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kumimoji="1" lang="en-US" altLang="zh-CN" dirty="0" smtClean="0">
                <a:solidFill>
                  <a:srgbClr val="C00000"/>
                </a:solidFill>
              </a:rPr>
              <a:t>Results and Discussion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p"/>
            </a:pPr>
            <a:r>
              <a:rPr kumimoji="1" lang="en-US" altLang="zh-CN" dirty="0" smtClean="0">
                <a:solidFill>
                  <a:srgbClr val="C00000"/>
                </a:solidFill>
              </a:rPr>
              <a:t>Summary</a:t>
            </a:r>
            <a:endParaRPr kumimoji="1" lang="zh-CN" alt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245352"/>
            <a:ext cx="9144000" cy="61264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nl-NL" altLang="zh-CN" sz="1800" dirty="0">
                <a:solidFill>
                  <a:schemeClr val="accent1"/>
                </a:solidFill>
              </a:rPr>
              <a:t>L. S. Geng, X. l. Ren, J. Martin-Camalich and W. Weise, </a:t>
            </a:r>
            <a:r>
              <a:rPr lang="nl-NL" altLang="zh-CN" sz="1800" dirty="0" smtClean="0">
                <a:solidFill>
                  <a:schemeClr val="accent1"/>
                </a:solidFill>
              </a:rPr>
              <a:t>Phys. Rev</a:t>
            </a:r>
            <a:r>
              <a:rPr lang="nl-NL" altLang="zh-CN" sz="1800" dirty="0">
                <a:solidFill>
                  <a:schemeClr val="accent1"/>
                </a:solidFill>
              </a:rPr>
              <a:t>. D 84, 074024 (2011</a:t>
            </a:r>
            <a:r>
              <a:rPr lang="nl-NL" altLang="zh-CN" sz="1800" dirty="0" smtClean="0">
                <a:solidFill>
                  <a:schemeClr val="accent1"/>
                </a:solidFill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nl-NL" altLang="zh-CN" sz="1800" dirty="0">
                <a:solidFill>
                  <a:schemeClr val="accent1"/>
                </a:solidFill>
              </a:rPr>
              <a:t>X. -L. Ren, L. S. Geng, J. Martin Camalich, J. Meng </a:t>
            </a:r>
            <a:r>
              <a:rPr lang="nl-NL" altLang="zh-CN" sz="1800" dirty="0" smtClean="0">
                <a:solidFill>
                  <a:schemeClr val="accent1"/>
                </a:solidFill>
              </a:rPr>
              <a:t>and H</a:t>
            </a:r>
            <a:r>
              <a:rPr lang="nl-NL" altLang="zh-CN" sz="1800" dirty="0">
                <a:solidFill>
                  <a:schemeClr val="accent1"/>
                </a:solidFill>
              </a:rPr>
              <a:t>. Toki, JHEP 1212, 073 (2012</a:t>
            </a:r>
            <a:r>
              <a:rPr lang="nl-NL" altLang="zh-CN" sz="1800" dirty="0" smtClean="0">
                <a:solidFill>
                  <a:schemeClr val="accent1"/>
                </a:solidFill>
              </a:rPr>
              <a:t>).</a:t>
            </a:r>
            <a:endParaRPr lang="nl-NL" altLang="zh-CN" sz="1800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618" y="160447"/>
            <a:ext cx="596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Finite volume correction</a:t>
            </a:r>
            <a:endParaRPr kumimoji="1"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87" y="851568"/>
            <a:ext cx="5614903" cy="1554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87" y="2574084"/>
            <a:ext cx="5614903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73820" y="143912"/>
            <a:ext cx="735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sz="2800" b="1" dirty="0" smtClean="0">
                <a:solidFill>
                  <a:srgbClr val="C00000"/>
                </a:solidFill>
              </a:rPr>
              <a:t>Latest LQCD data from ETMC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6477010"/>
            <a:ext cx="9144000" cy="38099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000" dirty="0">
                <a:solidFill>
                  <a:schemeClr val="accent1"/>
                </a:solidFill>
              </a:rPr>
              <a:t>C. </a:t>
            </a:r>
            <a:r>
              <a:rPr lang="en-US" altLang="zh-CN" sz="2000" dirty="0" err="1">
                <a:solidFill>
                  <a:schemeClr val="accent1"/>
                </a:solidFill>
              </a:rPr>
              <a:t>Alexandrou</a:t>
            </a:r>
            <a:r>
              <a:rPr lang="en-US" altLang="zh-CN" sz="2000" dirty="0">
                <a:solidFill>
                  <a:schemeClr val="accent1"/>
                </a:solidFill>
              </a:rPr>
              <a:t> and C. </a:t>
            </a:r>
            <a:r>
              <a:rPr lang="en-US" altLang="zh-CN" sz="2000" dirty="0" err="1">
                <a:solidFill>
                  <a:schemeClr val="accent1"/>
                </a:solidFill>
              </a:rPr>
              <a:t>Kallidonis</a:t>
            </a:r>
            <a:r>
              <a:rPr lang="en-US" altLang="zh-CN" sz="2000" dirty="0">
                <a:solidFill>
                  <a:schemeClr val="accent1"/>
                </a:solidFill>
              </a:rPr>
              <a:t>, Phys. Rev. D 96, </a:t>
            </a:r>
            <a:r>
              <a:rPr lang="en-US" altLang="zh-CN" sz="2000" dirty="0" smtClean="0">
                <a:solidFill>
                  <a:schemeClr val="accent1"/>
                </a:solidFill>
              </a:rPr>
              <a:t>034511 (2017</a:t>
            </a:r>
            <a:r>
              <a:rPr lang="en-US" altLang="zh-CN" sz="2000" dirty="0">
                <a:solidFill>
                  <a:schemeClr val="accent1"/>
                </a:solidFill>
              </a:rPr>
              <a:t>).</a:t>
            </a:r>
            <a:endParaRPr lang="nl-NL" altLang="zh-CN" sz="2000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37" y="737970"/>
            <a:ext cx="5851150" cy="55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0426" y="1332232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HB BChPT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4" y="1814202"/>
            <a:ext cx="9088836" cy="1259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095" y="3205541"/>
            <a:ext cx="4077176" cy="39574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矩形 8"/>
          <p:cNvSpPr/>
          <p:nvPr/>
        </p:nvSpPr>
        <p:spPr>
          <a:xfrm>
            <a:off x="986408" y="405945"/>
            <a:ext cx="735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sz="2800" b="1" dirty="0" smtClean="0">
                <a:solidFill>
                  <a:srgbClr val="C00000"/>
                </a:solidFill>
              </a:rPr>
              <a:t>Latest LQCD data from ETMC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0" y="6477010"/>
            <a:ext cx="9144000" cy="380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000" smtClean="0">
                <a:solidFill>
                  <a:schemeClr val="accent1"/>
                </a:solidFill>
              </a:rPr>
              <a:t>C. Alexandrou and C. Kallidonis, Phys. Rev. D 96, 034511 (2017).</a:t>
            </a:r>
            <a:endParaRPr lang="nl-NL" altLang="zh-CN" sz="2000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883" y="4011068"/>
            <a:ext cx="4449600" cy="152833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468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3756"/>
            <a:ext cx="7886700" cy="107962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Results and </a:t>
            </a:r>
            <a:r>
              <a:rPr kumimoji="1" lang="en-US" altLang="zh-CN" sz="40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Discussion</a:t>
            </a:r>
            <a:endParaRPr kumimoji="1" lang="en-US" altLang="zh-CN" sz="4000" b="1" dirty="0">
              <a:solidFill>
                <a:srgbClr val="C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9" y="1715147"/>
            <a:ext cx="8991901" cy="136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96" y="3681912"/>
            <a:ext cx="4206605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8026" y="381085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EOMS BChPT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4" y="4274979"/>
            <a:ext cx="7272713" cy="17346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04" y="1581912"/>
            <a:ext cx="7118689" cy="18653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3568" y="1139070"/>
            <a:ext cx="253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“Drop” the PCB terms</a:t>
            </a:r>
            <a:endParaRPr lang="zh-CN" altLang="en-US" sz="2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353568" y="3574331"/>
            <a:ext cx="568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Equivalent to redefinition of the LECs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7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3756"/>
            <a:ext cx="7886700" cy="107962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Results and </a:t>
            </a:r>
            <a:r>
              <a:rPr kumimoji="1" lang="en-US" altLang="zh-CN" sz="40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Discussion</a:t>
            </a:r>
            <a:endParaRPr kumimoji="1" lang="en-US" altLang="zh-CN" sz="4000" b="1" dirty="0">
              <a:solidFill>
                <a:srgbClr val="C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8776" y="1900993"/>
            <a:ext cx="8906448" cy="3802805"/>
            <a:chOff x="118776" y="1900993"/>
            <a:chExt cx="8906448" cy="380280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76" y="1900993"/>
              <a:ext cx="8906448" cy="29480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382905" y="5033806"/>
                  <a:ext cx="8378190" cy="669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 smtClean="0"/>
                    <a:t>ETMC data with finite volume corrections subtracted in comparison with the best fits in the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CN" dirty="0" smtClean="0"/>
                    <a:t>LO </a:t>
                  </a:r>
                  <a:r>
                    <a:rPr lang="en-US" altLang="zh-CN" dirty="0"/>
                    <a:t>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altLang="zh-CN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altLang="zh-CN" dirty="0" smtClean="0"/>
                    <a:t>LO </a:t>
                  </a:r>
                  <a:r>
                    <a:rPr lang="en-US" altLang="zh-CN" dirty="0"/>
                    <a:t>BChPT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5" y="5033806"/>
                  <a:ext cx="8378190" cy="669992"/>
                </a:xfrm>
                <a:prstGeom prst="rect">
                  <a:avLst/>
                </a:prstGeom>
                <a:blipFill>
                  <a:blip r:embed="rId3"/>
                  <a:stretch>
                    <a:fillRect l="-655" t="-5455" r="-146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13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0426" y="3234184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HB BChPT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0426" y="273062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EOMS BChPT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2" y="975720"/>
            <a:ext cx="8991901" cy="136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657" y="2641222"/>
            <a:ext cx="3916575" cy="3091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4" y="3936842"/>
            <a:ext cx="9088836" cy="12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357" y="5491154"/>
            <a:ext cx="4077176" cy="39574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内容占位符 2"/>
          <p:cNvSpPr txBox="1">
            <a:spLocks/>
          </p:cNvSpPr>
          <p:nvPr/>
        </p:nvSpPr>
        <p:spPr>
          <a:xfrm>
            <a:off x="0" y="6477010"/>
            <a:ext cx="9144000" cy="380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000" smtClean="0">
                <a:solidFill>
                  <a:schemeClr val="accent1"/>
                </a:solidFill>
              </a:rPr>
              <a:t>C. Alexandrou and C. Kallidonis, Phys. Rev. D 96, 034511 (2017).</a:t>
            </a:r>
            <a:endParaRPr lang="nl-NL" altLang="zh-CN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0426" y="3234184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HB BChPT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0426" y="465911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C00000"/>
                </a:solidFill>
              </a:rPr>
              <a:t>EOMS BChPT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0" y="6477010"/>
            <a:ext cx="9144000" cy="380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000" smtClean="0">
                <a:solidFill>
                  <a:schemeClr val="accent1"/>
                </a:solidFill>
              </a:rPr>
              <a:t>C. Alexandrou and C. Kallidonis, Phys. Rev. D 96, 034511 (2017).</a:t>
            </a:r>
            <a:endParaRPr lang="nl-NL" altLang="zh-CN" sz="2000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697" y="1285578"/>
            <a:ext cx="4206605" cy="16521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621" y="4209355"/>
            <a:ext cx="4468755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1" y="8471"/>
            <a:ext cx="9143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Comparison </a:t>
            </a:r>
            <a:r>
              <a:rPr lang="en-US" altLang="zh-CN" sz="2800" b="1" dirty="0">
                <a:solidFill>
                  <a:srgbClr val="C00000"/>
                </a:solidFill>
              </a:rPr>
              <a:t>with other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studies</a:t>
            </a:r>
            <a:endParaRPr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0" y="6272784"/>
            <a:ext cx="9143999" cy="565399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l-NL" altLang="zh-CN" sz="1800" dirty="0" smtClean="0">
                <a:solidFill>
                  <a:schemeClr val="accent1"/>
                </a:solidFill>
              </a:rPr>
              <a:t>X</a:t>
            </a:r>
            <a:r>
              <a:rPr lang="nl-NL" altLang="zh-CN" sz="1800" dirty="0">
                <a:solidFill>
                  <a:schemeClr val="accent1"/>
                </a:solidFill>
              </a:rPr>
              <a:t>. L. Ren, L. Alvarez-Ruso, L. S. Geng, T. Ledwig, J. </a:t>
            </a:r>
            <a:r>
              <a:rPr lang="nl-NL" altLang="zh-CN" sz="1800" dirty="0" smtClean="0">
                <a:solidFill>
                  <a:schemeClr val="accent1"/>
                </a:solidFill>
              </a:rPr>
              <a:t>Meng and </a:t>
            </a:r>
            <a:r>
              <a:rPr lang="nl-NL" altLang="zh-CN" sz="1800" dirty="0">
                <a:solidFill>
                  <a:schemeClr val="accent1"/>
                </a:solidFill>
              </a:rPr>
              <a:t>M. J. Vicente Vacas, Phys. Lett. B 766, 325 (2017)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/>
          <a:stretch/>
        </p:blipFill>
        <p:spPr>
          <a:xfrm>
            <a:off x="1893794" y="758091"/>
            <a:ext cx="5850187" cy="52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498" y="111411"/>
            <a:ext cx="7886700" cy="1325563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S</a:t>
            </a:r>
            <a:r>
              <a:rPr lang="en-US" altLang="zh-CN" b="1" dirty="0" smtClean="0">
                <a:solidFill>
                  <a:srgbClr val="C00000"/>
                </a:solidFill>
              </a:rPr>
              <a:t>ummary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752344"/>
                <a:ext cx="7886700" cy="368065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Perform the chiral expansion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LO in EOMS </a:t>
                </a:r>
                <a:r>
                  <a:rPr lang="en-US" altLang="zh-CN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BChPT</a:t>
                </a:r>
                <a:endParaRPr lang="en-US" altLang="zh-CN" sz="24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altLang="zh-CN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Finite-volume corrections </a:t>
                </a:r>
                <a:r>
                  <a:rPr lang="en-US" altLang="zh-CN" sz="2400" dirty="0" smtClean="0"/>
                  <a:t>are taken into account self-consistently</a:t>
                </a:r>
              </a:p>
              <a:p>
                <a:r>
                  <a:rPr lang="en-US" altLang="zh-CN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Minimize 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theoretical uncertainties </a:t>
                </a:r>
                <a:r>
                  <a:rPr lang="en-US" altLang="zh-CN" sz="2400" dirty="0"/>
                  <a:t>and obtain a </a:t>
                </a:r>
                <a:r>
                  <a:rPr lang="en-US" altLang="zh-CN" sz="2400" dirty="0" smtClean="0"/>
                  <a:t>pion-nucleon sigma </a:t>
                </a:r>
                <a:r>
                  <a:rPr lang="en-US" altLang="zh-CN" sz="2400" dirty="0"/>
                  <a:t>term 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consistent with those determined from the </a:t>
                </a:r>
                <a:r>
                  <a:rPr lang="en-US" altLang="zh-CN" sz="2400" dirty="0" err="1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altLang="zh-CN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2 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+ 1 and </a:t>
                </a:r>
                <a:r>
                  <a:rPr lang="en-US" altLang="zh-CN" sz="2400" dirty="0" err="1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altLang="zh-CN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2 analyses</a:t>
                </a:r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752344"/>
                <a:ext cx="7886700" cy="3680651"/>
              </a:xfrm>
              <a:blipFill>
                <a:blip r:embed="rId2"/>
                <a:stretch>
                  <a:fillRect l="-1005" t="-2322" r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301752" y="1337024"/>
            <a:ext cx="854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We have reanalyzed the latest ETMC simulations of </a:t>
            </a:r>
            <a:r>
              <a:rPr lang="en-US" altLang="zh-CN" sz="2800" dirty="0" smtClean="0"/>
              <a:t>the nucleon </a:t>
            </a:r>
            <a:r>
              <a:rPr lang="en-US" altLang="zh-CN" sz="2800" dirty="0"/>
              <a:t>mass and extracted the </a:t>
            </a:r>
            <a:r>
              <a:rPr lang="en-US" altLang="zh-CN" sz="2800" dirty="0" smtClean="0"/>
              <a:t>pion-nucleon sigma </a:t>
            </a:r>
            <a:r>
              <a:rPr lang="en-US" altLang="zh-CN" sz="2800" dirty="0"/>
              <a:t>term.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6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617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Introduction-why sigma terms</a:t>
            </a:r>
            <a:endParaRPr kumimoji="1" lang="zh-CN" altLang="en-US" sz="4000" b="1" dirty="0">
              <a:solidFill>
                <a:srgbClr val="C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79" y="1605218"/>
            <a:ext cx="7022026" cy="33366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16152" y="5135803"/>
            <a:ext cx="6245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Weakly Interacting Massive Particles (WIMPS)</a:t>
            </a:r>
          </a:p>
          <a:p>
            <a:r>
              <a:rPr lang="en-US" altLang="zh-CN" sz="2400" dirty="0"/>
              <a:t>e.g., Neutralino in MSSM.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58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6696" y="2514600"/>
            <a:ext cx="7178040" cy="162598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Thank you very much</a:t>
            </a:r>
            <a:br>
              <a:rPr lang="en-US" altLang="zh-CN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</a:br>
            <a:r>
              <a:rPr lang="en-US" altLang="zh-CN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for your attention!</a:t>
            </a:r>
            <a:endParaRPr kumimoji="1" lang="zh-CN" altLang="en-US" dirty="0">
              <a:solidFill>
                <a:srgbClr val="C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13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628650" y="4128701"/>
            <a:ext cx="7886700" cy="248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76074" y="449355"/>
            <a:ext cx="347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Our aim</a:t>
            </a:r>
            <a:endParaRPr kumimoji="1"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23769"/>
          <a:stretch/>
        </p:blipFill>
        <p:spPr>
          <a:xfrm>
            <a:off x="1941385" y="3221903"/>
            <a:ext cx="5341239" cy="90679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80010" y="1308041"/>
            <a:ext cx="906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To apply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the Feynman-Hellmann theorem </a:t>
            </a:r>
            <a:r>
              <a:rPr lang="en-US" altLang="zh-CN" sz="2800" dirty="0" smtClean="0"/>
              <a:t>to predict the baryon </a:t>
            </a:r>
            <a:r>
              <a:rPr lang="en-US" altLang="zh-CN" sz="2800" dirty="0"/>
              <a:t>sigma terms using </a:t>
            </a:r>
            <a:r>
              <a:rPr lang="en-US" altLang="zh-CN" sz="2800" dirty="0" smtClean="0"/>
              <a:t>the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</a:rPr>
              <a:t>covariant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(EOMS) 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</a:rPr>
              <a:t>baryon chiral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perturbation theory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024" y="4793986"/>
            <a:ext cx="8759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To fix the unknown low-energy constants of BChPT, we </a:t>
            </a:r>
            <a:r>
              <a:rPr lang="en-US" altLang="zh-CN" sz="2800" dirty="0" smtClean="0"/>
              <a:t>rely on </a:t>
            </a:r>
            <a:r>
              <a:rPr lang="en-US" altLang="zh-CN" sz="2800" dirty="0"/>
              <a:t>the </a:t>
            </a:r>
            <a:r>
              <a:rPr lang="en-US" altLang="zh-CN" sz="2800" dirty="0" smtClean="0"/>
              <a:t>LQCD </a:t>
            </a:r>
            <a:r>
              <a:rPr lang="en-US" altLang="zh-CN" sz="2800" dirty="0"/>
              <a:t>simulations of baryon masses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951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63167"/>
          <a:stretch/>
        </p:blipFill>
        <p:spPr>
          <a:xfrm>
            <a:off x="0" y="402336"/>
            <a:ext cx="9105169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908" r="1738"/>
          <a:stretch/>
        </p:blipFill>
        <p:spPr>
          <a:xfrm>
            <a:off x="9144" y="970594"/>
            <a:ext cx="9134856" cy="52063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4404" y="325618"/>
            <a:ext cx="7235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sz="2800" b="1" dirty="0">
                <a:solidFill>
                  <a:srgbClr val="C00000"/>
                </a:solidFill>
              </a:rPr>
              <a:t>Indirect dark matter detection in China</a:t>
            </a:r>
          </a:p>
        </p:txBody>
      </p:sp>
    </p:spTree>
    <p:extLst>
      <p:ext uri="{BB962C8B-B14F-4D97-AF65-F5344CB8AC3E}">
        <p14:creationId xmlns:p14="http://schemas.microsoft.com/office/powerpoint/2010/main" val="20105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31511"/>
          <a:stretch/>
        </p:blipFill>
        <p:spPr>
          <a:xfrm>
            <a:off x="0" y="402336"/>
            <a:ext cx="9105169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60" y="987981"/>
            <a:ext cx="7482078" cy="46630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4404" y="325618"/>
            <a:ext cx="7235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sz="2800" b="1" dirty="0" smtClean="0">
                <a:solidFill>
                  <a:srgbClr val="C00000"/>
                </a:solidFill>
              </a:rPr>
              <a:t>Collider searches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4404" y="5792118"/>
            <a:ext cx="7023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 Black" panose="020B0A04020102020204" pitchFamily="34" charset="0"/>
                <a:ea typeface="黑体" panose="02010609060101010101" pitchFamily="49" charset="-122"/>
              </a:rPr>
              <a:t>Large </a:t>
            </a:r>
            <a:r>
              <a:rPr lang="en-US" altLang="zh-CN" sz="2400" b="1" dirty="0">
                <a:latin typeface="Arial Black" panose="020B0A04020102020204" pitchFamily="34" charset="0"/>
                <a:ea typeface="黑体" panose="02010609060101010101" pitchFamily="49" charset="-122"/>
              </a:rPr>
              <a:t>Hadron </a:t>
            </a:r>
            <a:r>
              <a:rPr lang="en-US" altLang="zh-CN" sz="2400" b="1" dirty="0" smtClean="0">
                <a:latin typeface="Arial Black" panose="020B0A04020102020204" pitchFamily="34" charset="0"/>
                <a:ea typeface="黑体" panose="02010609060101010101" pitchFamily="49" charset="-122"/>
              </a:rPr>
              <a:t>Collider(LHC</a:t>
            </a:r>
            <a:r>
              <a:rPr lang="en-US" altLang="zh-CN" sz="2400" b="1" dirty="0">
                <a:latin typeface="Arial Black" panose="020B0A04020102020204" pitchFamily="34" charset="0"/>
                <a:ea typeface="黑体" panose="02010609060101010101" pitchFamily="49" charset="-122"/>
              </a:rPr>
              <a:t>) in </a:t>
            </a:r>
            <a:r>
              <a:rPr lang="en-US" altLang="zh-CN" sz="2400" b="1" dirty="0" smtClean="0">
                <a:latin typeface="Arial Black" panose="020B0A04020102020204" pitchFamily="34" charset="0"/>
                <a:ea typeface="黑体" panose="02010609060101010101" pitchFamily="49" charset="-122"/>
              </a:rPr>
              <a:t>n Europe</a:t>
            </a:r>
            <a:r>
              <a:rPr lang="en-US" altLang="zh-CN" sz="2400" b="1" dirty="0">
                <a:latin typeface="Arial Black" panose="020B0A04020102020204" pitchFamily="34" charset="0"/>
                <a:ea typeface="黑体" panose="02010609060101010101" pitchFamily="49" charset="-122"/>
              </a:rPr>
              <a:t>; </a:t>
            </a:r>
            <a:endParaRPr lang="en-US" altLang="zh-CN" sz="2400" b="1" dirty="0" smtClean="0">
              <a:latin typeface="Arial Black" panose="020B0A04020102020204" pitchFamily="34" charset="0"/>
              <a:ea typeface="黑体" panose="02010609060101010101" pitchFamily="49" charset="-122"/>
            </a:endParaRPr>
          </a:p>
          <a:p>
            <a:endParaRPr lang="zh-CN" altLang="en-US" sz="2400" b="1" dirty="0"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62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535495"/>
            <a:ext cx="8711831" cy="60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3" y="663430"/>
            <a:ext cx="8570523" cy="60116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6949" y="140210"/>
            <a:ext cx="7235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en-US" altLang="zh-CN" sz="2800" b="1" dirty="0">
                <a:solidFill>
                  <a:srgbClr val="C00000"/>
                </a:solidFill>
              </a:rPr>
              <a:t>D</a:t>
            </a:r>
            <a:r>
              <a:rPr kumimoji="1" lang="en-US" altLang="zh-CN" sz="2800" b="1" dirty="0" smtClean="0">
                <a:solidFill>
                  <a:srgbClr val="C00000"/>
                </a:solidFill>
              </a:rPr>
              <a:t>irect </a:t>
            </a:r>
            <a:r>
              <a:rPr kumimoji="1" lang="en-US" altLang="zh-CN" sz="2800" b="1" dirty="0">
                <a:solidFill>
                  <a:srgbClr val="C00000"/>
                </a:solidFill>
              </a:rPr>
              <a:t>dark matter detection in </a:t>
            </a:r>
            <a:r>
              <a:rPr kumimoji="1" lang="en-US" altLang="zh-CN" sz="2800" b="1" dirty="0" smtClean="0">
                <a:solidFill>
                  <a:srgbClr val="C00000"/>
                </a:solidFill>
              </a:rPr>
              <a:t>China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6109</TotalTime>
  <Words>926</Words>
  <Application>Microsoft Office PowerPoint</Application>
  <PresentationFormat>全屏显示(4:3)</PresentationFormat>
  <Paragraphs>101</Paragraphs>
  <Slides>31</Slides>
  <Notes>2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PowerPoint 演示文稿</vt:lpstr>
      <vt:lpstr>OUTLINE</vt:lpstr>
      <vt:lpstr>Introduction-why sigma terms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Theoretical Framework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Results and Discussion</vt:lpstr>
      <vt:lpstr>PowerPoint 演示文稿</vt:lpstr>
      <vt:lpstr>Results and Discussion</vt:lpstr>
      <vt:lpstr>PowerPoint 演示文稿</vt:lpstr>
      <vt:lpstr>PowerPoint 演示文稿</vt:lpstr>
      <vt:lpstr>PowerPoint 演示文稿</vt:lpstr>
      <vt:lpstr>Summary</vt:lpstr>
      <vt:lpstr>Thank you very much for your attention!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 Zhang</dc:creator>
  <cp:lastModifiedBy>YLMF</cp:lastModifiedBy>
  <cp:revision>172</cp:revision>
  <dcterms:created xsi:type="dcterms:W3CDTF">2017-01-10T05:19:54Z</dcterms:created>
  <dcterms:modified xsi:type="dcterms:W3CDTF">2017-10-17T00:57:33Z</dcterms:modified>
</cp:coreProperties>
</file>