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319" r:id="rId3"/>
    <p:sldId id="320" r:id="rId4"/>
    <p:sldId id="321" r:id="rId5"/>
    <p:sldId id="322" r:id="rId6"/>
    <p:sldId id="323" r:id="rId7"/>
    <p:sldId id="258" r:id="rId8"/>
    <p:sldId id="259" r:id="rId9"/>
    <p:sldId id="315" r:id="rId10"/>
    <p:sldId id="317" r:id="rId11"/>
    <p:sldId id="318" r:id="rId12"/>
    <p:sldId id="260" r:id="rId13"/>
    <p:sldId id="303" r:id="rId14"/>
    <p:sldId id="302" r:id="rId15"/>
    <p:sldId id="304" r:id="rId16"/>
    <p:sldId id="306" r:id="rId17"/>
    <p:sldId id="307" r:id="rId18"/>
    <p:sldId id="308" r:id="rId19"/>
    <p:sldId id="309" r:id="rId20"/>
    <p:sldId id="310" r:id="rId21"/>
    <p:sldId id="311" r:id="rId22"/>
    <p:sldId id="328" r:id="rId23"/>
    <p:sldId id="299" r:id="rId24"/>
    <p:sldId id="282" r:id="rId25"/>
    <p:sldId id="283" r:id="rId26"/>
    <p:sldId id="284" r:id="rId27"/>
    <p:sldId id="285" r:id="rId28"/>
    <p:sldId id="286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97" r:id="rId37"/>
    <p:sldId id="326" r:id="rId38"/>
    <p:sldId id="327" r:id="rId39"/>
    <p:sldId id="325" r:id="rId40"/>
    <p:sldId id="324" r:id="rId41"/>
    <p:sldId id="275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0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596C6-4647-4412-8673-7E97B4C08A85}" type="datetimeFigureOut">
              <a:rPr lang="zh-CN" altLang="en-US" smtClean="0"/>
              <a:t>2017/10/14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52E7C-CBD5-4202-8288-3274F5123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0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Good morning everyone, this meson spectroscopy review is supposed to be given by Changzheng, but unfortunately he can not be here due to the visa problem, so I will give this talk for him. The meson spectroscopy is a large topic, the talk today will focus on the new charmonium or charmonium-like states observed most recently.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defTabSz="990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defTabSz="990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defTabSz="990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defTabSz="990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fld id="{30B8E9EC-AEAC-46F3-ABBF-C740457CC9BA}" type="slidenum">
              <a:rPr lang="en-US" altLang="zh-CN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zh-CN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4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B62CB-550E-4F7B-B33C-16F234712C94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247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908A-8CF3-4E83-B613-5D51D1CAB9B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27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551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908A-8CF3-4E83-B613-5D51D1CAB9BC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06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ICNPF2017, Crete, Greece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02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ICNPF2017, Crete, Greece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38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ICNPF2017, Crete, Greece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27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583499" y="14810"/>
            <a:ext cx="9409045" cy="1135813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-92405" y="6597353"/>
            <a:ext cx="2540000" cy="313184"/>
          </a:xfrm>
          <a:prstGeom prst="rect">
            <a:avLst/>
          </a:prstGeom>
          <a:ln/>
        </p:spPr>
        <p:txBody>
          <a:bodyPr/>
          <a:lstStyle>
            <a:lvl1pPr algn="l">
              <a:defRPr sz="1406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97353"/>
            <a:ext cx="4522688" cy="313184"/>
          </a:xfrm>
          <a:prstGeom prst="rect">
            <a:avLst/>
          </a:prstGeom>
          <a:ln/>
        </p:spPr>
        <p:txBody>
          <a:bodyPr/>
          <a:lstStyle>
            <a:lvl1pPr>
              <a:defRPr sz="1406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ICNPF2017, Crete, Greece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00683" y="6525344"/>
            <a:ext cx="2540000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969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6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-92405" y="6597353"/>
            <a:ext cx="2540000" cy="313184"/>
          </a:xfrm>
          <a:prstGeom prst="rect">
            <a:avLst/>
          </a:prstGeom>
          <a:ln/>
        </p:spPr>
        <p:txBody>
          <a:bodyPr/>
          <a:lstStyle>
            <a:lvl1pPr algn="l">
              <a:defRPr sz="1406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97353"/>
            <a:ext cx="4522688" cy="313184"/>
          </a:xfrm>
          <a:prstGeom prst="rect">
            <a:avLst/>
          </a:prstGeom>
          <a:ln/>
        </p:spPr>
        <p:txBody>
          <a:bodyPr/>
          <a:lstStyle>
            <a:lvl1pPr>
              <a:defRPr sz="1406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ICNPF2017, Crete, Greece</a:t>
            </a:r>
            <a:endParaRPr lang="en-US" dirty="0"/>
          </a:p>
        </p:txBody>
      </p:sp>
      <p:sp>
        <p:nvSpPr>
          <p:cNvPr id="1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00683" y="6525344"/>
            <a:ext cx="2540000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969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401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487488" y="116632"/>
            <a:ext cx="9715533" cy="12961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410730">
              <a:defRPr sz="225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lang="zh-CN" altLang="en-US" sz="5625" dirty="0" smtClean="0"/>
              <a:t>单击此处编辑母版标题样式</a:t>
            </a:r>
            <a:endParaRPr sz="5625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-92405" y="6597353"/>
            <a:ext cx="2540000" cy="313184"/>
          </a:xfrm>
          <a:prstGeom prst="rect">
            <a:avLst/>
          </a:prstGeom>
          <a:ln/>
        </p:spPr>
        <p:txBody>
          <a:bodyPr/>
          <a:lstStyle>
            <a:lvl1pPr algn="l">
              <a:defRPr sz="1406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97353"/>
            <a:ext cx="4522688" cy="313184"/>
          </a:xfrm>
          <a:prstGeom prst="rect">
            <a:avLst/>
          </a:prstGeom>
          <a:ln/>
        </p:spPr>
        <p:txBody>
          <a:bodyPr/>
          <a:lstStyle>
            <a:lvl1pPr>
              <a:defRPr sz="1406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ICNPF2017, Crete, Greece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00683" y="6525344"/>
            <a:ext cx="2540000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969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04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77976" y="14810"/>
            <a:ext cx="9806589" cy="1109935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-92405" y="6597353"/>
            <a:ext cx="2540000" cy="313184"/>
          </a:xfrm>
          <a:prstGeom prst="rect">
            <a:avLst/>
          </a:prstGeom>
          <a:ln/>
        </p:spPr>
        <p:txBody>
          <a:bodyPr/>
          <a:lstStyle>
            <a:lvl1pPr algn="l">
              <a:defRPr sz="1406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97353"/>
            <a:ext cx="4522688" cy="313184"/>
          </a:xfrm>
          <a:prstGeom prst="rect">
            <a:avLst/>
          </a:prstGeom>
          <a:ln/>
        </p:spPr>
        <p:txBody>
          <a:bodyPr/>
          <a:lstStyle>
            <a:lvl1pPr>
              <a:defRPr sz="1406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ICNPF2017, Crete, Greece</a:t>
            </a:r>
            <a:endParaRPr 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00683" y="6525344"/>
            <a:ext cx="2540000" cy="288032"/>
          </a:xfrm>
          <a:prstGeom prst="rect">
            <a:avLst/>
          </a:prstGeom>
          <a:ln/>
        </p:spPr>
        <p:txBody>
          <a:bodyPr/>
          <a:lstStyle>
            <a:lvl1pPr algn="r">
              <a:defRPr sz="1969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46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ICNPF2017, Crete, Greece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4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ICNPF2017, Crete, Greece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ICNPF2017, Crete, Greece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01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ICNPF2017, Crete, Greece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99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ICNPF2017, Crete, Greece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42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ICNPF2017, Crete, Greece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28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ICNPF2017, Crete, Greece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9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ICNPF2017, Crete, Greece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12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ICNPF2017, Crete, Greece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60F65-5D71-496A-BFAA-67EECBB34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95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__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7.png"/><Relationship Id="rId7" Type="http://schemas.openxmlformats.org/officeDocument/2006/relationships/image" Target="../media/image26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70.png"/><Relationship Id="rId5" Type="http://schemas.openxmlformats.org/officeDocument/2006/relationships/image" Target="../media/image620.png"/><Relationship Id="rId10" Type="http://schemas.openxmlformats.org/officeDocument/2006/relationships/image" Target="../media/image660.png"/><Relationship Id="rId4" Type="http://schemas.openxmlformats.org/officeDocument/2006/relationships/image" Target="../media/image98.png"/><Relationship Id="rId9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0.png"/><Relationship Id="rId4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6.png"/><Relationship Id="rId7" Type="http://schemas.openxmlformats.org/officeDocument/2006/relationships/image" Target="../media/image7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0.png"/><Relationship Id="rId5" Type="http://schemas.openxmlformats.org/officeDocument/2006/relationships/image" Target="../media/image98.png"/><Relationship Id="rId4" Type="http://schemas.openxmlformats.org/officeDocument/2006/relationships/image" Target="../media/image107.png"/><Relationship Id="rId9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ctrTitle"/>
          </p:nvPr>
        </p:nvSpPr>
        <p:spPr>
          <a:xfrm>
            <a:off x="965200" y="188915"/>
            <a:ext cx="9451975" cy="1131886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zh-C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Recent highlights at BESIII       </a:t>
            </a:r>
            <a:r>
              <a:rPr lang="zh-CN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54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2771" name="副标题 2"/>
          <p:cNvSpPr>
            <a:spLocks noGrp="1"/>
          </p:cNvSpPr>
          <p:nvPr>
            <p:ph type="subTitle" idx="1"/>
          </p:nvPr>
        </p:nvSpPr>
        <p:spPr>
          <a:xfrm>
            <a:off x="1660526" y="2924175"/>
            <a:ext cx="8856663" cy="1225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SzPct val="90000"/>
            </a:pPr>
            <a:r>
              <a:rPr lang="zh-CN" altLang="en-US" sz="40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王至勇</a:t>
            </a:r>
            <a:endParaRPr lang="en-US" altLang="zh-CN" sz="4000" b="1" dirty="0" smtClean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SzPct val="90000"/>
            </a:pPr>
            <a:r>
              <a:rPr lang="en-US" altLang="zh-CN" sz="3200" b="1" dirty="0" smtClean="0">
                <a:solidFill>
                  <a:srgbClr val="0000CC"/>
                </a:solidFill>
                <a:latin typeface="Arial" panose="020B0604020202020204" pitchFamily="34" charset="0"/>
                <a:ea typeface="楷体_GB2312" charset="-122"/>
                <a:cs typeface="Arial" panose="020B0604020202020204" pitchFamily="34" charset="0"/>
              </a:rPr>
              <a:t>(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charset="-122"/>
                <a:cs typeface="Arial" panose="020B0604020202020204" pitchFamily="34" charset="0"/>
              </a:rPr>
              <a:t>for the BESIII Collaboration</a:t>
            </a:r>
            <a:r>
              <a:rPr lang="en-US" altLang="zh-CN" sz="3200" b="1" dirty="0" smtClean="0">
                <a:solidFill>
                  <a:srgbClr val="0000CC"/>
                </a:solidFill>
                <a:latin typeface="Arial" panose="020B0604020202020204" pitchFamily="34" charset="0"/>
                <a:ea typeface="楷体_GB2312" charset="-122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600"/>
              </a:spcBef>
              <a:buSzPct val="90000"/>
            </a:pPr>
            <a:endParaRPr lang="en-US" altLang="zh-CN" sz="2800" dirty="0">
              <a:solidFill>
                <a:srgbClr val="0000CC"/>
              </a:solidFill>
              <a:ea typeface="楷体_GB2312" charset="-122"/>
              <a:cs typeface="Arial" panose="020B0604020202020204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431647" y="4506803"/>
            <a:ext cx="7109639" cy="646331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第四届手征有效场论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研讨会，西安</a:t>
            </a:r>
            <a:endParaRPr kumimoji="0" lang="zh-CN" altLang="zh-CN" sz="3600" b="1" dirty="0">
              <a:latin typeface="华文楷体" panose="02010600040101010101" pitchFamily="2" charset="-122"/>
              <a:ea typeface="华文楷体" panose="02010600040101010101" pitchFamily="2" charset="-122"/>
              <a:cs typeface="Tahoma" panose="020B060403050404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7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3512" y="4149080"/>
            <a:ext cx="8856984" cy="1224136"/>
          </a:xfrm>
        </p:spPr>
        <p:txBody>
          <a:bodyPr>
            <a:normAutofit fontScale="92500"/>
          </a:bodyPr>
          <a:lstStyle/>
          <a:p>
            <a:r>
              <a:rPr lang="en-US" altLang="zh-CN" b="1" dirty="0"/>
              <a:t>M = (3871.9</a:t>
            </a:r>
            <a:r>
              <a:rPr lang="en-US" altLang="zh-CN" b="1" dirty="0">
                <a:sym typeface="Symbol" panose="05050102010706020507" pitchFamily="18" charset="2"/>
              </a:rPr>
              <a:t>0.70.2) MeV, &lt;2.4 MeV, Significance:6.3</a:t>
            </a:r>
          </a:p>
          <a:p>
            <a:r>
              <a:rPr lang="en-US" altLang="zh-CN" b="1" dirty="0"/>
              <a:t>production in </a:t>
            </a:r>
            <a:r>
              <a:rPr lang="en-US" altLang="zh-CN" b="1" i="1" dirty="0"/>
              <a:t>Y</a:t>
            </a:r>
            <a:r>
              <a:rPr lang="en-US" altLang="zh-CN" b="1" dirty="0"/>
              <a:t>(4260) decay suggestive, but not conclusive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D0E9-AC7A-4ADA-8549-C9F2A68FD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981200" y="44624"/>
            <a:ext cx="8229600" cy="778098"/>
          </a:xfrm>
          <a:prstGeom prst="rect">
            <a:avLst/>
          </a:prstGeom>
          <a:solidFill>
            <a:srgbClr val="00C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X(3872)</a:t>
            </a:r>
            <a:r>
              <a:rPr lang="el-GR" altLang="zh-CN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l-GR" altLang="zh-CN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J/</a:t>
            </a:r>
            <a:endParaRPr lang="zh-CN" alt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39" y="845891"/>
            <a:ext cx="4065122" cy="29663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4" y="5554272"/>
            <a:ext cx="4100176" cy="620811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sp>
        <p:nvSpPr>
          <p:cNvPr id="9" name="文本框 5"/>
          <p:cNvSpPr txBox="1"/>
          <p:nvPr/>
        </p:nvSpPr>
        <p:spPr>
          <a:xfrm>
            <a:off x="3979519" y="3725044"/>
            <a:ext cx="3279032" cy="400110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9pPr>
          </a:lstStyle>
          <a:p>
            <a:pPr algn="l"/>
            <a:r>
              <a:rPr lang="en-US" altLang="zh-CN" b="1" dirty="0">
                <a:solidFill>
                  <a:srgbClr val="FF0000"/>
                </a:solidFill>
              </a:rPr>
              <a:t>PRL 112 092001 (2014)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" name="图片 1" descr="fig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84" y="821840"/>
            <a:ext cx="6479325" cy="28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784" y="838253"/>
            <a:ext cx="4538724" cy="2127417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D0E9-AC7A-4ADA-8549-C9F2A68FD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576009" y="20638"/>
            <a:ext cx="7634791" cy="751897"/>
          </a:xfrm>
          <a:prstGeom prst="rect">
            <a:avLst/>
          </a:prstGeom>
          <a:solidFill>
            <a:srgbClr val="00FF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800000"/>
                </a:solidFill>
              </a:rPr>
              <a:t>e</a:t>
            </a:r>
            <a:r>
              <a:rPr lang="en-US" b="1" baseline="30000" dirty="0" err="1">
                <a:solidFill>
                  <a:srgbClr val="800000"/>
                </a:solidFill>
              </a:rPr>
              <a:t>+</a:t>
            </a:r>
            <a:r>
              <a:rPr lang="en-US" b="1" dirty="0" err="1">
                <a:solidFill>
                  <a:srgbClr val="800000"/>
                </a:solidFill>
              </a:rPr>
              <a:t>e</a:t>
            </a:r>
            <a:r>
              <a:rPr lang="en-US" b="1" baseline="30000" dirty="0">
                <a:solidFill>
                  <a:srgbClr val="800000"/>
                </a:solidFill>
                <a:sym typeface="Symbol" panose="05050102010706020507" pitchFamily="18" charset="2"/>
              </a:rPr>
              <a:t></a:t>
            </a:r>
            <a:r>
              <a:rPr lang="en-US" b="1" dirty="0">
                <a:solidFill>
                  <a:srgbClr val="800000"/>
                </a:solidFill>
                <a:sym typeface="Symbol" panose="05050102010706020507" pitchFamily="18" charset="2"/>
              </a:rPr>
              <a:t></a:t>
            </a:r>
            <a:r>
              <a:rPr lang="en-US" b="1" dirty="0" err="1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="1" baseline="30000" dirty="0" err="1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b="1" dirty="0" err="1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="1" baseline="30000" dirty="0" err="1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b="1" dirty="0" err="1">
                <a:solidFill>
                  <a:srgbClr val="800000"/>
                </a:solidFill>
                <a:sym typeface="Wingdings"/>
              </a:rPr>
              <a:t>X</a:t>
            </a:r>
            <a:r>
              <a:rPr lang="en-US" b="1" dirty="0">
                <a:solidFill>
                  <a:srgbClr val="800000"/>
                </a:solidFill>
                <a:sym typeface="Wingdings"/>
              </a:rPr>
              <a:t>(3823)</a:t>
            </a:r>
            <a:r>
              <a:rPr lang="en-US" b="1" dirty="0">
                <a:solidFill>
                  <a:srgbClr val="800000"/>
                </a:solidFill>
                <a:sym typeface="Symbol" panose="05050102010706020507" pitchFamily="18" charset="2"/>
              </a:rPr>
              <a:t></a:t>
            </a:r>
            <a:r>
              <a:rPr lang="en-US" b="1" dirty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="1" baseline="30000" dirty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b="1" dirty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="1" baseline="30000" dirty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b="1" dirty="0">
                <a:solidFill>
                  <a:srgbClr val="800000"/>
                </a:solidFill>
                <a:latin typeface="Symbol" charset="2"/>
                <a:cs typeface="Symbol" charset="2"/>
                <a:sym typeface="Wingdings"/>
              </a:rPr>
              <a:t>gc</a:t>
            </a:r>
            <a:r>
              <a:rPr lang="en-US" b="1" baseline="-25000" dirty="0">
                <a:solidFill>
                  <a:srgbClr val="800000"/>
                </a:solidFill>
                <a:sym typeface="Wingdings"/>
              </a:rPr>
              <a:t>c1</a:t>
            </a:r>
            <a:endParaRPr lang="en-US" b="1" baseline="-25000" dirty="0">
              <a:solidFill>
                <a:srgbClr val="800000"/>
              </a:solidFill>
            </a:endParaRPr>
          </a:p>
        </p:txBody>
      </p:sp>
      <p:sp>
        <p:nvSpPr>
          <p:cNvPr id="12" name="文本框 5"/>
          <p:cNvSpPr txBox="1"/>
          <p:nvPr/>
        </p:nvSpPr>
        <p:spPr>
          <a:xfrm>
            <a:off x="2072300" y="4162845"/>
            <a:ext cx="481578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</a:rPr>
              <a:t>Phys. Rev. Lett. 91, 112015 (2015)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7026385" y="1829784"/>
            <a:ext cx="468397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defTabSz="457200"/>
            <a:r>
              <a:rPr lang="en-US" sz="1400" b="1" dirty="0">
                <a:latin typeface="Symbol" charset="2"/>
                <a:cs typeface="Symbol" charset="2"/>
                <a:sym typeface="Wingdings"/>
              </a:rPr>
              <a:t>gc</a:t>
            </a:r>
            <a:r>
              <a:rPr lang="en-US" sz="1400" b="1" baseline="-25000" dirty="0">
                <a:latin typeface="Calibri"/>
                <a:sym typeface="Wingdings"/>
              </a:rPr>
              <a:t>c1</a:t>
            </a:r>
            <a:endParaRPr lang="en-US" sz="1400" b="1" dirty="0">
              <a:latin typeface="Calibri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9722254" y="1856455"/>
            <a:ext cx="468398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defTabSz="457200"/>
            <a:r>
              <a:rPr lang="en-US" sz="1400" b="1" dirty="0">
                <a:latin typeface="Symbol" charset="2"/>
                <a:cs typeface="Symbol" charset="2"/>
                <a:sym typeface="Wingdings"/>
              </a:rPr>
              <a:t>gc</a:t>
            </a:r>
            <a:r>
              <a:rPr lang="en-US" sz="1400" b="1" baseline="-25000" dirty="0">
                <a:latin typeface="Calibri"/>
                <a:sym typeface="Wingdings"/>
              </a:rPr>
              <a:t>c2</a:t>
            </a:r>
            <a:endParaRPr lang="en-US" sz="1400" b="1" dirty="0">
              <a:latin typeface="Calibri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69144" y="3170346"/>
            <a:ext cx="4572000" cy="830997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r>
              <a:rPr lang="en-US" altLang="zh-CN" sz="2400" b="1" dirty="0">
                <a:latin typeface="Calibri"/>
              </a:rPr>
              <a:t>Fit: M=3821.7±1.3±0.7 MeV; </a:t>
            </a:r>
          </a:p>
          <a:p>
            <a:r>
              <a:rPr lang="en-US" altLang="zh-CN" sz="2400" b="1" dirty="0">
                <a:solidFill>
                  <a:srgbClr val="800000"/>
                </a:solidFill>
                <a:latin typeface="Calibri"/>
              </a:rPr>
              <a:t>Significance: 6.7</a:t>
            </a:r>
            <a:r>
              <a:rPr lang="en-US" altLang="zh-CN" sz="2400" b="1" dirty="0">
                <a:solidFill>
                  <a:srgbClr val="80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zh-CN" sz="2400" b="1" dirty="0">
                <a:solidFill>
                  <a:srgbClr val="800000"/>
                </a:solidFill>
                <a:latin typeface="Calibri"/>
              </a:rPr>
              <a:t>, observation </a:t>
            </a:r>
            <a:endParaRPr lang="zh-CN" altLang="en-US" sz="2400" b="1" dirty="0"/>
          </a:p>
        </p:txBody>
      </p:sp>
      <p:cxnSp>
        <p:nvCxnSpPr>
          <p:cNvPr id="28" name="直接箭头连接符 27"/>
          <p:cNvCxnSpPr/>
          <p:nvPr/>
        </p:nvCxnSpPr>
        <p:spPr>
          <a:xfrm flipH="1" flipV="1">
            <a:off x="7608168" y="2564904"/>
            <a:ext cx="72008" cy="60544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059218" y="4747551"/>
            <a:ext cx="5338381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X(3823)  as the </a:t>
            </a:r>
            <a:r>
              <a:rPr lang="en-US" altLang="zh-CN" b="1" dirty="0">
                <a:solidFill>
                  <a:srgbClr val="FF0000"/>
                </a:solidFill>
                <a:latin typeface="Symbol" charset="2"/>
                <a:cs typeface="Symbol" charset="2"/>
              </a:rPr>
              <a:t>y</a:t>
            </a:r>
            <a:r>
              <a:rPr lang="en-US" altLang="zh-CN" b="1" dirty="0">
                <a:solidFill>
                  <a:srgbClr val="FF0000"/>
                </a:solidFill>
              </a:rPr>
              <a:t>(1</a:t>
            </a:r>
            <a:r>
              <a:rPr lang="en-US" altLang="zh-CN" b="1" baseline="30000" dirty="0">
                <a:solidFill>
                  <a:srgbClr val="FF0000"/>
                </a:solidFill>
              </a:rPr>
              <a:t>3</a:t>
            </a:r>
            <a:r>
              <a:rPr lang="en-US" altLang="zh-CN" b="1" dirty="0">
                <a:solidFill>
                  <a:srgbClr val="FF0000"/>
                </a:solidFill>
              </a:rPr>
              <a:t>D</a:t>
            </a:r>
            <a:r>
              <a:rPr lang="en-US" altLang="zh-CN" b="1" baseline="-25000" dirty="0">
                <a:solidFill>
                  <a:srgbClr val="FF0000"/>
                </a:solidFill>
              </a:rPr>
              <a:t>2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Mass </a:t>
            </a:r>
            <a:r>
              <a:rPr lang="en-US" altLang="zh-CN" sz="1600" b="1" dirty="0" err="1">
                <a:solidFill>
                  <a:srgbClr val="3333FF"/>
                </a:solidFill>
                <a:latin typeface="+mj-lt"/>
              </a:rPr>
              <a:t>argees</a:t>
            </a:r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 with </a:t>
            </a:r>
            <a:r>
              <a:rPr lang="en-US" altLang="zh-CN" sz="1600" b="1" dirty="0">
                <a:solidFill>
                  <a:srgbClr val="3333FF"/>
                </a:solidFill>
                <a:latin typeface="+mj-lt"/>
                <a:sym typeface="Symbol" panose="05050102010706020507" pitchFamily="18" charset="2"/>
              </a:rPr>
              <a:t></a:t>
            </a:r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(1</a:t>
            </a:r>
            <a:r>
              <a:rPr lang="en-US" altLang="zh-CN" sz="1600" b="1" baseline="30000" dirty="0">
                <a:solidFill>
                  <a:srgbClr val="3333FF"/>
                </a:solidFill>
                <a:latin typeface="+mj-lt"/>
              </a:rPr>
              <a:t>3</a:t>
            </a:r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D</a:t>
            </a:r>
            <a:r>
              <a:rPr lang="en-US" altLang="zh-CN" sz="1600" b="1" baseline="-25000" dirty="0">
                <a:solidFill>
                  <a:srgbClr val="3333FF"/>
                </a:solidFill>
                <a:latin typeface="+mj-lt"/>
              </a:rPr>
              <a:t>2</a:t>
            </a:r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Narrow width (&lt;16 MeV @90% C.L.)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R=B[X(3823)</a:t>
            </a:r>
            <a:r>
              <a:rPr lang="en-US" altLang="zh-CN" sz="1600" b="1" dirty="0" smtClean="0">
                <a:solidFill>
                  <a:srgbClr val="3333FF"/>
                </a:solidFill>
                <a:latin typeface="+mj-lt"/>
                <a:sym typeface="Wingdings"/>
              </a:rPr>
              <a:t></a:t>
            </a:r>
            <a:r>
              <a:rPr lang="en-US" altLang="zh-CN" sz="1600" b="1" dirty="0" smtClean="0">
                <a:solidFill>
                  <a:srgbClr val="3333FF"/>
                </a:solidFill>
                <a:latin typeface="+mj-lt"/>
                <a:sym typeface="Symbol" panose="05050102010706020507" pitchFamily="18" charset="2"/>
              </a:rPr>
              <a:t></a:t>
            </a:r>
            <a:r>
              <a:rPr lang="en-US" altLang="zh-CN" sz="1600" b="1" dirty="0" smtClean="0">
                <a:solidFill>
                  <a:srgbClr val="3333FF"/>
                </a:solidFill>
                <a:latin typeface="+mj-lt"/>
                <a:cs typeface="Symbol" charset="2"/>
                <a:sym typeface="Symbol" panose="05050102010706020507" pitchFamily="18" charset="2"/>
              </a:rPr>
              <a:t>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+mj-lt"/>
                <a:sym typeface="Wingdings"/>
              </a:rPr>
              <a:t>c2</a:t>
            </a:r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]/B[X(3823)</a:t>
            </a:r>
            <a:r>
              <a:rPr lang="en-US" altLang="zh-CN" sz="1600" b="1" dirty="0" smtClean="0">
                <a:solidFill>
                  <a:srgbClr val="3333FF"/>
                </a:solidFill>
                <a:latin typeface="+mj-lt"/>
                <a:sym typeface="Wingdings"/>
              </a:rPr>
              <a:t></a:t>
            </a:r>
            <a:r>
              <a:rPr lang="en-US" altLang="zh-CN" sz="1600" b="1" dirty="0">
                <a:solidFill>
                  <a:srgbClr val="3333FF"/>
                </a:solidFill>
                <a:sym typeface="Symbol" panose="05050102010706020507" pitchFamily="18" charset="2"/>
              </a:rPr>
              <a:t></a:t>
            </a:r>
            <a:r>
              <a:rPr lang="en-US" altLang="zh-CN" sz="1600" b="1" dirty="0">
                <a:solidFill>
                  <a:srgbClr val="3333FF"/>
                </a:solidFill>
                <a:cs typeface="Symbol" charset="2"/>
                <a:sym typeface="Symbol" panose="05050102010706020507" pitchFamily="18" charset="2"/>
              </a:rPr>
              <a:t>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+mj-lt"/>
                <a:sym typeface="Wingdings"/>
              </a:rPr>
              <a:t>c1</a:t>
            </a:r>
            <a:r>
              <a:rPr lang="en-US" altLang="zh-CN" sz="1600" b="1" dirty="0">
                <a:solidFill>
                  <a:srgbClr val="3333FF"/>
                </a:solidFill>
                <a:latin typeface="+mj-lt"/>
                <a:sym typeface="Wingdings"/>
              </a:rPr>
              <a:t>]&lt;0.43 @ 90% C.L.</a:t>
            </a:r>
          </a:p>
          <a:p>
            <a:pPr algn="l"/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       Agree with predicted ~0.2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1</a:t>
            </a:r>
            <a:r>
              <a:rPr lang="en-US" altLang="zh-CN" sz="1600" b="1" baseline="30000" dirty="0">
                <a:solidFill>
                  <a:srgbClr val="3333FF"/>
                </a:solidFill>
                <a:latin typeface="+mj-lt"/>
              </a:rPr>
              <a:t>1</a:t>
            </a:r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D</a:t>
            </a:r>
            <a:r>
              <a:rPr lang="en-US" altLang="zh-CN" sz="1600" b="1" baseline="-25000" dirty="0">
                <a:solidFill>
                  <a:srgbClr val="3333FF"/>
                </a:solidFill>
                <a:latin typeface="+mj-lt"/>
              </a:rPr>
              <a:t>2</a:t>
            </a:r>
            <a:r>
              <a:rPr lang="en-US" altLang="zh-CN" sz="1600" b="1" dirty="0" smtClean="0">
                <a:solidFill>
                  <a:srgbClr val="3333FF"/>
                </a:solidFill>
                <a:latin typeface="+mj-lt"/>
                <a:sym typeface="Wingdings"/>
              </a:rPr>
              <a:t></a:t>
            </a:r>
            <a:r>
              <a:rPr lang="en-US" altLang="zh-CN" sz="1600" b="1" dirty="0">
                <a:solidFill>
                  <a:srgbClr val="3333FF"/>
                </a:solidFill>
                <a:sym typeface="Symbol" panose="05050102010706020507" pitchFamily="18" charset="2"/>
              </a:rPr>
              <a:t></a:t>
            </a:r>
            <a:r>
              <a:rPr lang="en-US" altLang="zh-CN" sz="1600" b="1" dirty="0">
                <a:solidFill>
                  <a:srgbClr val="3333FF"/>
                </a:solidFill>
                <a:cs typeface="Symbol" charset="2"/>
                <a:sym typeface="Symbol" panose="05050102010706020507" pitchFamily="18" charset="2"/>
              </a:rPr>
              <a:t>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+mj-lt"/>
                <a:sym typeface="Wingdings"/>
              </a:rPr>
              <a:t>c1 </a:t>
            </a:r>
            <a:r>
              <a:rPr lang="en-US" altLang="zh-CN" sz="1600" b="1" dirty="0">
                <a:solidFill>
                  <a:srgbClr val="3333FF"/>
                </a:solidFill>
                <a:latin typeface="+mj-lt"/>
                <a:sym typeface="Wingdings"/>
              </a:rPr>
              <a:t>forbidden; </a:t>
            </a:r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1</a:t>
            </a:r>
            <a:r>
              <a:rPr lang="en-US" altLang="zh-CN" sz="1600" b="1" baseline="30000" dirty="0">
                <a:solidFill>
                  <a:srgbClr val="3333FF"/>
                </a:solidFill>
                <a:latin typeface="+mj-lt"/>
              </a:rPr>
              <a:t>3</a:t>
            </a:r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D</a:t>
            </a:r>
            <a:r>
              <a:rPr lang="en-US" altLang="zh-CN" sz="1600" b="1" baseline="-25000" dirty="0">
                <a:solidFill>
                  <a:srgbClr val="3333FF"/>
                </a:solidFill>
                <a:latin typeface="+mj-lt"/>
              </a:rPr>
              <a:t>3</a:t>
            </a:r>
            <a:r>
              <a:rPr lang="en-US" altLang="zh-CN" sz="1600" b="1" dirty="0" smtClean="0">
                <a:solidFill>
                  <a:srgbClr val="3333FF"/>
                </a:solidFill>
                <a:latin typeface="+mj-lt"/>
                <a:sym typeface="Wingdings"/>
              </a:rPr>
              <a:t></a:t>
            </a:r>
            <a:r>
              <a:rPr lang="en-US" altLang="zh-CN" sz="1600" b="1" dirty="0">
                <a:solidFill>
                  <a:srgbClr val="3333FF"/>
                </a:solidFill>
                <a:sym typeface="Symbol" panose="05050102010706020507" pitchFamily="18" charset="2"/>
              </a:rPr>
              <a:t></a:t>
            </a:r>
            <a:r>
              <a:rPr lang="en-US" altLang="zh-CN" sz="1600" b="1" dirty="0">
                <a:solidFill>
                  <a:srgbClr val="3333FF"/>
                </a:solidFill>
                <a:cs typeface="Symbol" charset="2"/>
                <a:sym typeface="Symbol" panose="05050102010706020507" pitchFamily="18" charset="2"/>
              </a:rPr>
              <a:t>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+mj-lt"/>
                <a:sym typeface="Wingdings"/>
              </a:rPr>
              <a:t>c1 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altLang="zh-CN" sz="1600" b="1" dirty="0">
                <a:solidFill>
                  <a:srgbClr val="3333FF"/>
                </a:solidFill>
                <a:latin typeface="+mj-lt"/>
              </a:rPr>
              <a:t>amplitude=0.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93" y="864387"/>
            <a:ext cx="3201484" cy="2787462"/>
          </a:xfrm>
          <a:prstGeom prst="rect">
            <a:avLst/>
          </a:prstGeom>
        </p:spPr>
      </p:pic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3352006" y="1082486"/>
            <a:ext cx="696895" cy="402089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kumimoji="0" lang="zh-CN" altLang="en-US" sz="28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直接箭头连接符 21"/>
          <p:cNvCxnSpPr>
            <a:endCxn id="20" idx="3"/>
          </p:cNvCxnSpPr>
          <p:nvPr/>
        </p:nvCxnSpPr>
        <p:spPr>
          <a:xfrm flipH="1" flipV="1">
            <a:off x="4048901" y="1283531"/>
            <a:ext cx="3553628" cy="116020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321" y="864387"/>
            <a:ext cx="733333" cy="21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35467-DA9D-4E52-BDFE-10586A4A3EE1}" type="slidenum">
              <a:rPr lang="en-US" altLang="zh-CN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400"/>
          </a:p>
        </p:txBody>
      </p:sp>
      <p:sp>
        <p:nvSpPr>
          <p:cNvPr id="36869" name="文本框 3"/>
          <p:cNvSpPr txBox="1">
            <a:spLocks noChangeArrowheads="1"/>
          </p:cNvSpPr>
          <p:nvPr/>
        </p:nvSpPr>
        <p:spPr bwMode="auto">
          <a:xfrm>
            <a:off x="2544034" y="2622759"/>
            <a:ext cx="72009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CN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states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8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27788" y="32084"/>
            <a:ext cx="10898155" cy="702459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0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0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</a:t>
            </a:r>
            <a:r>
              <a:rPr lang="en-US" altLang="zh-CN" sz="40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sz="40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J/ (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Y(4260), or Y(4220)&amp;Y(4320)?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zh-CN" altLang="en-US" sz="4000" dirty="0"/>
          </a:p>
        </p:txBody>
      </p:sp>
      <p:sp>
        <p:nvSpPr>
          <p:cNvPr id="3" name="内容占位符 3"/>
          <p:cNvSpPr txBox="1">
            <a:spLocks/>
          </p:cNvSpPr>
          <p:nvPr/>
        </p:nvSpPr>
        <p:spPr>
          <a:xfrm>
            <a:off x="0" y="995446"/>
            <a:ext cx="7217229" cy="12556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CLEO:</a:t>
            </a:r>
          </a:p>
          <a:p>
            <a:pPr lvl="1"/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Confirm Y(4260) via the missing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momentum (s=4.26 GeV)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 txBox="1">
                <a:spLocks/>
              </p:cNvSpPr>
              <p:nvPr/>
            </p:nvSpPr>
            <p:spPr>
              <a:xfrm>
                <a:off x="11657" y="3474184"/>
                <a:ext cx="7217229" cy="328394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 smtClean="0"/>
                  <a:t>BESIII: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Resonance 1:</a:t>
                </a:r>
                <a:r>
                  <a:rPr lang="en-US" altLang="zh-CN" b="1" dirty="0" smtClean="0">
                    <a:solidFill>
                      <a:srgbClr val="0000CC"/>
                    </a:solidFill>
                  </a:rPr>
                  <a:t>  </a:t>
                </a:r>
                <a:r>
                  <a:rPr lang="en-US" altLang="zh-CN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M=4222.03.11.4 MeV/c</a:t>
                </a:r>
                <a:r>
                  <a:rPr lang="en-US" altLang="zh-CN" b="1" baseline="300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CN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, =44.14.32.0 MeV/c</a:t>
                </a:r>
                <a:r>
                  <a:rPr lang="en-US" altLang="zh-CN" b="1" baseline="300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CN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.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Its mass is similar to Y(4260), but its width is much less than that of average Y(4260)</a:t>
                </a:r>
                <a:endParaRPr lang="en-US" altLang="zh-CN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zh-CN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Resonance 2: M=432010.47.0 MeV/c</a:t>
                </a:r>
                <a:r>
                  <a:rPr lang="en-US" altLang="zh-CN" b="1" baseline="300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zh-CN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, =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𝟏𝟎𝟏</m:t>
                        </m:r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𝟒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𝟏𝟗</m:t>
                        </m:r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𝟕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𝟐𝟓</m:t>
                        </m:r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altLang="zh-CN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10.2 MeV/c</a:t>
                </a:r>
                <a:r>
                  <a:rPr lang="en-US" altLang="zh-CN" b="1" baseline="300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(new!)</a:t>
                </a:r>
                <a:endParaRPr lang="en-US" altLang="zh-CN" b="1" baseline="300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zh-CN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Rule out only one resonance with 5.4</a:t>
                </a:r>
                <a:endParaRPr lang="en-US" altLang="zh-CN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内容占位符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7" y="3474184"/>
                <a:ext cx="7217229" cy="3283942"/>
              </a:xfrm>
              <a:prstGeom prst="rect">
                <a:avLst/>
              </a:prstGeom>
              <a:blipFill rotWithShape="0">
                <a:blip r:embed="rId2"/>
                <a:stretch>
                  <a:fillRect l="-1433" t="-2957" b="-332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07642" y="6294437"/>
            <a:ext cx="1905000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E298D0-BE04-4D80-9482-0F2B97C5E190}" type="slidenum">
              <a:rPr lang="en-US" altLang="zh-CN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400" smtClean="0"/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50"/>
          <a:stretch>
            <a:fillRect/>
          </a:stretch>
        </p:blipFill>
        <p:spPr bwMode="auto">
          <a:xfrm>
            <a:off x="8366518" y="1027112"/>
            <a:ext cx="30575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 r="-1022"/>
          <a:stretch>
            <a:fillRect/>
          </a:stretch>
        </p:blipFill>
        <p:spPr bwMode="auto">
          <a:xfrm>
            <a:off x="8572665" y="2251075"/>
            <a:ext cx="2811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7"/>
          <a:stretch>
            <a:fillRect/>
          </a:stretch>
        </p:blipFill>
        <p:spPr bwMode="auto">
          <a:xfrm>
            <a:off x="8653628" y="3112809"/>
            <a:ext cx="26130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1"/>
          <a:stretch>
            <a:fillRect/>
          </a:stretch>
        </p:blipFill>
        <p:spPr bwMode="auto">
          <a:xfrm>
            <a:off x="8693315" y="4511676"/>
            <a:ext cx="2573338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8653628" y="3090862"/>
            <a:ext cx="2674937" cy="3097212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zh-CN" altLang="en-US"/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8332745" y="2635486"/>
            <a:ext cx="3254793" cy="36933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CLEO:PRL96, 162003(2006)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8250405" y="6211887"/>
            <a:ext cx="3337133" cy="36933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BESIII:PRL118,092001 (2017)</a:t>
            </a:r>
            <a:endParaRPr lang="zh-C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657" y="2452422"/>
            <a:ext cx="4865913" cy="760859"/>
          </a:xfrm>
          <a:prstGeom prst="rect">
            <a:avLst/>
          </a:prstGeom>
          <a:ln w="34925">
            <a:solidFill>
              <a:srgbClr val="003300"/>
            </a:solidFill>
          </a:ln>
        </p:spPr>
      </p:pic>
      <p:sp>
        <p:nvSpPr>
          <p:cNvPr id="5" name="椭圆 4"/>
          <p:cNvSpPr/>
          <p:nvPr/>
        </p:nvSpPr>
        <p:spPr>
          <a:xfrm>
            <a:off x="9107666" y="3893770"/>
            <a:ext cx="254337" cy="4360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129436" y="5322011"/>
            <a:ext cx="254337" cy="4360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8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70587" y="0"/>
            <a:ext cx="11743215" cy="76826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</a:t>
            </a:r>
            <a:r>
              <a:rPr lang="en-US" altLang="zh-CN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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，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(2S) (Y(4220)&amp;&amp;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Y(4390)?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9834" y="1047624"/>
            <a:ext cx="6330049" cy="2839764"/>
          </a:xfrm>
        </p:spPr>
        <p:txBody>
          <a:bodyPr/>
          <a:lstStyle/>
          <a:p>
            <a:r>
              <a:rPr lang="en-US" altLang="zh-CN" b="1" dirty="0" smtClean="0"/>
              <a:t>BESIII measured the Born cross section of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</a:t>
            </a:r>
            <a:r>
              <a:rPr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(2S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altLang="zh-CN" b="1" dirty="0" smtClean="0">
                <a:sym typeface="Symbol" panose="05050102010706020507" pitchFamily="18" charset="2"/>
              </a:rPr>
              <a:t>at 16 energies.  Our results agree with the previous experiments</a:t>
            </a:r>
          </a:p>
          <a:p>
            <a:r>
              <a:rPr lang="en-US" altLang="zh-CN" b="1" dirty="0" smtClean="0">
                <a:sym typeface="Symbol" panose="05050102010706020507" pitchFamily="18" charset="2"/>
              </a:rPr>
              <a:t>There is a bump near 4.36 GeV. Is it Y(4360)?</a:t>
            </a:r>
          </a:p>
          <a:p>
            <a:endParaRPr lang="zh-CN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48" y="1588906"/>
            <a:ext cx="5256584" cy="1024199"/>
          </a:xfrm>
          <a:prstGeom prst="rect">
            <a:avLst/>
          </a:prstGeom>
          <a:solidFill>
            <a:schemeClr val="accent4"/>
          </a:solidFill>
          <a:ln w="22225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79757" y="933098"/>
            <a:ext cx="302029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PRD 96,032004(2017)</a:t>
            </a:r>
            <a:endParaRPr lang="zh-CN" altLang="en-US" sz="2400" b="1" dirty="0"/>
          </a:p>
        </p:txBody>
      </p:sp>
      <p:pic>
        <p:nvPicPr>
          <p:cNvPr id="3" name="图片 2" descr="tab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6" y="3978093"/>
            <a:ext cx="5407227" cy="2568915"/>
          </a:xfrm>
          <a:prstGeom prst="rect">
            <a:avLst/>
          </a:prstGeom>
        </p:spPr>
      </p:pic>
      <p:pic>
        <p:nvPicPr>
          <p:cNvPr id="9" name="图片 8" descr="fig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35" y="2921276"/>
            <a:ext cx="4933948" cy="40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882775" y="32084"/>
            <a:ext cx="7772400" cy="836613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8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sz="4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KKJ/ (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Y(4260)?</a:t>
            </a:r>
            <a:r>
              <a:rPr lang="en-US" altLang="zh-CN" sz="4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zh-CN" altLang="en-US" sz="4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375" r="1316"/>
          <a:stretch/>
        </p:blipFill>
        <p:spPr>
          <a:xfrm>
            <a:off x="8737600" y="1054099"/>
            <a:ext cx="3225800" cy="2179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005" y="1079499"/>
            <a:ext cx="276190" cy="19428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919" y="3233159"/>
            <a:ext cx="3579481" cy="28997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t="13570" r="1190"/>
          <a:stretch/>
        </p:blipFill>
        <p:spPr>
          <a:xfrm>
            <a:off x="8826500" y="6108700"/>
            <a:ext cx="3086100" cy="44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323850" y="1349375"/>
                <a:ext cx="7435850" cy="4683125"/>
              </a:xfrm>
              <a:prstGeom prst="rect">
                <a:avLst/>
              </a:prstGeom>
              <a:noFill/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4000" b="1" dirty="0" smtClean="0"/>
                  <a:t>CLEO: a weak evidence of Y(4260) signal in K</a:t>
                </a:r>
                <a:r>
                  <a:rPr lang="en-US" altLang="zh-CN" sz="4000" b="1" baseline="30000" dirty="0" smtClean="0"/>
                  <a:t>+</a:t>
                </a:r>
                <a:r>
                  <a:rPr lang="en-US" altLang="zh-CN" sz="4000" b="1" dirty="0" smtClean="0"/>
                  <a:t>K</a:t>
                </a:r>
                <a:r>
                  <a:rPr lang="en-US" altLang="zh-CN" sz="4000" b="1" baseline="30000" dirty="0" smtClean="0">
                    <a:sym typeface="Symbol" panose="05050102010706020507" pitchFamily="18" charset="2"/>
                  </a:rPr>
                  <a:t></a:t>
                </a:r>
                <a:r>
                  <a:rPr lang="en-US" altLang="zh-CN" sz="4000" b="1" dirty="0" smtClean="0"/>
                  <a:t>J/</a:t>
                </a:r>
                <a:r>
                  <a:rPr lang="en-US" altLang="zh-CN" sz="4000" b="1" dirty="0" smtClean="0">
                    <a:sym typeface="Symbol" panose="05050102010706020507" pitchFamily="18" charset="2"/>
                  </a:rPr>
                  <a:t></a:t>
                </a:r>
                <a:endParaRPr lang="en-US" altLang="zh-CN" sz="4000" b="1" dirty="0" smtClean="0"/>
              </a:p>
              <a:p>
                <a:endParaRPr lang="en-US" altLang="zh-CN" sz="4000" b="1" dirty="0" smtClean="0"/>
              </a:p>
              <a:p>
                <a:r>
                  <a:rPr lang="en-US" altLang="zh-CN" sz="4000" b="1" dirty="0" smtClean="0"/>
                  <a:t>BESIII(</a:t>
                </a:r>
                <a:r>
                  <a:rPr lang="en-US" altLang="zh-CN" sz="4000" b="1" dirty="0" smtClean="0">
                    <a:solidFill>
                      <a:srgbClr val="FF0000"/>
                    </a:solidFill>
                  </a:rPr>
                  <a:t>preliminary</a:t>
                </a:r>
                <a:r>
                  <a:rPr lang="en-US" altLang="zh-CN" sz="4000" b="1" dirty="0" smtClean="0"/>
                  <a:t>): </a:t>
                </a:r>
                <a:r>
                  <a:rPr lang="en-US" altLang="zh-CN" sz="4000" b="1" dirty="0"/>
                  <a:t>inconclusive as to </a:t>
                </a:r>
                <a:r>
                  <a:rPr lang="en-US" altLang="zh-CN" sz="4000" b="1" dirty="0" smtClean="0"/>
                  <a:t>whether Y </a:t>
                </a:r>
                <a:r>
                  <a:rPr lang="en-US" altLang="zh-CN" sz="4000" b="1" dirty="0"/>
                  <a:t>(4260) decays to </a:t>
                </a:r>
                <a14:m>
                  <m:oMath xmlns:m="http://schemas.openxmlformats.org/officeDocument/2006/math">
                    <m:r>
                      <a:rPr lang="en-US" altLang="zh-CN" sz="4000" b="1" i="1" smtClean="0">
                        <a:latin typeface="Cambria Math" panose="02040503050406030204" pitchFamily="18" charset="0"/>
                      </a:rPr>
                      <m:t>𝑲</m:t>
                    </m:r>
                    <m:acc>
                      <m:accPr>
                        <m:chr m:val="̅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</m:oMath>
                </a14:m>
                <a:r>
                  <a:rPr lang="en-US" altLang="zh-CN" sz="4000" b="1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Sup>
                      <m:sSub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bSup>
                      <m:sSub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CN" sz="4000" b="1" dirty="0" smtClean="0"/>
                  <a:t>)J/</a:t>
                </a:r>
                <a:r>
                  <a:rPr lang="en-US" altLang="zh-CN" sz="4000" b="1" dirty="0" smtClean="0">
                    <a:sym typeface="Symbol" panose="05050102010706020507" pitchFamily="18" charset="2"/>
                  </a:rPr>
                  <a:t></a:t>
                </a:r>
                <a:r>
                  <a:rPr lang="en-US" altLang="zh-CN" sz="4000" b="1" dirty="0" smtClean="0"/>
                  <a:t> </a:t>
                </a:r>
                <a:r>
                  <a:rPr lang="en-US" altLang="zh-CN" sz="4000" b="1" dirty="0"/>
                  <a:t>.</a:t>
                </a:r>
                <a:endParaRPr lang="zh-CN" altLang="en-US" sz="4000" b="1" dirty="0"/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349375"/>
                <a:ext cx="7435850" cy="4683125"/>
              </a:xfrm>
              <a:prstGeom prst="rect">
                <a:avLst/>
              </a:prstGeom>
              <a:blipFill rotWithShape="0">
                <a:blip r:embed="rId6"/>
                <a:stretch>
                  <a:fillRect l="-2623" t="-3641" r="-5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9732334" y="4454049"/>
            <a:ext cx="138112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Black: high stat.</a:t>
            </a:r>
          </a:p>
          <a:p>
            <a:r>
              <a:rPr lang="en-US" altLang="zh-CN" sz="1400" b="1" dirty="0" smtClean="0">
                <a:solidFill>
                  <a:schemeClr val="tx2"/>
                </a:solidFill>
              </a:rPr>
              <a:t>Grey: low stat.</a:t>
            </a:r>
            <a:endParaRPr lang="zh-CN" altLang="en-US" sz="1400" b="1" dirty="0">
              <a:solidFill>
                <a:schemeClr val="tx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44710" y="6358235"/>
            <a:ext cx="98425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BESIII </a:t>
            </a:r>
            <a:endParaRPr lang="zh-CN" altLang="en-US" sz="24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9038876" y="1164709"/>
            <a:ext cx="9058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CLEO</a:t>
            </a:r>
            <a:endParaRPr lang="zh-CN" altLang="en-US" sz="2400" b="1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1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863977" y="1"/>
            <a:ext cx="7772400" cy="83647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</a:t>
            </a:r>
            <a:r>
              <a:rPr lang="en-US" altLang="zh-CN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altLang="zh-CN" b="1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two Y states?)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35272" y="1788516"/>
            <a:ext cx="6902646" cy="3651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i="1" dirty="0" smtClean="0">
                <a:solidFill>
                  <a:srgbClr val="0000CC"/>
                </a:solidFill>
                <a:cs typeface="Arial" panose="020B0604020202020204" pitchFamily="34" charset="0"/>
              </a:rPr>
              <a:t>                                                    </a:t>
            </a:r>
            <a:r>
              <a:rPr lang="en-US" altLang="zh-CN" sz="2400" b="1" i="1" dirty="0" smtClean="0">
                <a:solidFill>
                  <a:srgbClr val="0000CC"/>
                </a:solidFill>
                <a:cs typeface="Arial" panose="020B0604020202020204" pitchFamily="34" charset="0"/>
              </a:rPr>
              <a:t>       </a:t>
            </a:r>
            <a:r>
              <a:rPr lang="en-US" altLang="zh-CN" sz="2400" b="1" i="1" dirty="0" smtClean="0">
                <a:solidFill>
                  <a:srgbClr val="336600"/>
                </a:solidFill>
                <a:cs typeface="Arial" panose="020B0604020202020204" pitchFamily="34" charset="0"/>
              </a:rPr>
              <a:t>       </a:t>
            </a:r>
            <a:r>
              <a:rPr lang="en-US" altLang="zh-CN" sz="2400" b="1" dirty="0" smtClean="0">
                <a:solidFill>
                  <a:srgbClr val="336600"/>
                </a:solidFill>
                <a:cs typeface="Arial" panose="020B0604020202020204" pitchFamily="34" charset="0"/>
              </a:rPr>
              <a:t>: constant width BW function</a:t>
            </a:r>
          </a:p>
          <a:p>
            <a:pPr marL="0" indent="0">
              <a:buNone/>
            </a:pPr>
            <a:r>
              <a:rPr lang="en-US" altLang="zh-CN" sz="2400" i="1" dirty="0" smtClean="0">
                <a:cs typeface="Arial" panose="020B0604020202020204" pitchFamily="34" charset="0"/>
              </a:rPr>
              <a:t>P(m) </a:t>
            </a:r>
            <a:r>
              <a:rPr lang="en-US" altLang="zh-CN" sz="2400" b="1" dirty="0" smtClean="0">
                <a:cs typeface="Arial" panose="020B0604020202020204" pitchFamily="34" charset="0"/>
              </a:rPr>
              <a:t>: </a:t>
            </a:r>
            <a:r>
              <a:rPr lang="en-US" altLang="zh-CN" sz="2400" b="1" dirty="0" smtClean="0">
                <a:solidFill>
                  <a:srgbClr val="336600"/>
                </a:solidFill>
                <a:cs typeface="Arial" panose="020B0604020202020204" pitchFamily="34" charset="0"/>
              </a:rPr>
              <a:t>3-body phase space factor </a:t>
            </a:r>
          </a:p>
          <a:p>
            <a:pPr marL="0" indent="0">
              <a:buNone/>
            </a:pPr>
            <a:r>
              <a:rPr lang="en-US" altLang="zh-CN" sz="2400" b="1" i="1" dirty="0">
                <a:cs typeface="Arial" panose="020B0604020202020204" pitchFamily="34" charset="0"/>
                <a:sym typeface="Symbol" panose="05050102010706020507" pitchFamily="18" charset="2"/>
              </a:rPr>
              <a:t></a:t>
            </a:r>
            <a:r>
              <a:rPr lang="en-US" altLang="zh-CN" sz="2400" b="1" i="1" dirty="0" smtClean="0"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cs typeface="Arial" panose="020B0604020202020204" pitchFamily="34" charset="0"/>
              </a:rPr>
              <a:t>: </a:t>
            </a:r>
            <a:r>
              <a:rPr lang="en-US" altLang="zh-CN" sz="2400" b="1" dirty="0" smtClean="0">
                <a:solidFill>
                  <a:srgbClr val="336600"/>
                </a:solidFill>
                <a:cs typeface="Arial" panose="020B0604020202020204" pitchFamily="34" charset="0"/>
              </a:rPr>
              <a:t>relative phase between two resonances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Significance of two resonant structures  over that of one structure is 10</a:t>
            </a:r>
            <a:r>
              <a:rPr lang="en-US" altLang="zh-CN" sz="2400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</a:p>
          <a:p>
            <a:r>
              <a:rPr lang="en-US" altLang="zh-CN" sz="2400" b="1" dirty="0" smtClean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  <a:sym typeface="Symbol" panose="05050102010706020507" pitchFamily="18" charset="2"/>
              </a:rPr>
              <a:t>The parameters of these two structures are different from those of Y(4260) and  Y(4360), and (4415)</a:t>
            </a:r>
            <a:endParaRPr lang="en-US" altLang="zh-CN" sz="2400" b="1" dirty="0" smtClean="0">
              <a:solidFill>
                <a:srgbClr val="0000CC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854" y="1764931"/>
            <a:ext cx="4853045" cy="3395757"/>
          </a:xfrm>
          <a:prstGeom prst="rect">
            <a:avLst/>
          </a:prstGeom>
        </p:spPr>
      </p:pic>
      <p:graphicFrame>
        <p:nvGraphicFramePr>
          <p:cNvPr id="6" name="Table 12"/>
          <p:cNvGraphicFramePr>
            <a:graphicFrameLocks noGrp="1"/>
          </p:cNvGraphicFramePr>
          <p:nvPr>
            <p:extLst/>
          </p:nvPr>
        </p:nvGraphicFramePr>
        <p:xfrm>
          <a:off x="179613" y="5480329"/>
          <a:ext cx="9119986" cy="13484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9067"/>
                <a:gridCol w="1910418"/>
                <a:gridCol w="2081270"/>
                <a:gridCol w="1856897"/>
                <a:gridCol w="1782334"/>
              </a:tblGrid>
              <a:tr h="449474">
                <a:tc>
                  <a:txBody>
                    <a:bodyPr/>
                    <a:lstStyle/>
                    <a:p>
                      <a:pPr algn="ctr"/>
                      <a:endParaRPr lang="en-US" sz="1600" baseline="0" dirty="0"/>
                    </a:p>
                  </a:txBody>
                  <a:tcPr marL="91438" marR="91438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</a:t>
                      </a:r>
                      <a:r>
                        <a:rPr lang="en-US" sz="1600" baseline="-25000" dirty="0" smtClean="0"/>
                        <a:t>  </a:t>
                      </a:r>
                      <a:r>
                        <a:rPr lang="en-US" sz="1600" baseline="0" dirty="0" smtClean="0"/>
                        <a:t>(MeV)</a:t>
                      </a:r>
                      <a:endParaRPr lang="en-US" sz="1600" baseline="0" dirty="0"/>
                    </a:p>
                  </a:txBody>
                  <a:tcPr marL="91438" marR="91438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600" baseline="-25000" dirty="0" err="1" smtClean="0"/>
                        <a:t>tot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 (MeV)</a:t>
                      </a:r>
                      <a:endParaRPr lang="en-US" sz="1600" baseline="0" dirty="0"/>
                    </a:p>
                  </a:txBody>
                  <a:tcPr marL="91438" marR="91438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600" baseline="-25000" dirty="0" err="1" smtClean="0"/>
                        <a:t>ee</a:t>
                      </a:r>
                      <a:r>
                        <a:rPr lang="en-US" sz="1600" dirty="0" err="1" smtClean="0">
                          <a:sym typeface="Wingdings"/>
                        </a:rPr>
                        <a:t></a:t>
                      </a:r>
                      <a:r>
                        <a:rPr lang="en-US" sz="1600" kern="1200" dirty="0" err="1" smtClean="0">
                          <a:sym typeface="Wingdings"/>
                        </a:rPr>
                        <a:t>Br</a:t>
                      </a:r>
                      <a:r>
                        <a:rPr lang="en-US" sz="1600" kern="1200" dirty="0" smtClean="0">
                          <a:sym typeface="Wingdings"/>
                        </a:rPr>
                        <a:t> </a:t>
                      </a:r>
                      <a:r>
                        <a:rPr lang="en-US" sz="1600" kern="1200" baseline="0" dirty="0" smtClean="0">
                          <a:sym typeface="Wingdings"/>
                        </a:rPr>
                        <a:t> </a:t>
                      </a:r>
                      <a:r>
                        <a:rPr lang="en-US" sz="1600" kern="1200" dirty="0" smtClean="0">
                          <a:sym typeface="Wingdings"/>
                        </a:rPr>
                        <a:t>(</a:t>
                      </a:r>
                      <a:r>
                        <a:rPr lang="en-US" sz="1600" kern="1200" dirty="0" err="1" smtClean="0">
                          <a:sym typeface="Wingdings"/>
                        </a:rPr>
                        <a:t>eV</a:t>
                      </a:r>
                      <a:r>
                        <a:rPr lang="en-US" sz="1600" kern="1200" dirty="0" smtClean="0">
                          <a:sym typeface="Wingdings"/>
                        </a:rPr>
                        <a:t>)</a:t>
                      </a:r>
                      <a:endParaRPr lang="en-US" sz="1600" dirty="0"/>
                    </a:p>
                  </a:txBody>
                  <a:tcPr marL="91438" marR="91438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(rad)</a:t>
                      </a:r>
                      <a:endParaRPr lang="en-US" sz="1600" dirty="0">
                        <a:latin typeface="+mn-lt"/>
                        <a:cs typeface="Symbol" charset="2"/>
                      </a:endParaRPr>
                    </a:p>
                  </a:txBody>
                  <a:tcPr marL="91438" marR="91438" marT="45749" marB="45749"/>
                </a:tc>
              </a:tr>
              <a:tr h="4494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Y(4220)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±0.9</a:t>
                      </a:r>
                      <a:endParaRPr lang="en-US" sz="2000" b="1" dirty="0"/>
                    </a:p>
                  </a:txBody>
                  <a:tcPr marL="91438" marR="91438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±0.4</a:t>
                      </a:r>
                      <a:endParaRPr lang="en-US" sz="2000" b="1" dirty="0"/>
                    </a:p>
                  </a:txBody>
                  <a:tcPr marL="91438" marR="91438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±0.8</a:t>
                      </a:r>
                      <a:endParaRPr lang="en-US" sz="2000" b="1" dirty="0"/>
                    </a:p>
                  </a:txBody>
                  <a:tcPr marL="91438" marR="91438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--</a:t>
                      </a:r>
                      <a:endParaRPr lang="en-US" sz="2000" b="1" dirty="0"/>
                    </a:p>
                  </a:txBody>
                  <a:tcPr marL="91438" marR="91438" marT="45749" marB="45749"/>
                </a:tc>
              </a:tr>
              <a:tr h="4494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Y(4390)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±1.0</a:t>
                      </a:r>
                      <a:endParaRPr lang="en-US" sz="2000" b="1" dirty="0"/>
                    </a:p>
                  </a:txBody>
                  <a:tcPr marL="91438" marR="91438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±0.6</a:t>
                      </a:r>
                      <a:endParaRPr lang="en-US" sz="2000" b="1" dirty="0"/>
                    </a:p>
                  </a:txBody>
                  <a:tcPr marL="91438" marR="91438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±1.9</a:t>
                      </a:r>
                      <a:endParaRPr lang="en-US" sz="2000" b="1" dirty="0"/>
                    </a:p>
                  </a:txBody>
                  <a:tcPr marL="91438" marR="91438"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±0.2</a:t>
                      </a:r>
                      <a:endParaRPr lang="en-US" sz="2000" b="1" dirty="0"/>
                    </a:p>
                  </a:txBody>
                  <a:tcPr marL="91438" marR="91438" marT="45749" marB="45749"/>
                </a:tc>
              </a:tr>
            </a:tbl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607074" y="860056"/>
          <a:ext cx="58689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文档" r:id="rId4" imgW="3623325" imgH="615503" progId="Word.Document.12">
                  <p:embed/>
                </p:oleObj>
              </mc:Choice>
              <mc:Fallback>
                <p:oleObj name="文档" r:id="rId4" imgW="3623325" imgH="61550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74" y="860056"/>
                        <a:ext cx="5868988" cy="9048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6"/>
          <p:cNvSpPr txBox="1">
            <a:spLocks noChangeArrowheads="1"/>
          </p:cNvSpPr>
          <p:nvPr/>
        </p:nvSpPr>
        <p:spPr bwMode="auto">
          <a:xfrm>
            <a:off x="7738573" y="1089168"/>
            <a:ext cx="4252805" cy="52322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PRL118,092002 (2017)</a:t>
            </a:r>
            <a:endParaRPr kumimoji="0" lang="zh-CN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/>
          <a:srcRect r="1999" b="9507"/>
          <a:stretch/>
        </p:blipFill>
        <p:spPr>
          <a:xfrm>
            <a:off x="259716" y="1804644"/>
            <a:ext cx="5152040" cy="44403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0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02" y="1048755"/>
            <a:ext cx="3705678" cy="2810582"/>
          </a:xfrm>
          <a:prstGeom prst="rect">
            <a:avLst/>
          </a:prstGeom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1894115" y="1"/>
            <a:ext cx="8262256" cy="865414"/>
          </a:xfrm>
          <a:prstGeom prst="rect">
            <a:avLst/>
          </a:prstGeom>
          <a:solidFill>
            <a:srgbClr val="92D050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838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zh-CN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8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sz="4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</a:t>
            </a:r>
            <a:r>
              <a:rPr lang="en-US" altLang="zh-CN" sz="4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zh-CN" sz="4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sz="4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sz="4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X(3823) (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 or ?</a:t>
            </a:r>
            <a:r>
              <a:rPr lang="en-US" altLang="zh-CN" sz="4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4" name="文本框 11"/>
          <p:cNvSpPr txBox="1">
            <a:spLocks noChangeArrowheads="1"/>
          </p:cNvSpPr>
          <p:nvPr/>
        </p:nvSpPr>
        <p:spPr bwMode="auto">
          <a:xfrm>
            <a:off x="7446281" y="5991737"/>
            <a:ext cx="4183062" cy="5222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PRL115,011803 (2015)</a:t>
            </a:r>
            <a:endParaRPr kumimoji="0" lang="zh-CN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r="50698" b="3274"/>
          <a:stretch/>
        </p:blipFill>
        <p:spPr bwMode="auto">
          <a:xfrm>
            <a:off x="9176658" y="1051946"/>
            <a:ext cx="3015342" cy="221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3688251"/>
            <a:ext cx="3182466" cy="21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8342662" y="2472863"/>
            <a:ext cx="352245" cy="254841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kumimoji="0" lang="zh-CN" altLang="en-US" sz="28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8752114" y="2551449"/>
            <a:ext cx="2653450" cy="17625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10515601" y="2870993"/>
            <a:ext cx="832756" cy="95881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内容占位符 2"/>
          <p:cNvSpPr txBox="1">
            <a:spLocks/>
          </p:cNvSpPr>
          <p:nvPr/>
        </p:nvSpPr>
        <p:spPr>
          <a:xfrm>
            <a:off x="0" y="976385"/>
            <a:ext cx="5436041" cy="3624644"/>
          </a:xfrm>
          <a:prstGeom prst="rect">
            <a:avLst/>
          </a:prstGeom>
          <a:solidFill>
            <a:srgbClr val="FCCAF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Clear X(3823) is seen in 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</a:t>
            </a:r>
            <a:r>
              <a:rPr lang="en-US" altLang="zh-CN" sz="36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c1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mass region</a:t>
            </a:r>
          </a:p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ine-shape of </a:t>
            </a:r>
            <a:r>
              <a:rPr lang="en-US" altLang="zh-CN" sz="32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sz="32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X(3823)</a:t>
            </a:r>
          </a:p>
          <a:p>
            <a:pPr lvl="1"/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Y(4360)? </a:t>
            </a:r>
          </a:p>
          <a:p>
            <a:pPr lvl="1"/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(4415)?</a:t>
            </a:r>
          </a:p>
          <a:p>
            <a:pPr lvl="1"/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Both?</a:t>
            </a:r>
          </a:p>
          <a:p>
            <a:pPr lvl="1"/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0" y="4985607"/>
                <a:ext cx="6619118" cy="164557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Kolmogorov test: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𝒐𝒃𝒔</m:t>
                        </m:r>
                      </m:sub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altLang="zh-CN" sz="2400" b="1" dirty="0" smtClean="0"/>
                  <a:t>=0.151 for Y(4360),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𝒐𝒃𝒔</m:t>
                        </m:r>
                      </m:sub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400" b="1" dirty="0" smtClean="0"/>
                  <a:t>=0.169 for </a:t>
                </a:r>
                <a:r>
                  <a:rPr lang="en-US" altLang="zh-CN" sz="2400" b="1" dirty="0" smtClean="0">
                    <a:sym typeface="Symbol" panose="05050102010706020507" pitchFamily="18" charset="2"/>
                  </a:rPr>
                  <a:t>(4415)</a:t>
                </a:r>
              </a:p>
              <a:p>
                <a:r>
                  <a:rPr lang="en-US" altLang="zh-CN" sz="2400" b="1" dirty="0" smtClean="0">
                    <a:sym typeface="Symbol" panose="05050102010706020507" pitchFamily="18" charset="2"/>
                  </a:rPr>
                  <a:t>Considering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𝟓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sym typeface="Symbol" panose="05050102010706020507" pitchFamily="18" charset="2"/>
                  </a:rPr>
                  <a:t>=0.509, we accept both Y and  hypothesis at the 90% C.L.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85607"/>
                <a:ext cx="6619118" cy="1645579"/>
              </a:xfrm>
              <a:prstGeom prst="rect">
                <a:avLst/>
              </a:prstGeom>
              <a:blipFill rotWithShape="0">
                <a:blip r:embed="rId6"/>
                <a:stretch>
                  <a:fillRect l="-1381" t="-2963" r="-1105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086095" y="1166940"/>
            <a:ext cx="715446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1100" b="1" dirty="0"/>
              <a:t>4.23 GeV</a:t>
            </a:r>
            <a:endParaRPr lang="zh-CN" altLang="en-US" sz="11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7231050" y="1166940"/>
            <a:ext cx="758049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1100" b="1" dirty="0"/>
              <a:t>4.26 GeV</a:t>
            </a:r>
            <a:endParaRPr lang="zh-CN" altLang="en-US" sz="11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8351222" y="1149990"/>
            <a:ext cx="733108" cy="26160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1100" b="1" dirty="0"/>
              <a:t>4.36 GeV</a:t>
            </a:r>
            <a:endParaRPr lang="zh-CN" altLang="en-US" sz="11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7145231" y="3173586"/>
            <a:ext cx="784533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1100" b="1" dirty="0"/>
              <a:t>4.60 GeV</a:t>
            </a:r>
            <a:endParaRPr lang="zh-CN" altLang="en-US" sz="11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8562771" y="3185315"/>
            <a:ext cx="525555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1100" b="1" dirty="0"/>
              <a:t>Sum</a:t>
            </a:r>
            <a:endParaRPr lang="zh-CN" altLang="en-US" sz="1100" b="1" dirty="0"/>
          </a:p>
        </p:txBody>
      </p:sp>
      <p:sp>
        <p:nvSpPr>
          <p:cNvPr id="24" name="文本框 5"/>
          <p:cNvSpPr txBox="1"/>
          <p:nvPr/>
        </p:nvSpPr>
        <p:spPr>
          <a:xfrm>
            <a:off x="5770333" y="3162842"/>
            <a:ext cx="882496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1100" b="1" dirty="0"/>
              <a:t>4.42 GeV</a:t>
            </a:r>
            <a:endParaRPr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5078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894115" y="1"/>
            <a:ext cx="8262256" cy="865414"/>
          </a:xfrm>
          <a:prstGeom prst="rect">
            <a:avLst/>
          </a:prstGeom>
          <a:solidFill>
            <a:srgbClr val="92D050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838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zh-CN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8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sz="48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X(3872) (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Y(4260)?)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403" y="1204419"/>
            <a:ext cx="3355295" cy="25032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652" y="3889600"/>
            <a:ext cx="3355295" cy="2520540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38819" y="4780516"/>
            <a:ext cx="7899400" cy="1505266"/>
          </a:xfrm>
          <a:prstGeom prst="rect">
            <a:avLst/>
          </a:prstGeom>
          <a:solidFill>
            <a:srgbClr val="FCCAF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Try to fit </a:t>
            </a:r>
            <a:r>
              <a:rPr lang="en-US" altLang="zh-CN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zh-CN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zh-CN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X(3872) </a:t>
            </a:r>
            <a:r>
              <a:rPr lang="en-US" altLang="zh-CN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</a:t>
            </a:r>
            <a:r>
              <a:rPr lang="en-US" altLang="zh-CN" b="1" baseline="30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zh-CN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="1" baseline="30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J/</a:t>
            </a:r>
            <a:r>
              <a:rPr lang="en-US" altLang="zh-CN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)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with Y(4260) , linear and phase-space shape</a:t>
            </a:r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Y(4260)</a:t>
            </a:r>
            <a:r>
              <a:rPr lang="en-US" altLang="zh-CN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X(3872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)? Need to be confirmed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714" y="944733"/>
            <a:ext cx="4913642" cy="35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130" y="4268931"/>
            <a:ext cx="2701070" cy="2401743"/>
          </a:xfrm>
          <a:prstGeom prst="rect">
            <a:avLst/>
          </a:prstGeom>
        </p:spPr>
      </p:pic>
      <p:sp>
        <p:nvSpPr>
          <p:cNvPr id="49154" name="Title 4"/>
          <p:cNvSpPr>
            <a:spLocks noGrp="1"/>
          </p:cNvSpPr>
          <p:nvPr>
            <p:ph type="title"/>
          </p:nvPr>
        </p:nvSpPr>
        <p:spPr>
          <a:xfrm>
            <a:off x="1875454" y="-26988"/>
            <a:ext cx="6463686" cy="88265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altLang="zh-CN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b="1" baseline="30000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b="1" baseline="300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</a:t>
            </a:r>
            <a:r>
              <a:rPr lang="en-US" altLang="zh-CN" b="1" baseline="-250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c0 </a:t>
            </a:r>
            <a:r>
              <a:rPr lang="en-US" altLang="zh-CN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Y(4220)?</a:t>
            </a:r>
            <a:r>
              <a:rPr lang="en-US" altLang="zh-CN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zh-CN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5EAC4C-7332-49FC-BEB4-345F05F1CD72}" type="slidenum">
              <a:rPr lang="en-US" altLang="zh-CN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pic>
        <p:nvPicPr>
          <p:cNvPr id="491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83" y="4270376"/>
            <a:ext cx="3020218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7" y="1053691"/>
            <a:ext cx="3719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8673307" y="642997"/>
            <a:ext cx="2951163" cy="400050"/>
          </a:xfrm>
          <a:prstGeom prst="rect">
            <a:avLst/>
          </a:prstGeom>
          <a:solidFill>
            <a:srgbClr val="FFBEF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PRL114, 092003 (2015)</a:t>
            </a:r>
          </a:p>
        </p:txBody>
      </p:sp>
      <p:sp>
        <p:nvSpPr>
          <p:cNvPr id="49159" name="TextBox 8"/>
          <p:cNvSpPr txBox="1">
            <a:spLocks noChangeArrowheads="1"/>
          </p:cNvSpPr>
          <p:nvPr/>
        </p:nvSpPr>
        <p:spPr bwMode="auto">
          <a:xfrm>
            <a:off x="179614" y="1184730"/>
            <a:ext cx="6290246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zh-CN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scan data over </a:t>
            </a:r>
            <a:r>
              <a:rPr kumimoji="0" lang="en-US" altLang="zh-CN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4.23 </a:t>
            </a:r>
            <a:r>
              <a:rPr kumimoji="0" lang="en-US" altLang="zh-CN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altLang="zh-CN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 </a:t>
            </a:r>
            <a:r>
              <a:rPr kumimoji="0" lang="en-US" altLang="zh-CN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GeV, </a:t>
            </a:r>
            <a:r>
              <a:rPr kumimoji="0" lang="en-US" altLang="zh-CN" sz="2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altLang="zh-CN" sz="2600" b="1" baseline="30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en-US" altLang="zh-CN" sz="2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altLang="zh-CN" sz="2600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kumimoji="0" lang="en-US" altLang="zh-CN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US" altLang="zh-CN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</a:t>
            </a:r>
            <a:r>
              <a:rPr kumimoji="0" lang="en-US" altLang="zh-CN" sz="26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c0</a:t>
            </a:r>
            <a:r>
              <a:rPr kumimoji="0" lang="en-US" altLang="zh-CN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kumimoji="0" lang="en-US" altLang="zh-CN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significant.</a:t>
            </a:r>
          </a:p>
          <a:p>
            <a:pPr eaLnBrk="1" hangingPunct="1">
              <a:spcBef>
                <a:spcPct val="0"/>
              </a:spcBef>
            </a:pPr>
            <a:endParaRPr kumimoji="0" lang="en-US" altLang="zh-CN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en-US" altLang="zh-CN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section peak near 4.23 GeV, fit with BW yields </a:t>
            </a:r>
            <a:r>
              <a:rPr kumimoji="0" lang="en-US" altLang="zh-CN" sz="2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kumimoji="0" lang="en-US" altLang="zh-CN" sz="26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=(4230±8±6) MeV, Width=(38±12±2) MeV</a:t>
            </a:r>
            <a:r>
              <a:rPr kumimoji="0" lang="en-US" altLang="zh-CN" sz="26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ct val="0"/>
              </a:spcBef>
            </a:pPr>
            <a:r>
              <a:rPr kumimoji="0"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structure? </a:t>
            </a:r>
          </a:p>
          <a:p>
            <a:pPr lvl="1" eaLnBrk="1" hangingPunct="1">
              <a:spcBef>
                <a:spcPct val="0"/>
              </a:spcBef>
            </a:pPr>
            <a:r>
              <a:rPr kumimoji="0"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Tetraquark</a:t>
            </a:r>
            <a:r>
              <a:rPr kumimoji="0"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[PRD 91, 117501 (2015)]? </a:t>
            </a:r>
          </a:p>
          <a:p>
            <a:pPr lvl="1" eaLnBrk="1" hangingPunct="1">
              <a:spcBef>
                <a:spcPct val="0"/>
              </a:spcBef>
            </a:pPr>
            <a:r>
              <a:rPr kumimoji="0"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 effect</a:t>
            </a:r>
            <a:r>
              <a:rPr kumimoji="0"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spcBef>
                <a:spcPct val="0"/>
              </a:spcBef>
            </a:pPr>
            <a:r>
              <a:rPr kumimoji="0"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Similar to the first structure Y(4220) in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4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</a:t>
            </a: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altLang="zh-CN" sz="2400" b="1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kumimoji="0"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line-shape </a:t>
            </a:r>
            <a:endParaRPr kumimoji="0"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0" name="TextBox 9"/>
          <p:cNvSpPr txBox="1">
            <a:spLocks noChangeArrowheads="1"/>
          </p:cNvSpPr>
          <p:nvPr/>
        </p:nvSpPr>
        <p:spPr bwMode="auto">
          <a:xfrm>
            <a:off x="7939884" y="3873813"/>
            <a:ext cx="1279517" cy="400110"/>
          </a:xfrm>
          <a:prstGeom prst="rect">
            <a:avLst/>
          </a:prstGeom>
          <a:solidFill>
            <a:srgbClr val="00B0F0">
              <a:alpha val="49019"/>
            </a:srgb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2000" dirty="0">
                <a:solidFill>
                  <a:srgbClr val="800000"/>
                </a:solidFill>
                <a:latin typeface="Comic Sans MS" panose="030F0702030302020204" pitchFamily="66" charset="0"/>
              </a:rPr>
              <a:t>4.23 GeV</a:t>
            </a:r>
          </a:p>
        </p:txBody>
      </p:sp>
      <p:sp>
        <p:nvSpPr>
          <p:cNvPr id="49161" name="TextBox 10"/>
          <p:cNvSpPr txBox="1">
            <a:spLocks noChangeArrowheads="1"/>
          </p:cNvSpPr>
          <p:nvPr/>
        </p:nvSpPr>
        <p:spPr bwMode="auto">
          <a:xfrm>
            <a:off x="9963943" y="3901678"/>
            <a:ext cx="1279517" cy="400110"/>
          </a:xfrm>
          <a:prstGeom prst="rect">
            <a:avLst/>
          </a:prstGeom>
          <a:solidFill>
            <a:srgbClr val="00B0F0">
              <a:alpha val="50195"/>
            </a:srgb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2000" dirty="0">
                <a:solidFill>
                  <a:srgbClr val="800000"/>
                </a:solidFill>
                <a:latin typeface="Comic Sans MS" panose="030F0702030302020204" pitchFamily="66" charset="0"/>
              </a:rPr>
              <a:t>4.26 GeV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839200" y="4457700"/>
            <a:ext cx="965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Same?</a:t>
            </a:r>
            <a:endParaRPr lang="zh-CN" altLang="en-US" b="1" dirty="0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7634287" y="4631749"/>
            <a:ext cx="1204914" cy="66401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9804401" y="4657150"/>
            <a:ext cx="986264" cy="92427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6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3911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54461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4000" b="1" dirty="0" smtClean="0"/>
              <a:t>Light hadron decay</a:t>
            </a:r>
          </a:p>
          <a:p>
            <a:r>
              <a:rPr lang="en-US" altLang="zh-CN" sz="4000" b="1" dirty="0" smtClean="0"/>
              <a:t>X states</a:t>
            </a:r>
          </a:p>
          <a:p>
            <a:r>
              <a:rPr lang="en-US" altLang="zh-CN" sz="4000" b="1" dirty="0" smtClean="0"/>
              <a:t>Y states</a:t>
            </a:r>
          </a:p>
          <a:p>
            <a:r>
              <a:rPr lang="en-US" altLang="zh-CN" sz="4000" b="1" dirty="0" smtClean="0"/>
              <a:t>Z states</a:t>
            </a:r>
          </a:p>
          <a:p>
            <a:r>
              <a:rPr lang="en-US" altLang="zh-CN" sz="4000" b="1" dirty="0" smtClean="0"/>
              <a:t>Summary</a:t>
            </a:r>
            <a:endParaRPr lang="zh-CN" altLang="en-US" sz="4000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3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315" y="4791530"/>
            <a:ext cx="11338248" cy="1758950"/>
          </a:xfrm>
        </p:spPr>
        <p:txBody>
          <a:bodyPr>
            <a:noAutofit/>
          </a:bodyPr>
          <a:lstStyle/>
          <a:p>
            <a:pPr marL="90000" indent="-162000">
              <a:spcBef>
                <a:spcPts val="132"/>
              </a:spcBef>
              <a:defRPr/>
            </a:pPr>
            <a:r>
              <a:rPr lang="en-US" altLang="zh-CN" sz="2400" b="1" dirty="0"/>
              <a:t>Clear </a:t>
            </a:r>
            <a:r>
              <a:rPr lang="en-US" altLang="zh-CN" sz="2400" b="1" dirty="0">
                <a:sym typeface="Symbol" panose="05050102010706020507" pitchFamily="18" charset="2"/>
              </a:rPr>
              <a:t></a:t>
            </a:r>
            <a:r>
              <a:rPr lang="en-US" altLang="zh-CN" sz="2400" b="1" baseline="-25000" dirty="0">
                <a:sym typeface="Symbol" panose="05050102010706020507" pitchFamily="18" charset="2"/>
              </a:rPr>
              <a:t>c2</a:t>
            </a:r>
            <a:r>
              <a:rPr lang="en-US" altLang="zh-CN" sz="2400" b="1" dirty="0">
                <a:sym typeface="Symbol" panose="05050102010706020507" pitchFamily="18" charset="2"/>
              </a:rPr>
              <a:t>,</a:t>
            </a:r>
            <a:r>
              <a:rPr lang="en-US" altLang="zh-CN" sz="2400" b="1" baseline="-25000" dirty="0">
                <a:sym typeface="Symbol" panose="05050102010706020507" pitchFamily="18" charset="2"/>
              </a:rPr>
              <a:t>c1</a:t>
            </a:r>
            <a:r>
              <a:rPr lang="en-US" altLang="zh-CN" sz="2400" b="1" dirty="0">
                <a:sym typeface="Symbol" panose="05050102010706020507" pitchFamily="18" charset="2"/>
              </a:rPr>
              <a:t> are observed at s=4.42, 4.6 GeV, respectively</a:t>
            </a:r>
          </a:p>
          <a:p>
            <a:pPr marL="90000" indent="-162000">
              <a:spcBef>
                <a:spcPts val="132"/>
              </a:spcBef>
              <a:defRPr/>
            </a:pPr>
            <a:r>
              <a:rPr lang="en-US" altLang="zh-CN" sz="2400" b="1" dirty="0"/>
              <a:t>The Born cross section have been measured for </a:t>
            </a:r>
            <a:r>
              <a:rPr lang="en-US" altLang="zh-CN" sz="2400" b="1" dirty="0" err="1"/>
              <a:t>e</a:t>
            </a:r>
            <a:r>
              <a:rPr lang="en-US" altLang="zh-CN" sz="2400" b="1" baseline="30000" dirty="0" err="1"/>
              <a:t>+</a:t>
            </a:r>
            <a:r>
              <a:rPr lang="en-US" altLang="zh-CN" sz="2400" b="1" dirty="0" err="1"/>
              <a:t>e</a:t>
            </a:r>
            <a:r>
              <a:rPr lang="en-US" altLang="zh-CN" sz="2400" b="1" baseline="30000" dirty="0">
                <a:sym typeface="Symbol" panose="05050102010706020507" pitchFamily="18" charset="2"/>
              </a:rPr>
              <a:t>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ym typeface="Symbol" panose="05050102010706020507" pitchFamily="18" charset="2"/>
              </a:rPr>
              <a:t></a:t>
            </a:r>
            <a:r>
              <a:rPr lang="en-US" altLang="zh-CN" sz="2400" b="1" baseline="-25000" dirty="0">
                <a:sym typeface="Symbol" panose="05050102010706020507" pitchFamily="18" charset="2"/>
              </a:rPr>
              <a:t>c1,2 </a:t>
            </a:r>
          </a:p>
          <a:p>
            <a:pPr marL="90000" indent="-162000">
              <a:spcBef>
                <a:spcPts val="132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sym typeface="Symbol" panose="05050102010706020507" pitchFamily="18" charset="2"/>
              </a:rPr>
              <a:t>(</a:t>
            </a:r>
            <a:r>
              <a:rPr lang="en-US" altLang="zh-CN" sz="2400" b="1" dirty="0" err="1">
                <a:solidFill>
                  <a:srgbClr val="FF0000"/>
                </a:solidFill>
              </a:rPr>
              <a:t>e</a:t>
            </a:r>
            <a:r>
              <a:rPr lang="en-US" altLang="zh-CN" sz="2400" b="1" baseline="30000" dirty="0" err="1">
                <a:solidFill>
                  <a:srgbClr val="FF0000"/>
                </a:solidFill>
              </a:rPr>
              <a:t>+</a:t>
            </a:r>
            <a:r>
              <a:rPr lang="en-US" altLang="zh-CN" sz="2400" b="1" dirty="0" err="1">
                <a:solidFill>
                  <a:srgbClr val="FF0000"/>
                </a:solidFill>
              </a:rPr>
              <a:t>e</a:t>
            </a:r>
            <a:r>
              <a:rPr lang="en-US" altLang="zh-CN" sz="2400" b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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sym typeface="Symbol" panose="05050102010706020507" pitchFamily="18" charset="2"/>
              </a:rPr>
              <a:t></a:t>
            </a:r>
            <a:r>
              <a:rPr lang="en-US" altLang="zh-CN" sz="24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c2</a:t>
            </a:r>
            <a:r>
              <a:rPr lang="en-US" altLang="zh-CN" sz="2400" b="1" dirty="0">
                <a:solidFill>
                  <a:srgbClr val="FF0000"/>
                </a:solidFill>
                <a:sym typeface="Symbol" panose="05050102010706020507" pitchFamily="18" charset="2"/>
              </a:rPr>
              <a:t>) </a:t>
            </a:r>
            <a:r>
              <a:rPr lang="en-US" altLang="zh-CN" sz="2400" b="1" dirty="0">
                <a:solidFill>
                  <a:srgbClr val="0000CC"/>
                </a:solidFill>
                <a:sym typeface="Symbol" panose="05050102010706020507" pitchFamily="18" charset="2"/>
              </a:rPr>
              <a:t>is fitted with the coherent sum of the (4415) BW function and  </a:t>
            </a:r>
            <a:r>
              <a:rPr lang="en-US" altLang="zh-CN" sz="24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a </a:t>
            </a:r>
            <a:r>
              <a:rPr lang="en-US" altLang="zh-CN" sz="2400" b="1" dirty="0">
                <a:solidFill>
                  <a:srgbClr val="0000CC"/>
                </a:solidFill>
                <a:sym typeface="Symbol" panose="05050102010706020507" pitchFamily="18" charset="2"/>
              </a:rPr>
              <a:t>phase-space term. Two solutions are obtained</a:t>
            </a:r>
            <a:r>
              <a:rPr lang="en-US" altLang="zh-CN" sz="2400" b="1" dirty="0">
                <a:sym typeface="Symbol" panose="05050102010706020507" pitchFamily="18" charset="2"/>
              </a:rPr>
              <a:t>:       </a:t>
            </a:r>
            <a:r>
              <a:rPr lang="en-US" altLang="zh-CN" sz="2400" b="1" dirty="0" smtClean="0">
                <a:solidFill>
                  <a:srgbClr val="CC00CC"/>
                </a:solidFill>
                <a:sym typeface="Symbol" panose="05050102010706020507" pitchFamily="18" charset="2"/>
              </a:rPr>
              <a:t>constructive</a:t>
            </a:r>
            <a:r>
              <a:rPr lang="en-US" altLang="zh-CN" sz="2400" b="1" dirty="0">
                <a:sym typeface="Symbol" panose="05050102010706020507" pitchFamily="18" charset="2"/>
              </a:rPr>
              <a:t>, </a:t>
            </a:r>
            <a:r>
              <a:rPr lang="en-US" altLang="zh-CN" sz="2400" b="1" dirty="0" smtClean="0">
                <a:sym typeface="Symbol" panose="05050102010706020507" pitchFamily="18" charset="2"/>
              </a:rPr>
              <a:t>      </a:t>
            </a:r>
            <a:r>
              <a:rPr lang="en-US" altLang="zh-CN" sz="2400" b="1" dirty="0" smtClean="0">
                <a:solidFill>
                  <a:srgbClr val="00CC00"/>
                </a:solidFill>
                <a:sym typeface="Symbol" panose="05050102010706020507" pitchFamily="18" charset="2"/>
              </a:rPr>
              <a:t>destructive</a:t>
            </a:r>
            <a:endParaRPr lang="zh-CN" altLang="en-US" sz="2400" b="1" dirty="0">
              <a:solidFill>
                <a:srgbClr val="00CC00"/>
              </a:solidFill>
            </a:endParaRPr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B9F6EB-65D2-48EF-B12E-EC2B95C0CE92}" type="slidenum">
              <a:rPr lang="en-US" altLang="zh-CN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CN" sz="1400">
              <a:solidFill>
                <a:srgbClr val="898989"/>
              </a:solidFill>
            </a:endParaRPr>
          </a:p>
        </p:txBody>
      </p:sp>
      <p:sp>
        <p:nvSpPr>
          <p:cNvPr id="50180" name="标题 1"/>
          <p:cNvSpPr>
            <a:spLocks noGrp="1"/>
          </p:cNvSpPr>
          <p:nvPr>
            <p:ph type="title"/>
          </p:nvPr>
        </p:nvSpPr>
        <p:spPr>
          <a:xfrm>
            <a:off x="1919288" y="0"/>
            <a:ext cx="8064500" cy="692150"/>
          </a:xfrm>
          <a:solidFill>
            <a:srgbClr val="00CC00"/>
          </a:solidFill>
        </p:spPr>
        <p:txBody>
          <a:bodyPr/>
          <a:lstStyle/>
          <a:p>
            <a:pPr algn="ctr" eaLnBrk="1" hangingPunct="1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0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</a:t>
            </a:r>
            <a:r>
              <a:rPr lang="en-US" altLang="zh-CN" sz="4000" b="1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c1,2 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(Y or ?)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8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836614"/>
            <a:ext cx="38004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r="50687" b="3995"/>
          <a:stretch>
            <a:fillRect/>
          </a:stretch>
        </p:blipFill>
        <p:spPr bwMode="auto">
          <a:xfrm>
            <a:off x="6086476" y="765175"/>
            <a:ext cx="2386013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3" t="6984" r="1488"/>
          <a:stretch>
            <a:fillRect/>
          </a:stretch>
        </p:blipFill>
        <p:spPr bwMode="auto">
          <a:xfrm>
            <a:off x="6132513" y="2565401"/>
            <a:ext cx="22669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524001" y="765176"/>
            <a:ext cx="3802063" cy="1692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5503863" y="1412875"/>
            <a:ext cx="628650" cy="5032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24001" y="2476501"/>
            <a:ext cx="3802063" cy="16922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5492750" y="2959101"/>
            <a:ext cx="628650" cy="504825"/>
          </a:xfrm>
          <a:prstGeom prst="rightArrow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0188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746125"/>
            <a:ext cx="21590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文本框 15"/>
          <p:cNvSpPr txBox="1">
            <a:spLocks noChangeArrowheads="1"/>
          </p:cNvSpPr>
          <p:nvPr/>
        </p:nvSpPr>
        <p:spPr bwMode="auto">
          <a:xfrm>
            <a:off x="1524001" y="4242935"/>
            <a:ext cx="4608512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D 93, 011102 (2016)</a:t>
            </a:r>
            <a:endParaRPr kumimoji="0"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659334" y="6015261"/>
            <a:ext cx="360363" cy="0"/>
          </a:xfrm>
          <a:prstGeom prst="line">
            <a:avLst/>
          </a:prstGeom>
          <a:ln w="34925">
            <a:solidFill>
              <a:srgbClr val="CC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721140" y="6030938"/>
            <a:ext cx="360363" cy="0"/>
          </a:xfrm>
          <a:prstGeom prst="line">
            <a:avLst/>
          </a:prstGeom>
          <a:ln w="34925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1303115" y="1043543"/>
            <a:ext cx="77152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ym typeface="Symbol" panose="05050102010706020507" pitchFamily="18" charset="2"/>
              </a:rPr>
              <a:t></a:t>
            </a:r>
            <a:r>
              <a:rPr lang="en-US" altLang="zh-CN" sz="2400" b="1" baseline="-25000" dirty="0" smtClean="0">
                <a:sym typeface="Symbol" panose="05050102010706020507" pitchFamily="18" charset="2"/>
              </a:rPr>
              <a:t>c0 </a:t>
            </a:r>
            <a:endParaRPr lang="zh-CN" altLang="en-US" sz="2400" dirty="0"/>
          </a:p>
        </p:txBody>
      </p:sp>
      <p:sp>
        <p:nvSpPr>
          <p:cNvPr id="4" name="右箭头 3"/>
          <p:cNvSpPr/>
          <p:nvPr/>
        </p:nvSpPr>
        <p:spPr>
          <a:xfrm rot="10800000">
            <a:off x="10690302" y="1168399"/>
            <a:ext cx="601662" cy="244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1269662" y="2124521"/>
            <a:ext cx="77152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ym typeface="Symbol" panose="05050102010706020507" pitchFamily="18" charset="2"/>
              </a:rPr>
              <a:t></a:t>
            </a:r>
            <a:r>
              <a:rPr lang="en-US" altLang="zh-CN" sz="2400" b="1" baseline="-25000" dirty="0" smtClean="0">
                <a:sym typeface="Symbol" panose="05050102010706020507" pitchFamily="18" charset="2"/>
              </a:rPr>
              <a:t>c1 </a:t>
            </a:r>
            <a:endParaRPr lang="zh-CN" altLang="en-US" sz="2400" dirty="0"/>
          </a:p>
        </p:txBody>
      </p:sp>
      <p:sp>
        <p:nvSpPr>
          <p:cNvPr id="21" name="右箭头 20"/>
          <p:cNvSpPr/>
          <p:nvPr/>
        </p:nvSpPr>
        <p:spPr>
          <a:xfrm rot="10800000">
            <a:off x="10668000" y="2249377"/>
            <a:ext cx="601662" cy="244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1269662" y="3131233"/>
            <a:ext cx="77152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ym typeface="Symbol" panose="05050102010706020507" pitchFamily="18" charset="2"/>
              </a:rPr>
              <a:t></a:t>
            </a:r>
            <a:r>
              <a:rPr lang="en-US" altLang="zh-CN" sz="2400" b="1" baseline="-25000" dirty="0" smtClean="0">
                <a:sym typeface="Symbol" panose="05050102010706020507" pitchFamily="18" charset="2"/>
              </a:rPr>
              <a:t>c2 </a:t>
            </a:r>
            <a:endParaRPr lang="zh-CN" altLang="en-US" sz="2400" dirty="0"/>
          </a:p>
        </p:txBody>
      </p:sp>
      <p:sp>
        <p:nvSpPr>
          <p:cNvPr id="23" name="右箭头 22"/>
          <p:cNvSpPr/>
          <p:nvPr/>
        </p:nvSpPr>
        <p:spPr>
          <a:xfrm rot="10800000">
            <a:off x="10668000" y="3256089"/>
            <a:ext cx="601662" cy="244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8283994" y="3256088"/>
            <a:ext cx="1606455" cy="2677641"/>
          </a:xfrm>
          <a:prstGeom prst="straightConnector1">
            <a:avLst/>
          </a:prstGeom>
          <a:ln w="2222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9588500" y="3825975"/>
            <a:ext cx="411486" cy="2139956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" y="1269946"/>
            <a:ext cx="10442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ym typeface="Symbol" panose="05050102010706020507" pitchFamily="18" charset="2"/>
              </a:rPr>
              <a:t>4.42 GeV 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>
            <a:off x="1044233" y="1356871"/>
            <a:ext cx="506018" cy="192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0" y="3005208"/>
            <a:ext cx="104423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ym typeface="Symbol" panose="05050102010706020507" pitchFamily="18" charset="2"/>
              </a:rPr>
              <a:t>4.6 GeV </a:t>
            </a:r>
            <a:endParaRPr lang="zh-CN" altLang="en-US" dirty="0"/>
          </a:p>
        </p:txBody>
      </p:sp>
      <p:sp>
        <p:nvSpPr>
          <p:cNvPr id="29" name="右箭头 28"/>
          <p:cNvSpPr/>
          <p:nvPr/>
        </p:nvSpPr>
        <p:spPr>
          <a:xfrm>
            <a:off x="1044233" y="3103284"/>
            <a:ext cx="506018" cy="192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812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 txBox="1">
                <a:spLocks/>
              </p:cNvSpPr>
              <p:nvPr/>
            </p:nvSpPr>
            <p:spPr>
              <a:xfrm>
                <a:off x="1123122" y="12427"/>
                <a:ext cx="10031107" cy="74138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∗−</m:t>
                        </m:r>
                      </m:sup>
                    </m:sSup>
                  </m:oMath>
                </a14:m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Y(4220)&amp;Y(4440)?</a:t>
                </a:r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22" y="12427"/>
                <a:ext cx="10031107" cy="741389"/>
              </a:xfrm>
              <a:prstGeom prst="rect">
                <a:avLst/>
              </a:prstGeom>
              <a:blipFill rotWithShape="0">
                <a:blip r:embed="rId2"/>
                <a:stretch>
                  <a:fillRect t="-24590" r="-1033" b="-33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277257" y="829819"/>
                <a:ext cx="3622111" cy="61074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𝑑𝑟𝑒𝑠𝑠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𝑜𝑏𝑠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257" y="829819"/>
                <a:ext cx="3622111" cy="6107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99368" y="830170"/>
            <a:ext cx="5521889" cy="654286"/>
          </a:xfrm>
          <a:prstGeom prst="rect">
            <a:avLst/>
          </a:prstGeom>
        </p:spPr>
      </p:pic>
      <p:pic>
        <p:nvPicPr>
          <p:cNvPr id="5" name="内容占位符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596394"/>
            <a:ext cx="5706836" cy="36868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085" y="1639936"/>
            <a:ext cx="5666468" cy="3176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/>
              <p:cNvSpPr txBox="1"/>
              <p:nvPr/>
            </p:nvSpPr>
            <p:spPr>
              <a:xfrm>
                <a:off x="81025" y="5190051"/>
                <a:ext cx="119513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Ø"/>
                </a:pPr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statistical significance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two 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resonances assumption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 one resonance is greater than 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resonant parameters of Y(4220) and Y(4390) states are consistent with the structures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observed 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𝑒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𝑒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−</m:t>
                        </m:r>
                      </m:sup>
                    </m:sSup>
                    <m:r>
                      <a:rPr lang="en-US" altLang="zh-CN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Symbol" charset="2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</m:ctrlPr>
                      </m:sSupPr>
                      <m:e>
                        <m:r>
                          <a:rPr lang="zh-CN" altLang="en-US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𝜋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𝜋</m:t>
                        </m:r>
                      </m:e>
                      <m:sup>
                        <m:r>
                          <a:rPr lang="en-US" altLang="zh-CN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resonant parameters of Y(4220) are also consistent with those of the resonance observed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𝑒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𝑒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−</m:t>
                        </m:r>
                      </m:sup>
                    </m:sSup>
                    <m:r>
                      <a:rPr lang="en-US" altLang="zh-CN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Symbol" charset="2"/>
                      </a:rPr>
                      <m:t>→</m:t>
                    </m:r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ymbol" charset="2"/>
                      </a:rPr>
                      <m:t>ω</m:t>
                    </m:r>
                    <m:sSub>
                      <m:sSubPr>
                        <m:ctrlPr>
                          <a:rPr lang="el-GR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𝑒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𝑒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−</m:t>
                        </m:r>
                      </m:sup>
                    </m:sSup>
                    <m:r>
                      <a:rPr lang="en-US" altLang="zh-CN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Symbol" charset="2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</m:ctrlPr>
                      </m:sSupPr>
                      <m:e>
                        <m:r>
                          <a:rPr lang="zh-CN" altLang="en-US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𝜋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𝜋</m:t>
                        </m:r>
                      </m:e>
                      <m:sup>
                        <m: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ymbol" charset="2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Symbol" charset="2"/>
                      </a:rPr>
                      <m:t>𝐽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Symbol" charset="2"/>
                      </a:rPr>
                      <m:t>/</m:t>
                    </m:r>
                    <m:r>
                      <a:rPr lang="zh-CN" alt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Symbol" charset="2"/>
                      </a:rPr>
                      <m:t>𝜓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5" y="5190051"/>
                <a:ext cx="11951317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306" t="-3046" r="-204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8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9320" y="144840"/>
            <a:ext cx="10515600" cy="96954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kumimoji="1" lang="en-US" altLang="zh-CN" b="1" dirty="0" smtClean="0">
                <a:latin typeface="Arial"/>
                <a:cs typeface="Arial"/>
              </a:rPr>
              <a:t>Summary</a:t>
            </a:r>
            <a:r>
              <a:rPr kumimoji="1" lang="zh-CN" altLang="en-US" b="1" dirty="0" smtClean="0">
                <a:latin typeface="Arial"/>
                <a:cs typeface="Arial"/>
              </a:rPr>
              <a:t> </a:t>
            </a:r>
            <a:r>
              <a:rPr kumimoji="1" lang="en-US" altLang="zh-CN" b="1" dirty="0" smtClean="0">
                <a:latin typeface="Arial"/>
                <a:cs typeface="Arial"/>
              </a:rPr>
              <a:t>Y(4220)</a:t>
            </a:r>
            <a:r>
              <a:rPr kumimoji="1" lang="zh-CN" altLang="en-US" b="1" dirty="0" smtClean="0">
                <a:latin typeface="Arial"/>
                <a:cs typeface="Arial"/>
              </a:rPr>
              <a:t> </a:t>
            </a:r>
            <a:r>
              <a:rPr kumimoji="1" lang="en-US" altLang="zh-CN" b="1" dirty="0" smtClean="0">
                <a:latin typeface="Arial"/>
                <a:cs typeface="Arial"/>
              </a:rPr>
              <a:t>&amp;</a:t>
            </a:r>
            <a:r>
              <a:rPr kumimoji="1" lang="zh-CN" altLang="en-US" b="1" dirty="0" smtClean="0">
                <a:latin typeface="Arial"/>
                <a:cs typeface="Arial"/>
              </a:rPr>
              <a:t> </a:t>
            </a:r>
            <a:r>
              <a:rPr kumimoji="1" lang="en-US" altLang="zh-CN" b="1" dirty="0" smtClean="0">
                <a:latin typeface="Arial"/>
                <a:cs typeface="Arial"/>
              </a:rPr>
              <a:t>Y(4390)</a:t>
            </a:r>
            <a:r>
              <a:rPr kumimoji="1" lang="zh-CN" altLang="en-US" b="1" dirty="0" smtClean="0">
                <a:latin typeface="Arial"/>
                <a:cs typeface="Arial"/>
              </a:rPr>
              <a:t> </a:t>
            </a:r>
            <a:r>
              <a:rPr kumimoji="1" lang="en-US" altLang="zh-CN" b="1" dirty="0" smtClean="0">
                <a:latin typeface="Arial"/>
                <a:cs typeface="Arial"/>
              </a:rPr>
              <a:t>at</a:t>
            </a:r>
            <a:r>
              <a:rPr kumimoji="1" lang="zh-CN" altLang="en-US" b="1" dirty="0" smtClean="0">
                <a:latin typeface="Arial"/>
                <a:cs typeface="Arial"/>
              </a:rPr>
              <a:t> </a:t>
            </a:r>
            <a:r>
              <a:rPr kumimoji="1" lang="en-US" altLang="zh-CN" b="1" dirty="0" smtClean="0">
                <a:latin typeface="Arial"/>
                <a:cs typeface="Arial"/>
              </a:rPr>
              <a:t>BESIII</a:t>
            </a:r>
            <a:endParaRPr kumimoji="1" lang="zh-CN" altLang="en-US" b="1" dirty="0">
              <a:latin typeface="Arial"/>
              <a:cs typeface="Arial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6" name="图片 5" descr="tab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378"/>
            <a:ext cx="12142532" cy="26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78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544034" y="2622759"/>
            <a:ext cx="72009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CN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0" lang="en-US" altLang="zh-CN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states</a:t>
            </a:r>
          </a:p>
        </p:txBody>
      </p:sp>
    </p:spTree>
    <p:extLst>
      <p:ext uri="{BB962C8B-B14F-4D97-AF65-F5344CB8AC3E}">
        <p14:creationId xmlns:p14="http://schemas.microsoft.com/office/powerpoint/2010/main" val="16621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1524000" y="0"/>
            <a:ext cx="9144000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4400" dirty="0" err="1" smtClean="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sz="4400" baseline="-25000" dirty="0" err="1" smtClean="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sz="4400" dirty="0" smtClean="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(3900)</a:t>
            </a:r>
            <a:r>
              <a:rPr lang="en-US" altLang="zh-CN" sz="4400" baseline="30000" dirty="0" smtClean="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sz="4400" dirty="0" smtClean="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4400" dirty="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discover</a:t>
            </a:r>
            <a:r>
              <a:rPr lang="en-US" altLang="zh-CN" sz="4400" dirty="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4400" dirty="0">
              <a:solidFill>
                <a:srgbClr val="04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3512" y="1205003"/>
            <a:ext cx="4730503" cy="368315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241" name="Group 241"/>
          <p:cNvGrpSpPr/>
          <p:nvPr/>
        </p:nvGrpSpPr>
        <p:grpSpPr>
          <a:xfrm>
            <a:off x="2135561" y="5202868"/>
            <a:ext cx="6624737" cy="1394487"/>
            <a:chOff x="0" y="-1"/>
            <a:chExt cx="6624736" cy="1394486"/>
          </a:xfrm>
        </p:grpSpPr>
        <p:sp>
          <p:nvSpPr>
            <p:cNvPr id="239" name="Shape 239"/>
            <p:cNvSpPr/>
            <p:nvPr/>
          </p:nvSpPr>
          <p:spPr>
            <a:xfrm>
              <a:off x="0" y="-1"/>
              <a:ext cx="6624736" cy="1394486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0033C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0" y="-1"/>
              <a:ext cx="662473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0033C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/>
                <a:t> </a:t>
              </a:r>
            </a:p>
          </p:txBody>
        </p:sp>
      </p:grpSp>
      <p:sp>
        <p:nvSpPr>
          <p:cNvPr id="242" name="Shape 242"/>
          <p:cNvSpPr/>
          <p:nvPr/>
        </p:nvSpPr>
        <p:spPr>
          <a:xfrm>
            <a:off x="6672063" y="1416462"/>
            <a:ext cx="3888433" cy="615553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20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Mass = (3899.0±3.6±4.9) MeV  </a:t>
            </a:r>
            <a:endParaRPr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20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Width = (46±10±20) MeV</a:t>
            </a:r>
          </a:p>
        </p:txBody>
      </p:sp>
      <p:grpSp>
        <p:nvGrpSpPr>
          <p:cNvPr id="245" name="Group 245"/>
          <p:cNvGrpSpPr/>
          <p:nvPr/>
        </p:nvGrpSpPr>
        <p:grpSpPr>
          <a:xfrm>
            <a:off x="7207025" y="2615957"/>
            <a:ext cx="2818508" cy="2705846"/>
            <a:chOff x="-12700" y="-12700"/>
            <a:chExt cx="2818507" cy="2705844"/>
          </a:xfrm>
        </p:grpSpPr>
        <p:pic>
          <p:nvPicPr>
            <p:cNvPr id="244" name="image10.png"/>
            <p:cNvPicPr/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0" y="0"/>
              <a:ext cx="2793108" cy="26550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3" name="Picture 242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" y="-12700"/>
              <a:ext cx="2818508" cy="2705845"/>
            </a:xfrm>
            <a:prstGeom prst="rect">
              <a:avLst/>
            </a:prstGeom>
            <a:effectLst/>
          </p:spPr>
        </p:pic>
      </p:grpSp>
      <p:sp>
        <p:nvSpPr>
          <p:cNvPr id="246" name="Shape 246"/>
          <p:cNvSpPr/>
          <p:nvPr/>
        </p:nvSpPr>
        <p:spPr>
          <a:xfrm>
            <a:off x="7475488" y="5475501"/>
            <a:ext cx="29136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/>
              <a:t>from APS/Alan Stonebraker</a:t>
            </a:r>
          </a:p>
        </p:txBody>
      </p:sp>
      <p:sp>
        <p:nvSpPr>
          <p:cNvPr id="248" name="Shape 248"/>
          <p:cNvSpPr/>
          <p:nvPr/>
        </p:nvSpPr>
        <p:spPr>
          <a:xfrm>
            <a:off x="2757299" y="3505482"/>
            <a:ext cx="2370199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457200">
              <a:spcBef>
                <a:spcPts val="3200"/>
              </a:spcBef>
              <a:tabLst>
                <a:tab pos="139700" algn="l"/>
                <a:tab pos="457200" algn="l"/>
              </a:tabLst>
            </a:pPr>
            <a:r>
              <a:rPr sz="2500">
                <a:solidFill>
                  <a:srgbClr val="FF25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307</a:t>
            </a:r>
            <a:r>
              <a:rPr sz="2500">
                <a:solidFill>
                  <a:srgbClr val="FF2500"/>
                </a:solidFill>
                <a:latin typeface="Symbol"/>
                <a:ea typeface="Symbol"/>
                <a:cs typeface="Symbol"/>
                <a:sym typeface="Symbol"/>
              </a:rPr>
              <a:t>±</a:t>
            </a:r>
            <a:r>
              <a:rPr sz="2500">
                <a:solidFill>
                  <a:srgbClr val="FF25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48events</a:t>
            </a:r>
          </a:p>
        </p:txBody>
      </p:sp>
      <p:sp>
        <p:nvSpPr>
          <p:cNvPr id="249" name="Shape 249"/>
          <p:cNvSpPr/>
          <p:nvPr/>
        </p:nvSpPr>
        <p:spPr>
          <a:xfrm>
            <a:off x="7488671" y="899265"/>
            <a:ext cx="2445093" cy="276999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400"/>
              </a:spcBef>
              <a:defRPr sz="20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/>
              <a:t>PRL110, 252001 (2013)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54696" y="6597353"/>
            <a:ext cx="1905000" cy="313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158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1669946" y="-12824"/>
            <a:ext cx="8980587" cy="615553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9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 dirty="0"/>
              <a:t>Confirmations from other experiments</a:t>
            </a:r>
            <a:endParaRPr sz="4000" b="1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54" name="屏幕快照 2014-04-19 23.43.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2836" y="1519878"/>
            <a:ext cx="4225966" cy="307834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1900256" y="965117"/>
            <a:ext cx="3829895" cy="553998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r>
              <a:rPr dirty="0">
                <a:solidFill>
                  <a:srgbClr val="0433FF"/>
                </a:solidFill>
                <a:sym typeface="Comic Sans MS"/>
              </a:rPr>
              <a:t>Belle with ISR</a:t>
            </a:r>
            <a:r>
              <a:rPr lang="en-US" altLang="zh-CN" dirty="0">
                <a:solidFill>
                  <a:srgbClr val="0433FF"/>
                </a:solidFill>
                <a:sym typeface="Comic Sans MS"/>
              </a:rPr>
              <a:t>-return</a:t>
            </a:r>
            <a:r>
              <a:rPr lang="zh-CN" altLang="en-US" dirty="0">
                <a:solidFill>
                  <a:srgbClr val="0433FF"/>
                </a:solidFill>
                <a:sym typeface="Comic Sans MS"/>
              </a:rPr>
              <a:t> </a:t>
            </a:r>
            <a:r>
              <a:rPr lang="en-US" altLang="zh-CN" dirty="0">
                <a:solidFill>
                  <a:srgbClr val="0433FF"/>
                </a:solidFill>
                <a:sym typeface="Comic Sans MS"/>
              </a:rPr>
              <a:t>from</a:t>
            </a:r>
            <a:r>
              <a:rPr lang="zh-CN" altLang="en-US" dirty="0">
                <a:solidFill>
                  <a:srgbClr val="0433FF"/>
                </a:solidFill>
                <a:sym typeface="Comic Sans MS"/>
              </a:rPr>
              <a:t> </a:t>
            </a:r>
            <a:r>
              <a:rPr lang="en-US" altLang="zh-CN" dirty="0">
                <a:solidFill>
                  <a:srgbClr val="0433FF"/>
                </a:solidFill>
                <a:sym typeface="Comic Sans MS"/>
              </a:rPr>
              <a:t>Y(</a:t>
            </a:r>
            <a:r>
              <a:rPr lang="en-US" altLang="zh-CN" dirty="0" err="1">
                <a:solidFill>
                  <a:srgbClr val="0433FF"/>
                </a:solidFill>
                <a:sym typeface="Comic Sans MS"/>
              </a:rPr>
              <a:t>nS</a:t>
            </a:r>
            <a:r>
              <a:rPr lang="en-US" altLang="zh-CN" dirty="0">
                <a:solidFill>
                  <a:srgbClr val="0433FF"/>
                </a:solidFill>
                <a:sym typeface="Comic Sans MS"/>
              </a:rPr>
              <a:t>)</a:t>
            </a:r>
            <a:r>
              <a:rPr lang="zh-CN" altLang="en-US" dirty="0">
                <a:solidFill>
                  <a:srgbClr val="0433FF"/>
                </a:solidFill>
                <a:sym typeface="Comic Sans MS"/>
              </a:rPr>
              <a:t> </a:t>
            </a:r>
            <a:r>
              <a:rPr lang="en-US" altLang="zh-CN" dirty="0">
                <a:solidFill>
                  <a:srgbClr val="0433FF"/>
                </a:solidFill>
                <a:sym typeface="Comic Sans MS"/>
              </a:rPr>
              <a:t>data</a:t>
            </a:r>
            <a:r>
              <a:rPr lang="zh-CN" altLang="en-US" dirty="0">
                <a:solidFill>
                  <a:srgbClr val="0433FF"/>
                </a:solidFill>
                <a:sym typeface="Comic Sans MS"/>
              </a:rPr>
              <a:t> </a:t>
            </a:r>
            <a:r>
              <a:rPr lang="en-US" altLang="zh-CN" dirty="0">
                <a:solidFill>
                  <a:srgbClr val="0433FF"/>
                </a:solidFill>
                <a:sym typeface="Comic Sans MS"/>
              </a:rPr>
              <a:t>set</a:t>
            </a:r>
            <a:r>
              <a:rPr dirty="0">
                <a:solidFill>
                  <a:srgbClr val="0433FF"/>
                </a:solidFill>
                <a:sym typeface="Times"/>
              </a:rPr>
              <a:t> </a:t>
            </a:r>
            <a:r>
              <a:rPr lang="en-US" dirty="0">
                <a:solidFill>
                  <a:srgbClr val="0433FF"/>
                </a:solidFill>
                <a:sym typeface="Times"/>
              </a:rPr>
              <a:t/>
            </a:r>
            <a:br>
              <a:rPr lang="en-US" dirty="0">
                <a:solidFill>
                  <a:srgbClr val="0433FF"/>
                </a:solidFill>
                <a:sym typeface="Times"/>
              </a:rPr>
            </a:br>
            <a:r>
              <a:rPr dirty="0">
                <a:solidFill>
                  <a:srgbClr val="0433FF"/>
                </a:solidFill>
                <a:sym typeface="Comic Sans MS"/>
              </a:rPr>
              <a:t>PRL110, 252002 (2013)</a:t>
            </a:r>
          </a:p>
        </p:txBody>
      </p:sp>
      <p:sp>
        <p:nvSpPr>
          <p:cNvPr id="256" name="Shape 256"/>
          <p:cNvSpPr/>
          <p:nvPr/>
        </p:nvSpPr>
        <p:spPr>
          <a:xfrm>
            <a:off x="1941604" y="4768536"/>
            <a:ext cx="3888433" cy="615553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20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Mass = (3894.5±6.6±4.5) MeV  </a:t>
            </a:r>
            <a:endParaRPr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20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Width = (63±24±26) MeV</a:t>
            </a:r>
          </a:p>
        </p:txBody>
      </p:sp>
      <p:sp>
        <p:nvSpPr>
          <p:cNvPr id="257" name="Shape 257"/>
          <p:cNvSpPr/>
          <p:nvPr/>
        </p:nvSpPr>
        <p:spPr>
          <a:xfrm>
            <a:off x="2972680" y="3408475"/>
            <a:ext cx="197329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457200" indent="-457200" defTabSz="457200">
              <a:spcBef>
                <a:spcPts val="3200"/>
              </a:spcBef>
              <a:tabLst>
                <a:tab pos="139700" algn="l"/>
                <a:tab pos="457200" algn="l"/>
              </a:tabLst>
            </a:pPr>
            <a:r>
              <a:rPr sz="2200">
                <a:solidFill>
                  <a:srgbClr val="FF25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159</a:t>
            </a:r>
            <a:r>
              <a:rPr sz="2200">
                <a:solidFill>
                  <a:srgbClr val="FF2500"/>
                </a:solidFill>
                <a:latin typeface="Symbol"/>
                <a:ea typeface="Symbol"/>
                <a:cs typeface="Symbol"/>
                <a:sym typeface="Symbol"/>
              </a:rPr>
              <a:t>±</a:t>
            </a:r>
            <a:r>
              <a:rPr sz="2200">
                <a:solidFill>
                  <a:srgbClr val="FF25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49events</a:t>
            </a:r>
          </a:p>
        </p:txBody>
      </p:sp>
      <p:sp>
        <p:nvSpPr>
          <p:cNvPr id="258" name="Shape 258"/>
          <p:cNvSpPr/>
          <p:nvPr/>
        </p:nvSpPr>
        <p:spPr>
          <a:xfrm>
            <a:off x="4715465" y="2587109"/>
            <a:ext cx="1066957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</a:pPr>
            <a:r>
              <a:rPr sz="3100">
                <a:solidFill>
                  <a:srgbClr val="FF2500"/>
                </a:solidFill>
                <a:latin typeface="Comic Sans MS"/>
                <a:ea typeface="Comic Sans MS"/>
                <a:cs typeface="Comic Sans MS"/>
                <a:sym typeface="Comic Sans MS"/>
              </a:rPr>
              <a:t>&gt;5.2</a:t>
            </a:r>
            <a:r>
              <a:rPr sz="3100">
                <a:solidFill>
                  <a:srgbClr val="FF2500"/>
                </a:solidFill>
                <a:latin typeface="Symbol"/>
                <a:ea typeface="Symbol"/>
                <a:cs typeface="Symbol"/>
                <a:sym typeface="Symbol"/>
              </a:rPr>
              <a:t>σ</a:t>
            </a:r>
          </a:p>
        </p:txBody>
      </p:sp>
      <p:sp>
        <p:nvSpPr>
          <p:cNvPr id="259" name="Shape 259"/>
          <p:cNvSpPr/>
          <p:nvPr/>
        </p:nvSpPr>
        <p:spPr>
          <a:xfrm>
            <a:off x="6854883" y="887518"/>
            <a:ext cx="2300694" cy="553998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/>
              <a:t>CLEOc data at 4.17 GeV: </a:t>
            </a:r>
            <a:r>
              <a:rPr lang="en-US"/>
              <a:t/>
            </a:r>
            <a:br>
              <a:rPr lang="en-US"/>
            </a:br>
            <a:r>
              <a:t>PLB </a:t>
            </a:r>
            <a:r>
              <a:rPr/>
              <a:t>727, 366 (2013)</a:t>
            </a:r>
          </a:p>
        </p:txBody>
      </p:sp>
      <p:pic>
        <p:nvPicPr>
          <p:cNvPr id="260" name="屏幕快照 2014-04-19 23.48.3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3724" y="1539385"/>
            <a:ext cx="3802543" cy="274628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6438287" y="4768536"/>
            <a:ext cx="3888433" cy="615553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20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Mass = (3885±5±1) MeV  </a:t>
            </a:r>
            <a:endParaRPr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20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Width = (34±12±4) MeV</a:t>
            </a:r>
          </a:p>
        </p:txBody>
      </p:sp>
      <p:sp>
        <p:nvSpPr>
          <p:cNvPr id="262" name="Shape 262"/>
          <p:cNvSpPr/>
          <p:nvPr/>
        </p:nvSpPr>
        <p:spPr>
          <a:xfrm>
            <a:off x="7979077" y="1846984"/>
            <a:ext cx="174086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457200" indent="-457200" defTabSz="457200">
              <a:spcBef>
                <a:spcPts val="3200"/>
              </a:spcBef>
              <a:tabLst>
                <a:tab pos="139700" algn="l"/>
                <a:tab pos="457200" algn="l"/>
              </a:tabLst>
            </a:pPr>
            <a:r>
              <a:rPr sz="2200">
                <a:solidFill>
                  <a:srgbClr val="FF25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81</a:t>
            </a:r>
            <a:r>
              <a:rPr sz="2200">
                <a:solidFill>
                  <a:srgbClr val="FF2500"/>
                </a:solidFill>
                <a:latin typeface="Symbol"/>
                <a:ea typeface="Symbol"/>
                <a:cs typeface="Symbol"/>
                <a:sym typeface="Symbol"/>
              </a:rPr>
              <a:t>±20</a:t>
            </a:r>
            <a:r>
              <a:rPr sz="2200">
                <a:solidFill>
                  <a:srgbClr val="FF25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events</a:t>
            </a:r>
          </a:p>
        </p:txBody>
      </p:sp>
      <p:sp>
        <p:nvSpPr>
          <p:cNvPr id="263" name="Shape 263"/>
          <p:cNvSpPr/>
          <p:nvPr/>
        </p:nvSpPr>
        <p:spPr>
          <a:xfrm>
            <a:off x="9046165" y="2447408"/>
            <a:ext cx="759823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ts val="1200"/>
              </a:spcBef>
            </a:pPr>
            <a:r>
              <a:rPr sz="3100">
                <a:solidFill>
                  <a:srgbClr val="FF25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6.1</a:t>
            </a:r>
            <a:r>
              <a:rPr sz="3100">
                <a:solidFill>
                  <a:srgbClr val="FF2500"/>
                </a:solidFill>
                <a:latin typeface="Symbol"/>
                <a:ea typeface="Symbol"/>
                <a:cs typeface="Symbol"/>
                <a:sym typeface="Symbol"/>
              </a:rPr>
              <a:t>σ</a:t>
            </a:r>
          </a:p>
        </p:txBody>
      </p:sp>
      <p:pic>
        <p:nvPicPr>
          <p:cNvPr id="264" name="Picture 26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1505" y="5639336"/>
            <a:ext cx="8915671" cy="789941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54696" y="6597353"/>
            <a:ext cx="1905000" cy="313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834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Nature of the exotic </a:t>
            </a:r>
            <a:r>
              <a:rPr sz="3600" dirty="0" err="1" smtClean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sz="3600" baseline="-25000" dirty="0" err="1" smtClean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sz="3600" dirty="0" smtClean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(3900)</a:t>
            </a:r>
            <a:r>
              <a:rPr lang="en-US" sz="3600" baseline="30000" dirty="0" smtClean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+</a:t>
            </a:r>
            <a:endParaRPr sz="3600" baseline="30000" dirty="0">
              <a:solidFill>
                <a:srgbClr val="0433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1864295" y="1285163"/>
            <a:ext cx="848017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701322" indent="-701322">
              <a:buSzPct val="100000"/>
              <a:buFont typeface="Wingdings"/>
              <a:buChar char="➢"/>
              <a:defRPr sz="2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/>
              <a:t>Its mass lies close to the threshold of m(D)+m(D*)</a:t>
            </a:r>
          </a:p>
        </p:txBody>
      </p:sp>
      <p:sp>
        <p:nvSpPr>
          <p:cNvPr id="284" name="Shape 284"/>
          <p:cNvSpPr/>
          <p:nvPr/>
        </p:nvSpPr>
        <p:spPr>
          <a:xfrm>
            <a:off x="2122984" y="1965825"/>
            <a:ext cx="252444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i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DD*</a:t>
            </a:r>
            <a:r>
              <a:rPr sz="2400" b="1" i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molecule?</a:t>
            </a:r>
          </a:p>
        </p:txBody>
      </p:sp>
      <p:pic>
        <p:nvPicPr>
          <p:cNvPr id="285" name="image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1526" y="2597349"/>
            <a:ext cx="1450364" cy="1913656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4912296" y="1968981"/>
            <a:ext cx="204354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 i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/>
              <a:t>tetraquark?</a:t>
            </a:r>
          </a:p>
        </p:txBody>
      </p:sp>
      <p:sp>
        <p:nvSpPr>
          <p:cNvPr id="287" name="Shape 287"/>
          <p:cNvSpPr/>
          <p:nvPr/>
        </p:nvSpPr>
        <p:spPr>
          <a:xfrm>
            <a:off x="1880071" y="4889845"/>
            <a:ext cx="844862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49262" indent="-449262">
              <a:buSzPct val="100000"/>
              <a:buFont typeface="Wingdings"/>
              <a:buChar char="➢"/>
            </a:pPr>
            <a:r>
              <a:rPr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Other decay mode of the Zc(3900)?</a:t>
            </a:r>
          </a:p>
          <a:p>
            <a:pPr marL="449262" indent="-449262">
              <a:buSzPct val="100000"/>
              <a:buFont typeface="Wingdings"/>
              <a:buChar char="➢"/>
            </a:pPr>
            <a:r>
              <a:rPr sz="2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Partner(s) of the Zc?</a:t>
            </a:r>
          </a:p>
        </p:txBody>
      </p:sp>
      <p:pic>
        <p:nvPicPr>
          <p:cNvPr id="288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49386" y="2675994"/>
            <a:ext cx="1512169" cy="1756442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7017509" y="1968981"/>
            <a:ext cx="3240361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400" b="1" i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and other scenarios:</a:t>
            </a:r>
          </a:p>
          <a:p>
            <a:pPr marL="250657" indent="-250657" defTabSz="457200">
              <a:spcBef>
                <a:spcPts val="1200"/>
              </a:spcBef>
              <a:buSzPct val="100000"/>
              <a:buChar char="•"/>
            </a:pPr>
            <a:endParaRPr sz="200">
              <a:solidFill>
                <a:srgbClr val="0433FF"/>
              </a:solidFill>
            </a:endParaRPr>
          </a:p>
          <a:p>
            <a:pPr marL="227870" indent="-227870" defTabSz="457200">
              <a:spcBef>
                <a:spcPts val="1200"/>
              </a:spcBef>
              <a:buSzPct val="100000"/>
              <a:buChar char="•"/>
            </a:pPr>
            <a:r>
              <a:rPr sz="2500">
                <a:solidFill>
                  <a:srgbClr val="0433FF"/>
                </a:solidFill>
              </a:rPr>
              <a:t>Cusp?</a:t>
            </a:r>
          </a:p>
          <a:p>
            <a:pPr marL="227870" indent="-227870" defTabSz="457200">
              <a:spcBef>
                <a:spcPts val="1200"/>
              </a:spcBef>
              <a:buSzPct val="100000"/>
              <a:buChar char="•"/>
            </a:pPr>
            <a:r>
              <a:rPr sz="2500">
                <a:solidFill>
                  <a:srgbClr val="0433FF"/>
                </a:solidFill>
              </a:rPr>
              <a:t>Threshold effect?</a:t>
            </a:r>
          </a:p>
          <a:p>
            <a:pPr marL="227870" indent="-227870" defTabSz="457200">
              <a:spcBef>
                <a:spcPts val="1200"/>
              </a:spcBef>
              <a:buSzPct val="100000"/>
              <a:buChar char="•"/>
            </a:pPr>
            <a:r>
              <a:rPr sz="2500">
                <a:solidFill>
                  <a:srgbClr val="0433FF"/>
                </a:solidFill>
              </a:rPr>
              <a:t>...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54696" y="6597353"/>
            <a:ext cx="1905000" cy="313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21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1669946" y="-12824"/>
            <a:ext cx="8980587" cy="55399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3600" dirty="0" err="1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e</a:t>
            </a:r>
            <a:r>
              <a:rPr lang="en-US" sz="3600" baseline="30000" dirty="0" err="1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Symbol" panose="05050102010706020507" pitchFamily="18" charset="2"/>
              </a:rPr>
              <a:t></a:t>
            </a:r>
            <a:r>
              <a:rPr sz="3600" dirty="0" err="1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e</a:t>
            </a:r>
            <a:r>
              <a:rPr lang="en-US" altLang="zh-CN" sz="3600" baseline="300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sz="3600" dirty="0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sz="3600" dirty="0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</a:t>
            </a:r>
            <a:r>
              <a:rPr sz="3600" dirty="0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π</a:t>
            </a:r>
            <a:r>
              <a:rPr lang="zh-CN" altLang="en-US" sz="3600" baseline="29333" dirty="0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Symbol" panose="05050102010706020507" pitchFamily="18" charset="2"/>
              </a:rPr>
              <a:t></a:t>
            </a:r>
            <a:r>
              <a:rPr sz="3600" i="1" dirty="0" err="1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Z</a:t>
            </a:r>
            <a:r>
              <a:rPr sz="3600" baseline="33515" dirty="0" err="1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+</a:t>
            </a:r>
            <a:r>
              <a:rPr sz="3600" i="1" baseline="-18121" dirty="0" err="1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c</a:t>
            </a:r>
            <a:r>
              <a:rPr sz="3600" dirty="0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(3885</a:t>
            </a:r>
            <a:r>
              <a:rPr sz="3600" dirty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)</a:t>
            </a:r>
            <a:r>
              <a:rPr sz="3600" dirty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</a:t>
            </a:r>
            <a:r>
              <a:rPr sz="3600" dirty="0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π</a:t>
            </a:r>
            <a:r>
              <a:rPr lang="zh-CN" altLang="en-US" sz="3600" baseline="29333" dirty="0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Symbol" panose="05050102010706020507" pitchFamily="18" charset="2"/>
              </a:rPr>
              <a:t></a:t>
            </a:r>
            <a:r>
              <a:rPr sz="3600" dirty="0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(</a:t>
            </a:r>
            <a:r>
              <a:rPr sz="3600" dirty="0" smtClean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DD</a:t>
            </a:r>
            <a:r>
              <a:rPr sz="3600" dirty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*)</a:t>
            </a:r>
            <a:r>
              <a:rPr sz="3600" baseline="33515" dirty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+ </a:t>
            </a:r>
            <a:r>
              <a:rPr sz="3600" dirty="0">
                <a:solidFill>
                  <a:srgbClr val="0033CC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at 4.26GeV</a:t>
            </a:r>
          </a:p>
        </p:txBody>
      </p:sp>
      <p:grpSp>
        <p:nvGrpSpPr>
          <p:cNvPr id="297" name="Group 297"/>
          <p:cNvGrpSpPr/>
          <p:nvPr/>
        </p:nvGrpSpPr>
        <p:grpSpPr>
          <a:xfrm>
            <a:off x="6912867" y="1300712"/>
            <a:ext cx="3611266" cy="5259679"/>
            <a:chOff x="-114300" y="-76200"/>
            <a:chExt cx="3611264" cy="5259677"/>
          </a:xfrm>
        </p:grpSpPr>
        <p:pic>
          <p:nvPicPr>
            <p:cNvPr id="296" name="屏幕快照 2014-04-20 0.36.31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382665" cy="49548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5" name="Picture 29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14300" y="-76200"/>
              <a:ext cx="3611265" cy="5259678"/>
            </a:xfrm>
            <a:prstGeom prst="rect">
              <a:avLst/>
            </a:prstGeom>
            <a:effectLst/>
          </p:spPr>
        </p:pic>
      </p:grpSp>
      <p:sp>
        <p:nvSpPr>
          <p:cNvPr id="298" name="Shape 298"/>
          <p:cNvSpPr/>
          <p:nvPr/>
        </p:nvSpPr>
        <p:spPr>
          <a:xfrm>
            <a:off x="7501371" y="863494"/>
            <a:ext cx="2445093" cy="276999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400"/>
              </a:spcBef>
              <a:defRPr sz="20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/>
              <a:t>PRL110, 252001 (2013)</a:t>
            </a:r>
          </a:p>
        </p:txBody>
      </p:sp>
      <p:grpSp>
        <p:nvGrpSpPr>
          <p:cNvPr id="301" name="Group 301"/>
          <p:cNvGrpSpPr/>
          <p:nvPr/>
        </p:nvGrpSpPr>
        <p:grpSpPr>
          <a:xfrm>
            <a:off x="1847175" y="3811067"/>
            <a:ext cx="2720880" cy="1966310"/>
            <a:chOff x="-114300" y="-76200"/>
            <a:chExt cx="2720879" cy="1966309"/>
          </a:xfrm>
        </p:grpSpPr>
        <p:pic>
          <p:nvPicPr>
            <p:cNvPr id="300" name="屏幕快照 2014-04-20 0.43.46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92280" cy="16615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9" name="Picture 298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14300" y="-76200"/>
              <a:ext cx="2720880" cy="1966310"/>
            </a:xfrm>
            <a:prstGeom prst="rect">
              <a:avLst/>
            </a:prstGeom>
            <a:effectLst/>
          </p:spPr>
        </p:pic>
      </p:grpSp>
      <p:sp>
        <p:nvSpPr>
          <p:cNvPr id="302" name="Shape 302"/>
          <p:cNvSpPr/>
          <p:nvPr/>
        </p:nvSpPr>
        <p:spPr>
          <a:xfrm>
            <a:off x="4626980" y="3992851"/>
            <a:ext cx="228917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dirty="0">
                <a:solidFill>
                  <a:srgbClr val="0433FF"/>
                </a:solidFill>
              </a:rPr>
              <a:t>Angular distribution favors </a:t>
            </a:r>
            <a:r>
              <a:rPr b="1" dirty="0">
                <a:solidFill>
                  <a:srgbClr val="FF2600"/>
                </a:solidFill>
              </a:rPr>
              <a:t>1</a:t>
            </a:r>
            <a:r>
              <a:rPr b="1" baseline="30000" dirty="0">
                <a:solidFill>
                  <a:srgbClr val="FF2600"/>
                </a:solidFill>
              </a:rPr>
              <a:t>+</a:t>
            </a:r>
            <a:r>
              <a:rPr dirty="0">
                <a:solidFill>
                  <a:srgbClr val="0433FF"/>
                </a:solidFill>
              </a:rPr>
              <a:t> and disfavors 1</a:t>
            </a:r>
            <a:r>
              <a:rPr baseline="34499" dirty="0">
                <a:solidFill>
                  <a:srgbClr val="0433FF"/>
                </a:solidFill>
              </a:rPr>
              <a:t>-</a:t>
            </a:r>
            <a:r>
              <a:rPr dirty="0">
                <a:solidFill>
                  <a:srgbClr val="0433FF"/>
                </a:solidFill>
              </a:rPr>
              <a:t> or 0</a:t>
            </a:r>
            <a:r>
              <a:rPr baseline="34499" dirty="0">
                <a:solidFill>
                  <a:srgbClr val="0433FF"/>
                </a:solidFill>
              </a:rPr>
              <a:t>-</a:t>
            </a:r>
          </a:p>
        </p:txBody>
      </p:sp>
      <p:pic>
        <p:nvPicPr>
          <p:cNvPr id="303" name="屏幕快照 2014-04-20 0.58.15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98701" y="1088689"/>
            <a:ext cx="3655639" cy="1542101"/>
          </a:xfrm>
          <a:prstGeom prst="rect">
            <a:avLst/>
          </a:prstGeom>
          <a:ln w="25400">
            <a:solidFill>
              <a:srgbClr val="FF0000"/>
            </a:solidFill>
            <a:prstDash val="sysDash"/>
          </a:ln>
        </p:spPr>
      </p:pic>
      <p:sp>
        <p:nvSpPr>
          <p:cNvPr id="304" name="Shape 304"/>
          <p:cNvSpPr/>
          <p:nvPr/>
        </p:nvSpPr>
        <p:spPr>
          <a:xfrm>
            <a:off x="1829555" y="2729160"/>
            <a:ext cx="338489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If </a:t>
            </a:r>
            <a:r>
              <a:rPr sz="2200" i="1">
                <a:latin typeface="Gill Sans"/>
                <a:ea typeface="Gill Sans"/>
                <a:cs typeface="Gill Sans"/>
                <a:sym typeface="Gill Sans"/>
              </a:rPr>
              <a:t>Z</a:t>
            </a:r>
            <a:r>
              <a:rPr sz="2200" baseline="-13636">
                <a:latin typeface="Gill Sans"/>
                <a:ea typeface="Gill Sans"/>
                <a:cs typeface="Gill Sans"/>
                <a:sym typeface="Gill Sans"/>
              </a:rPr>
              <a:t>c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(3885) is </a:t>
            </a:r>
            <a:r>
              <a:rPr sz="2200" i="1">
                <a:latin typeface="Gill Sans"/>
                <a:ea typeface="Gill Sans"/>
                <a:cs typeface="Gill Sans"/>
                <a:sym typeface="Gill Sans"/>
              </a:rPr>
              <a:t>Z</a:t>
            </a:r>
            <a:r>
              <a:rPr sz="2200" baseline="-13636">
                <a:latin typeface="Gill Sans"/>
                <a:ea typeface="Gill Sans"/>
                <a:cs typeface="Gill Sans"/>
                <a:sym typeface="Gill Sans"/>
              </a:rPr>
              <a:t>c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(3900):</a:t>
            </a:r>
          </a:p>
        </p:txBody>
      </p:sp>
      <p:pic>
        <p:nvPicPr>
          <p:cNvPr id="305" name="屏幕快照 2014-04-20 1.11.0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88326" y="1508481"/>
            <a:ext cx="2289175" cy="6010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Group 310"/>
          <p:cNvGrpSpPr/>
          <p:nvPr/>
        </p:nvGrpSpPr>
        <p:grpSpPr>
          <a:xfrm>
            <a:off x="1816101" y="5697474"/>
            <a:ext cx="5080459" cy="851363"/>
            <a:chOff x="-38100" y="-25399"/>
            <a:chExt cx="5080458" cy="851361"/>
          </a:xfrm>
        </p:grpSpPr>
        <p:pic>
          <p:nvPicPr>
            <p:cNvPr id="309" name="屏幕快照 2014-04-20 9.47.33.png"/>
            <p:cNvPicPr/>
            <p:nvPr/>
          </p:nvPicPr>
          <p:blipFill>
            <a:blip r:embed="rId8">
              <a:extLst/>
            </a:blip>
            <a:srcRect/>
            <a:stretch>
              <a:fillRect/>
            </a:stretch>
          </p:blipFill>
          <p:spPr>
            <a:xfrm>
              <a:off x="0" y="0"/>
              <a:ext cx="5004259" cy="7370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8" name="Picture 307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38100" y="-25400"/>
              <a:ext cx="5080459" cy="851362"/>
            </a:xfrm>
            <a:prstGeom prst="rect">
              <a:avLst/>
            </a:prstGeom>
            <a:effectLst/>
          </p:spPr>
        </p:pic>
      </p:grpSp>
      <p:sp>
        <p:nvSpPr>
          <p:cNvPr id="311" name="Shape 311"/>
          <p:cNvSpPr/>
          <p:nvPr/>
        </p:nvSpPr>
        <p:spPr>
          <a:xfrm>
            <a:off x="2372662" y="784153"/>
            <a:ext cx="353391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similar for the iso-spin partner mode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54696" y="6597353"/>
            <a:ext cx="1905000" cy="313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75521" y="3175894"/>
                <a:ext cx="5183535" cy="604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571500" indent="-571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i="1">
                          <a:latin typeface="Cambria Math" charset="0"/>
                        </a:rPr>
                        <m:t>𝑅</m:t>
                      </m:r>
                      <m:r>
                        <a:rPr kumimoji="1" lang="en-US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>
                              <a:latin typeface="Cambria Math" charset="0"/>
                            </a:rPr>
                            <m:t>Γ</m:t>
                          </m:r>
                          <m:r>
                            <a:rPr kumimoji="1" lang="en-US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i="1">
                                  <a:latin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i="1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i="1">
                                  <a:latin typeface="Cambria Math" charset="0"/>
                                </a:rPr>
                                <m:t>3885</m:t>
                              </m:r>
                            </m:e>
                          </m:d>
                          <m:r>
                            <a:rPr kumimoji="1" lang="en-US" i="1">
                              <a:latin typeface="Cambria Math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1"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i="1">
                                          <a:latin typeface="Cambria Math" charset="0"/>
                                        </a:rPr>
                                        <m:t>𝐷</m:t>
                                      </m:r>
                                    </m:e>
                                  </m:acc>
                                  <m:sSup>
                                    <m:sSupPr>
                                      <m:ctrlPr>
                                        <a:rPr kumimoji="1"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i="1">
                                          <a:latin typeface="Cambria Math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kumimoji="1" lang="en-US" i="1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1" lang="en-US" i="1"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  <m:r>
                            <a:rPr kumimoji="1" lang="en-US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>
                              <a:latin typeface="Cambria Math" charset="0"/>
                            </a:rPr>
                            <m:t>Γ</m:t>
                          </m:r>
                          <m:r>
                            <a:rPr kumimoji="1" lang="en-US" i="1">
                              <a:latin typeface="Cambria Math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kumimoji="1"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1" lang="en-US" i="1"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i="1">
                                      <a:latin typeface="Cambria Math" charset="0"/>
                                    </a:rPr>
                                    <m:t>39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kumimoji="1" lang="en-US" i="1">
                                      <a:latin typeface="Cambria Math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kumimoji="1" lang="en-US" i="1">
                                  <a:latin typeface="Cambria Math" charset="0"/>
                                </a:rPr>
                                <m:t>→</m:t>
                              </m:r>
                              <m:r>
                                <a:rPr kumimoji="1" lang="en-US" i="1">
                                  <a:latin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i="1"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  <m:r>
                            <a:rPr kumimoji="1" lang="en-US" i="1">
                              <a:latin typeface="Cambria Math" charset="0"/>
                            </a:rPr>
                            <m:t>𝐽</m:t>
                          </m:r>
                          <m:r>
                            <a:rPr kumimoji="1" lang="en-US" i="1">
                              <a:latin typeface="Cambria Math" charset="0"/>
                            </a:rPr>
                            <m:t>/</m:t>
                          </m:r>
                          <m:r>
                            <a:rPr kumimoji="1" lang="en-US" i="1">
                              <a:latin typeface="Cambria Math" charset="0"/>
                            </a:rPr>
                            <m:t>𝜓</m:t>
                          </m:r>
                          <m:r>
                            <a:rPr kumimoji="1" lang="en-US" i="1">
                              <a:latin typeface="Cambria Math" charset="0"/>
                            </a:rPr>
                            <m:t>)</m:t>
                          </m:r>
                        </m:den>
                      </m:f>
                      <m:r>
                        <a:rPr kumimoji="1" lang="en-US">
                          <a:latin typeface="Cambria Math" charset="0"/>
                        </a:rPr>
                        <m:t>=6.2</m:t>
                      </m:r>
                      <m:r>
                        <a:rPr kumimoji="1" lang="en-US" i="1">
                          <a:latin typeface="Cambria Math" charset="0"/>
                        </a:rPr>
                        <m:t>±1.1±2.7</m:t>
                      </m:r>
                    </m:oMath>
                  </m:oMathPara>
                </a14:m>
                <a:endParaRPr kumimoji="1"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3175894"/>
                <a:ext cx="5183535" cy="60452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726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1669946" y="-12824"/>
            <a:ext cx="898058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4000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Structures in e</a:t>
            </a:r>
            <a:r>
              <a:rPr sz="3200" baseline="44444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sz="4000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sz="3200" baseline="44444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sz="4000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  <a:sym typeface="Symbol"/>
              </a:rPr>
              <a:t> </a:t>
            </a:r>
            <a:r>
              <a:rPr sz="4000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</a:t>
            </a:r>
            <a:r>
              <a:rPr sz="4000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  <a:sym typeface="Symbol"/>
              </a:rPr>
              <a:t>π</a:t>
            </a:r>
            <a:r>
              <a:rPr sz="3200" baseline="44444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sz="4000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  <a:sym typeface="Symbol"/>
              </a:rPr>
              <a:t>π</a:t>
            </a:r>
            <a:r>
              <a:rPr sz="3200" baseline="44444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sz="4000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sz="4000" i="1" baseline="-15090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sz="4000" dirty="0">
                <a:solidFill>
                  <a:srgbClr val="0433FF"/>
                </a:solidFill>
                <a:latin typeface="Times New Roman" charset="0"/>
                <a:ea typeface="Times New Roman" charset="0"/>
                <a:cs typeface="Times New Roman" charset="0"/>
              </a:rPr>
              <a:t>(1P)</a:t>
            </a:r>
          </a:p>
        </p:txBody>
      </p:sp>
      <p:pic>
        <p:nvPicPr>
          <p:cNvPr id="315" name="屏幕快照 2014-04-20 1.02.4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1464781"/>
            <a:ext cx="4226540" cy="285008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/>
        </p:nvSpPr>
        <p:spPr>
          <a:xfrm>
            <a:off x="1752788" y="934840"/>
            <a:ext cx="2427972" cy="276999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400"/>
              </a:spcBef>
              <a:defRPr sz="20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/>
              <a:t>PRL111, 242001 (2013)</a:t>
            </a:r>
          </a:p>
        </p:txBody>
      </p:sp>
      <p:pic>
        <p:nvPicPr>
          <p:cNvPr id="317" name="屏幕快照 2014-04-20 1.04.4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23270" y="1748481"/>
            <a:ext cx="3803430" cy="2649838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/>
        </p:nvSpPr>
        <p:spPr>
          <a:xfrm>
            <a:off x="7579012" y="1062486"/>
            <a:ext cx="2438361" cy="553998"/>
          </a:xfrm>
          <a:prstGeom prst="rect">
            <a:avLst/>
          </a:prstGeom>
          <a:gradFill>
            <a:gsLst>
              <a:gs pos="0">
                <a:srgbClr val="DAFEA4"/>
              </a:gs>
              <a:gs pos="14110">
                <a:srgbClr val="DFFEB2"/>
              </a:gs>
              <a:gs pos="35000">
                <a:srgbClr val="E4FDBF"/>
              </a:gs>
              <a:gs pos="100000">
                <a:srgbClr val="F5FFE6"/>
              </a:gs>
            </a:gsLst>
            <a:lin ang="16200000"/>
          </a:gradFill>
          <a:ln w="25400">
            <a:solidFill>
              <a:srgbClr val="FF26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457200">
              <a:spcBef>
                <a:spcPts val="1200"/>
              </a:spcBef>
            </a:pPr>
            <a:r>
              <a:rPr>
                <a:solidFill>
                  <a:srgbClr val="AA79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Reflection and possible Z</a:t>
            </a:r>
            <a:r>
              <a:rPr baseline="-30555">
                <a:solidFill>
                  <a:srgbClr val="AA79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>
                <a:solidFill>
                  <a:srgbClr val="AA79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(3900) signal</a:t>
            </a:r>
          </a:p>
        </p:txBody>
      </p:sp>
      <p:sp>
        <p:nvSpPr>
          <p:cNvPr id="319" name="Shape 319"/>
          <p:cNvSpPr/>
          <p:nvPr/>
        </p:nvSpPr>
        <p:spPr>
          <a:xfrm flipV="1">
            <a:off x="9154640" y="1766083"/>
            <a:ext cx="1" cy="614882"/>
          </a:xfrm>
          <a:prstGeom prst="line">
            <a:avLst/>
          </a:prstGeom>
          <a:ln w="25400">
            <a:solidFill>
              <a:srgbClr val="FF2600"/>
            </a:solidFill>
            <a:head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/>
            </a:pPr>
            <a:endParaRPr sz="1200"/>
          </a:p>
        </p:txBody>
      </p:sp>
      <p:pic>
        <p:nvPicPr>
          <p:cNvPr id="320" name="屏幕快照 2014-04-20 1.08.1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1957" y="5420150"/>
            <a:ext cx="2463761" cy="1026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屏幕快照 2014-04-20 1.09.1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04299" y="4469572"/>
            <a:ext cx="7511881" cy="79586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54696" y="6597353"/>
            <a:ext cx="1905000" cy="313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112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0" y="119027"/>
            <a:ext cx="121920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/>
            <a:r>
              <a:rPr lang="en-US" sz="40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Observation</a:t>
            </a:r>
            <a:r>
              <a:rPr sz="40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40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of the </a:t>
            </a:r>
            <a:r>
              <a:rPr sz="4000" i="1" dirty="0" err="1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sz="4000" i="1" baseline="-15999" dirty="0" err="1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sz="40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(4025)</a:t>
            </a:r>
            <a:r>
              <a:rPr lang="en-US" altLang="zh-CN" sz="4000" baseline="300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40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via</a:t>
            </a:r>
            <a:r>
              <a:rPr lang="zh-CN" altLang="en-US" sz="40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4000" dirty="0" err="1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altLang="zh-CN" sz="4000" baseline="30000" dirty="0" err="1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Symbol" panose="05050102010706020507" pitchFamily="18" charset="2"/>
              </a:rPr>
              <a:t></a:t>
            </a:r>
            <a:r>
              <a:rPr lang="en-US" altLang="zh-CN" sz="4000" dirty="0" err="1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zh-CN" altLang="zh-CN" sz="4000" baseline="30000" dirty="0">
                <a:solidFill>
                  <a:srgbClr val="0033CC"/>
                </a:solidFill>
                <a:latin typeface="Arial"/>
                <a:ea typeface="Arial"/>
                <a:cs typeface="Arial"/>
                <a:sym typeface="Symbol" panose="05050102010706020507" pitchFamily="18" charset="2"/>
              </a:rPr>
              <a:t>-</a:t>
            </a:r>
            <a:r>
              <a:rPr lang="en-US" altLang="zh-CN" sz="4000" dirty="0" smtClean="0">
                <a:solidFill>
                  <a:srgbClr val="0033CC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l-GR" altLang="zh-CN" sz="4000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lang="el-GR" altLang="zh-CN" sz="4000" baseline="29333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Symbol" panose="05050102010706020507" pitchFamily="18" charset="2"/>
              </a:rPr>
              <a:t></a:t>
            </a:r>
            <a:r>
              <a:rPr lang="el-GR" altLang="zh-CN" sz="40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altLang="zh-CN" sz="40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D*D*)</a:t>
            </a:r>
            <a:r>
              <a:rPr lang="en-US" altLang="zh-CN" sz="4000" baseline="33515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40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40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" name="Group 354"/>
          <p:cNvGrpSpPr/>
          <p:nvPr/>
        </p:nvGrpSpPr>
        <p:grpSpPr>
          <a:xfrm>
            <a:off x="1805236" y="1289154"/>
            <a:ext cx="4652268" cy="4287834"/>
            <a:chOff x="-114300" y="-76200"/>
            <a:chExt cx="4652267" cy="4600450"/>
          </a:xfrm>
        </p:grpSpPr>
        <p:pic>
          <p:nvPicPr>
            <p:cNvPr id="348" name="Picture 347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14300" y="-76200"/>
              <a:ext cx="4652267" cy="4600450"/>
            </a:xfrm>
            <a:prstGeom prst="rect">
              <a:avLst/>
            </a:prstGeom>
            <a:effectLst>
              <a:outerShdw blurRad="292100" dist="139700" dir="2700000" rotWithShape="0">
                <a:srgbClr val="333333">
                  <a:alpha val="64999"/>
                </a:srgbClr>
              </a:outerShdw>
            </a:effectLst>
          </p:spPr>
        </p:pic>
        <p:grpSp>
          <p:nvGrpSpPr>
            <p:cNvPr id="353" name="Group 353"/>
            <p:cNvGrpSpPr/>
            <p:nvPr/>
          </p:nvGrpSpPr>
          <p:grpSpPr>
            <a:xfrm>
              <a:off x="233710" y="662935"/>
              <a:ext cx="1649877" cy="2429639"/>
              <a:chOff x="0" y="-1"/>
              <a:chExt cx="1649876" cy="2429638"/>
            </a:xfrm>
          </p:grpSpPr>
          <p:sp>
            <p:nvSpPr>
              <p:cNvPr id="349" name="Shape 349"/>
              <p:cNvSpPr/>
              <p:nvPr/>
            </p:nvSpPr>
            <p:spPr>
              <a:xfrm flipH="1">
                <a:off x="864096" y="312585"/>
                <a:ext cx="1" cy="2117052"/>
              </a:xfrm>
              <a:prstGeom prst="line">
                <a:avLst/>
              </a:prstGeom>
              <a:noFill/>
              <a:ln w="38100" cap="flat">
                <a:solidFill>
                  <a:srgbClr val="4F81BD"/>
                </a:solidFill>
                <a:prstDash val="lgDash"/>
                <a:bevel/>
                <a:tailEnd type="triangle" w="med" len="med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/>
                </a:pPr>
                <a:endParaRPr sz="1200"/>
              </a:p>
            </p:txBody>
          </p:sp>
          <p:grpSp>
            <p:nvGrpSpPr>
              <p:cNvPr id="352" name="Group 352"/>
              <p:cNvGrpSpPr/>
              <p:nvPr/>
            </p:nvGrpSpPr>
            <p:grpSpPr>
              <a:xfrm>
                <a:off x="0" y="-1"/>
                <a:ext cx="1649876" cy="369330"/>
                <a:chOff x="0" y="0"/>
                <a:chExt cx="1649875" cy="369328"/>
              </a:xfrm>
            </p:grpSpPr>
            <p:sp>
              <p:nvSpPr>
                <p:cNvPr id="350" name="Shape 350"/>
                <p:cNvSpPr/>
                <p:nvPr/>
              </p:nvSpPr>
              <p:spPr>
                <a:xfrm>
                  <a:off x="0" y="0"/>
                  <a:ext cx="1649875" cy="312586"/>
                </a:xfrm>
                <a:prstGeom prst="rect">
                  <a:avLst/>
                </a:prstGeom>
                <a:blipFill rotWithShape="1">
                  <a:blip r:embed="rId3"/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0033CC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1" name="Shape 351"/>
                <p:cNvSpPr/>
                <p:nvPr/>
              </p:nvSpPr>
              <p:spPr>
                <a:xfrm>
                  <a:off x="0" y="0"/>
                  <a:ext cx="1649875" cy="3693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defRPr>
                      <a:solidFill>
                        <a:srgbClr val="0033CC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>
                      <a:solidFill>
                        <a:srgbClr val="000000"/>
                      </a:solidFill>
                    </a:defRPr>
                  </a:pPr>
                  <a:r>
                    <a:rPr/>
                    <a:t> </a:t>
                  </a:r>
                </a:p>
              </p:txBody>
            </p:sp>
          </p:grpSp>
        </p:grpSp>
      </p:grpSp>
      <p:pic>
        <p:nvPicPr>
          <p:cNvPr id="355" name="image3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3978" y="2655681"/>
            <a:ext cx="3679161" cy="614491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56" name="Shape 356"/>
          <p:cNvSpPr/>
          <p:nvPr/>
        </p:nvSpPr>
        <p:spPr>
          <a:xfrm>
            <a:off x="6787549" y="1374500"/>
            <a:ext cx="364559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assume it as a particle,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Zc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(4025), and fit to the </a:t>
            </a:r>
            <a:r>
              <a:rPr sz="2000" i="1" dirty="0"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sz="2000" i="1" baseline="29600" dirty="0"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recoil mass distribution </a:t>
            </a:r>
          </a:p>
        </p:txBody>
      </p:sp>
      <p:sp>
        <p:nvSpPr>
          <p:cNvPr id="360" name="Shape 360"/>
          <p:cNvSpPr/>
          <p:nvPr/>
        </p:nvSpPr>
        <p:spPr>
          <a:xfrm>
            <a:off x="6907366" y="3414023"/>
            <a:ext cx="306910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</a:pPr>
            <a:r>
              <a:rPr sz="2400" dirty="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401</a:t>
            </a:r>
            <a:r>
              <a:rPr sz="2400" dirty="0">
                <a:solidFill>
                  <a:srgbClr val="FF2600"/>
                </a:solidFill>
                <a:latin typeface="Symbol"/>
                <a:ea typeface="Symbol"/>
                <a:cs typeface="Symbol"/>
                <a:sym typeface="Symbol"/>
              </a:rPr>
              <a:t>±</a:t>
            </a:r>
            <a:r>
              <a:rPr sz="2400" dirty="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 Z</a:t>
            </a:r>
            <a:r>
              <a:rPr sz="2400" baseline="-31999" dirty="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2400" dirty="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(4025) events</a:t>
            </a:r>
          </a:p>
        </p:txBody>
      </p:sp>
      <p:pic>
        <p:nvPicPr>
          <p:cNvPr id="361" name="屏幕快照 2014-04-20 1.26.0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2339" y="4985481"/>
            <a:ext cx="3679162" cy="845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屏幕快照 2014-04-20 1.29.37.png"/>
          <p:cNvPicPr/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6990138" y="4021101"/>
            <a:ext cx="2832149" cy="764293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hape 363"/>
          <p:cNvSpPr/>
          <p:nvPr/>
        </p:nvSpPr>
        <p:spPr>
          <a:xfrm>
            <a:off x="5137591" y="2430904"/>
            <a:ext cx="82330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7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&gt;10σ</a:t>
            </a:r>
          </a:p>
        </p:txBody>
      </p:sp>
      <p:sp>
        <p:nvSpPr>
          <p:cNvPr id="364" name="Shape 364"/>
          <p:cNvSpPr/>
          <p:nvPr/>
        </p:nvSpPr>
        <p:spPr>
          <a:xfrm>
            <a:off x="1829018" y="5583123"/>
            <a:ext cx="3417651" cy="594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</a:pPr>
            <a:r>
              <a:rPr sz="3200">
                <a:solidFill>
                  <a:srgbClr val="010E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sz="3200" i="1" baseline="-18500">
                <a:solidFill>
                  <a:srgbClr val="010E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3200">
                <a:solidFill>
                  <a:srgbClr val="010E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(4020)=Z</a:t>
            </a:r>
            <a:r>
              <a:rPr sz="3200" i="1" baseline="-18500">
                <a:solidFill>
                  <a:srgbClr val="010E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3200">
                <a:solidFill>
                  <a:srgbClr val="010E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(4025)?</a:t>
            </a:r>
          </a:p>
        </p:txBody>
      </p:sp>
      <p:sp>
        <p:nvSpPr>
          <p:cNvPr id="365" name="Shape 365"/>
          <p:cNvSpPr/>
          <p:nvPr/>
        </p:nvSpPr>
        <p:spPr>
          <a:xfrm>
            <a:off x="1939947" y="6178000"/>
            <a:ext cx="849319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spcBef>
                <a:spcPts val="1200"/>
              </a:spcBef>
              <a:tabLst>
                <a:tab pos="419100" algn="l"/>
                <a:tab pos="2070100" algn="l"/>
              </a:tabLst>
            </a:pPr>
            <a:r>
              <a:rPr sz="2200" dirty="0">
                <a:solidFill>
                  <a:srgbClr val="CC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Coupling to</a:t>
            </a:r>
            <a:r>
              <a:rPr sz="2200" dirty="0">
                <a:solidFill>
                  <a:srgbClr val="CC1C00"/>
                </a:solidFill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sz="2200" dirty="0">
                <a:solidFill>
                  <a:srgbClr val="CC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D*D* is much larger than to π</a:t>
            </a:r>
            <a:r>
              <a:rPr sz="2200" baseline="34272" dirty="0">
                <a:solidFill>
                  <a:srgbClr val="CC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2200" dirty="0">
                <a:solidFill>
                  <a:srgbClr val="CC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sz="2200" i="1" baseline="-24181" dirty="0">
                <a:solidFill>
                  <a:srgbClr val="CC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2200" baseline="-36363" dirty="0">
                <a:solidFill>
                  <a:srgbClr val="CC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200" dirty="0">
                <a:solidFill>
                  <a:srgbClr val="CC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they are the same state</a:t>
            </a:r>
          </a:p>
        </p:txBody>
      </p:sp>
      <p:sp>
        <p:nvSpPr>
          <p:cNvPr id="19" name="日期占位符 4"/>
          <p:cNvSpPr>
            <a:spLocks noGrp="1"/>
          </p:cNvSpPr>
          <p:nvPr>
            <p:ph type="dt" sz="half" idx="10"/>
          </p:nvPr>
        </p:nvSpPr>
        <p:spPr>
          <a:xfrm>
            <a:off x="1454696" y="6597353"/>
            <a:ext cx="1905000" cy="313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73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897" y="863308"/>
            <a:ext cx="2190476" cy="15858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407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Dalitz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analysis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：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811174"/>
            <a:ext cx="7522636" cy="5727738"/>
          </a:xfrm>
        </p:spPr>
        <p:txBody>
          <a:bodyPr/>
          <a:lstStyle/>
          <a:p>
            <a:r>
              <a:rPr lang="en-US" altLang="zh-CN" dirty="0" smtClean="0">
                <a:sym typeface="Symbol" panose="05050102010706020507" pitchFamily="18" charset="2"/>
              </a:rPr>
              <a:t> -S-wave and -P-wave.  </a:t>
            </a:r>
          </a:p>
          <a:p>
            <a:endParaRPr lang="en-US" altLang="zh-CN" dirty="0">
              <a:sym typeface="Symbol" panose="05050102010706020507" pitchFamily="18" charset="2"/>
            </a:endParaRPr>
          </a:p>
          <a:p>
            <a:endParaRPr lang="en-US" altLang="zh-CN" dirty="0" smtClean="0">
              <a:sym typeface="Symbol" panose="05050102010706020507" pitchFamily="18" charset="2"/>
            </a:endParaRPr>
          </a:p>
          <a:p>
            <a:endParaRPr lang="en-US" altLang="zh-CN" dirty="0">
              <a:sym typeface="Symbol" panose="05050102010706020507" pitchFamily="18" charset="2"/>
            </a:endParaRPr>
          </a:p>
          <a:p>
            <a:endParaRPr lang="en-US" altLang="zh-CN" dirty="0" smtClean="0">
              <a:sym typeface="Symbol" panose="05050102010706020507" pitchFamily="18" charset="2"/>
            </a:endParaRPr>
          </a:p>
          <a:p>
            <a:endParaRPr lang="en-US" altLang="zh-CN" dirty="0">
              <a:sym typeface="Symbol" panose="05050102010706020507" pitchFamily="18" charset="2"/>
            </a:endParaRPr>
          </a:p>
          <a:p>
            <a:endParaRPr lang="en-US" altLang="zh-CN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</a:t>
            </a:r>
          </a:p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       B(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sz="20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=(37.63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0.770.224.48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10</a:t>
            </a:r>
            <a:r>
              <a:rPr lang="en-US" altLang="zh-CN" sz="20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-4   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        B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sz="20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sz="20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)=(35.22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0.822.54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r>
              <a:rPr lang="en-US" altLang="zh-CN" sz="20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-4</a:t>
            </a:r>
            <a:endParaRPr lang="zh-CN" altLang="en-US" sz="2000" baseline="30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256" y="2460902"/>
            <a:ext cx="2127944" cy="16128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10557"/>
          <a:stretch/>
        </p:blipFill>
        <p:spPr>
          <a:xfrm>
            <a:off x="9982201" y="2495191"/>
            <a:ext cx="1781908" cy="14413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035" y="3936549"/>
            <a:ext cx="4189266" cy="2794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803" y="843869"/>
            <a:ext cx="2266667" cy="160531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571" y="1345980"/>
            <a:ext cx="4013830" cy="2298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476836" y="4085111"/>
                <a:ext cx="6983837" cy="593817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0.053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0.060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stat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0.010(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sys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36" y="4085111"/>
                <a:ext cx="6983837" cy="59381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3163759" y="5777902"/>
                <a:ext cx="4296914" cy="571695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0" i="0" dirty="0" smtClean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(→ 000)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(→ +0)</m:t>
                        </m:r>
                        <m:r>
                          <m:rPr>
                            <m:nor/>
                          </m:rPr>
                          <a:rPr lang="en-US" altLang="zh-CN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94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0.013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759" y="5777902"/>
                <a:ext cx="4296914" cy="5716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2253706" y="3612113"/>
            <a:ext cx="186802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电荷对称性：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6603" y="4888802"/>
            <a:ext cx="188209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分支比测量：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8835" y="5842351"/>
            <a:ext cx="258056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波同位旋对称性：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50933" y="4832747"/>
            <a:ext cx="5209740" cy="7065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723973" y="1755962"/>
            <a:ext cx="3886200" cy="400110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Phys. Rev. </a:t>
            </a:r>
            <a:r>
              <a:rPr lang="en-US" altLang="zh-CN" sz="2000" b="1" dirty="0" smtClean="0"/>
              <a:t>Lett. 118,012001 </a:t>
            </a:r>
            <a:r>
              <a:rPr lang="en-US" altLang="zh-CN" sz="2000" b="1" dirty="0"/>
              <a:t>(</a:t>
            </a:r>
            <a:r>
              <a:rPr lang="en-US" altLang="zh-CN" sz="2000" b="1" dirty="0" smtClean="0"/>
              <a:t>2017)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08268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2956901" y="1"/>
            <a:ext cx="6936396" cy="5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94" dirty="0">
                <a:solidFill>
                  <a:srgbClr val="00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rPr>
              <a:t>Discoveries of the charged </a:t>
            </a:r>
            <a:r>
              <a:rPr lang="en-US" altLang="zh-CN" sz="3094" dirty="0" err="1">
                <a:solidFill>
                  <a:srgbClr val="00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rPr>
              <a:t>Z</a:t>
            </a:r>
            <a:r>
              <a:rPr lang="en-US" altLang="zh-CN" sz="3094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rPr>
              <a:t>c</a:t>
            </a:r>
            <a:r>
              <a:rPr lang="en-US" altLang="zh-CN" sz="3094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rPr>
              <a:t>±</a:t>
            </a:r>
            <a:r>
              <a:rPr lang="en-US" altLang="zh-CN" sz="3094" dirty="0">
                <a:solidFill>
                  <a:srgbClr val="00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rPr>
              <a:t>’s</a:t>
            </a:r>
            <a:r>
              <a:rPr lang="zh-CN" altLang="en-US" sz="3094" dirty="0">
                <a:solidFill>
                  <a:srgbClr val="00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rPr>
              <a:t>  </a:t>
            </a:r>
            <a:r>
              <a:rPr lang="en-US" altLang="zh-CN" sz="3094" dirty="0">
                <a:solidFill>
                  <a:srgbClr val="00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rPr>
              <a:t>by</a:t>
            </a:r>
            <a:r>
              <a:rPr lang="zh-CN" altLang="en-US" sz="3094" dirty="0">
                <a:solidFill>
                  <a:srgbClr val="00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rPr>
              <a:t> </a:t>
            </a:r>
            <a:r>
              <a:rPr lang="en-US" altLang="zh-CN" sz="3094" dirty="0">
                <a:solidFill>
                  <a:srgbClr val="00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rPr>
              <a:t>2014 </a:t>
            </a:r>
            <a:endParaRPr lang="zh-CN" altLang="en-US" sz="3094" dirty="0">
              <a:solidFill>
                <a:srgbClr val="000000"/>
              </a:solidFill>
              <a:latin typeface="华文新魏"/>
              <a:ea typeface="华文新魏"/>
            </a:endParaRPr>
          </a:p>
        </p:txBody>
      </p:sp>
      <p:grpSp>
        <p:nvGrpSpPr>
          <p:cNvPr id="6" name="组合 1"/>
          <p:cNvGrpSpPr/>
          <p:nvPr/>
        </p:nvGrpSpPr>
        <p:grpSpPr>
          <a:xfrm>
            <a:off x="6135556" y="3014462"/>
            <a:ext cx="2786073" cy="2148814"/>
            <a:chOff x="6812115" y="962407"/>
            <a:chExt cx="5635434" cy="4346441"/>
          </a:xfrm>
        </p:grpSpPr>
        <p:pic>
          <p:nvPicPr>
            <p:cNvPr id="7" name="屏幕快照 2014-04-19 23.05.08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28037" y="1348076"/>
              <a:ext cx="5319512" cy="39607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18858" y="1004205"/>
              <a:ext cx="3644182" cy="4162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9"/>
            <p:cNvSpPr txBox="1"/>
            <p:nvPr/>
          </p:nvSpPr>
          <p:spPr>
            <a:xfrm>
              <a:off x="6812115" y="962407"/>
              <a:ext cx="2020675" cy="6243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406" b="1" dirty="0" err="1">
                  <a:solidFill>
                    <a:srgbClr val="C00000"/>
                  </a:solidFill>
                  <a:latin typeface="Cambria Math"/>
                </a:rPr>
                <a:t>Zc</a:t>
              </a:r>
              <a:r>
                <a:rPr lang="en-US" altLang="zh-CN" sz="1406" b="1" dirty="0">
                  <a:solidFill>
                    <a:srgbClr val="C00000"/>
                  </a:solidFill>
                  <a:latin typeface="Cambria Math"/>
                </a:rPr>
                <a:t>(4025)</a:t>
              </a:r>
              <a:r>
                <a:rPr lang="en-US" altLang="zh-CN" sz="1406" b="1" baseline="30000" dirty="0">
                  <a:solidFill>
                    <a:srgbClr val="C00000"/>
                  </a:solidFill>
                  <a:latin typeface="Cambria Math"/>
                </a:rPr>
                <a:t>+</a:t>
              </a:r>
              <a:endParaRPr lang="zh-CN" altLang="en-US" sz="1406" b="1" dirty="0">
                <a:solidFill>
                  <a:srgbClr val="C00000"/>
                </a:solidFill>
                <a:latin typeface="Cambria Math"/>
              </a:endParaRPr>
            </a:p>
          </p:txBody>
        </p:sp>
        <p:sp>
          <p:nvSpPr>
            <p:cNvPr id="10" name="Shape 339"/>
            <p:cNvSpPr/>
            <p:nvPr/>
          </p:nvSpPr>
          <p:spPr>
            <a:xfrm>
              <a:off x="8177594" y="1544688"/>
              <a:ext cx="1925998" cy="307900"/>
            </a:xfrm>
            <a:prstGeom prst="rect">
              <a:avLst/>
            </a:prstGeom>
            <a:solidFill>
              <a:srgbClr val="FFFF00"/>
            </a:solidFill>
            <a:ln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defRPr sz="2000">
                  <a:solidFill>
                    <a:srgbClr val="FF40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89" dirty="0"/>
                <a:t>PRL113, 132001</a:t>
              </a:r>
            </a:p>
          </p:txBody>
        </p:sp>
      </p:grpSp>
      <p:grpSp>
        <p:nvGrpSpPr>
          <p:cNvPr id="11" name="组合 2"/>
          <p:cNvGrpSpPr/>
          <p:nvPr/>
        </p:nvGrpSpPr>
        <p:grpSpPr>
          <a:xfrm>
            <a:off x="3120536" y="3063112"/>
            <a:ext cx="2975871" cy="1986071"/>
            <a:chOff x="403869" y="5145668"/>
            <a:chExt cx="6019343" cy="4017257"/>
          </a:xfrm>
        </p:grpSpPr>
        <p:pic>
          <p:nvPicPr>
            <p:cNvPr id="12" name="屏幕快照 2014-04-19 23.03.15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218"/>
            <a:stretch/>
          </p:blipFill>
          <p:spPr>
            <a:xfrm>
              <a:off x="938768" y="5486568"/>
              <a:ext cx="5484444" cy="367635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1007"/>
            <a:stretch/>
          </p:blipFill>
          <p:spPr bwMode="auto">
            <a:xfrm>
              <a:off x="2226702" y="5285553"/>
              <a:ext cx="3555901" cy="3833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403869" y="5145668"/>
              <a:ext cx="1994736" cy="6176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84" b="1" dirty="0" err="1">
                  <a:solidFill>
                    <a:srgbClr val="C00000"/>
                  </a:solidFill>
                  <a:latin typeface="Cambria Math"/>
                </a:rPr>
                <a:t>Zc</a:t>
              </a:r>
              <a:r>
                <a:rPr lang="en-US" altLang="zh-CN" sz="1384" b="1" dirty="0">
                  <a:solidFill>
                    <a:srgbClr val="C00000"/>
                  </a:solidFill>
                  <a:latin typeface="Cambria Math"/>
                </a:rPr>
                <a:t>(4020)</a:t>
              </a:r>
              <a:r>
                <a:rPr lang="en-US" altLang="zh-CN" sz="1384" b="1" baseline="30000" dirty="0">
                  <a:solidFill>
                    <a:srgbClr val="C00000"/>
                  </a:solidFill>
                  <a:latin typeface="Cambria Math"/>
                </a:rPr>
                <a:t>+</a:t>
              </a:r>
              <a:endParaRPr lang="zh-CN" altLang="en-US" sz="1384" b="1" dirty="0">
                <a:solidFill>
                  <a:srgbClr val="C00000"/>
                </a:solidFill>
                <a:latin typeface="Cambria Math"/>
              </a:endParaRPr>
            </a:p>
          </p:txBody>
        </p:sp>
        <p:sp>
          <p:nvSpPr>
            <p:cNvPr id="15" name="Shape 326"/>
            <p:cNvSpPr/>
            <p:nvPr/>
          </p:nvSpPr>
          <p:spPr>
            <a:xfrm>
              <a:off x="1893889" y="5721151"/>
              <a:ext cx="1925998" cy="307900"/>
            </a:xfrm>
            <a:prstGeom prst="rect">
              <a:avLst/>
            </a:prstGeom>
            <a:solidFill>
              <a:srgbClr val="FFFF00"/>
            </a:solidFill>
            <a:ln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defRPr sz="2000">
                  <a:solidFill>
                    <a:srgbClr val="FF40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89" dirty="0"/>
                <a:t>PRL111, 242001</a:t>
              </a: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6310881" y="906785"/>
            <a:ext cx="2603685" cy="2102332"/>
            <a:chOff x="5116270" y="3580892"/>
            <a:chExt cx="3703018" cy="2989983"/>
          </a:xfrm>
        </p:grpSpPr>
        <p:pic>
          <p:nvPicPr>
            <p:cNvPr id="17" name="屏幕快照 2014-04-19 23.03.44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30198" y="3834045"/>
              <a:ext cx="3589090" cy="273683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44694" y="3580892"/>
              <a:ext cx="2128387" cy="3255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116270" y="3596647"/>
              <a:ext cx="1420787" cy="4390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406" b="1" dirty="0" err="1">
                  <a:solidFill>
                    <a:srgbClr val="C00000"/>
                  </a:solidFill>
                  <a:latin typeface="Cambria Math"/>
                </a:rPr>
                <a:t>Zc</a:t>
              </a:r>
              <a:r>
                <a:rPr lang="en-US" altLang="zh-CN" sz="1406" b="1" dirty="0">
                  <a:solidFill>
                    <a:srgbClr val="C00000"/>
                  </a:solidFill>
                  <a:latin typeface="Cambria Math"/>
                </a:rPr>
                <a:t>(3885)</a:t>
              </a:r>
              <a:r>
                <a:rPr lang="en-US" altLang="zh-CN" sz="1406" b="1" baseline="30000" dirty="0">
                  <a:solidFill>
                    <a:srgbClr val="C00000"/>
                  </a:solidFill>
                  <a:latin typeface="Cambria Math"/>
                </a:rPr>
                <a:t>+</a:t>
              </a:r>
              <a:endParaRPr lang="zh-CN" altLang="en-US" sz="1406" b="1" dirty="0">
                <a:solidFill>
                  <a:srgbClr val="C00000"/>
                </a:solidFill>
                <a:latin typeface="Cambria Math"/>
              </a:endParaRPr>
            </a:p>
          </p:txBody>
        </p:sp>
        <p:sp>
          <p:nvSpPr>
            <p:cNvPr id="20" name="Shape 298"/>
            <p:cNvSpPr/>
            <p:nvPr/>
          </p:nvSpPr>
          <p:spPr>
            <a:xfrm>
              <a:off x="5749870" y="3935305"/>
              <a:ext cx="1354217" cy="216492"/>
            </a:xfrm>
            <a:prstGeom prst="rect">
              <a:avLst/>
            </a:prstGeom>
            <a:solidFill>
              <a:srgbClr val="FFFF00"/>
            </a:solidFill>
            <a:ln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defRPr sz="2000">
                  <a:solidFill>
                    <a:srgbClr val="FF40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89" dirty="0"/>
                <a:t>PRL110, 252001</a:t>
              </a:r>
            </a:p>
          </p:txBody>
        </p:sp>
      </p:grpSp>
      <p:grpSp>
        <p:nvGrpSpPr>
          <p:cNvPr id="21" name="组合 3"/>
          <p:cNvGrpSpPr/>
          <p:nvPr/>
        </p:nvGrpSpPr>
        <p:grpSpPr>
          <a:xfrm>
            <a:off x="3107062" y="906786"/>
            <a:ext cx="2914667" cy="2118361"/>
            <a:chOff x="376617" y="818391"/>
            <a:chExt cx="5895543" cy="4284842"/>
          </a:xfrm>
        </p:grpSpPr>
        <p:pic>
          <p:nvPicPr>
            <p:cNvPr id="22" name="屏幕快照 2014-04-19 23.04.24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38770" y="1210851"/>
              <a:ext cx="5333390" cy="389238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96073" y="916360"/>
              <a:ext cx="3918295" cy="388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4"/>
            <p:cNvSpPr txBox="1"/>
            <p:nvPr/>
          </p:nvSpPr>
          <p:spPr>
            <a:xfrm>
              <a:off x="376617" y="818391"/>
              <a:ext cx="2020675" cy="6243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406" b="1" dirty="0" err="1">
                  <a:solidFill>
                    <a:srgbClr val="C00000"/>
                  </a:solidFill>
                  <a:latin typeface="Cambria Math"/>
                </a:rPr>
                <a:t>Zc</a:t>
              </a:r>
              <a:r>
                <a:rPr lang="en-US" altLang="zh-CN" sz="1406" b="1" dirty="0">
                  <a:solidFill>
                    <a:srgbClr val="C00000"/>
                  </a:solidFill>
                  <a:latin typeface="Cambria Math"/>
                </a:rPr>
                <a:t>(3900)</a:t>
              </a:r>
              <a:r>
                <a:rPr lang="en-US" altLang="zh-CN" sz="1406" b="1" baseline="30000" dirty="0">
                  <a:solidFill>
                    <a:srgbClr val="C00000"/>
                  </a:solidFill>
                  <a:latin typeface="Cambria Math"/>
                </a:rPr>
                <a:t>+</a:t>
              </a:r>
              <a:endParaRPr lang="zh-CN" altLang="en-US" sz="1406" b="1" dirty="0">
                <a:solidFill>
                  <a:srgbClr val="C00000"/>
                </a:solidFill>
                <a:latin typeface="Cambria Math"/>
              </a:endParaRPr>
            </a:p>
          </p:txBody>
        </p:sp>
        <p:sp>
          <p:nvSpPr>
            <p:cNvPr id="25" name="Shape 249"/>
            <p:cNvSpPr/>
            <p:nvPr/>
          </p:nvSpPr>
          <p:spPr>
            <a:xfrm>
              <a:off x="1893888" y="1400670"/>
              <a:ext cx="1925998" cy="307900"/>
            </a:xfrm>
            <a:prstGeom prst="rect">
              <a:avLst/>
            </a:prstGeom>
            <a:solidFill>
              <a:srgbClr val="FFFF00"/>
            </a:solidFill>
            <a:ln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defRPr sz="2000">
                  <a:solidFill>
                    <a:srgbClr val="FF40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89" dirty="0"/>
                <a:t>PRL110, 252001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782343" y="5325266"/>
            <a:ext cx="8262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822" indent="-401822"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Searching for </a:t>
            </a:r>
            <a:r>
              <a:rPr lang="en-US" altLang="zh-CN" sz="2000" dirty="0" err="1">
                <a:solidFill>
                  <a:srgbClr val="000000"/>
                </a:solidFill>
                <a:latin typeface="Cambria Math"/>
              </a:rPr>
              <a:t>isospin</a:t>
            </a: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 partners</a:t>
            </a:r>
            <a:r>
              <a:rPr lang="zh-CN" altLang="en-US" sz="2000" dirty="0">
                <a:solidFill>
                  <a:srgbClr val="000000"/>
                </a:solidFill>
                <a:latin typeface="Cambria Math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of</a:t>
            </a:r>
            <a:r>
              <a:rPr lang="zh-CN" altLang="en-US" sz="2000" dirty="0">
                <a:solidFill>
                  <a:srgbClr val="000000"/>
                </a:solidFill>
                <a:latin typeface="Cambria Math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these</a:t>
            </a:r>
            <a:r>
              <a:rPr lang="zh-CN" altLang="en-US" sz="2000" dirty="0">
                <a:solidFill>
                  <a:srgbClr val="000000"/>
                </a:solidFill>
                <a:latin typeface="Cambria Math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states</a:t>
            </a:r>
            <a:r>
              <a:rPr lang="zh-CN" altLang="en-US" sz="2000" dirty="0">
                <a:solidFill>
                  <a:srgbClr val="000000"/>
                </a:solidFill>
                <a:latin typeface="Cambria Math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are</a:t>
            </a:r>
            <a:r>
              <a:rPr lang="zh-CN" altLang="en-US" sz="2000" dirty="0">
                <a:solidFill>
                  <a:srgbClr val="000000"/>
                </a:solidFill>
                <a:latin typeface="Cambria Math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important</a:t>
            </a:r>
            <a:r>
              <a:rPr lang="zh-CN" altLang="en-US" sz="2000" dirty="0">
                <a:solidFill>
                  <a:srgbClr val="000000"/>
                </a:solidFill>
                <a:latin typeface="Cambria Math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to identify</a:t>
            </a:r>
            <a:r>
              <a:rPr lang="zh-CN" altLang="en-US" sz="2000" dirty="0">
                <a:solidFill>
                  <a:srgbClr val="000000"/>
                </a:solidFill>
                <a:latin typeface="Cambria Math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the</a:t>
            </a:r>
            <a:r>
              <a:rPr lang="zh-CN" altLang="en-US" sz="2000" dirty="0">
                <a:solidFill>
                  <a:srgbClr val="000000"/>
                </a:solidFill>
                <a:latin typeface="Cambria Math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nature</a:t>
            </a:r>
            <a:endParaRPr lang="zh-CN" altLang="en-US" sz="2000" dirty="0">
              <a:solidFill>
                <a:srgbClr val="000000"/>
              </a:solidFill>
              <a:latin typeface="Cambria Math"/>
            </a:endParaRPr>
          </a:p>
          <a:p>
            <a:pPr marL="401822" indent="-401822">
              <a:buFont typeface="Arial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Measurement</a:t>
            </a:r>
            <a:r>
              <a:rPr lang="zh-CN" altLang="en-US" sz="2000" dirty="0">
                <a:solidFill>
                  <a:srgbClr val="000000"/>
                </a:solidFill>
                <a:latin typeface="Cambria Math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of</a:t>
            </a:r>
            <a:r>
              <a:rPr lang="zh-CN" altLang="en-US" sz="2000" dirty="0">
                <a:solidFill>
                  <a:srgbClr val="000000"/>
                </a:solidFill>
                <a:latin typeface="Cambria Math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their</a:t>
            </a:r>
            <a:r>
              <a:rPr lang="zh-CN" altLang="en-US" sz="2000" dirty="0">
                <a:solidFill>
                  <a:srgbClr val="000000"/>
                </a:solidFill>
                <a:latin typeface="Cambria Math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quantum</a:t>
            </a:r>
            <a:r>
              <a:rPr lang="zh-CN" altLang="en-US" sz="2000" dirty="0">
                <a:solidFill>
                  <a:srgbClr val="000000"/>
                </a:solidFill>
                <a:latin typeface="Cambria Math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mbria Math"/>
              </a:rPr>
              <a:t>numbers</a:t>
            </a:r>
            <a:r>
              <a:rPr lang="zh-CN" altLang="en-US" sz="2000" dirty="0">
                <a:solidFill>
                  <a:srgbClr val="000000"/>
                </a:solidFill>
                <a:latin typeface="Cambria Math"/>
              </a:rPr>
              <a:t> </a:t>
            </a:r>
            <a:endParaRPr lang="zh-CN" altLang="en-US" sz="2000" dirty="0"/>
          </a:p>
        </p:txBody>
      </p:sp>
      <p:sp>
        <p:nvSpPr>
          <p:cNvPr id="2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CD7A-6ECE-4959-A5FC-AD518CC335C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896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7"/>
              <p:cNvSpPr txBox="1"/>
              <p:nvPr/>
            </p:nvSpPr>
            <p:spPr>
              <a:xfrm>
                <a:off x="6436783" y="161909"/>
                <a:ext cx="5398659" cy="470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914353"/>
                <a:r>
                  <a:rPr lang="en-US" altLang="zh-CN" sz="2400" b="1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Search for  </a:t>
                </a:r>
                <a:r>
                  <a:rPr lang="en-US" altLang="zh-CN" sz="2400" b="1" dirty="0" err="1">
                    <a:solidFill>
                      <a:srgbClr val="000000"/>
                    </a:solidFill>
                    <a:latin typeface="华文新魏"/>
                    <a:ea typeface="华文新魏"/>
                  </a:rPr>
                  <a:t>Z</a:t>
                </a:r>
                <a:r>
                  <a:rPr lang="en-US" altLang="zh-CN" sz="2400" b="1" baseline="-25000" dirty="0" err="1">
                    <a:solidFill>
                      <a:srgbClr val="000000"/>
                    </a:solidFill>
                    <a:latin typeface="华文新魏"/>
                    <a:ea typeface="华文新魏"/>
                  </a:rPr>
                  <a:t>c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(4020)</a:t>
                </a:r>
                <a:r>
                  <a:rPr lang="en-US" altLang="zh-CN" sz="2400" b="1" baseline="30000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0 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400" b="1">
                        <a:solidFill>
                          <a:srgbClr val="000000"/>
                        </a:solidFill>
                        <a:latin typeface="Cambria Math" charset="0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altLang="zh-CN" sz="2400" b="1" baseline="-25000">
                        <a:solidFill>
                          <a:srgbClr val="000000"/>
                        </a:solidFill>
                        <a:latin typeface="Cambria Math" charset="0"/>
                        <a:ea typeface="Cambria Math"/>
                      </a:rPr>
                      <m:t>c</m:t>
                    </m:r>
                  </m:oMath>
                </a14:m>
                <a:endParaRPr lang="zh-CN" altLang="en-US" sz="2400" b="1" baseline="-25000" dirty="0">
                  <a:solidFill>
                    <a:schemeClr val="tx1"/>
                  </a:solidFill>
                  <a:latin typeface="华文新魏"/>
                  <a:ea typeface="华文新魏"/>
                </a:endParaRPr>
              </a:p>
            </p:txBody>
          </p:sp>
        </mc:Choice>
        <mc:Fallback>
          <p:sp>
            <p:nvSpPr>
              <p:cNvPr id="4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783" y="161909"/>
                <a:ext cx="5398659" cy="470000"/>
              </a:xfrm>
              <a:prstGeom prst="rect">
                <a:avLst/>
              </a:prstGeom>
              <a:blipFill rotWithShape="0">
                <a:blip r:embed="rId2"/>
                <a:stretch>
                  <a:fillRect l="-1689" t="-6329" b="-27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6523171" y="2099945"/>
                <a:ext cx="4028325" cy="6983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642882">
                  <a:defRPr/>
                </a:pPr>
                <a:r>
                  <a:rPr lang="en-US" altLang="zh-CN" sz="1969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M = (4023.6</a:t>
                </a:r>
                <a14:m>
                  <m:oMath xmlns:m="http://schemas.openxmlformats.org/officeDocument/2006/math">
                    <m:r>
                      <a:rPr lang="en-US" altLang="zh-CN" sz="1969" b="1" i="1">
                        <a:solidFill>
                          <a:sysClr val="windowText" lastClr="000000"/>
                        </a:solidFill>
                        <a:latin typeface="Cambria Math" charset="0"/>
                      </a:rPr>
                      <m:t>±</m:t>
                    </m:r>
                    <m:r>
                      <a:rPr lang="en-US" altLang="zh-CN" sz="1969" b="1" dirty="0">
                        <a:solidFill>
                          <a:sysClr val="windowText" lastClr="000000"/>
                        </a:solidFill>
                        <a:latin typeface="Cambria Math" charset="0"/>
                        <a:cs typeface="Times New Roman" pitchFamily="18" charset="0"/>
                      </a:rPr>
                      <m:t>𝟐</m:t>
                    </m:r>
                    <m:r>
                      <a:rPr lang="en-US" altLang="zh-CN" sz="1969" b="1" dirty="0">
                        <a:solidFill>
                          <a:sysClr val="windowText" lastClr="000000"/>
                        </a:solidFill>
                        <a:latin typeface="Cambria Math" charset="0"/>
                        <a:cs typeface="Times New Roman" pitchFamily="18" charset="0"/>
                      </a:rPr>
                      <m:t>.</m:t>
                    </m:r>
                    <m:r>
                      <a:rPr lang="en-US" altLang="zh-CN" sz="1969" b="1" dirty="0">
                        <a:solidFill>
                          <a:sysClr val="windowText" lastClr="000000"/>
                        </a:solidFill>
                        <a:latin typeface="Cambria Math" charset="0"/>
                        <a:cs typeface="Times New Roman" pitchFamily="18" charset="0"/>
                      </a:rPr>
                      <m:t>𝟐</m:t>
                    </m:r>
                    <m:r>
                      <a:rPr lang="en-US" altLang="zh-CN" sz="1969" b="1" i="1" dirty="0">
                        <a:solidFill>
                          <a:sysClr val="windowText" lastClr="000000"/>
                        </a:solidFill>
                        <a:latin typeface="Cambria Math" charset="0"/>
                        <a:cs typeface="Times New Roman" pitchFamily="18" charset="0"/>
                      </a:rPr>
                      <m:t>±</m:t>
                    </m:r>
                    <m:r>
                      <a:rPr lang="en-US" altLang="zh-CN" sz="1969" b="1" i="1" dirty="0">
                        <a:solidFill>
                          <a:sysClr val="windowText" lastClr="000000"/>
                        </a:solidFill>
                        <a:latin typeface="Cambria Math" charset="0"/>
                        <a:cs typeface="Times New Roman" pitchFamily="18" charset="0"/>
                      </a:rPr>
                      <m:t>𝟑</m:t>
                    </m:r>
                    <m:r>
                      <a:rPr lang="en-US" altLang="zh-CN" sz="1969" b="1" i="1" dirty="0">
                        <a:solidFill>
                          <a:sysClr val="windowText" lastClr="000000"/>
                        </a:solidFill>
                        <a:latin typeface="Cambria Math" charset="0"/>
                        <a:cs typeface="Times New Roman" pitchFamily="18" charset="0"/>
                      </a:rPr>
                      <m:t>.</m:t>
                    </m:r>
                    <m:r>
                      <a:rPr lang="en-US" altLang="zh-CN" sz="1969" b="1" i="1" dirty="0">
                        <a:solidFill>
                          <a:sysClr val="windowText" lastClr="000000"/>
                        </a:solidFill>
                        <a:latin typeface="Cambria Math" charset="0"/>
                        <a:cs typeface="Times New Roman" pitchFamily="18" charset="0"/>
                      </a:rPr>
                      <m:t>𝟗</m:t>
                    </m:r>
                  </m:oMath>
                </a14:m>
                <a:r>
                  <a:rPr lang="en-US" altLang="zh-CN" sz="1969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) MeV/c</a:t>
                </a:r>
                <a:r>
                  <a:rPr lang="en-US" altLang="zh-CN" sz="1969" b="1" baseline="3000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defTabSz="642882">
                  <a:defRPr/>
                </a:pPr>
                <a:r>
                  <a:rPr lang="en-US" altLang="zh-CN" sz="1969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Width</a:t>
                </a:r>
                <a:r>
                  <a:rPr lang="zh-CN" altLang="en-US" sz="1969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1969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fixed</a:t>
                </a:r>
                <a:r>
                  <a:rPr lang="zh-CN" altLang="en-US" sz="1969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1969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to</a:t>
                </a:r>
                <a:r>
                  <a:rPr lang="zh-CN" altLang="en-US" sz="1969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1969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the</a:t>
                </a:r>
                <a:r>
                  <a:rPr lang="zh-CN" altLang="en-US" sz="1969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1969" b="1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altLang="zh-CN" sz="1969" b="1" baseline="-25000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CN" sz="1969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(4020)</a:t>
                </a:r>
                <a:r>
                  <a:rPr lang="en-US" altLang="zh-CN" sz="1969" b="1" baseline="30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zh-CN" altLang="en-US" sz="1969" b="1" baseline="30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171" y="2099945"/>
                <a:ext cx="4028325" cy="698396"/>
              </a:xfrm>
              <a:prstGeom prst="rect">
                <a:avLst/>
              </a:prstGeom>
              <a:blipFill rotWithShape="0">
                <a:blip r:embed="rId3"/>
                <a:stretch>
                  <a:fillRect l="-1357" t="-2564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 11"/>
          <p:cNvGrpSpPr/>
          <p:nvPr/>
        </p:nvGrpSpPr>
        <p:grpSpPr>
          <a:xfrm>
            <a:off x="5262527" y="5773332"/>
            <a:ext cx="6360129" cy="438582"/>
            <a:chOff x="5632529" y="7925833"/>
            <a:chExt cx="6786550" cy="623761"/>
          </a:xfrm>
        </p:grpSpPr>
        <p:grpSp>
          <p:nvGrpSpPr>
            <p:cNvPr id="13" name="组合 13"/>
            <p:cNvGrpSpPr/>
            <p:nvPr/>
          </p:nvGrpSpPr>
          <p:grpSpPr>
            <a:xfrm>
              <a:off x="5632529" y="7925833"/>
              <a:ext cx="6786550" cy="623761"/>
              <a:chOff x="5539272" y="7868210"/>
              <a:chExt cx="6786548" cy="62376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5539272" y="7868210"/>
                <a:ext cx="5337031" cy="6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42882">
                  <a:defRPr/>
                </a:pPr>
                <a:r>
                  <a:rPr lang="en-US" altLang="zh-CN" sz="22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Isospin triplet is established:</a:t>
                </a:r>
                <a:r>
                  <a:rPr lang="zh-CN" altLang="en-US" sz="22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en-US" altLang="zh-CN" sz="225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&amp;</a:t>
                </a:r>
                <a:endParaRPr lang="zh-CN" altLang="en-US" sz="225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710470" y="7912491"/>
                <a:ext cx="1615350" cy="569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42882">
                  <a:defRPr/>
                </a:pPr>
                <a:r>
                  <a:rPr lang="en-US" altLang="zh-CN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altLang="zh-CN" sz="2000" b="1" baseline="-25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(4020)</a:t>
                </a:r>
                <a:r>
                  <a:rPr lang="en-US" altLang="zh-CN" sz="20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±/0</a:t>
                </a:r>
                <a:endParaRPr lang="zh-CN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9105359" y="7953191"/>
              <a:ext cx="1503446" cy="569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42882">
                <a:defRPr/>
              </a:pPr>
              <a:r>
                <a:rPr lang="en-US" altLang="zh-CN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altLang="zh-CN" sz="2000" b="1" baseline="-25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(3900)</a:t>
              </a:r>
              <a:r>
                <a:rPr lang="en-US" altLang="zh-CN" sz="20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±/0</a:t>
              </a:r>
              <a:endParaRPr lang="zh-CN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7"/>
              <p:cNvSpPr txBox="1"/>
              <p:nvPr/>
            </p:nvSpPr>
            <p:spPr>
              <a:xfrm>
                <a:off x="214822" y="165240"/>
                <a:ext cx="5566914" cy="470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Search for  </a:t>
                </a:r>
                <a:r>
                  <a:rPr lang="en-US" altLang="zh-CN" sz="2400" b="1" dirty="0" err="1">
                    <a:solidFill>
                      <a:srgbClr val="000000"/>
                    </a:solidFill>
                    <a:latin typeface="华文新魏"/>
                    <a:ea typeface="华文新魏"/>
                  </a:rPr>
                  <a:t>Z</a:t>
                </a:r>
                <a:r>
                  <a:rPr lang="en-US" altLang="zh-CN" sz="2400" b="1" baseline="-25000" dirty="0" err="1">
                    <a:solidFill>
                      <a:srgbClr val="000000"/>
                    </a:solidFill>
                    <a:latin typeface="华文新魏"/>
                    <a:ea typeface="华文新魏"/>
                  </a:rPr>
                  <a:t>c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(3900)</a:t>
                </a:r>
                <a:r>
                  <a:rPr lang="en-US" altLang="zh-CN" sz="2400" b="1" baseline="30000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0 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J/𝜓</a:t>
                </a:r>
                <a:endParaRPr lang="zh-CN" altLang="en-US" sz="2400" b="1" dirty="0">
                  <a:solidFill>
                    <a:schemeClr val="tx1"/>
                  </a:solidFill>
                  <a:latin typeface="华文新魏"/>
                  <a:ea typeface="华文新魏"/>
                </a:endParaRPr>
              </a:p>
            </p:txBody>
          </p:sp>
        </mc:Choice>
        <mc:Fallback>
          <p:sp>
            <p:nvSpPr>
              <p:cNvPr id="1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22" y="165240"/>
                <a:ext cx="5566914" cy="470000"/>
              </a:xfrm>
              <a:prstGeom prst="rect">
                <a:avLst/>
              </a:prstGeom>
              <a:blipFill rotWithShape="0">
                <a:blip r:embed="rId4"/>
                <a:stretch>
                  <a:fillRect l="-1530" t="-10127" r="-1639" b="-27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2158035" y="1337955"/>
            <a:ext cx="3351180" cy="6115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87" dirty="0">
                <a:solidFill>
                  <a:schemeClr val="tx1"/>
                </a:solidFill>
                <a:latin typeface="Comic Sans MS" charset="0"/>
              </a:rPr>
              <a:t>M = </a:t>
            </a:r>
            <a:r>
              <a:rPr lang="zh-CN" altLang="zh-CN" sz="1687" dirty="0">
                <a:solidFill>
                  <a:schemeClr val="tx1"/>
                </a:solidFill>
                <a:latin typeface="Comic Sans MS" charset="0"/>
              </a:rPr>
              <a:t>3894.8±2.3</a:t>
            </a:r>
            <a:r>
              <a:rPr lang="en-US" altLang="zh-CN" sz="1687" dirty="0">
                <a:solidFill>
                  <a:schemeClr val="tx1"/>
                </a:solidFill>
                <a:latin typeface="Comic Sans MS" charset="0"/>
              </a:rPr>
              <a:t>±3.2 MeV</a:t>
            </a:r>
            <a:r>
              <a:rPr lang="en-US" altLang="zh-CN" sz="1687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altLang="zh-CN" sz="1687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sz="1687" dirty="0">
              <a:solidFill>
                <a:schemeClr val="tx1"/>
              </a:solidFill>
              <a:latin typeface="Comic Sans MS" charset="0"/>
            </a:endParaRPr>
          </a:p>
          <a:p>
            <a:pPr marL="241093" indent="-241093">
              <a:spcBef>
                <a:spcPct val="0"/>
              </a:spcBef>
              <a:buFont typeface="Symbol" charset="2"/>
              <a:buChar char="G"/>
            </a:pPr>
            <a:r>
              <a:rPr lang="en-US" altLang="zh-CN" sz="1687" dirty="0">
                <a:solidFill>
                  <a:schemeClr val="tx1"/>
                </a:solidFill>
                <a:latin typeface="Comic Sans MS" charset="0"/>
              </a:rPr>
              <a:t>= </a:t>
            </a:r>
            <a:r>
              <a:rPr lang="zh-CN" altLang="zh-CN" sz="1687" dirty="0">
                <a:solidFill>
                  <a:schemeClr val="tx1"/>
                </a:solidFill>
                <a:latin typeface="Comic Sans MS" charset="0"/>
              </a:rPr>
              <a:t>29.6±8.2</a:t>
            </a:r>
            <a:r>
              <a:rPr lang="en-US" altLang="zh-CN" sz="1687" dirty="0">
                <a:solidFill>
                  <a:schemeClr val="tx1"/>
                </a:solidFill>
                <a:latin typeface="Comic Sans MS" charset="0"/>
              </a:rPr>
              <a:t>±8.2 MeV </a:t>
            </a:r>
          </a:p>
        </p:txBody>
      </p:sp>
      <p:cxnSp>
        <p:nvCxnSpPr>
          <p:cNvPr id="28" name="直线连接符 27"/>
          <p:cNvCxnSpPr/>
          <p:nvPr/>
        </p:nvCxnSpPr>
        <p:spPr>
          <a:xfrm>
            <a:off x="6155344" y="543054"/>
            <a:ext cx="41918" cy="4981434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697192" y="883892"/>
            <a:ext cx="2710935" cy="3953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zh-CN" sz="1969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rPr>
              <a:t>PRL 115, 112003 (2015)</a:t>
            </a:r>
            <a:endParaRPr lang="zh-CN" altLang="en-US" sz="1969" b="1" dirty="0">
              <a:solidFill>
                <a:srgbClr val="FF0000"/>
              </a:solidFill>
              <a:latin typeface="Times New Roman" panose="02020603050405020304" pitchFamily="18" charset="0"/>
              <a:ea typeface="华文新魏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38586" y="917077"/>
            <a:ext cx="2676245" cy="3953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lvl1pPr algn="l">
              <a:defRPr sz="2000" b="1">
                <a:solidFill>
                  <a:srgbClr val="FF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defRPr>
            </a:lvl1pPr>
          </a:lstStyle>
          <a:p>
            <a:r>
              <a:rPr lang="en-US" altLang="zh-CN" sz="1969" dirty="0"/>
              <a:t>PRL113,</a:t>
            </a:r>
            <a:r>
              <a:rPr lang="zh-CN" altLang="en-US" sz="1969" dirty="0"/>
              <a:t> </a:t>
            </a:r>
            <a:r>
              <a:rPr lang="en-US" altLang="zh-CN" sz="1969" dirty="0"/>
              <a:t>212002 (2014)</a:t>
            </a:r>
          </a:p>
        </p:txBody>
      </p:sp>
      <p:pic>
        <p:nvPicPr>
          <p:cNvPr id="31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035" y="1936982"/>
            <a:ext cx="3368725" cy="39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783" y="2829136"/>
            <a:ext cx="3856051" cy="27869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153" y="1302515"/>
            <a:ext cx="4202342" cy="4862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793694"/>
            <a:ext cx="49922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2" defTabSz="457200">
              <a:spcBef>
                <a:spcPts val="1200"/>
              </a:spcBef>
            </a:pPr>
            <a:r>
              <a:rPr lang="en-US" sz="2000" dirty="0">
                <a:latin typeface="Gill Sans"/>
                <a:ea typeface="Gill Sans"/>
                <a:cs typeface="Gill Sans"/>
                <a:sym typeface="Gill Sans"/>
              </a:rPr>
              <a:t>Evidence for neutral isospin partner!</a:t>
            </a:r>
            <a:r>
              <a:rPr lang="en-US" dirty="0">
                <a:solidFill>
                  <a:srgbClr val="AA794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br>
              <a:rPr lang="en-US" dirty="0">
                <a:solidFill>
                  <a:srgbClr val="AA794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dirty="0">
                <a:solidFill>
                  <a:srgbClr val="AA7942"/>
                </a:solidFill>
                <a:latin typeface="Gill Sans"/>
                <a:ea typeface="Gill Sans"/>
                <a:cs typeface="Gill Sans"/>
                <a:sym typeface="Gill Sans"/>
              </a:rPr>
              <a:t>[</a:t>
            </a:r>
            <a:r>
              <a:rPr lang="en-US" i="1" dirty="0">
                <a:solidFill>
                  <a:srgbClr val="AA7942"/>
                </a:solidFill>
                <a:latin typeface="Gill Sans"/>
                <a:ea typeface="Gill Sans"/>
                <a:cs typeface="Gill Sans"/>
                <a:sym typeface="Gill Sans"/>
              </a:rPr>
              <a:t>T. Xiao et al., PLB 727, 366 (2013)</a:t>
            </a:r>
            <a:r>
              <a:rPr lang="en-US" dirty="0">
                <a:solidFill>
                  <a:srgbClr val="AA7942"/>
                </a:solidFill>
                <a:latin typeface="Gill Sans"/>
                <a:ea typeface="Gill Sans"/>
                <a:cs typeface="Gill Sans"/>
                <a:sym typeface="Gill Sans"/>
              </a:rPr>
              <a:t>]</a:t>
            </a:r>
          </a:p>
        </p:txBody>
      </p:sp>
      <p:sp>
        <p:nvSpPr>
          <p:cNvPr id="23" name="日期占位符 4"/>
          <p:cNvSpPr>
            <a:spLocks noGrp="1"/>
          </p:cNvSpPr>
          <p:nvPr>
            <p:ph type="dt" sz="half" idx="10"/>
          </p:nvPr>
        </p:nvSpPr>
        <p:spPr>
          <a:xfrm>
            <a:off x="1454696" y="6597353"/>
            <a:ext cx="1905000" cy="313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007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7"/>
              <p:cNvSpPr txBox="1"/>
              <p:nvPr/>
            </p:nvSpPr>
            <p:spPr>
              <a:xfrm>
                <a:off x="6197262" y="0"/>
                <a:ext cx="5914225" cy="47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914353"/>
                <a:r>
                  <a:rPr lang="en-US" altLang="zh-CN" sz="2400" b="1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Search for  </a:t>
                </a:r>
                <a:r>
                  <a:rPr lang="en-US" altLang="zh-CN" sz="2400" b="1" dirty="0" err="1">
                    <a:solidFill>
                      <a:srgbClr val="000000"/>
                    </a:solidFill>
                    <a:latin typeface="华文新魏"/>
                    <a:ea typeface="华文新魏"/>
                  </a:rPr>
                  <a:t>Z</a:t>
                </a:r>
                <a:r>
                  <a:rPr lang="en-US" altLang="zh-CN" sz="2400" b="1" baseline="-25000" dirty="0" err="1">
                    <a:solidFill>
                      <a:srgbClr val="000000"/>
                    </a:solidFill>
                    <a:latin typeface="华文新魏"/>
                    <a:ea typeface="华文新魏"/>
                  </a:rPr>
                  <a:t>c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(4025)</a:t>
                </a:r>
                <a:r>
                  <a:rPr lang="en-US" altLang="zh-CN" sz="2400" b="1" baseline="30000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0 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𝐃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b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sz="2400" b="1" dirty="0">
                  <a:solidFill>
                    <a:srgbClr val="000000"/>
                  </a:solidFill>
                  <a:latin typeface="华文新魏"/>
                  <a:ea typeface="华文新魏"/>
                </a:endParaRPr>
              </a:p>
            </p:txBody>
          </p:sp>
        </mc:Choice>
        <mc:Fallback xmlns="">
          <p:sp>
            <p:nvSpPr>
              <p:cNvPr id="4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262" y="0"/>
                <a:ext cx="5914225" cy="470000"/>
              </a:xfrm>
              <a:prstGeom prst="rect">
                <a:avLst/>
              </a:prstGeom>
              <a:blipFill rotWithShape="0">
                <a:blip r:embed="rId2"/>
                <a:stretch>
                  <a:fillRect l="-1543" t="-6329" b="-27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 4"/>
          <p:cNvGrpSpPr/>
          <p:nvPr/>
        </p:nvGrpSpPr>
        <p:grpSpPr>
          <a:xfrm>
            <a:off x="6464594" y="1219195"/>
            <a:ext cx="4273143" cy="1332573"/>
            <a:chOff x="415876" y="1996480"/>
            <a:chExt cx="6077359" cy="189521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876" y="1996480"/>
              <a:ext cx="6077359" cy="155530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734302" y="3145005"/>
              <a:ext cx="3615970" cy="7466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3"/>
              <a:r>
                <a:rPr lang="en-US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D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+</a:t>
              </a:r>
              <a:r>
                <a:rPr lang="en-US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→K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-</a:t>
              </a:r>
              <a:r>
                <a:rPr lang="el-GR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π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+</a:t>
              </a:r>
              <a:r>
                <a:rPr lang="el-GR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π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+</a:t>
              </a:r>
              <a:b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</a:br>
              <a:r>
                <a:rPr lang="en-US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D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0</a:t>
              </a:r>
              <a:r>
                <a:rPr lang="en-US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→K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-</a:t>
              </a:r>
              <a:r>
                <a:rPr lang="el-GR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π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+</a:t>
              </a:r>
              <a:r>
                <a:rPr lang="en-US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, K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-</a:t>
              </a:r>
              <a:r>
                <a:rPr lang="el-GR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π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+</a:t>
              </a:r>
              <a:r>
                <a:rPr lang="el-GR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π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0</a:t>
              </a:r>
              <a:r>
                <a:rPr lang="en-US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, K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-</a:t>
              </a:r>
              <a:r>
                <a:rPr lang="el-GR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π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-</a:t>
              </a:r>
              <a:r>
                <a:rPr lang="el-GR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π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+</a:t>
              </a:r>
              <a:r>
                <a:rPr lang="el-GR" altLang="zh-CN" sz="1406" b="1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π</a:t>
              </a:r>
              <a:r>
                <a:rPr lang="en-US" altLang="zh-CN" sz="1406" b="1" baseline="30000" dirty="0">
                  <a:solidFill>
                    <a:srgbClr val="0033CC"/>
                  </a:solidFill>
                  <a:latin typeface="Comic Sans MS" pitchFamily="66" charset="0"/>
                  <a:ea typeface="Cambria Math" pitchFamily="18" charset="0"/>
                  <a:cs typeface="Times New Roman" pitchFamily="18" charset="0"/>
                </a:rPr>
                <a:t>+</a:t>
              </a:r>
              <a:endParaRPr lang="zh-CN" altLang="en-US" sz="1406" b="1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8" name="组合 1"/>
          <p:cNvGrpSpPr/>
          <p:nvPr/>
        </p:nvGrpSpPr>
        <p:grpSpPr>
          <a:xfrm>
            <a:off x="6754198" y="2660853"/>
            <a:ext cx="3655690" cy="2438958"/>
            <a:chOff x="6825180" y="2779326"/>
            <a:chExt cx="5891387" cy="440173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5180" y="2779326"/>
              <a:ext cx="5891387" cy="440173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9452102" y="3726413"/>
              <a:ext cx="767770" cy="518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3"/>
              <a:r>
                <a:rPr lang="en-US" altLang="zh-CN" sz="1266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7.4</a:t>
              </a:r>
              <a:r>
                <a:rPr lang="el-GR" altLang="zh-CN" sz="1266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zh-CN" altLang="en-US" sz="1266" dirty="0">
                <a:solidFill>
                  <a:srgbClr val="00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781833" y="5099811"/>
                <a:ext cx="3769663" cy="74834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642882">
                  <a:defRPr/>
                </a:pPr>
                <a:r>
                  <a:rPr lang="en-US" altLang="zh-CN" sz="1969" b="1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altLang="zh-CN" sz="1969" b="1" baseline="-25000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pole</a:t>
                </a:r>
                <a:r>
                  <a:rPr lang="en-US" altLang="zh-CN" sz="1969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= (4025.5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1969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1969" b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969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CN" sz="1969" b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969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altLang="zh-CN" sz="1969" b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969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1969" b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969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1969" b="1" dirty="0">
                            <a:solidFill>
                              <a:sysClr val="windowText" lastClr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±</m:t>
                        </m:r>
                      </m:e>
                    </m:sPre>
                  </m:oMath>
                </a14:m>
                <a:r>
                  <a:rPr lang="en-US" altLang="zh-CN" sz="1969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3.1) MeV/c</a:t>
                </a:r>
                <a:r>
                  <a:rPr lang="en-US" altLang="zh-CN" sz="1969" b="1" baseline="3000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defTabSz="642882">
                  <a:defRPr/>
                </a:pPr>
                <a:r>
                  <a:rPr lang="el-GR" altLang="zh-CN" sz="1969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Γ</a:t>
                </a:r>
                <a:r>
                  <a:rPr lang="en-US" altLang="zh-CN" sz="1969" b="1" baseline="-25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pole</a:t>
                </a:r>
                <a:r>
                  <a:rPr lang="en-US" altLang="zh-CN" sz="1969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= (23.0±6.0±1.0) MeV</a:t>
                </a:r>
                <a:endParaRPr lang="zh-CN" altLang="en-US" sz="1969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06" y="7253064"/>
                <a:ext cx="5361298" cy="1019766"/>
              </a:xfrm>
              <a:prstGeom prst="rect">
                <a:avLst/>
              </a:prstGeom>
              <a:blipFill rotWithShape="0">
                <a:blip r:embed="rId5"/>
                <a:stretch>
                  <a:fillRect b="-15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 11"/>
          <p:cNvGrpSpPr/>
          <p:nvPr/>
        </p:nvGrpSpPr>
        <p:grpSpPr>
          <a:xfrm>
            <a:off x="3221501" y="6011162"/>
            <a:ext cx="6319444" cy="438582"/>
            <a:chOff x="2414223" y="8678836"/>
            <a:chExt cx="8987654" cy="623761"/>
          </a:xfrm>
        </p:grpSpPr>
        <p:grpSp>
          <p:nvGrpSpPr>
            <p:cNvPr id="13" name="组合 13"/>
            <p:cNvGrpSpPr/>
            <p:nvPr/>
          </p:nvGrpSpPr>
          <p:grpSpPr>
            <a:xfrm>
              <a:off x="2414223" y="8678836"/>
              <a:ext cx="8987654" cy="623761"/>
              <a:chOff x="2320967" y="8621215"/>
              <a:chExt cx="8987652" cy="62376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320967" y="8621215"/>
                <a:ext cx="7216105" cy="6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42882">
                  <a:defRPr/>
                </a:pPr>
                <a:r>
                  <a:rPr lang="en-US" altLang="zh-CN" sz="225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Isospin</a:t>
                </a:r>
                <a:r>
                  <a:rPr lang="en-US" altLang="zh-CN" sz="22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triplet is established:</a:t>
                </a:r>
                <a:r>
                  <a:rPr lang="zh-CN" altLang="en-US" sz="22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</a:t>
                </a:r>
                <a:r>
                  <a:rPr lang="en-US" altLang="zh-CN" sz="225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&amp;</a:t>
                </a:r>
                <a:endParaRPr lang="zh-CN" altLang="en-US" sz="225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290517" y="8635604"/>
                <a:ext cx="2018102" cy="569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42882">
                  <a:defRPr/>
                </a:pPr>
                <a:r>
                  <a:rPr lang="en-US" altLang="zh-CN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altLang="zh-CN" sz="2000" b="1" baseline="-25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(4025)</a:t>
                </a:r>
                <a:r>
                  <a:rPr lang="en-US" altLang="zh-CN" sz="20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±/0</a:t>
                </a:r>
                <a:endParaRPr lang="zh-CN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222481" y="8693225"/>
              <a:ext cx="2018102" cy="569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42882">
                <a:defRPr/>
              </a:pPr>
              <a:r>
                <a:rPr lang="en-US" altLang="zh-CN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altLang="zh-CN" sz="2000" b="1" baseline="-25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(3885)</a:t>
              </a:r>
              <a:r>
                <a:rPr lang="en-US" altLang="zh-CN" sz="20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±/0</a:t>
              </a:r>
              <a:endParaRPr lang="zh-CN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297282" y="607165"/>
            <a:ext cx="2738763" cy="3953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pPr defTabSz="914353"/>
            <a:r>
              <a:rPr lang="en-US" altLang="zh-CN" sz="196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PRL115, 182002 (2015)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7"/>
              <p:cNvSpPr txBox="1"/>
              <p:nvPr/>
            </p:nvSpPr>
            <p:spPr>
              <a:xfrm>
                <a:off x="230038" y="15798"/>
                <a:ext cx="5925306" cy="47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Search for  </a:t>
                </a:r>
                <a:r>
                  <a:rPr lang="en-US" altLang="zh-CN" sz="2400" b="1" dirty="0" err="1">
                    <a:solidFill>
                      <a:srgbClr val="000000"/>
                    </a:solidFill>
                    <a:latin typeface="华文新魏"/>
                    <a:ea typeface="华文新魏"/>
                  </a:rPr>
                  <a:t>Z</a:t>
                </a:r>
                <a:r>
                  <a:rPr lang="en-US" altLang="zh-CN" sz="2400" b="1" baseline="-25000" dirty="0" err="1">
                    <a:solidFill>
                      <a:srgbClr val="000000"/>
                    </a:solidFill>
                    <a:latin typeface="华文新魏"/>
                    <a:ea typeface="华文新魏"/>
                  </a:rPr>
                  <a:t>c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(3885)</a:t>
                </a:r>
                <a:r>
                  <a:rPr lang="en-US" altLang="zh-CN" sz="2400" b="1" baseline="30000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0 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华文新魏"/>
                    <a:ea typeface="华文新魏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𝐃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𝐃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b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sz="2400" b="1" dirty="0">
                  <a:solidFill>
                    <a:srgbClr val="000000"/>
                  </a:solidFill>
                  <a:latin typeface="华文新魏"/>
                  <a:ea typeface="华文新魏"/>
                </a:endParaRPr>
              </a:p>
            </p:txBody>
          </p:sp>
        </mc:Choice>
        <mc:Fallback xmlns="">
          <p:sp>
            <p:nvSpPr>
              <p:cNvPr id="1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38" y="15798"/>
                <a:ext cx="5925306" cy="470000"/>
              </a:xfrm>
              <a:prstGeom prst="rect">
                <a:avLst/>
              </a:prstGeom>
              <a:blipFill rotWithShape="0">
                <a:blip r:embed="rId6"/>
                <a:stretch>
                  <a:fillRect l="-1540" t="-6329" b="-27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1799008" y="597821"/>
            <a:ext cx="2787366" cy="3953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defTabSz="642915"/>
            <a:r>
              <a:rPr lang="hu-HU" altLang="zh-CN" sz="1969" b="1" dirty="0">
                <a:solidFill>
                  <a:srgbClr val="FF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P</a:t>
            </a:r>
            <a:r>
              <a:rPr lang="en-US" altLang="zh-CN" sz="1969" b="1" dirty="0">
                <a:solidFill>
                  <a:srgbClr val="FF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RL</a:t>
            </a:r>
            <a:r>
              <a:rPr lang="hu-HU" altLang="zh-CN" sz="1969" b="1" dirty="0">
                <a:solidFill>
                  <a:srgbClr val="FF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115, 222002 (2015) </a:t>
            </a:r>
            <a:endParaRPr lang="zh-CN" altLang="en-US" sz="1969" b="1" dirty="0">
              <a:solidFill>
                <a:srgbClr val="FF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grpSp>
        <p:nvGrpSpPr>
          <p:cNvPr id="20" name="组合 12"/>
          <p:cNvGrpSpPr/>
          <p:nvPr/>
        </p:nvGrpSpPr>
        <p:grpSpPr>
          <a:xfrm>
            <a:off x="1252121" y="1083163"/>
            <a:ext cx="4215149" cy="2412194"/>
            <a:chOff x="1749872" y="2612354"/>
            <a:chExt cx="8526052" cy="48791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2537886" y="6768088"/>
                  <a:ext cx="6578613" cy="723449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defTabSz="452034"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87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87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687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687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87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687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1687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687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87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1687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687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87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1687" b="1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87" b="1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87" b="1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87" b="1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altLang="zh-CN" sz="1687" b="1" kern="0" dirty="0">
                      <a:solidFill>
                        <a:sysClr val="windowText" lastClr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1687" b="1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687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87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1687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687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1687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87" b="1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  <m:sup>
                          <m:r>
                            <a:rPr lang="en-US" altLang="zh-CN" sz="1687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altLang="zh-CN" sz="1687" b="1" i="1" kern="0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87" b="1" i="1" kern="0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87" b="1" i="1" kern="0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87" b="1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87" b="1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87" b="1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zh-CN" altLang="en-US" sz="1687" b="1" i="1" kern="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886" y="6768088"/>
                  <a:ext cx="6465135" cy="668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组合 16"/>
            <p:cNvGrpSpPr/>
            <p:nvPr/>
          </p:nvGrpSpPr>
          <p:grpSpPr>
            <a:xfrm>
              <a:off x="1749872" y="2612354"/>
              <a:ext cx="8526052" cy="4039710"/>
              <a:chOff x="-911941" y="2228495"/>
              <a:chExt cx="7140125" cy="3322467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11941" y="2228495"/>
                <a:ext cx="6497565" cy="3322467"/>
              </a:xfrm>
              <a:prstGeom prst="rect">
                <a:avLst/>
              </a:prstGeom>
            </p:spPr>
          </p:pic>
          <p:sp>
            <p:nvSpPr>
              <p:cNvPr id="24" name="矩形 23"/>
              <p:cNvSpPr/>
              <p:nvPr/>
            </p:nvSpPr>
            <p:spPr>
              <a:xfrm>
                <a:off x="6084168" y="2394000"/>
                <a:ext cx="144016" cy="4571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2034">
                  <a:defRPr/>
                </a:pPr>
                <a:endParaRPr lang="zh-CN" altLang="en-US" sz="1186" kern="0">
                  <a:solidFill>
                    <a:sysClr val="window" lastClr="FFFFFF"/>
                  </a:solidFill>
                  <a:latin typeface="Comic Sans MS"/>
                  <a:ea typeface="宋体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3421957" y="1082715"/>
            <a:ext cx="2733441" cy="741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n-US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→K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-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n-US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, K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-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, Ks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n-US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zh-CN" altLang="en-US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zh-CN" altLang="en-US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</a:br>
            <a:r>
              <a:rPr lang="zh-CN" altLang="en-US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     </a:t>
            </a:r>
            <a:r>
              <a:rPr lang="en-US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Ks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, Ks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-</a:t>
            </a:r>
            <a:b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</a:br>
            <a:r>
              <a:rPr lang="en-US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→K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-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n-US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, K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-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, K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-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-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+</a:t>
            </a:r>
            <a:r>
              <a:rPr lang="el-GR" altLang="zh-CN" sz="1406" b="1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π</a:t>
            </a:r>
            <a:r>
              <a:rPr lang="en-US" altLang="zh-CN" sz="1406" b="1" baseline="30000" dirty="0">
                <a:solidFill>
                  <a:srgbClr val="B746FC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+</a:t>
            </a:r>
            <a:endParaRPr lang="zh-CN" altLang="en-US" sz="1406" b="1" dirty="0">
              <a:solidFill>
                <a:srgbClr val="B746FC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4696" y="3764020"/>
            <a:ext cx="3764694" cy="2331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159425" y="3834045"/>
                <a:ext cx="2835315" cy="5893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2034">
                  <a:defRPr/>
                </a:pPr>
                <a:r>
                  <a:rPr lang="en-US" altLang="zh-CN" sz="1406" b="1" kern="0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altLang="zh-CN" sz="1406" b="1" kern="0" baseline="-25000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pole</a:t>
                </a:r>
                <a:r>
                  <a:rPr lang="en-US" altLang="zh-CN" sz="1406" b="1" kern="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6" b="1" kern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3885.7</m:t>
                    </m:r>
                    <m:sPre>
                      <m:sPrePr>
                        <m:ctrlPr>
                          <a:rPr lang="en-US" altLang="zh-CN" sz="1406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1406" b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406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1406" b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406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altLang="zh-CN" sz="1406" b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406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CN" sz="1406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406" b="1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1406" b="1" kern="0" dirty="0">
                            <a:solidFill>
                              <a:sysClr val="windowText" lastClr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±</m:t>
                        </m:r>
                      </m:e>
                    </m:sPre>
                  </m:oMath>
                </a14:m>
                <a:r>
                  <a:rPr lang="en-US" altLang="zh-CN" sz="1406" b="1" kern="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8.4) MeV/c</a:t>
                </a:r>
                <a:r>
                  <a:rPr lang="en-US" altLang="zh-CN" sz="1406" b="1" kern="0" baseline="3000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defTabSz="452034">
                  <a:defRPr/>
                </a:pPr>
                <a:r>
                  <a:rPr lang="el-GR" altLang="zh-CN" sz="1406" b="1" dirty="0">
                    <a:latin typeface="Times New Roman" pitchFamily="18" charset="0"/>
                    <a:cs typeface="Times New Roman" pitchFamily="18" charset="0"/>
                  </a:rPr>
                  <a:t>Γ</a:t>
                </a:r>
                <a:r>
                  <a:rPr lang="en-US" altLang="zh-CN" sz="1406" b="1" baseline="-25000" dirty="0">
                    <a:latin typeface="Times New Roman" pitchFamily="18" charset="0"/>
                    <a:cs typeface="Times New Roman" pitchFamily="18" charset="0"/>
                  </a:rPr>
                  <a:t>pole</a:t>
                </a:r>
                <a:r>
                  <a:rPr lang="en-US" altLang="zh-CN" sz="1406" b="1" dirty="0">
                    <a:latin typeface="Times New Roman" pitchFamily="18" charset="0"/>
                    <a:cs typeface="Times New Roman" pitchFamily="18" charset="0"/>
                  </a:rPr>
                  <a:t> = (35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1406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1406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406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  <m:sup>
                        <m:r>
                          <a:rPr lang="en-US" altLang="zh-CN" sz="1406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406" b="1" i="1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1406" b="1" dirty="0">
                            <a:latin typeface="Times New Roman" pitchFamily="18" charset="0"/>
                            <a:cs typeface="Times New Roman" pitchFamily="18" charset="0"/>
                          </a:rPr>
                          <m:t>±</m:t>
                        </m:r>
                      </m:e>
                    </m:sPre>
                  </m:oMath>
                </a14:m>
                <a:r>
                  <a:rPr lang="en-US" altLang="zh-CN" sz="1406" b="1" dirty="0">
                    <a:latin typeface="Times New Roman" pitchFamily="18" charset="0"/>
                    <a:cs typeface="Times New Roman" pitchFamily="18" charset="0"/>
                  </a:rPr>
                  <a:t>15) MeV</a:t>
                </a:r>
                <a:endParaRPr lang="zh-CN" altLang="en-US" sz="1406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936" y="5452864"/>
                <a:ext cx="4032448" cy="797782"/>
              </a:xfrm>
              <a:prstGeom prst="rect">
                <a:avLst/>
              </a:prstGeom>
              <a:blipFill rotWithShape="0">
                <a:blip r:embed="rId10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线连接符 27"/>
          <p:cNvCxnSpPr/>
          <p:nvPr/>
        </p:nvCxnSpPr>
        <p:spPr>
          <a:xfrm>
            <a:off x="6155344" y="543054"/>
            <a:ext cx="41918" cy="4981434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日期占位符 4"/>
          <p:cNvSpPr>
            <a:spLocks noGrp="1"/>
          </p:cNvSpPr>
          <p:nvPr>
            <p:ph type="dt" sz="half" idx="10"/>
          </p:nvPr>
        </p:nvSpPr>
        <p:spPr>
          <a:xfrm>
            <a:off x="1454696" y="6597353"/>
            <a:ext cx="1905000" cy="313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020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5" name="标题 1"/>
          <p:cNvSpPr>
            <a:spLocks noGrp="1"/>
          </p:cNvSpPr>
          <p:nvPr>
            <p:ph type="title"/>
          </p:nvPr>
        </p:nvSpPr>
        <p:spPr>
          <a:xfrm>
            <a:off x="1981200" y="14288"/>
            <a:ext cx="8229600" cy="933450"/>
          </a:xfrm>
        </p:spPr>
        <p:txBody>
          <a:bodyPr/>
          <a:lstStyle/>
          <a:p>
            <a:r>
              <a:rPr lang="en-US" altLang="zh-CN" sz="3200" dirty="0" err="1">
                <a:solidFill>
                  <a:srgbClr val="800000"/>
                </a:solidFill>
              </a:rPr>
              <a:t>e</a:t>
            </a:r>
            <a:r>
              <a:rPr lang="en-US" altLang="zh-CN" sz="3200" baseline="30000" dirty="0" err="1">
                <a:solidFill>
                  <a:srgbClr val="800000"/>
                </a:solidFill>
              </a:rPr>
              <a:t>+</a:t>
            </a:r>
            <a:r>
              <a:rPr lang="en-US" altLang="zh-CN" sz="3200" dirty="0" err="1">
                <a:solidFill>
                  <a:srgbClr val="800000"/>
                </a:solidFill>
              </a:rPr>
              <a:t>e</a:t>
            </a:r>
            <a:r>
              <a:rPr lang="en-US" altLang="zh-CN" sz="3200" baseline="30000" dirty="0">
                <a:solidFill>
                  <a:srgbClr val="800000"/>
                </a:solidFill>
                <a:latin typeface="Symbol" charset="2"/>
              </a:rPr>
              <a:t>-</a:t>
            </a:r>
            <a:r>
              <a:rPr lang="en-US" altLang="zh-CN" sz="3200" dirty="0">
                <a:solidFill>
                  <a:srgbClr val="800000"/>
                </a:solidFill>
                <a:sym typeface="Wingdings" charset="2"/>
              </a:rPr>
              <a:t>(D</a:t>
            </a:r>
            <a:r>
              <a:rPr lang="en-US" altLang="zh-CN" sz="3200" u="sng" dirty="0">
                <a:solidFill>
                  <a:srgbClr val="800000"/>
                </a:solidFill>
                <a:sym typeface="Wingdings" charset="2"/>
              </a:rPr>
              <a:t>D</a:t>
            </a:r>
            <a:r>
              <a:rPr lang="en-US" altLang="zh-CN" sz="3200" dirty="0">
                <a:solidFill>
                  <a:srgbClr val="800000"/>
                </a:solidFill>
                <a:sym typeface="Wingdings" charset="2"/>
              </a:rPr>
              <a:t>*)</a:t>
            </a:r>
            <a:r>
              <a:rPr lang="en-US" altLang="zh-CN" sz="3200" baseline="30000" dirty="0">
                <a:solidFill>
                  <a:srgbClr val="800000"/>
                </a:solidFill>
                <a:sym typeface="Wingdings" charset="2"/>
              </a:rPr>
              <a:t>+</a:t>
            </a:r>
            <a:r>
              <a:rPr lang="en-US" altLang="zh-CN" sz="3200" dirty="0">
                <a:solidFill>
                  <a:srgbClr val="800000"/>
                </a:solidFill>
                <a:latin typeface="Symbol" charset="2"/>
                <a:sym typeface="Wingdings" charset="2"/>
              </a:rPr>
              <a:t>p</a:t>
            </a:r>
            <a:r>
              <a:rPr lang="en-US" altLang="zh-CN" sz="3200" baseline="30000" dirty="0">
                <a:solidFill>
                  <a:srgbClr val="800000"/>
                </a:solidFill>
                <a:latin typeface="Symbol" charset="2"/>
                <a:sym typeface="Wingdings" charset="2"/>
              </a:rPr>
              <a:t>-</a:t>
            </a:r>
            <a:r>
              <a:rPr lang="en-US" altLang="zh-CN" sz="3200" dirty="0">
                <a:solidFill>
                  <a:srgbClr val="800000"/>
                </a:solidFill>
                <a:latin typeface="Symbol" charset="2"/>
                <a:sym typeface="Wingdings" charset="2"/>
              </a:rPr>
              <a:t>+</a:t>
            </a:r>
            <a:r>
              <a:rPr lang="en-US" altLang="zh-CN" sz="3200" dirty="0">
                <a:solidFill>
                  <a:srgbClr val="800000"/>
                </a:solidFill>
                <a:sym typeface="Wingdings" charset="2"/>
              </a:rPr>
              <a:t>c.c. (</a:t>
            </a:r>
            <a:r>
              <a:rPr lang="zh-CN" altLang="en-US" sz="3200" dirty="0">
                <a:solidFill>
                  <a:srgbClr val="800000"/>
                </a:solidFill>
                <a:sym typeface="Wingdings" charset="2"/>
              </a:rPr>
              <a:t> </a:t>
            </a:r>
            <a:r>
              <a:rPr lang="en-US" altLang="zh-CN" sz="3200" dirty="0">
                <a:solidFill>
                  <a:srgbClr val="800000"/>
                </a:solidFill>
                <a:sym typeface="Wingdings" charset="2"/>
              </a:rPr>
              <a:t>DT</a:t>
            </a:r>
            <a:r>
              <a:rPr lang="zh-CN" altLang="en-US" sz="3200" dirty="0">
                <a:solidFill>
                  <a:srgbClr val="800000"/>
                </a:solidFill>
                <a:sym typeface="Wingdings" charset="2"/>
              </a:rPr>
              <a:t> </a:t>
            </a:r>
            <a:r>
              <a:rPr lang="en-US" altLang="zh-CN" sz="3200" dirty="0">
                <a:solidFill>
                  <a:srgbClr val="800000"/>
                </a:solidFill>
                <a:sym typeface="Wingdings" charset="2"/>
              </a:rPr>
              <a:t>method</a:t>
            </a:r>
            <a:r>
              <a:rPr lang="zh-CN" altLang="en-US" sz="3200" dirty="0">
                <a:solidFill>
                  <a:srgbClr val="800000"/>
                </a:solidFill>
                <a:sym typeface="Wingdings" charset="2"/>
              </a:rPr>
              <a:t> </a:t>
            </a:r>
            <a:r>
              <a:rPr lang="en-US" altLang="zh-CN" sz="3200" dirty="0">
                <a:solidFill>
                  <a:srgbClr val="800000"/>
                </a:solidFill>
                <a:sym typeface="Wingdings" charset="2"/>
              </a:rPr>
              <a:t>)</a:t>
            </a:r>
            <a:endParaRPr lang="zh-CN" altLang="en-US" sz="3200" dirty="0">
              <a:solidFill>
                <a:srgbClr val="800000"/>
              </a:solidFill>
            </a:endParaRPr>
          </a:p>
        </p:txBody>
      </p:sp>
      <p:sp>
        <p:nvSpPr>
          <p:cNvPr id="174089" name="TextBox 17"/>
          <p:cNvSpPr txBox="1">
            <a:spLocks noChangeArrowheads="1"/>
          </p:cNvSpPr>
          <p:nvPr/>
        </p:nvSpPr>
        <p:spPr bwMode="auto">
          <a:xfrm>
            <a:off x="5210806" y="4907495"/>
            <a:ext cx="2755900" cy="113082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0" lang="en-US" altLang="zh-CN" sz="1687" dirty="0">
                <a:solidFill>
                  <a:srgbClr val="800000"/>
                </a:solidFill>
                <a:latin typeface="Comic Sans MS" charset="0"/>
              </a:rPr>
              <a:t>Single tag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0" lang="en-US" altLang="zh-CN" sz="1687" dirty="0">
                <a:solidFill>
                  <a:srgbClr val="800000"/>
                </a:solidFill>
                <a:latin typeface="Comic Sans MS" charset="0"/>
              </a:rPr>
              <a:t>M=3883.9±1.5±4.2 MeV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0" lang="en-US" altLang="zh-CN" sz="1687" dirty="0">
                <a:solidFill>
                  <a:srgbClr val="800000"/>
                </a:solidFill>
                <a:latin typeface="Symbol" charset="2"/>
              </a:rPr>
              <a:t>G</a:t>
            </a:r>
            <a:r>
              <a:rPr kumimoji="0" lang="en-US" altLang="zh-CN" sz="1687" dirty="0">
                <a:solidFill>
                  <a:srgbClr val="800000"/>
                </a:solidFill>
                <a:latin typeface="Comic Sans MS" charset="0"/>
              </a:rPr>
              <a:t>=24.8±3.3±11.0 MeV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0" lang="en-US" altLang="zh-CN" sz="1687" dirty="0">
                <a:solidFill>
                  <a:srgbClr val="800000"/>
                </a:solidFill>
                <a:latin typeface="Comic Sans MS" charset="0"/>
              </a:rPr>
              <a:t>J</a:t>
            </a:r>
            <a:r>
              <a:rPr kumimoji="0" lang="en-US" altLang="zh-CN" sz="1687" baseline="30000" dirty="0">
                <a:solidFill>
                  <a:srgbClr val="800000"/>
                </a:solidFill>
                <a:latin typeface="Comic Sans MS" charset="0"/>
              </a:rPr>
              <a:t>P</a:t>
            </a:r>
            <a:r>
              <a:rPr kumimoji="0" lang="en-US" altLang="zh-CN" sz="1687" dirty="0">
                <a:solidFill>
                  <a:srgbClr val="800000"/>
                </a:solidFill>
                <a:latin typeface="Comic Sans MS" charset="0"/>
              </a:rPr>
              <a:t>=1</a:t>
            </a:r>
            <a:r>
              <a:rPr kumimoji="0" lang="en-US" altLang="zh-CN" sz="1687" baseline="30000" dirty="0">
                <a:solidFill>
                  <a:srgbClr val="800000"/>
                </a:solidFill>
                <a:latin typeface="Comic Sans MS" charset="0"/>
              </a:rPr>
              <a:t>+</a:t>
            </a:r>
          </a:p>
        </p:txBody>
      </p:sp>
      <p:sp>
        <p:nvSpPr>
          <p:cNvPr id="174090" name="TextBox 18"/>
          <p:cNvSpPr txBox="1">
            <a:spLocks noChangeArrowheads="1"/>
          </p:cNvSpPr>
          <p:nvPr/>
        </p:nvSpPr>
        <p:spPr bwMode="auto">
          <a:xfrm>
            <a:off x="7966706" y="4902733"/>
            <a:ext cx="2686050" cy="113082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0" lang="en-US" altLang="zh-CN" sz="1687">
                <a:solidFill>
                  <a:srgbClr val="0000FF"/>
                </a:solidFill>
                <a:latin typeface="Comic Sans MS" charset="0"/>
              </a:rPr>
              <a:t>Double tag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0" lang="en-US" altLang="zh-CN" sz="1687">
                <a:solidFill>
                  <a:srgbClr val="0000FF"/>
                </a:solidFill>
                <a:latin typeface="Comic Sans MS" charset="0"/>
              </a:rPr>
              <a:t>M=3881.7±1.6±2.1 MeV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0" lang="en-US" altLang="zh-CN" sz="1687">
                <a:solidFill>
                  <a:srgbClr val="0000FF"/>
                </a:solidFill>
                <a:latin typeface="Symbol" charset="2"/>
              </a:rPr>
              <a:t>G</a:t>
            </a:r>
            <a:r>
              <a:rPr kumimoji="0" lang="en-US" altLang="zh-CN" sz="1687">
                <a:solidFill>
                  <a:srgbClr val="0000FF"/>
                </a:solidFill>
                <a:latin typeface="Comic Sans MS" charset="0"/>
              </a:rPr>
              <a:t>=26.6±2.0±2.3 MeV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0" lang="en-US" altLang="zh-CN" sz="1687">
                <a:solidFill>
                  <a:srgbClr val="0000FF"/>
                </a:solidFill>
                <a:latin typeface="Comic Sans MS" charset="0"/>
              </a:rPr>
              <a:t>J</a:t>
            </a:r>
            <a:r>
              <a:rPr kumimoji="0" lang="en-US" altLang="zh-CN" sz="1687" baseline="30000">
                <a:solidFill>
                  <a:srgbClr val="0000FF"/>
                </a:solidFill>
                <a:latin typeface="Comic Sans MS" charset="0"/>
              </a:rPr>
              <a:t>P</a:t>
            </a:r>
            <a:r>
              <a:rPr kumimoji="0" lang="en-US" altLang="zh-CN" sz="1687">
                <a:solidFill>
                  <a:srgbClr val="0000FF"/>
                </a:solidFill>
                <a:latin typeface="Comic Sans MS" charset="0"/>
              </a:rPr>
              <a:t>=1</a:t>
            </a:r>
            <a:r>
              <a:rPr kumimoji="0" lang="en-US" altLang="zh-CN" sz="1687" baseline="30000">
                <a:solidFill>
                  <a:srgbClr val="0000FF"/>
                </a:solidFill>
                <a:latin typeface="Comic Sans MS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0635" y="6112423"/>
            <a:ext cx="499848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Good agreement between ST &amp; DT method</a:t>
            </a:r>
          </a:p>
        </p:txBody>
      </p:sp>
      <p:pic>
        <p:nvPicPr>
          <p:cNvPr id="1740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452" y="973140"/>
            <a:ext cx="5083175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3" name="TextBox 21"/>
          <p:cNvSpPr txBox="1">
            <a:spLocks noChangeArrowheads="1"/>
          </p:cNvSpPr>
          <p:nvPr/>
        </p:nvSpPr>
        <p:spPr bwMode="auto">
          <a:xfrm>
            <a:off x="6855460" y="1281486"/>
            <a:ext cx="31537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2000" dirty="0">
                <a:solidFill>
                  <a:srgbClr val="800000"/>
                </a:solidFill>
                <a:latin typeface="Comic Sans MS" charset="0"/>
              </a:rPr>
              <a:t>Double tag @ 4.23 </a:t>
            </a:r>
            <a:r>
              <a:rPr kumimoji="0" lang="en-US" altLang="zh-CN" sz="2000" dirty="0" err="1">
                <a:solidFill>
                  <a:srgbClr val="800000"/>
                </a:solidFill>
                <a:latin typeface="Comic Sans MS" charset="0"/>
              </a:rPr>
              <a:t>GeV</a:t>
            </a:r>
            <a:endParaRPr kumimoji="0" lang="en-US" altLang="zh-CN" sz="2000" dirty="0">
              <a:solidFill>
                <a:srgbClr val="800000"/>
              </a:solidFill>
              <a:latin typeface="Comic Sans MS" charset="0"/>
            </a:endParaRPr>
          </a:p>
        </p:txBody>
      </p:sp>
      <p:sp>
        <p:nvSpPr>
          <p:cNvPr id="174094" name="TextBox 22"/>
          <p:cNvSpPr txBox="1">
            <a:spLocks noChangeArrowheads="1"/>
          </p:cNvSpPr>
          <p:nvPr/>
        </p:nvSpPr>
        <p:spPr bwMode="auto">
          <a:xfrm>
            <a:off x="6567489" y="2935288"/>
            <a:ext cx="3441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2000">
                <a:solidFill>
                  <a:srgbClr val="800000"/>
                </a:solidFill>
                <a:latin typeface="Comic Sans MS" charset="0"/>
              </a:rPr>
              <a:t>Double tag @ 4.26 </a:t>
            </a:r>
            <a:r>
              <a:rPr kumimoji="0" lang="en-US" altLang="zh-CN" sz="2000" dirty="0" err="1">
                <a:solidFill>
                  <a:srgbClr val="800000"/>
                </a:solidFill>
                <a:latin typeface="Comic Sans MS" charset="0"/>
              </a:rPr>
              <a:t>GeV</a:t>
            </a:r>
            <a:endParaRPr kumimoji="0" lang="en-US" altLang="zh-CN" sz="2000" dirty="0">
              <a:solidFill>
                <a:srgbClr val="800000"/>
              </a:solidFill>
              <a:latin typeface="Comic Sans MS" charset="0"/>
            </a:endParaRPr>
          </a:p>
        </p:txBody>
      </p:sp>
      <p:sp>
        <p:nvSpPr>
          <p:cNvPr id="174095" name="Rectangle 23"/>
          <p:cNvSpPr>
            <a:spLocks noChangeArrowheads="1"/>
          </p:cNvSpPr>
          <p:nvPr/>
        </p:nvSpPr>
        <p:spPr bwMode="auto">
          <a:xfrm>
            <a:off x="8139698" y="707440"/>
            <a:ext cx="257474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Comic Sans MS" charset="0"/>
              </a:rPr>
              <a:t>PRD92,092006 (2015)</a:t>
            </a:r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>
          <a:xfrm>
            <a:off x="1454696" y="6597353"/>
            <a:ext cx="1905000" cy="313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5784598" y="4653137"/>
            <a:ext cx="1914307" cy="2769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200">
                <a:solidFill>
                  <a:srgbClr val="0000FF"/>
                </a:solidFill>
                <a:latin typeface="Comic Sans MS" charset="0"/>
              </a:rPr>
              <a:t>PRL 112, 022001 (2014) 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8527568" y="4660269"/>
            <a:ext cx="2032929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400">
                <a:solidFill>
                  <a:srgbClr val="0000FF"/>
                </a:solidFill>
                <a:latin typeface="Comic Sans MS" charset="0"/>
              </a:rPr>
              <a:t>PRD92,092006 (2015)</a:t>
            </a:r>
          </a:p>
        </p:txBody>
      </p:sp>
      <p:grpSp>
        <p:nvGrpSpPr>
          <p:cNvPr id="26" name="组合 6"/>
          <p:cNvGrpSpPr>
            <a:grpSpLocks noChangeAspect="1"/>
          </p:cNvGrpSpPr>
          <p:nvPr/>
        </p:nvGrpSpPr>
        <p:grpSpPr>
          <a:xfrm>
            <a:off x="2407197" y="908721"/>
            <a:ext cx="2392660" cy="4036499"/>
            <a:chOff x="4808766" y="300957"/>
            <a:chExt cx="1708319" cy="2881995"/>
          </a:xfrm>
        </p:grpSpPr>
        <p:pic>
          <p:nvPicPr>
            <p:cNvPr id="27" name="内容占位符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8766" y="300957"/>
              <a:ext cx="1708319" cy="1477894"/>
            </a:xfrm>
            <a:prstGeom prst="rect">
              <a:avLst/>
            </a:prstGeom>
          </p:spPr>
        </p:pic>
        <p:pic>
          <p:nvPicPr>
            <p:cNvPr id="28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8766" y="1763252"/>
              <a:ext cx="1708319" cy="14197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44115" y="5349246"/>
                <a:ext cx="3002810" cy="74405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charset="0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CN" sz="1600" i="1">
                            <a:latin typeface="Cambria Math" charset="0"/>
                            <a:ea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charset="0"/>
                            <a:ea typeface="Cambria Math"/>
                          </a:rPr>
                          <m:t>4020</m:t>
                        </m:r>
                      </m:e>
                    </m:d>
                    <m:r>
                      <a:rPr lang="en-US" altLang="zh-CN" sz="1600" i="1">
                        <a:latin typeface="Cambria Math" charset="0"/>
                        <a:ea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charset="0"/>
                            <a:ea typeface="Cambria Math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charset="0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zh-CN" altLang="en-US" sz="1600" i="1">
                            <a:latin typeface="Cambria Math" charset="0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is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not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observed</a:t>
                </a:r>
              </a:p>
              <a:p>
                <a:r>
                  <a:rPr lang="en-US" altLang="zh-CN" sz="1600" dirty="0">
                    <a:sym typeface="Wingdings"/>
                  </a:rPr>
                  <a:t></a:t>
                </a:r>
                <a:r>
                  <a:rPr lang="zh-CN" altLang="en-US" sz="1600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charset="0"/>
                                <a:ea typeface="Cambria Math"/>
                              </a:rPr>
                              <m:t>Γ</m:t>
                            </m:r>
                            <m:r>
                              <a:rPr lang="en-US" altLang="zh-CN" sz="1600" i="1">
                                <a:latin typeface="Cambria Math" charset="0"/>
                                <a:ea typeface="Cambria Math"/>
                              </a:rPr>
                              <m:t>(</m:t>
                            </m:r>
                            <m:r>
                              <a:rPr lang="en-US" altLang="zh-CN" sz="1600" i="1">
                                <a:latin typeface="Cambria Math" charset="0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charset="0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charset="0"/>
                                <a:ea typeface="Cambria Math"/>
                              </a:rPr>
                              <m:t>4020</m:t>
                            </m:r>
                          </m:e>
                        </m:d>
                        <m:r>
                          <a:rPr lang="en-US" altLang="zh-CN" sz="1600" i="1">
                            <a:latin typeface="Cambria Math" charset="0"/>
                            <a:ea typeface="Cambria Math"/>
                          </a:rPr>
                          <m:t>→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charset="0"/>
                                <a:ea typeface="Cambria Math"/>
                              </a:rPr>
                              <m:t>𝐷</m:t>
                            </m:r>
                          </m:e>
                        </m:acc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charset="0"/>
                                <a:ea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zh-CN" altLang="en-US" sz="1600" i="1">
                                <a:latin typeface="Cambria Math" charset="0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1">
                            <a:latin typeface="Cambria Math" charset="0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charset="0"/>
                            <a:ea typeface="Cambria Math"/>
                          </a:rPr>
                          <m:t>Γ</m:t>
                        </m:r>
                        <m:r>
                          <a:rPr lang="en-US" altLang="zh-CN" sz="1600" i="1">
                            <a:latin typeface="Cambria Math" charset="0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charset="0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charset="0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charset="0"/>
                            <a:ea typeface="Cambria Math"/>
                          </a:rPr>
                          <m:t>(3885)→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charset="0"/>
                                <a:ea typeface="Cambria Math"/>
                              </a:rPr>
                              <m:t>𝐷</m:t>
                            </m:r>
                          </m:e>
                        </m:acc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charset="0"/>
                                <a:ea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zh-CN" altLang="en-US" sz="1600" i="1">
                                <a:latin typeface="Cambria Math" charset="0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1">
                            <a:latin typeface="Cambria Math" charset="0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altLang="zh-CN" sz="1600">
                        <a:latin typeface="Cambria Math" charset="0"/>
                        <a:ea typeface="Cambria Math"/>
                      </a:rPr>
                      <m:t>&lt;0.13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5" y="5349246"/>
                <a:ext cx="3243773" cy="744050"/>
              </a:xfrm>
              <a:prstGeom prst="rect">
                <a:avLst/>
              </a:prstGeom>
              <a:blipFill rotWithShape="0">
                <a:blip r:embed="rId5"/>
                <a:stretch>
                  <a:fillRect l="-936" t="-806" b="-161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0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427659" y="1"/>
            <a:ext cx="7804547" cy="5311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52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457152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457152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457152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457152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457152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457152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457152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457152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altLang="zh-CN" sz="3797" b="1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79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37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 at BESIII</a:t>
            </a:r>
            <a:endParaRPr lang="zh-CN" altLang="en-US" sz="3797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137" y="1403775"/>
            <a:ext cx="8735889" cy="4618414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484" y="0"/>
            <a:ext cx="1275586" cy="127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日期占位符 4"/>
          <p:cNvSpPr>
            <a:spLocks noGrp="1"/>
          </p:cNvSpPr>
          <p:nvPr>
            <p:ph type="dt" sz="half" idx="10"/>
          </p:nvPr>
        </p:nvSpPr>
        <p:spPr>
          <a:xfrm>
            <a:off x="1454696" y="6597353"/>
            <a:ext cx="1905000" cy="313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845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7528" y="3483885"/>
            <a:ext cx="8631920" cy="212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137" y="1271848"/>
            <a:ext cx="8834687" cy="180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7659" y="1"/>
            <a:ext cx="7804547" cy="53112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altLang="zh-CN" sz="37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79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sz="37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 at BESIII</a:t>
            </a:r>
            <a:endParaRPr lang="zh-CN" altLang="en-US" sz="3797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2258" y="3084929"/>
            <a:ext cx="145584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00"/>
                </a:solidFill>
                <a:latin typeface="Cambria Math"/>
              </a:rPr>
              <a:t>Zc</a:t>
            </a:r>
            <a:r>
              <a:rPr lang="en-US" altLang="zh-CN" sz="2000" b="1" dirty="0">
                <a:solidFill>
                  <a:srgbClr val="000000"/>
                </a:solidFill>
                <a:latin typeface="Cambria Math"/>
              </a:rPr>
              <a:t>(3885)</a:t>
            </a:r>
            <a:r>
              <a:rPr lang="en-US" altLang="zh-CN" sz="2000" b="1" baseline="30000" dirty="0">
                <a:solidFill>
                  <a:srgbClr val="000000"/>
                </a:solidFill>
                <a:latin typeface="Cambria Math"/>
              </a:rPr>
              <a:t>+</a:t>
            </a:r>
            <a:r>
              <a:rPr lang="en-US" altLang="zh-CN" sz="2000" b="1" dirty="0">
                <a:solidFill>
                  <a:srgbClr val="000000"/>
                </a:solidFill>
                <a:latin typeface="Cambria Math"/>
              </a:rPr>
              <a:t>?</a:t>
            </a:r>
            <a:endParaRPr lang="zh-CN" altLang="en-US" sz="2000" b="1" dirty="0">
              <a:solidFill>
                <a:srgbClr val="000000"/>
              </a:solidFill>
              <a:latin typeface="Cambria Ma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0453" y="3084929"/>
            <a:ext cx="14221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00"/>
                </a:solidFill>
                <a:latin typeface="Cambria Math"/>
              </a:rPr>
              <a:t>Zc</a:t>
            </a:r>
            <a:r>
              <a:rPr lang="en-US" altLang="zh-CN" sz="2000" b="1" dirty="0">
                <a:solidFill>
                  <a:srgbClr val="000000"/>
                </a:solidFill>
                <a:latin typeface="Cambria Math"/>
              </a:rPr>
              <a:t>(3885)</a:t>
            </a:r>
            <a:r>
              <a:rPr lang="en-US" altLang="zh-CN" sz="2000" b="1" baseline="30000" dirty="0">
                <a:solidFill>
                  <a:srgbClr val="000000"/>
                </a:solidFill>
                <a:latin typeface="Cambria Math"/>
              </a:rPr>
              <a:t>0</a:t>
            </a:r>
            <a:r>
              <a:rPr lang="en-US" altLang="zh-CN" sz="2000" b="1" dirty="0">
                <a:solidFill>
                  <a:srgbClr val="000000"/>
                </a:solidFill>
                <a:latin typeface="Cambria Math"/>
              </a:rPr>
              <a:t>?</a:t>
            </a:r>
            <a:endParaRPr lang="zh-CN" altLang="en-US" sz="2000" b="1" dirty="0">
              <a:solidFill>
                <a:srgbClr val="000000"/>
              </a:solidFill>
              <a:latin typeface="Cambria Math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2402" y="836714"/>
            <a:ext cx="1430200" cy="395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69" b="1" dirty="0" err="1">
                <a:solidFill>
                  <a:srgbClr val="000000"/>
                </a:solidFill>
                <a:latin typeface="Cambria Math"/>
              </a:rPr>
              <a:t>Zc</a:t>
            </a:r>
            <a:r>
              <a:rPr lang="en-US" altLang="zh-CN" sz="1969" b="1" dirty="0">
                <a:solidFill>
                  <a:srgbClr val="000000"/>
                </a:solidFill>
                <a:latin typeface="Cambria Math"/>
              </a:rPr>
              <a:t>(3900)</a:t>
            </a:r>
            <a:r>
              <a:rPr lang="en-US" altLang="zh-CN" sz="1969" b="1" baseline="30000" dirty="0">
                <a:solidFill>
                  <a:srgbClr val="000000"/>
                </a:solidFill>
                <a:latin typeface="Cambria Math"/>
              </a:rPr>
              <a:t>+</a:t>
            </a:r>
            <a:r>
              <a:rPr lang="en-US" altLang="zh-CN" sz="1969" b="1" dirty="0">
                <a:solidFill>
                  <a:srgbClr val="000000"/>
                </a:solidFill>
                <a:latin typeface="Cambria Math"/>
              </a:rPr>
              <a:t>?</a:t>
            </a:r>
            <a:endParaRPr lang="zh-CN" altLang="en-US" sz="1969" b="1" dirty="0">
              <a:solidFill>
                <a:srgbClr val="000000"/>
              </a:solidFill>
              <a:latin typeface="Cambria Math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98672" y="827422"/>
            <a:ext cx="1398140" cy="395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69" b="1" dirty="0" err="1">
                <a:solidFill>
                  <a:srgbClr val="000000"/>
                </a:solidFill>
                <a:latin typeface="Cambria Math"/>
              </a:rPr>
              <a:t>Zc</a:t>
            </a:r>
            <a:r>
              <a:rPr lang="en-US" altLang="zh-CN" sz="1969" b="1" dirty="0">
                <a:solidFill>
                  <a:srgbClr val="000000"/>
                </a:solidFill>
                <a:latin typeface="Cambria Math"/>
              </a:rPr>
              <a:t>(3900)</a:t>
            </a:r>
            <a:r>
              <a:rPr lang="en-US" altLang="zh-CN" sz="1969" b="1" baseline="30000" dirty="0">
                <a:solidFill>
                  <a:srgbClr val="000000"/>
                </a:solidFill>
                <a:latin typeface="Cambria Math"/>
              </a:rPr>
              <a:t>0</a:t>
            </a:r>
            <a:r>
              <a:rPr lang="en-US" altLang="zh-CN" sz="1969" b="1" dirty="0">
                <a:solidFill>
                  <a:srgbClr val="000000"/>
                </a:solidFill>
                <a:latin typeface="Cambria Math"/>
              </a:rPr>
              <a:t>?</a:t>
            </a:r>
            <a:endParaRPr lang="zh-CN" altLang="en-US" sz="1969" b="1" dirty="0">
              <a:solidFill>
                <a:srgbClr val="000000"/>
              </a:solidFill>
              <a:latin typeface="Cambria Math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911" y="3100899"/>
            <a:ext cx="145584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00"/>
                </a:solidFill>
                <a:latin typeface="Cambria Math"/>
              </a:rPr>
              <a:t>Zc</a:t>
            </a:r>
            <a:r>
              <a:rPr lang="en-US" altLang="zh-CN" sz="2000" b="1" dirty="0">
                <a:solidFill>
                  <a:srgbClr val="000000"/>
                </a:solidFill>
                <a:latin typeface="Cambria Math"/>
              </a:rPr>
              <a:t>(4025)</a:t>
            </a:r>
            <a:r>
              <a:rPr lang="en-US" altLang="zh-CN" sz="2000" b="1" baseline="30000" dirty="0">
                <a:solidFill>
                  <a:srgbClr val="000000"/>
                </a:solidFill>
                <a:latin typeface="Cambria Math"/>
              </a:rPr>
              <a:t>+</a:t>
            </a:r>
            <a:r>
              <a:rPr lang="en-US" altLang="zh-CN" sz="2000" b="1" dirty="0">
                <a:solidFill>
                  <a:srgbClr val="000000"/>
                </a:solidFill>
                <a:latin typeface="Cambria Math"/>
              </a:rPr>
              <a:t>?</a:t>
            </a:r>
            <a:endParaRPr lang="zh-CN" altLang="en-US" sz="2000" b="1" dirty="0">
              <a:solidFill>
                <a:srgbClr val="000000"/>
              </a:solidFill>
              <a:latin typeface="Cambria Math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6907" y="3100899"/>
            <a:ext cx="14221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00"/>
                </a:solidFill>
                <a:latin typeface="Cambria Math"/>
              </a:rPr>
              <a:t>Zc</a:t>
            </a:r>
            <a:r>
              <a:rPr lang="en-US" altLang="zh-CN" sz="2000" b="1" dirty="0">
                <a:solidFill>
                  <a:srgbClr val="000000"/>
                </a:solidFill>
                <a:latin typeface="Cambria Math"/>
              </a:rPr>
              <a:t>(4025)</a:t>
            </a:r>
            <a:r>
              <a:rPr lang="en-US" altLang="zh-CN" sz="2000" b="1" baseline="30000" dirty="0">
                <a:solidFill>
                  <a:srgbClr val="000000"/>
                </a:solidFill>
                <a:latin typeface="Cambria Math"/>
              </a:rPr>
              <a:t>0</a:t>
            </a:r>
            <a:r>
              <a:rPr lang="en-US" altLang="zh-CN" sz="2000" b="1" dirty="0">
                <a:solidFill>
                  <a:srgbClr val="000000"/>
                </a:solidFill>
                <a:latin typeface="Cambria Math"/>
              </a:rPr>
              <a:t>?</a:t>
            </a:r>
            <a:endParaRPr lang="zh-CN" altLang="en-US" sz="2000" b="1" dirty="0">
              <a:solidFill>
                <a:srgbClr val="000000"/>
              </a:solidFill>
              <a:latin typeface="Cambria Math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10458" y="852683"/>
            <a:ext cx="1430200" cy="395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69" b="1" dirty="0" err="1">
                <a:solidFill>
                  <a:srgbClr val="000000"/>
                </a:solidFill>
                <a:latin typeface="Cambria Math"/>
              </a:rPr>
              <a:t>Zc</a:t>
            </a:r>
            <a:r>
              <a:rPr lang="en-US" altLang="zh-CN" sz="1969" b="1" dirty="0">
                <a:solidFill>
                  <a:srgbClr val="000000"/>
                </a:solidFill>
                <a:latin typeface="Cambria Math"/>
              </a:rPr>
              <a:t>(4020)</a:t>
            </a:r>
            <a:r>
              <a:rPr lang="en-US" altLang="zh-CN" sz="1969" b="1" baseline="30000" dirty="0">
                <a:solidFill>
                  <a:srgbClr val="000000"/>
                </a:solidFill>
                <a:latin typeface="Cambria Math"/>
              </a:rPr>
              <a:t>+</a:t>
            </a:r>
            <a:r>
              <a:rPr lang="en-US" altLang="zh-CN" sz="1969" b="1" dirty="0">
                <a:solidFill>
                  <a:srgbClr val="000000"/>
                </a:solidFill>
                <a:latin typeface="Cambria Math"/>
              </a:rPr>
              <a:t>?</a:t>
            </a:r>
            <a:endParaRPr lang="zh-CN" altLang="en-US" sz="1969" b="1" dirty="0">
              <a:solidFill>
                <a:srgbClr val="000000"/>
              </a:solidFill>
              <a:latin typeface="Cambria Math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047531" y="833365"/>
            <a:ext cx="1398140" cy="395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69" b="1" dirty="0" err="1">
                <a:solidFill>
                  <a:srgbClr val="000000"/>
                </a:solidFill>
                <a:latin typeface="Cambria Math"/>
              </a:rPr>
              <a:t>Zc</a:t>
            </a:r>
            <a:r>
              <a:rPr lang="en-US" altLang="zh-CN" sz="1969" b="1" dirty="0">
                <a:solidFill>
                  <a:srgbClr val="000000"/>
                </a:solidFill>
                <a:latin typeface="Cambria Math"/>
              </a:rPr>
              <a:t>(4020)</a:t>
            </a:r>
            <a:r>
              <a:rPr lang="en-US" altLang="zh-CN" sz="1969" b="1" baseline="30000" dirty="0">
                <a:solidFill>
                  <a:srgbClr val="000000"/>
                </a:solidFill>
                <a:latin typeface="Cambria Math"/>
              </a:rPr>
              <a:t>0</a:t>
            </a:r>
            <a:r>
              <a:rPr lang="en-US" altLang="zh-CN" sz="1969" b="1" dirty="0">
                <a:solidFill>
                  <a:srgbClr val="000000"/>
                </a:solidFill>
                <a:latin typeface="Cambria Math"/>
              </a:rPr>
              <a:t>?</a:t>
            </a:r>
            <a:endParaRPr lang="zh-CN" altLang="en-US" sz="1969" b="1" dirty="0">
              <a:solidFill>
                <a:srgbClr val="000000"/>
              </a:solidFill>
              <a:latin typeface="Cambria Math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212" y="3785227"/>
            <a:ext cx="2032237" cy="1276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697372" y="5150441"/>
                <a:ext cx="1750094" cy="313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406" b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406" b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CN" sz="1406" b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CN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CN" altLang="en-US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altLang="zh-CN" sz="1406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sz="1406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406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1406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1406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6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406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6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1406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1406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CN" sz="1406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406" b="1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129" y="7325072"/>
                <a:ext cx="2466894" cy="407099"/>
              </a:xfrm>
              <a:prstGeom prst="rect">
                <a:avLst/>
              </a:prstGeom>
              <a:blipFill rotWithShape="1"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414776" y="5205000"/>
                <a:ext cx="1806200" cy="327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406" b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406" b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CN" sz="1406" b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CN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CN" altLang="en-US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406" b="1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altLang="zh-CN" sz="1406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sz="1406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406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1406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altLang="zh-CN" sz="1406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6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406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6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</m:acc>
                            </m:e>
                            <m:sup/>
                          </m:sSup>
                          <m:r>
                            <a:rPr lang="en-US" altLang="zh-CN" sz="1406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CN" sz="1406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406" b="1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326" y="7402665"/>
                <a:ext cx="2548646" cy="426463"/>
              </a:xfrm>
              <a:prstGeom prst="rect">
                <a:avLst/>
              </a:prstGeom>
              <a:blipFill rotWithShape="1">
                <a:blip r:embed="rId7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/>
          <p:cNvSpPr txBox="1"/>
          <p:nvPr/>
        </p:nvSpPr>
        <p:spPr>
          <a:xfrm>
            <a:off x="5160400" y="1339834"/>
            <a:ext cx="592668" cy="15008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l"/>
            <a:endParaRPr lang="zh-CN" altLang="en-US" sz="1266" dirty="0">
              <a:solidFill>
                <a:srgbClr val="00000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2397" y="1201253"/>
            <a:ext cx="2035494" cy="30867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zh-CN" sz="1406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rPr>
              <a:t>PRL 110, 252001 (2013) </a:t>
            </a:r>
            <a:endParaRPr lang="zh-CN" altLang="en-US" sz="1406" b="1" dirty="0">
              <a:solidFill>
                <a:srgbClr val="FF0000"/>
              </a:solidFill>
              <a:latin typeface="Times New Roman" panose="02020603050405020304" pitchFamily="18" charset="0"/>
              <a:ea typeface="华文新魏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18875" y="3513818"/>
            <a:ext cx="2035494" cy="30867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642915"/>
            <a:r>
              <a:rPr lang="hu-HU" altLang="zh-CN" sz="1406" b="1" dirty="0">
                <a:solidFill>
                  <a:srgbClr val="FF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P</a:t>
            </a:r>
            <a:r>
              <a:rPr lang="en-US" altLang="zh-CN" sz="1406" b="1" dirty="0">
                <a:solidFill>
                  <a:srgbClr val="FF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RL</a:t>
            </a:r>
            <a:r>
              <a:rPr lang="hu-HU" altLang="zh-CN" sz="1406" b="1" dirty="0">
                <a:solidFill>
                  <a:srgbClr val="FF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115, 222002 (2015) </a:t>
            </a:r>
            <a:endParaRPr lang="zh-CN" altLang="en-US" sz="1406" b="1" dirty="0">
              <a:solidFill>
                <a:srgbClr val="FF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76902" y="3502087"/>
            <a:ext cx="1938325" cy="3086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1406" b="1" dirty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 PRL115, 182002 (2015)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49153" y="3479631"/>
            <a:ext cx="2010438" cy="3086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1406" b="1" dirty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PRL 112, 132001 (2014)</a:t>
            </a:r>
            <a:endParaRPr lang="zh-CN" altLang="en-US" sz="1406" b="1" dirty="0">
              <a:solidFill>
                <a:srgbClr val="FF000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1136" y="3473097"/>
            <a:ext cx="2321276" cy="5250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1406" b="1" dirty="0">
                <a:latin typeface="华文新魏"/>
                <a:ea typeface="华文新魏"/>
              </a:rPr>
              <a:t>ST:</a:t>
            </a:r>
            <a:r>
              <a:rPr lang="en-US" altLang="zh-CN" sz="1406" b="1" dirty="0">
                <a:solidFill>
                  <a:srgbClr val="FF0000"/>
                </a:solidFill>
                <a:latin typeface="华文新魏"/>
                <a:ea typeface="华文新魏"/>
              </a:rPr>
              <a:t> PRL 112, 022001(2014)</a:t>
            </a:r>
            <a:br>
              <a:rPr lang="en-US" altLang="zh-CN" sz="1406" b="1" dirty="0">
                <a:solidFill>
                  <a:srgbClr val="FF0000"/>
                </a:solidFill>
                <a:latin typeface="华文新魏"/>
                <a:ea typeface="华文新魏"/>
              </a:rPr>
            </a:br>
            <a:r>
              <a:rPr lang="en-US" altLang="zh-CN" sz="1406" b="1" dirty="0">
                <a:latin typeface="华文新魏"/>
                <a:ea typeface="华文新魏"/>
              </a:rPr>
              <a:t>DT:</a:t>
            </a:r>
            <a:r>
              <a:rPr lang="en-US" altLang="zh-CN" sz="1406" b="1" dirty="0">
                <a:solidFill>
                  <a:srgbClr val="FF0000"/>
                </a:solidFill>
                <a:latin typeface="华文新魏"/>
                <a:ea typeface="华文新魏"/>
              </a:rPr>
              <a:t> PRD92, 092006 (2015)</a:t>
            </a:r>
          </a:p>
        </p:txBody>
      </p:sp>
      <p:sp>
        <p:nvSpPr>
          <p:cNvPr id="28" name="矩形 27"/>
          <p:cNvSpPr/>
          <p:nvPr/>
        </p:nvSpPr>
        <p:spPr>
          <a:xfrm>
            <a:off x="3948958" y="1173078"/>
            <a:ext cx="1980670" cy="30867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zh-CN" sz="1406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rPr>
              <a:t>PRL 115, 112003 (2015)</a:t>
            </a:r>
            <a:endParaRPr lang="zh-CN" altLang="en-US" sz="1406" b="1" dirty="0">
              <a:solidFill>
                <a:srgbClr val="FF0000"/>
              </a:solidFill>
              <a:latin typeface="Times New Roman" panose="02020603050405020304" pitchFamily="18" charset="0"/>
              <a:ea typeface="华文新魏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9931" y="1201253"/>
            <a:ext cx="1935786" cy="30867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lvl1pPr algn="l">
              <a:defRPr sz="2000" b="1">
                <a:solidFill>
                  <a:srgbClr val="FF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defRPr>
            </a:lvl1pPr>
          </a:lstStyle>
          <a:p>
            <a:r>
              <a:rPr lang="en-US" altLang="zh-CN" sz="1406" dirty="0"/>
              <a:t>PRL 111, 242001(2013)</a:t>
            </a:r>
            <a:endParaRPr lang="zh-CN" altLang="en-US" sz="1406" dirty="0"/>
          </a:p>
        </p:txBody>
      </p:sp>
      <p:sp>
        <p:nvSpPr>
          <p:cNvPr id="30" name="TextBox 29"/>
          <p:cNvSpPr txBox="1"/>
          <p:nvPr/>
        </p:nvSpPr>
        <p:spPr>
          <a:xfrm>
            <a:off x="8678163" y="1201253"/>
            <a:ext cx="1910779" cy="30867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lvl1pPr algn="l">
              <a:defRPr sz="2000" b="1">
                <a:solidFill>
                  <a:srgbClr val="FF0000"/>
                </a:solidFill>
                <a:latin typeface="Times New Roman" panose="02020603050405020304" pitchFamily="18" charset="0"/>
                <a:ea typeface="华文新魏"/>
                <a:cs typeface="Times New Roman" panose="02020603050405020304" pitchFamily="18" charset="0"/>
              </a:defRPr>
            </a:lvl1pPr>
          </a:lstStyle>
          <a:p>
            <a:r>
              <a:rPr lang="en-US" altLang="zh-CN" sz="1406" dirty="0"/>
              <a:t>PRL113,212002 (2014)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2414" y="3896408"/>
            <a:ext cx="2184849" cy="1335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766" y="5707378"/>
            <a:ext cx="8774342" cy="81009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altLang="zh-CN" sz="22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Which is the nature of these states? </a:t>
            </a:r>
            <a:br>
              <a:rPr lang="en-US" altLang="zh-CN" sz="22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2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Different decay channels of the same observed states?  Other decay modes?</a:t>
            </a:r>
            <a:endParaRPr lang="zh-CN" altLang="en-US" sz="22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209" y="1647680"/>
            <a:ext cx="3247169" cy="3247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799512" y="6525344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454696" y="6597353"/>
            <a:ext cx="1905000" cy="313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34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7442" y="14810"/>
            <a:ext cx="7886700" cy="677887"/>
          </a:xfrm>
          <a:solidFill>
            <a:srgbClr val="92D050"/>
          </a:solidFill>
        </p:spPr>
        <p:txBody>
          <a:bodyPr>
            <a:normAutofit/>
          </a:bodyPr>
          <a:lstStyle/>
          <a:p>
            <a:pPr lvl="0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3200" b="1" dirty="0">
                <a:latin typeface="Arial" panose="020B0604020202020204" pitchFamily="34" charset="0"/>
                <a:ea typeface="Times New Roman" charset="0"/>
                <a:cs typeface="Times New Roman" charset="0"/>
              </a:rPr>
              <a:t>e</a:t>
            </a:r>
            <a:r>
              <a:rPr lang="mr-IN" sz="3200" b="1" baseline="44444" dirty="0">
                <a:latin typeface="Arial" panose="020B0604020202020204" pitchFamily="34" charset="0"/>
                <a:ea typeface="Times New Roman" charset="0"/>
                <a:cs typeface="Times New Roman" charset="0"/>
              </a:rPr>
              <a:t>+</a:t>
            </a:r>
            <a:r>
              <a:rPr lang="mr-IN" sz="3200" b="1" dirty="0">
                <a:latin typeface="Arial" panose="020B0604020202020204" pitchFamily="34" charset="0"/>
                <a:ea typeface="Times New Roman" charset="0"/>
                <a:cs typeface="Times New Roman" charset="0"/>
              </a:rPr>
              <a:t>e</a:t>
            </a:r>
            <a:r>
              <a:rPr lang="mr-IN" sz="3200" b="1" baseline="44444" dirty="0">
                <a:latin typeface="Arial" panose="020B0604020202020204" pitchFamily="34" charset="0"/>
                <a:ea typeface="Times New Roman" charset="0"/>
                <a:cs typeface="Times New Roman" charset="0"/>
              </a:rPr>
              <a:t>-</a:t>
            </a:r>
            <a:r>
              <a:rPr lang="mr-IN" sz="3200" b="1" dirty="0">
                <a:latin typeface="Arial" panose="020B0604020202020204" pitchFamily="34" charset="0"/>
                <a:ea typeface="Times New Roman" charset="0"/>
                <a:cs typeface="Times New Roman" charset="0"/>
                <a:sym typeface="Symbol"/>
              </a:rPr>
              <a:t> </a:t>
            </a:r>
            <a:r>
              <a:rPr lang="mr-IN" sz="3200" b="1" dirty="0" smtClean="0">
                <a:latin typeface="Arial" panose="020B0604020202020204" pitchFamily="34" charset="0"/>
                <a:ea typeface="Times New Roman" charset="0"/>
                <a:cs typeface="Times New Roman" charset="0"/>
                <a:sym typeface="Wingdings"/>
              </a:rPr>
              <a:t></a:t>
            </a:r>
            <a:r>
              <a:rPr lang="mr-IN" sz="3200" b="1" dirty="0" smtClean="0">
                <a:latin typeface="Arial" panose="020B0604020202020204" pitchFamily="34" charset="0"/>
                <a:ea typeface="Times New Roman" charset="0"/>
                <a:cs typeface="Times New Roman" charset="0"/>
                <a:sym typeface="Symbol"/>
              </a:rPr>
              <a:t></a:t>
            </a:r>
            <a:r>
              <a:rPr lang="mr-IN" sz="3200" b="1" baseline="30000" dirty="0" smtClean="0">
                <a:latin typeface="Arial" panose="020B0604020202020204" pitchFamily="34" charset="0"/>
                <a:ea typeface="Times New Roman" charset="0"/>
                <a:cs typeface="Times New Roman" charset="0"/>
                <a:sym typeface="Symbol" panose="05050102010706020507" pitchFamily="18" charset="2"/>
              </a:rPr>
              <a:t></a:t>
            </a:r>
            <a:r>
              <a:rPr lang="mr-IN" sz="3200" b="1" dirty="0" smtClean="0">
                <a:latin typeface="Arial" panose="020B0604020202020204" pitchFamily="34" charset="0"/>
                <a:ea typeface="Times New Roman" charset="0"/>
                <a:cs typeface="Times New Roman" charset="0"/>
                <a:sym typeface="Symbol" panose="05050102010706020507" pitchFamily="18" charset="2"/>
              </a:rPr>
              <a:t></a:t>
            </a:r>
            <a:r>
              <a:rPr lang="mr-IN" sz="3200" b="1" baseline="30000" dirty="0" smtClean="0">
                <a:latin typeface="Arial" panose="020B0604020202020204" pitchFamily="34" charset="0"/>
                <a:ea typeface="Times New Roman" charset="0"/>
                <a:cs typeface="Times New Roman" charset="0"/>
                <a:sym typeface="Symbol" panose="05050102010706020507" pitchFamily="18" charset="2"/>
              </a:rPr>
              <a:t></a:t>
            </a:r>
            <a:r>
              <a:rPr lang="mr-IN" sz="3200" b="1" i="1" dirty="0" smtClean="0">
                <a:latin typeface="Arial" panose="020B0604020202020204" pitchFamily="34" charset="0"/>
                <a:ea typeface="Times New Roman" charset="0"/>
                <a:cs typeface="Times New Roman" charset="0"/>
              </a:rPr>
              <a:t>J</a:t>
            </a:r>
            <a:r>
              <a:rPr lang="mr-IN" sz="3200" b="1" dirty="0">
                <a:latin typeface="Arial" panose="020B0604020202020204" pitchFamily="34" charset="0"/>
                <a:ea typeface="Times New Roman" charset="0"/>
                <a:cs typeface="Times New Roman" charset="0"/>
              </a:rPr>
              <a:t>/𝜓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916626"/>
            <a:ext cx="6948264" cy="1504263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71856" y="692697"/>
            <a:ext cx="2664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222222"/>
                </a:solidFill>
                <a:latin typeface="Helvetica Neue" charset="0"/>
              </a:rPr>
              <a:t>PRL</a:t>
            </a:r>
            <a:r>
              <a:rPr lang="zh-CN" altLang="en-US" b="1" dirty="0">
                <a:solidFill>
                  <a:srgbClr val="222222"/>
                </a:solidFill>
                <a:latin typeface="Helvetica Neue" charset="0"/>
              </a:rPr>
              <a:t> </a:t>
            </a:r>
            <a:r>
              <a:rPr lang="sk-SK" b="1" dirty="0">
                <a:solidFill>
                  <a:srgbClr val="222222"/>
                </a:solidFill>
                <a:latin typeface="Helvetica Neue" charset="0"/>
              </a:rPr>
              <a:t>119.072001</a:t>
            </a:r>
            <a:r>
              <a:rPr lang="zh-CN" altLang="en-US" b="1" dirty="0">
                <a:solidFill>
                  <a:srgbClr val="222222"/>
                </a:solidFill>
                <a:latin typeface="Helvetica Neue" charset="0"/>
              </a:rPr>
              <a:t> </a:t>
            </a:r>
            <a:r>
              <a:rPr lang="en-US" altLang="zh-CN" b="1" dirty="0">
                <a:solidFill>
                  <a:srgbClr val="222222"/>
                </a:solidFill>
                <a:latin typeface="Helvetica Neue" charset="0"/>
              </a:rPr>
              <a:t>(2017)</a:t>
            </a:r>
            <a:endParaRPr lang="en-US" b="1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3154364" y="2492897"/>
          <a:ext cx="6378575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4" imgW="3365280" imgH="2171520" progId="Equation.DSMT4">
                  <p:embed/>
                </p:oleObj>
              </mc:Choice>
              <mc:Fallback>
                <p:oleObj name="Equation" r:id="rId4" imgW="336528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4" y="2492897"/>
                        <a:ext cx="6378575" cy="411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9077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2208" y="31658"/>
            <a:ext cx="9273259" cy="677887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Spin-parity determination</a:t>
            </a:r>
            <a:r>
              <a:rPr lang="zh-CN" altLang="en-US" sz="3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of</a:t>
            </a:r>
            <a:r>
              <a:rPr lang="zh-CN" altLang="en-US" sz="3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the </a:t>
            </a:r>
            <a:r>
              <a:rPr lang="en-US" altLang="zh-CN" sz="3200" b="1" dirty="0" err="1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Z</a:t>
            </a:r>
            <a:r>
              <a:rPr lang="en-US" altLang="zh-CN" sz="3200" b="1" baseline="-25000" dirty="0" err="1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</a:t>
            </a:r>
            <a:r>
              <a:rPr lang="en-US" altLang="zh-CN" sz="3200" b="1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(3900)</a:t>
            </a:r>
            <a:r>
              <a:rPr lang="en-US" altLang="zh-CN" sz="3200" b="1" baseline="300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+</a:t>
            </a:r>
            <a:r>
              <a:rPr lang="zh-CN" altLang="en-US" sz="3200" b="1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1454696" y="6597353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X.-R. LYU</a:t>
            </a:r>
            <a:endParaRPr 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4648200" y="6597353"/>
            <a:ext cx="3392016" cy="31318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ICNPF2017, Crete, Greece</a:t>
            </a:r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38338" y="843881"/>
            <a:ext cx="800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2000"/>
              <a:t> </a:t>
            </a:r>
            <a:r>
              <a:rPr lang="en-US" altLang="zh-CN" sz="2000"/>
              <a:t>Zc line shape parameterized with Flatte-like formula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8" y="1700809"/>
            <a:ext cx="45910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2565" y="1556792"/>
            <a:ext cx="10038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b="1"/>
              <a:t>4.23GeV</a:t>
            </a:r>
            <a:endParaRPr kumimoji="1"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15426" y="3356992"/>
            <a:ext cx="10038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b="1"/>
              <a:t>4.26GeV</a:t>
            </a:r>
            <a:endParaRPr kumimoji="1"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49877" y="3284984"/>
            <a:ext cx="6479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J</a:t>
            </a:r>
            <a:r>
              <a:rPr kumimoji="1" lang="en-US" altLang="zh-CN" baseline="30000" dirty="0"/>
              <a:t>P</a:t>
            </a:r>
            <a:r>
              <a:rPr kumimoji="1" lang="en-US" altLang="zh-CN" dirty="0"/>
              <a:t>=1</a:t>
            </a:r>
            <a:r>
              <a:rPr kumimoji="1" lang="en-US" altLang="zh-CN" baseline="30000" dirty="0"/>
              <a:t>+</a:t>
            </a:r>
            <a:endParaRPr kumimoji="1" lang="zh-CN" altLang="en-US" baseline="30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528" y="5345007"/>
            <a:ext cx="3562310" cy="126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3462" y="1787922"/>
            <a:ext cx="2422938" cy="185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5470" y="3588122"/>
            <a:ext cx="2422938" cy="185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378" y="1199396"/>
            <a:ext cx="3800862" cy="5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00056" y="5661248"/>
            <a:ext cx="3484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kumimoji="1" lang="en-US" altLang="zh-CN" sz="2000" baseline="30000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 is measured to be 1</a:t>
            </a:r>
            <a:r>
              <a:rPr kumimoji="1" lang="en-US" altLang="zh-CN" sz="2000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 with significance larger than 7.6𝞼</a:t>
            </a:r>
            <a:endParaRPr kumimoji="1" lang="zh-CN" altLang="en-US" sz="2000" baseline="30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24192" y="827420"/>
            <a:ext cx="2664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222222"/>
                </a:solidFill>
                <a:latin typeface="Helvetica Neue" charset="0"/>
              </a:rPr>
              <a:t>PRL</a:t>
            </a:r>
            <a:r>
              <a:rPr lang="zh-CN" altLang="en-US" b="1" dirty="0">
                <a:solidFill>
                  <a:srgbClr val="222222"/>
                </a:solidFill>
                <a:latin typeface="Helvetica Neue" charset="0"/>
              </a:rPr>
              <a:t> </a:t>
            </a:r>
            <a:r>
              <a:rPr lang="sk-SK" b="1" dirty="0">
                <a:solidFill>
                  <a:srgbClr val="222222"/>
                </a:solidFill>
                <a:latin typeface="Helvetica Neue" charset="0"/>
              </a:rPr>
              <a:t>119.072001</a:t>
            </a:r>
            <a:r>
              <a:rPr lang="zh-CN" altLang="en-US" b="1" dirty="0">
                <a:solidFill>
                  <a:srgbClr val="222222"/>
                </a:solidFill>
                <a:latin typeface="Helvetica Neue" charset="0"/>
              </a:rPr>
              <a:t> </a:t>
            </a:r>
            <a:r>
              <a:rPr lang="en-US" altLang="zh-CN" b="1" dirty="0">
                <a:solidFill>
                  <a:srgbClr val="222222"/>
                </a:solidFill>
                <a:latin typeface="Helvetica Neue" charset="0"/>
              </a:rPr>
              <a:t>(2017)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22141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7441" y="14810"/>
            <a:ext cx="8367041" cy="6778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Determiend</a:t>
            </a:r>
            <a:r>
              <a:rPr lang="zh-CN" altLang="en-US" sz="3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properties</a:t>
            </a:r>
            <a:r>
              <a:rPr lang="zh-CN" altLang="en-US" sz="3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of</a:t>
            </a:r>
            <a:r>
              <a:rPr lang="zh-CN" altLang="en-US" sz="3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the </a:t>
            </a:r>
            <a:r>
              <a:rPr lang="en-US" altLang="zh-CN" sz="3200" b="1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Z</a:t>
            </a:r>
            <a:r>
              <a:rPr lang="en-US" altLang="zh-CN" sz="3200" b="1" baseline="-25000" dirty="0" err="1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</a:t>
            </a:r>
            <a:r>
              <a:rPr lang="en-US" altLang="zh-CN" sz="3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(3900)</a:t>
            </a:r>
            <a:r>
              <a:rPr lang="en-US" altLang="zh-CN" sz="3200" b="1" baseline="300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+</a:t>
            </a:r>
            <a:r>
              <a:rPr lang="zh-CN" altLang="en-US" sz="32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2391618" y="887438"/>
          <a:ext cx="7016750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3" imgW="4279680" imgH="3263760" progId="Equation.DSMT4">
                  <p:embed/>
                </p:oleObj>
              </mc:Choice>
              <mc:Fallback>
                <p:oleObj name="Equation" r:id="rId3" imgW="4279680" imgH="326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618" y="887438"/>
                        <a:ext cx="7016750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752184" y="827420"/>
            <a:ext cx="26642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222222"/>
                </a:solidFill>
                <a:latin typeface="Helvetica Neue" charset="0"/>
              </a:rPr>
              <a:t>PRL</a:t>
            </a:r>
            <a:r>
              <a:rPr lang="zh-CN" altLang="en-US" b="1" dirty="0">
                <a:solidFill>
                  <a:srgbClr val="222222"/>
                </a:solidFill>
                <a:latin typeface="Helvetica Neue" charset="0"/>
              </a:rPr>
              <a:t> </a:t>
            </a:r>
            <a:r>
              <a:rPr lang="sk-SK" b="1" dirty="0">
                <a:solidFill>
                  <a:srgbClr val="222222"/>
                </a:solidFill>
                <a:latin typeface="Helvetica Neue" charset="0"/>
              </a:rPr>
              <a:t>119.072001</a:t>
            </a:r>
            <a:r>
              <a:rPr lang="zh-CN" altLang="en-US" b="1" dirty="0">
                <a:solidFill>
                  <a:srgbClr val="222222"/>
                </a:solidFill>
                <a:latin typeface="Helvetica Neue" charset="0"/>
              </a:rPr>
              <a:t> </a:t>
            </a:r>
            <a:r>
              <a:rPr lang="en-US" altLang="zh-CN" b="1" dirty="0">
                <a:solidFill>
                  <a:srgbClr val="222222"/>
                </a:solidFill>
                <a:latin typeface="Helvetica Neue" charset="0"/>
              </a:rPr>
              <a:t>(2017)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50618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019" y="14810"/>
            <a:ext cx="12013721" cy="850309"/>
          </a:xfrm>
          <a:solidFill>
            <a:srgbClr val="92D050"/>
          </a:solidFill>
        </p:spPr>
        <p:txBody>
          <a:bodyPr>
            <a:noAutofit/>
          </a:bodyPr>
          <a:lstStyle/>
          <a:p>
            <a:pPr lvl="0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6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candidate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3600" b="1" dirty="0" smtClean="0">
                <a:latin typeface="Arial" panose="020B0604020202020204" pitchFamily="34" charset="0"/>
                <a:sym typeface="Symbol"/>
              </a:rPr>
              <a:t></a:t>
            </a:r>
            <a:r>
              <a:rPr lang="mr-IN" sz="3600" b="1" baseline="44444" dirty="0">
                <a:latin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mr-IN" sz="3600" b="1" dirty="0" smtClean="0">
                <a:latin typeface="Arial" panose="020B0604020202020204" pitchFamily="34" charset="0"/>
              </a:rPr>
              <a:t>𝜓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(3686)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4.416 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GeV (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altLang="zh-CN" sz="36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(4030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zh-CN" sz="3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64" y="908721"/>
            <a:ext cx="6048672" cy="1344149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466" y="2252869"/>
            <a:ext cx="4057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804" y="1196752"/>
            <a:ext cx="2703697" cy="216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520" y="2852937"/>
            <a:ext cx="5481166" cy="59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9576" y="3811252"/>
            <a:ext cx="2841476" cy="22100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648" y="6089228"/>
            <a:ext cx="4851400" cy="292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36408" y="3204266"/>
            <a:ext cx="259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1600" b="1" i="1" dirty="0">
                <a:solidFill>
                  <a:srgbClr val="C00000"/>
                </a:solidFill>
              </a:rPr>
              <a:t>However,</a:t>
            </a:r>
            <a:r>
              <a:rPr kumimoji="1" lang="zh-CN" altLang="en-US" sz="1600" b="1" i="1" dirty="0">
                <a:solidFill>
                  <a:srgbClr val="C00000"/>
                </a:solidFill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</a:rPr>
              <a:t>the</a:t>
            </a:r>
            <a:r>
              <a:rPr kumimoji="1" lang="zh-CN" altLang="en-US" sz="1600" b="1" i="1" dirty="0">
                <a:solidFill>
                  <a:srgbClr val="C00000"/>
                </a:solidFill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</a:rPr>
              <a:t>fitting</a:t>
            </a:r>
            <a:r>
              <a:rPr kumimoji="1" lang="zh-CN" altLang="en-US" sz="1600" b="1" i="1" dirty="0">
                <a:solidFill>
                  <a:srgbClr val="C00000"/>
                </a:solidFill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</a:rPr>
              <a:t>quality</a:t>
            </a:r>
            <a:r>
              <a:rPr kumimoji="1" lang="zh-CN" altLang="en-US" sz="1600" b="1" i="1" dirty="0">
                <a:solidFill>
                  <a:srgbClr val="C00000"/>
                </a:solidFill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</a:rPr>
              <a:t>is</a:t>
            </a:r>
            <a:r>
              <a:rPr kumimoji="1" lang="zh-CN" altLang="en-US" sz="1600" b="1" i="1" dirty="0">
                <a:solidFill>
                  <a:srgbClr val="C00000"/>
                </a:solidFill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</a:rPr>
              <a:t>not</a:t>
            </a:r>
            <a:r>
              <a:rPr kumimoji="1" lang="zh-CN" altLang="en-US" sz="1600" b="1" i="1" dirty="0">
                <a:solidFill>
                  <a:srgbClr val="C00000"/>
                </a:solidFill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</a:rPr>
              <a:t>good.</a:t>
            </a:r>
            <a:endParaRPr kumimoji="1"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5654" y="1369176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defRPr/>
            </a:pPr>
            <a:r>
              <a:rPr kumimoji="1" lang="en-US" altLang="zh-CN" sz="1400" b="1"/>
              <a:t>4.416GeV</a:t>
            </a:r>
            <a:endParaRPr kumimoji="1" lang="en-US" sz="1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519937" y="3809760"/>
            <a:ext cx="2760051" cy="2283537"/>
            <a:chOff x="6152170" y="3765021"/>
            <a:chExt cx="2760051" cy="22835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52170" y="3786067"/>
              <a:ext cx="2760051" cy="226249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16216" y="3765021"/>
              <a:ext cx="2376426" cy="2400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3496" y="4058731"/>
            <a:ext cx="2870200" cy="330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13496" y="4376812"/>
            <a:ext cx="1955800" cy="304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088659" y="911866"/>
            <a:ext cx="2491594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PRD96</a:t>
            </a:r>
            <a:r>
              <a:rPr lang="zh-CN" altLang="en-US" sz="1600" b="1" dirty="0" smtClean="0"/>
              <a:t>，</a:t>
            </a:r>
            <a:r>
              <a:rPr lang="en-US" altLang="zh-CN" sz="1600" b="1" dirty="0" smtClean="0"/>
              <a:t>032004</a:t>
            </a:r>
            <a:r>
              <a:rPr lang="zh-CN" altLang="en-US" sz="1600" b="1" dirty="0" smtClean="0"/>
              <a:t>，</a:t>
            </a:r>
            <a:r>
              <a:rPr lang="en-US" altLang="zh-CN" sz="1600" b="1" dirty="0" smtClean="0"/>
              <a:t>(2017)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974133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-1"/>
            <a:ext cx="8229600" cy="68908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Dalitz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analysis: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 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en-US" altLang="zh-CN" b="1" baseline="30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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en-US" altLang="zh-CN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endParaRPr lang="zh-CN" alt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692698"/>
            <a:ext cx="8229600" cy="1296143"/>
          </a:xfrm>
        </p:spPr>
        <p:txBody>
          <a:bodyPr/>
          <a:lstStyle/>
          <a:p>
            <a:r>
              <a:rPr lang="en-US" altLang="zh-CN" sz="2400" b="1" dirty="0"/>
              <a:t>Reveal the inner structure of the meson</a:t>
            </a:r>
          </a:p>
          <a:p>
            <a:r>
              <a:rPr lang="en-US" altLang="zh-CN" sz="2400" b="1" dirty="0"/>
              <a:t>Study the transition form factor </a:t>
            </a:r>
            <a:r>
              <a:rPr lang="en-US" altLang="zh-CN" sz="2400" b="1" dirty="0">
                <a:sym typeface="Wingdings" panose="05000000000000000000" pitchFamily="2" charset="2"/>
              </a:rPr>
              <a:t></a:t>
            </a:r>
            <a:r>
              <a:rPr lang="en-US" altLang="zh-CN" sz="2400" b="1" i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sym typeface="Symbol" panose="05050102010706020507" pitchFamily="18" charset="2"/>
              </a:rPr>
              <a:t>providing information for the muon anomalous magnetic moment.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CE347-E301-478C-AE70-1BF3EC4558F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647485"/>
            <a:ext cx="3371850" cy="2457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5" y="2020403"/>
            <a:ext cx="1285875" cy="552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630" y="1928767"/>
            <a:ext cx="4152900" cy="685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163" y="2187832"/>
            <a:ext cx="1971675" cy="2762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35080" y="3471432"/>
            <a:ext cx="433082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|QED(q</a:t>
            </a:r>
            <a:r>
              <a:rPr lang="en-US" altLang="zh-CN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)|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represents the calculable QED part for a point-like meson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584" y="5104936"/>
            <a:ext cx="5832648" cy="713341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948" y="5771521"/>
            <a:ext cx="5770844" cy="40587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99856" y="6263421"/>
            <a:ext cx="3983926" cy="461665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Phys. Rev. D92,012001 (2015)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3774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9512" y="6597352"/>
            <a:ext cx="1905000" cy="288032"/>
          </a:xfrm>
        </p:spPr>
        <p:txBody>
          <a:bodyPr/>
          <a:lstStyle/>
          <a:p>
            <a:pPr>
              <a:defRPr/>
            </a:pPr>
            <a:fld id="{529ACD7A-6ECE-4959-A5FC-AD518CC335C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6607" y="5089990"/>
            <a:ext cx="2278872" cy="175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4686" y="4989749"/>
            <a:ext cx="2341364" cy="17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灯片编号占位符 3"/>
          <p:cNvSpPr txBox="1">
            <a:spLocks/>
          </p:cNvSpPr>
          <p:nvPr/>
        </p:nvSpPr>
        <p:spPr>
          <a:xfrm>
            <a:off x="6816436" y="64004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C913308-F349-4B6D-A68A-DD1791B4A57B}" type="slidenum">
              <a:rPr lang="zh-CN" altLang="en-US" sz="1000">
                <a:solidFill>
                  <a:sysClr val="windowText" lastClr="000000">
                    <a:tint val="75000"/>
                  </a:sysClr>
                </a:solidFill>
                <a:latin typeface="Calibri"/>
                <a:ea typeface="宋体"/>
              </a:rPr>
              <a:pPr>
                <a:defRPr/>
              </a:pPr>
              <a:t>40</a:t>
            </a:fld>
            <a:endParaRPr lang="zh-CN" altLang="en-US" sz="1000">
              <a:solidFill>
                <a:sysClr val="windowText" lastClr="000000">
                  <a:tint val="75000"/>
                </a:sysClr>
              </a:solidFill>
              <a:latin typeface="Calibri"/>
              <a:ea typeface="宋体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36" y="1655009"/>
            <a:ext cx="2195736" cy="16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972" y="1672921"/>
            <a:ext cx="2385676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228" y="1663960"/>
            <a:ext cx="2281626" cy="159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6608" y="1672920"/>
            <a:ext cx="2250637" cy="15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208" y="3361111"/>
            <a:ext cx="2344989" cy="162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007" y="3361110"/>
            <a:ext cx="2261941" cy="15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9797" y="3391444"/>
            <a:ext cx="2251654" cy="156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610" y="5029478"/>
            <a:ext cx="2299531" cy="175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691" y="3361111"/>
            <a:ext cx="2225516" cy="166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47" y="4997825"/>
            <a:ext cx="2297556" cy="176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18273" y="1045948"/>
            <a:ext cx="863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 smtClean="0">
                <a:solidFill>
                  <a:srgbClr val="FF0000"/>
                </a:solidFill>
              </a:rPr>
              <a:t>  (</a:t>
            </a:r>
            <a:r>
              <a:rPr lang="en-US" b="1" kern="0" dirty="0">
                <a:solidFill>
                  <a:srgbClr val="FF0000"/>
                </a:solidFill>
              </a:rPr>
              <a:t>a) 4.226 GeV,       </a:t>
            </a:r>
            <a:r>
              <a:rPr lang="en-US" b="1" kern="0" dirty="0" smtClean="0">
                <a:solidFill>
                  <a:srgbClr val="FF0000"/>
                </a:solidFill>
              </a:rPr>
              <a:t>          </a:t>
            </a:r>
            <a:r>
              <a:rPr lang="en-US" b="1" kern="0" dirty="0">
                <a:solidFill>
                  <a:srgbClr val="FF0000"/>
                </a:solidFill>
              </a:rPr>
              <a:t>(b) 4.258 GeV,             </a:t>
            </a:r>
            <a:r>
              <a:rPr lang="en-US" b="1" kern="0" dirty="0" smtClean="0">
                <a:solidFill>
                  <a:srgbClr val="FF0000"/>
                </a:solidFill>
              </a:rPr>
              <a:t>          </a:t>
            </a:r>
            <a:r>
              <a:rPr lang="en-US" b="1" kern="0" dirty="0">
                <a:solidFill>
                  <a:srgbClr val="FF0000"/>
                </a:solidFill>
              </a:rPr>
              <a:t>(c) 4.358 GeV,       </a:t>
            </a:r>
            <a:r>
              <a:rPr lang="en-US" b="1" kern="0" dirty="0" smtClean="0">
                <a:solidFill>
                  <a:srgbClr val="FF0000"/>
                </a:solidFill>
              </a:rPr>
              <a:t>       </a:t>
            </a:r>
            <a:r>
              <a:rPr lang="en-US" b="1" kern="0" dirty="0">
                <a:solidFill>
                  <a:srgbClr val="FF0000"/>
                </a:solidFill>
              </a:rPr>
              <a:t>(d) 4.416 GeV</a:t>
            </a:r>
          </a:p>
        </p:txBody>
      </p:sp>
      <p:sp>
        <p:nvSpPr>
          <p:cNvPr id="40" name="矩形 39"/>
          <p:cNvSpPr/>
          <p:nvPr/>
        </p:nvSpPr>
        <p:spPr>
          <a:xfrm>
            <a:off x="3180726" y="1420415"/>
            <a:ext cx="1503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FF0000"/>
                </a:solidFill>
              </a:rPr>
              <a:t>825.67 pb</a:t>
            </a:r>
            <a:r>
              <a:rPr lang="en-US" sz="1200" b="1" kern="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41" name="矩形 40"/>
          <p:cNvSpPr/>
          <p:nvPr/>
        </p:nvSpPr>
        <p:spPr>
          <a:xfrm>
            <a:off x="7801487" y="1420415"/>
            <a:ext cx="10182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FF0000"/>
                </a:solidFill>
              </a:rPr>
              <a:t>1073.56 </a:t>
            </a:r>
            <a:r>
              <a:rPr lang="en-US" sz="1200" b="1" kern="0" dirty="0" err="1">
                <a:solidFill>
                  <a:srgbClr val="FF0000"/>
                </a:solidFill>
              </a:rPr>
              <a:t>pb</a:t>
            </a:r>
            <a:r>
              <a:rPr lang="en-US" sz="1200" b="1" kern="0" dirty="0">
                <a:solidFill>
                  <a:srgbClr val="FF0000"/>
                </a:solidFill>
              </a:rPr>
              <a:t> </a:t>
            </a:r>
            <a:r>
              <a:rPr lang="en-US" sz="1200" b="1" kern="0" baseline="30000" dirty="0">
                <a:solidFill>
                  <a:srgbClr val="FF0000"/>
                </a:solidFill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30781" y="1420415"/>
                <a:ext cx="239093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1200" b="1" kern="0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𝓛</m:t>
                    </m:r>
                  </m:oMath>
                </a14:m>
                <a:r>
                  <a:rPr lang="en-US" sz="1200" b="1" kern="0" dirty="0">
                    <a:solidFill>
                      <a:srgbClr val="FF0000"/>
                    </a:solidFill>
                  </a:rPr>
                  <a:t>=   1091.74 </a:t>
                </a:r>
                <a:r>
                  <a:rPr lang="en-US" sz="1200" b="1" kern="0" dirty="0" err="1">
                    <a:solidFill>
                      <a:srgbClr val="FF0000"/>
                    </a:solidFill>
                  </a:rPr>
                  <a:t>pb</a:t>
                </a:r>
                <a:r>
                  <a:rPr lang="en-US" sz="1200" b="1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sz="1200" b="1" kern="0" baseline="30000" dirty="0">
                    <a:solidFill>
                      <a:srgbClr val="FF0000"/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81" y="1420415"/>
                <a:ext cx="2390937" cy="276999"/>
              </a:xfrm>
              <a:prstGeom prst="rect">
                <a:avLst/>
              </a:prstGeom>
              <a:blipFill rotWithShape="0">
                <a:blip r:embed="rId1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/>
          <p:cNvSpPr/>
          <p:nvPr/>
        </p:nvSpPr>
        <p:spPr>
          <a:xfrm>
            <a:off x="5944522" y="1420415"/>
            <a:ext cx="904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FF0000"/>
                </a:solidFill>
              </a:rPr>
              <a:t>539.84 pb</a:t>
            </a:r>
            <a:r>
              <a:rPr lang="en-US" sz="1200" b="1" kern="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44" name="文本框 9"/>
          <p:cNvSpPr txBox="1">
            <a:spLocks noChangeArrowheads="1"/>
          </p:cNvSpPr>
          <p:nvPr/>
        </p:nvSpPr>
        <p:spPr bwMode="auto">
          <a:xfrm rot="20100000">
            <a:off x="5798759" y="2572769"/>
            <a:ext cx="3393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b="1" dirty="0">
                <a:solidFill>
                  <a:srgbClr val="C5C5C5"/>
                </a:solidFill>
              </a:rPr>
              <a:t>BESIII preliminary</a:t>
            </a:r>
            <a:endParaRPr lang="zh-CN" altLang="en-US" sz="2800" b="1" dirty="0">
              <a:solidFill>
                <a:srgbClr val="C5C5C5"/>
              </a:solidFill>
            </a:endParaRPr>
          </a:p>
        </p:txBody>
      </p:sp>
      <p:sp>
        <p:nvSpPr>
          <p:cNvPr id="45" name="标题 4"/>
          <p:cNvSpPr txBox="1">
            <a:spLocks/>
          </p:cNvSpPr>
          <p:nvPr/>
        </p:nvSpPr>
        <p:spPr>
          <a:xfrm>
            <a:off x="1270958" y="38750"/>
            <a:ext cx="8505646" cy="77477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zh-CN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0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40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</a:t>
            </a:r>
            <a:r>
              <a:rPr lang="en-US" altLang="zh-CN" sz="4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zh-CN" sz="4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(2S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(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altLang="zh-CN" sz="40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(4030)</a:t>
            </a:r>
            <a:r>
              <a:rPr lang="en-US" altLang="zh-CN" sz="4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?) 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48398" y="3309164"/>
            <a:ext cx="2103349" cy="16453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609062" y="3444239"/>
            <a:ext cx="241163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4038.7</a:t>
            </a:r>
            <a:r>
              <a:rPr lang="en-US" altLang="zh-CN" sz="2400" dirty="0" smtClean="0">
                <a:sym typeface="Symbol" panose="05050102010706020507" pitchFamily="18" charset="2"/>
              </a:rPr>
              <a:t>6.5 MeV</a:t>
            </a:r>
          </a:p>
          <a:p>
            <a:pPr algn="ctr"/>
            <a:r>
              <a:rPr lang="en-US" altLang="zh-CN" sz="2400" dirty="0" smtClean="0">
                <a:solidFill>
                  <a:srgbClr val="0000CC"/>
                </a:solidFill>
                <a:sym typeface="Symbol" panose="05050102010706020507" pitchFamily="18" charset="2"/>
              </a:rPr>
              <a:t>Consistent with charged mode!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18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3800" y="0"/>
            <a:ext cx="9296400" cy="78377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altLang="zh-CN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1885" y="1012370"/>
            <a:ext cx="11593285" cy="5453743"/>
          </a:xfrm>
        </p:spPr>
        <p:txBody>
          <a:bodyPr/>
          <a:lstStyle/>
          <a:p>
            <a:r>
              <a:rPr lang="en-US" altLang="zh-CN" sz="4000" b="1" dirty="0" smtClean="0"/>
              <a:t>Some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new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decay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modes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for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light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meson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are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observed.</a:t>
            </a:r>
          </a:p>
          <a:p>
            <a:r>
              <a:rPr lang="en-US" altLang="zh-CN" sz="4000" b="1" dirty="0" smtClean="0"/>
              <a:t>Many candidates of </a:t>
            </a:r>
            <a:r>
              <a:rPr lang="en-US" altLang="zh-CN" sz="4000" b="1" dirty="0" err="1" smtClean="0"/>
              <a:t>charmonium</a:t>
            </a:r>
            <a:r>
              <a:rPr lang="en-US" altLang="zh-CN" sz="4000" b="1" dirty="0" smtClean="0"/>
              <a:t>-like vector states are observed above open charm threshold. They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enrich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the</a:t>
            </a:r>
            <a:r>
              <a:rPr lang="zh-CN" altLang="en-US" sz="4000" b="1" dirty="0" smtClean="0"/>
              <a:t> </a:t>
            </a:r>
            <a:r>
              <a:rPr lang="en-US" altLang="zh-CN" sz="4000" b="1" dirty="0" err="1" smtClean="0"/>
              <a:t>charmonium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family.</a:t>
            </a:r>
          </a:p>
          <a:p>
            <a:r>
              <a:rPr lang="en-US" altLang="zh-CN" sz="4000" b="1" dirty="0" smtClean="0"/>
              <a:t>The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Y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states are difficult to distinguish from the traditional </a:t>
            </a:r>
            <a:r>
              <a:rPr lang="en-US" altLang="zh-CN" sz="4000" b="1" dirty="0" err="1" smtClean="0"/>
              <a:t>charmonium</a:t>
            </a:r>
            <a:r>
              <a:rPr lang="en-US" altLang="zh-CN" sz="4000" b="1" dirty="0" smtClean="0"/>
              <a:t> states.</a:t>
            </a:r>
          </a:p>
          <a:p>
            <a:r>
              <a:rPr lang="en-US" altLang="zh-CN" sz="4000" b="1" dirty="0" smtClean="0"/>
              <a:t>Some potential new structures need to be further confirmed.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4"/>
          <p:cNvSpPr/>
          <p:nvPr/>
        </p:nvSpPr>
        <p:spPr>
          <a:xfrm>
            <a:off x="7309369" y="5934670"/>
            <a:ext cx="22809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x-non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谢谢！</a:t>
            </a:r>
            <a:endParaRPr lang="x-non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41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28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9225"/>
                <a:ext cx="10515600" cy="638175"/>
              </a:xfrm>
              <a:solidFill>
                <a:srgbClr val="92D050"/>
              </a:solidFill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Search the weak decay </a:t>
                </a:r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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𝑲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±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∓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9225"/>
                <a:ext cx="10515600" cy="638175"/>
              </a:xfrm>
              <a:blipFill rotWithShape="0">
                <a:blip r:embed="rId2"/>
                <a:stretch>
                  <a:fillRect t="-24762" b="-4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41400"/>
            <a:ext cx="6057900" cy="5135563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Motivation: test CKM mechanism and search for new physics beyond the SM.</a:t>
            </a:r>
          </a:p>
          <a:p>
            <a:r>
              <a:rPr lang="en-US" altLang="zh-CN" sz="3200" b="1" dirty="0" smtClean="0"/>
              <a:t>Strategy: J/</a:t>
            </a:r>
            <a:r>
              <a:rPr lang="en-US" altLang="zh-CN" sz="3200" b="1" dirty="0" smtClean="0">
                <a:sym typeface="Symbol" panose="05050102010706020507" pitchFamily="18" charset="2"/>
              </a:rPr>
              <a:t>,K</a:t>
            </a:r>
          </a:p>
          <a:p>
            <a:r>
              <a:rPr lang="en-US" altLang="zh-CN" sz="3200" b="1" dirty="0" smtClean="0">
                <a:sym typeface="Symbol" panose="05050102010706020507" pitchFamily="18" charset="2"/>
              </a:rPr>
              <a:t>No obvious signal is found. The  upper limit for branching fraction relative to  mode is determined to be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6407" r="1575"/>
          <a:stretch/>
        </p:blipFill>
        <p:spPr>
          <a:xfrm>
            <a:off x="6896100" y="1476375"/>
            <a:ext cx="5136824" cy="209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398153" y="5057457"/>
                <a:ext cx="4521201" cy="87838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d>
                                <m:d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400" b="1" i="0">
                                          <a:latin typeface="Cambria Math" panose="02040503050406030204" pitchFamily="18" charset="0"/>
                                        </a:rPr>
                                        <m:t>𝛈</m:t>
                                      </m:r>
                                    </m:e>
                                    <m:sup>
                                      <m:r>
                                        <a:rPr lang="en-US" altLang="zh-CN" sz="2400" b="1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4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𝐊</m:t>
                                      </m:r>
                                    </m:e>
                                    <m:sup>
                                      <m:r>
                                        <a:rPr lang="en-US" altLang="zh-CN" sz="24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±</m:t>
                                      </m:r>
                                    </m:sup>
                                  </m:sSup>
                                  <m:r>
                                    <a:rPr lang="en-US" altLang="zh-CN" sz="2400" b="1" i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400" b="1" i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𝛑</m:t>
                                      </m:r>
                                    </m:e>
                                    <m:sup>
                                      <m:r>
                                        <a:rPr lang="en-US" altLang="zh-CN" sz="24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∓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1" i="0">
                              <a:latin typeface="Cambria Math" panose="02040503050406030204" pitchFamily="18" charset="0"/>
                            </a:rPr>
                            <m:t>𝐁</m:t>
                          </m:r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b="1" i="0">
                                      <a:latin typeface="Cambria Math" panose="02040503050406030204" pitchFamily="18" charset="0"/>
                                    </a:rPr>
                                    <m:t>𝛈</m:t>
                                  </m:r>
                                </m:e>
                                <m:sup>
                                  <m:r>
                                    <a:rPr lang="en-US" altLang="zh-CN" sz="2400" b="1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𝛄</m:t>
                                  </m:r>
                                  <m:r>
                                    <a:rPr lang="zh-CN" altLang="en-US" sz="24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</m:t>
                                  </m:r>
                                </m:e>
                                <m:sup>
                                  <m:r>
                                    <a:rPr lang="en-US" altLang="zh-CN" sz="2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</m:t>
                                  </m:r>
                                </m:e>
                                <m:sup>
                                  <m:r>
                                    <a:rPr lang="en-US" altLang="zh-CN" sz="2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53" y="5057457"/>
                <a:ext cx="4521201" cy="8783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19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6345" y="18041"/>
            <a:ext cx="9060873" cy="8001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oubly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radiative decay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</a:t>
            </a:r>
            <a:r>
              <a:rPr lang="en-US" altLang="zh-CN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endParaRPr lang="zh-CN" alt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90600"/>
            <a:ext cx="7494874" cy="5186363"/>
          </a:xfrm>
        </p:spPr>
        <p:txBody>
          <a:bodyPr/>
          <a:lstStyle/>
          <a:p>
            <a:r>
              <a:rPr lang="en-US" altLang="zh-CN" b="1" dirty="0" smtClean="0"/>
              <a:t>Study the linear </a:t>
            </a:r>
            <a:r>
              <a:rPr lang="en-US" altLang="zh-CN" b="1" dirty="0" smtClean="0">
                <a:sym typeface="Symbol" panose="05050102010706020507" pitchFamily="18" charset="2"/>
              </a:rPr>
              <a:t> model (LM) &amp;&amp; vector meson dominance (VMD).</a:t>
            </a:r>
          </a:p>
          <a:p>
            <a:r>
              <a:rPr lang="en-US" altLang="zh-CN" b="1" dirty="0" smtClean="0">
                <a:sym typeface="Symbol" panose="05050102010706020507" pitchFamily="18" charset="2"/>
              </a:rPr>
              <a:t>Only a upper limit is available before.</a:t>
            </a:r>
          </a:p>
          <a:p>
            <a:r>
              <a:rPr lang="en-US" altLang="zh-CN" b="1" dirty="0" smtClean="0">
                <a:sym typeface="Symbol" panose="05050102010706020507" pitchFamily="18" charset="2"/>
              </a:rPr>
              <a:t>We measure the inclusive mode. i.e. including all possible intermediate states. For example, , , non-resonance……</a:t>
            </a:r>
          </a:p>
          <a:p>
            <a:r>
              <a:rPr lang="en-US" altLang="zh-CN" b="1" dirty="0" smtClean="0">
                <a:sym typeface="Symbol" panose="05050102010706020507" pitchFamily="18" charset="2"/>
              </a:rPr>
              <a:t>Numerical result:</a:t>
            </a:r>
          </a:p>
          <a:p>
            <a:pPr marL="0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 </a:t>
            </a:r>
            <a:r>
              <a:rPr lang="en-US" altLang="zh-CN" dirty="0" smtClean="0">
                <a:sym typeface="Symbol" panose="05050102010706020507" pitchFamily="18" charset="2"/>
              </a:rPr>
              <a:t> 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B(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</a:t>
            </a:r>
            <a:r>
              <a:rPr lang="en-US" altLang="zh-CN" sz="2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=(3.20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0.07(stat)0.23(sys))10</a:t>
            </a:r>
            <a:r>
              <a:rPr lang="en-US" altLang="zh-CN" sz="2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-3  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B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(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</a:t>
            </a:r>
            <a:r>
              <a:rPr lang="en-US" altLang="zh-CN" sz="2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=(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6.16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0.64(stat)0.67(sys))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r>
              <a:rPr lang="en-US" altLang="zh-CN" sz="2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-4</a:t>
            </a:r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074" y="979487"/>
            <a:ext cx="3083072" cy="25003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032" y="3670299"/>
            <a:ext cx="3110114" cy="29677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22218" y="4191000"/>
            <a:ext cx="6615546" cy="935182"/>
          </a:xfrm>
          <a:prstGeom prst="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17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DED444-133A-4AEE-9693-CFBBFBC77FCA}" type="slidenum">
              <a:rPr lang="zh-CN" altLang="en-GB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zh-CN" sz="1400"/>
          </a:p>
        </p:txBody>
      </p:sp>
      <p:pic>
        <p:nvPicPr>
          <p:cNvPr id="3481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752475"/>
            <a:ext cx="6310313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1427356" y="44451"/>
            <a:ext cx="9177454" cy="769441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CN" sz="4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Charmonium</a:t>
            </a:r>
            <a:r>
              <a:rPr kumimoji="0" lang="en-US" altLang="zh-CN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 Spectrum (1)</a:t>
            </a:r>
            <a:endParaRPr kumimoji="0" lang="zh-CN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8169644" y="4712447"/>
            <a:ext cx="3710916" cy="1200329"/>
          </a:xfrm>
          <a:prstGeom prst="rect">
            <a:avLst/>
          </a:prstGeom>
          <a:solidFill>
            <a:srgbClr val="00B0F0"/>
          </a:solidFill>
          <a:ln w="349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New </a:t>
            </a:r>
            <a:r>
              <a:rPr kumimoji="0"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charmonium</a:t>
            </a:r>
            <a:r>
              <a:rPr kumimoji="0"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-like states, i.e. “XYZ” states, are observed in experiment  </a:t>
            </a: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8285164" y="1347788"/>
            <a:ext cx="1944687" cy="215900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zh-CN" altLang="zh-CN" sz="1800" b="1">
              <a:latin typeface="Arial" panose="020B0604020202020204" pitchFamily="34" charset="0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 flipH="1">
            <a:off x="9423401" y="1922463"/>
            <a:ext cx="334963" cy="10779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 flipV="1">
            <a:off x="8867776" y="1503364"/>
            <a:ext cx="354013" cy="11382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AutoShape 10"/>
          <p:cNvSpPr>
            <a:spLocks noChangeArrowheads="1"/>
          </p:cNvSpPr>
          <p:nvPr/>
        </p:nvSpPr>
        <p:spPr bwMode="auto">
          <a:xfrm>
            <a:off x="8718551" y="2066925"/>
            <a:ext cx="574675" cy="647700"/>
          </a:xfrm>
          <a:prstGeom prst="curvedRightArrow">
            <a:avLst>
              <a:gd name="adj1" fmla="val 24696"/>
              <a:gd name="adj2" fmla="val 4723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1800">
              <a:latin typeface="Arial" panose="020B0604020202020204" pitchFamily="34" charset="0"/>
            </a:endParaRPr>
          </a:p>
        </p:txBody>
      </p:sp>
      <p:sp>
        <p:nvSpPr>
          <p:cNvPr id="34826" name="Oval 11"/>
          <p:cNvSpPr>
            <a:spLocks noChangeArrowheads="1"/>
          </p:cNvSpPr>
          <p:nvPr/>
        </p:nvSpPr>
        <p:spPr bwMode="auto">
          <a:xfrm>
            <a:off x="8775701" y="1851025"/>
            <a:ext cx="517525" cy="50323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zh-CN" sz="240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8358189" y="2354263"/>
            <a:ext cx="45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L </a:t>
            </a:r>
          </a:p>
        </p:txBody>
      </p:sp>
      <p:sp>
        <p:nvSpPr>
          <p:cNvPr id="34828" name="Text Box 13"/>
          <p:cNvSpPr txBox="1">
            <a:spLocks noChangeArrowheads="1"/>
          </p:cNvSpPr>
          <p:nvPr/>
        </p:nvSpPr>
        <p:spPr bwMode="auto">
          <a:xfrm>
            <a:off x="9221788" y="1274763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kumimoji="0" lang="en-GB" altLang="zh-CN" sz="2400">
                <a:solidFill>
                  <a:srgbClr val="FF0000"/>
                </a:solidFill>
                <a:latin typeface="Arial" panose="020B0604020202020204" pitchFamily="34" charset="0"/>
              </a:rPr>
              <a:t>=0,1 </a:t>
            </a:r>
            <a:endParaRPr kumimoji="0" lang="zh-CN" altLang="en-GB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4829" name="Oval 14"/>
          <p:cNvSpPr>
            <a:spLocks noChangeArrowheads="1"/>
          </p:cNvSpPr>
          <p:nvPr/>
        </p:nvSpPr>
        <p:spPr bwMode="auto">
          <a:xfrm>
            <a:off x="9366251" y="2138364"/>
            <a:ext cx="517525" cy="503237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CN" altLang="en-GB" sz="24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</a:t>
            </a:r>
            <a:r>
              <a:rPr kumimoji="0" lang="en-GB" altLang="zh-CN" sz="240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8831264" y="3049588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2400" b="1">
                <a:solidFill>
                  <a:srgbClr val="A50021"/>
                </a:solidFill>
                <a:latin typeface="Arial" panose="020B0604020202020204" pitchFamily="34" charset="0"/>
              </a:rPr>
              <a:t>J=</a:t>
            </a:r>
            <a:r>
              <a:rPr kumimoji="0" lang="en-US" altLang="zh-CN" sz="2400" b="1">
                <a:solidFill>
                  <a:srgbClr val="0066FF"/>
                </a:solidFill>
                <a:latin typeface="Arial" panose="020B0604020202020204" pitchFamily="34" charset="0"/>
              </a:rPr>
              <a:t>L</a:t>
            </a:r>
            <a:r>
              <a:rPr kumimoji="0" lang="en-US" altLang="zh-CN" sz="2400" b="1">
                <a:solidFill>
                  <a:srgbClr val="A50021"/>
                </a:solidFill>
                <a:latin typeface="Arial" panose="020B0604020202020204" pitchFamily="34" charset="0"/>
              </a:rPr>
              <a:t>+</a:t>
            </a:r>
            <a:r>
              <a:rPr kumimoji="0"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kumimoji="0" lang="en-US" altLang="zh-CN" sz="2400" b="1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下箭头 1"/>
          <p:cNvSpPr/>
          <p:nvPr/>
        </p:nvSpPr>
        <p:spPr>
          <a:xfrm rot="5400000">
            <a:off x="7481148" y="4753303"/>
            <a:ext cx="223028" cy="1131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5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8" y="1070518"/>
            <a:ext cx="4392612" cy="565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142103"/>
            <a:ext cx="10515600" cy="74926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CN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Charmnonium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spectrum (2)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EAD45F-7CFE-41D9-AAA0-FF11ADE264A6}" type="slidenum">
              <a:rPr lang="en-US" altLang="zh-CN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400" dirty="0">
              <a:solidFill>
                <a:srgbClr val="898989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03389" y="4149726"/>
            <a:ext cx="504825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7869" y="4329113"/>
            <a:ext cx="485192" cy="3735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0" name="内容占位符 5"/>
          <p:cNvSpPr>
            <a:spLocks noGrp="1"/>
          </p:cNvSpPr>
          <p:nvPr>
            <p:ph idx="1"/>
          </p:nvPr>
        </p:nvSpPr>
        <p:spPr>
          <a:xfrm>
            <a:off x="5486400" y="1085589"/>
            <a:ext cx="5666282" cy="5688632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600" dirty="0"/>
              <a:t>Below the open charm threshold the </a:t>
            </a:r>
            <a:r>
              <a:rPr lang="en-US" altLang="zh-CN" sz="2600" dirty="0" smtClean="0"/>
              <a:t>spectrums </a:t>
            </a:r>
            <a:r>
              <a:rPr lang="en-US" altLang="zh-CN" sz="2600" dirty="0"/>
              <a:t>well </a:t>
            </a:r>
            <a:r>
              <a:rPr lang="en-US" altLang="zh-CN" sz="2600" dirty="0" smtClean="0"/>
              <a:t>understood</a:t>
            </a:r>
          </a:p>
          <a:p>
            <a:pPr lvl="1"/>
            <a:r>
              <a:rPr lang="en-US" altLang="zh-CN" sz="2300" dirty="0" smtClean="0"/>
              <a:t>very </a:t>
            </a:r>
            <a:r>
              <a:rPr lang="en-US" altLang="zh-CN" sz="2300" dirty="0"/>
              <a:t>good agreement between predicted </a:t>
            </a:r>
            <a:r>
              <a:rPr lang="en-US" altLang="zh-CN" sz="2300" dirty="0" smtClean="0"/>
              <a:t>and discovered states</a:t>
            </a:r>
            <a:endParaRPr lang="en-US" altLang="zh-CN" sz="2300" dirty="0"/>
          </a:p>
          <a:p>
            <a:r>
              <a:rPr lang="en-US" altLang="zh-CN" sz="2600" dirty="0"/>
              <a:t>Above the threshold the situation in </a:t>
            </a:r>
            <a:r>
              <a:rPr lang="en-US" altLang="zh-CN" sz="2600" dirty="0" smtClean="0"/>
              <a:t>more complex</a:t>
            </a:r>
          </a:p>
          <a:p>
            <a:pPr lvl="1"/>
            <a:r>
              <a:rPr lang="en-US" altLang="zh-CN" sz="2300" dirty="0" smtClean="0"/>
              <a:t>only </a:t>
            </a:r>
            <a:r>
              <a:rPr lang="en-US" altLang="zh-CN" sz="2300" dirty="0"/>
              <a:t>few of the predicted states have been </a:t>
            </a:r>
            <a:r>
              <a:rPr lang="en-US" altLang="zh-CN" sz="2300" dirty="0" smtClean="0"/>
              <a:t>found</a:t>
            </a:r>
          </a:p>
          <a:p>
            <a:pPr lvl="1"/>
            <a:r>
              <a:rPr lang="en-US" altLang="zh-CN" sz="2300" dirty="0" smtClean="0"/>
              <a:t>in </a:t>
            </a:r>
            <a:r>
              <a:rPr lang="en-US" altLang="zh-CN" sz="2300" dirty="0"/>
              <a:t>the last decades many new states have </a:t>
            </a:r>
            <a:r>
              <a:rPr lang="en-US" altLang="zh-CN" sz="2300" dirty="0" smtClean="0"/>
              <a:t>been observed </a:t>
            </a:r>
            <a:r>
              <a:rPr lang="en-US" altLang="zh-CN" sz="2300" dirty="0"/>
              <a:t>with properties that are not </a:t>
            </a:r>
            <a:r>
              <a:rPr lang="en-US" altLang="zh-CN" sz="2300" dirty="0" smtClean="0"/>
              <a:t>consistent with </a:t>
            </a:r>
            <a:r>
              <a:rPr lang="en-US" altLang="zh-CN" sz="2300" dirty="0"/>
              <a:t>expectations for </a:t>
            </a:r>
            <a:r>
              <a:rPr lang="en-US" altLang="zh-CN" sz="2300" dirty="0" err="1"/>
              <a:t>charmonium</a:t>
            </a:r>
            <a:r>
              <a:rPr lang="en-US" altLang="zh-CN" sz="2300" dirty="0"/>
              <a:t>: X, Y, </a:t>
            </a:r>
            <a:r>
              <a:rPr lang="en-US" altLang="zh-CN" sz="2300" dirty="0" smtClean="0"/>
              <a:t>Z</a:t>
            </a:r>
          </a:p>
          <a:p>
            <a:pPr lvl="1"/>
            <a:endParaRPr lang="en-US" altLang="zh-CN" sz="1900" dirty="0"/>
          </a:p>
          <a:p>
            <a:pPr marL="457200" lvl="1" indent="0">
              <a:buNone/>
            </a:pPr>
            <a:r>
              <a:rPr lang="en-US" altLang="zh-CN" sz="1900" dirty="0" smtClean="0"/>
              <a:t>                      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X states:</a:t>
            </a:r>
          </a:p>
          <a:p>
            <a:pPr marL="400050"/>
            <a:r>
              <a:rPr lang="en-US" altLang="zh-CN" sz="2300" dirty="0" err="1" smtClean="0"/>
              <a:t>charmonium</a:t>
            </a:r>
            <a:r>
              <a:rPr lang="en-US" altLang="zh-CN" sz="2300" dirty="0" smtClean="0"/>
              <a:t>-like </a:t>
            </a:r>
            <a:r>
              <a:rPr lang="en-US" altLang="zh-CN" sz="2300" dirty="0"/>
              <a:t>states with </a:t>
            </a:r>
            <a:r>
              <a:rPr lang="en-US" altLang="zh-CN" sz="2300" dirty="0" smtClean="0">
                <a:solidFill>
                  <a:srgbClr val="0000CC"/>
                </a:solidFill>
              </a:rPr>
              <a:t>J</a:t>
            </a:r>
            <a:r>
              <a:rPr lang="en-US" altLang="zh-CN" sz="2300" baseline="30000" dirty="0" smtClean="0">
                <a:solidFill>
                  <a:srgbClr val="0000CC"/>
                </a:solidFill>
              </a:rPr>
              <a:t>PC</a:t>
            </a:r>
            <a:r>
              <a:rPr lang="en-US" altLang="zh-CN" sz="2300" dirty="0" smtClean="0">
                <a:solidFill>
                  <a:srgbClr val="0000CC"/>
                </a:solidFill>
              </a:rPr>
              <a:t> </a:t>
            </a:r>
            <a:r>
              <a:rPr lang="en-US" altLang="zh-CN" sz="2300" dirty="0">
                <a:solidFill>
                  <a:srgbClr val="0000CC"/>
                </a:solidFill>
              </a:rPr>
              <a:t>≠ </a:t>
            </a:r>
            <a:r>
              <a:rPr lang="en-US" altLang="zh-CN" sz="2300" dirty="0" smtClean="0">
                <a:solidFill>
                  <a:srgbClr val="0000CC"/>
                </a:solidFill>
              </a:rPr>
              <a:t>1</a:t>
            </a:r>
            <a:r>
              <a:rPr lang="en-US" altLang="zh-CN" sz="2300" baseline="30000" dirty="0" smtClean="0">
                <a:solidFill>
                  <a:srgbClr val="0000CC"/>
                </a:solidFill>
              </a:rPr>
              <a:t>−−</a:t>
            </a:r>
          </a:p>
          <a:p>
            <a:pPr marL="457200" lvl="1" indent="0">
              <a:buNone/>
            </a:pPr>
            <a:r>
              <a:rPr lang="en-US" altLang="zh-CN" sz="1900" dirty="0" smtClean="0"/>
              <a:t> </a:t>
            </a:r>
          </a:p>
          <a:p>
            <a:r>
              <a:rPr lang="en-US" altLang="zh-CN" sz="2300" dirty="0" smtClean="0"/>
              <a:t>Observed in B decays, pp and pp collisions</a:t>
            </a:r>
          </a:p>
          <a:p>
            <a:pPr marL="457200" lvl="1" indent="0">
              <a:buNone/>
            </a:pPr>
            <a:r>
              <a:rPr lang="en-US" altLang="zh-CN" sz="1900" dirty="0" smtClean="0"/>
              <a:t>                      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Y states:</a:t>
            </a:r>
          </a:p>
          <a:p>
            <a:r>
              <a:rPr lang="en-US" altLang="zh-CN" sz="2300" dirty="0" err="1" smtClean="0"/>
              <a:t>charmonium</a:t>
            </a:r>
            <a:r>
              <a:rPr lang="en-US" altLang="zh-CN" sz="2300" dirty="0" smtClean="0"/>
              <a:t>-like </a:t>
            </a:r>
            <a:r>
              <a:rPr lang="en-US" altLang="zh-CN" sz="2300" dirty="0"/>
              <a:t>states with </a:t>
            </a:r>
            <a:r>
              <a:rPr lang="en-US" altLang="zh-CN" sz="2300" dirty="0" smtClean="0">
                <a:solidFill>
                  <a:srgbClr val="0000CC"/>
                </a:solidFill>
              </a:rPr>
              <a:t>J</a:t>
            </a:r>
            <a:r>
              <a:rPr lang="en-US" altLang="zh-CN" sz="2300" baseline="30000" dirty="0" smtClean="0">
                <a:solidFill>
                  <a:srgbClr val="0000CC"/>
                </a:solidFill>
              </a:rPr>
              <a:t>PC</a:t>
            </a:r>
            <a:r>
              <a:rPr lang="en-US" altLang="zh-CN" sz="2300" dirty="0" smtClean="0">
                <a:solidFill>
                  <a:srgbClr val="0000CC"/>
                </a:solidFill>
              </a:rPr>
              <a:t> </a:t>
            </a:r>
            <a:r>
              <a:rPr lang="en-US" altLang="zh-CN" sz="2300" dirty="0">
                <a:solidFill>
                  <a:srgbClr val="0000CC"/>
                </a:solidFill>
              </a:rPr>
              <a:t>= </a:t>
            </a:r>
            <a:r>
              <a:rPr lang="en-US" altLang="zh-CN" sz="2300" dirty="0" smtClean="0">
                <a:solidFill>
                  <a:srgbClr val="0000CC"/>
                </a:solidFill>
              </a:rPr>
              <a:t>1</a:t>
            </a:r>
            <a:r>
              <a:rPr lang="en-US" altLang="zh-CN" sz="2300" baseline="30000" dirty="0" smtClean="0">
                <a:solidFill>
                  <a:srgbClr val="0000CC"/>
                </a:solidFill>
              </a:rPr>
              <a:t>−−</a:t>
            </a:r>
          </a:p>
          <a:p>
            <a:r>
              <a:rPr lang="en-US" altLang="zh-CN" sz="2300" dirty="0" smtClean="0"/>
              <a:t>Observed </a:t>
            </a:r>
            <a:r>
              <a:rPr lang="en-US" altLang="zh-CN" sz="2300" dirty="0"/>
              <a:t>in direct </a:t>
            </a:r>
            <a:r>
              <a:rPr lang="en-US" altLang="zh-CN" sz="2300" dirty="0" err="1" smtClean="0"/>
              <a:t>e</a:t>
            </a:r>
            <a:r>
              <a:rPr lang="en-US" altLang="zh-CN" sz="2300" baseline="30000" dirty="0" err="1" smtClean="0"/>
              <a:t>+</a:t>
            </a:r>
            <a:r>
              <a:rPr lang="en-US" altLang="zh-CN" sz="2300" dirty="0" err="1" smtClean="0"/>
              <a:t>e</a:t>
            </a:r>
            <a:r>
              <a:rPr lang="en-US" altLang="zh-CN" sz="2300" baseline="30000" dirty="0">
                <a:sym typeface="Symbol" panose="05050102010706020507" pitchFamily="18" charset="2"/>
              </a:rPr>
              <a:t></a:t>
            </a:r>
            <a:r>
              <a:rPr lang="en-US" altLang="zh-CN" sz="2300" dirty="0" smtClean="0"/>
              <a:t> </a:t>
            </a:r>
            <a:r>
              <a:rPr lang="en-US" altLang="zh-CN" sz="2300" dirty="0"/>
              <a:t>annihilation or in ISR</a:t>
            </a:r>
          </a:p>
          <a:p>
            <a:pPr marL="457200" lvl="1" indent="0">
              <a:buNone/>
            </a:pPr>
            <a:r>
              <a:rPr lang="en-US" altLang="zh-CN" sz="1900" dirty="0" smtClean="0"/>
              <a:t>                      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Z </a:t>
            </a:r>
            <a:r>
              <a:rPr lang="en-US" altLang="zh-CN" sz="2600" b="1" dirty="0">
                <a:solidFill>
                  <a:srgbClr val="FF0000"/>
                </a:solidFill>
              </a:rPr>
              <a:t>states:</a:t>
            </a:r>
          </a:p>
          <a:p>
            <a:pPr marL="400050"/>
            <a:r>
              <a:rPr lang="en-US" altLang="zh-CN" sz="2300" dirty="0" smtClean="0"/>
              <a:t>Must </a:t>
            </a:r>
            <a:r>
              <a:rPr lang="en-US" altLang="zh-CN" sz="2300" dirty="0"/>
              <a:t>contain at least a </a:t>
            </a:r>
            <a:r>
              <a:rPr lang="en-US" altLang="zh-CN" sz="2300" dirty="0">
                <a:solidFill>
                  <a:srgbClr val="0000CC"/>
                </a:solidFill>
              </a:rPr>
              <a:t>cc and a light </a:t>
            </a:r>
            <a:r>
              <a:rPr lang="en-US" altLang="zh-CN" sz="2300" dirty="0" err="1">
                <a:solidFill>
                  <a:srgbClr val="0000CC"/>
                </a:solidFill>
              </a:rPr>
              <a:t>qq</a:t>
            </a:r>
            <a:r>
              <a:rPr lang="en-US" altLang="zh-CN" sz="2300" dirty="0">
                <a:solidFill>
                  <a:srgbClr val="0000CC"/>
                </a:solidFill>
              </a:rPr>
              <a:t> </a:t>
            </a:r>
            <a:r>
              <a:rPr lang="en-US" altLang="zh-CN" sz="2300" dirty="0" smtClean="0">
                <a:solidFill>
                  <a:srgbClr val="0000CC"/>
                </a:solidFill>
              </a:rPr>
              <a:t>pair</a:t>
            </a:r>
          </a:p>
          <a:p>
            <a:pPr lvl="1"/>
            <a:endParaRPr lang="zh-CN" altLang="en-US" sz="19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F65-5D71-496A-BFAA-67EECBB3435D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544034" y="2622759"/>
            <a:ext cx="72009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CN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zh-CN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states</a:t>
            </a:r>
          </a:p>
        </p:txBody>
      </p:sp>
    </p:spTree>
    <p:extLst>
      <p:ext uri="{BB962C8B-B14F-4D97-AF65-F5344CB8AC3E}">
        <p14:creationId xmlns:p14="http://schemas.microsoft.com/office/powerpoint/2010/main" val="22190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7557</TotalTime>
  <Words>2125</Words>
  <Application>Microsoft Office PowerPoint</Application>
  <PresentationFormat>宽屏</PresentationFormat>
  <Paragraphs>376</Paragraphs>
  <Slides>41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65" baseType="lpstr">
      <vt:lpstr>Arial Unicode MS</vt:lpstr>
      <vt:lpstr>Gill Sans</vt:lpstr>
      <vt:lpstr>Helvetica Light</vt:lpstr>
      <vt:lpstr>Helvetica Neue</vt:lpstr>
      <vt:lpstr>Malgun Gothic</vt:lpstr>
      <vt:lpstr>华文楷体</vt:lpstr>
      <vt:lpstr>华文新魏</vt:lpstr>
      <vt:lpstr>楷体</vt:lpstr>
      <vt:lpstr>楷体_GB2312</vt:lpstr>
      <vt:lpstr>宋体</vt:lpstr>
      <vt:lpstr>Arial</vt:lpstr>
      <vt:lpstr>Calibri</vt:lpstr>
      <vt:lpstr>Calibri Light</vt:lpstr>
      <vt:lpstr>Cambria Math</vt:lpstr>
      <vt:lpstr>Comic Sans MS</vt:lpstr>
      <vt:lpstr>Mangal</vt:lpstr>
      <vt:lpstr>Symbol</vt:lpstr>
      <vt:lpstr>Tahoma</vt:lpstr>
      <vt:lpstr>Times</vt:lpstr>
      <vt:lpstr>Times New Roman</vt:lpstr>
      <vt:lpstr>Wingdings</vt:lpstr>
      <vt:lpstr>Office 主题</vt:lpstr>
      <vt:lpstr>文档</vt:lpstr>
      <vt:lpstr>Equation</vt:lpstr>
      <vt:lpstr>Recent highlights at BESIII        </vt:lpstr>
      <vt:lpstr>Outline</vt:lpstr>
      <vt:lpstr>Dalitz analysis：→ +0 and →000 </vt:lpstr>
      <vt:lpstr>Dalitz analysis:  ee</vt:lpstr>
      <vt:lpstr>Search the weak decay K^±  π^∓</vt:lpstr>
      <vt:lpstr> Doubly radiative decay 0</vt:lpstr>
      <vt:lpstr>PowerPoint 演示文稿</vt:lpstr>
      <vt:lpstr>Charmnonium spectrum (2)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e+ec0 (Y(4220)?) </vt:lpstr>
      <vt:lpstr>e+e c1,2 (Y or ?)</vt:lpstr>
      <vt:lpstr>PowerPoint 演示文稿</vt:lpstr>
      <vt:lpstr>Summary Y(4220) &amp; Y(4390) at BESIII</vt:lpstr>
      <vt:lpstr>PowerPoint 演示文稿</vt:lpstr>
      <vt:lpstr>PowerPoint 演示文稿</vt:lpstr>
      <vt:lpstr>PowerPoint 演示文稿</vt:lpstr>
      <vt:lpstr>Nature of the exotic Zc(3900)+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e+e-(DD*)+p-+c.c. ( DT method )</vt:lpstr>
      <vt:lpstr>PowerPoint 演示文稿</vt:lpstr>
      <vt:lpstr>The Zc Family at BESIII</vt:lpstr>
      <vt:lpstr>Amplitude analysis of e+e- J/𝜓 </vt:lpstr>
      <vt:lpstr>Spin-parity determination of the Zc(3900)+ </vt:lpstr>
      <vt:lpstr>Determiend properties of the Zc(3900)+ </vt:lpstr>
      <vt:lpstr>Zc candidate in 𝜓(3686) at 4.416 GeV (Zc(4030))</vt:lpstr>
      <vt:lpstr>PowerPoint 演示文稿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 states above open charm threshold</dc:title>
  <dc:creator>wangzy</dc:creator>
  <cp:lastModifiedBy>wang zhi yong</cp:lastModifiedBy>
  <cp:revision>235</cp:revision>
  <dcterms:created xsi:type="dcterms:W3CDTF">2017-08-02T06:39:36Z</dcterms:created>
  <dcterms:modified xsi:type="dcterms:W3CDTF">2017-10-14T06:17:53Z</dcterms:modified>
</cp:coreProperties>
</file>