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4" r:id="rId4"/>
    <p:sldId id="276" r:id="rId5"/>
    <p:sldId id="277" r:id="rId6"/>
    <p:sldId id="310" r:id="rId7"/>
    <p:sldId id="282" r:id="rId8"/>
    <p:sldId id="283" r:id="rId9"/>
    <p:sldId id="284" r:id="rId10"/>
    <p:sldId id="285" r:id="rId11"/>
    <p:sldId id="286" r:id="rId12"/>
    <p:sldId id="307" r:id="rId13"/>
    <p:sldId id="304" r:id="rId14"/>
    <p:sldId id="305" r:id="rId15"/>
    <p:sldId id="306" r:id="rId16"/>
    <p:sldId id="308" r:id="rId17"/>
    <p:sldId id="309" r:id="rId18"/>
    <p:sldId id="289" r:id="rId19"/>
    <p:sldId id="290" r:id="rId20"/>
    <p:sldId id="291" r:id="rId21"/>
    <p:sldId id="292" r:id="rId22"/>
    <p:sldId id="293" r:id="rId23"/>
    <p:sldId id="294" r:id="rId24"/>
    <p:sldId id="295" r:id="rId25"/>
    <p:sldId id="298" r:id="rId26"/>
    <p:sldId id="296" r:id="rId27"/>
    <p:sldId id="297" r:id="rId28"/>
    <p:sldId id="299" r:id="rId29"/>
    <p:sldId id="300" r:id="rId30"/>
    <p:sldId id="301" r:id="rId31"/>
    <p:sldId id="302" r:id="rId32"/>
    <p:sldId id="303" r:id="rId33"/>
    <p:sldId id="272" r:id="rId34"/>
  </p:sldIdLst>
  <p:sldSz cx="9144000" cy="6858000" type="screen4x3"/>
  <p:notesSz cx="7315200" cy="9601200"/>
  <p:custShowLst>
    <p:custShow name="Custom Show 1"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3333FF"/>
    <a:srgbClr val="0232FE"/>
    <a:srgbClr val="012DE9"/>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2" d="100"/>
          <a:sy n="82" d="100"/>
        </p:scale>
        <p:origin x="-1474" y="-91"/>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B5D333-EA34-4E0C-9F8A-4716116CD04F}" type="datetimeFigureOut">
              <a:rPr lang="en-US" smtClean="0"/>
              <a:pPr/>
              <a:t>10/15/2017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7B7F9-0E7B-423E-AD53-0BF855898C10}" type="slidenum">
              <a:rPr lang="en-US" smtClean="0"/>
              <a:pPr/>
              <a:t>‹#›</a:t>
            </a:fld>
            <a:endParaRPr lang="en-US"/>
          </a:p>
        </p:txBody>
      </p:sp>
    </p:spTree>
    <p:extLst>
      <p:ext uri="{BB962C8B-B14F-4D97-AF65-F5344CB8AC3E}">
        <p14:creationId xmlns:p14="http://schemas.microsoft.com/office/powerpoint/2010/main" xmlns="" val="218527796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9B5D333-EA34-4E0C-9F8A-4716116CD04F}" type="datetimeFigureOut">
              <a:rPr lang="en-US" smtClean="0"/>
              <a:pPr/>
              <a:t>10/15/2017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827B7F9-0E7B-423E-AD53-0BF855898C10}" type="slidenum">
              <a:rPr lang="en-US" smtClean="0"/>
              <a:pPr/>
              <a:t>‹#›</a:t>
            </a:fld>
            <a:endParaRPr lang="en-US"/>
          </a:p>
        </p:txBody>
      </p:sp>
    </p:spTree>
    <p:extLst>
      <p:ext uri="{BB962C8B-B14F-4D97-AF65-F5344CB8AC3E}">
        <p14:creationId xmlns:p14="http://schemas.microsoft.com/office/powerpoint/2010/main" xmlns="" val="701745495"/>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1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7.png"/></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xml"/><Relationship Id="rId5" Type="http://schemas.openxmlformats.org/officeDocument/2006/relationships/image" Target="../media/image61.png"/><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xml"/><Relationship Id="rId5" Type="http://schemas.openxmlformats.org/officeDocument/2006/relationships/image" Target="../media/image71.png"/><Relationship Id="rId4" Type="http://schemas.openxmlformats.org/officeDocument/2006/relationships/image" Target="../media/image70.png"/></Relationships>
</file>

<file path=ppt/slides/_rels/slide22.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72.png"/><Relationship Id="rId1" Type="http://schemas.openxmlformats.org/officeDocument/2006/relationships/slideLayout" Target="../slideLayouts/slideLayout1.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23.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image" Target="../media/image78.png"/><Relationship Id="rId1" Type="http://schemas.openxmlformats.org/officeDocument/2006/relationships/slideLayout" Target="../slideLayouts/slideLayout1.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2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2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xml"/><Relationship Id="rId5" Type="http://schemas.openxmlformats.org/officeDocument/2006/relationships/image" Target="../media/image93.png"/><Relationship Id="rId4" Type="http://schemas.openxmlformats.org/officeDocument/2006/relationships/image" Target="../media/image92.png"/></Relationships>
</file>

<file path=ppt/slides/_rels/slide26.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1.xml"/><Relationship Id="rId4" Type="http://schemas.openxmlformats.org/officeDocument/2006/relationships/image" Target="../media/image97.png"/></Relationships>
</file>

<file path=ppt/slides/_rels/slide2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1.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29.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image" Target="../media/image103.png"/><Relationship Id="rId1" Type="http://schemas.openxmlformats.org/officeDocument/2006/relationships/slideLayout" Target="../slideLayouts/slideLayout1.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111.png"/><Relationship Id="rId7" Type="http://schemas.openxmlformats.org/officeDocument/2006/relationships/image" Target="../media/image115.png"/><Relationship Id="rId2" Type="http://schemas.openxmlformats.org/officeDocument/2006/relationships/image" Target="../media/image110.png"/><Relationship Id="rId1" Type="http://schemas.openxmlformats.org/officeDocument/2006/relationships/slideLayout" Target="../slideLayouts/slideLayout1.xml"/><Relationship Id="rId6" Type="http://schemas.openxmlformats.org/officeDocument/2006/relationships/image" Target="../media/image114.png"/><Relationship Id="rId11" Type="http://schemas.openxmlformats.org/officeDocument/2006/relationships/image" Target="../media/image119.png"/><Relationship Id="rId5" Type="http://schemas.openxmlformats.org/officeDocument/2006/relationships/image" Target="../media/image113.png"/><Relationship Id="rId10" Type="http://schemas.openxmlformats.org/officeDocument/2006/relationships/image" Target="../media/image118.png"/><Relationship Id="rId4" Type="http://schemas.openxmlformats.org/officeDocument/2006/relationships/image" Target="../media/image112.png"/><Relationship Id="rId9" Type="http://schemas.openxmlformats.org/officeDocument/2006/relationships/image" Target="../media/image117.png"/></Relationships>
</file>

<file path=ppt/slides/_rels/slide31.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1.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32.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2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sp>
        <p:nvSpPr>
          <p:cNvPr id="5" name="矩形 4"/>
          <p:cNvSpPr/>
          <p:nvPr/>
        </p:nvSpPr>
        <p:spPr>
          <a:xfrm>
            <a:off x="0" y="1000108"/>
            <a:ext cx="9144000" cy="1285884"/>
          </a:xfrm>
          <a:prstGeom prst="rect">
            <a:avLst/>
          </a:prstGeom>
          <a:solidFill>
            <a:srgbClr val="0232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smtClean="0"/>
              <a:t>Phase shift formulas for baryon-baryon scattering in elongated boxes</a:t>
            </a:r>
            <a:endParaRPr lang="zh-CN" altLang="en-US" sz="4000" dirty="0"/>
          </a:p>
        </p:txBody>
      </p:sp>
      <p:sp>
        <p:nvSpPr>
          <p:cNvPr id="6" name="TextBox 5"/>
          <p:cNvSpPr txBox="1"/>
          <p:nvPr/>
        </p:nvSpPr>
        <p:spPr>
          <a:xfrm>
            <a:off x="2071670" y="3262970"/>
            <a:ext cx="4429156" cy="523220"/>
          </a:xfrm>
          <a:prstGeom prst="rect">
            <a:avLst/>
          </a:prstGeom>
          <a:noFill/>
        </p:spPr>
        <p:txBody>
          <a:bodyPr wrap="square" rtlCol="0">
            <a:spAutoFit/>
          </a:bodyPr>
          <a:lstStyle/>
          <a:p>
            <a:pPr algn="ctr"/>
            <a:r>
              <a:rPr lang="zh-CN" altLang="en-US" sz="2800" b="1" dirty="0" smtClean="0">
                <a:latin typeface="华文新魏" pitchFamily="2" charset="-122"/>
                <a:ea typeface="华文新魏" pitchFamily="2" charset="-122"/>
              </a:rPr>
              <a:t>荔宁</a:t>
            </a:r>
            <a:endParaRPr lang="zh-CN" altLang="en-US" sz="2800" b="1" dirty="0">
              <a:latin typeface="华文新魏" pitchFamily="2" charset="-122"/>
              <a:ea typeface="华文新魏" pitchFamily="2" charset="-122"/>
            </a:endParaRPr>
          </a:p>
        </p:txBody>
      </p:sp>
      <p:sp>
        <p:nvSpPr>
          <p:cNvPr id="7" name="TextBox 6"/>
          <p:cNvSpPr txBox="1"/>
          <p:nvPr/>
        </p:nvSpPr>
        <p:spPr>
          <a:xfrm>
            <a:off x="1571604" y="4120226"/>
            <a:ext cx="5572164" cy="523220"/>
          </a:xfrm>
          <a:prstGeom prst="rect">
            <a:avLst/>
          </a:prstGeom>
          <a:noFill/>
        </p:spPr>
        <p:txBody>
          <a:bodyPr wrap="square" rtlCol="0">
            <a:spAutoFit/>
          </a:bodyPr>
          <a:lstStyle/>
          <a:p>
            <a:pPr algn="ctr"/>
            <a:r>
              <a:rPr lang="zh-CN" altLang="en-US" sz="2800" dirty="0" smtClean="0">
                <a:latin typeface="华文新魏" pitchFamily="2" charset="-122"/>
                <a:ea typeface="华文新魏" pitchFamily="2" charset="-122"/>
              </a:rPr>
              <a:t>西安工业大学</a:t>
            </a:r>
            <a:endParaRPr lang="zh-CN" altLang="en-US" sz="2400" dirty="0">
              <a:latin typeface="华文新魏" pitchFamily="2" charset="-122"/>
              <a:ea typeface="华文新魏" pitchFamily="2" charset="-122"/>
            </a:endParaRPr>
          </a:p>
        </p:txBody>
      </p:sp>
      <p:sp>
        <p:nvSpPr>
          <p:cNvPr id="8" name="TextBox 7"/>
          <p:cNvSpPr txBox="1"/>
          <p:nvPr/>
        </p:nvSpPr>
        <p:spPr>
          <a:xfrm>
            <a:off x="2000232" y="5396227"/>
            <a:ext cx="4643470" cy="461665"/>
          </a:xfrm>
          <a:prstGeom prst="rect">
            <a:avLst/>
          </a:prstGeom>
          <a:noFill/>
        </p:spPr>
        <p:txBody>
          <a:bodyPr wrap="square" rtlCol="0">
            <a:spAutoFit/>
          </a:bodyPr>
          <a:lstStyle/>
          <a:p>
            <a:r>
              <a:rPr lang="en-US" altLang="zh-CN" sz="2400" dirty="0" smtClean="0">
                <a:latin typeface="华文新魏" pitchFamily="2" charset="-122"/>
                <a:ea typeface="华文新魏" pitchFamily="2" charset="-122"/>
              </a:rPr>
              <a:t>2017</a:t>
            </a:r>
            <a:r>
              <a:rPr lang="zh-CN" altLang="en-US" sz="2400" dirty="0" smtClean="0">
                <a:latin typeface="华文新魏" pitchFamily="2" charset="-122"/>
                <a:ea typeface="华文新魏" pitchFamily="2" charset="-122"/>
              </a:rPr>
              <a:t>手征有效场论研讨会（西安）</a:t>
            </a:r>
            <a:endParaRPr lang="en-US" altLang="zh-CN" sz="2400" dirty="0" smtClean="0">
              <a:latin typeface="华文新魏" pitchFamily="2" charset="-122"/>
              <a:ea typeface="华文新魏" pitchFamily="2" charset="-122"/>
            </a:endParaRPr>
          </a:p>
        </p:txBody>
      </p:sp>
      <p:sp>
        <p:nvSpPr>
          <p:cNvPr id="10" name="TextBox 9"/>
          <p:cNvSpPr txBox="1"/>
          <p:nvPr/>
        </p:nvSpPr>
        <p:spPr>
          <a:xfrm>
            <a:off x="3857620" y="5929330"/>
            <a:ext cx="1428760" cy="369332"/>
          </a:xfrm>
          <a:prstGeom prst="rect">
            <a:avLst/>
          </a:prstGeom>
          <a:noFill/>
        </p:spPr>
        <p:txBody>
          <a:bodyPr wrap="square" rtlCol="0">
            <a:spAutoFit/>
          </a:bodyPr>
          <a:lstStyle/>
          <a:p>
            <a:r>
              <a:rPr lang="en-US" altLang="zh-CN" dirty="0" smtClean="0">
                <a:latin typeface="华文新魏" pitchFamily="2" charset="-122"/>
                <a:ea typeface="华文新魏" pitchFamily="2" charset="-122"/>
              </a:rPr>
              <a:t>2017.10</a:t>
            </a:r>
            <a:endParaRPr lang="zh-CN" altLang="en-US" dirty="0" smtClean="0">
              <a:latin typeface="华文新魏" pitchFamily="2" charset="-122"/>
              <a:ea typeface="华文新魏" pitchFamily="2" charset="-122"/>
            </a:endParaRPr>
          </a:p>
        </p:txBody>
      </p:sp>
    </p:spTree>
    <p:extLst>
      <p:ext uri="{BB962C8B-B14F-4D97-AF65-F5344CB8AC3E}">
        <p14:creationId xmlns:p14="http://schemas.microsoft.com/office/powerpoint/2010/main" xmlns="" val="29722305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571480"/>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t>Phaseshift reduction continued</a:t>
            </a:r>
            <a:endParaRPr lang="zh-CN" altLang="en-US" sz="3200" dirty="0">
              <a:latin typeface="Arial Unicode MS" pitchFamily="34" charset="-122"/>
              <a:ea typeface="Arial Unicode MS" pitchFamily="34" charset="-122"/>
              <a:cs typeface="Arial Unicode MS" pitchFamily="34" charset="-122"/>
            </a:endParaRPr>
          </a:p>
        </p:txBody>
      </p:sp>
      <p:sp>
        <p:nvSpPr>
          <p:cNvPr id="4" name="矩形 3"/>
          <p:cNvSpPr/>
          <p:nvPr/>
        </p:nvSpPr>
        <p:spPr>
          <a:xfrm>
            <a:off x="214282" y="714356"/>
            <a:ext cx="6295313" cy="461665"/>
          </a:xfrm>
          <a:prstGeom prst="rect">
            <a:avLst/>
          </a:prstGeom>
        </p:spPr>
        <p:txBody>
          <a:bodyPr wrap="none">
            <a:spAutoFit/>
          </a:bodyPr>
          <a:lstStyle/>
          <a:p>
            <a:r>
              <a:rPr lang="en-US" altLang="zh-CN" sz="2400" dirty="0" smtClean="0">
                <a:solidFill>
                  <a:srgbClr val="3333FF"/>
                </a:solidFill>
                <a:latin typeface="Arial Unicode MS" pitchFamily="34" charset="-122"/>
                <a:ea typeface="Arial Unicode MS" pitchFamily="34" charset="-122"/>
                <a:cs typeface="Arial Unicode MS" pitchFamily="34" charset="-122"/>
              </a:rPr>
              <a:t>Extension in elongated boxes in COM frame:</a:t>
            </a:r>
            <a:endParaRPr lang="zh-CN" altLang="en-US" sz="2400" dirty="0">
              <a:solidFill>
                <a:srgbClr val="3333FF"/>
              </a:solidFill>
              <a:latin typeface="Arial Unicode MS" pitchFamily="34" charset="-122"/>
              <a:ea typeface="Arial Unicode MS" pitchFamily="34" charset="-122"/>
              <a:cs typeface="Arial Unicode MS" pitchFamily="34" charset="-122"/>
            </a:endParaRPr>
          </a:p>
        </p:txBody>
      </p:sp>
      <p:sp>
        <p:nvSpPr>
          <p:cNvPr id="5" name="矩形 4"/>
          <p:cNvSpPr/>
          <p:nvPr/>
        </p:nvSpPr>
        <p:spPr>
          <a:xfrm>
            <a:off x="214282" y="1610013"/>
            <a:ext cx="8715436" cy="707886"/>
          </a:xfrm>
          <a:prstGeom prst="rect">
            <a:avLst/>
          </a:prstGeom>
        </p:spPr>
        <p:txBody>
          <a:bodyPr wrap="square">
            <a:spAutoFit/>
          </a:bodyPr>
          <a:lstStyle/>
          <a:p>
            <a:r>
              <a:rPr lang="en-US" altLang="zh-CN" sz="2000" dirty="0" smtClean="0">
                <a:latin typeface="Arial Unicode MS" pitchFamily="34" charset="-122"/>
                <a:ea typeface="Arial Unicode MS" pitchFamily="34" charset="-122"/>
                <a:cs typeface="Arial Unicode MS" pitchFamily="34" charset="-122"/>
              </a:rPr>
              <a:t>1) One can expand the wave function of the system in the outer region as series of the modified matrix, whose element is</a:t>
            </a:r>
            <a:endParaRPr lang="zh-CN" altLang="en-US" sz="2000" dirty="0">
              <a:latin typeface="Arial Unicode MS" pitchFamily="34" charset="-122"/>
              <a:ea typeface="Arial Unicode MS" pitchFamily="34" charset="-122"/>
              <a:cs typeface="Arial Unicode MS" pitchFamily="34" charset="-122"/>
            </a:endParaRPr>
          </a:p>
        </p:txBody>
      </p:sp>
      <p:pic>
        <p:nvPicPr>
          <p:cNvPr id="9218" name="Picture 2"/>
          <p:cNvPicPr>
            <a:picLocks noChangeAspect="1" noChangeArrowheads="1"/>
          </p:cNvPicPr>
          <p:nvPr/>
        </p:nvPicPr>
        <p:blipFill>
          <a:blip r:embed="rId2"/>
          <a:srcRect/>
          <a:stretch>
            <a:fillRect/>
          </a:stretch>
        </p:blipFill>
        <p:spPr bwMode="auto">
          <a:xfrm>
            <a:off x="214282" y="2714620"/>
            <a:ext cx="5500726" cy="1097098"/>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142843" y="4357694"/>
            <a:ext cx="5481125" cy="1928826"/>
          </a:xfrm>
          <a:prstGeom prst="rect">
            <a:avLst/>
          </a:prstGeom>
          <a:noFill/>
          <a:ln w="9525">
            <a:noFill/>
            <a:miter lim="800000"/>
            <a:headEnd/>
            <a:tailEnd/>
          </a:ln>
          <a:effectLst/>
        </p:spPr>
      </p:pic>
      <p:pic>
        <p:nvPicPr>
          <p:cNvPr id="9220" name="Picture 4"/>
          <p:cNvPicPr>
            <a:picLocks noChangeAspect="1" noChangeArrowheads="1"/>
          </p:cNvPicPr>
          <p:nvPr/>
        </p:nvPicPr>
        <p:blipFill>
          <a:blip r:embed="rId4"/>
          <a:srcRect/>
          <a:stretch>
            <a:fillRect/>
          </a:stretch>
        </p:blipFill>
        <p:spPr bwMode="auto">
          <a:xfrm>
            <a:off x="5357818" y="3571876"/>
            <a:ext cx="3162322" cy="857256"/>
          </a:xfrm>
          <a:prstGeom prst="rect">
            <a:avLst/>
          </a:prstGeom>
          <a:noFill/>
          <a:ln w="9525">
            <a:noFill/>
            <a:miter lim="800000"/>
            <a:headEnd/>
            <a:tailEnd/>
          </a:ln>
          <a:effectLst/>
        </p:spPr>
      </p:pic>
      <p:sp>
        <p:nvSpPr>
          <p:cNvPr id="9" name="TextBox 8"/>
          <p:cNvSpPr txBox="1"/>
          <p:nvPr/>
        </p:nvSpPr>
        <p:spPr>
          <a:xfrm>
            <a:off x="214282" y="1142984"/>
            <a:ext cx="5286412" cy="400110"/>
          </a:xfrm>
          <a:prstGeom prst="rect">
            <a:avLst/>
          </a:prstGeom>
          <a:noFill/>
        </p:spPr>
        <p:txBody>
          <a:bodyPr wrap="square" rtlCol="0">
            <a:spAutoFit/>
          </a:bodyPr>
          <a:lstStyle/>
          <a:p>
            <a:r>
              <a:rPr lang="en-US" altLang="zh-CN" sz="2000" dirty="0" smtClean="0">
                <a:solidFill>
                  <a:srgbClr val="FF0000"/>
                </a:solidFill>
                <a:latin typeface="Arial Unicode MS" pitchFamily="34" charset="-122"/>
                <a:ea typeface="Arial Unicode MS" pitchFamily="34" charset="-122"/>
                <a:cs typeface="Arial Unicode MS" pitchFamily="34" charset="-122"/>
              </a:rPr>
              <a:t>Two comments: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9218"/>
                                        </p:tgtEl>
                                        <p:attrNameLst>
                                          <p:attrName>style.visibility</p:attrName>
                                        </p:attrNameLst>
                                      </p:cBhvr>
                                      <p:to>
                                        <p:strVal val="visible"/>
                                      </p:to>
                                    </p:set>
                                    <p:animEffect transition="in" filter="box(in)">
                                      <p:cBhvr>
                                        <p:cTn id="27" dur="500"/>
                                        <p:tgtEl>
                                          <p:spTgt spid="921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9219"/>
                                        </p:tgtEl>
                                        <p:attrNameLst>
                                          <p:attrName>style.visibility</p:attrName>
                                        </p:attrNameLst>
                                      </p:cBhvr>
                                      <p:to>
                                        <p:strVal val="visible"/>
                                      </p:to>
                                    </p:set>
                                    <p:animEffect transition="in" filter="box(in)">
                                      <p:cBhvr>
                                        <p:cTn id="32" dur="500"/>
                                        <p:tgtEl>
                                          <p:spTgt spid="921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220"/>
                                        </p:tgtEl>
                                        <p:attrNameLst>
                                          <p:attrName>style.visibility</p:attrName>
                                        </p:attrNameLst>
                                      </p:cBhvr>
                                      <p:to>
                                        <p:strVal val="visible"/>
                                      </p:to>
                                    </p:set>
                                    <p:animEffect transition="in" filter="blinds(horizontal)">
                                      <p:cBhvr>
                                        <p:cTn id="3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571480"/>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t>Phaseshift  reduction</a:t>
            </a:r>
            <a:endParaRPr lang="zh-CN" altLang="en-US" sz="3200" dirty="0">
              <a:latin typeface="Arial Unicode MS" pitchFamily="34" charset="-122"/>
              <a:ea typeface="Arial Unicode MS" pitchFamily="34" charset="-122"/>
              <a:cs typeface="Arial Unicode MS" pitchFamily="34" charset="-122"/>
            </a:endParaRPr>
          </a:p>
        </p:txBody>
      </p:sp>
      <p:sp>
        <p:nvSpPr>
          <p:cNvPr id="5" name="矩形 4"/>
          <p:cNvSpPr/>
          <p:nvPr/>
        </p:nvSpPr>
        <p:spPr>
          <a:xfrm>
            <a:off x="142844" y="714356"/>
            <a:ext cx="8786874" cy="707886"/>
          </a:xfrm>
          <a:prstGeom prst="rect">
            <a:avLst/>
          </a:prstGeom>
        </p:spPr>
        <p:txBody>
          <a:bodyPr wrap="square">
            <a:spAutoFit/>
          </a:bodyPr>
          <a:lstStyle/>
          <a:p>
            <a:r>
              <a:rPr lang="en-US" altLang="zh-CN" sz="2000" dirty="0" smtClean="0">
                <a:latin typeface="Arial Unicode MS" pitchFamily="34" charset="-122"/>
                <a:ea typeface="Arial Unicode MS" pitchFamily="34" charset="-122"/>
                <a:cs typeface="Arial Unicode MS" pitchFamily="34" charset="-122"/>
              </a:rPr>
              <a:t>2) The symmetry of two-particle system is no longer O</a:t>
            </a:r>
            <a:r>
              <a:rPr lang="en-US" altLang="zh-CN" sz="2000" baseline="-25000" dirty="0" smtClean="0">
                <a:latin typeface="Arial Unicode MS" pitchFamily="34" charset="-122"/>
                <a:ea typeface="Arial Unicode MS" pitchFamily="34" charset="-122"/>
                <a:cs typeface="Arial Unicode MS" pitchFamily="34" charset="-122"/>
              </a:rPr>
              <a:t>h</a:t>
            </a:r>
            <a:r>
              <a:rPr lang="en-US" altLang="zh-CN" sz="2000" dirty="0" smtClean="0">
                <a:latin typeface="Arial Unicode MS" pitchFamily="34" charset="-122"/>
                <a:ea typeface="Arial Unicode MS" pitchFamily="34" charset="-122"/>
                <a:cs typeface="Arial Unicode MS" pitchFamily="34" charset="-122"/>
              </a:rPr>
              <a:t> but reduces to D</a:t>
            </a:r>
            <a:r>
              <a:rPr lang="en-US" altLang="zh-CN" sz="2000" baseline="-25000" dirty="0" smtClean="0">
                <a:latin typeface="Arial Unicode MS" pitchFamily="34" charset="-122"/>
                <a:ea typeface="Arial Unicode MS" pitchFamily="34" charset="-122"/>
                <a:cs typeface="Arial Unicode MS" pitchFamily="34" charset="-122"/>
              </a:rPr>
              <a:t>4h</a:t>
            </a:r>
            <a:r>
              <a:rPr lang="en-US" altLang="zh-CN" sz="2000" dirty="0" smtClean="0">
                <a:latin typeface="Arial Unicode MS" pitchFamily="34" charset="-122"/>
                <a:ea typeface="Arial Unicode MS" pitchFamily="34" charset="-122"/>
                <a:cs typeface="Arial Unicode MS" pitchFamily="34" charset="-122"/>
              </a:rPr>
              <a:t> group.</a:t>
            </a:r>
            <a:endParaRPr lang="zh-CN" altLang="en-US" sz="2000" dirty="0">
              <a:latin typeface="Arial Unicode MS" pitchFamily="34" charset="-122"/>
              <a:ea typeface="Arial Unicode MS" pitchFamily="34" charset="-122"/>
              <a:cs typeface="Arial Unicode MS" pitchFamily="34" charset="-122"/>
            </a:endParaRPr>
          </a:p>
        </p:txBody>
      </p:sp>
      <p:sp>
        <p:nvSpPr>
          <p:cNvPr id="6" name="矩形 5"/>
          <p:cNvSpPr/>
          <p:nvPr/>
        </p:nvSpPr>
        <p:spPr>
          <a:xfrm>
            <a:off x="142844" y="1561446"/>
            <a:ext cx="4643470" cy="1938992"/>
          </a:xfrm>
          <a:prstGeom prst="rect">
            <a:avLst/>
          </a:prstGeom>
        </p:spPr>
        <p:txBody>
          <a:bodyPr wrap="square">
            <a:spAutoFit/>
          </a:bodyPr>
          <a:lstStyle/>
          <a:p>
            <a:r>
              <a:rPr lang="en-US" altLang="zh-CN" sz="2000" dirty="0" smtClean="0">
                <a:latin typeface="Arial Unicode MS" pitchFamily="34" charset="-122"/>
                <a:ea typeface="Arial Unicode MS" pitchFamily="34" charset="-122"/>
                <a:cs typeface="Arial Unicode MS" pitchFamily="34" charset="-122"/>
              </a:rPr>
              <a:t>In infinite volume, we can rotate the </a:t>
            </a:r>
          </a:p>
          <a:p>
            <a:r>
              <a:rPr lang="en-US" altLang="zh-CN" sz="2000" dirty="0" smtClean="0">
                <a:latin typeface="Arial Unicode MS" pitchFamily="34" charset="-122"/>
                <a:ea typeface="Arial Unicode MS" pitchFamily="34" charset="-122"/>
                <a:cs typeface="Arial Unicode MS" pitchFamily="34" charset="-122"/>
              </a:rPr>
              <a:t>spherical harmonics |JM&gt; in any way we like. In a box, only certain discrete rotations are permitted, generating unique linear combinations of |JM&gt; in each irrep, called basis vectors:</a:t>
            </a:r>
            <a:endParaRPr lang="zh-CN" altLang="en-US" sz="2000" dirty="0">
              <a:latin typeface="Arial Unicode MS" pitchFamily="34" charset="-122"/>
              <a:ea typeface="Arial Unicode MS" pitchFamily="34" charset="-122"/>
              <a:cs typeface="Arial Unicode MS" pitchFamily="34" charset="-122"/>
            </a:endParaRPr>
          </a:p>
        </p:txBody>
      </p:sp>
      <p:pic>
        <p:nvPicPr>
          <p:cNvPr id="10242" name="Picture 2"/>
          <p:cNvPicPr>
            <a:picLocks noChangeAspect="1" noChangeArrowheads="1"/>
          </p:cNvPicPr>
          <p:nvPr/>
        </p:nvPicPr>
        <p:blipFill>
          <a:blip r:embed="rId2" cstate="print"/>
          <a:srcRect/>
          <a:stretch>
            <a:fillRect/>
          </a:stretch>
        </p:blipFill>
        <p:spPr bwMode="auto">
          <a:xfrm>
            <a:off x="344525" y="3500438"/>
            <a:ext cx="3727409" cy="1784786"/>
          </a:xfrm>
          <a:prstGeom prst="rect">
            <a:avLst/>
          </a:prstGeom>
          <a:noFill/>
          <a:ln w="9525">
            <a:noFill/>
            <a:miter lim="800000"/>
            <a:headEnd/>
            <a:tailEnd/>
          </a:ln>
          <a:effectLst/>
        </p:spPr>
      </p:pic>
      <p:sp>
        <p:nvSpPr>
          <p:cNvPr id="8" name="矩形 7"/>
          <p:cNvSpPr/>
          <p:nvPr/>
        </p:nvSpPr>
        <p:spPr>
          <a:xfrm>
            <a:off x="71406" y="5529220"/>
            <a:ext cx="4572032" cy="400110"/>
          </a:xfrm>
          <a:prstGeom prst="rect">
            <a:avLst/>
          </a:prstGeom>
        </p:spPr>
        <p:txBody>
          <a:bodyPr wrap="square">
            <a:spAutoFit/>
          </a:bodyPr>
          <a:lstStyle/>
          <a:p>
            <a:r>
              <a:rPr lang="en-US" altLang="zh-CN" sz="2000" dirty="0" smtClean="0">
                <a:latin typeface="Arial Unicode MS" pitchFamily="34" charset="-122"/>
                <a:ea typeface="Arial Unicode MS" pitchFamily="34" charset="-122"/>
                <a:cs typeface="Arial Unicode MS" pitchFamily="34" charset="-122"/>
              </a:rPr>
              <a:t>Leads to block-diagonal form by irreps:</a:t>
            </a:r>
            <a:endParaRPr lang="zh-CN" altLang="en-US" sz="2000" dirty="0">
              <a:latin typeface="Arial Unicode MS" pitchFamily="34" charset="-122"/>
              <a:ea typeface="Arial Unicode MS" pitchFamily="34" charset="-122"/>
              <a:cs typeface="Arial Unicode MS" pitchFamily="34" charset="-122"/>
            </a:endParaRPr>
          </a:p>
        </p:txBody>
      </p:sp>
      <p:pic>
        <p:nvPicPr>
          <p:cNvPr id="9" name="Picture 2"/>
          <p:cNvPicPr>
            <a:picLocks noChangeAspect="1" noChangeArrowheads="1"/>
          </p:cNvPicPr>
          <p:nvPr/>
        </p:nvPicPr>
        <p:blipFill>
          <a:blip r:embed="rId3"/>
          <a:srcRect/>
          <a:stretch>
            <a:fillRect/>
          </a:stretch>
        </p:blipFill>
        <p:spPr bwMode="auto">
          <a:xfrm>
            <a:off x="67411" y="6022659"/>
            <a:ext cx="6004787" cy="692489"/>
          </a:xfrm>
          <a:prstGeom prst="rect">
            <a:avLst/>
          </a:prstGeom>
          <a:noFill/>
          <a:ln w="9525">
            <a:noFill/>
            <a:miter lim="800000"/>
            <a:headEnd/>
            <a:tailEnd/>
          </a:ln>
          <a:effectLst/>
        </p:spPr>
      </p:pic>
      <p:pic>
        <p:nvPicPr>
          <p:cNvPr id="9218" name="Picture 2"/>
          <p:cNvPicPr>
            <a:picLocks noChangeAspect="1" noChangeArrowheads="1"/>
          </p:cNvPicPr>
          <p:nvPr/>
        </p:nvPicPr>
        <p:blipFill>
          <a:blip r:embed="rId4"/>
          <a:srcRect/>
          <a:stretch>
            <a:fillRect/>
          </a:stretch>
        </p:blipFill>
        <p:spPr bwMode="auto">
          <a:xfrm>
            <a:off x="4698258" y="1335110"/>
            <a:ext cx="4302898" cy="466565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42"/>
                                        </p:tgtEl>
                                        <p:attrNameLst>
                                          <p:attrName>style.visibility</p:attrName>
                                        </p:attrNameLst>
                                      </p:cBhvr>
                                      <p:to>
                                        <p:strVal val="visible"/>
                                      </p:to>
                                    </p:set>
                                    <p:animEffect transition="in" filter="blinds(horizontal)">
                                      <p:cBhvr>
                                        <p:cTn id="22" dur="500"/>
                                        <p:tgtEl>
                                          <p:spTgt spid="1024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9218"/>
                                        </p:tgtEl>
                                        <p:attrNameLst>
                                          <p:attrName>style.visibility</p:attrName>
                                        </p:attrNameLst>
                                      </p:cBhvr>
                                      <p:to>
                                        <p:strVal val="visible"/>
                                      </p:to>
                                    </p:set>
                                    <p:animEffect transition="in" filter="box(in)">
                                      <p:cBhvr>
                                        <p:cTn id="27" dur="500"/>
                                        <p:tgtEl>
                                          <p:spTgt spid="921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par>
                                <p:cTn id="33" presetID="4" presetClass="entr" presetSubtype="16"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ox(in)">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571480"/>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Arial Unicode MS" pitchFamily="34" charset="-122"/>
              <a:ea typeface="Arial Unicode MS" pitchFamily="34" charset="-122"/>
              <a:cs typeface="Arial Unicode MS" pitchFamily="34" charset="-122"/>
            </a:endParaRPr>
          </a:p>
        </p:txBody>
      </p:sp>
      <p:sp>
        <p:nvSpPr>
          <p:cNvPr id="10" name="矩形 9"/>
          <p:cNvSpPr/>
          <p:nvPr/>
        </p:nvSpPr>
        <p:spPr>
          <a:xfrm>
            <a:off x="0" y="1285860"/>
            <a:ext cx="3000396" cy="461665"/>
          </a:xfrm>
          <a:prstGeom prst="rect">
            <a:avLst/>
          </a:prstGeom>
        </p:spPr>
        <p:txBody>
          <a:bodyPr wrap="square">
            <a:spAutoFit/>
          </a:bodyPr>
          <a:lstStyle/>
          <a:p>
            <a:r>
              <a:rPr lang="en-US" altLang="zh-CN" sz="2400" dirty="0" smtClean="0">
                <a:solidFill>
                  <a:srgbClr val="3333FF"/>
                </a:solidFill>
                <a:latin typeface="Arial Unicode MS" pitchFamily="34" charset="-122"/>
                <a:ea typeface="Arial Unicode MS" pitchFamily="34" charset="-122"/>
                <a:cs typeface="Arial Unicode MS" pitchFamily="34" charset="-122"/>
              </a:rPr>
              <a:t>Symmetry reduction:</a:t>
            </a:r>
            <a:endParaRPr lang="zh-CN" altLang="en-US" sz="2400" dirty="0">
              <a:solidFill>
                <a:srgbClr val="3333FF"/>
              </a:solidFill>
              <a:latin typeface="Arial Unicode MS" pitchFamily="34" charset="-122"/>
              <a:ea typeface="Arial Unicode MS" pitchFamily="34" charset="-122"/>
              <a:cs typeface="Arial Unicode MS" pitchFamily="34" charset="-122"/>
            </a:endParaRPr>
          </a:p>
        </p:txBody>
      </p:sp>
      <p:sp>
        <p:nvSpPr>
          <p:cNvPr id="5" name="矩形 4"/>
          <p:cNvSpPr/>
          <p:nvPr/>
        </p:nvSpPr>
        <p:spPr>
          <a:xfrm>
            <a:off x="214282" y="2357430"/>
            <a:ext cx="8786874" cy="2862322"/>
          </a:xfrm>
          <a:prstGeom prst="rect">
            <a:avLst/>
          </a:prstGeom>
        </p:spPr>
        <p:txBody>
          <a:bodyPr wrap="square">
            <a:spAutoFit/>
          </a:bodyPr>
          <a:lstStyle/>
          <a:p>
            <a:r>
              <a:rPr lang="en-US" altLang="zh-CN" sz="2000" dirty="0" smtClean="0">
                <a:latin typeface="Arial Unicode MS" pitchFamily="34" charset="-122"/>
                <a:ea typeface="Arial Unicode MS" pitchFamily="34" charset="-122"/>
                <a:cs typeface="Arial Unicode MS" pitchFamily="34" charset="-122"/>
              </a:rPr>
              <a:t>Since physics is extracted from a finite box, we must adapt to the symmetry of the box.</a:t>
            </a:r>
          </a:p>
          <a:p>
            <a:r>
              <a:rPr lang="en-US" altLang="zh-CN" sz="2000" dirty="0" smtClean="0">
                <a:latin typeface="Arial Unicode MS" pitchFamily="34" charset="-122"/>
                <a:ea typeface="Arial Unicode MS" pitchFamily="34" charset="-122"/>
                <a:cs typeface="Arial Unicode MS" pitchFamily="34" charset="-122"/>
              </a:rPr>
              <a:t>Internal symmetries such as color, flavor, isospin are not affected; but angular momentum, which is a measure of rotational symmetry, is greatly affected. </a:t>
            </a:r>
          </a:p>
          <a:p>
            <a:r>
              <a:rPr lang="en-US" altLang="zh-CN" sz="2000" dirty="0" smtClean="0">
                <a:latin typeface="Arial Unicode MS" pitchFamily="34" charset="-122"/>
                <a:ea typeface="Arial Unicode MS" pitchFamily="34" charset="-122"/>
                <a:cs typeface="Arial Unicode MS" pitchFamily="34" charset="-122"/>
              </a:rPr>
              <a:t>Specifically,</a:t>
            </a:r>
          </a:p>
          <a:p>
            <a:r>
              <a:rPr lang="en-US" altLang="zh-CN" sz="2000" dirty="0" smtClean="0">
                <a:latin typeface="Arial Unicode MS" pitchFamily="34" charset="-122"/>
                <a:ea typeface="Arial Unicode MS" pitchFamily="34" charset="-122"/>
                <a:cs typeface="Arial Unicode MS" pitchFamily="34" charset="-122"/>
              </a:rPr>
              <a:t>– How is angular momentum resolved in a finite box?</a:t>
            </a:r>
          </a:p>
          <a:p>
            <a:r>
              <a:rPr lang="en-US" altLang="zh-CN" sz="2000" dirty="0" smtClean="0">
                <a:latin typeface="Arial Unicode MS" pitchFamily="34" charset="-122"/>
                <a:ea typeface="Arial Unicode MS" pitchFamily="34" charset="-122"/>
                <a:cs typeface="Arial Unicode MS" pitchFamily="34" charset="-122"/>
              </a:rPr>
              <a:t>– How are Lüscher phaseshift formulas reduced?</a:t>
            </a:r>
          </a:p>
          <a:p>
            <a:endParaRPr lang="en-US" altLang="zh-CN" sz="2000" dirty="0" smtClean="0">
              <a:latin typeface="Arial Unicode MS" pitchFamily="34" charset="-122"/>
              <a:ea typeface="Arial Unicode MS" pitchFamily="34" charset="-122"/>
              <a:cs typeface="Arial Unicode MS"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571480"/>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t>Group theory: Cubic vs. Elongated</a:t>
            </a:r>
            <a:endParaRPr lang="zh-CN" altLang="en-US" sz="3200" dirty="0">
              <a:latin typeface="Arial Unicode MS" pitchFamily="34" charset="-122"/>
              <a:ea typeface="Arial Unicode MS" pitchFamily="34" charset="-122"/>
              <a:cs typeface="Arial Unicode MS" pitchFamily="34" charset="-122"/>
            </a:endParaRPr>
          </a:p>
        </p:txBody>
      </p:sp>
      <p:pic>
        <p:nvPicPr>
          <p:cNvPr id="3074" name="Picture 2"/>
          <p:cNvPicPr>
            <a:picLocks noChangeAspect="1" noChangeArrowheads="1"/>
          </p:cNvPicPr>
          <p:nvPr/>
        </p:nvPicPr>
        <p:blipFill>
          <a:blip r:embed="rId2"/>
          <a:srcRect/>
          <a:stretch>
            <a:fillRect/>
          </a:stretch>
        </p:blipFill>
        <p:spPr bwMode="auto">
          <a:xfrm>
            <a:off x="529892" y="928670"/>
            <a:ext cx="3970670" cy="2652710"/>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4811931" y="571480"/>
            <a:ext cx="3331969" cy="3254381"/>
          </a:xfrm>
          <a:prstGeom prst="rect">
            <a:avLst/>
          </a:prstGeom>
          <a:noFill/>
          <a:ln w="9525">
            <a:noFill/>
            <a:miter lim="800000"/>
            <a:headEnd/>
            <a:tailEnd/>
          </a:ln>
          <a:effectLst/>
        </p:spPr>
      </p:pic>
      <p:pic>
        <p:nvPicPr>
          <p:cNvPr id="3090" name="Picture 18"/>
          <p:cNvPicPr>
            <a:picLocks noChangeAspect="1" noChangeArrowheads="1"/>
          </p:cNvPicPr>
          <p:nvPr/>
        </p:nvPicPr>
        <p:blipFill>
          <a:blip r:embed="rId4"/>
          <a:srcRect/>
          <a:stretch>
            <a:fillRect/>
          </a:stretch>
        </p:blipFill>
        <p:spPr bwMode="auto">
          <a:xfrm>
            <a:off x="71406" y="3857628"/>
            <a:ext cx="4500594" cy="2071702"/>
          </a:xfrm>
          <a:prstGeom prst="rect">
            <a:avLst/>
          </a:prstGeom>
          <a:noFill/>
          <a:ln w="9525">
            <a:noFill/>
            <a:miter lim="800000"/>
            <a:headEnd/>
            <a:tailEnd/>
          </a:ln>
          <a:effectLst/>
        </p:spPr>
      </p:pic>
      <p:pic>
        <p:nvPicPr>
          <p:cNvPr id="3091" name="Picture 19"/>
          <p:cNvPicPr>
            <a:picLocks noChangeAspect="1" noChangeArrowheads="1"/>
          </p:cNvPicPr>
          <p:nvPr/>
        </p:nvPicPr>
        <p:blipFill>
          <a:blip r:embed="rId5"/>
          <a:srcRect/>
          <a:stretch>
            <a:fillRect/>
          </a:stretch>
        </p:blipFill>
        <p:spPr bwMode="auto">
          <a:xfrm>
            <a:off x="4500422" y="4000504"/>
            <a:ext cx="4214982" cy="203835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ox(in)">
                                      <p:cBhvr>
                                        <p:cTn id="12" dur="500"/>
                                        <p:tgtEl>
                                          <p:spTgt spid="3074"/>
                                        </p:tgtEl>
                                      </p:cBhvr>
                                    </p:animEffect>
                                  </p:childTnLst>
                                </p:cTn>
                              </p:par>
                              <p:par>
                                <p:cTn id="13" presetID="4" presetClass="entr" presetSubtype="16"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box(in)">
                                      <p:cBhvr>
                                        <p:cTn id="15" dur="500"/>
                                        <p:tgtEl>
                                          <p:spTgt spid="3076"/>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3090"/>
                                        </p:tgtEl>
                                        <p:attrNameLst>
                                          <p:attrName>style.visibility</p:attrName>
                                        </p:attrNameLst>
                                      </p:cBhvr>
                                      <p:to>
                                        <p:strVal val="visible"/>
                                      </p:to>
                                    </p:set>
                                    <p:animEffect transition="in" filter="box(in)">
                                      <p:cBhvr>
                                        <p:cTn id="20" dur="500"/>
                                        <p:tgtEl>
                                          <p:spTgt spid="309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091"/>
                                        </p:tgtEl>
                                        <p:attrNameLst>
                                          <p:attrName>style.visibility</p:attrName>
                                        </p:attrNameLst>
                                      </p:cBhvr>
                                      <p:to>
                                        <p:strVal val="visible"/>
                                      </p:to>
                                    </p:set>
                                    <p:animEffect transition="in" filter="blinds(horizontal)">
                                      <p:cBhvr>
                                        <p:cTn id="25" dur="500"/>
                                        <p:tgtEl>
                                          <p:spTgt spid="3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571480"/>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t>Group symmetry in elongated box</a:t>
            </a:r>
            <a:endParaRPr lang="zh-CN" altLang="en-US" sz="3200" dirty="0">
              <a:latin typeface="Arial Unicode MS" pitchFamily="34" charset="-122"/>
              <a:ea typeface="Arial Unicode MS" pitchFamily="34" charset="-122"/>
              <a:cs typeface="Arial Unicode MS" pitchFamily="34" charset="-122"/>
            </a:endParaRPr>
          </a:p>
        </p:txBody>
      </p:sp>
      <p:sp>
        <p:nvSpPr>
          <p:cNvPr id="6" name="矩形 5"/>
          <p:cNvSpPr/>
          <p:nvPr/>
        </p:nvSpPr>
        <p:spPr>
          <a:xfrm>
            <a:off x="357158" y="714356"/>
            <a:ext cx="2924198" cy="461665"/>
          </a:xfrm>
          <a:prstGeom prst="rect">
            <a:avLst/>
          </a:prstGeom>
        </p:spPr>
        <p:txBody>
          <a:bodyPr wrap="none">
            <a:spAutoFit/>
          </a:bodyPr>
          <a:lstStyle/>
          <a:p>
            <a:r>
              <a:rPr lang="en-US" altLang="zh-CN" sz="2400" dirty="0" smtClean="0">
                <a:solidFill>
                  <a:srgbClr val="3333FF"/>
                </a:solidFill>
                <a:latin typeface="Arial Unicode MS" pitchFamily="34" charset="-122"/>
                <a:ea typeface="Arial Unicode MS" pitchFamily="34" charset="-122"/>
                <a:cs typeface="Arial Unicode MS" pitchFamily="34" charset="-122"/>
              </a:rPr>
              <a:t>Elements and irreps</a:t>
            </a:r>
            <a:endParaRPr lang="zh-CN" altLang="en-US" sz="2400" dirty="0">
              <a:solidFill>
                <a:srgbClr val="3333FF"/>
              </a:solidFill>
              <a:latin typeface="Arial Unicode MS" pitchFamily="34" charset="-122"/>
              <a:ea typeface="Arial Unicode MS" pitchFamily="34" charset="-122"/>
              <a:cs typeface="Arial Unicode MS" pitchFamily="34" charset="-122"/>
            </a:endParaRPr>
          </a:p>
        </p:txBody>
      </p:sp>
      <p:pic>
        <p:nvPicPr>
          <p:cNvPr id="4098" name="Picture 2"/>
          <p:cNvPicPr>
            <a:picLocks noChangeAspect="1" noChangeArrowheads="1"/>
          </p:cNvPicPr>
          <p:nvPr/>
        </p:nvPicPr>
        <p:blipFill>
          <a:blip r:embed="rId2"/>
          <a:srcRect/>
          <a:stretch>
            <a:fillRect/>
          </a:stretch>
        </p:blipFill>
        <p:spPr bwMode="auto">
          <a:xfrm>
            <a:off x="357158" y="1142983"/>
            <a:ext cx="6143668" cy="5572165"/>
          </a:xfrm>
          <a:prstGeom prst="rect">
            <a:avLst/>
          </a:prstGeom>
          <a:noFill/>
          <a:ln w="9525">
            <a:noFill/>
            <a:miter lim="800000"/>
            <a:headEnd/>
            <a:tailEnd/>
          </a:ln>
          <a:effectLst/>
        </p:spPr>
      </p:pic>
      <p:sp>
        <p:nvSpPr>
          <p:cNvPr id="8" name="矩形 7"/>
          <p:cNvSpPr/>
          <p:nvPr/>
        </p:nvSpPr>
        <p:spPr>
          <a:xfrm>
            <a:off x="6000760" y="681319"/>
            <a:ext cx="2222083" cy="461665"/>
          </a:xfrm>
          <a:prstGeom prst="rect">
            <a:avLst/>
          </a:prstGeom>
        </p:spPr>
        <p:txBody>
          <a:bodyPr wrap="none">
            <a:spAutoFit/>
          </a:bodyPr>
          <a:lstStyle/>
          <a:p>
            <a:r>
              <a:rPr lang="en-US" altLang="zh-CN" sz="2400" dirty="0" smtClean="0">
                <a:solidFill>
                  <a:srgbClr val="3333FF"/>
                </a:solidFill>
                <a:latin typeface="Arial Unicode MS" pitchFamily="34" charset="-122"/>
                <a:ea typeface="Arial Unicode MS" pitchFamily="34" charset="-122"/>
                <a:cs typeface="Arial Unicode MS" pitchFamily="34" charset="-122"/>
              </a:rPr>
              <a:t>character table</a:t>
            </a:r>
            <a:endParaRPr lang="zh-CN" altLang="en-US" sz="2400" dirty="0">
              <a:solidFill>
                <a:srgbClr val="3333FF"/>
              </a:solidFill>
              <a:latin typeface="Arial Unicode MS" pitchFamily="34" charset="-122"/>
              <a:ea typeface="Arial Unicode MS" pitchFamily="34" charset="-122"/>
              <a:cs typeface="Arial Unicode MS" pitchFamily="34" charset="-122"/>
            </a:endParaRPr>
          </a:p>
        </p:txBody>
      </p:sp>
      <p:pic>
        <p:nvPicPr>
          <p:cNvPr id="4099" name="Picture 3"/>
          <p:cNvPicPr>
            <a:picLocks noChangeAspect="1" noChangeArrowheads="1"/>
          </p:cNvPicPr>
          <p:nvPr/>
        </p:nvPicPr>
        <p:blipFill>
          <a:blip r:embed="rId3"/>
          <a:srcRect/>
          <a:stretch>
            <a:fillRect/>
          </a:stretch>
        </p:blipFill>
        <p:spPr bwMode="auto">
          <a:xfrm>
            <a:off x="4929182" y="1214422"/>
            <a:ext cx="4214818" cy="2019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blinds(horizontal)">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animEffect transition="in" filter="blinds(horizontal)">
                                      <p:cBhvr>
                                        <p:cTn id="1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571480"/>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t>Group symmetry in elongated box</a:t>
            </a:r>
            <a:endParaRPr lang="zh-CN" altLang="en-US" sz="3200" dirty="0">
              <a:latin typeface="Arial Unicode MS" pitchFamily="34" charset="-122"/>
              <a:ea typeface="Arial Unicode MS" pitchFamily="34" charset="-122"/>
              <a:cs typeface="Arial Unicode MS" pitchFamily="34" charset="-122"/>
            </a:endParaRPr>
          </a:p>
        </p:txBody>
      </p:sp>
      <p:pic>
        <p:nvPicPr>
          <p:cNvPr id="5122" name="Picture 2"/>
          <p:cNvPicPr>
            <a:picLocks noChangeAspect="1" noChangeArrowheads="1"/>
          </p:cNvPicPr>
          <p:nvPr/>
        </p:nvPicPr>
        <p:blipFill>
          <a:blip r:embed="rId2"/>
          <a:srcRect/>
          <a:stretch>
            <a:fillRect/>
          </a:stretch>
        </p:blipFill>
        <p:spPr bwMode="auto">
          <a:xfrm>
            <a:off x="193675" y="622300"/>
            <a:ext cx="8756650" cy="5449906"/>
          </a:xfrm>
          <a:prstGeom prst="rect">
            <a:avLst/>
          </a:prstGeom>
          <a:noFill/>
          <a:ln w="9525">
            <a:noFill/>
            <a:miter lim="800000"/>
            <a:headEnd/>
            <a:tailEnd/>
          </a:ln>
          <a:effectLst/>
        </p:spPr>
      </p:pic>
      <p:sp>
        <p:nvSpPr>
          <p:cNvPr id="5" name="TextBox 4"/>
          <p:cNvSpPr txBox="1"/>
          <p:nvPr/>
        </p:nvSpPr>
        <p:spPr>
          <a:xfrm>
            <a:off x="357158" y="6072206"/>
            <a:ext cx="5429288" cy="646331"/>
          </a:xfrm>
          <a:prstGeom prst="rect">
            <a:avLst/>
          </a:prstGeom>
          <a:noFill/>
        </p:spPr>
        <p:txBody>
          <a:bodyPr wrap="square" rtlCol="0">
            <a:spAutoFit/>
          </a:bodyPr>
          <a:lstStyle/>
          <a:p>
            <a:r>
              <a:rPr lang="en-US" altLang="zh-CN" dirty="0" smtClean="0">
                <a:solidFill>
                  <a:srgbClr val="FF0000"/>
                </a:solidFill>
                <a:latin typeface="Arial Unicode MS" pitchFamily="34" charset="-122"/>
                <a:ea typeface="Arial Unicode MS" pitchFamily="34" charset="-122"/>
                <a:cs typeface="Arial Unicode MS" pitchFamily="34" charset="-122"/>
              </a:rPr>
              <a:t>Frank X. Lee arXiv:1706.00262</a:t>
            </a:r>
          </a:p>
          <a:p>
            <a:r>
              <a:rPr lang="en-US" altLang="zh-CN" dirty="0" smtClean="0">
                <a:solidFill>
                  <a:srgbClr val="FF0000"/>
                </a:solidFill>
                <a:latin typeface="Arial Unicode MS" pitchFamily="34" charset="-122"/>
                <a:ea typeface="Arial Unicode MS" pitchFamily="34" charset="-122"/>
                <a:cs typeface="Arial Unicode MS" pitchFamily="34" charset="-122"/>
              </a:rPr>
              <a:t>PHYSICAL REVIEW D 96, 054508 (2017)</a:t>
            </a:r>
            <a:endParaRPr lang="zh-CN" altLang="en-US" dirty="0">
              <a:solidFill>
                <a:srgbClr val="FF0000"/>
              </a:solidFill>
              <a:latin typeface="Arial Unicode MS" pitchFamily="34" charset="-122"/>
              <a:ea typeface="Arial Unicode MS" pitchFamily="34" charset="-122"/>
              <a:cs typeface="Arial Unicode MS"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ox(in)">
                                      <p:cBhvr>
                                        <p:cTn id="12" dur="500"/>
                                        <p:tgtEl>
                                          <p:spTgt spid="5122"/>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571480"/>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t>Phaseshift  reduction</a:t>
            </a:r>
            <a:endParaRPr lang="zh-CN" altLang="en-US" sz="3200" dirty="0">
              <a:latin typeface="Arial Unicode MS" pitchFamily="34" charset="-122"/>
              <a:ea typeface="Arial Unicode MS" pitchFamily="34" charset="-122"/>
              <a:cs typeface="Arial Unicode MS" pitchFamily="34" charset="-122"/>
            </a:endParaRPr>
          </a:p>
        </p:txBody>
      </p:sp>
      <p:sp>
        <p:nvSpPr>
          <p:cNvPr id="6" name="矩形 5"/>
          <p:cNvSpPr/>
          <p:nvPr/>
        </p:nvSpPr>
        <p:spPr>
          <a:xfrm>
            <a:off x="142844" y="714356"/>
            <a:ext cx="3376245" cy="400110"/>
          </a:xfrm>
          <a:prstGeom prst="rect">
            <a:avLst/>
          </a:prstGeom>
        </p:spPr>
        <p:txBody>
          <a:bodyPr wrap="none">
            <a:spAutoFit/>
          </a:bodyPr>
          <a:lstStyle/>
          <a:p>
            <a:r>
              <a:rPr lang="en-US" altLang="zh-CN" sz="2000" dirty="0" smtClean="0">
                <a:solidFill>
                  <a:srgbClr val="3333FF"/>
                </a:solidFill>
                <a:latin typeface="Arial Unicode MS" pitchFamily="34" charset="-122"/>
                <a:ea typeface="Arial Unicode MS" pitchFamily="34" charset="-122"/>
                <a:cs typeface="Arial Unicode MS" pitchFamily="34" charset="-122"/>
              </a:rPr>
              <a:t>Elongated box and integer J</a:t>
            </a:r>
            <a:endParaRPr lang="zh-CN" altLang="en-US" sz="2000" dirty="0">
              <a:solidFill>
                <a:srgbClr val="3333FF"/>
              </a:solidFill>
              <a:latin typeface="Arial Unicode MS" pitchFamily="34" charset="-122"/>
              <a:ea typeface="Arial Unicode MS" pitchFamily="34" charset="-122"/>
              <a:cs typeface="Arial Unicode MS" pitchFamily="34" charset="-122"/>
            </a:endParaRPr>
          </a:p>
        </p:txBody>
      </p:sp>
      <p:sp>
        <p:nvSpPr>
          <p:cNvPr id="7" name="矩形 6"/>
          <p:cNvSpPr/>
          <p:nvPr/>
        </p:nvSpPr>
        <p:spPr>
          <a:xfrm>
            <a:off x="142844" y="1214422"/>
            <a:ext cx="9001156" cy="707886"/>
          </a:xfrm>
          <a:prstGeom prst="rect">
            <a:avLst/>
          </a:prstGeom>
        </p:spPr>
        <p:txBody>
          <a:bodyPr wrap="square">
            <a:spAutoFit/>
          </a:bodyPr>
          <a:lstStyle/>
          <a:p>
            <a:r>
              <a:rPr lang="en-US" altLang="zh-CN" sz="2000" dirty="0" smtClean="0">
                <a:latin typeface="Arial Unicode MS" pitchFamily="34" charset="-122"/>
                <a:ea typeface="Arial Unicode MS" pitchFamily="34" charset="-122"/>
                <a:cs typeface="Arial Unicode MS" pitchFamily="34" charset="-122"/>
              </a:rPr>
              <a:t>Key feature of box quantization: mixing of different partial waves in each irrep in the finite box.</a:t>
            </a:r>
            <a:endParaRPr lang="zh-CN" altLang="en-US" sz="2000" dirty="0">
              <a:latin typeface="Arial Unicode MS" pitchFamily="34" charset="-122"/>
              <a:ea typeface="Arial Unicode MS" pitchFamily="34" charset="-122"/>
              <a:cs typeface="Arial Unicode MS" pitchFamily="34" charset="-122"/>
            </a:endParaRPr>
          </a:p>
        </p:txBody>
      </p:sp>
      <p:sp>
        <p:nvSpPr>
          <p:cNvPr id="8" name="矩形 7"/>
          <p:cNvSpPr/>
          <p:nvPr/>
        </p:nvSpPr>
        <p:spPr>
          <a:xfrm>
            <a:off x="142844" y="2143116"/>
            <a:ext cx="8858312" cy="1015663"/>
          </a:xfrm>
          <a:prstGeom prst="rect">
            <a:avLst/>
          </a:prstGeom>
        </p:spPr>
        <p:txBody>
          <a:bodyPr wrap="square">
            <a:spAutoFit/>
          </a:bodyPr>
          <a:lstStyle/>
          <a:p>
            <a:r>
              <a:rPr lang="en-US" altLang="zh-CN" sz="2000" dirty="0" smtClean="0">
                <a:latin typeface="Arial Unicode MS" pitchFamily="34" charset="-122"/>
                <a:ea typeface="Arial Unicode MS" pitchFamily="34" charset="-122"/>
                <a:cs typeface="Arial Unicode MS" pitchFamily="34" charset="-122"/>
              </a:rPr>
              <a:t>Before writing out the explicit form of the phase shift formula, one should exploit the symmetry properties to simplify the M matrix and the parity of the two-particle system.</a:t>
            </a:r>
            <a:endParaRPr lang="zh-CN" altLang="en-US" sz="2000" dirty="0">
              <a:latin typeface="Arial Unicode MS" pitchFamily="34" charset="-122"/>
              <a:ea typeface="Arial Unicode MS" pitchFamily="34" charset="-122"/>
              <a:cs typeface="Arial Unicode MS" pitchFamily="34" charset="-122"/>
            </a:endParaRPr>
          </a:p>
        </p:txBody>
      </p:sp>
      <p:sp>
        <p:nvSpPr>
          <p:cNvPr id="12" name="矩形 11"/>
          <p:cNvSpPr/>
          <p:nvPr/>
        </p:nvSpPr>
        <p:spPr>
          <a:xfrm>
            <a:off x="71406" y="3671832"/>
            <a:ext cx="9072594" cy="400110"/>
          </a:xfrm>
          <a:prstGeom prst="rect">
            <a:avLst/>
          </a:prstGeom>
        </p:spPr>
        <p:txBody>
          <a:bodyPr wrap="square">
            <a:spAutoFit/>
          </a:bodyPr>
          <a:lstStyle/>
          <a:p>
            <a:r>
              <a:rPr lang="en-US" altLang="zh-CN" sz="2000" dirty="0" smtClean="0">
                <a:latin typeface="Arial Unicode MS" pitchFamily="34" charset="-122"/>
                <a:ea typeface="Arial Unicode MS" pitchFamily="34" charset="-122"/>
                <a:cs typeface="Arial Unicode MS" pitchFamily="34" charset="-122"/>
              </a:rPr>
              <a:t> 1)  The matrix is hermitian which  constrains half of the off-diagonal elements. </a:t>
            </a:r>
            <a:endParaRPr lang="zh-CN" altLang="en-US" sz="2000" dirty="0">
              <a:latin typeface="Arial Unicode MS" pitchFamily="34" charset="-122"/>
              <a:ea typeface="Arial Unicode MS" pitchFamily="34" charset="-122"/>
              <a:cs typeface="Arial Unicode MS" pitchFamily="34" charset="-122"/>
            </a:endParaRPr>
          </a:p>
        </p:txBody>
      </p:sp>
      <p:sp>
        <p:nvSpPr>
          <p:cNvPr id="13" name="矩形 12"/>
          <p:cNvSpPr/>
          <p:nvPr/>
        </p:nvSpPr>
        <p:spPr>
          <a:xfrm>
            <a:off x="142844" y="4556477"/>
            <a:ext cx="8858312" cy="1015663"/>
          </a:xfrm>
          <a:prstGeom prst="rect">
            <a:avLst/>
          </a:prstGeom>
        </p:spPr>
        <p:txBody>
          <a:bodyPr wrap="square">
            <a:spAutoFit/>
          </a:bodyPr>
          <a:lstStyle/>
          <a:p>
            <a:r>
              <a:rPr lang="en-US" altLang="zh-CN" sz="2000" dirty="0" smtClean="0">
                <a:latin typeface="Arial Unicode MS" pitchFamily="34" charset="-122"/>
                <a:ea typeface="Arial Unicode MS" pitchFamily="34" charset="-122"/>
                <a:cs typeface="Arial Unicode MS" pitchFamily="34" charset="-122"/>
              </a:rPr>
              <a:t>2)  A lot of short-hand functions                 vanish to satisfy certain constraints, which can be traced back to how the zeta function behaves under the symmetry operations in the elongated box.</a:t>
            </a:r>
            <a:endParaRPr lang="zh-CN" altLang="en-US" sz="2000" dirty="0">
              <a:latin typeface="Arial Unicode MS" pitchFamily="34" charset="-122"/>
              <a:ea typeface="Arial Unicode MS" pitchFamily="34" charset="-122"/>
              <a:cs typeface="Arial Unicode MS" pitchFamily="34" charset="-122"/>
            </a:endParaRPr>
          </a:p>
        </p:txBody>
      </p:sp>
      <p:pic>
        <p:nvPicPr>
          <p:cNvPr id="1026" name="Picture 2"/>
          <p:cNvPicPr>
            <a:picLocks noChangeAspect="1" noChangeArrowheads="1"/>
          </p:cNvPicPr>
          <p:nvPr/>
        </p:nvPicPr>
        <p:blipFill>
          <a:blip r:embed="rId2"/>
          <a:srcRect/>
          <a:stretch>
            <a:fillRect/>
          </a:stretch>
        </p:blipFill>
        <p:spPr bwMode="auto">
          <a:xfrm>
            <a:off x="3819527" y="4623084"/>
            <a:ext cx="1109663" cy="30611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par>
                                <p:cTn id="33" presetID="3" presetClass="entr" presetSubtype="10" fill="hold" nodeType="with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blinds(horizontal)">
                                      <p:cBhvr>
                                        <p:cTn id="3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P spid="8"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44" y="714356"/>
            <a:ext cx="9001156" cy="707886"/>
          </a:xfrm>
          <a:prstGeom prst="rect">
            <a:avLst/>
          </a:prstGeom>
        </p:spPr>
        <p:txBody>
          <a:bodyPr wrap="square">
            <a:spAutoFit/>
          </a:bodyPr>
          <a:lstStyle/>
          <a:p>
            <a:r>
              <a:rPr lang="en-US" altLang="zh-CN" sz="2000" dirty="0" smtClean="0">
                <a:solidFill>
                  <a:srgbClr val="3333FF"/>
                </a:solidFill>
                <a:latin typeface="Arial Unicode MS" pitchFamily="34" charset="-122"/>
                <a:ea typeface="Arial Unicode MS" pitchFamily="34" charset="-122"/>
                <a:cs typeface="Arial Unicode MS" pitchFamily="34" charset="-122"/>
              </a:rPr>
              <a:t>For the baryon-baryon scattering considered in this paper, the total spin s can take 0 (singlet state) or 1 (triplet states). </a:t>
            </a:r>
          </a:p>
        </p:txBody>
      </p:sp>
      <p:grpSp>
        <p:nvGrpSpPr>
          <p:cNvPr id="2" name="组合 16"/>
          <p:cNvGrpSpPr/>
          <p:nvPr/>
        </p:nvGrpSpPr>
        <p:grpSpPr>
          <a:xfrm>
            <a:off x="142844" y="1571612"/>
            <a:ext cx="8858312" cy="707886"/>
            <a:chOff x="142844" y="1571612"/>
            <a:chExt cx="8858312" cy="707886"/>
          </a:xfrm>
        </p:grpSpPr>
        <p:sp>
          <p:nvSpPr>
            <p:cNvPr id="5" name="矩形 4"/>
            <p:cNvSpPr/>
            <p:nvPr/>
          </p:nvSpPr>
          <p:spPr>
            <a:xfrm>
              <a:off x="142844" y="1571612"/>
              <a:ext cx="8858312" cy="707886"/>
            </a:xfrm>
            <a:prstGeom prst="rect">
              <a:avLst/>
            </a:prstGeom>
          </p:spPr>
          <p:txBody>
            <a:bodyPr wrap="square">
              <a:spAutoFit/>
            </a:bodyPr>
            <a:lstStyle/>
            <a:p>
              <a:r>
                <a:rPr lang="en-US" altLang="zh-CN" sz="2000" dirty="0" smtClean="0">
                  <a:latin typeface="Arial Unicode MS" pitchFamily="34" charset="-122"/>
                  <a:ea typeface="Arial Unicode MS" pitchFamily="34" charset="-122"/>
                  <a:cs typeface="Arial Unicode MS" pitchFamily="34" charset="-122"/>
                </a:rPr>
                <a:t>In the case with s = 0 we have l = J which is conserved, and the parity is simply</a:t>
              </a:r>
            </a:p>
          </p:txBody>
        </p:sp>
        <p:pic>
          <p:nvPicPr>
            <p:cNvPr id="1026" name="Picture 2"/>
            <p:cNvPicPr>
              <a:picLocks noChangeAspect="1" noChangeArrowheads="1"/>
            </p:cNvPicPr>
            <p:nvPr/>
          </p:nvPicPr>
          <p:blipFill>
            <a:blip r:embed="rId2"/>
            <a:srcRect/>
            <a:stretch>
              <a:fillRect/>
            </a:stretch>
          </p:blipFill>
          <p:spPr bwMode="auto">
            <a:xfrm>
              <a:off x="1000100" y="1986075"/>
              <a:ext cx="500066" cy="228479"/>
            </a:xfrm>
            <a:prstGeom prst="rect">
              <a:avLst/>
            </a:prstGeom>
            <a:noFill/>
            <a:ln w="9525">
              <a:noFill/>
              <a:miter lim="800000"/>
              <a:headEnd/>
              <a:tailEnd/>
            </a:ln>
            <a:effectLst/>
          </p:spPr>
        </p:pic>
      </p:grpSp>
      <p:grpSp>
        <p:nvGrpSpPr>
          <p:cNvPr id="6" name="组合 17"/>
          <p:cNvGrpSpPr/>
          <p:nvPr/>
        </p:nvGrpSpPr>
        <p:grpSpPr>
          <a:xfrm>
            <a:off x="142844" y="2500306"/>
            <a:ext cx="9001156" cy="1015663"/>
            <a:chOff x="142844" y="2500306"/>
            <a:chExt cx="8786874" cy="1015663"/>
          </a:xfrm>
        </p:grpSpPr>
        <p:sp>
          <p:nvSpPr>
            <p:cNvPr id="4" name="矩形 3"/>
            <p:cNvSpPr/>
            <p:nvPr/>
          </p:nvSpPr>
          <p:spPr>
            <a:xfrm>
              <a:off x="142844" y="2500306"/>
              <a:ext cx="8786874" cy="1015663"/>
            </a:xfrm>
            <a:prstGeom prst="rect">
              <a:avLst/>
            </a:prstGeom>
          </p:spPr>
          <p:txBody>
            <a:bodyPr wrap="square">
              <a:spAutoFit/>
            </a:bodyPr>
            <a:lstStyle/>
            <a:p>
              <a:r>
                <a:rPr lang="en-US" altLang="zh-CN" sz="2000" dirty="0" smtClean="0">
                  <a:latin typeface="Arial Unicode MS" pitchFamily="34" charset="-122"/>
                  <a:ea typeface="Arial Unicode MS" pitchFamily="34" charset="-122"/>
                  <a:cs typeface="Arial Unicode MS" pitchFamily="34" charset="-122"/>
                </a:rPr>
                <a:t>When s = 1 for a given J, l takes three different values, i.e., l = J+1; J-1; J. </a:t>
              </a:r>
            </a:p>
            <a:p>
              <a:r>
                <a:rPr lang="en-US" altLang="zh-CN" sz="2000" dirty="0" smtClean="0">
                  <a:latin typeface="Arial Unicode MS" pitchFamily="34" charset="-122"/>
                  <a:ea typeface="Arial Unicode MS" pitchFamily="34" charset="-122"/>
                  <a:cs typeface="Arial Unicode MS" pitchFamily="34" charset="-122"/>
                </a:rPr>
                <a:t>The first two have the same parity       ,     ,and the parity for third one </a:t>
              </a:r>
            </a:p>
            <a:p>
              <a:r>
                <a:rPr lang="en-US" altLang="zh-CN" sz="2000" dirty="0" smtClean="0">
                  <a:latin typeface="Arial Unicode MS" pitchFamily="34" charset="-122"/>
                  <a:ea typeface="Arial Unicode MS" pitchFamily="34" charset="-122"/>
                  <a:cs typeface="Arial Unicode MS" pitchFamily="34" charset="-122"/>
                </a:rPr>
                <a:t>is         . </a:t>
              </a:r>
              <a:endParaRPr lang="zh-CN" altLang="en-US" sz="2000" dirty="0">
                <a:latin typeface="Arial Unicode MS" pitchFamily="34" charset="-122"/>
                <a:ea typeface="Arial Unicode MS" pitchFamily="34" charset="-122"/>
                <a:cs typeface="Arial Unicode MS" pitchFamily="34" charset="-122"/>
              </a:endParaRPr>
            </a:p>
          </p:txBody>
        </p:sp>
        <p:pic>
          <p:nvPicPr>
            <p:cNvPr id="1027" name="Picture 3"/>
            <p:cNvPicPr>
              <a:picLocks noChangeAspect="1" noChangeArrowheads="1"/>
            </p:cNvPicPr>
            <p:nvPr/>
          </p:nvPicPr>
          <p:blipFill>
            <a:blip r:embed="rId3"/>
            <a:srcRect/>
            <a:stretch>
              <a:fillRect/>
            </a:stretch>
          </p:blipFill>
          <p:spPr bwMode="auto">
            <a:xfrm>
              <a:off x="3957991" y="2857496"/>
              <a:ext cx="857255" cy="285752"/>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421793" y="3214686"/>
              <a:ext cx="500066" cy="223170"/>
            </a:xfrm>
            <a:prstGeom prst="rect">
              <a:avLst/>
            </a:prstGeom>
            <a:noFill/>
            <a:ln w="9525">
              <a:noFill/>
              <a:miter lim="800000"/>
              <a:headEnd/>
              <a:tailEnd/>
            </a:ln>
            <a:effectLst/>
          </p:spPr>
        </p:pic>
      </p:grpSp>
      <p:grpSp>
        <p:nvGrpSpPr>
          <p:cNvPr id="7" name="组合 18"/>
          <p:cNvGrpSpPr/>
          <p:nvPr/>
        </p:nvGrpSpPr>
        <p:grpSpPr>
          <a:xfrm>
            <a:off x="142844" y="3814708"/>
            <a:ext cx="8286808" cy="400110"/>
            <a:chOff x="142844" y="3814708"/>
            <a:chExt cx="8286808" cy="400110"/>
          </a:xfrm>
        </p:grpSpPr>
        <p:sp>
          <p:nvSpPr>
            <p:cNvPr id="8" name="矩形 7"/>
            <p:cNvSpPr/>
            <p:nvPr/>
          </p:nvSpPr>
          <p:spPr>
            <a:xfrm>
              <a:off x="142844" y="3814708"/>
              <a:ext cx="8286808" cy="400110"/>
            </a:xfrm>
            <a:prstGeom prst="rect">
              <a:avLst/>
            </a:prstGeom>
          </p:spPr>
          <p:txBody>
            <a:bodyPr wrap="square">
              <a:spAutoFit/>
            </a:bodyPr>
            <a:lstStyle/>
            <a:p>
              <a:r>
                <a:rPr lang="en-US" altLang="zh-CN" sz="2000" dirty="0" smtClean="0">
                  <a:latin typeface="Arial Unicode MS" pitchFamily="34" charset="-122"/>
                  <a:ea typeface="Arial Unicode MS" pitchFamily="34" charset="-122"/>
                  <a:cs typeface="Arial Unicode MS" pitchFamily="34" charset="-122"/>
                </a:rPr>
                <a:t>The total parity of the two-particle state is equal to</a:t>
              </a:r>
              <a:endParaRPr lang="zh-CN" altLang="en-US" sz="2000" dirty="0">
                <a:latin typeface="Arial Unicode MS" pitchFamily="34" charset="-122"/>
                <a:ea typeface="Arial Unicode MS" pitchFamily="34" charset="-122"/>
                <a:cs typeface="Arial Unicode MS" pitchFamily="34" charset="-122"/>
              </a:endParaRPr>
            </a:p>
          </p:txBody>
        </p:sp>
        <p:pic>
          <p:nvPicPr>
            <p:cNvPr id="1029" name="Picture 5"/>
            <p:cNvPicPr>
              <a:picLocks noChangeAspect="1" noChangeArrowheads="1"/>
            </p:cNvPicPr>
            <p:nvPr/>
          </p:nvPicPr>
          <p:blipFill>
            <a:blip r:embed="rId5"/>
            <a:srcRect/>
            <a:stretch>
              <a:fillRect/>
            </a:stretch>
          </p:blipFill>
          <p:spPr bwMode="auto">
            <a:xfrm>
              <a:off x="5896612" y="3929066"/>
              <a:ext cx="1318594" cy="226590"/>
            </a:xfrm>
            <a:prstGeom prst="rect">
              <a:avLst/>
            </a:prstGeom>
            <a:noFill/>
            <a:ln w="9525">
              <a:noFill/>
              <a:miter lim="800000"/>
              <a:headEnd/>
              <a:tailEnd/>
            </a:ln>
            <a:effectLst/>
          </p:spPr>
        </p:pic>
      </p:grpSp>
      <p:grpSp>
        <p:nvGrpSpPr>
          <p:cNvPr id="9" name="组合 19"/>
          <p:cNvGrpSpPr/>
          <p:nvPr/>
        </p:nvGrpSpPr>
        <p:grpSpPr>
          <a:xfrm>
            <a:off x="214282" y="4364188"/>
            <a:ext cx="8572560" cy="707886"/>
            <a:chOff x="214282" y="4364188"/>
            <a:chExt cx="8572560" cy="707886"/>
          </a:xfrm>
        </p:grpSpPr>
        <p:sp>
          <p:nvSpPr>
            <p:cNvPr id="10" name="矩形 9"/>
            <p:cNvSpPr/>
            <p:nvPr/>
          </p:nvSpPr>
          <p:spPr>
            <a:xfrm>
              <a:off x="214282" y="4364188"/>
              <a:ext cx="8572560" cy="707886"/>
            </a:xfrm>
            <a:prstGeom prst="rect">
              <a:avLst/>
            </a:prstGeom>
          </p:spPr>
          <p:txBody>
            <a:bodyPr wrap="square">
              <a:spAutoFit/>
            </a:bodyPr>
            <a:lstStyle/>
            <a:p>
              <a:r>
                <a:rPr lang="en-US" altLang="zh-CN" sz="2000" dirty="0" smtClean="0">
                  <a:latin typeface="Arial Unicode MS" pitchFamily="34" charset="-122"/>
                  <a:ea typeface="Arial Unicode MS" pitchFamily="34" charset="-122"/>
                  <a:cs typeface="Arial Unicode MS" pitchFamily="34" charset="-122"/>
                </a:rPr>
                <a:t>For simplicity we assume that the intrinsic parity        is positive, then the total parity is</a:t>
              </a:r>
              <a:endParaRPr lang="zh-CN" altLang="en-US" sz="2000" dirty="0">
                <a:latin typeface="Arial Unicode MS" pitchFamily="34" charset="-122"/>
                <a:ea typeface="Arial Unicode MS" pitchFamily="34" charset="-122"/>
                <a:cs typeface="Arial Unicode MS" pitchFamily="34" charset="-122"/>
              </a:endParaRPr>
            </a:p>
          </p:txBody>
        </p:sp>
        <p:pic>
          <p:nvPicPr>
            <p:cNvPr id="1030" name="Picture 6"/>
            <p:cNvPicPr>
              <a:picLocks noChangeAspect="1" noChangeArrowheads="1"/>
            </p:cNvPicPr>
            <p:nvPr/>
          </p:nvPicPr>
          <p:blipFill>
            <a:blip r:embed="rId6"/>
            <a:srcRect/>
            <a:stretch>
              <a:fillRect/>
            </a:stretch>
          </p:blipFill>
          <p:spPr bwMode="auto">
            <a:xfrm>
              <a:off x="5715008" y="4491998"/>
              <a:ext cx="428628" cy="222886"/>
            </a:xfrm>
            <a:prstGeom prst="rect">
              <a:avLst/>
            </a:prstGeom>
            <a:noFill/>
            <a:ln w="9525">
              <a:noFill/>
              <a:miter lim="800000"/>
              <a:headEnd/>
              <a:tailEnd/>
            </a:ln>
            <a:effectLst/>
          </p:spPr>
        </p:pic>
        <p:pic>
          <p:nvPicPr>
            <p:cNvPr id="1031" name="Picture 7"/>
            <p:cNvPicPr>
              <a:picLocks noChangeAspect="1" noChangeArrowheads="1"/>
            </p:cNvPicPr>
            <p:nvPr/>
          </p:nvPicPr>
          <p:blipFill>
            <a:blip r:embed="rId7"/>
            <a:srcRect/>
            <a:stretch>
              <a:fillRect/>
            </a:stretch>
          </p:blipFill>
          <p:spPr bwMode="auto">
            <a:xfrm>
              <a:off x="1785918" y="4773716"/>
              <a:ext cx="500066" cy="226920"/>
            </a:xfrm>
            <a:prstGeom prst="rect">
              <a:avLst/>
            </a:prstGeom>
            <a:noFill/>
            <a:ln w="9525">
              <a:noFill/>
              <a:miter lim="800000"/>
              <a:headEnd/>
              <a:tailEnd/>
            </a:ln>
            <a:effectLst/>
          </p:spPr>
        </p:pic>
      </p:grpSp>
      <p:grpSp>
        <p:nvGrpSpPr>
          <p:cNvPr id="11" name="组合 20"/>
          <p:cNvGrpSpPr/>
          <p:nvPr/>
        </p:nvGrpSpPr>
        <p:grpSpPr>
          <a:xfrm>
            <a:off x="214282" y="5177395"/>
            <a:ext cx="8929718" cy="1323439"/>
            <a:chOff x="214282" y="5177395"/>
            <a:chExt cx="8929718" cy="1323439"/>
          </a:xfrm>
        </p:grpSpPr>
        <p:sp>
          <p:nvSpPr>
            <p:cNvPr id="13" name="矩形 12"/>
            <p:cNvSpPr/>
            <p:nvPr/>
          </p:nvSpPr>
          <p:spPr>
            <a:xfrm>
              <a:off x="214282" y="5177395"/>
              <a:ext cx="8929718" cy="1323439"/>
            </a:xfrm>
            <a:prstGeom prst="rect">
              <a:avLst/>
            </a:prstGeom>
          </p:spPr>
          <p:txBody>
            <a:bodyPr wrap="square">
              <a:spAutoFit/>
            </a:bodyPr>
            <a:lstStyle/>
            <a:p>
              <a:r>
                <a:rPr lang="en-US" altLang="zh-CN" sz="2000" dirty="0" smtClean="0">
                  <a:solidFill>
                    <a:srgbClr val="3333FF"/>
                  </a:solidFill>
                  <a:latin typeface="Arial Unicode MS" pitchFamily="34" charset="-122"/>
                  <a:ea typeface="Arial Unicode MS" pitchFamily="34" charset="-122"/>
                  <a:cs typeface="Arial Unicode MS" pitchFamily="34" charset="-122"/>
                </a:rPr>
                <a:t>For parity-conserving theories like QCD, there is no scattering between states</a:t>
              </a:r>
            </a:p>
            <a:p>
              <a:r>
                <a:rPr lang="en-US" altLang="zh-CN" sz="2000" dirty="0" smtClean="0">
                  <a:solidFill>
                    <a:srgbClr val="3333FF"/>
                  </a:solidFill>
                  <a:latin typeface="Arial Unicode MS" pitchFamily="34" charset="-122"/>
                  <a:ea typeface="Arial Unicode MS" pitchFamily="34" charset="-122"/>
                  <a:cs typeface="Arial Unicode MS" pitchFamily="34" charset="-122"/>
                </a:rPr>
                <a:t>with opposite parity. Then we divide Lüscher’s formulas into the case A and case B corresponding to the states with parity             and parity        respectively.</a:t>
              </a:r>
              <a:endParaRPr lang="zh-CN" altLang="en-US" sz="2000" dirty="0">
                <a:solidFill>
                  <a:srgbClr val="3333FF"/>
                </a:solidFill>
                <a:latin typeface="Arial Unicode MS" pitchFamily="34" charset="-122"/>
                <a:ea typeface="Arial Unicode MS" pitchFamily="34" charset="-122"/>
                <a:cs typeface="Arial Unicode MS" pitchFamily="34" charset="-122"/>
              </a:endParaRPr>
            </a:p>
          </p:txBody>
        </p:sp>
        <p:pic>
          <p:nvPicPr>
            <p:cNvPr id="1032" name="Picture 8"/>
            <p:cNvPicPr>
              <a:picLocks noChangeAspect="1" noChangeArrowheads="1"/>
            </p:cNvPicPr>
            <p:nvPr/>
          </p:nvPicPr>
          <p:blipFill>
            <a:blip r:embed="rId8"/>
            <a:srcRect/>
            <a:stretch>
              <a:fillRect/>
            </a:stretch>
          </p:blipFill>
          <p:spPr bwMode="auto">
            <a:xfrm>
              <a:off x="5491176" y="5881707"/>
              <a:ext cx="795336" cy="261937"/>
            </a:xfrm>
            <a:prstGeom prst="rect">
              <a:avLst/>
            </a:prstGeom>
            <a:noFill/>
            <a:ln w="9525">
              <a:noFill/>
              <a:miter lim="800000"/>
              <a:headEnd/>
              <a:tailEnd/>
            </a:ln>
            <a:effectLst/>
          </p:spPr>
        </p:pic>
      </p:grpSp>
      <p:pic>
        <p:nvPicPr>
          <p:cNvPr id="1033" name="Picture 9"/>
          <p:cNvPicPr>
            <a:picLocks noChangeAspect="1" noChangeArrowheads="1"/>
          </p:cNvPicPr>
          <p:nvPr/>
        </p:nvPicPr>
        <p:blipFill>
          <a:blip r:embed="rId9"/>
          <a:srcRect/>
          <a:stretch>
            <a:fillRect/>
          </a:stretch>
        </p:blipFill>
        <p:spPr bwMode="auto">
          <a:xfrm>
            <a:off x="7500958" y="5924187"/>
            <a:ext cx="571504" cy="219457"/>
          </a:xfrm>
          <a:prstGeom prst="rect">
            <a:avLst/>
          </a:prstGeom>
          <a:noFill/>
          <a:ln w="9525">
            <a:noFill/>
            <a:miter lim="800000"/>
            <a:headEnd/>
            <a:tailEnd/>
          </a:ln>
          <a:effectLst/>
        </p:spPr>
      </p:pic>
      <p:sp>
        <p:nvSpPr>
          <p:cNvPr id="16" name="矩形 15"/>
          <p:cNvSpPr/>
          <p:nvPr/>
        </p:nvSpPr>
        <p:spPr>
          <a:xfrm>
            <a:off x="0" y="0"/>
            <a:ext cx="9144000" cy="571480"/>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t>Phaseshift  reduction</a:t>
            </a:r>
            <a:endParaRPr lang="zh-CN" altLang="en-US" sz="3200" dirty="0">
              <a:latin typeface="Arial Unicode MS" pitchFamily="34" charset="-122"/>
              <a:ea typeface="Arial Unicode MS" pitchFamily="34" charset="-122"/>
              <a:cs typeface="Arial Unicode MS"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par>
                                <p:cTn id="38" presetID="3" presetClass="entr" presetSubtype="10" fill="hold" nodeType="withEffect">
                                  <p:stCondLst>
                                    <p:cond delay="0"/>
                                  </p:stCondLst>
                                  <p:childTnLst>
                                    <p:set>
                                      <p:cBhvr>
                                        <p:cTn id="39" dur="1" fill="hold">
                                          <p:stCondLst>
                                            <p:cond delay="0"/>
                                          </p:stCondLst>
                                        </p:cTn>
                                        <p:tgtEl>
                                          <p:spTgt spid="1033"/>
                                        </p:tgtEl>
                                        <p:attrNameLst>
                                          <p:attrName>style.visibility</p:attrName>
                                        </p:attrNameLst>
                                      </p:cBhvr>
                                      <p:to>
                                        <p:strVal val="visible"/>
                                      </p:to>
                                    </p:set>
                                    <p:animEffect transition="in" filter="blinds(horizontal)">
                                      <p:cBhvr>
                                        <p:cTn id="40" dur="5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571480"/>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t>Phaseshift  reduction</a:t>
            </a:r>
            <a:endParaRPr lang="zh-CN" altLang="en-US" sz="3200" dirty="0">
              <a:latin typeface="Arial Unicode MS" pitchFamily="34" charset="-122"/>
              <a:ea typeface="Arial Unicode MS" pitchFamily="34" charset="-122"/>
              <a:cs typeface="Arial Unicode MS" pitchFamily="34" charset="-122"/>
            </a:endParaRPr>
          </a:p>
        </p:txBody>
      </p:sp>
      <p:grpSp>
        <p:nvGrpSpPr>
          <p:cNvPr id="14" name="组合 13"/>
          <p:cNvGrpSpPr/>
          <p:nvPr/>
        </p:nvGrpSpPr>
        <p:grpSpPr>
          <a:xfrm>
            <a:off x="142844" y="642918"/>
            <a:ext cx="7162833" cy="568361"/>
            <a:chOff x="142844" y="642918"/>
            <a:chExt cx="7162833" cy="568361"/>
          </a:xfrm>
        </p:grpSpPr>
        <p:sp>
          <p:nvSpPr>
            <p:cNvPr id="4" name="矩形 3"/>
            <p:cNvSpPr/>
            <p:nvPr/>
          </p:nvSpPr>
          <p:spPr>
            <a:xfrm>
              <a:off x="142844" y="714356"/>
              <a:ext cx="3060453" cy="461665"/>
            </a:xfrm>
            <a:prstGeom prst="rect">
              <a:avLst/>
            </a:prstGeom>
          </p:spPr>
          <p:txBody>
            <a:bodyPr wrap="none">
              <a:spAutoFit/>
            </a:bodyPr>
            <a:lstStyle/>
            <a:p>
              <a:r>
                <a:rPr lang="en-US" altLang="zh-CN" sz="2400" dirty="0" smtClean="0">
                  <a:solidFill>
                    <a:srgbClr val="3333FF"/>
                  </a:solidFill>
                  <a:latin typeface="Arial Unicode MS" pitchFamily="34" charset="-122"/>
                  <a:ea typeface="Arial Unicode MS" pitchFamily="34" charset="-122"/>
                  <a:cs typeface="Arial Unicode MS" pitchFamily="34" charset="-122"/>
                </a:rPr>
                <a:t>Application to case A</a:t>
              </a:r>
              <a:endParaRPr lang="zh-CN" altLang="en-US" sz="2400" dirty="0">
                <a:solidFill>
                  <a:srgbClr val="3333FF"/>
                </a:solidFill>
                <a:latin typeface="Arial Unicode MS" pitchFamily="34" charset="-122"/>
                <a:ea typeface="Arial Unicode MS" pitchFamily="34" charset="-122"/>
                <a:cs typeface="Arial Unicode MS" pitchFamily="34" charset="-122"/>
              </a:endParaRPr>
            </a:p>
          </p:txBody>
        </p:sp>
        <p:pic>
          <p:nvPicPr>
            <p:cNvPr id="2050" name="Picture 2"/>
            <p:cNvPicPr>
              <a:picLocks noChangeAspect="1" noChangeArrowheads="1"/>
            </p:cNvPicPr>
            <p:nvPr/>
          </p:nvPicPr>
          <p:blipFill>
            <a:blip r:embed="rId2"/>
            <a:srcRect/>
            <a:stretch>
              <a:fillRect/>
            </a:stretch>
          </p:blipFill>
          <p:spPr bwMode="auto">
            <a:xfrm>
              <a:off x="3071802" y="642918"/>
              <a:ext cx="4233875" cy="568361"/>
            </a:xfrm>
            <a:prstGeom prst="rect">
              <a:avLst/>
            </a:prstGeom>
            <a:noFill/>
            <a:ln w="9525">
              <a:noFill/>
              <a:miter lim="800000"/>
              <a:headEnd/>
              <a:tailEnd/>
            </a:ln>
            <a:effectLst/>
          </p:spPr>
        </p:pic>
      </p:grpSp>
      <p:pic>
        <p:nvPicPr>
          <p:cNvPr id="2051" name="Picture 3"/>
          <p:cNvPicPr>
            <a:picLocks noChangeAspect="1" noChangeArrowheads="1"/>
          </p:cNvPicPr>
          <p:nvPr/>
        </p:nvPicPr>
        <p:blipFill>
          <a:blip r:embed="rId3"/>
          <a:srcRect/>
          <a:stretch>
            <a:fillRect/>
          </a:stretch>
        </p:blipFill>
        <p:spPr bwMode="auto">
          <a:xfrm>
            <a:off x="1714480" y="1428736"/>
            <a:ext cx="4857760" cy="683685"/>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3798712" y="2071678"/>
            <a:ext cx="5131006" cy="3857652"/>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a:srcRect/>
          <a:stretch>
            <a:fillRect/>
          </a:stretch>
        </p:blipFill>
        <p:spPr bwMode="auto">
          <a:xfrm>
            <a:off x="142844" y="2333099"/>
            <a:ext cx="2143140" cy="344537"/>
          </a:xfrm>
          <a:prstGeom prst="rect">
            <a:avLst/>
          </a:prstGeom>
          <a:noFill/>
          <a:ln w="9525">
            <a:noFill/>
            <a:miter lim="800000"/>
            <a:headEnd/>
            <a:tailEnd/>
          </a:ln>
          <a:effectLst/>
        </p:spPr>
      </p:pic>
      <p:pic>
        <p:nvPicPr>
          <p:cNvPr id="2054" name="Picture 6"/>
          <p:cNvPicPr>
            <a:picLocks noChangeAspect="1" noChangeArrowheads="1"/>
          </p:cNvPicPr>
          <p:nvPr/>
        </p:nvPicPr>
        <p:blipFill>
          <a:blip r:embed="rId6"/>
          <a:srcRect/>
          <a:stretch>
            <a:fillRect/>
          </a:stretch>
        </p:blipFill>
        <p:spPr bwMode="auto">
          <a:xfrm>
            <a:off x="71406" y="2718409"/>
            <a:ext cx="2620946" cy="710591"/>
          </a:xfrm>
          <a:prstGeom prst="rect">
            <a:avLst/>
          </a:prstGeom>
          <a:noFill/>
          <a:ln w="9525">
            <a:noFill/>
            <a:miter lim="800000"/>
            <a:headEnd/>
            <a:tailEnd/>
          </a:ln>
          <a:effectLst/>
        </p:spPr>
      </p:pic>
      <p:grpSp>
        <p:nvGrpSpPr>
          <p:cNvPr id="15" name="组合 14"/>
          <p:cNvGrpSpPr/>
          <p:nvPr/>
        </p:nvGrpSpPr>
        <p:grpSpPr>
          <a:xfrm>
            <a:off x="71406" y="3571876"/>
            <a:ext cx="3643338" cy="304000"/>
            <a:chOff x="71406" y="3571876"/>
            <a:chExt cx="3643338" cy="304000"/>
          </a:xfrm>
        </p:grpSpPr>
        <p:pic>
          <p:nvPicPr>
            <p:cNvPr id="2055" name="Picture 7"/>
            <p:cNvPicPr>
              <a:picLocks noChangeAspect="1" noChangeArrowheads="1"/>
            </p:cNvPicPr>
            <p:nvPr/>
          </p:nvPicPr>
          <p:blipFill>
            <a:blip r:embed="rId7"/>
            <a:srcRect/>
            <a:stretch>
              <a:fillRect/>
            </a:stretch>
          </p:blipFill>
          <p:spPr bwMode="auto">
            <a:xfrm>
              <a:off x="71406" y="3571876"/>
              <a:ext cx="1928826" cy="304000"/>
            </a:xfrm>
            <a:prstGeom prst="rect">
              <a:avLst/>
            </a:prstGeom>
            <a:noFill/>
            <a:ln w="9525">
              <a:noFill/>
              <a:miter lim="800000"/>
              <a:headEnd/>
              <a:tailEnd/>
            </a:ln>
            <a:effectLst/>
          </p:spPr>
        </p:pic>
        <p:pic>
          <p:nvPicPr>
            <p:cNvPr id="2056" name="Picture 8"/>
            <p:cNvPicPr>
              <a:picLocks noChangeAspect="1" noChangeArrowheads="1"/>
            </p:cNvPicPr>
            <p:nvPr/>
          </p:nvPicPr>
          <p:blipFill>
            <a:blip r:embed="rId8"/>
            <a:srcRect/>
            <a:stretch>
              <a:fillRect/>
            </a:stretch>
          </p:blipFill>
          <p:spPr bwMode="auto">
            <a:xfrm>
              <a:off x="2071670" y="3623718"/>
              <a:ext cx="1643074" cy="233910"/>
            </a:xfrm>
            <a:prstGeom prst="rect">
              <a:avLst/>
            </a:prstGeom>
            <a:noFill/>
            <a:ln w="9525">
              <a:noFill/>
              <a:miter lim="800000"/>
              <a:headEnd/>
              <a:tailEnd/>
            </a:ln>
            <a:effectLst/>
          </p:spPr>
        </p:pic>
      </p:grpSp>
      <p:pic>
        <p:nvPicPr>
          <p:cNvPr id="2057" name="Picture 9"/>
          <p:cNvPicPr>
            <a:picLocks noChangeAspect="1" noChangeArrowheads="1"/>
          </p:cNvPicPr>
          <p:nvPr/>
        </p:nvPicPr>
        <p:blipFill>
          <a:blip r:embed="rId9"/>
          <a:srcRect/>
          <a:stretch>
            <a:fillRect/>
          </a:stretch>
        </p:blipFill>
        <p:spPr bwMode="auto">
          <a:xfrm>
            <a:off x="22341" y="4071942"/>
            <a:ext cx="3620965" cy="1785950"/>
          </a:xfrm>
          <a:prstGeom prst="rect">
            <a:avLst/>
          </a:prstGeom>
          <a:noFill/>
          <a:ln w="9525">
            <a:noFill/>
            <a:miter lim="800000"/>
            <a:headEnd/>
            <a:tailEnd/>
          </a:ln>
          <a:effectLst/>
        </p:spPr>
      </p:pic>
      <p:sp>
        <p:nvSpPr>
          <p:cNvPr id="13" name="矩形 12"/>
          <p:cNvSpPr/>
          <p:nvPr/>
        </p:nvSpPr>
        <p:spPr>
          <a:xfrm>
            <a:off x="214282" y="6172162"/>
            <a:ext cx="7572428" cy="400110"/>
          </a:xfrm>
          <a:prstGeom prst="rect">
            <a:avLst/>
          </a:prstGeom>
        </p:spPr>
        <p:txBody>
          <a:bodyPr wrap="square">
            <a:spAutoFit/>
          </a:bodyPr>
          <a:lstStyle/>
          <a:p>
            <a:r>
              <a:rPr lang="en-US" altLang="zh-CN" sz="2000" dirty="0" smtClean="0">
                <a:solidFill>
                  <a:srgbClr val="3333FF"/>
                </a:solidFill>
                <a:latin typeface="Arial Unicode MS" pitchFamily="34" charset="-122"/>
                <a:ea typeface="Arial Unicode MS" pitchFamily="34" charset="-122"/>
                <a:cs typeface="Arial Unicode MS" pitchFamily="34" charset="-122"/>
              </a:rPr>
              <a:t>if mixing with higher partial waves can be ignored</a:t>
            </a:r>
            <a:endParaRPr lang="zh-CN" altLang="en-US" sz="2000" dirty="0">
              <a:solidFill>
                <a:srgbClr val="3333FF"/>
              </a:solidFill>
              <a:latin typeface="Arial Unicode MS" pitchFamily="34" charset="-122"/>
              <a:ea typeface="Arial Unicode MS" pitchFamily="34" charset="-122"/>
              <a:cs typeface="Arial Unicode MS"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blinds(horizontal)">
                                      <p:cBhvr>
                                        <p:cTn id="17" dur="500"/>
                                        <p:tgtEl>
                                          <p:spTgt spid="205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blinds(horizontal)">
                                      <p:cBhvr>
                                        <p:cTn id="22" dur="500"/>
                                        <p:tgtEl>
                                          <p:spTgt spid="205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053"/>
                                        </p:tgtEl>
                                        <p:attrNameLst>
                                          <p:attrName>style.visibility</p:attrName>
                                        </p:attrNameLst>
                                      </p:cBhvr>
                                      <p:to>
                                        <p:strVal val="visible"/>
                                      </p:to>
                                    </p:set>
                                    <p:animEffect transition="in" filter="blinds(horizontal)">
                                      <p:cBhvr>
                                        <p:cTn id="27" dur="500"/>
                                        <p:tgtEl>
                                          <p:spTgt spid="205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054"/>
                                        </p:tgtEl>
                                        <p:attrNameLst>
                                          <p:attrName>style.visibility</p:attrName>
                                        </p:attrNameLst>
                                      </p:cBhvr>
                                      <p:to>
                                        <p:strVal val="visible"/>
                                      </p:to>
                                    </p:set>
                                    <p:animEffect transition="in" filter="blinds(horizontal)">
                                      <p:cBhvr>
                                        <p:cTn id="32" dur="500"/>
                                        <p:tgtEl>
                                          <p:spTgt spid="205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057"/>
                                        </p:tgtEl>
                                        <p:attrNameLst>
                                          <p:attrName>style.visibility</p:attrName>
                                        </p:attrNameLst>
                                      </p:cBhvr>
                                      <p:to>
                                        <p:strVal val="visible"/>
                                      </p:to>
                                    </p:set>
                                    <p:animEffect transition="in" filter="blinds(horizontal)">
                                      <p:cBhvr>
                                        <p:cTn id="42" dur="500"/>
                                        <p:tgtEl>
                                          <p:spTgt spid="205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571480"/>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t>Phaseshift  reduction</a:t>
            </a:r>
            <a:endParaRPr lang="zh-CN" altLang="en-US" sz="3200" dirty="0">
              <a:latin typeface="Arial Unicode MS" pitchFamily="34" charset="-122"/>
              <a:ea typeface="Arial Unicode MS" pitchFamily="34" charset="-122"/>
              <a:cs typeface="Arial Unicode MS" pitchFamily="34" charset="-122"/>
            </a:endParaRPr>
          </a:p>
        </p:txBody>
      </p:sp>
      <p:sp>
        <p:nvSpPr>
          <p:cNvPr id="7" name="矩形 6"/>
          <p:cNvSpPr/>
          <p:nvPr/>
        </p:nvSpPr>
        <p:spPr>
          <a:xfrm>
            <a:off x="428564" y="1571612"/>
            <a:ext cx="8715436" cy="707886"/>
          </a:xfrm>
          <a:prstGeom prst="rect">
            <a:avLst/>
          </a:prstGeom>
        </p:spPr>
        <p:txBody>
          <a:bodyPr wrap="square">
            <a:spAutoFit/>
          </a:bodyPr>
          <a:lstStyle/>
          <a:p>
            <a:r>
              <a:rPr lang="en-US" altLang="zh-CN" sz="2000" dirty="0" smtClean="0">
                <a:solidFill>
                  <a:srgbClr val="3333FF"/>
                </a:solidFill>
                <a:latin typeface="Arial Unicode MS" pitchFamily="34" charset="-122"/>
                <a:ea typeface="Arial Unicode MS" pitchFamily="34" charset="-122"/>
                <a:cs typeface="Arial Unicode MS" pitchFamily="34" charset="-122"/>
              </a:rPr>
              <a:t>The total angular momentum J is fixed for 1. There is a mixing with l = J-1 = 0 (S-wave) and l = J + 1 = 2(D-wave).</a:t>
            </a:r>
            <a:endParaRPr lang="zh-CN" altLang="en-US" sz="2000" dirty="0">
              <a:solidFill>
                <a:srgbClr val="3333FF"/>
              </a:solidFill>
              <a:latin typeface="Arial Unicode MS" pitchFamily="34" charset="-122"/>
              <a:ea typeface="Arial Unicode MS" pitchFamily="34" charset="-122"/>
              <a:cs typeface="Arial Unicode MS" pitchFamily="34" charset="-122"/>
            </a:endParaRPr>
          </a:p>
        </p:txBody>
      </p:sp>
      <p:pic>
        <p:nvPicPr>
          <p:cNvPr id="3077" name="Picture 5"/>
          <p:cNvPicPr>
            <a:picLocks noChangeAspect="1" noChangeArrowheads="1"/>
          </p:cNvPicPr>
          <p:nvPr/>
        </p:nvPicPr>
        <p:blipFill>
          <a:blip r:embed="rId2"/>
          <a:srcRect/>
          <a:stretch>
            <a:fillRect/>
          </a:stretch>
        </p:blipFill>
        <p:spPr bwMode="auto">
          <a:xfrm>
            <a:off x="1643042" y="2775351"/>
            <a:ext cx="4857784" cy="766514"/>
          </a:xfrm>
          <a:prstGeom prst="rect">
            <a:avLst/>
          </a:prstGeom>
          <a:noFill/>
          <a:ln w="9525">
            <a:noFill/>
            <a:miter lim="800000"/>
            <a:headEnd/>
            <a:tailEnd/>
          </a:ln>
          <a:effectLst/>
        </p:spPr>
      </p:pic>
      <p:pic>
        <p:nvPicPr>
          <p:cNvPr id="3078" name="Picture 6"/>
          <p:cNvPicPr>
            <a:picLocks noChangeAspect="1" noChangeArrowheads="1"/>
          </p:cNvPicPr>
          <p:nvPr/>
        </p:nvPicPr>
        <p:blipFill>
          <a:blip r:embed="rId3"/>
          <a:srcRect/>
          <a:stretch>
            <a:fillRect/>
          </a:stretch>
        </p:blipFill>
        <p:spPr bwMode="auto">
          <a:xfrm>
            <a:off x="500034" y="4071942"/>
            <a:ext cx="7858180" cy="753866"/>
          </a:xfrm>
          <a:prstGeom prst="rect">
            <a:avLst/>
          </a:prstGeom>
          <a:noFill/>
          <a:ln w="9525">
            <a:noFill/>
            <a:miter lim="800000"/>
            <a:headEnd/>
            <a:tailEnd/>
          </a:ln>
          <a:effectLst/>
        </p:spPr>
      </p:pic>
      <p:grpSp>
        <p:nvGrpSpPr>
          <p:cNvPr id="16" name="组合 15"/>
          <p:cNvGrpSpPr/>
          <p:nvPr/>
        </p:nvGrpSpPr>
        <p:grpSpPr>
          <a:xfrm>
            <a:off x="500034" y="5715016"/>
            <a:ext cx="5286412" cy="400110"/>
            <a:chOff x="500034" y="5715016"/>
            <a:chExt cx="5286412" cy="400110"/>
          </a:xfrm>
        </p:grpSpPr>
        <p:grpSp>
          <p:nvGrpSpPr>
            <p:cNvPr id="11" name="组合 10"/>
            <p:cNvGrpSpPr/>
            <p:nvPr/>
          </p:nvGrpSpPr>
          <p:grpSpPr>
            <a:xfrm>
              <a:off x="4298156" y="5715016"/>
              <a:ext cx="1488290" cy="400110"/>
              <a:chOff x="583380" y="742874"/>
              <a:chExt cx="1488290" cy="400110"/>
            </a:xfrm>
          </p:grpSpPr>
          <p:pic>
            <p:nvPicPr>
              <p:cNvPr id="3074" name="Picture 2"/>
              <p:cNvPicPr>
                <a:picLocks noChangeAspect="1" noChangeArrowheads="1"/>
              </p:cNvPicPr>
              <p:nvPr/>
            </p:nvPicPr>
            <p:blipFill>
              <a:blip r:embed="rId4"/>
              <a:srcRect/>
              <a:stretch>
                <a:fillRect/>
              </a:stretch>
            </p:blipFill>
            <p:spPr bwMode="auto">
              <a:xfrm>
                <a:off x="583380" y="785796"/>
                <a:ext cx="345282" cy="357188"/>
              </a:xfrm>
              <a:prstGeom prst="rect">
                <a:avLst/>
              </a:prstGeom>
              <a:noFill/>
              <a:ln w="9525">
                <a:noFill/>
                <a:miter lim="800000"/>
                <a:headEnd/>
                <a:tailEnd/>
              </a:ln>
              <a:effectLst/>
            </p:spPr>
          </p:pic>
          <p:sp>
            <p:nvSpPr>
              <p:cNvPr id="8" name="TextBox 7"/>
              <p:cNvSpPr txBox="1"/>
              <p:nvPr/>
            </p:nvSpPr>
            <p:spPr>
              <a:xfrm>
                <a:off x="928662" y="742874"/>
                <a:ext cx="1143008" cy="400110"/>
              </a:xfrm>
              <a:prstGeom prst="rect">
                <a:avLst/>
              </a:prstGeom>
              <a:noFill/>
            </p:spPr>
            <p:txBody>
              <a:bodyPr wrap="square" rtlCol="0">
                <a:spAutoFit/>
              </a:bodyPr>
              <a:lstStyle/>
              <a:p>
                <a:r>
                  <a:rPr lang="en-US" altLang="zh-CN" sz="2000" dirty="0" smtClean="0">
                    <a:latin typeface="Arial Unicode MS" pitchFamily="34" charset="-122"/>
                    <a:ea typeface="Arial Unicode MS" pitchFamily="34" charset="-122"/>
                    <a:cs typeface="Arial Unicode MS" pitchFamily="34" charset="-122"/>
                  </a:rPr>
                  <a:t>sector</a:t>
                </a:r>
                <a:endParaRPr lang="zh-CN" altLang="en-US" sz="2000" dirty="0">
                  <a:latin typeface="Arial Unicode MS" pitchFamily="34" charset="-122"/>
                  <a:ea typeface="Arial Unicode MS" pitchFamily="34" charset="-122"/>
                  <a:cs typeface="Arial Unicode MS" pitchFamily="34" charset="-122"/>
                </a:endParaRPr>
              </a:p>
            </p:txBody>
          </p:sp>
        </p:grpSp>
        <p:grpSp>
          <p:nvGrpSpPr>
            <p:cNvPr id="14" name="组合 13"/>
            <p:cNvGrpSpPr/>
            <p:nvPr/>
          </p:nvGrpSpPr>
          <p:grpSpPr>
            <a:xfrm>
              <a:off x="500034" y="5715016"/>
              <a:ext cx="2387192" cy="400110"/>
              <a:chOff x="500034" y="5715016"/>
              <a:chExt cx="2387192" cy="400110"/>
            </a:xfrm>
          </p:grpSpPr>
          <p:sp>
            <p:nvSpPr>
              <p:cNvPr id="12" name="矩形 11"/>
              <p:cNvSpPr/>
              <p:nvPr/>
            </p:nvSpPr>
            <p:spPr>
              <a:xfrm>
                <a:off x="500034" y="5715016"/>
                <a:ext cx="2387192" cy="400110"/>
              </a:xfrm>
              <a:prstGeom prst="rect">
                <a:avLst/>
              </a:prstGeom>
            </p:spPr>
            <p:txBody>
              <a:bodyPr wrap="none">
                <a:spAutoFit/>
              </a:bodyPr>
              <a:lstStyle/>
              <a:p>
                <a:r>
                  <a:rPr lang="en-US" altLang="zh-CN" sz="2000" dirty="0" smtClean="0">
                    <a:latin typeface="Arial Unicode MS" pitchFamily="34" charset="-122"/>
                    <a:ea typeface="Arial Unicode MS" pitchFamily="34" charset="-122"/>
                    <a:cs typeface="Arial Unicode MS" pitchFamily="34" charset="-122"/>
                  </a:rPr>
                  <a:t>       representation</a:t>
                </a:r>
                <a:endParaRPr lang="zh-CN" altLang="en-US" sz="2000" dirty="0">
                  <a:latin typeface="Arial Unicode MS" pitchFamily="34" charset="-122"/>
                  <a:ea typeface="Arial Unicode MS" pitchFamily="34" charset="-122"/>
                  <a:cs typeface="Arial Unicode MS" pitchFamily="34" charset="-122"/>
                </a:endParaRPr>
              </a:p>
            </p:txBody>
          </p:sp>
          <p:pic>
            <p:nvPicPr>
              <p:cNvPr id="3079" name="Picture 7"/>
              <p:cNvPicPr>
                <a:picLocks noChangeAspect="1" noChangeArrowheads="1"/>
              </p:cNvPicPr>
              <p:nvPr/>
            </p:nvPicPr>
            <p:blipFill>
              <a:blip r:embed="rId5"/>
              <a:srcRect/>
              <a:stretch>
                <a:fillRect/>
              </a:stretch>
            </p:blipFill>
            <p:spPr bwMode="auto">
              <a:xfrm>
                <a:off x="625051" y="5786454"/>
                <a:ext cx="375049" cy="285752"/>
              </a:xfrm>
              <a:prstGeom prst="rect">
                <a:avLst/>
              </a:prstGeom>
              <a:noFill/>
              <a:ln w="9525">
                <a:noFill/>
                <a:miter lim="800000"/>
                <a:headEnd/>
                <a:tailEnd/>
              </a:ln>
              <a:effectLst/>
            </p:spPr>
          </p:pic>
        </p:grpSp>
        <p:sp>
          <p:nvSpPr>
            <p:cNvPr id="17" name="TextBox 16"/>
            <p:cNvSpPr txBox="1"/>
            <p:nvPr/>
          </p:nvSpPr>
          <p:spPr>
            <a:xfrm>
              <a:off x="2643174" y="5715016"/>
              <a:ext cx="2000264" cy="400110"/>
            </a:xfrm>
            <a:prstGeom prst="rect">
              <a:avLst/>
            </a:prstGeom>
            <a:noFill/>
          </p:spPr>
          <p:txBody>
            <a:bodyPr wrap="square" rtlCol="0">
              <a:spAutoFit/>
            </a:bodyPr>
            <a:lstStyle/>
            <a:p>
              <a:r>
                <a:rPr lang="en-US" altLang="zh-CN" sz="2000" dirty="0" smtClean="0">
                  <a:latin typeface="Arial Unicode MS" pitchFamily="34" charset="-122"/>
                  <a:ea typeface="Arial Unicode MS" pitchFamily="34" charset="-122"/>
                  <a:cs typeface="Arial Unicode MS" pitchFamily="34" charset="-122"/>
                </a:rPr>
                <a:t>is similar with </a:t>
              </a:r>
              <a:endParaRPr lang="zh-CN" altLang="en-US" sz="2000" dirty="0">
                <a:latin typeface="Arial Unicode MS" pitchFamily="34" charset="-122"/>
                <a:ea typeface="Arial Unicode MS" pitchFamily="34" charset="-122"/>
                <a:cs typeface="Arial Unicode MS" pitchFamily="34" charset="-122"/>
              </a:endParaRPr>
            </a:p>
          </p:txBody>
        </p:sp>
      </p:grpSp>
      <p:grpSp>
        <p:nvGrpSpPr>
          <p:cNvPr id="18" name="组合 17"/>
          <p:cNvGrpSpPr/>
          <p:nvPr/>
        </p:nvGrpSpPr>
        <p:grpSpPr>
          <a:xfrm>
            <a:off x="571472" y="814312"/>
            <a:ext cx="1488290" cy="400110"/>
            <a:chOff x="583380" y="742874"/>
            <a:chExt cx="1488290" cy="400110"/>
          </a:xfrm>
        </p:grpSpPr>
        <p:pic>
          <p:nvPicPr>
            <p:cNvPr id="19" name="Picture 2"/>
            <p:cNvPicPr>
              <a:picLocks noChangeAspect="1" noChangeArrowheads="1"/>
            </p:cNvPicPr>
            <p:nvPr/>
          </p:nvPicPr>
          <p:blipFill>
            <a:blip r:embed="rId4"/>
            <a:srcRect/>
            <a:stretch>
              <a:fillRect/>
            </a:stretch>
          </p:blipFill>
          <p:spPr bwMode="auto">
            <a:xfrm>
              <a:off x="583380" y="785796"/>
              <a:ext cx="345282" cy="357188"/>
            </a:xfrm>
            <a:prstGeom prst="rect">
              <a:avLst/>
            </a:prstGeom>
            <a:noFill/>
            <a:ln w="9525">
              <a:noFill/>
              <a:miter lim="800000"/>
              <a:headEnd/>
              <a:tailEnd/>
            </a:ln>
            <a:effectLst/>
          </p:spPr>
        </p:pic>
        <p:sp>
          <p:nvSpPr>
            <p:cNvPr id="20" name="TextBox 19"/>
            <p:cNvSpPr txBox="1"/>
            <p:nvPr/>
          </p:nvSpPr>
          <p:spPr>
            <a:xfrm>
              <a:off x="928662" y="742874"/>
              <a:ext cx="1143008" cy="400110"/>
            </a:xfrm>
            <a:prstGeom prst="rect">
              <a:avLst/>
            </a:prstGeom>
            <a:noFill/>
          </p:spPr>
          <p:txBody>
            <a:bodyPr wrap="square" rtlCol="0">
              <a:spAutoFit/>
            </a:bodyPr>
            <a:lstStyle/>
            <a:p>
              <a:r>
                <a:rPr lang="en-US" altLang="zh-CN" sz="2000" dirty="0" smtClean="0">
                  <a:solidFill>
                    <a:srgbClr val="3333FF"/>
                  </a:solidFill>
                  <a:latin typeface="Arial Unicode MS" pitchFamily="34" charset="-122"/>
                  <a:ea typeface="Arial Unicode MS" pitchFamily="34" charset="-122"/>
                  <a:cs typeface="Arial Unicode MS" pitchFamily="34" charset="-122"/>
                </a:rPr>
                <a:t>sector:</a:t>
              </a:r>
              <a:endParaRPr lang="zh-CN" altLang="en-US" sz="2000" dirty="0">
                <a:solidFill>
                  <a:srgbClr val="3333FF"/>
                </a:solidFill>
                <a:latin typeface="Arial Unicode MS" pitchFamily="34" charset="-122"/>
                <a:ea typeface="Arial Unicode MS" pitchFamily="34" charset="-122"/>
                <a:cs typeface="Arial Unicode MS"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077"/>
                                        </p:tgtEl>
                                        <p:attrNameLst>
                                          <p:attrName>style.visibility</p:attrName>
                                        </p:attrNameLst>
                                      </p:cBhvr>
                                      <p:to>
                                        <p:strVal val="visible"/>
                                      </p:to>
                                    </p:set>
                                    <p:animEffect transition="in" filter="box(in)">
                                      <p:cBhvr>
                                        <p:cTn id="22" dur="500"/>
                                        <p:tgtEl>
                                          <p:spTgt spid="307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078"/>
                                        </p:tgtEl>
                                        <p:attrNameLst>
                                          <p:attrName>style.visibility</p:attrName>
                                        </p:attrNameLst>
                                      </p:cBhvr>
                                      <p:to>
                                        <p:strVal val="visible"/>
                                      </p:to>
                                    </p:set>
                                    <p:animEffect transition="in" filter="box(in)">
                                      <p:cBhvr>
                                        <p:cTn id="27" dur="500"/>
                                        <p:tgtEl>
                                          <p:spTgt spid="307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sp>
        <p:nvSpPr>
          <p:cNvPr id="6" name="矩形 5"/>
          <p:cNvSpPr/>
          <p:nvPr/>
        </p:nvSpPr>
        <p:spPr>
          <a:xfrm>
            <a:off x="0" y="0"/>
            <a:ext cx="9144000" cy="571480"/>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Arial Unicode MS" pitchFamily="34" charset="-122"/>
                <a:ea typeface="Arial Unicode MS" pitchFamily="34" charset="-122"/>
                <a:cs typeface="Arial Unicode MS" pitchFamily="34" charset="-122"/>
              </a:rPr>
              <a:t>Physics motivation</a:t>
            </a:r>
            <a:endParaRPr lang="zh-CN" altLang="en-US" sz="3200" dirty="0">
              <a:latin typeface="Arial Unicode MS" pitchFamily="34" charset="-122"/>
              <a:ea typeface="Arial Unicode MS" pitchFamily="34" charset="-122"/>
              <a:cs typeface="Arial Unicode MS" pitchFamily="34" charset="-122"/>
            </a:endParaRPr>
          </a:p>
        </p:txBody>
      </p:sp>
      <p:sp>
        <p:nvSpPr>
          <p:cNvPr id="8" name="TextBox 7"/>
          <p:cNvSpPr txBox="1"/>
          <p:nvPr/>
        </p:nvSpPr>
        <p:spPr>
          <a:xfrm>
            <a:off x="642910" y="857232"/>
            <a:ext cx="7643866" cy="400110"/>
          </a:xfrm>
          <a:prstGeom prst="rect">
            <a:avLst/>
          </a:prstGeom>
          <a:noFill/>
        </p:spPr>
        <p:txBody>
          <a:bodyPr wrap="square" rtlCol="0">
            <a:spAutoFit/>
          </a:bodyPr>
          <a:lstStyle/>
          <a:p>
            <a:r>
              <a:rPr lang="en-US" altLang="zh-CN" sz="2000" dirty="0" smtClean="0">
                <a:latin typeface="Arial Unicode MS" pitchFamily="34" charset="-122"/>
                <a:ea typeface="Arial Unicode MS" pitchFamily="34" charset="-122"/>
                <a:cs typeface="Arial Unicode MS" pitchFamily="34" charset="-122"/>
              </a:rPr>
              <a:t>Elastic  scattering  phaseshift </a:t>
            </a:r>
            <a:endParaRPr lang="zh-CN" altLang="en-US" sz="2000" dirty="0">
              <a:latin typeface="Arial Unicode MS" pitchFamily="34" charset="-122"/>
              <a:ea typeface="Arial Unicode MS" pitchFamily="34" charset="-122"/>
              <a:cs typeface="Arial Unicode MS" pitchFamily="34" charset="-122"/>
            </a:endParaRPr>
          </a:p>
        </p:txBody>
      </p:sp>
      <p:pic>
        <p:nvPicPr>
          <p:cNvPr id="1027" name="Picture 3"/>
          <p:cNvPicPr>
            <a:picLocks noChangeAspect="1" noChangeArrowheads="1"/>
          </p:cNvPicPr>
          <p:nvPr/>
        </p:nvPicPr>
        <p:blipFill>
          <a:blip r:embed="rId2"/>
          <a:srcRect/>
          <a:stretch>
            <a:fillRect/>
          </a:stretch>
        </p:blipFill>
        <p:spPr bwMode="auto">
          <a:xfrm>
            <a:off x="4071934" y="682518"/>
            <a:ext cx="2928958" cy="674780"/>
          </a:xfrm>
          <a:prstGeom prst="rect">
            <a:avLst/>
          </a:prstGeom>
          <a:noFill/>
          <a:ln w="9525">
            <a:noFill/>
            <a:miter lim="800000"/>
            <a:headEnd/>
            <a:tailEnd/>
          </a:ln>
          <a:effectLst/>
        </p:spPr>
      </p:pic>
      <p:sp>
        <p:nvSpPr>
          <p:cNvPr id="12" name="TextBox 11"/>
          <p:cNvSpPr txBox="1"/>
          <p:nvPr/>
        </p:nvSpPr>
        <p:spPr>
          <a:xfrm>
            <a:off x="642910" y="1357298"/>
            <a:ext cx="6500858" cy="400110"/>
          </a:xfrm>
          <a:prstGeom prst="rect">
            <a:avLst/>
          </a:prstGeom>
          <a:noFill/>
        </p:spPr>
        <p:txBody>
          <a:bodyPr wrap="square" rtlCol="0">
            <a:spAutoFit/>
          </a:bodyPr>
          <a:lstStyle/>
          <a:p>
            <a:r>
              <a:rPr lang="en-US" altLang="zh-CN" sz="2000" dirty="0" smtClean="0">
                <a:latin typeface="Arial Unicode MS" pitchFamily="34" charset="-122"/>
                <a:ea typeface="Arial Unicode MS" pitchFamily="34" charset="-122"/>
                <a:cs typeface="Arial Unicode MS" pitchFamily="34" charset="-122"/>
              </a:rPr>
              <a:t>Partial-wave expansion of scattering amplitude:</a:t>
            </a:r>
            <a:endParaRPr lang="zh-CN" altLang="en-US" sz="2000" dirty="0">
              <a:latin typeface="Arial Unicode MS" pitchFamily="34" charset="-122"/>
              <a:ea typeface="Arial Unicode MS" pitchFamily="34" charset="-122"/>
              <a:cs typeface="Arial Unicode MS" pitchFamily="34" charset="-122"/>
            </a:endParaRPr>
          </a:p>
        </p:txBody>
      </p:sp>
      <p:pic>
        <p:nvPicPr>
          <p:cNvPr id="1029" name="Picture 5"/>
          <p:cNvPicPr>
            <a:picLocks noChangeAspect="1" noChangeArrowheads="1"/>
          </p:cNvPicPr>
          <p:nvPr/>
        </p:nvPicPr>
        <p:blipFill>
          <a:blip r:embed="rId3"/>
          <a:srcRect/>
          <a:stretch>
            <a:fillRect/>
          </a:stretch>
        </p:blipFill>
        <p:spPr bwMode="auto">
          <a:xfrm>
            <a:off x="600077" y="1857364"/>
            <a:ext cx="3400419" cy="798757"/>
          </a:xfrm>
          <a:prstGeom prst="rect">
            <a:avLst/>
          </a:prstGeom>
          <a:noFill/>
          <a:ln w="9525">
            <a:noFill/>
            <a:miter lim="800000"/>
            <a:headEnd/>
            <a:tailEnd/>
          </a:ln>
          <a:effectLst/>
        </p:spPr>
      </p:pic>
      <p:sp>
        <p:nvSpPr>
          <p:cNvPr id="14" name="TextBox 13"/>
          <p:cNvSpPr txBox="1"/>
          <p:nvPr/>
        </p:nvSpPr>
        <p:spPr>
          <a:xfrm>
            <a:off x="642910" y="2824459"/>
            <a:ext cx="1714512" cy="461665"/>
          </a:xfrm>
          <a:prstGeom prst="rect">
            <a:avLst/>
          </a:prstGeom>
          <a:noFill/>
        </p:spPr>
        <p:txBody>
          <a:bodyPr wrap="square" rtlCol="0">
            <a:spAutoFit/>
          </a:bodyPr>
          <a:lstStyle/>
          <a:p>
            <a:r>
              <a:rPr lang="en-US" altLang="zh-CN" sz="2400" dirty="0" smtClean="0">
                <a:solidFill>
                  <a:srgbClr val="3333FF"/>
                </a:solidFill>
                <a:latin typeface="Arial Unicode MS" pitchFamily="34" charset="-122"/>
                <a:ea typeface="Arial Unicode MS" pitchFamily="34" charset="-122"/>
                <a:cs typeface="Arial Unicode MS" pitchFamily="34" charset="-122"/>
              </a:rPr>
              <a:t>Phaseshift</a:t>
            </a:r>
            <a:endParaRPr lang="zh-CN" altLang="en-US" sz="2400" dirty="0">
              <a:solidFill>
                <a:srgbClr val="3333FF"/>
              </a:solidFill>
              <a:latin typeface="Arial Unicode MS" pitchFamily="34" charset="-122"/>
              <a:ea typeface="Arial Unicode MS" pitchFamily="34" charset="-122"/>
              <a:cs typeface="Arial Unicode MS" pitchFamily="34" charset="-122"/>
            </a:endParaRPr>
          </a:p>
        </p:txBody>
      </p:sp>
      <p:pic>
        <p:nvPicPr>
          <p:cNvPr id="1030" name="Picture 6"/>
          <p:cNvPicPr>
            <a:picLocks noChangeAspect="1" noChangeArrowheads="1"/>
          </p:cNvPicPr>
          <p:nvPr/>
        </p:nvPicPr>
        <p:blipFill>
          <a:blip r:embed="rId4"/>
          <a:srcRect/>
          <a:stretch>
            <a:fillRect/>
          </a:stretch>
        </p:blipFill>
        <p:spPr bwMode="auto">
          <a:xfrm>
            <a:off x="785786" y="3357562"/>
            <a:ext cx="3929090" cy="807056"/>
          </a:xfrm>
          <a:prstGeom prst="rect">
            <a:avLst/>
          </a:prstGeom>
          <a:noFill/>
          <a:ln w="9525">
            <a:noFill/>
            <a:miter lim="800000"/>
            <a:headEnd/>
            <a:tailEnd/>
          </a:ln>
          <a:effectLst/>
        </p:spPr>
      </p:pic>
      <p:sp>
        <p:nvSpPr>
          <p:cNvPr id="13" name="TextBox 12"/>
          <p:cNvSpPr txBox="1"/>
          <p:nvPr/>
        </p:nvSpPr>
        <p:spPr>
          <a:xfrm>
            <a:off x="642910" y="4770791"/>
            <a:ext cx="7572396" cy="1015663"/>
          </a:xfrm>
          <a:prstGeom prst="rect">
            <a:avLst/>
          </a:prstGeom>
          <a:noFill/>
        </p:spPr>
        <p:txBody>
          <a:bodyPr wrap="square" rtlCol="0">
            <a:spAutoFit/>
          </a:bodyPr>
          <a:lstStyle/>
          <a:p>
            <a:r>
              <a:rPr lang="en-US" altLang="zh-CN" sz="2000" dirty="0" smtClean="0">
                <a:latin typeface="Arial Unicode MS" pitchFamily="34" charset="-122"/>
                <a:ea typeface="Arial Unicode MS" pitchFamily="34" charset="-122"/>
                <a:cs typeface="Arial Unicode MS" pitchFamily="34" charset="-122"/>
              </a:rPr>
              <a:t>Attractive interaction (</a:t>
            </a:r>
            <a:r>
              <a:rPr lang="el-GR" altLang="zh-CN" sz="2000" dirty="0" smtClean="0">
                <a:latin typeface="Arial Unicode MS" pitchFamily="34" charset="-122"/>
                <a:ea typeface="Arial Unicode MS" pitchFamily="34" charset="-122"/>
                <a:cs typeface="Arial Unicode MS" pitchFamily="34" charset="-122"/>
              </a:rPr>
              <a:t>δ&lt;0); </a:t>
            </a:r>
            <a:r>
              <a:rPr lang="en-US" altLang="zh-CN" sz="2000" dirty="0" smtClean="0">
                <a:latin typeface="Arial Unicode MS" pitchFamily="34" charset="-122"/>
                <a:ea typeface="Arial Unicode MS" pitchFamily="34" charset="-122"/>
                <a:cs typeface="Arial Unicode MS" pitchFamily="34" charset="-122"/>
              </a:rPr>
              <a:t>repulsive interaction (</a:t>
            </a:r>
            <a:r>
              <a:rPr lang="el-GR" altLang="zh-CN" sz="2000" dirty="0" smtClean="0">
                <a:latin typeface="Arial Unicode MS" pitchFamily="34" charset="-122"/>
                <a:ea typeface="Arial Unicode MS" pitchFamily="34" charset="-122"/>
                <a:cs typeface="Arial Unicode MS" pitchFamily="34" charset="-122"/>
              </a:rPr>
              <a:t>δ&gt;0);</a:t>
            </a:r>
          </a:p>
          <a:p>
            <a:r>
              <a:rPr lang="en-US" altLang="zh-CN" sz="2000" dirty="0" smtClean="0">
                <a:latin typeface="Arial Unicode MS" pitchFamily="34" charset="-122"/>
                <a:ea typeface="Arial Unicode MS" pitchFamily="34" charset="-122"/>
                <a:cs typeface="Arial Unicode MS" pitchFamily="34" charset="-122"/>
              </a:rPr>
              <a:t>formation of resonances;</a:t>
            </a:r>
          </a:p>
          <a:p>
            <a:r>
              <a:rPr lang="en-US" altLang="zh-CN" sz="2000" dirty="0" smtClean="0">
                <a:latin typeface="Arial Unicode MS" pitchFamily="34" charset="-122"/>
                <a:ea typeface="Arial Unicode MS" pitchFamily="34" charset="-122"/>
                <a:cs typeface="Arial Unicode MS" pitchFamily="34" charset="-122"/>
              </a:rPr>
              <a:t>scattering length from effective range expansion, etc</a:t>
            </a:r>
            <a:endParaRPr lang="zh-CN" altLang="en-US" sz="2000" dirty="0">
              <a:latin typeface="Arial Unicode MS" pitchFamily="34" charset="-122"/>
              <a:ea typeface="Arial Unicode MS" pitchFamily="34" charset="-122"/>
              <a:cs typeface="Arial Unicode MS" pitchFamily="34" charset="-122"/>
            </a:endParaRPr>
          </a:p>
        </p:txBody>
      </p:sp>
      <p:sp>
        <p:nvSpPr>
          <p:cNvPr id="15" name="TextBox 14"/>
          <p:cNvSpPr txBox="1"/>
          <p:nvPr/>
        </p:nvSpPr>
        <p:spPr>
          <a:xfrm>
            <a:off x="642910" y="4181781"/>
            <a:ext cx="3143272" cy="461665"/>
          </a:xfrm>
          <a:prstGeom prst="rect">
            <a:avLst/>
          </a:prstGeom>
          <a:noFill/>
        </p:spPr>
        <p:txBody>
          <a:bodyPr wrap="square" rtlCol="0">
            <a:spAutoFit/>
          </a:bodyPr>
          <a:lstStyle/>
          <a:p>
            <a:r>
              <a:rPr lang="en-US" altLang="zh-CN" sz="2400" dirty="0" smtClean="0">
                <a:solidFill>
                  <a:srgbClr val="3333FF"/>
                </a:solidFill>
                <a:latin typeface="Arial Unicode MS" pitchFamily="34" charset="-122"/>
                <a:ea typeface="Arial Unicode MS" pitchFamily="34" charset="-122"/>
                <a:cs typeface="Arial Unicode MS" pitchFamily="34" charset="-122"/>
              </a:rPr>
              <a:t>Physics significance:</a:t>
            </a:r>
          </a:p>
        </p:txBody>
      </p:sp>
    </p:spTree>
    <p:extLst>
      <p:ext uri="{BB962C8B-B14F-4D97-AF65-F5344CB8AC3E}">
        <p14:creationId xmlns:p14="http://schemas.microsoft.com/office/powerpoint/2010/main" xmlns="" val="2521155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4" presetClass="entr" presetSubtype="16"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box(in)">
                                      <p:cBhvr>
                                        <p:cTn id="13" dur="500"/>
                                        <p:tgtEl>
                                          <p:spTgt spid="102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par>
                                <p:cTn id="19" presetID="4" presetClass="entr" presetSubtype="16" fill="hold" nodeType="withEffect">
                                  <p:stCondLst>
                                    <p:cond delay="0"/>
                                  </p:stCondLst>
                                  <p:childTnLst>
                                    <p:set>
                                      <p:cBhvr>
                                        <p:cTn id="20" dur="1" fill="hold">
                                          <p:stCondLst>
                                            <p:cond delay="0"/>
                                          </p:stCondLst>
                                        </p:cTn>
                                        <p:tgtEl>
                                          <p:spTgt spid="1029"/>
                                        </p:tgtEl>
                                        <p:attrNameLst>
                                          <p:attrName>style.visibility</p:attrName>
                                        </p:attrNameLst>
                                      </p:cBhvr>
                                      <p:to>
                                        <p:strVal val="visible"/>
                                      </p:to>
                                    </p:set>
                                    <p:animEffect transition="in" filter="box(in)">
                                      <p:cBhvr>
                                        <p:cTn id="21" dur="500"/>
                                        <p:tgtEl>
                                          <p:spTgt spid="102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linds(horizontal)">
                                      <p:cBhvr>
                                        <p:cTn id="26" dur="500"/>
                                        <p:tgtEl>
                                          <p:spTgt spid="14"/>
                                        </p:tgtEl>
                                      </p:cBhvr>
                                    </p:animEffect>
                                  </p:childTnLst>
                                </p:cTn>
                              </p:par>
                              <p:par>
                                <p:cTn id="27" presetID="4" presetClass="entr" presetSubtype="16" fill="hold" nodeType="withEffect">
                                  <p:stCondLst>
                                    <p:cond delay="0"/>
                                  </p:stCondLst>
                                  <p:childTnLst>
                                    <p:set>
                                      <p:cBhvr>
                                        <p:cTn id="28" dur="1" fill="hold">
                                          <p:stCondLst>
                                            <p:cond delay="0"/>
                                          </p:stCondLst>
                                        </p:cTn>
                                        <p:tgtEl>
                                          <p:spTgt spid="1030"/>
                                        </p:tgtEl>
                                        <p:attrNameLst>
                                          <p:attrName>style.visibility</p:attrName>
                                        </p:attrNameLst>
                                      </p:cBhvr>
                                      <p:to>
                                        <p:strVal val="visible"/>
                                      </p:to>
                                    </p:set>
                                    <p:animEffect transition="in" filter="box(in)">
                                      <p:cBhvr>
                                        <p:cTn id="29" dur="500"/>
                                        <p:tgtEl>
                                          <p:spTgt spid="1030"/>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linds(horizont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linds(horizontal)">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2" grpId="0"/>
      <p:bldP spid="14" grpId="0"/>
      <p:bldP spid="13"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571480"/>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t>Phaseshift  reduction</a:t>
            </a:r>
            <a:endParaRPr lang="zh-CN" altLang="en-US" sz="3200" dirty="0">
              <a:latin typeface="Arial Unicode MS" pitchFamily="34" charset="-122"/>
              <a:ea typeface="Arial Unicode MS" pitchFamily="34" charset="-122"/>
              <a:cs typeface="Arial Unicode MS" pitchFamily="34" charset="-122"/>
            </a:endParaRPr>
          </a:p>
        </p:txBody>
      </p:sp>
      <p:grpSp>
        <p:nvGrpSpPr>
          <p:cNvPr id="10" name="组合 9"/>
          <p:cNvGrpSpPr/>
          <p:nvPr/>
        </p:nvGrpSpPr>
        <p:grpSpPr>
          <a:xfrm>
            <a:off x="214282" y="714356"/>
            <a:ext cx="6643734" cy="461665"/>
            <a:chOff x="214282" y="714356"/>
            <a:chExt cx="6643734" cy="461665"/>
          </a:xfrm>
        </p:grpSpPr>
        <p:sp>
          <p:nvSpPr>
            <p:cNvPr id="4" name="矩形 3"/>
            <p:cNvSpPr/>
            <p:nvPr/>
          </p:nvSpPr>
          <p:spPr>
            <a:xfrm>
              <a:off x="214282" y="714356"/>
              <a:ext cx="3060453" cy="461665"/>
            </a:xfrm>
            <a:prstGeom prst="rect">
              <a:avLst/>
            </a:prstGeom>
          </p:spPr>
          <p:txBody>
            <a:bodyPr wrap="none">
              <a:spAutoFit/>
            </a:bodyPr>
            <a:lstStyle/>
            <a:p>
              <a:r>
                <a:rPr lang="en-US" altLang="zh-CN" sz="2400" dirty="0" smtClean="0">
                  <a:solidFill>
                    <a:srgbClr val="3333FF"/>
                  </a:solidFill>
                  <a:latin typeface="Arial Unicode MS" pitchFamily="34" charset="-122"/>
                  <a:ea typeface="Arial Unicode MS" pitchFamily="34" charset="-122"/>
                  <a:cs typeface="Arial Unicode MS" pitchFamily="34" charset="-122"/>
                </a:rPr>
                <a:t>Application to case B</a:t>
              </a:r>
              <a:endParaRPr lang="zh-CN" altLang="en-US" sz="2400" dirty="0">
                <a:solidFill>
                  <a:srgbClr val="3333FF"/>
                </a:solidFill>
                <a:latin typeface="Arial Unicode MS" pitchFamily="34" charset="-122"/>
                <a:ea typeface="Arial Unicode MS" pitchFamily="34" charset="-122"/>
                <a:cs typeface="Arial Unicode MS" pitchFamily="34" charset="-122"/>
              </a:endParaRPr>
            </a:p>
          </p:txBody>
        </p:sp>
        <p:pic>
          <p:nvPicPr>
            <p:cNvPr id="4098" name="Picture 2"/>
            <p:cNvPicPr>
              <a:picLocks noChangeAspect="1" noChangeArrowheads="1"/>
            </p:cNvPicPr>
            <p:nvPr/>
          </p:nvPicPr>
          <p:blipFill>
            <a:blip r:embed="rId2"/>
            <a:srcRect/>
            <a:stretch>
              <a:fillRect/>
            </a:stretch>
          </p:blipFill>
          <p:spPr bwMode="auto">
            <a:xfrm>
              <a:off x="3262321" y="764152"/>
              <a:ext cx="3595695" cy="378832"/>
            </a:xfrm>
            <a:prstGeom prst="rect">
              <a:avLst/>
            </a:prstGeom>
            <a:noFill/>
            <a:ln w="9525">
              <a:noFill/>
              <a:miter lim="800000"/>
              <a:headEnd/>
              <a:tailEnd/>
            </a:ln>
            <a:effectLst/>
          </p:spPr>
        </p:pic>
      </p:grpSp>
      <p:pic>
        <p:nvPicPr>
          <p:cNvPr id="4099" name="Picture 3"/>
          <p:cNvPicPr>
            <a:picLocks noChangeAspect="1" noChangeArrowheads="1"/>
          </p:cNvPicPr>
          <p:nvPr/>
        </p:nvPicPr>
        <p:blipFill>
          <a:blip r:embed="rId3"/>
          <a:srcRect/>
          <a:stretch>
            <a:fillRect/>
          </a:stretch>
        </p:blipFill>
        <p:spPr bwMode="auto">
          <a:xfrm>
            <a:off x="1285852" y="1285860"/>
            <a:ext cx="6286542" cy="785818"/>
          </a:xfrm>
          <a:prstGeom prst="rect">
            <a:avLst/>
          </a:prstGeom>
          <a:noFill/>
          <a:ln w="9525">
            <a:noFill/>
            <a:miter lim="800000"/>
            <a:headEnd/>
            <a:tailEnd/>
          </a:ln>
          <a:effectLst/>
        </p:spPr>
      </p:pic>
      <p:grpSp>
        <p:nvGrpSpPr>
          <p:cNvPr id="11" name="组合 10"/>
          <p:cNvGrpSpPr/>
          <p:nvPr/>
        </p:nvGrpSpPr>
        <p:grpSpPr>
          <a:xfrm>
            <a:off x="1928794" y="2317102"/>
            <a:ext cx="5316289" cy="2199332"/>
            <a:chOff x="1928794" y="2317102"/>
            <a:chExt cx="5316289" cy="2199332"/>
          </a:xfrm>
        </p:grpSpPr>
        <p:pic>
          <p:nvPicPr>
            <p:cNvPr id="4100" name="Picture 4"/>
            <p:cNvPicPr>
              <a:picLocks noChangeAspect="1" noChangeArrowheads="1"/>
            </p:cNvPicPr>
            <p:nvPr/>
          </p:nvPicPr>
          <p:blipFill>
            <a:blip r:embed="rId4"/>
            <a:srcRect/>
            <a:stretch>
              <a:fillRect/>
            </a:stretch>
          </p:blipFill>
          <p:spPr bwMode="auto">
            <a:xfrm>
              <a:off x="1928794" y="2643182"/>
              <a:ext cx="5316289" cy="1873252"/>
            </a:xfrm>
            <a:prstGeom prst="rect">
              <a:avLst/>
            </a:prstGeom>
            <a:noFill/>
            <a:ln w="9525">
              <a:noFill/>
              <a:miter lim="800000"/>
              <a:headEnd/>
              <a:tailEnd/>
            </a:ln>
            <a:effectLst/>
          </p:spPr>
        </p:pic>
        <p:pic>
          <p:nvPicPr>
            <p:cNvPr id="4102" name="Picture 6"/>
            <p:cNvPicPr>
              <a:picLocks noChangeAspect="1" noChangeArrowheads="1"/>
            </p:cNvPicPr>
            <p:nvPr/>
          </p:nvPicPr>
          <p:blipFill>
            <a:blip r:embed="rId5"/>
            <a:srcRect/>
            <a:stretch>
              <a:fillRect/>
            </a:stretch>
          </p:blipFill>
          <p:spPr bwMode="auto">
            <a:xfrm>
              <a:off x="3786181" y="2317102"/>
              <a:ext cx="1214447" cy="254642"/>
            </a:xfrm>
            <a:prstGeom prst="rect">
              <a:avLst/>
            </a:prstGeom>
            <a:noFill/>
            <a:ln w="9525">
              <a:noFill/>
              <a:miter lim="800000"/>
              <a:headEnd/>
              <a:tailEnd/>
            </a:ln>
            <a:effectLst/>
          </p:spPr>
        </p:pic>
      </p:grpSp>
      <p:grpSp>
        <p:nvGrpSpPr>
          <p:cNvPr id="12" name="组合 11"/>
          <p:cNvGrpSpPr/>
          <p:nvPr/>
        </p:nvGrpSpPr>
        <p:grpSpPr>
          <a:xfrm>
            <a:off x="2714612" y="4534409"/>
            <a:ext cx="3786214" cy="2156635"/>
            <a:chOff x="2714612" y="4534409"/>
            <a:chExt cx="3786214" cy="2156635"/>
          </a:xfrm>
        </p:grpSpPr>
        <p:pic>
          <p:nvPicPr>
            <p:cNvPr id="4101" name="Picture 5"/>
            <p:cNvPicPr>
              <a:picLocks noChangeAspect="1" noChangeArrowheads="1"/>
            </p:cNvPicPr>
            <p:nvPr/>
          </p:nvPicPr>
          <p:blipFill>
            <a:blip r:embed="rId6"/>
            <a:srcRect/>
            <a:stretch>
              <a:fillRect/>
            </a:stretch>
          </p:blipFill>
          <p:spPr bwMode="auto">
            <a:xfrm>
              <a:off x="2714612" y="4857760"/>
              <a:ext cx="3786214" cy="1833284"/>
            </a:xfrm>
            <a:prstGeom prst="rect">
              <a:avLst/>
            </a:prstGeom>
            <a:noFill/>
            <a:ln w="9525">
              <a:noFill/>
              <a:miter lim="800000"/>
              <a:headEnd/>
              <a:tailEnd/>
            </a:ln>
            <a:effectLst/>
          </p:spPr>
        </p:pic>
        <p:pic>
          <p:nvPicPr>
            <p:cNvPr id="4103" name="Picture 7"/>
            <p:cNvPicPr>
              <a:picLocks noChangeAspect="1" noChangeArrowheads="1"/>
            </p:cNvPicPr>
            <p:nvPr/>
          </p:nvPicPr>
          <p:blipFill>
            <a:blip r:embed="rId7"/>
            <a:srcRect/>
            <a:stretch>
              <a:fillRect/>
            </a:stretch>
          </p:blipFill>
          <p:spPr bwMode="auto">
            <a:xfrm>
              <a:off x="3732604" y="4534409"/>
              <a:ext cx="1196586" cy="251913"/>
            </a:xfrm>
            <a:prstGeom prst="rect">
              <a:avLst/>
            </a:prstGeom>
            <a:noFill/>
            <a:ln w="9525">
              <a:no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animEffect transition="in" filter="box(in)">
                                      <p:cBhvr>
                                        <p:cTn id="17" dur="500"/>
                                        <p:tgtEl>
                                          <p:spTgt spid="409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i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ox(i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571480"/>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t>Phaseshift  reduction</a:t>
            </a:r>
            <a:endParaRPr lang="zh-CN" altLang="en-US" sz="3200" dirty="0">
              <a:latin typeface="Arial Unicode MS" pitchFamily="34" charset="-122"/>
              <a:ea typeface="Arial Unicode MS" pitchFamily="34" charset="-122"/>
              <a:cs typeface="Arial Unicode MS" pitchFamily="34" charset="-122"/>
            </a:endParaRPr>
          </a:p>
        </p:txBody>
      </p:sp>
      <p:pic>
        <p:nvPicPr>
          <p:cNvPr id="5122" name="Picture 2"/>
          <p:cNvPicPr>
            <a:picLocks noChangeAspect="1" noChangeArrowheads="1"/>
          </p:cNvPicPr>
          <p:nvPr/>
        </p:nvPicPr>
        <p:blipFill>
          <a:blip r:embed="rId2"/>
          <a:srcRect/>
          <a:stretch>
            <a:fillRect/>
          </a:stretch>
        </p:blipFill>
        <p:spPr bwMode="auto">
          <a:xfrm>
            <a:off x="214282" y="785794"/>
            <a:ext cx="2143140" cy="345479"/>
          </a:xfrm>
          <a:prstGeom prst="rect">
            <a:avLst/>
          </a:prstGeom>
          <a:noFill/>
          <a:ln w="9525">
            <a:noFill/>
            <a:miter lim="800000"/>
            <a:headEnd/>
            <a:tailEnd/>
          </a:ln>
          <a:effectLst/>
        </p:spPr>
      </p:pic>
      <p:pic>
        <p:nvPicPr>
          <p:cNvPr id="5124" name="Picture 4"/>
          <p:cNvPicPr>
            <a:picLocks noChangeAspect="1" noChangeArrowheads="1"/>
          </p:cNvPicPr>
          <p:nvPr/>
        </p:nvPicPr>
        <p:blipFill>
          <a:blip r:embed="rId3"/>
          <a:srcRect/>
          <a:stretch>
            <a:fillRect/>
          </a:stretch>
        </p:blipFill>
        <p:spPr bwMode="auto">
          <a:xfrm>
            <a:off x="71405" y="1285860"/>
            <a:ext cx="8929751" cy="1000136"/>
          </a:xfrm>
          <a:prstGeom prst="rect">
            <a:avLst/>
          </a:prstGeom>
          <a:noFill/>
          <a:ln w="9525">
            <a:noFill/>
            <a:miter lim="800000"/>
            <a:headEnd/>
            <a:tailEnd/>
          </a:ln>
          <a:effectLst/>
        </p:spPr>
      </p:pic>
      <p:pic>
        <p:nvPicPr>
          <p:cNvPr id="5125" name="Picture 5"/>
          <p:cNvPicPr>
            <a:picLocks noChangeAspect="1" noChangeArrowheads="1"/>
          </p:cNvPicPr>
          <p:nvPr/>
        </p:nvPicPr>
        <p:blipFill>
          <a:blip r:embed="rId4"/>
          <a:srcRect/>
          <a:stretch>
            <a:fillRect/>
          </a:stretch>
        </p:blipFill>
        <p:spPr bwMode="auto">
          <a:xfrm>
            <a:off x="214282" y="2500306"/>
            <a:ext cx="2290765" cy="361700"/>
          </a:xfrm>
          <a:prstGeom prst="rect">
            <a:avLst/>
          </a:prstGeom>
          <a:noFill/>
          <a:ln w="9525">
            <a:noFill/>
            <a:miter lim="800000"/>
            <a:headEnd/>
            <a:tailEnd/>
          </a:ln>
          <a:effectLst/>
        </p:spPr>
      </p:pic>
      <p:pic>
        <p:nvPicPr>
          <p:cNvPr id="5126" name="Picture 6"/>
          <p:cNvPicPr>
            <a:picLocks noChangeAspect="1" noChangeArrowheads="1"/>
          </p:cNvPicPr>
          <p:nvPr/>
        </p:nvPicPr>
        <p:blipFill>
          <a:blip r:embed="rId5"/>
          <a:srcRect/>
          <a:stretch>
            <a:fillRect/>
          </a:stretch>
        </p:blipFill>
        <p:spPr bwMode="auto">
          <a:xfrm>
            <a:off x="142844" y="3150973"/>
            <a:ext cx="7775597" cy="778093"/>
          </a:xfrm>
          <a:prstGeom prst="rect">
            <a:avLst/>
          </a:prstGeom>
          <a:noFill/>
          <a:ln w="9525">
            <a:noFill/>
            <a:miter lim="800000"/>
            <a:headEnd/>
            <a:tailEnd/>
          </a:ln>
          <a:effectLst/>
        </p:spPr>
      </p:pic>
      <p:sp>
        <p:nvSpPr>
          <p:cNvPr id="9" name="矩形 8"/>
          <p:cNvSpPr/>
          <p:nvPr/>
        </p:nvSpPr>
        <p:spPr>
          <a:xfrm>
            <a:off x="71406" y="4220182"/>
            <a:ext cx="8715436" cy="1631216"/>
          </a:xfrm>
          <a:prstGeom prst="rect">
            <a:avLst/>
          </a:prstGeom>
        </p:spPr>
        <p:txBody>
          <a:bodyPr wrap="square">
            <a:spAutoFit/>
          </a:bodyPr>
          <a:lstStyle/>
          <a:p>
            <a:r>
              <a:rPr lang="en-US" altLang="zh-CN" sz="2000" dirty="0" smtClean="0">
                <a:solidFill>
                  <a:srgbClr val="FF0000"/>
                </a:solidFill>
                <a:latin typeface="Arial Unicode MS" pitchFamily="34" charset="-122"/>
                <a:ea typeface="Arial Unicode MS" pitchFamily="34" charset="-122"/>
                <a:cs typeface="Arial Unicode MS" pitchFamily="34" charset="-122"/>
              </a:rPr>
              <a:t>Comment:</a:t>
            </a:r>
          </a:p>
          <a:p>
            <a:r>
              <a:rPr lang="en-US" altLang="zh-CN" sz="2000" dirty="0" smtClean="0">
                <a:latin typeface="Arial Unicode MS" pitchFamily="34" charset="-122"/>
                <a:ea typeface="Arial Unicode MS" pitchFamily="34" charset="-122"/>
                <a:cs typeface="Arial Unicode MS" pitchFamily="34" charset="-122"/>
              </a:rPr>
              <a:t>For the two identical particles, the singlet-triplet transition is forbidden since the singlet state has an antisymmetric spin wave function which then requires a symmetric spatial one that necessarily has positive parity while the triplet state has the opposite parity.</a:t>
            </a:r>
            <a:endParaRPr lang="zh-CN" altLang="en-US" sz="2000" dirty="0">
              <a:latin typeface="Arial Unicode MS" pitchFamily="34" charset="-122"/>
              <a:ea typeface="Arial Unicode MS" pitchFamily="34" charset="-122"/>
              <a:cs typeface="Arial Unicode MS"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linds(horizontal)">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blinds(horizontal)">
                                      <p:cBhvr>
                                        <p:cTn id="17" dur="500"/>
                                        <p:tgtEl>
                                          <p:spTgt spid="512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125"/>
                                        </p:tgtEl>
                                        <p:attrNameLst>
                                          <p:attrName>style.visibility</p:attrName>
                                        </p:attrNameLst>
                                      </p:cBhvr>
                                      <p:to>
                                        <p:strVal val="visible"/>
                                      </p:to>
                                    </p:set>
                                    <p:animEffect transition="in" filter="blinds(horizontal)">
                                      <p:cBhvr>
                                        <p:cTn id="22" dur="500"/>
                                        <p:tgtEl>
                                          <p:spTgt spid="512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126"/>
                                        </p:tgtEl>
                                        <p:attrNameLst>
                                          <p:attrName>style.visibility</p:attrName>
                                        </p:attrNameLst>
                                      </p:cBhvr>
                                      <p:to>
                                        <p:strVal val="visible"/>
                                      </p:to>
                                    </p:set>
                                    <p:animEffect transition="in" filter="blinds(horizontal)">
                                      <p:cBhvr>
                                        <p:cTn id="27" dur="500"/>
                                        <p:tgtEl>
                                          <p:spTgt spid="512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i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571604" y="1500174"/>
            <a:ext cx="5214974" cy="77315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428596" y="857232"/>
            <a:ext cx="1571636" cy="439462"/>
          </a:xfrm>
          <a:prstGeom prst="rect">
            <a:avLst/>
          </a:prstGeom>
          <a:noFill/>
          <a:ln w="9525">
            <a:noFill/>
            <a:miter lim="800000"/>
            <a:headEnd/>
            <a:tailEnd/>
          </a:ln>
          <a:effectLst/>
        </p:spPr>
      </p:pic>
      <p:sp>
        <p:nvSpPr>
          <p:cNvPr id="5" name="矩形 4"/>
          <p:cNvSpPr/>
          <p:nvPr/>
        </p:nvSpPr>
        <p:spPr>
          <a:xfrm>
            <a:off x="0" y="0"/>
            <a:ext cx="9144000" cy="571480"/>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t>Phaseshift  reduction</a:t>
            </a:r>
            <a:endParaRPr lang="zh-CN" altLang="en-US" sz="3200" dirty="0">
              <a:latin typeface="Arial Unicode MS" pitchFamily="34" charset="-122"/>
              <a:ea typeface="Arial Unicode MS" pitchFamily="34" charset="-122"/>
              <a:cs typeface="Arial Unicode MS" pitchFamily="34" charset="-122"/>
            </a:endParaRPr>
          </a:p>
        </p:txBody>
      </p:sp>
      <p:sp>
        <p:nvSpPr>
          <p:cNvPr id="6" name="TextBox 5"/>
          <p:cNvSpPr txBox="1"/>
          <p:nvPr/>
        </p:nvSpPr>
        <p:spPr>
          <a:xfrm>
            <a:off x="357158" y="2500306"/>
            <a:ext cx="6858048" cy="400110"/>
          </a:xfrm>
          <a:prstGeom prst="rect">
            <a:avLst/>
          </a:prstGeom>
          <a:noFill/>
        </p:spPr>
        <p:txBody>
          <a:bodyPr wrap="square" rtlCol="0">
            <a:spAutoFit/>
          </a:bodyPr>
          <a:lstStyle/>
          <a:p>
            <a:r>
              <a:rPr lang="en-US" altLang="zh-CN" sz="2000" dirty="0" smtClean="0">
                <a:solidFill>
                  <a:srgbClr val="0000FF"/>
                </a:solidFill>
                <a:latin typeface="Arial Unicode MS" pitchFamily="34" charset="-122"/>
                <a:ea typeface="Arial Unicode MS" pitchFamily="34" charset="-122"/>
                <a:cs typeface="Arial Unicode MS" pitchFamily="34" charset="-122"/>
              </a:rPr>
              <a:t>This is similar with meson-meson scattering.</a:t>
            </a:r>
            <a:endParaRPr lang="zh-CN" altLang="en-US" sz="2000" dirty="0">
              <a:solidFill>
                <a:srgbClr val="0000FF"/>
              </a:solidFill>
              <a:latin typeface="Arial Unicode MS" pitchFamily="34" charset="-122"/>
              <a:ea typeface="Arial Unicode MS" pitchFamily="34" charset="-122"/>
              <a:cs typeface="Arial Unicode MS" pitchFamily="34" charset="-122"/>
            </a:endParaRPr>
          </a:p>
        </p:txBody>
      </p:sp>
      <p:pic>
        <p:nvPicPr>
          <p:cNvPr id="6148" name="Picture 4"/>
          <p:cNvPicPr>
            <a:picLocks noChangeAspect="1" noChangeArrowheads="1"/>
          </p:cNvPicPr>
          <p:nvPr/>
        </p:nvPicPr>
        <p:blipFill>
          <a:blip r:embed="rId4"/>
          <a:srcRect/>
          <a:stretch>
            <a:fillRect/>
          </a:stretch>
        </p:blipFill>
        <p:spPr bwMode="auto">
          <a:xfrm>
            <a:off x="357158" y="3071810"/>
            <a:ext cx="1643074" cy="440249"/>
          </a:xfrm>
          <a:prstGeom prst="rect">
            <a:avLst/>
          </a:prstGeom>
          <a:noFill/>
          <a:ln w="9525">
            <a:noFill/>
            <a:miter lim="800000"/>
            <a:headEnd/>
            <a:tailEnd/>
          </a:ln>
          <a:effectLst/>
        </p:spPr>
      </p:pic>
      <p:pic>
        <p:nvPicPr>
          <p:cNvPr id="6149" name="Picture 5"/>
          <p:cNvPicPr>
            <a:picLocks noChangeAspect="1" noChangeArrowheads="1"/>
          </p:cNvPicPr>
          <p:nvPr/>
        </p:nvPicPr>
        <p:blipFill>
          <a:blip r:embed="rId5"/>
          <a:srcRect/>
          <a:stretch>
            <a:fillRect/>
          </a:stretch>
        </p:blipFill>
        <p:spPr bwMode="auto">
          <a:xfrm>
            <a:off x="1571604" y="3580076"/>
            <a:ext cx="5429288" cy="843740"/>
          </a:xfrm>
          <a:prstGeom prst="rect">
            <a:avLst/>
          </a:prstGeom>
          <a:noFill/>
          <a:ln w="9525">
            <a:noFill/>
            <a:miter lim="800000"/>
            <a:headEnd/>
            <a:tailEnd/>
          </a:ln>
          <a:effectLst/>
        </p:spPr>
      </p:pic>
      <p:pic>
        <p:nvPicPr>
          <p:cNvPr id="6150" name="Picture 6"/>
          <p:cNvPicPr>
            <a:picLocks noChangeAspect="1" noChangeArrowheads="1"/>
          </p:cNvPicPr>
          <p:nvPr/>
        </p:nvPicPr>
        <p:blipFill>
          <a:blip r:embed="rId6"/>
          <a:srcRect/>
          <a:stretch>
            <a:fillRect/>
          </a:stretch>
        </p:blipFill>
        <p:spPr bwMode="auto">
          <a:xfrm>
            <a:off x="428597" y="4643446"/>
            <a:ext cx="357189" cy="314811"/>
          </a:xfrm>
          <a:prstGeom prst="rect">
            <a:avLst/>
          </a:prstGeom>
          <a:noFill/>
          <a:ln w="9525">
            <a:noFill/>
            <a:miter lim="800000"/>
            <a:headEnd/>
            <a:tailEnd/>
          </a:ln>
          <a:effectLst/>
        </p:spPr>
      </p:pic>
      <p:sp>
        <p:nvSpPr>
          <p:cNvPr id="10" name="TextBox 9"/>
          <p:cNvSpPr txBox="1"/>
          <p:nvPr/>
        </p:nvSpPr>
        <p:spPr>
          <a:xfrm>
            <a:off x="785786" y="4572008"/>
            <a:ext cx="2000264" cy="400110"/>
          </a:xfrm>
          <a:prstGeom prst="rect">
            <a:avLst/>
          </a:prstGeom>
          <a:noFill/>
        </p:spPr>
        <p:txBody>
          <a:bodyPr wrap="square" rtlCol="0">
            <a:spAutoFit/>
          </a:bodyPr>
          <a:lstStyle/>
          <a:p>
            <a:r>
              <a:rPr lang="en-US" altLang="zh-CN" sz="2000" dirty="0" smtClean="0">
                <a:latin typeface="Arial Unicode MS" pitchFamily="34" charset="-122"/>
                <a:ea typeface="Arial Unicode MS" pitchFamily="34" charset="-122"/>
                <a:cs typeface="Arial Unicode MS" pitchFamily="34" charset="-122"/>
              </a:rPr>
              <a:t>representation</a:t>
            </a:r>
            <a:endParaRPr lang="zh-CN" altLang="en-US" sz="2000" dirty="0">
              <a:latin typeface="Arial Unicode MS" pitchFamily="34" charset="-122"/>
              <a:ea typeface="Arial Unicode MS" pitchFamily="34" charset="-122"/>
              <a:cs typeface="Arial Unicode MS" pitchFamily="34" charset="-122"/>
            </a:endParaRPr>
          </a:p>
        </p:txBody>
      </p:sp>
      <p:pic>
        <p:nvPicPr>
          <p:cNvPr id="6151" name="Picture 7"/>
          <p:cNvPicPr>
            <a:picLocks noChangeAspect="1" noChangeArrowheads="1"/>
          </p:cNvPicPr>
          <p:nvPr/>
        </p:nvPicPr>
        <p:blipFill>
          <a:blip r:embed="rId7"/>
          <a:srcRect/>
          <a:stretch>
            <a:fillRect/>
          </a:stretch>
        </p:blipFill>
        <p:spPr bwMode="auto">
          <a:xfrm>
            <a:off x="1714480" y="5162173"/>
            <a:ext cx="5286412" cy="69571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blinds(horizontal)">
                                      <p:cBhvr>
                                        <p:cTn id="12" dur="500"/>
                                        <p:tgtEl>
                                          <p:spTgt spid="614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box(in)">
                                      <p:cBhvr>
                                        <p:cTn id="17" dur="500"/>
                                        <p:tgtEl>
                                          <p:spTgt spid="614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48"/>
                                        </p:tgtEl>
                                        <p:attrNameLst>
                                          <p:attrName>style.visibility</p:attrName>
                                        </p:attrNameLst>
                                      </p:cBhvr>
                                      <p:to>
                                        <p:strVal val="visible"/>
                                      </p:to>
                                    </p:set>
                                    <p:animEffect transition="in" filter="blinds(horizontal)">
                                      <p:cBhvr>
                                        <p:cTn id="27" dur="500"/>
                                        <p:tgtEl>
                                          <p:spTgt spid="614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6149"/>
                                        </p:tgtEl>
                                        <p:attrNameLst>
                                          <p:attrName>style.visibility</p:attrName>
                                        </p:attrNameLst>
                                      </p:cBhvr>
                                      <p:to>
                                        <p:strVal val="visible"/>
                                      </p:to>
                                    </p:set>
                                    <p:animEffect transition="in" filter="box(in)">
                                      <p:cBhvr>
                                        <p:cTn id="32" dur="500"/>
                                        <p:tgtEl>
                                          <p:spTgt spid="614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par>
                                <p:cTn id="38" presetID="3" presetClass="entr" presetSubtype="10" fill="hold" nodeType="withEffect">
                                  <p:stCondLst>
                                    <p:cond delay="0"/>
                                  </p:stCondLst>
                                  <p:childTnLst>
                                    <p:set>
                                      <p:cBhvr>
                                        <p:cTn id="39" dur="1" fill="hold">
                                          <p:stCondLst>
                                            <p:cond delay="0"/>
                                          </p:stCondLst>
                                        </p:cTn>
                                        <p:tgtEl>
                                          <p:spTgt spid="6150"/>
                                        </p:tgtEl>
                                        <p:attrNameLst>
                                          <p:attrName>style.visibility</p:attrName>
                                        </p:attrNameLst>
                                      </p:cBhvr>
                                      <p:to>
                                        <p:strVal val="visible"/>
                                      </p:to>
                                    </p:set>
                                    <p:animEffect transition="in" filter="blinds(horizontal)">
                                      <p:cBhvr>
                                        <p:cTn id="40" dur="500"/>
                                        <p:tgtEl>
                                          <p:spTgt spid="6150"/>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nodeType="clickEffect">
                                  <p:stCondLst>
                                    <p:cond delay="0"/>
                                  </p:stCondLst>
                                  <p:childTnLst>
                                    <p:set>
                                      <p:cBhvr>
                                        <p:cTn id="44" dur="1" fill="hold">
                                          <p:stCondLst>
                                            <p:cond delay="0"/>
                                          </p:stCondLst>
                                        </p:cTn>
                                        <p:tgtEl>
                                          <p:spTgt spid="6151"/>
                                        </p:tgtEl>
                                        <p:attrNameLst>
                                          <p:attrName>style.visibility</p:attrName>
                                        </p:attrNameLst>
                                      </p:cBhvr>
                                      <p:to>
                                        <p:strVal val="visible"/>
                                      </p:to>
                                    </p:set>
                                    <p:animEffect transition="in" filter="box(in)">
                                      <p:cBhvr>
                                        <p:cTn id="45"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571480"/>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t>Some generalizations in elongated boxes</a:t>
            </a:r>
          </a:p>
        </p:txBody>
      </p:sp>
      <p:sp>
        <p:nvSpPr>
          <p:cNvPr id="4" name="矩形 3"/>
          <p:cNvSpPr/>
          <p:nvPr/>
        </p:nvSpPr>
        <p:spPr>
          <a:xfrm>
            <a:off x="142844" y="785794"/>
            <a:ext cx="5214974" cy="400110"/>
          </a:xfrm>
          <a:prstGeom prst="rect">
            <a:avLst/>
          </a:prstGeom>
        </p:spPr>
        <p:txBody>
          <a:bodyPr wrap="square">
            <a:spAutoFit/>
          </a:bodyPr>
          <a:lstStyle/>
          <a:p>
            <a:r>
              <a:rPr lang="en-US" altLang="zh-CN" sz="2000" dirty="0" smtClean="0">
                <a:solidFill>
                  <a:srgbClr val="0000FF"/>
                </a:solidFill>
                <a:latin typeface="Arial Unicode MS" pitchFamily="34" charset="-122"/>
                <a:ea typeface="Arial Unicode MS" pitchFamily="34" charset="-122"/>
                <a:cs typeface="Arial Unicode MS" pitchFamily="34" charset="-122"/>
              </a:rPr>
              <a:t>Boosting in the elongated boxes: kinematics</a:t>
            </a:r>
            <a:endParaRPr lang="zh-CN" altLang="en-US" sz="2000" dirty="0">
              <a:solidFill>
                <a:srgbClr val="0000FF"/>
              </a:solidFill>
              <a:latin typeface="Arial Unicode MS" pitchFamily="34" charset="-122"/>
              <a:ea typeface="Arial Unicode MS" pitchFamily="34" charset="-122"/>
              <a:cs typeface="Arial Unicode MS" pitchFamily="34" charset="-122"/>
            </a:endParaRPr>
          </a:p>
        </p:txBody>
      </p:sp>
      <p:grpSp>
        <p:nvGrpSpPr>
          <p:cNvPr id="16" name="组合 15"/>
          <p:cNvGrpSpPr/>
          <p:nvPr/>
        </p:nvGrpSpPr>
        <p:grpSpPr>
          <a:xfrm>
            <a:off x="2038365" y="1500174"/>
            <a:ext cx="4462461" cy="928693"/>
            <a:chOff x="1252547" y="1357299"/>
            <a:chExt cx="5319717" cy="1000131"/>
          </a:xfrm>
        </p:grpSpPr>
        <p:pic>
          <p:nvPicPr>
            <p:cNvPr id="7176" name="Picture 8"/>
            <p:cNvPicPr>
              <a:picLocks noChangeAspect="1" noChangeArrowheads="1"/>
            </p:cNvPicPr>
            <p:nvPr/>
          </p:nvPicPr>
          <p:blipFill>
            <a:blip r:embed="rId2"/>
            <a:srcRect/>
            <a:stretch>
              <a:fillRect/>
            </a:stretch>
          </p:blipFill>
          <p:spPr bwMode="auto">
            <a:xfrm>
              <a:off x="1785918" y="1357299"/>
              <a:ext cx="4143404" cy="470051"/>
            </a:xfrm>
            <a:prstGeom prst="rect">
              <a:avLst/>
            </a:prstGeom>
            <a:noFill/>
            <a:ln w="9525">
              <a:noFill/>
              <a:miter lim="800000"/>
              <a:headEnd/>
              <a:tailEnd/>
            </a:ln>
            <a:effectLst/>
          </p:spPr>
        </p:pic>
        <p:pic>
          <p:nvPicPr>
            <p:cNvPr id="7177" name="Picture 9"/>
            <p:cNvPicPr>
              <a:picLocks noChangeAspect="1" noChangeArrowheads="1"/>
            </p:cNvPicPr>
            <p:nvPr/>
          </p:nvPicPr>
          <p:blipFill>
            <a:blip r:embed="rId3"/>
            <a:srcRect/>
            <a:stretch>
              <a:fillRect/>
            </a:stretch>
          </p:blipFill>
          <p:spPr bwMode="auto">
            <a:xfrm>
              <a:off x="1252547" y="1954335"/>
              <a:ext cx="5319717" cy="403095"/>
            </a:xfrm>
            <a:prstGeom prst="rect">
              <a:avLst/>
            </a:prstGeom>
            <a:noFill/>
            <a:ln w="9525">
              <a:noFill/>
              <a:miter lim="800000"/>
              <a:headEnd/>
              <a:tailEnd/>
            </a:ln>
            <a:effectLst/>
          </p:spPr>
        </p:pic>
      </p:grpSp>
      <p:sp>
        <p:nvSpPr>
          <p:cNvPr id="17" name="矩形 16"/>
          <p:cNvSpPr/>
          <p:nvPr/>
        </p:nvSpPr>
        <p:spPr>
          <a:xfrm>
            <a:off x="142844" y="2957452"/>
            <a:ext cx="8501122" cy="400110"/>
          </a:xfrm>
          <a:prstGeom prst="rect">
            <a:avLst/>
          </a:prstGeom>
        </p:spPr>
        <p:txBody>
          <a:bodyPr wrap="square">
            <a:spAutoFit/>
          </a:bodyPr>
          <a:lstStyle/>
          <a:p>
            <a:r>
              <a:rPr lang="en-US" altLang="zh-CN" sz="2000" dirty="0" smtClean="0">
                <a:latin typeface="Arial Unicode MS" pitchFamily="34" charset="-122"/>
                <a:ea typeface="Arial Unicode MS" pitchFamily="34" charset="-122"/>
                <a:cs typeface="Arial Unicode MS" pitchFamily="34" charset="-122"/>
              </a:rPr>
              <a:t>The COM frame is then moving relative to the lab frame with a velocity</a:t>
            </a:r>
            <a:endParaRPr lang="zh-CN" altLang="en-US" sz="2000" dirty="0">
              <a:latin typeface="Arial Unicode MS" pitchFamily="34" charset="-122"/>
              <a:ea typeface="Arial Unicode MS" pitchFamily="34" charset="-122"/>
              <a:cs typeface="Arial Unicode MS" pitchFamily="34" charset="-122"/>
            </a:endParaRPr>
          </a:p>
        </p:txBody>
      </p:sp>
      <p:pic>
        <p:nvPicPr>
          <p:cNvPr id="7178" name="Picture 10"/>
          <p:cNvPicPr>
            <a:picLocks noChangeAspect="1" noChangeArrowheads="1"/>
          </p:cNvPicPr>
          <p:nvPr/>
        </p:nvPicPr>
        <p:blipFill>
          <a:blip r:embed="rId4"/>
          <a:srcRect/>
          <a:stretch>
            <a:fillRect/>
          </a:stretch>
        </p:blipFill>
        <p:spPr bwMode="auto">
          <a:xfrm>
            <a:off x="3299025" y="3571876"/>
            <a:ext cx="1915917" cy="428628"/>
          </a:xfrm>
          <a:prstGeom prst="rect">
            <a:avLst/>
          </a:prstGeom>
          <a:noFill/>
          <a:ln w="9525">
            <a:noFill/>
            <a:miter lim="800000"/>
            <a:headEnd/>
            <a:tailEnd/>
          </a:ln>
          <a:effectLst/>
        </p:spPr>
      </p:pic>
      <p:grpSp>
        <p:nvGrpSpPr>
          <p:cNvPr id="18" name="组合 17"/>
          <p:cNvGrpSpPr/>
          <p:nvPr/>
        </p:nvGrpSpPr>
        <p:grpSpPr>
          <a:xfrm>
            <a:off x="142844" y="4199287"/>
            <a:ext cx="8215370" cy="1015663"/>
            <a:chOff x="142844" y="4199287"/>
            <a:chExt cx="8215370" cy="1015663"/>
          </a:xfrm>
        </p:grpSpPr>
        <p:grpSp>
          <p:nvGrpSpPr>
            <p:cNvPr id="23" name="组合 22"/>
            <p:cNvGrpSpPr/>
            <p:nvPr/>
          </p:nvGrpSpPr>
          <p:grpSpPr>
            <a:xfrm>
              <a:off x="142844" y="4199287"/>
              <a:ext cx="8215370" cy="1015663"/>
              <a:chOff x="142844" y="3643314"/>
              <a:chExt cx="8215370" cy="1015663"/>
            </a:xfrm>
          </p:grpSpPr>
          <p:sp>
            <p:nvSpPr>
              <p:cNvPr id="19" name="矩形 18"/>
              <p:cNvSpPr/>
              <p:nvPr/>
            </p:nvSpPr>
            <p:spPr>
              <a:xfrm>
                <a:off x="142844" y="3643314"/>
                <a:ext cx="8215370" cy="1015663"/>
              </a:xfrm>
              <a:prstGeom prst="rect">
                <a:avLst/>
              </a:prstGeom>
            </p:spPr>
            <p:txBody>
              <a:bodyPr wrap="square">
                <a:spAutoFit/>
              </a:bodyPr>
              <a:lstStyle/>
              <a:p>
                <a:r>
                  <a:rPr lang="en-US" altLang="zh-CN" sz="2000" dirty="0" smtClean="0">
                    <a:latin typeface="Arial Unicode MS" pitchFamily="34" charset="-122"/>
                    <a:ea typeface="Arial Unicode MS" pitchFamily="34" charset="-122"/>
                    <a:cs typeface="Arial Unicode MS" pitchFamily="34" charset="-122"/>
                  </a:rPr>
                  <a:t>Then, we denote the momenta of the two particles with     and        for the two scattering particles. Thus,    is related to k by conventional Lorentz boost:</a:t>
                </a:r>
                <a:endParaRPr lang="zh-CN" altLang="en-US" sz="2000" dirty="0">
                  <a:latin typeface="Arial Unicode MS" pitchFamily="34" charset="-122"/>
                  <a:ea typeface="Arial Unicode MS" pitchFamily="34" charset="-122"/>
                  <a:cs typeface="Arial Unicode MS" pitchFamily="34" charset="-122"/>
                </a:endParaRPr>
              </a:p>
            </p:txBody>
          </p:sp>
          <p:pic>
            <p:nvPicPr>
              <p:cNvPr id="7179" name="Picture 11"/>
              <p:cNvPicPr>
                <a:picLocks noChangeAspect="1" noChangeArrowheads="1"/>
              </p:cNvPicPr>
              <p:nvPr/>
            </p:nvPicPr>
            <p:blipFill>
              <a:blip r:embed="rId5"/>
              <a:srcRect/>
              <a:stretch>
                <a:fillRect/>
              </a:stretch>
            </p:blipFill>
            <p:spPr bwMode="auto">
              <a:xfrm>
                <a:off x="6429388" y="3714752"/>
                <a:ext cx="258762" cy="223929"/>
              </a:xfrm>
              <a:prstGeom prst="rect">
                <a:avLst/>
              </a:prstGeom>
              <a:noFill/>
              <a:ln w="9525">
                <a:noFill/>
                <a:miter lim="800000"/>
                <a:headEnd/>
                <a:tailEnd/>
              </a:ln>
              <a:effectLst/>
            </p:spPr>
          </p:pic>
          <p:pic>
            <p:nvPicPr>
              <p:cNvPr id="7180" name="Picture 12"/>
              <p:cNvPicPr>
                <a:picLocks noChangeAspect="1" noChangeArrowheads="1"/>
              </p:cNvPicPr>
              <p:nvPr/>
            </p:nvPicPr>
            <p:blipFill>
              <a:blip r:embed="rId6"/>
              <a:srcRect/>
              <a:stretch>
                <a:fillRect/>
              </a:stretch>
            </p:blipFill>
            <p:spPr bwMode="auto">
              <a:xfrm>
                <a:off x="7215207" y="3752454"/>
                <a:ext cx="428627" cy="192143"/>
              </a:xfrm>
              <a:prstGeom prst="rect">
                <a:avLst/>
              </a:prstGeom>
              <a:noFill/>
              <a:ln w="9525">
                <a:noFill/>
                <a:miter lim="800000"/>
                <a:headEnd/>
                <a:tailEnd/>
              </a:ln>
              <a:effectLst/>
            </p:spPr>
          </p:pic>
        </p:grpSp>
        <p:pic>
          <p:nvPicPr>
            <p:cNvPr id="22" name="Picture 11"/>
            <p:cNvPicPr>
              <a:picLocks noChangeAspect="1" noChangeArrowheads="1"/>
            </p:cNvPicPr>
            <p:nvPr/>
          </p:nvPicPr>
          <p:blipFill>
            <a:blip r:embed="rId5"/>
            <a:srcRect/>
            <a:stretch>
              <a:fillRect/>
            </a:stretch>
          </p:blipFill>
          <p:spPr bwMode="auto">
            <a:xfrm>
              <a:off x="4027486" y="4572008"/>
              <a:ext cx="258762" cy="223929"/>
            </a:xfrm>
            <a:prstGeom prst="rect">
              <a:avLst/>
            </a:prstGeom>
            <a:noFill/>
            <a:ln w="9525">
              <a:noFill/>
              <a:miter lim="800000"/>
              <a:headEnd/>
              <a:tailEnd/>
            </a:ln>
            <a:effectLst/>
          </p:spPr>
        </p:pic>
      </p:grpSp>
      <p:grpSp>
        <p:nvGrpSpPr>
          <p:cNvPr id="26" name="组合 25"/>
          <p:cNvGrpSpPr/>
          <p:nvPr/>
        </p:nvGrpSpPr>
        <p:grpSpPr>
          <a:xfrm>
            <a:off x="2357422" y="5582246"/>
            <a:ext cx="4143404" cy="418522"/>
            <a:chOff x="785786" y="4786323"/>
            <a:chExt cx="5500726" cy="489960"/>
          </a:xfrm>
        </p:grpSpPr>
        <p:pic>
          <p:nvPicPr>
            <p:cNvPr id="7181" name="Picture 13"/>
            <p:cNvPicPr>
              <a:picLocks noChangeAspect="1" noChangeArrowheads="1"/>
            </p:cNvPicPr>
            <p:nvPr/>
          </p:nvPicPr>
          <p:blipFill>
            <a:blip r:embed="rId7"/>
            <a:srcRect/>
            <a:stretch>
              <a:fillRect/>
            </a:stretch>
          </p:blipFill>
          <p:spPr bwMode="auto">
            <a:xfrm>
              <a:off x="785786" y="4786323"/>
              <a:ext cx="4071965" cy="489960"/>
            </a:xfrm>
            <a:prstGeom prst="rect">
              <a:avLst/>
            </a:prstGeom>
            <a:noFill/>
            <a:ln w="9525">
              <a:noFill/>
              <a:miter lim="800000"/>
              <a:headEnd/>
              <a:tailEnd/>
            </a:ln>
            <a:effectLst/>
          </p:spPr>
        </p:pic>
        <p:pic>
          <p:nvPicPr>
            <p:cNvPr id="7182" name="Picture 14"/>
            <p:cNvPicPr>
              <a:picLocks noChangeAspect="1" noChangeArrowheads="1"/>
            </p:cNvPicPr>
            <p:nvPr/>
          </p:nvPicPr>
          <p:blipFill>
            <a:blip r:embed="rId8"/>
            <a:srcRect/>
            <a:stretch>
              <a:fillRect/>
            </a:stretch>
          </p:blipFill>
          <p:spPr bwMode="auto">
            <a:xfrm>
              <a:off x="5072066" y="4919726"/>
              <a:ext cx="1214446" cy="295224"/>
            </a:xfrm>
            <a:prstGeom prst="rect">
              <a:avLst/>
            </a:prstGeom>
            <a:noFill/>
            <a:ln w="9525">
              <a:no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ox(i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7178"/>
                                        </p:tgtEl>
                                        <p:attrNameLst>
                                          <p:attrName>style.visibility</p:attrName>
                                        </p:attrNameLst>
                                      </p:cBhvr>
                                      <p:to>
                                        <p:strVal val="visible"/>
                                      </p:to>
                                    </p:set>
                                    <p:animEffect transition="in" filter="box(in)">
                                      <p:cBhvr>
                                        <p:cTn id="27" dur="500"/>
                                        <p:tgtEl>
                                          <p:spTgt spid="717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linds(horizontal)">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406" y="785794"/>
            <a:ext cx="5625258" cy="400110"/>
          </a:xfrm>
          <a:prstGeom prst="rect">
            <a:avLst/>
          </a:prstGeom>
        </p:spPr>
        <p:txBody>
          <a:bodyPr wrap="none">
            <a:spAutoFit/>
          </a:bodyPr>
          <a:lstStyle/>
          <a:p>
            <a:r>
              <a:rPr lang="en-US" altLang="zh-CN" sz="2000" dirty="0" smtClean="0">
                <a:solidFill>
                  <a:srgbClr val="0000FF"/>
                </a:solidFill>
                <a:latin typeface="Arial Unicode MS" pitchFamily="34" charset="-122"/>
                <a:ea typeface="Arial Unicode MS" pitchFamily="34" charset="-122"/>
                <a:cs typeface="Arial Unicode MS" pitchFamily="34" charset="-122"/>
              </a:rPr>
              <a:t>Boosting in the elongated boxes: zeta functions</a:t>
            </a:r>
            <a:endParaRPr lang="zh-CN" altLang="en-US" sz="2000" dirty="0">
              <a:solidFill>
                <a:srgbClr val="0000FF"/>
              </a:solidFill>
              <a:latin typeface="Arial Unicode MS" pitchFamily="34" charset="-122"/>
              <a:ea typeface="Arial Unicode MS" pitchFamily="34" charset="-122"/>
              <a:cs typeface="Arial Unicode MS" pitchFamily="34" charset="-122"/>
            </a:endParaRPr>
          </a:p>
        </p:txBody>
      </p:sp>
      <p:grpSp>
        <p:nvGrpSpPr>
          <p:cNvPr id="15" name="组合 14"/>
          <p:cNvGrpSpPr/>
          <p:nvPr/>
        </p:nvGrpSpPr>
        <p:grpSpPr>
          <a:xfrm>
            <a:off x="1428729" y="1843258"/>
            <a:ext cx="5357849" cy="1085676"/>
            <a:chOff x="571473" y="1271754"/>
            <a:chExt cx="7929617" cy="1446954"/>
          </a:xfrm>
        </p:grpSpPr>
        <p:grpSp>
          <p:nvGrpSpPr>
            <p:cNvPr id="10" name="组合 9"/>
            <p:cNvGrpSpPr/>
            <p:nvPr/>
          </p:nvGrpSpPr>
          <p:grpSpPr>
            <a:xfrm>
              <a:off x="571473" y="1271754"/>
              <a:ext cx="7929617" cy="514172"/>
              <a:chOff x="571473" y="1271754"/>
              <a:chExt cx="7929617" cy="514172"/>
            </a:xfrm>
          </p:grpSpPr>
          <p:pic>
            <p:nvPicPr>
              <p:cNvPr id="8196" name="Picture 4"/>
              <p:cNvPicPr>
                <a:picLocks noChangeAspect="1" noChangeArrowheads="1"/>
              </p:cNvPicPr>
              <p:nvPr/>
            </p:nvPicPr>
            <p:blipFill>
              <a:blip r:embed="rId2"/>
              <a:srcRect/>
              <a:stretch>
                <a:fillRect/>
              </a:stretch>
            </p:blipFill>
            <p:spPr bwMode="auto">
              <a:xfrm>
                <a:off x="571473" y="1340525"/>
                <a:ext cx="2928957" cy="445401"/>
              </a:xfrm>
              <a:prstGeom prst="rect">
                <a:avLst/>
              </a:prstGeom>
              <a:noFill/>
              <a:ln w="9525">
                <a:noFill/>
                <a:miter lim="800000"/>
                <a:headEnd/>
                <a:tailEnd/>
              </a:ln>
              <a:effectLst/>
            </p:spPr>
          </p:pic>
          <p:pic>
            <p:nvPicPr>
              <p:cNvPr id="8197" name="Picture 5"/>
              <p:cNvPicPr>
                <a:picLocks noChangeAspect="1" noChangeArrowheads="1"/>
              </p:cNvPicPr>
              <p:nvPr/>
            </p:nvPicPr>
            <p:blipFill>
              <a:blip r:embed="rId3"/>
              <a:srcRect/>
              <a:stretch>
                <a:fillRect/>
              </a:stretch>
            </p:blipFill>
            <p:spPr bwMode="auto">
              <a:xfrm>
                <a:off x="3571868" y="1285860"/>
                <a:ext cx="489861" cy="428628"/>
              </a:xfrm>
              <a:prstGeom prst="rect">
                <a:avLst/>
              </a:prstGeom>
              <a:noFill/>
              <a:ln w="9525">
                <a:noFill/>
                <a:miter lim="800000"/>
                <a:headEnd/>
                <a:tailEnd/>
              </a:ln>
              <a:effectLst/>
            </p:spPr>
          </p:pic>
          <p:pic>
            <p:nvPicPr>
              <p:cNvPr id="8198" name="Picture 6"/>
              <p:cNvPicPr>
                <a:picLocks noChangeAspect="1" noChangeArrowheads="1"/>
              </p:cNvPicPr>
              <p:nvPr/>
            </p:nvPicPr>
            <p:blipFill>
              <a:blip r:embed="rId4" cstate="print"/>
              <a:srcRect/>
              <a:stretch>
                <a:fillRect/>
              </a:stretch>
            </p:blipFill>
            <p:spPr bwMode="auto">
              <a:xfrm>
                <a:off x="4032275" y="1271754"/>
                <a:ext cx="4468815" cy="514172"/>
              </a:xfrm>
              <a:prstGeom prst="rect">
                <a:avLst/>
              </a:prstGeom>
              <a:noFill/>
              <a:ln w="9525">
                <a:noFill/>
                <a:miter lim="800000"/>
                <a:headEnd/>
                <a:tailEnd/>
              </a:ln>
              <a:effectLst/>
            </p:spPr>
          </p:pic>
        </p:grpSp>
        <p:pic>
          <p:nvPicPr>
            <p:cNvPr id="8199" name="Picture 7"/>
            <p:cNvPicPr>
              <a:picLocks noChangeAspect="1" noChangeArrowheads="1"/>
            </p:cNvPicPr>
            <p:nvPr/>
          </p:nvPicPr>
          <p:blipFill>
            <a:blip r:embed="rId5"/>
            <a:srcRect/>
            <a:stretch>
              <a:fillRect/>
            </a:stretch>
          </p:blipFill>
          <p:spPr bwMode="auto">
            <a:xfrm>
              <a:off x="2714612" y="1928802"/>
              <a:ext cx="2705097" cy="789906"/>
            </a:xfrm>
            <a:prstGeom prst="rect">
              <a:avLst/>
            </a:prstGeom>
            <a:noFill/>
            <a:ln w="9525">
              <a:noFill/>
              <a:miter lim="800000"/>
              <a:headEnd/>
              <a:tailEnd/>
            </a:ln>
            <a:effectLst/>
          </p:spPr>
        </p:pic>
      </p:grpSp>
      <p:sp>
        <p:nvSpPr>
          <p:cNvPr id="13" name="矩形 12"/>
          <p:cNvSpPr/>
          <p:nvPr/>
        </p:nvSpPr>
        <p:spPr>
          <a:xfrm>
            <a:off x="0" y="0"/>
            <a:ext cx="9144000" cy="571480"/>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t>Some generalizations in elongated boxes</a:t>
            </a:r>
          </a:p>
        </p:txBody>
      </p:sp>
      <p:pic>
        <p:nvPicPr>
          <p:cNvPr id="8201" name="Picture 9"/>
          <p:cNvPicPr>
            <a:picLocks noChangeAspect="1" noChangeArrowheads="1"/>
          </p:cNvPicPr>
          <p:nvPr/>
        </p:nvPicPr>
        <p:blipFill>
          <a:blip r:embed="rId6" cstate="print"/>
          <a:srcRect/>
          <a:stretch>
            <a:fillRect/>
          </a:stretch>
        </p:blipFill>
        <p:spPr bwMode="auto">
          <a:xfrm>
            <a:off x="1571604" y="3657787"/>
            <a:ext cx="5072098" cy="220010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ox(i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8201"/>
                                        </p:tgtEl>
                                        <p:attrNameLst>
                                          <p:attrName>style.visibility</p:attrName>
                                        </p:attrNameLst>
                                      </p:cBhvr>
                                      <p:to>
                                        <p:strVal val="visible"/>
                                      </p:to>
                                    </p:set>
                                    <p:animEffect transition="in" filter="box(in)">
                                      <p:cBhvr>
                                        <p:cTn id="22" dur="500"/>
                                        <p:tgtEl>
                                          <p:spTgt spid="8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571480"/>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t>Some generalizations in elongated boxes</a:t>
            </a:r>
          </a:p>
        </p:txBody>
      </p:sp>
      <p:sp>
        <p:nvSpPr>
          <p:cNvPr id="10" name="矩形 9"/>
          <p:cNvSpPr/>
          <p:nvPr/>
        </p:nvSpPr>
        <p:spPr>
          <a:xfrm>
            <a:off x="214314" y="1500174"/>
            <a:ext cx="7072330" cy="707886"/>
          </a:xfrm>
          <a:prstGeom prst="rect">
            <a:avLst/>
          </a:prstGeom>
        </p:spPr>
        <p:txBody>
          <a:bodyPr wrap="square">
            <a:spAutoFit/>
          </a:bodyPr>
          <a:lstStyle/>
          <a:p>
            <a:r>
              <a:rPr lang="en-US" altLang="zh-CN" sz="2000" dirty="0" smtClean="0">
                <a:latin typeface="Arial Unicode MS" pitchFamily="34" charset="-122"/>
                <a:ea typeface="Arial Unicode MS" pitchFamily="34" charset="-122"/>
                <a:cs typeface="Arial Unicode MS" pitchFamily="34" charset="-122"/>
              </a:rPr>
              <a:t>Same formulas as in the COM frame; </a:t>
            </a:r>
          </a:p>
          <a:p>
            <a:r>
              <a:rPr lang="en-US" altLang="zh-CN" sz="2000" dirty="0" smtClean="0">
                <a:latin typeface="Arial Unicode MS" pitchFamily="34" charset="-122"/>
                <a:ea typeface="Arial Unicode MS" pitchFamily="34" charset="-122"/>
                <a:cs typeface="Arial Unicode MS" pitchFamily="34" charset="-122"/>
              </a:rPr>
              <a:t>the only difference is in the modified zeta functions</a:t>
            </a:r>
            <a:endParaRPr lang="zh-CN" altLang="en-US" sz="2000" dirty="0">
              <a:latin typeface="Arial Unicode MS" pitchFamily="34" charset="-122"/>
              <a:ea typeface="Arial Unicode MS" pitchFamily="34" charset="-122"/>
              <a:cs typeface="Arial Unicode MS" pitchFamily="34" charset="-122"/>
            </a:endParaRPr>
          </a:p>
        </p:txBody>
      </p:sp>
      <p:sp>
        <p:nvSpPr>
          <p:cNvPr id="11" name="矩形 10"/>
          <p:cNvSpPr/>
          <p:nvPr/>
        </p:nvSpPr>
        <p:spPr>
          <a:xfrm>
            <a:off x="214282" y="714356"/>
            <a:ext cx="4572032" cy="400110"/>
          </a:xfrm>
          <a:prstGeom prst="rect">
            <a:avLst/>
          </a:prstGeom>
        </p:spPr>
        <p:txBody>
          <a:bodyPr wrap="square">
            <a:spAutoFit/>
          </a:bodyPr>
          <a:lstStyle/>
          <a:p>
            <a:r>
              <a:rPr lang="en-US" altLang="zh-CN" sz="2000" dirty="0" smtClean="0">
                <a:latin typeface="Arial Unicode MS" pitchFamily="34" charset="-122"/>
                <a:ea typeface="Arial Unicode MS" pitchFamily="34" charset="-122"/>
                <a:cs typeface="Arial Unicode MS" pitchFamily="34" charset="-122"/>
              </a:rPr>
              <a:t>Boost in z-direction: from D</a:t>
            </a:r>
            <a:r>
              <a:rPr lang="en-US" altLang="zh-CN" sz="2000" baseline="-25000" dirty="0" smtClean="0">
                <a:latin typeface="Arial Unicode MS" pitchFamily="34" charset="-122"/>
                <a:ea typeface="Arial Unicode MS" pitchFamily="34" charset="-122"/>
                <a:cs typeface="Arial Unicode MS" pitchFamily="34" charset="-122"/>
              </a:rPr>
              <a:t>4h</a:t>
            </a:r>
            <a:r>
              <a:rPr lang="en-US" altLang="zh-CN" sz="2000" dirty="0" smtClean="0">
                <a:latin typeface="Arial Unicode MS" pitchFamily="34" charset="-122"/>
                <a:ea typeface="Arial Unicode MS" pitchFamily="34" charset="-122"/>
                <a:cs typeface="Arial Unicode MS" pitchFamily="34" charset="-122"/>
              </a:rPr>
              <a:t> to C</a:t>
            </a:r>
            <a:r>
              <a:rPr lang="en-US" altLang="zh-CN" sz="2000" baseline="-25000" dirty="0" smtClean="0">
                <a:latin typeface="Arial Unicode MS" pitchFamily="34" charset="-122"/>
                <a:ea typeface="Arial Unicode MS" pitchFamily="34" charset="-122"/>
                <a:cs typeface="Arial Unicode MS" pitchFamily="34" charset="-122"/>
              </a:rPr>
              <a:t>4v</a:t>
            </a:r>
            <a:endParaRPr lang="zh-CN" altLang="en-US" sz="2000" baseline="-25000" dirty="0">
              <a:latin typeface="Arial Unicode MS" pitchFamily="34" charset="-122"/>
              <a:ea typeface="Arial Unicode MS" pitchFamily="34" charset="-122"/>
              <a:cs typeface="Arial Unicode MS" pitchFamily="34" charset="-122"/>
            </a:endParaRPr>
          </a:p>
        </p:txBody>
      </p:sp>
      <p:pic>
        <p:nvPicPr>
          <p:cNvPr id="12297" name="Picture 9"/>
          <p:cNvPicPr>
            <a:picLocks noChangeAspect="1" noChangeArrowheads="1"/>
          </p:cNvPicPr>
          <p:nvPr/>
        </p:nvPicPr>
        <p:blipFill>
          <a:blip r:embed="rId2"/>
          <a:srcRect/>
          <a:stretch>
            <a:fillRect/>
          </a:stretch>
        </p:blipFill>
        <p:spPr bwMode="auto">
          <a:xfrm>
            <a:off x="2285984" y="3714752"/>
            <a:ext cx="3114678" cy="765904"/>
          </a:xfrm>
          <a:prstGeom prst="rect">
            <a:avLst/>
          </a:prstGeom>
          <a:noFill/>
          <a:ln w="9525">
            <a:noFill/>
            <a:miter lim="800000"/>
            <a:headEnd/>
            <a:tailEnd/>
          </a:ln>
          <a:effectLst/>
        </p:spPr>
      </p:pic>
      <p:pic>
        <p:nvPicPr>
          <p:cNvPr id="12298" name="Picture 10"/>
          <p:cNvPicPr>
            <a:picLocks noChangeAspect="1" noChangeArrowheads="1"/>
          </p:cNvPicPr>
          <p:nvPr/>
        </p:nvPicPr>
        <p:blipFill>
          <a:blip r:embed="rId3"/>
          <a:srcRect/>
          <a:stretch>
            <a:fillRect/>
          </a:stretch>
        </p:blipFill>
        <p:spPr bwMode="auto">
          <a:xfrm>
            <a:off x="1928794" y="4953648"/>
            <a:ext cx="4357718" cy="689930"/>
          </a:xfrm>
          <a:prstGeom prst="rect">
            <a:avLst/>
          </a:prstGeom>
          <a:noFill/>
          <a:ln w="9525">
            <a:noFill/>
            <a:miter lim="800000"/>
            <a:headEnd/>
            <a:tailEnd/>
          </a:ln>
          <a:effectLst/>
        </p:spPr>
      </p:pic>
      <p:pic>
        <p:nvPicPr>
          <p:cNvPr id="12299" name="Picture 11"/>
          <p:cNvPicPr>
            <a:picLocks noChangeAspect="1" noChangeArrowheads="1"/>
          </p:cNvPicPr>
          <p:nvPr/>
        </p:nvPicPr>
        <p:blipFill>
          <a:blip r:embed="rId4"/>
          <a:srcRect/>
          <a:stretch>
            <a:fillRect/>
          </a:stretch>
        </p:blipFill>
        <p:spPr bwMode="auto">
          <a:xfrm>
            <a:off x="2005017" y="5907420"/>
            <a:ext cx="4067181" cy="450538"/>
          </a:xfrm>
          <a:prstGeom prst="rect">
            <a:avLst/>
          </a:prstGeom>
          <a:noFill/>
          <a:ln w="9525">
            <a:noFill/>
            <a:miter lim="800000"/>
            <a:headEnd/>
            <a:tailEnd/>
          </a:ln>
          <a:effectLst/>
        </p:spPr>
      </p:pic>
      <p:pic>
        <p:nvPicPr>
          <p:cNvPr id="12300" name="Picture 12"/>
          <p:cNvPicPr>
            <a:picLocks noChangeAspect="1" noChangeArrowheads="1"/>
          </p:cNvPicPr>
          <p:nvPr/>
        </p:nvPicPr>
        <p:blipFill>
          <a:blip r:embed="rId5"/>
          <a:srcRect/>
          <a:stretch>
            <a:fillRect/>
          </a:stretch>
        </p:blipFill>
        <p:spPr bwMode="auto">
          <a:xfrm>
            <a:off x="2238376" y="2500306"/>
            <a:ext cx="3190880" cy="74863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2300"/>
                                        </p:tgtEl>
                                        <p:attrNameLst>
                                          <p:attrName>style.visibility</p:attrName>
                                        </p:attrNameLst>
                                      </p:cBhvr>
                                      <p:to>
                                        <p:strVal val="visible"/>
                                      </p:to>
                                    </p:set>
                                    <p:animEffect transition="in" filter="box(in)">
                                      <p:cBhvr>
                                        <p:cTn id="22" dur="500"/>
                                        <p:tgtEl>
                                          <p:spTgt spid="1230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2297"/>
                                        </p:tgtEl>
                                        <p:attrNameLst>
                                          <p:attrName>style.visibility</p:attrName>
                                        </p:attrNameLst>
                                      </p:cBhvr>
                                      <p:to>
                                        <p:strVal val="visible"/>
                                      </p:to>
                                    </p:set>
                                    <p:animEffect transition="in" filter="box(in)">
                                      <p:cBhvr>
                                        <p:cTn id="27" dur="500"/>
                                        <p:tgtEl>
                                          <p:spTgt spid="1229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2298"/>
                                        </p:tgtEl>
                                        <p:attrNameLst>
                                          <p:attrName>style.visibility</p:attrName>
                                        </p:attrNameLst>
                                      </p:cBhvr>
                                      <p:to>
                                        <p:strVal val="visible"/>
                                      </p:to>
                                    </p:set>
                                    <p:animEffect transition="in" filter="box(in)">
                                      <p:cBhvr>
                                        <p:cTn id="32" dur="500"/>
                                        <p:tgtEl>
                                          <p:spTgt spid="12298"/>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2299"/>
                                        </p:tgtEl>
                                        <p:attrNameLst>
                                          <p:attrName>style.visibility</p:attrName>
                                        </p:attrNameLst>
                                      </p:cBhvr>
                                      <p:to>
                                        <p:strVal val="visible"/>
                                      </p:to>
                                    </p:set>
                                    <p:animEffect transition="in" filter="box(in)">
                                      <p:cBhvr>
                                        <p:cTn id="37" dur="500"/>
                                        <p:tgtEl>
                                          <p:spTgt spid="12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406" y="642918"/>
            <a:ext cx="6929486" cy="400110"/>
          </a:xfrm>
          <a:prstGeom prst="rect">
            <a:avLst/>
          </a:prstGeom>
        </p:spPr>
        <p:txBody>
          <a:bodyPr wrap="square">
            <a:spAutoFit/>
          </a:bodyPr>
          <a:lstStyle/>
          <a:p>
            <a:r>
              <a:rPr lang="en-US" altLang="zh-CN" sz="2000" dirty="0" smtClean="0">
                <a:solidFill>
                  <a:srgbClr val="0000FF"/>
                </a:solidFill>
                <a:latin typeface="Arial Unicode MS" pitchFamily="34" charset="-122"/>
                <a:ea typeface="Arial Unicode MS" pitchFamily="34" charset="-122"/>
                <a:cs typeface="Arial Unicode MS" pitchFamily="34" charset="-122"/>
              </a:rPr>
              <a:t>Boosting in the elongated boxes : basis vectors</a:t>
            </a:r>
            <a:endParaRPr lang="zh-CN" altLang="en-US" sz="2000" dirty="0">
              <a:solidFill>
                <a:srgbClr val="0000FF"/>
              </a:solidFill>
              <a:latin typeface="Arial Unicode MS" pitchFamily="34" charset="-122"/>
              <a:ea typeface="Arial Unicode MS" pitchFamily="34" charset="-122"/>
              <a:cs typeface="Arial Unicode MS" pitchFamily="34" charset="-122"/>
            </a:endParaRPr>
          </a:p>
        </p:txBody>
      </p:sp>
      <p:pic>
        <p:nvPicPr>
          <p:cNvPr id="10243" name="Picture 3"/>
          <p:cNvPicPr>
            <a:picLocks noChangeAspect="1" noChangeArrowheads="1"/>
          </p:cNvPicPr>
          <p:nvPr/>
        </p:nvPicPr>
        <p:blipFill>
          <a:blip r:embed="rId2"/>
          <a:srcRect/>
          <a:stretch>
            <a:fillRect/>
          </a:stretch>
        </p:blipFill>
        <p:spPr bwMode="auto">
          <a:xfrm>
            <a:off x="428596" y="1214422"/>
            <a:ext cx="8200505" cy="4286280"/>
          </a:xfrm>
          <a:prstGeom prst="rect">
            <a:avLst/>
          </a:prstGeom>
          <a:noFill/>
          <a:ln w="9525">
            <a:noFill/>
            <a:miter lim="800000"/>
            <a:headEnd/>
            <a:tailEnd/>
          </a:ln>
          <a:effectLst/>
        </p:spPr>
      </p:pic>
      <p:sp>
        <p:nvSpPr>
          <p:cNvPr id="9" name="矩形 8"/>
          <p:cNvSpPr/>
          <p:nvPr/>
        </p:nvSpPr>
        <p:spPr>
          <a:xfrm>
            <a:off x="214282" y="5886410"/>
            <a:ext cx="7000924" cy="400110"/>
          </a:xfrm>
          <a:prstGeom prst="rect">
            <a:avLst/>
          </a:prstGeom>
        </p:spPr>
        <p:txBody>
          <a:bodyPr wrap="square">
            <a:spAutoFit/>
          </a:bodyPr>
          <a:lstStyle/>
          <a:p>
            <a:r>
              <a:rPr lang="en-US" altLang="zh-CN" sz="2000" dirty="0" smtClean="0">
                <a:solidFill>
                  <a:srgbClr val="0000FF"/>
                </a:solidFill>
                <a:latin typeface="Arial Unicode MS" pitchFamily="34" charset="-122"/>
                <a:ea typeface="Arial Unicode MS" pitchFamily="34" charset="-122"/>
                <a:cs typeface="Arial Unicode MS" pitchFamily="34" charset="-122"/>
              </a:rPr>
              <a:t>Loss of parity leads to mixing of even and odd states</a:t>
            </a:r>
            <a:endParaRPr lang="zh-CN" altLang="en-US" sz="2000" dirty="0">
              <a:solidFill>
                <a:srgbClr val="0000FF"/>
              </a:solidFill>
              <a:latin typeface="Arial Unicode MS" pitchFamily="34" charset="-122"/>
              <a:ea typeface="Arial Unicode MS" pitchFamily="34" charset="-122"/>
              <a:cs typeface="Arial Unicode MS" pitchFamily="34" charset="-122"/>
            </a:endParaRPr>
          </a:p>
        </p:txBody>
      </p:sp>
      <p:sp>
        <p:nvSpPr>
          <p:cNvPr id="10" name="矩形 9"/>
          <p:cNvSpPr/>
          <p:nvPr/>
        </p:nvSpPr>
        <p:spPr>
          <a:xfrm>
            <a:off x="0" y="0"/>
            <a:ext cx="9144000" cy="571480"/>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t>Some generalizations in elongated boxes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243"/>
                                        </p:tgtEl>
                                        <p:attrNameLst>
                                          <p:attrName>style.visibility</p:attrName>
                                        </p:attrNameLst>
                                      </p:cBhvr>
                                      <p:to>
                                        <p:strVal val="visible"/>
                                      </p:to>
                                    </p:set>
                                    <p:animEffect transition="in" filter="box(in)">
                                      <p:cBhvr>
                                        <p:cTn id="17" dur="500"/>
                                        <p:tgtEl>
                                          <p:spTgt spid="1024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2844" y="785794"/>
            <a:ext cx="4572000" cy="707886"/>
          </a:xfrm>
          <a:prstGeom prst="rect">
            <a:avLst/>
          </a:prstGeom>
        </p:spPr>
        <p:txBody>
          <a:bodyPr>
            <a:spAutoFit/>
          </a:bodyPr>
          <a:lstStyle/>
          <a:p>
            <a:r>
              <a:rPr lang="en-US" altLang="zh-CN" sz="2000" dirty="0" smtClean="0">
                <a:solidFill>
                  <a:srgbClr val="0000FF"/>
                </a:solidFill>
                <a:latin typeface="Arial Unicode MS" pitchFamily="34" charset="-122"/>
                <a:ea typeface="Arial Unicode MS" pitchFamily="34" charset="-122"/>
                <a:cs typeface="Arial Unicode MS" pitchFamily="34" charset="-122"/>
              </a:rPr>
              <a:t>Boosting in the elongated boxes and integer J</a:t>
            </a:r>
          </a:p>
        </p:txBody>
      </p:sp>
      <p:sp>
        <p:nvSpPr>
          <p:cNvPr id="5" name="矩形 4"/>
          <p:cNvSpPr/>
          <p:nvPr/>
        </p:nvSpPr>
        <p:spPr>
          <a:xfrm>
            <a:off x="-32" y="1571612"/>
            <a:ext cx="4714908" cy="1015663"/>
          </a:xfrm>
          <a:prstGeom prst="rect">
            <a:avLst/>
          </a:prstGeom>
        </p:spPr>
        <p:txBody>
          <a:bodyPr wrap="square">
            <a:spAutoFit/>
          </a:bodyPr>
          <a:lstStyle/>
          <a:p>
            <a:r>
              <a:rPr lang="en-US" altLang="zh-CN" sz="2000" dirty="0" smtClean="0">
                <a:latin typeface="Arial Unicode MS" pitchFamily="34" charset="-122"/>
                <a:ea typeface="Arial Unicode MS" pitchFamily="34" charset="-122"/>
                <a:cs typeface="Arial Unicode MS" pitchFamily="34" charset="-122"/>
              </a:rPr>
              <a:t>Appearance of odd-l zeta functions.</a:t>
            </a:r>
          </a:p>
          <a:p>
            <a:r>
              <a:rPr lang="en-US" altLang="zh-CN" sz="2000" dirty="0" smtClean="0">
                <a:latin typeface="Arial Unicode MS" pitchFamily="34" charset="-122"/>
                <a:ea typeface="Arial Unicode MS" pitchFamily="34" charset="-122"/>
                <a:cs typeface="Arial Unicode MS" pitchFamily="34" charset="-122"/>
              </a:rPr>
              <a:t>Mixing between even and odd partial waves.</a:t>
            </a:r>
            <a:endParaRPr lang="zh-CN" altLang="en-US" sz="2000" dirty="0">
              <a:latin typeface="Arial Unicode MS" pitchFamily="34" charset="-122"/>
              <a:ea typeface="Arial Unicode MS" pitchFamily="34" charset="-122"/>
              <a:cs typeface="Arial Unicode MS" pitchFamily="34" charset="-122"/>
            </a:endParaRPr>
          </a:p>
        </p:txBody>
      </p:sp>
      <p:sp>
        <p:nvSpPr>
          <p:cNvPr id="6" name="矩形 5"/>
          <p:cNvSpPr/>
          <p:nvPr/>
        </p:nvSpPr>
        <p:spPr>
          <a:xfrm>
            <a:off x="0" y="0"/>
            <a:ext cx="9144000" cy="571480"/>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t>Some generalizations in elongated boxes</a:t>
            </a:r>
          </a:p>
        </p:txBody>
      </p:sp>
      <p:sp>
        <p:nvSpPr>
          <p:cNvPr id="7" name="矩形 6"/>
          <p:cNvSpPr/>
          <p:nvPr/>
        </p:nvSpPr>
        <p:spPr>
          <a:xfrm>
            <a:off x="-32" y="2928934"/>
            <a:ext cx="4500594" cy="707886"/>
          </a:xfrm>
          <a:prstGeom prst="rect">
            <a:avLst/>
          </a:prstGeom>
        </p:spPr>
        <p:txBody>
          <a:bodyPr wrap="square">
            <a:spAutoFit/>
          </a:bodyPr>
          <a:lstStyle/>
          <a:p>
            <a:r>
              <a:rPr lang="en-US" altLang="zh-CN" sz="2000" dirty="0" smtClean="0">
                <a:latin typeface="Arial Unicode MS" pitchFamily="34" charset="-122"/>
                <a:ea typeface="Arial Unicode MS" pitchFamily="34" charset="-122"/>
                <a:cs typeface="Arial Unicode MS" pitchFamily="34" charset="-122"/>
              </a:rPr>
              <a:t>Here, we take phase shift formula in</a:t>
            </a:r>
          </a:p>
          <a:p>
            <a:r>
              <a:rPr lang="en-US" altLang="zh-CN" sz="2000" dirty="0" smtClean="0">
                <a:latin typeface="Arial Unicode MS" pitchFamily="34" charset="-122"/>
                <a:ea typeface="Arial Unicode MS" pitchFamily="34" charset="-122"/>
                <a:cs typeface="Arial Unicode MS" pitchFamily="34" charset="-122"/>
              </a:rPr>
              <a:t>Case A as an example.</a:t>
            </a:r>
            <a:endParaRPr lang="zh-CN" altLang="en-US" sz="2000" dirty="0">
              <a:latin typeface="Arial Unicode MS" pitchFamily="34" charset="-122"/>
              <a:ea typeface="Arial Unicode MS" pitchFamily="34" charset="-122"/>
              <a:cs typeface="Arial Unicode MS" pitchFamily="34" charset="-122"/>
            </a:endParaRPr>
          </a:p>
        </p:txBody>
      </p:sp>
      <p:pic>
        <p:nvPicPr>
          <p:cNvPr id="11267" name="Picture 3"/>
          <p:cNvPicPr>
            <a:picLocks noChangeAspect="1" noChangeArrowheads="1"/>
          </p:cNvPicPr>
          <p:nvPr/>
        </p:nvPicPr>
        <p:blipFill>
          <a:blip r:embed="rId2"/>
          <a:srcRect/>
          <a:stretch>
            <a:fillRect/>
          </a:stretch>
        </p:blipFill>
        <p:spPr bwMode="auto">
          <a:xfrm>
            <a:off x="4278532" y="1071546"/>
            <a:ext cx="4651186" cy="4000528"/>
          </a:xfrm>
          <a:prstGeom prst="rect">
            <a:avLst/>
          </a:prstGeom>
          <a:noFill/>
          <a:ln w="9525">
            <a:noFill/>
            <a:miter lim="800000"/>
            <a:headEnd/>
            <a:tailEnd/>
          </a:ln>
          <a:effectLst/>
        </p:spPr>
      </p:pic>
      <p:pic>
        <p:nvPicPr>
          <p:cNvPr id="11269" name="Picture 5"/>
          <p:cNvPicPr>
            <a:picLocks noChangeAspect="1" noChangeArrowheads="1"/>
          </p:cNvPicPr>
          <p:nvPr/>
        </p:nvPicPr>
        <p:blipFill>
          <a:blip r:embed="rId3"/>
          <a:srcRect/>
          <a:stretch>
            <a:fillRect/>
          </a:stretch>
        </p:blipFill>
        <p:spPr bwMode="auto">
          <a:xfrm>
            <a:off x="142844" y="4429132"/>
            <a:ext cx="2266950" cy="304800"/>
          </a:xfrm>
          <a:prstGeom prst="rect">
            <a:avLst/>
          </a:prstGeom>
          <a:noFill/>
          <a:ln w="9525">
            <a:noFill/>
            <a:miter lim="800000"/>
            <a:headEnd/>
            <a:tailEnd/>
          </a:ln>
          <a:effectLst/>
        </p:spPr>
      </p:pic>
      <p:pic>
        <p:nvPicPr>
          <p:cNvPr id="11270" name="Picture 6"/>
          <p:cNvPicPr>
            <a:picLocks noChangeAspect="1" noChangeArrowheads="1"/>
          </p:cNvPicPr>
          <p:nvPr/>
        </p:nvPicPr>
        <p:blipFill>
          <a:blip r:embed="rId4"/>
          <a:srcRect/>
          <a:stretch>
            <a:fillRect/>
          </a:stretch>
        </p:blipFill>
        <p:spPr bwMode="auto">
          <a:xfrm>
            <a:off x="1111274" y="5229244"/>
            <a:ext cx="6889750" cy="914400"/>
          </a:xfrm>
          <a:prstGeom prst="rect">
            <a:avLst/>
          </a:prstGeom>
          <a:noFill/>
          <a:ln w="9525">
            <a:noFill/>
            <a:miter lim="800000"/>
            <a:headEnd/>
            <a:tailEnd/>
          </a:ln>
          <a:effectLst/>
        </p:spPr>
      </p:pic>
      <p:sp>
        <p:nvSpPr>
          <p:cNvPr id="13" name="矩形 12"/>
          <p:cNvSpPr/>
          <p:nvPr/>
        </p:nvSpPr>
        <p:spPr>
          <a:xfrm>
            <a:off x="142876" y="6243600"/>
            <a:ext cx="4572000" cy="400110"/>
          </a:xfrm>
          <a:prstGeom prst="rect">
            <a:avLst/>
          </a:prstGeom>
        </p:spPr>
        <p:txBody>
          <a:bodyPr>
            <a:spAutoFit/>
          </a:bodyPr>
          <a:lstStyle/>
          <a:p>
            <a:r>
              <a:rPr lang="en-US" altLang="zh-CN" sz="2000" dirty="0" smtClean="0">
                <a:solidFill>
                  <a:srgbClr val="FF0000"/>
                </a:solidFill>
                <a:latin typeface="Arial Unicode MS" pitchFamily="34" charset="-122"/>
                <a:ea typeface="Arial Unicode MS" pitchFamily="34" charset="-122"/>
                <a:cs typeface="Arial Unicode MS" pitchFamily="34" charset="-122"/>
              </a:rPr>
              <a:t>we ignore the mixing with l = 2</a:t>
            </a:r>
            <a:endParaRPr lang="zh-CN" altLang="en-US" sz="2000" dirty="0">
              <a:solidFill>
                <a:srgbClr val="FF0000"/>
              </a:solidFill>
              <a:latin typeface="Arial Unicode MS" pitchFamily="34" charset="-122"/>
              <a:ea typeface="Arial Unicode MS" pitchFamily="34" charset="-122"/>
              <a:cs typeface="Arial Unicode MS"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267"/>
                                        </p:tgtEl>
                                        <p:attrNameLst>
                                          <p:attrName>style.visibility</p:attrName>
                                        </p:attrNameLst>
                                      </p:cBhvr>
                                      <p:to>
                                        <p:strVal val="visible"/>
                                      </p:to>
                                    </p:set>
                                    <p:animEffect transition="in" filter="blinds(horizontal)">
                                      <p:cBhvr>
                                        <p:cTn id="17" dur="500"/>
                                        <p:tgtEl>
                                          <p:spTgt spid="1126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269"/>
                                        </p:tgtEl>
                                        <p:attrNameLst>
                                          <p:attrName>style.visibility</p:attrName>
                                        </p:attrNameLst>
                                      </p:cBhvr>
                                      <p:to>
                                        <p:strVal val="visible"/>
                                      </p:to>
                                    </p:set>
                                    <p:animEffect transition="in" filter="blinds(horizontal)">
                                      <p:cBhvr>
                                        <p:cTn id="32" dur="500"/>
                                        <p:tgtEl>
                                          <p:spTgt spid="11269"/>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1270"/>
                                        </p:tgtEl>
                                        <p:attrNameLst>
                                          <p:attrName>style.visibility</p:attrName>
                                        </p:attrNameLst>
                                      </p:cBhvr>
                                      <p:to>
                                        <p:strVal val="visible"/>
                                      </p:to>
                                    </p:set>
                                    <p:animEffect transition="in" filter="box(in)">
                                      <p:cBhvr>
                                        <p:cTn id="37" dur="500"/>
                                        <p:tgtEl>
                                          <p:spTgt spid="1127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571480"/>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t>Some generalizations in elongated boxes</a:t>
            </a:r>
          </a:p>
        </p:txBody>
      </p:sp>
      <p:sp>
        <p:nvSpPr>
          <p:cNvPr id="4" name="矩形 3"/>
          <p:cNvSpPr/>
          <p:nvPr/>
        </p:nvSpPr>
        <p:spPr>
          <a:xfrm>
            <a:off x="142844" y="785794"/>
            <a:ext cx="6021200" cy="461665"/>
          </a:xfrm>
          <a:prstGeom prst="rect">
            <a:avLst/>
          </a:prstGeom>
        </p:spPr>
        <p:txBody>
          <a:bodyPr wrap="none">
            <a:spAutoFit/>
          </a:bodyPr>
          <a:lstStyle/>
          <a:p>
            <a:r>
              <a:rPr lang="en-US" altLang="zh-CN" sz="2400" dirty="0" smtClean="0">
                <a:solidFill>
                  <a:srgbClr val="0000FF"/>
                </a:solidFill>
                <a:latin typeface="Arial Unicode MS" pitchFamily="34" charset="-122"/>
                <a:ea typeface="Arial Unicode MS" pitchFamily="34" charset="-122"/>
                <a:cs typeface="Arial Unicode MS" pitchFamily="34" charset="-122"/>
              </a:rPr>
              <a:t>Twisted boundary condition in COM frame:</a:t>
            </a:r>
            <a:endParaRPr lang="zh-CN" altLang="en-US" sz="2400" dirty="0">
              <a:solidFill>
                <a:srgbClr val="0000FF"/>
              </a:solidFill>
              <a:latin typeface="Arial Unicode MS" pitchFamily="34" charset="-122"/>
              <a:ea typeface="Arial Unicode MS" pitchFamily="34" charset="-122"/>
              <a:cs typeface="Arial Unicode MS" pitchFamily="34" charset="-122"/>
            </a:endParaRPr>
          </a:p>
        </p:txBody>
      </p:sp>
      <p:sp>
        <p:nvSpPr>
          <p:cNvPr id="5" name="矩形 4"/>
          <p:cNvSpPr/>
          <p:nvPr/>
        </p:nvSpPr>
        <p:spPr>
          <a:xfrm>
            <a:off x="142844" y="1285860"/>
            <a:ext cx="4572032" cy="400110"/>
          </a:xfrm>
          <a:prstGeom prst="rect">
            <a:avLst/>
          </a:prstGeom>
        </p:spPr>
        <p:txBody>
          <a:bodyPr wrap="square">
            <a:spAutoFit/>
          </a:bodyPr>
          <a:lstStyle/>
          <a:p>
            <a:r>
              <a:rPr lang="en-US" altLang="zh-CN" sz="2000" dirty="0" smtClean="0">
                <a:latin typeface="Arial Unicode MS" pitchFamily="34" charset="-122"/>
                <a:ea typeface="Arial Unicode MS" pitchFamily="34" charset="-122"/>
                <a:cs typeface="Arial Unicode MS" pitchFamily="34" charset="-122"/>
              </a:rPr>
              <a:t>Twist in z-direction: </a:t>
            </a:r>
          </a:p>
        </p:txBody>
      </p:sp>
      <p:grpSp>
        <p:nvGrpSpPr>
          <p:cNvPr id="15" name="组合 14"/>
          <p:cNvGrpSpPr/>
          <p:nvPr/>
        </p:nvGrpSpPr>
        <p:grpSpPr>
          <a:xfrm>
            <a:off x="214282" y="2015487"/>
            <a:ext cx="8786874" cy="707886"/>
            <a:chOff x="214282" y="1643050"/>
            <a:chExt cx="8786874" cy="707886"/>
          </a:xfrm>
        </p:grpSpPr>
        <p:sp>
          <p:nvSpPr>
            <p:cNvPr id="7" name="矩形 6"/>
            <p:cNvSpPr/>
            <p:nvPr/>
          </p:nvSpPr>
          <p:spPr>
            <a:xfrm>
              <a:off x="214282" y="1643050"/>
              <a:ext cx="8786874" cy="707886"/>
            </a:xfrm>
            <a:prstGeom prst="rect">
              <a:avLst/>
            </a:prstGeom>
          </p:spPr>
          <p:txBody>
            <a:bodyPr wrap="square">
              <a:spAutoFit/>
            </a:bodyPr>
            <a:lstStyle/>
            <a:p>
              <a:r>
                <a:rPr lang="en-US" altLang="zh-CN" dirty="0" smtClean="0">
                  <a:latin typeface="Arial Unicode MS" pitchFamily="34" charset="-122"/>
                  <a:ea typeface="Arial Unicode MS" pitchFamily="34" charset="-122"/>
                  <a:cs typeface="Arial Unicode MS" pitchFamily="34" charset="-122"/>
                </a:rPr>
                <a:t>                        </a:t>
              </a:r>
              <a:r>
                <a:rPr lang="en-US" altLang="zh-CN" sz="2000" dirty="0" smtClean="0">
                  <a:latin typeface="Arial Unicode MS" pitchFamily="34" charset="-122"/>
                  <a:ea typeface="Arial Unicode MS" pitchFamily="34" charset="-122"/>
                  <a:cs typeface="Arial Unicode MS" pitchFamily="34" charset="-122"/>
                </a:rPr>
                <a:t>the corresponding little group is C</a:t>
              </a:r>
              <a:r>
                <a:rPr lang="en-US" altLang="zh-CN" sz="2000" baseline="-25000" dirty="0" smtClean="0">
                  <a:latin typeface="Arial Unicode MS" pitchFamily="34" charset="-122"/>
                  <a:ea typeface="Arial Unicode MS" pitchFamily="34" charset="-122"/>
                  <a:cs typeface="Arial Unicode MS" pitchFamily="34" charset="-122"/>
                </a:rPr>
                <a:t>4v</a:t>
              </a:r>
              <a:r>
                <a:rPr lang="en-US" altLang="zh-CN" sz="2000" dirty="0" smtClean="0">
                  <a:latin typeface="Arial Unicode MS" pitchFamily="34" charset="-122"/>
                  <a:ea typeface="Arial Unicode MS" pitchFamily="34" charset="-122"/>
                  <a:cs typeface="Arial Unicode MS" pitchFamily="34" charset="-122"/>
                </a:rPr>
                <a:t>, same formulas as in the Moving frame;  the only difference is in the modified zeta functions</a:t>
              </a:r>
              <a:endParaRPr lang="zh-CN" altLang="en-US" dirty="0" smtClean="0">
                <a:latin typeface="Arial Unicode MS" pitchFamily="34" charset="-122"/>
                <a:ea typeface="Arial Unicode MS" pitchFamily="34" charset="-122"/>
                <a:cs typeface="Arial Unicode MS" pitchFamily="34" charset="-122"/>
              </a:endParaRPr>
            </a:p>
          </p:txBody>
        </p:sp>
        <p:pic>
          <p:nvPicPr>
            <p:cNvPr id="13314" name="Picture 2"/>
            <p:cNvPicPr>
              <a:picLocks noChangeAspect="1" noChangeArrowheads="1"/>
            </p:cNvPicPr>
            <p:nvPr/>
          </p:nvPicPr>
          <p:blipFill>
            <a:blip r:embed="rId2"/>
            <a:srcRect/>
            <a:stretch>
              <a:fillRect/>
            </a:stretch>
          </p:blipFill>
          <p:spPr bwMode="auto">
            <a:xfrm>
              <a:off x="214282" y="1643050"/>
              <a:ext cx="1476376" cy="350988"/>
            </a:xfrm>
            <a:prstGeom prst="rect">
              <a:avLst/>
            </a:prstGeom>
            <a:noFill/>
            <a:ln w="9525">
              <a:noFill/>
              <a:miter lim="800000"/>
              <a:headEnd/>
              <a:tailEnd/>
            </a:ln>
            <a:effectLst/>
          </p:spPr>
        </p:pic>
      </p:grpSp>
      <p:grpSp>
        <p:nvGrpSpPr>
          <p:cNvPr id="16" name="组合 15"/>
          <p:cNvGrpSpPr/>
          <p:nvPr/>
        </p:nvGrpSpPr>
        <p:grpSpPr>
          <a:xfrm>
            <a:off x="214282" y="2913403"/>
            <a:ext cx="8072494" cy="707886"/>
            <a:chOff x="214282" y="2631040"/>
            <a:chExt cx="8072494" cy="707886"/>
          </a:xfrm>
        </p:grpSpPr>
        <p:sp>
          <p:nvSpPr>
            <p:cNvPr id="11" name="矩形 10"/>
            <p:cNvSpPr/>
            <p:nvPr/>
          </p:nvSpPr>
          <p:spPr>
            <a:xfrm>
              <a:off x="214282" y="2631040"/>
              <a:ext cx="8072494" cy="707886"/>
            </a:xfrm>
            <a:prstGeom prst="rect">
              <a:avLst/>
            </a:prstGeom>
          </p:spPr>
          <p:txBody>
            <a:bodyPr wrap="square">
              <a:spAutoFit/>
            </a:bodyPr>
            <a:lstStyle/>
            <a:p>
              <a:r>
                <a:rPr lang="en-US" altLang="zh-CN" dirty="0" smtClean="0">
                  <a:latin typeface="Arial Unicode MS" pitchFamily="34" charset="-122"/>
                  <a:ea typeface="Arial Unicode MS" pitchFamily="34" charset="-122"/>
                  <a:cs typeface="Arial Unicode MS" pitchFamily="34" charset="-122"/>
                </a:rPr>
                <a:t> the                  </a:t>
              </a:r>
              <a:r>
                <a:rPr lang="en-US" altLang="zh-CN" sz="2000" dirty="0" err="1" smtClean="0">
                  <a:latin typeface="Arial Unicode MS" pitchFamily="34" charset="-122"/>
                  <a:ea typeface="Arial Unicode MS" pitchFamily="34" charset="-122"/>
                  <a:cs typeface="Arial Unicode MS" pitchFamily="34" charset="-122"/>
                </a:rPr>
                <a:t>the</a:t>
              </a:r>
              <a:r>
                <a:rPr lang="en-US" altLang="zh-CN" dirty="0" smtClean="0">
                  <a:latin typeface="Arial Unicode MS" pitchFamily="34" charset="-122"/>
                  <a:ea typeface="Arial Unicode MS" pitchFamily="34" charset="-122"/>
                  <a:cs typeface="Arial Unicode MS" pitchFamily="34" charset="-122"/>
                </a:rPr>
                <a:t>  corresponding little group is D</a:t>
              </a:r>
              <a:r>
                <a:rPr lang="en-US" altLang="zh-CN" baseline="-25000" dirty="0" smtClean="0">
                  <a:latin typeface="Arial Unicode MS" pitchFamily="34" charset="-122"/>
                  <a:ea typeface="Arial Unicode MS" pitchFamily="34" charset="-122"/>
                  <a:cs typeface="Arial Unicode MS" pitchFamily="34" charset="-122"/>
                </a:rPr>
                <a:t>4h</a:t>
              </a:r>
              <a:r>
                <a:rPr lang="en-US" altLang="zh-CN" sz="2000" dirty="0" smtClean="0">
                  <a:latin typeface="Arial Unicode MS" pitchFamily="34" charset="-122"/>
                  <a:ea typeface="Arial Unicode MS" pitchFamily="34" charset="-122"/>
                  <a:cs typeface="Arial Unicode MS" pitchFamily="34" charset="-122"/>
                </a:rPr>
                <a:t>, same formulas as in the COM frame; the only difference is in the modified zeta functions</a:t>
              </a:r>
              <a:endParaRPr lang="zh-CN" altLang="en-US" sz="2000" dirty="0" smtClean="0">
                <a:latin typeface="Arial Unicode MS" pitchFamily="34" charset="-122"/>
                <a:ea typeface="Arial Unicode MS" pitchFamily="34" charset="-122"/>
                <a:cs typeface="Arial Unicode MS" pitchFamily="34" charset="-122"/>
              </a:endParaRPr>
            </a:p>
          </p:txBody>
        </p:sp>
        <p:pic>
          <p:nvPicPr>
            <p:cNvPr id="13315" name="Picture 3"/>
            <p:cNvPicPr>
              <a:picLocks noChangeAspect="1" noChangeArrowheads="1"/>
            </p:cNvPicPr>
            <p:nvPr/>
          </p:nvPicPr>
          <p:blipFill>
            <a:blip r:embed="rId3"/>
            <a:srcRect/>
            <a:stretch>
              <a:fillRect/>
            </a:stretch>
          </p:blipFill>
          <p:spPr bwMode="auto">
            <a:xfrm>
              <a:off x="214282" y="2695420"/>
              <a:ext cx="1500198" cy="308341"/>
            </a:xfrm>
            <a:prstGeom prst="rect">
              <a:avLst/>
            </a:prstGeom>
            <a:noFill/>
            <a:ln w="9525">
              <a:noFill/>
              <a:miter lim="800000"/>
              <a:headEnd/>
              <a:tailEnd/>
            </a:ln>
            <a:effectLst/>
          </p:spPr>
        </p:pic>
      </p:grpSp>
      <p:pic>
        <p:nvPicPr>
          <p:cNvPr id="13316" name="Picture 4"/>
          <p:cNvPicPr>
            <a:picLocks noChangeAspect="1" noChangeArrowheads="1"/>
          </p:cNvPicPr>
          <p:nvPr/>
        </p:nvPicPr>
        <p:blipFill>
          <a:blip r:embed="rId4"/>
          <a:srcRect/>
          <a:stretch>
            <a:fillRect/>
          </a:stretch>
        </p:blipFill>
        <p:spPr bwMode="auto">
          <a:xfrm>
            <a:off x="2714612" y="3929066"/>
            <a:ext cx="2576503" cy="857256"/>
          </a:xfrm>
          <a:prstGeom prst="rect">
            <a:avLst/>
          </a:prstGeom>
          <a:noFill/>
          <a:ln w="9525">
            <a:noFill/>
            <a:miter lim="800000"/>
            <a:headEnd/>
            <a:tailEnd/>
          </a:ln>
          <a:effectLst/>
        </p:spPr>
      </p:pic>
      <p:pic>
        <p:nvPicPr>
          <p:cNvPr id="13317" name="Picture 5"/>
          <p:cNvPicPr>
            <a:picLocks noChangeAspect="1" noChangeArrowheads="1"/>
          </p:cNvPicPr>
          <p:nvPr/>
        </p:nvPicPr>
        <p:blipFill>
          <a:blip r:embed="rId5"/>
          <a:srcRect/>
          <a:stretch>
            <a:fillRect/>
          </a:stretch>
        </p:blipFill>
        <p:spPr bwMode="auto">
          <a:xfrm>
            <a:off x="2000232" y="5286388"/>
            <a:ext cx="4459617" cy="357190"/>
          </a:xfrm>
          <a:prstGeom prst="rect">
            <a:avLst/>
          </a:prstGeom>
          <a:noFill/>
          <a:ln w="9525">
            <a:noFill/>
            <a:miter lim="800000"/>
            <a:headEnd/>
            <a:tailEnd/>
          </a:ln>
          <a:effectLst/>
        </p:spPr>
      </p:pic>
      <p:pic>
        <p:nvPicPr>
          <p:cNvPr id="13318" name="Picture 6"/>
          <p:cNvPicPr>
            <a:picLocks noChangeAspect="1" noChangeArrowheads="1"/>
          </p:cNvPicPr>
          <p:nvPr/>
        </p:nvPicPr>
        <p:blipFill>
          <a:blip r:embed="rId6"/>
          <a:srcRect/>
          <a:stretch>
            <a:fillRect/>
          </a:stretch>
        </p:blipFill>
        <p:spPr bwMode="auto">
          <a:xfrm>
            <a:off x="2786050" y="5721770"/>
            <a:ext cx="2453570" cy="85050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ox(i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ox(i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3316"/>
                                        </p:tgtEl>
                                        <p:attrNameLst>
                                          <p:attrName>style.visibility</p:attrName>
                                        </p:attrNameLst>
                                      </p:cBhvr>
                                      <p:to>
                                        <p:strVal val="visible"/>
                                      </p:to>
                                    </p:set>
                                    <p:animEffect transition="in" filter="blinds(horizontal)">
                                      <p:cBhvr>
                                        <p:cTn id="32" dur="500"/>
                                        <p:tgtEl>
                                          <p:spTgt spid="1331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3317"/>
                                        </p:tgtEl>
                                        <p:attrNameLst>
                                          <p:attrName>style.visibility</p:attrName>
                                        </p:attrNameLst>
                                      </p:cBhvr>
                                      <p:to>
                                        <p:strVal val="visible"/>
                                      </p:to>
                                    </p:set>
                                    <p:animEffect transition="in" filter="blinds(horizontal)">
                                      <p:cBhvr>
                                        <p:cTn id="37" dur="500"/>
                                        <p:tgtEl>
                                          <p:spTgt spid="1331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3318"/>
                                        </p:tgtEl>
                                        <p:attrNameLst>
                                          <p:attrName>style.visibility</p:attrName>
                                        </p:attrNameLst>
                                      </p:cBhvr>
                                      <p:to>
                                        <p:strVal val="visible"/>
                                      </p:to>
                                    </p:set>
                                    <p:animEffect transition="in" filter="blinds(horizontal)">
                                      <p:cBhvr>
                                        <p:cTn id="42" dur="5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571480"/>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t>Cubic vs. Elongated</a:t>
            </a:r>
            <a:endParaRPr lang="zh-CN" altLang="en-US" sz="3200" dirty="0">
              <a:latin typeface="Arial Unicode MS" pitchFamily="34" charset="-122"/>
              <a:ea typeface="Arial Unicode MS" pitchFamily="34" charset="-122"/>
              <a:cs typeface="Arial Unicode MS" pitchFamily="34" charset="-122"/>
            </a:endParaRPr>
          </a:p>
        </p:txBody>
      </p:sp>
      <p:sp>
        <p:nvSpPr>
          <p:cNvPr id="4" name="矩形 3"/>
          <p:cNvSpPr/>
          <p:nvPr/>
        </p:nvSpPr>
        <p:spPr>
          <a:xfrm>
            <a:off x="142844" y="642918"/>
            <a:ext cx="3421129" cy="461665"/>
          </a:xfrm>
          <a:prstGeom prst="rect">
            <a:avLst/>
          </a:prstGeom>
        </p:spPr>
        <p:txBody>
          <a:bodyPr wrap="none">
            <a:spAutoFit/>
          </a:bodyPr>
          <a:lstStyle/>
          <a:p>
            <a:r>
              <a:rPr lang="en-US" altLang="zh-CN" sz="2400" dirty="0" smtClean="0">
                <a:solidFill>
                  <a:srgbClr val="0000FF"/>
                </a:solidFill>
                <a:latin typeface="Arial Unicode MS" pitchFamily="34" charset="-122"/>
                <a:ea typeface="Arial Unicode MS" pitchFamily="34" charset="-122"/>
                <a:cs typeface="Arial Unicode MS" pitchFamily="34" charset="-122"/>
              </a:rPr>
              <a:t>Cubic box and integer J</a:t>
            </a:r>
            <a:endParaRPr lang="zh-CN" altLang="en-US" sz="2400" dirty="0">
              <a:solidFill>
                <a:srgbClr val="0000FF"/>
              </a:solidFill>
              <a:latin typeface="Arial Unicode MS" pitchFamily="34" charset="-122"/>
              <a:ea typeface="Arial Unicode MS" pitchFamily="34" charset="-122"/>
              <a:cs typeface="Arial Unicode MS" pitchFamily="34" charset="-122"/>
            </a:endParaRPr>
          </a:p>
        </p:txBody>
      </p:sp>
      <p:grpSp>
        <p:nvGrpSpPr>
          <p:cNvPr id="12" name="组合 11"/>
          <p:cNvGrpSpPr/>
          <p:nvPr/>
        </p:nvGrpSpPr>
        <p:grpSpPr>
          <a:xfrm>
            <a:off x="314635" y="1357298"/>
            <a:ext cx="4614555" cy="3714776"/>
            <a:chOff x="285720" y="1142984"/>
            <a:chExt cx="4614555" cy="3714776"/>
          </a:xfrm>
        </p:grpSpPr>
        <p:pic>
          <p:nvPicPr>
            <p:cNvPr id="14338" name="Picture 2"/>
            <p:cNvPicPr>
              <a:picLocks noChangeAspect="1" noChangeArrowheads="1"/>
            </p:cNvPicPr>
            <p:nvPr/>
          </p:nvPicPr>
          <p:blipFill>
            <a:blip r:embed="rId2"/>
            <a:srcRect/>
            <a:stretch>
              <a:fillRect/>
            </a:stretch>
          </p:blipFill>
          <p:spPr bwMode="auto">
            <a:xfrm>
              <a:off x="285720" y="1585920"/>
              <a:ext cx="4614555" cy="3271840"/>
            </a:xfrm>
            <a:prstGeom prst="rect">
              <a:avLst/>
            </a:prstGeom>
            <a:noFill/>
            <a:ln w="9525">
              <a:noFill/>
              <a:miter lim="800000"/>
              <a:headEnd/>
              <a:tailEnd/>
            </a:ln>
            <a:effectLst/>
          </p:spPr>
        </p:pic>
        <p:sp>
          <p:nvSpPr>
            <p:cNvPr id="6" name="TextBox 5"/>
            <p:cNvSpPr txBox="1"/>
            <p:nvPr/>
          </p:nvSpPr>
          <p:spPr>
            <a:xfrm>
              <a:off x="1928794" y="1142984"/>
              <a:ext cx="1071570" cy="400110"/>
            </a:xfrm>
            <a:prstGeom prst="rect">
              <a:avLst/>
            </a:prstGeom>
            <a:noFill/>
          </p:spPr>
          <p:txBody>
            <a:bodyPr wrap="square" rtlCol="0">
              <a:spAutoFit/>
            </a:bodyPr>
            <a:lstStyle/>
            <a:p>
              <a:r>
                <a:rPr lang="en-US" altLang="zh-CN" sz="2000" dirty="0" smtClean="0">
                  <a:solidFill>
                    <a:srgbClr val="FF0000"/>
                  </a:solidFill>
                  <a:latin typeface="Arial Unicode MS" pitchFamily="34" charset="-122"/>
                  <a:ea typeface="Arial Unicode MS" pitchFamily="34" charset="-122"/>
                  <a:cs typeface="Arial Unicode MS" pitchFamily="34" charset="-122"/>
                </a:rPr>
                <a:t>Case A</a:t>
              </a:r>
              <a:endParaRPr lang="zh-CN" altLang="en-US" sz="2000" dirty="0">
                <a:solidFill>
                  <a:srgbClr val="FF0000"/>
                </a:solidFill>
                <a:latin typeface="Arial Unicode MS" pitchFamily="34" charset="-122"/>
                <a:ea typeface="Arial Unicode MS" pitchFamily="34" charset="-122"/>
                <a:cs typeface="Arial Unicode MS" pitchFamily="34" charset="-122"/>
              </a:endParaRPr>
            </a:p>
          </p:txBody>
        </p:sp>
      </p:grpSp>
      <p:grpSp>
        <p:nvGrpSpPr>
          <p:cNvPr id="13" name="组合 12"/>
          <p:cNvGrpSpPr/>
          <p:nvPr/>
        </p:nvGrpSpPr>
        <p:grpSpPr>
          <a:xfrm>
            <a:off x="5286380" y="1071546"/>
            <a:ext cx="3286148" cy="1285884"/>
            <a:chOff x="5286380" y="857232"/>
            <a:chExt cx="3286148" cy="1285884"/>
          </a:xfrm>
        </p:grpSpPr>
        <p:pic>
          <p:nvPicPr>
            <p:cNvPr id="14340" name="Picture 4"/>
            <p:cNvPicPr>
              <a:picLocks noChangeAspect="1" noChangeArrowheads="1"/>
            </p:cNvPicPr>
            <p:nvPr/>
          </p:nvPicPr>
          <p:blipFill>
            <a:blip r:embed="rId3"/>
            <a:srcRect/>
            <a:stretch>
              <a:fillRect/>
            </a:stretch>
          </p:blipFill>
          <p:spPr bwMode="auto">
            <a:xfrm>
              <a:off x="5786446" y="857232"/>
              <a:ext cx="2143140" cy="286923"/>
            </a:xfrm>
            <a:prstGeom prst="rect">
              <a:avLst/>
            </a:prstGeom>
            <a:noFill/>
            <a:ln w="9525">
              <a:noFill/>
              <a:miter lim="800000"/>
              <a:headEnd/>
              <a:tailEnd/>
            </a:ln>
            <a:effectLst/>
          </p:spPr>
        </p:pic>
        <p:pic>
          <p:nvPicPr>
            <p:cNvPr id="14341" name="Picture 5"/>
            <p:cNvPicPr>
              <a:picLocks noChangeAspect="1" noChangeArrowheads="1"/>
            </p:cNvPicPr>
            <p:nvPr/>
          </p:nvPicPr>
          <p:blipFill>
            <a:blip r:embed="rId4"/>
            <a:srcRect/>
            <a:stretch>
              <a:fillRect/>
            </a:stretch>
          </p:blipFill>
          <p:spPr bwMode="auto">
            <a:xfrm>
              <a:off x="5286380" y="1285860"/>
              <a:ext cx="3286148" cy="857256"/>
            </a:xfrm>
            <a:prstGeom prst="rect">
              <a:avLst/>
            </a:prstGeom>
            <a:noFill/>
            <a:ln w="9525">
              <a:noFill/>
              <a:miter lim="800000"/>
              <a:headEnd/>
              <a:tailEnd/>
            </a:ln>
            <a:effectLst/>
          </p:spPr>
        </p:pic>
      </p:grpSp>
      <p:grpSp>
        <p:nvGrpSpPr>
          <p:cNvPr id="14" name="组合 13"/>
          <p:cNvGrpSpPr/>
          <p:nvPr/>
        </p:nvGrpSpPr>
        <p:grpSpPr>
          <a:xfrm>
            <a:off x="5357818" y="2786058"/>
            <a:ext cx="3286148" cy="2428892"/>
            <a:chOff x="5357818" y="2428868"/>
            <a:chExt cx="3286148" cy="2428892"/>
          </a:xfrm>
        </p:grpSpPr>
        <p:pic>
          <p:nvPicPr>
            <p:cNvPr id="14342" name="Picture 6"/>
            <p:cNvPicPr>
              <a:picLocks noChangeAspect="1" noChangeArrowheads="1"/>
            </p:cNvPicPr>
            <p:nvPr/>
          </p:nvPicPr>
          <p:blipFill>
            <a:blip r:embed="rId5"/>
            <a:srcRect/>
            <a:stretch>
              <a:fillRect/>
            </a:stretch>
          </p:blipFill>
          <p:spPr bwMode="auto">
            <a:xfrm>
              <a:off x="5357818" y="2428868"/>
              <a:ext cx="3152778" cy="339617"/>
            </a:xfrm>
            <a:prstGeom prst="rect">
              <a:avLst/>
            </a:prstGeom>
            <a:noFill/>
            <a:ln w="9525">
              <a:noFill/>
              <a:miter lim="800000"/>
              <a:headEnd/>
              <a:tailEnd/>
            </a:ln>
            <a:effectLst/>
          </p:spPr>
        </p:pic>
        <p:pic>
          <p:nvPicPr>
            <p:cNvPr id="14343" name="Picture 7"/>
            <p:cNvPicPr>
              <a:picLocks noChangeAspect="1" noChangeArrowheads="1"/>
            </p:cNvPicPr>
            <p:nvPr/>
          </p:nvPicPr>
          <p:blipFill>
            <a:blip r:embed="rId6"/>
            <a:srcRect/>
            <a:stretch>
              <a:fillRect/>
            </a:stretch>
          </p:blipFill>
          <p:spPr bwMode="auto">
            <a:xfrm>
              <a:off x="5429273" y="2910034"/>
              <a:ext cx="3214693" cy="1947726"/>
            </a:xfrm>
            <a:prstGeom prst="rect">
              <a:avLst/>
            </a:prstGeom>
            <a:noFill/>
            <a:ln w="9525">
              <a:noFill/>
              <a:miter lim="800000"/>
              <a:headEnd/>
              <a:tailEnd/>
            </a:ln>
            <a:effectLst/>
          </p:spPr>
        </p:pic>
      </p:grpSp>
      <p:grpSp>
        <p:nvGrpSpPr>
          <p:cNvPr id="15" name="组合 14"/>
          <p:cNvGrpSpPr/>
          <p:nvPr/>
        </p:nvGrpSpPr>
        <p:grpSpPr>
          <a:xfrm>
            <a:off x="428626" y="5286388"/>
            <a:ext cx="7858150" cy="1357322"/>
            <a:chOff x="357160" y="5072074"/>
            <a:chExt cx="7858150" cy="1357322"/>
          </a:xfrm>
        </p:grpSpPr>
        <p:pic>
          <p:nvPicPr>
            <p:cNvPr id="14345" name="Picture 9"/>
            <p:cNvPicPr>
              <a:picLocks noChangeAspect="1" noChangeArrowheads="1"/>
            </p:cNvPicPr>
            <p:nvPr/>
          </p:nvPicPr>
          <p:blipFill>
            <a:blip r:embed="rId7"/>
            <a:srcRect/>
            <a:stretch>
              <a:fillRect/>
            </a:stretch>
          </p:blipFill>
          <p:spPr bwMode="auto">
            <a:xfrm>
              <a:off x="357160" y="5072074"/>
              <a:ext cx="2101114" cy="285752"/>
            </a:xfrm>
            <a:prstGeom prst="rect">
              <a:avLst/>
            </a:prstGeom>
            <a:noFill/>
            <a:ln w="9525">
              <a:noFill/>
              <a:miter lim="800000"/>
              <a:headEnd/>
              <a:tailEnd/>
            </a:ln>
            <a:effectLst/>
          </p:spPr>
        </p:pic>
        <p:pic>
          <p:nvPicPr>
            <p:cNvPr id="14346" name="Picture 10"/>
            <p:cNvPicPr>
              <a:picLocks noChangeAspect="1" noChangeArrowheads="1"/>
            </p:cNvPicPr>
            <p:nvPr/>
          </p:nvPicPr>
          <p:blipFill>
            <a:blip r:embed="rId8"/>
            <a:srcRect/>
            <a:stretch>
              <a:fillRect/>
            </a:stretch>
          </p:blipFill>
          <p:spPr bwMode="auto">
            <a:xfrm>
              <a:off x="1071538" y="5459884"/>
              <a:ext cx="7143772" cy="969512"/>
            </a:xfrm>
            <a:prstGeom prst="rect">
              <a:avLst/>
            </a:prstGeom>
            <a:noFill/>
            <a:ln w="9525">
              <a:no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i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ox(i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ox(in)">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571480"/>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Arial Unicode MS" pitchFamily="34" charset="-122"/>
                <a:ea typeface="Arial Unicode MS" pitchFamily="34" charset="-122"/>
                <a:cs typeface="Arial Unicode MS" pitchFamily="34" charset="-122"/>
              </a:rPr>
              <a:t>Physics motivation</a:t>
            </a:r>
            <a:endParaRPr lang="zh-CN" altLang="en-US" sz="3200" dirty="0">
              <a:latin typeface="Arial Unicode MS" pitchFamily="34" charset="-122"/>
              <a:ea typeface="Arial Unicode MS" pitchFamily="34" charset="-122"/>
              <a:cs typeface="Arial Unicode MS" pitchFamily="34" charset="-122"/>
            </a:endParaRPr>
          </a:p>
        </p:txBody>
      </p:sp>
      <p:sp>
        <p:nvSpPr>
          <p:cNvPr id="6" name="TextBox 5"/>
          <p:cNvSpPr txBox="1"/>
          <p:nvPr/>
        </p:nvSpPr>
        <p:spPr>
          <a:xfrm>
            <a:off x="214282" y="714356"/>
            <a:ext cx="8572560" cy="707886"/>
          </a:xfrm>
          <a:prstGeom prst="rect">
            <a:avLst/>
          </a:prstGeom>
          <a:noFill/>
        </p:spPr>
        <p:txBody>
          <a:bodyPr wrap="square" rtlCol="0">
            <a:spAutoFit/>
          </a:bodyPr>
          <a:lstStyle/>
          <a:p>
            <a:r>
              <a:rPr lang="en-US" altLang="zh-CN" sz="2000" dirty="0" smtClean="0">
                <a:latin typeface="Arial Unicode MS" pitchFamily="34" charset="-122"/>
                <a:ea typeface="Arial Unicode MS" pitchFamily="34" charset="-122"/>
                <a:cs typeface="Arial Unicode MS" pitchFamily="34" charset="-122"/>
              </a:rPr>
              <a:t>The phaseshift can be determined in the region where the interaction is vanishing so the solution to the Schrodinger equation, </a:t>
            </a:r>
            <a:endParaRPr lang="zh-CN" altLang="en-US" sz="2000" dirty="0">
              <a:latin typeface="Arial Unicode MS" pitchFamily="34" charset="-122"/>
              <a:ea typeface="Arial Unicode MS" pitchFamily="34" charset="-122"/>
              <a:cs typeface="Arial Unicode MS" pitchFamily="34" charset="-122"/>
            </a:endParaRPr>
          </a:p>
        </p:txBody>
      </p:sp>
      <p:pic>
        <p:nvPicPr>
          <p:cNvPr id="7" name="Picture 4"/>
          <p:cNvPicPr>
            <a:picLocks noChangeAspect="1" noChangeArrowheads="1"/>
          </p:cNvPicPr>
          <p:nvPr/>
        </p:nvPicPr>
        <p:blipFill>
          <a:blip r:embed="rId2" cstate="print"/>
          <a:srcRect/>
          <a:stretch>
            <a:fillRect/>
          </a:stretch>
        </p:blipFill>
        <p:spPr bwMode="auto">
          <a:xfrm>
            <a:off x="6286512" y="1382554"/>
            <a:ext cx="1857388" cy="1332066"/>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srcRect/>
          <a:stretch>
            <a:fillRect/>
          </a:stretch>
        </p:blipFill>
        <p:spPr bwMode="auto">
          <a:xfrm>
            <a:off x="2214546" y="1500174"/>
            <a:ext cx="2357454" cy="491629"/>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1928794" y="2928935"/>
            <a:ext cx="3430373" cy="357189"/>
          </a:xfrm>
          <a:prstGeom prst="rect">
            <a:avLst/>
          </a:prstGeom>
          <a:noFill/>
          <a:ln w="9525">
            <a:noFill/>
            <a:miter lim="800000"/>
            <a:headEnd/>
            <a:tailEnd/>
          </a:ln>
          <a:effectLst/>
        </p:spPr>
      </p:pic>
      <p:sp>
        <p:nvSpPr>
          <p:cNvPr id="10" name="TextBox 9"/>
          <p:cNvSpPr txBox="1"/>
          <p:nvPr/>
        </p:nvSpPr>
        <p:spPr>
          <a:xfrm>
            <a:off x="285720" y="2097937"/>
            <a:ext cx="5715040" cy="707886"/>
          </a:xfrm>
          <a:prstGeom prst="rect">
            <a:avLst/>
          </a:prstGeom>
          <a:noFill/>
        </p:spPr>
        <p:txBody>
          <a:bodyPr wrap="square" rtlCol="0">
            <a:spAutoFit/>
          </a:bodyPr>
          <a:lstStyle/>
          <a:p>
            <a:r>
              <a:rPr lang="en-US" altLang="zh-CN" sz="2000" dirty="0" smtClean="0">
                <a:latin typeface="Arial Unicode MS" pitchFamily="34" charset="-122"/>
                <a:ea typeface="Arial Unicode MS" pitchFamily="34" charset="-122"/>
                <a:cs typeface="Arial Unicode MS" pitchFamily="34" charset="-122"/>
              </a:rPr>
              <a:t>can be expressed in terms of ordinary spherical bessel functions</a:t>
            </a:r>
            <a:endParaRPr lang="zh-CN" altLang="en-US" sz="2000" dirty="0">
              <a:latin typeface="Arial Unicode MS" pitchFamily="34" charset="-122"/>
              <a:ea typeface="Arial Unicode MS" pitchFamily="34" charset="-122"/>
              <a:cs typeface="Arial Unicode MS" pitchFamily="34" charset="-122"/>
            </a:endParaRPr>
          </a:p>
        </p:txBody>
      </p:sp>
      <p:sp>
        <p:nvSpPr>
          <p:cNvPr id="11" name="TextBox 10"/>
          <p:cNvSpPr txBox="1"/>
          <p:nvPr/>
        </p:nvSpPr>
        <p:spPr>
          <a:xfrm>
            <a:off x="285720" y="3571876"/>
            <a:ext cx="8143932" cy="400110"/>
          </a:xfrm>
          <a:prstGeom prst="rect">
            <a:avLst/>
          </a:prstGeom>
          <a:noFill/>
        </p:spPr>
        <p:txBody>
          <a:bodyPr wrap="square" rtlCol="0">
            <a:spAutoFit/>
          </a:bodyPr>
          <a:lstStyle/>
          <a:p>
            <a:r>
              <a:rPr lang="en-US" altLang="zh-CN" sz="2000" dirty="0" smtClean="0">
                <a:latin typeface="Arial Unicode MS" pitchFamily="34" charset="-122"/>
                <a:ea typeface="Arial Unicode MS" pitchFamily="34" charset="-122"/>
                <a:cs typeface="Arial Unicode MS" pitchFamily="34" charset="-122"/>
              </a:rPr>
              <a:t>The phaseshift  can be determined by</a:t>
            </a:r>
            <a:endParaRPr lang="zh-CN" altLang="en-US" sz="2000" dirty="0">
              <a:latin typeface="Arial Unicode MS" pitchFamily="34" charset="-122"/>
              <a:ea typeface="Arial Unicode MS" pitchFamily="34" charset="-122"/>
              <a:cs typeface="Arial Unicode MS" pitchFamily="34" charset="-122"/>
            </a:endParaRPr>
          </a:p>
        </p:txBody>
      </p:sp>
      <p:pic>
        <p:nvPicPr>
          <p:cNvPr id="1028" name="Picture 4"/>
          <p:cNvPicPr>
            <a:picLocks noChangeAspect="1" noChangeArrowheads="1"/>
          </p:cNvPicPr>
          <p:nvPr/>
        </p:nvPicPr>
        <p:blipFill>
          <a:blip r:embed="rId5"/>
          <a:srcRect/>
          <a:stretch>
            <a:fillRect/>
          </a:stretch>
        </p:blipFill>
        <p:spPr bwMode="auto">
          <a:xfrm>
            <a:off x="4786313" y="3500438"/>
            <a:ext cx="3000397" cy="669319"/>
          </a:xfrm>
          <a:prstGeom prst="rect">
            <a:avLst/>
          </a:prstGeom>
          <a:noFill/>
          <a:ln w="9525">
            <a:noFill/>
            <a:miter lim="800000"/>
            <a:headEnd/>
            <a:tailEnd/>
          </a:ln>
          <a:effectLst/>
        </p:spPr>
      </p:pic>
      <p:sp>
        <p:nvSpPr>
          <p:cNvPr id="13" name="矩形 12"/>
          <p:cNvSpPr/>
          <p:nvPr/>
        </p:nvSpPr>
        <p:spPr>
          <a:xfrm>
            <a:off x="336621" y="4143380"/>
            <a:ext cx="2092239" cy="400110"/>
          </a:xfrm>
          <a:prstGeom prst="rect">
            <a:avLst/>
          </a:prstGeom>
        </p:spPr>
        <p:txBody>
          <a:bodyPr wrap="none">
            <a:spAutoFit/>
          </a:bodyPr>
          <a:lstStyle/>
          <a:p>
            <a:r>
              <a:rPr lang="en-US" altLang="zh-CN" sz="2000" dirty="0" smtClean="0">
                <a:solidFill>
                  <a:srgbClr val="3333FF"/>
                </a:solidFill>
                <a:latin typeface="Arial Unicode MS" pitchFamily="34" charset="-122"/>
                <a:ea typeface="Arial Unicode MS" pitchFamily="34" charset="-122"/>
                <a:cs typeface="Arial Unicode MS" pitchFamily="34" charset="-122"/>
              </a:rPr>
              <a:t>Lüscher method:</a:t>
            </a:r>
            <a:endParaRPr lang="zh-CN" altLang="en-US" sz="2000" dirty="0">
              <a:solidFill>
                <a:srgbClr val="3333FF"/>
              </a:solidFill>
              <a:latin typeface="Arial Unicode MS" pitchFamily="34" charset="-122"/>
              <a:ea typeface="Arial Unicode MS" pitchFamily="34" charset="-122"/>
              <a:cs typeface="Arial Unicode MS" pitchFamily="34" charset="-122"/>
            </a:endParaRPr>
          </a:p>
        </p:txBody>
      </p:sp>
      <p:sp>
        <p:nvSpPr>
          <p:cNvPr id="14" name="TextBox 13"/>
          <p:cNvSpPr txBox="1"/>
          <p:nvPr/>
        </p:nvSpPr>
        <p:spPr>
          <a:xfrm>
            <a:off x="357158" y="4643446"/>
            <a:ext cx="8572560" cy="707886"/>
          </a:xfrm>
          <a:prstGeom prst="rect">
            <a:avLst/>
          </a:prstGeom>
          <a:noFill/>
        </p:spPr>
        <p:txBody>
          <a:bodyPr wrap="square" rtlCol="0">
            <a:spAutoFit/>
          </a:bodyPr>
          <a:lstStyle/>
          <a:p>
            <a:r>
              <a:rPr lang="en-US" altLang="zh-CN" sz="2000" dirty="0" smtClean="0">
                <a:latin typeface="Arial Unicode MS" pitchFamily="34" charset="-122"/>
                <a:ea typeface="Arial Unicode MS" pitchFamily="34" charset="-122"/>
                <a:cs typeface="Arial Unicode MS" pitchFamily="34" charset="-122"/>
              </a:rPr>
              <a:t>Lüscher established a relation between the discrete energy spectrum in a box of size L*L*L and elastic scattering phaseshift in the infinite volume:</a:t>
            </a:r>
            <a:endParaRPr lang="zh-CN" altLang="en-US" sz="2000" dirty="0">
              <a:latin typeface="Arial Unicode MS" pitchFamily="34" charset="-122"/>
              <a:ea typeface="Arial Unicode MS" pitchFamily="34" charset="-122"/>
              <a:cs typeface="Arial Unicode MS" pitchFamily="34" charset="-122"/>
            </a:endParaRPr>
          </a:p>
        </p:txBody>
      </p:sp>
      <p:pic>
        <p:nvPicPr>
          <p:cNvPr id="15" name="Picture 2"/>
          <p:cNvPicPr>
            <a:picLocks noChangeAspect="1" noChangeArrowheads="1"/>
          </p:cNvPicPr>
          <p:nvPr/>
        </p:nvPicPr>
        <p:blipFill>
          <a:blip r:embed="rId6" cstate="print"/>
          <a:srcRect/>
          <a:stretch>
            <a:fillRect/>
          </a:stretch>
        </p:blipFill>
        <p:spPr bwMode="auto">
          <a:xfrm>
            <a:off x="2357422" y="5469982"/>
            <a:ext cx="3643338" cy="7451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4"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blinds(horizontal)">
                                      <p:cBhvr>
                                        <p:cTn id="18" dur="5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027"/>
                                        </p:tgtEl>
                                        <p:attrNameLst>
                                          <p:attrName>style.visibility</p:attrName>
                                        </p:attrNameLst>
                                      </p:cBhvr>
                                      <p:to>
                                        <p:strVal val="visible"/>
                                      </p:to>
                                    </p:set>
                                    <p:animEffect transition="in" filter="box(in)">
                                      <p:cBhvr>
                                        <p:cTn id="28" dur="500"/>
                                        <p:tgtEl>
                                          <p:spTgt spid="102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linds(horizontal)">
                                      <p:cBhvr>
                                        <p:cTn id="33" dur="500"/>
                                        <p:tgtEl>
                                          <p:spTgt spid="11"/>
                                        </p:tgtEl>
                                      </p:cBhvr>
                                    </p:animEffect>
                                  </p:childTnLst>
                                </p:cTn>
                              </p:par>
                              <p:par>
                                <p:cTn id="34" presetID="4" presetClass="entr" presetSubtype="16" fill="hold" nodeType="withEffect">
                                  <p:stCondLst>
                                    <p:cond delay="0"/>
                                  </p:stCondLst>
                                  <p:childTnLst>
                                    <p:set>
                                      <p:cBhvr>
                                        <p:cTn id="35" dur="1" fill="hold">
                                          <p:stCondLst>
                                            <p:cond delay="0"/>
                                          </p:stCondLst>
                                        </p:cTn>
                                        <p:tgtEl>
                                          <p:spTgt spid="1028"/>
                                        </p:tgtEl>
                                        <p:attrNameLst>
                                          <p:attrName>style.visibility</p:attrName>
                                        </p:attrNameLst>
                                      </p:cBhvr>
                                      <p:to>
                                        <p:strVal val="visible"/>
                                      </p:to>
                                    </p:set>
                                    <p:animEffect transition="in" filter="box(in)">
                                      <p:cBhvr>
                                        <p:cTn id="36" dur="500"/>
                                        <p:tgtEl>
                                          <p:spTgt spid="1028"/>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linds(horizontal)">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linds(horizontal)">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ox(in)">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10" grpId="0"/>
      <p:bldP spid="11"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44" y="714356"/>
            <a:ext cx="2095445" cy="400110"/>
          </a:xfrm>
          <a:prstGeom prst="rect">
            <a:avLst/>
          </a:prstGeom>
        </p:spPr>
        <p:txBody>
          <a:bodyPr wrap="none">
            <a:spAutoFit/>
          </a:bodyPr>
          <a:lstStyle/>
          <a:p>
            <a:r>
              <a:rPr lang="en-US" altLang="zh-CN" sz="2000" dirty="0" smtClean="0">
                <a:solidFill>
                  <a:srgbClr val="FF0000"/>
                </a:solidFill>
                <a:latin typeface="Arial Unicode MS" pitchFamily="34" charset="-122"/>
                <a:ea typeface="Arial Unicode MS" pitchFamily="34" charset="-122"/>
                <a:cs typeface="Arial Unicode MS" pitchFamily="34" charset="-122"/>
              </a:rPr>
              <a:t>Subduction rules</a:t>
            </a:r>
            <a:endParaRPr lang="zh-CN" altLang="en-US" sz="2000" dirty="0">
              <a:solidFill>
                <a:srgbClr val="FF0000"/>
              </a:solidFill>
              <a:latin typeface="Arial Unicode MS" pitchFamily="34" charset="-122"/>
              <a:ea typeface="Arial Unicode MS" pitchFamily="34" charset="-122"/>
              <a:cs typeface="Arial Unicode MS" pitchFamily="34" charset="-122"/>
            </a:endParaRPr>
          </a:p>
        </p:txBody>
      </p:sp>
      <p:sp>
        <p:nvSpPr>
          <p:cNvPr id="4" name="矩形 3"/>
          <p:cNvSpPr/>
          <p:nvPr/>
        </p:nvSpPr>
        <p:spPr>
          <a:xfrm>
            <a:off x="0" y="0"/>
            <a:ext cx="9144000" cy="571480"/>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t>Cubic vs. Elongated</a:t>
            </a:r>
            <a:endParaRPr lang="zh-CN" altLang="en-US" sz="3200" dirty="0">
              <a:latin typeface="Arial Unicode MS" pitchFamily="34" charset="-122"/>
              <a:ea typeface="Arial Unicode MS" pitchFamily="34" charset="-122"/>
              <a:cs typeface="Arial Unicode MS" pitchFamily="34" charset="-122"/>
            </a:endParaRPr>
          </a:p>
        </p:txBody>
      </p:sp>
      <p:pic>
        <p:nvPicPr>
          <p:cNvPr id="15362" name="Picture 2"/>
          <p:cNvPicPr>
            <a:picLocks noChangeAspect="1" noChangeArrowheads="1"/>
          </p:cNvPicPr>
          <p:nvPr/>
        </p:nvPicPr>
        <p:blipFill>
          <a:blip r:embed="rId2"/>
          <a:srcRect/>
          <a:stretch>
            <a:fillRect/>
          </a:stretch>
        </p:blipFill>
        <p:spPr bwMode="auto">
          <a:xfrm>
            <a:off x="142844" y="1214422"/>
            <a:ext cx="8680450" cy="831850"/>
          </a:xfrm>
          <a:prstGeom prst="rect">
            <a:avLst/>
          </a:prstGeom>
          <a:noFill/>
          <a:ln w="9525">
            <a:noFill/>
            <a:miter lim="800000"/>
            <a:headEnd/>
            <a:tailEnd/>
          </a:ln>
          <a:effectLst/>
        </p:spPr>
      </p:pic>
      <p:grpSp>
        <p:nvGrpSpPr>
          <p:cNvPr id="15" name="组合 14"/>
          <p:cNvGrpSpPr/>
          <p:nvPr/>
        </p:nvGrpSpPr>
        <p:grpSpPr>
          <a:xfrm>
            <a:off x="214282" y="2214554"/>
            <a:ext cx="8358246" cy="400110"/>
            <a:chOff x="214282" y="2214554"/>
            <a:chExt cx="8358246" cy="400110"/>
          </a:xfrm>
        </p:grpSpPr>
        <p:sp>
          <p:nvSpPr>
            <p:cNvPr id="6" name="矩形 5"/>
            <p:cNvSpPr/>
            <p:nvPr/>
          </p:nvSpPr>
          <p:spPr>
            <a:xfrm>
              <a:off x="214282" y="2214554"/>
              <a:ext cx="8358246" cy="400110"/>
            </a:xfrm>
            <a:prstGeom prst="rect">
              <a:avLst/>
            </a:prstGeom>
          </p:spPr>
          <p:txBody>
            <a:bodyPr wrap="square">
              <a:spAutoFit/>
            </a:bodyPr>
            <a:lstStyle/>
            <a:p>
              <a:r>
                <a:rPr lang="en-US" altLang="zh-CN" sz="2000" dirty="0" smtClean="0">
                  <a:latin typeface="Arial Unicode MS" pitchFamily="34" charset="-122"/>
                  <a:ea typeface="Arial Unicode MS" pitchFamily="34" charset="-122"/>
                  <a:cs typeface="Arial Unicode MS" pitchFamily="34" charset="-122"/>
                </a:rPr>
                <a:t>(                   ), the      has one-to-one correspondence:</a:t>
              </a:r>
              <a:endParaRPr lang="zh-CN" altLang="en-US" sz="2000" dirty="0">
                <a:latin typeface="Arial Unicode MS" pitchFamily="34" charset="-122"/>
                <a:ea typeface="Arial Unicode MS" pitchFamily="34" charset="-122"/>
                <a:cs typeface="Arial Unicode MS" pitchFamily="34" charset="-122"/>
              </a:endParaRPr>
            </a:p>
          </p:txBody>
        </p:sp>
        <p:pic>
          <p:nvPicPr>
            <p:cNvPr id="15363" name="Picture 3"/>
            <p:cNvPicPr>
              <a:picLocks noChangeAspect="1" noChangeArrowheads="1"/>
            </p:cNvPicPr>
            <p:nvPr/>
          </p:nvPicPr>
          <p:blipFill>
            <a:blip r:embed="rId3"/>
            <a:srcRect/>
            <a:stretch>
              <a:fillRect/>
            </a:stretch>
          </p:blipFill>
          <p:spPr bwMode="auto">
            <a:xfrm>
              <a:off x="428596" y="2285992"/>
              <a:ext cx="1290637" cy="251701"/>
            </a:xfrm>
            <a:prstGeom prst="rect">
              <a:avLst/>
            </a:prstGeom>
            <a:noFill/>
            <a:ln w="9525">
              <a:noFill/>
              <a:miter lim="800000"/>
              <a:headEnd/>
              <a:tailEnd/>
            </a:ln>
            <a:effectLst/>
          </p:spPr>
        </p:pic>
      </p:grpSp>
      <p:pic>
        <p:nvPicPr>
          <p:cNvPr id="15364" name="Picture 4"/>
          <p:cNvPicPr>
            <a:picLocks noChangeAspect="1" noChangeArrowheads="1"/>
          </p:cNvPicPr>
          <p:nvPr/>
        </p:nvPicPr>
        <p:blipFill>
          <a:blip r:embed="rId4"/>
          <a:srcRect/>
          <a:stretch>
            <a:fillRect/>
          </a:stretch>
        </p:blipFill>
        <p:spPr bwMode="auto">
          <a:xfrm>
            <a:off x="2357422" y="2295519"/>
            <a:ext cx="300038" cy="276225"/>
          </a:xfrm>
          <a:prstGeom prst="rect">
            <a:avLst/>
          </a:prstGeom>
          <a:noFill/>
          <a:ln w="9525">
            <a:noFill/>
            <a:miter lim="800000"/>
            <a:headEnd/>
            <a:tailEnd/>
          </a:ln>
          <a:effectLst/>
        </p:spPr>
      </p:pic>
      <p:pic>
        <p:nvPicPr>
          <p:cNvPr id="15365" name="Picture 5"/>
          <p:cNvPicPr>
            <a:picLocks noChangeAspect="1" noChangeArrowheads="1"/>
          </p:cNvPicPr>
          <p:nvPr/>
        </p:nvPicPr>
        <p:blipFill>
          <a:blip r:embed="rId5"/>
          <a:srcRect/>
          <a:stretch>
            <a:fillRect/>
          </a:stretch>
        </p:blipFill>
        <p:spPr bwMode="auto">
          <a:xfrm>
            <a:off x="2428860" y="2643182"/>
            <a:ext cx="2857520" cy="499015"/>
          </a:xfrm>
          <a:prstGeom prst="rect">
            <a:avLst/>
          </a:prstGeom>
          <a:noFill/>
          <a:ln w="9525">
            <a:noFill/>
            <a:miter lim="800000"/>
            <a:headEnd/>
            <a:tailEnd/>
          </a:ln>
          <a:effectLst/>
        </p:spPr>
      </p:pic>
      <p:pic>
        <p:nvPicPr>
          <p:cNvPr id="15366" name="Picture 6"/>
          <p:cNvPicPr>
            <a:picLocks noChangeAspect="1" noChangeArrowheads="1"/>
          </p:cNvPicPr>
          <p:nvPr/>
        </p:nvPicPr>
        <p:blipFill>
          <a:blip r:embed="rId6"/>
          <a:srcRect/>
          <a:stretch>
            <a:fillRect/>
          </a:stretch>
        </p:blipFill>
        <p:spPr bwMode="auto">
          <a:xfrm>
            <a:off x="285720" y="3294743"/>
            <a:ext cx="4786346" cy="348571"/>
          </a:xfrm>
          <a:prstGeom prst="rect">
            <a:avLst/>
          </a:prstGeom>
          <a:noFill/>
          <a:ln w="9525">
            <a:noFill/>
            <a:miter lim="800000"/>
            <a:headEnd/>
            <a:tailEnd/>
          </a:ln>
          <a:effectLst/>
        </p:spPr>
      </p:pic>
      <p:pic>
        <p:nvPicPr>
          <p:cNvPr id="15367" name="Picture 7"/>
          <p:cNvPicPr>
            <a:picLocks noChangeAspect="1" noChangeArrowheads="1"/>
          </p:cNvPicPr>
          <p:nvPr/>
        </p:nvPicPr>
        <p:blipFill>
          <a:blip r:embed="rId7"/>
          <a:srcRect/>
          <a:stretch>
            <a:fillRect/>
          </a:stretch>
        </p:blipFill>
        <p:spPr bwMode="auto">
          <a:xfrm>
            <a:off x="1966925" y="3700618"/>
            <a:ext cx="4462463" cy="585638"/>
          </a:xfrm>
          <a:prstGeom prst="rect">
            <a:avLst/>
          </a:prstGeom>
          <a:noFill/>
          <a:ln w="9525">
            <a:noFill/>
            <a:miter lim="800000"/>
            <a:headEnd/>
            <a:tailEnd/>
          </a:ln>
          <a:effectLst/>
        </p:spPr>
      </p:pic>
      <p:pic>
        <p:nvPicPr>
          <p:cNvPr id="15368" name="Picture 8"/>
          <p:cNvPicPr>
            <a:picLocks noChangeAspect="1" noChangeArrowheads="1"/>
          </p:cNvPicPr>
          <p:nvPr/>
        </p:nvPicPr>
        <p:blipFill>
          <a:blip r:embed="rId8"/>
          <a:srcRect/>
          <a:stretch>
            <a:fillRect/>
          </a:stretch>
        </p:blipFill>
        <p:spPr bwMode="auto">
          <a:xfrm>
            <a:off x="285720" y="4500570"/>
            <a:ext cx="4714908" cy="247642"/>
          </a:xfrm>
          <a:prstGeom prst="rect">
            <a:avLst/>
          </a:prstGeom>
          <a:noFill/>
          <a:ln w="9525">
            <a:noFill/>
            <a:miter lim="800000"/>
            <a:headEnd/>
            <a:tailEnd/>
          </a:ln>
          <a:effectLst/>
        </p:spPr>
      </p:pic>
      <p:pic>
        <p:nvPicPr>
          <p:cNvPr id="15369" name="Picture 9"/>
          <p:cNvPicPr>
            <a:picLocks noChangeAspect="1" noChangeArrowheads="1"/>
          </p:cNvPicPr>
          <p:nvPr/>
        </p:nvPicPr>
        <p:blipFill>
          <a:blip r:embed="rId9"/>
          <a:srcRect/>
          <a:stretch>
            <a:fillRect/>
          </a:stretch>
        </p:blipFill>
        <p:spPr bwMode="auto">
          <a:xfrm>
            <a:off x="5072065" y="4357694"/>
            <a:ext cx="4009703" cy="1357322"/>
          </a:xfrm>
          <a:prstGeom prst="rect">
            <a:avLst/>
          </a:prstGeom>
          <a:noFill/>
          <a:ln w="9525">
            <a:noFill/>
            <a:miter lim="800000"/>
            <a:headEnd/>
            <a:tailEnd/>
          </a:ln>
          <a:effectLst/>
        </p:spPr>
      </p:pic>
      <p:pic>
        <p:nvPicPr>
          <p:cNvPr id="15370" name="Picture 10"/>
          <p:cNvPicPr>
            <a:picLocks noChangeAspect="1" noChangeArrowheads="1"/>
          </p:cNvPicPr>
          <p:nvPr/>
        </p:nvPicPr>
        <p:blipFill>
          <a:blip r:embed="rId10"/>
          <a:srcRect/>
          <a:stretch>
            <a:fillRect/>
          </a:stretch>
        </p:blipFill>
        <p:spPr bwMode="auto">
          <a:xfrm>
            <a:off x="357159" y="5598012"/>
            <a:ext cx="4714907" cy="331318"/>
          </a:xfrm>
          <a:prstGeom prst="rect">
            <a:avLst/>
          </a:prstGeom>
          <a:noFill/>
          <a:ln w="9525">
            <a:noFill/>
            <a:miter lim="800000"/>
            <a:headEnd/>
            <a:tailEnd/>
          </a:ln>
          <a:effectLst/>
        </p:spPr>
      </p:pic>
      <p:pic>
        <p:nvPicPr>
          <p:cNvPr id="15371" name="Picture 11"/>
          <p:cNvPicPr>
            <a:picLocks noChangeAspect="1" noChangeArrowheads="1"/>
          </p:cNvPicPr>
          <p:nvPr/>
        </p:nvPicPr>
        <p:blipFill>
          <a:blip r:embed="rId11"/>
          <a:srcRect/>
          <a:stretch>
            <a:fillRect/>
          </a:stretch>
        </p:blipFill>
        <p:spPr bwMode="auto">
          <a:xfrm>
            <a:off x="2028838" y="6000768"/>
            <a:ext cx="4614864" cy="55937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5362"/>
                                        </p:tgtEl>
                                        <p:attrNameLst>
                                          <p:attrName>style.visibility</p:attrName>
                                        </p:attrNameLst>
                                      </p:cBhvr>
                                      <p:to>
                                        <p:strVal val="visible"/>
                                      </p:to>
                                    </p:set>
                                    <p:animEffect transition="in" filter="box(in)">
                                      <p:cBhvr>
                                        <p:cTn id="17" dur="500"/>
                                        <p:tgtEl>
                                          <p:spTgt spid="1536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par>
                                <p:cTn id="23" presetID="3" presetClass="entr" presetSubtype="10" fill="hold" nodeType="withEffect">
                                  <p:stCondLst>
                                    <p:cond delay="0"/>
                                  </p:stCondLst>
                                  <p:childTnLst>
                                    <p:set>
                                      <p:cBhvr>
                                        <p:cTn id="24" dur="1" fill="hold">
                                          <p:stCondLst>
                                            <p:cond delay="0"/>
                                          </p:stCondLst>
                                        </p:cTn>
                                        <p:tgtEl>
                                          <p:spTgt spid="15364"/>
                                        </p:tgtEl>
                                        <p:attrNameLst>
                                          <p:attrName>style.visibility</p:attrName>
                                        </p:attrNameLst>
                                      </p:cBhvr>
                                      <p:to>
                                        <p:strVal val="visible"/>
                                      </p:to>
                                    </p:set>
                                    <p:animEffect transition="in" filter="blinds(horizontal)">
                                      <p:cBhvr>
                                        <p:cTn id="25" dur="500"/>
                                        <p:tgtEl>
                                          <p:spTgt spid="15364"/>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15365"/>
                                        </p:tgtEl>
                                        <p:attrNameLst>
                                          <p:attrName>style.visibility</p:attrName>
                                        </p:attrNameLst>
                                      </p:cBhvr>
                                      <p:to>
                                        <p:strVal val="visible"/>
                                      </p:to>
                                    </p:set>
                                    <p:animEffect transition="in" filter="box(in)">
                                      <p:cBhvr>
                                        <p:cTn id="30" dur="500"/>
                                        <p:tgtEl>
                                          <p:spTgt spid="15365"/>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5366"/>
                                        </p:tgtEl>
                                        <p:attrNameLst>
                                          <p:attrName>style.visibility</p:attrName>
                                        </p:attrNameLst>
                                      </p:cBhvr>
                                      <p:to>
                                        <p:strVal val="visible"/>
                                      </p:to>
                                    </p:set>
                                    <p:animEffect transition="in" filter="blinds(horizontal)">
                                      <p:cBhvr>
                                        <p:cTn id="35" dur="500"/>
                                        <p:tgtEl>
                                          <p:spTgt spid="15366"/>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15367"/>
                                        </p:tgtEl>
                                        <p:attrNameLst>
                                          <p:attrName>style.visibility</p:attrName>
                                        </p:attrNameLst>
                                      </p:cBhvr>
                                      <p:to>
                                        <p:strVal val="visible"/>
                                      </p:to>
                                    </p:set>
                                    <p:animEffect transition="in" filter="box(in)">
                                      <p:cBhvr>
                                        <p:cTn id="40" dur="500"/>
                                        <p:tgtEl>
                                          <p:spTgt spid="15367"/>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5368"/>
                                        </p:tgtEl>
                                        <p:attrNameLst>
                                          <p:attrName>style.visibility</p:attrName>
                                        </p:attrNameLst>
                                      </p:cBhvr>
                                      <p:to>
                                        <p:strVal val="visible"/>
                                      </p:to>
                                    </p:set>
                                    <p:animEffect transition="in" filter="blinds(horizontal)">
                                      <p:cBhvr>
                                        <p:cTn id="45" dur="500"/>
                                        <p:tgtEl>
                                          <p:spTgt spid="15368"/>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nodeType="clickEffect">
                                  <p:stCondLst>
                                    <p:cond delay="0"/>
                                  </p:stCondLst>
                                  <p:childTnLst>
                                    <p:set>
                                      <p:cBhvr>
                                        <p:cTn id="49" dur="1" fill="hold">
                                          <p:stCondLst>
                                            <p:cond delay="0"/>
                                          </p:stCondLst>
                                        </p:cTn>
                                        <p:tgtEl>
                                          <p:spTgt spid="15369"/>
                                        </p:tgtEl>
                                        <p:attrNameLst>
                                          <p:attrName>style.visibility</p:attrName>
                                        </p:attrNameLst>
                                      </p:cBhvr>
                                      <p:to>
                                        <p:strVal val="visible"/>
                                      </p:to>
                                    </p:set>
                                    <p:animEffect transition="in" filter="box(in)">
                                      <p:cBhvr>
                                        <p:cTn id="50" dur="500"/>
                                        <p:tgtEl>
                                          <p:spTgt spid="15369"/>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15370"/>
                                        </p:tgtEl>
                                        <p:attrNameLst>
                                          <p:attrName>style.visibility</p:attrName>
                                        </p:attrNameLst>
                                      </p:cBhvr>
                                      <p:to>
                                        <p:strVal val="visible"/>
                                      </p:to>
                                    </p:set>
                                    <p:animEffect transition="in" filter="blinds(horizontal)">
                                      <p:cBhvr>
                                        <p:cTn id="55" dur="500"/>
                                        <p:tgtEl>
                                          <p:spTgt spid="15370"/>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nodeType="clickEffect">
                                  <p:stCondLst>
                                    <p:cond delay="0"/>
                                  </p:stCondLst>
                                  <p:childTnLst>
                                    <p:set>
                                      <p:cBhvr>
                                        <p:cTn id="59" dur="1" fill="hold">
                                          <p:stCondLst>
                                            <p:cond delay="0"/>
                                          </p:stCondLst>
                                        </p:cTn>
                                        <p:tgtEl>
                                          <p:spTgt spid="15371"/>
                                        </p:tgtEl>
                                        <p:attrNameLst>
                                          <p:attrName>style.visibility</p:attrName>
                                        </p:attrNameLst>
                                      </p:cBhvr>
                                      <p:to>
                                        <p:strVal val="visible"/>
                                      </p:to>
                                    </p:set>
                                    <p:animEffect transition="in" filter="box(in)">
                                      <p:cBhvr>
                                        <p:cTn id="60" dur="500"/>
                                        <p:tgtEl>
                                          <p:spTgt spid="15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571480"/>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t>Cubic vs. Elongated</a:t>
            </a:r>
            <a:endParaRPr lang="zh-CN" altLang="en-US" sz="3200" dirty="0">
              <a:latin typeface="Arial Unicode MS" pitchFamily="34" charset="-122"/>
              <a:ea typeface="Arial Unicode MS" pitchFamily="34" charset="-122"/>
              <a:cs typeface="Arial Unicode MS" pitchFamily="34" charset="-122"/>
            </a:endParaRPr>
          </a:p>
        </p:txBody>
      </p:sp>
      <p:grpSp>
        <p:nvGrpSpPr>
          <p:cNvPr id="15" name="组合 14"/>
          <p:cNvGrpSpPr/>
          <p:nvPr/>
        </p:nvGrpSpPr>
        <p:grpSpPr>
          <a:xfrm>
            <a:off x="71438" y="1242940"/>
            <a:ext cx="8429652" cy="400110"/>
            <a:chOff x="71438" y="785794"/>
            <a:chExt cx="8429652" cy="400110"/>
          </a:xfrm>
        </p:grpSpPr>
        <p:sp>
          <p:nvSpPr>
            <p:cNvPr id="4" name="矩形 3"/>
            <p:cNvSpPr/>
            <p:nvPr/>
          </p:nvSpPr>
          <p:spPr>
            <a:xfrm>
              <a:off x="71438" y="785794"/>
              <a:ext cx="8429652" cy="400110"/>
            </a:xfrm>
            <a:prstGeom prst="rect">
              <a:avLst/>
            </a:prstGeom>
          </p:spPr>
          <p:txBody>
            <a:bodyPr wrap="square">
              <a:spAutoFit/>
            </a:bodyPr>
            <a:lstStyle/>
            <a:p>
              <a:r>
                <a:rPr lang="en-US" altLang="zh-CN" sz="2000" dirty="0" smtClean="0">
                  <a:latin typeface="Arial Unicode MS" pitchFamily="34" charset="-122"/>
                  <a:ea typeface="Arial Unicode MS" pitchFamily="34" charset="-122"/>
                  <a:cs typeface="Arial Unicode MS" pitchFamily="34" charset="-122"/>
                </a:rPr>
                <a:t>We take      representation in cubic boxes as an example.</a:t>
              </a:r>
            </a:p>
          </p:txBody>
        </p:sp>
        <p:pic>
          <p:nvPicPr>
            <p:cNvPr id="16386" name="Picture 2"/>
            <p:cNvPicPr>
              <a:picLocks noChangeAspect="1" noChangeArrowheads="1"/>
            </p:cNvPicPr>
            <p:nvPr/>
          </p:nvPicPr>
          <p:blipFill>
            <a:blip r:embed="rId2"/>
            <a:srcRect/>
            <a:stretch>
              <a:fillRect/>
            </a:stretch>
          </p:blipFill>
          <p:spPr bwMode="auto">
            <a:xfrm>
              <a:off x="1071538" y="857232"/>
              <a:ext cx="395656" cy="285752"/>
            </a:xfrm>
            <a:prstGeom prst="rect">
              <a:avLst/>
            </a:prstGeom>
            <a:noFill/>
            <a:ln w="9525">
              <a:noFill/>
              <a:miter lim="800000"/>
              <a:headEnd/>
              <a:tailEnd/>
            </a:ln>
            <a:effectLst/>
          </p:spPr>
        </p:pic>
      </p:grpSp>
      <p:grpSp>
        <p:nvGrpSpPr>
          <p:cNvPr id="14" name="组合 13"/>
          <p:cNvGrpSpPr/>
          <p:nvPr/>
        </p:nvGrpSpPr>
        <p:grpSpPr>
          <a:xfrm>
            <a:off x="71406" y="2314510"/>
            <a:ext cx="8877177" cy="828738"/>
            <a:chOff x="71406" y="1500174"/>
            <a:chExt cx="8877177" cy="828738"/>
          </a:xfrm>
        </p:grpSpPr>
        <p:sp>
          <p:nvSpPr>
            <p:cNvPr id="6" name="矩形 5"/>
            <p:cNvSpPr/>
            <p:nvPr/>
          </p:nvSpPr>
          <p:spPr>
            <a:xfrm>
              <a:off x="71406" y="1500174"/>
              <a:ext cx="7929618" cy="400110"/>
            </a:xfrm>
            <a:prstGeom prst="rect">
              <a:avLst/>
            </a:prstGeom>
          </p:spPr>
          <p:txBody>
            <a:bodyPr wrap="square">
              <a:spAutoFit/>
            </a:bodyPr>
            <a:lstStyle/>
            <a:p>
              <a:r>
                <a:rPr lang="en-US" altLang="zh-CN" sz="2000" dirty="0" smtClean="0">
                  <a:latin typeface="Arial Unicode MS" pitchFamily="34" charset="-122"/>
                  <a:ea typeface="Arial Unicode MS" pitchFamily="34" charset="-122"/>
                  <a:cs typeface="Arial Unicode MS" pitchFamily="34" charset="-122"/>
                </a:rPr>
                <a:t>From the elongated box to the cubic symmetry, the matrix elements</a:t>
              </a:r>
              <a:endParaRPr lang="zh-CN" altLang="en-US" sz="2000" dirty="0">
                <a:latin typeface="Arial Unicode MS" pitchFamily="34" charset="-122"/>
                <a:ea typeface="Arial Unicode MS" pitchFamily="34" charset="-122"/>
                <a:cs typeface="Arial Unicode MS" pitchFamily="34" charset="-122"/>
              </a:endParaRPr>
            </a:p>
          </p:txBody>
        </p:sp>
        <p:pic>
          <p:nvPicPr>
            <p:cNvPr id="16387" name="Picture 3"/>
            <p:cNvPicPr>
              <a:picLocks noChangeAspect="1" noChangeArrowheads="1"/>
            </p:cNvPicPr>
            <p:nvPr/>
          </p:nvPicPr>
          <p:blipFill>
            <a:blip r:embed="rId3"/>
            <a:srcRect/>
            <a:stretch>
              <a:fillRect/>
            </a:stretch>
          </p:blipFill>
          <p:spPr bwMode="auto">
            <a:xfrm>
              <a:off x="142844" y="2000240"/>
              <a:ext cx="2624135" cy="292048"/>
            </a:xfrm>
            <a:prstGeom prst="rect">
              <a:avLst/>
            </a:prstGeom>
            <a:noFill/>
            <a:ln w="9525">
              <a:noFill/>
              <a:miter lim="800000"/>
              <a:headEnd/>
              <a:tailEnd/>
            </a:ln>
            <a:effectLst/>
          </p:spPr>
        </p:pic>
        <p:sp>
          <p:nvSpPr>
            <p:cNvPr id="8" name="矩形 7"/>
            <p:cNvSpPr/>
            <p:nvPr/>
          </p:nvSpPr>
          <p:spPr>
            <a:xfrm>
              <a:off x="2786050" y="1928802"/>
              <a:ext cx="3857652" cy="400110"/>
            </a:xfrm>
            <a:prstGeom prst="rect">
              <a:avLst/>
            </a:prstGeom>
          </p:spPr>
          <p:txBody>
            <a:bodyPr wrap="square">
              <a:spAutoFit/>
            </a:bodyPr>
            <a:lstStyle/>
            <a:p>
              <a:r>
                <a:rPr lang="en-US" altLang="zh-CN" sz="2000" dirty="0" smtClean="0">
                  <a:latin typeface="Arial Unicode MS" pitchFamily="34" charset="-122"/>
                  <a:ea typeface="Arial Unicode MS" pitchFamily="34" charset="-122"/>
                  <a:cs typeface="Arial Unicode MS" pitchFamily="34" charset="-122"/>
                </a:rPr>
                <a:t>will individually approach</a:t>
              </a:r>
              <a:endParaRPr lang="zh-CN" altLang="en-US" sz="2000" dirty="0">
                <a:latin typeface="Arial Unicode MS" pitchFamily="34" charset="-122"/>
                <a:ea typeface="Arial Unicode MS" pitchFamily="34" charset="-122"/>
                <a:cs typeface="Arial Unicode MS" pitchFamily="34" charset="-122"/>
              </a:endParaRPr>
            </a:p>
          </p:txBody>
        </p:sp>
        <p:pic>
          <p:nvPicPr>
            <p:cNvPr id="16388" name="Picture 4"/>
            <p:cNvPicPr>
              <a:picLocks noChangeAspect="1" noChangeArrowheads="1"/>
            </p:cNvPicPr>
            <p:nvPr/>
          </p:nvPicPr>
          <p:blipFill>
            <a:blip r:embed="rId4"/>
            <a:srcRect/>
            <a:stretch>
              <a:fillRect/>
            </a:stretch>
          </p:blipFill>
          <p:spPr bwMode="auto">
            <a:xfrm>
              <a:off x="5748358" y="1928802"/>
              <a:ext cx="1181096" cy="357186"/>
            </a:xfrm>
            <a:prstGeom prst="rect">
              <a:avLst/>
            </a:prstGeom>
            <a:noFill/>
            <a:ln w="9525">
              <a:noFill/>
              <a:miter lim="800000"/>
              <a:headEnd/>
              <a:tailEnd/>
            </a:ln>
            <a:effectLst/>
          </p:spPr>
        </p:pic>
        <p:sp>
          <p:nvSpPr>
            <p:cNvPr id="10" name="矩形 9"/>
            <p:cNvSpPr/>
            <p:nvPr/>
          </p:nvSpPr>
          <p:spPr>
            <a:xfrm>
              <a:off x="6929454" y="1928802"/>
              <a:ext cx="1338828" cy="400110"/>
            </a:xfrm>
            <a:prstGeom prst="rect">
              <a:avLst/>
            </a:prstGeom>
          </p:spPr>
          <p:txBody>
            <a:bodyPr wrap="none">
              <a:spAutoFit/>
            </a:bodyPr>
            <a:lstStyle/>
            <a:p>
              <a:r>
                <a:rPr lang="en-US" altLang="zh-CN" sz="2000" dirty="0" smtClean="0">
                  <a:latin typeface="Arial Unicode MS" pitchFamily="34" charset="-122"/>
                  <a:ea typeface="Arial Unicode MS" pitchFamily="34" charset="-122"/>
                  <a:cs typeface="Arial Unicode MS" pitchFamily="34" charset="-122"/>
                </a:rPr>
                <a:t>in the limit</a:t>
              </a:r>
              <a:endParaRPr lang="zh-CN" altLang="en-US" sz="2000" dirty="0">
                <a:latin typeface="Arial Unicode MS" pitchFamily="34" charset="-122"/>
                <a:ea typeface="Arial Unicode MS" pitchFamily="34" charset="-122"/>
                <a:cs typeface="Arial Unicode MS" pitchFamily="34" charset="-122"/>
              </a:endParaRPr>
            </a:p>
          </p:txBody>
        </p:sp>
        <p:pic>
          <p:nvPicPr>
            <p:cNvPr id="16389" name="Picture 5"/>
            <p:cNvPicPr>
              <a:picLocks noChangeAspect="1" noChangeArrowheads="1"/>
            </p:cNvPicPr>
            <p:nvPr/>
          </p:nvPicPr>
          <p:blipFill>
            <a:blip r:embed="rId5"/>
            <a:srcRect/>
            <a:stretch>
              <a:fillRect/>
            </a:stretch>
          </p:blipFill>
          <p:spPr bwMode="auto">
            <a:xfrm>
              <a:off x="8215338" y="1962142"/>
              <a:ext cx="733245" cy="323850"/>
            </a:xfrm>
            <a:prstGeom prst="rect">
              <a:avLst/>
            </a:prstGeom>
            <a:noFill/>
            <a:ln w="9525">
              <a:noFill/>
              <a:miter lim="800000"/>
              <a:headEnd/>
              <a:tailEnd/>
            </a:ln>
            <a:effectLst/>
          </p:spPr>
        </p:pic>
      </p:grpSp>
      <p:sp>
        <p:nvSpPr>
          <p:cNvPr id="12" name="矩形 11"/>
          <p:cNvSpPr/>
          <p:nvPr/>
        </p:nvSpPr>
        <p:spPr>
          <a:xfrm>
            <a:off x="71406" y="3842097"/>
            <a:ext cx="8715436" cy="1015663"/>
          </a:xfrm>
          <a:prstGeom prst="rect">
            <a:avLst/>
          </a:prstGeom>
        </p:spPr>
        <p:txBody>
          <a:bodyPr wrap="square">
            <a:spAutoFit/>
          </a:bodyPr>
          <a:lstStyle/>
          <a:p>
            <a:r>
              <a:rPr lang="en-US" altLang="zh-CN" sz="2000" dirty="0" smtClean="0">
                <a:latin typeface="Arial Unicode MS" pitchFamily="34" charset="-122"/>
                <a:ea typeface="Arial Unicode MS" pitchFamily="34" charset="-122"/>
                <a:cs typeface="Arial Unicode MS" pitchFamily="34" charset="-122"/>
              </a:rPr>
              <a:t>One can see how to follow this limit by subduction rule in this particular channel. The relationship translates directly into one for the phase shift as follows:</a:t>
            </a:r>
            <a:endParaRPr lang="zh-CN" altLang="en-US" sz="2000" dirty="0">
              <a:latin typeface="Arial Unicode MS" pitchFamily="34" charset="-122"/>
              <a:ea typeface="Arial Unicode MS" pitchFamily="34" charset="-122"/>
              <a:cs typeface="Arial Unicode MS" pitchFamily="34" charset="-122"/>
            </a:endParaRPr>
          </a:p>
        </p:txBody>
      </p:sp>
      <p:pic>
        <p:nvPicPr>
          <p:cNvPr id="16390" name="Picture 6"/>
          <p:cNvPicPr>
            <a:picLocks noChangeAspect="1" noChangeArrowheads="1"/>
          </p:cNvPicPr>
          <p:nvPr/>
        </p:nvPicPr>
        <p:blipFill>
          <a:blip r:embed="rId6"/>
          <a:srcRect/>
          <a:stretch>
            <a:fillRect/>
          </a:stretch>
        </p:blipFill>
        <p:spPr bwMode="auto">
          <a:xfrm>
            <a:off x="2000232" y="5277988"/>
            <a:ext cx="4643470" cy="72278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6390"/>
                                        </p:tgtEl>
                                        <p:attrNameLst>
                                          <p:attrName>style.visibility</p:attrName>
                                        </p:attrNameLst>
                                      </p:cBhvr>
                                      <p:to>
                                        <p:strVal val="visible"/>
                                      </p:to>
                                    </p:set>
                                    <p:animEffect transition="in" filter="box(in)">
                                      <p:cBhvr>
                                        <p:cTn id="27" dur="5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571480"/>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t>Conclusion</a:t>
            </a:r>
            <a:endParaRPr lang="zh-CN" altLang="en-US" sz="3200" dirty="0">
              <a:latin typeface="Arial Unicode MS" pitchFamily="34" charset="-122"/>
              <a:ea typeface="Arial Unicode MS" pitchFamily="34" charset="-122"/>
              <a:cs typeface="Arial Unicode MS" pitchFamily="34" charset="-122"/>
            </a:endParaRPr>
          </a:p>
        </p:txBody>
      </p:sp>
      <p:sp>
        <p:nvSpPr>
          <p:cNvPr id="4" name="矩形 3"/>
          <p:cNvSpPr/>
          <p:nvPr/>
        </p:nvSpPr>
        <p:spPr>
          <a:xfrm>
            <a:off x="71438" y="714356"/>
            <a:ext cx="8929718" cy="707886"/>
          </a:xfrm>
          <a:prstGeom prst="rect">
            <a:avLst/>
          </a:prstGeom>
        </p:spPr>
        <p:txBody>
          <a:bodyPr wrap="square">
            <a:spAutoFit/>
          </a:bodyPr>
          <a:lstStyle/>
          <a:p>
            <a:r>
              <a:rPr lang="en-US" altLang="zh-CN" sz="2000" dirty="0" smtClean="0">
                <a:solidFill>
                  <a:srgbClr val="012DE9"/>
                </a:solidFill>
                <a:latin typeface="Arial Unicode MS" pitchFamily="34" charset="-122"/>
                <a:ea typeface="Arial Unicode MS" pitchFamily="34" charset="-122"/>
                <a:cs typeface="Arial Unicode MS" pitchFamily="34" charset="-122"/>
              </a:rPr>
              <a:t>We derived Lüscher phaseshift formulas in elongated boxes for elastic baryon-baryon scattering of </a:t>
            </a:r>
            <a:endParaRPr lang="zh-CN" altLang="en-US" sz="2000" dirty="0">
              <a:solidFill>
                <a:srgbClr val="012DE9"/>
              </a:solidFill>
              <a:latin typeface="Arial Unicode MS" pitchFamily="34" charset="-122"/>
              <a:ea typeface="Arial Unicode MS" pitchFamily="34" charset="-122"/>
              <a:cs typeface="Arial Unicode MS" pitchFamily="34" charset="-122"/>
            </a:endParaRPr>
          </a:p>
        </p:txBody>
      </p:sp>
      <p:grpSp>
        <p:nvGrpSpPr>
          <p:cNvPr id="15" name="组合 14"/>
          <p:cNvGrpSpPr/>
          <p:nvPr/>
        </p:nvGrpSpPr>
        <p:grpSpPr>
          <a:xfrm>
            <a:off x="-32" y="1643051"/>
            <a:ext cx="9263712" cy="1292662"/>
            <a:chOff x="-32" y="1643051"/>
            <a:chExt cx="9263712" cy="1292662"/>
          </a:xfrm>
        </p:grpSpPr>
        <p:sp>
          <p:nvSpPr>
            <p:cNvPr id="5" name="矩形 4"/>
            <p:cNvSpPr/>
            <p:nvPr/>
          </p:nvSpPr>
          <p:spPr>
            <a:xfrm>
              <a:off x="-32" y="1643051"/>
              <a:ext cx="5929354" cy="1292662"/>
            </a:xfrm>
            <a:prstGeom prst="rect">
              <a:avLst/>
            </a:prstGeom>
          </p:spPr>
          <p:txBody>
            <a:bodyPr wrap="square">
              <a:spAutoFit/>
            </a:bodyPr>
            <a:lstStyle/>
            <a:p>
              <a:r>
                <a:rPr lang="en-US" altLang="zh-CN" sz="2000" dirty="0" smtClean="0">
                  <a:latin typeface="Arial Unicode MS" pitchFamily="34" charset="-122"/>
                  <a:ea typeface="Arial Unicode MS" pitchFamily="34" charset="-122"/>
                  <a:cs typeface="Arial Unicode MS" pitchFamily="34" charset="-122"/>
                </a:rPr>
                <a:t>1)  COM frame with periodic boundary condition </a:t>
              </a:r>
            </a:p>
            <a:p>
              <a:r>
                <a:rPr lang="en-US" altLang="zh-CN" sz="2000" dirty="0" smtClean="0">
                  <a:latin typeface="Arial Unicode MS" pitchFamily="34" charset="-122"/>
                  <a:ea typeface="Arial Unicode MS" pitchFamily="34" charset="-122"/>
                  <a:cs typeface="Arial Unicode MS" pitchFamily="34" charset="-122"/>
                </a:rPr>
                <a:t>2)  COM frame with twisted boundary condition</a:t>
              </a:r>
            </a:p>
            <a:p>
              <a:r>
                <a:rPr lang="en-US" altLang="zh-CN" sz="2000" dirty="0" smtClean="0">
                  <a:latin typeface="Arial Unicode MS" pitchFamily="34" charset="-122"/>
                  <a:ea typeface="Arial Unicode MS" pitchFamily="34" charset="-122"/>
                  <a:cs typeface="Arial Unicode MS" pitchFamily="34" charset="-122"/>
                </a:rPr>
                <a:t>3)  Moving frame with periodic boundary condition</a:t>
              </a:r>
            </a:p>
            <a:p>
              <a:endParaRPr lang="zh-CN" altLang="en-US" dirty="0"/>
            </a:p>
          </p:txBody>
        </p:sp>
        <p:sp>
          <p:nvSpPr>
            <p:cNvPr id="7" name="矩形 6"/>
            <p:cNvSpPr/>
            <p:nvPr/>
          </p:nvSpPr>
          <p:spPr>
            <a:xfrm>
              <a:off x="5786446" y="1928802"/>
              <a:ext cx="3477234" cy="400110"/>
            </a:xfrm>
            <a:prstGeom prst="rect">
              <a:avLst/>
            </a:prstGeom>
          </p:spPr>
          <p:txBody>
            <a:bodyPr wrap="none">
              <a:spAutoFit/>
            </a:bodyPr>
            <a:lstStyle/>
            <a:p>
              <a:r>
                <a:rPr lang="en-US" altLang="zh-CN" sz="2000" dirty="0" smtClean="0">
                  <a:latin typeface="Arial Unicode MS" pitchFamily="34" charset="-122"/>
                  <a:ea typeface="Arial Unicode MS" pitchFamily="34" charset="-122"/>
                  <a:cs typeface="Arial Unicode MS" pitchFamily="34" charset="-122"/>
                </a:rPr>
                <a:t>along the elongated direction</a:t>
              </a:r>
              <a:endParaRPr lang="zh-CN" altLang="en-US" sz="2000" dirty="0">
                <a:latin typeface="Arial Unicode MS" pitchFamily="34" charset="-122"/>
                <a:ea typeface="Arial Unicode MS" pitchFamily="34" charset="-122"/>
                <a:cs typeface="Arial Unicode MS" pitchFamily="34" charset="-122"/>
              </a:endParaRPr>
            </a:p>
          </p:txBody>
        </p:sp>
        <p:sp>
          <p:nvSpPr>
            <p:cNvPr id="8" name="右大括号 7"/>
            <p:cNvSpPr/>
            <p:nvPr/>
          </p:nvSpPr>
          <p:spPr>
            <a:xfrm>
              <a:off x="5643570" y="1857364"/>
              <a:ext cx="214314" cy="642942"/>
            </a:xfrm>
            <a:prstGeom prst="rightBrace">
              <a:avLst>
                <a:gd name="adj1" fmla="val 27500"/>
                <a:gd name="adj2" fmla="val 5000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solidFill>
                  <a:srgbClr val="FF0000"/>
                </a:solidFill>
              </a:endParaRPr>
            </a:p>
          </p:txBody>
        </p:sp>
      </p:grpSp>
      <p:sp>
        <p:nvSpPr>
          <p:cNvPr id="10" name="矩形 9"/>
          <p:cNvSpPr/>
          <p:nvPr/>
        </p:nvSpPr>
        <p:spPr>
          <a:xfrm>
            <a:off x="71406" y="2857496"/>
            <a:ext cx="5513048" cy="400110"/>
          </a:xfrm>
          <a:prstGeom prst="rect">
            <a:avLst/>
          </a:prstGeom>
        </p:spPr>
        <p:txBody>
          <a:bodyPr wrap="none">
            <a:spAutoFit/>
          </a:bodyPr>
          <a:lstStyle/>
          <a:p>
            <a:r>
              <a:rPr lang="en-US" altLang="zh-CN" sz="2000" dirty="0" smtClean="0">
                <a:solidFill>
                  <a:srgbClr val="012DE9"/>
                </a:solidFill>
                <a:latin typeface="Arial Unicode MS" pitchFamily="34" charset="-122"/>
                <a:ea typeface="Arial Unicode MS" pitchFamily="34" charset="-122"/>
                <a:cs typeface="Arial Unicode MS" pitchFamily="34" charset="-122"/>
              </a:rPr>
              <a:t>Results checked against those in the cubic box</a:t>
            </a:r>
            <a:endParaRPr lang="zh-CN" altLang="en-US" sz="2000" dirty="0">
              <a:solidFill>
                <a:srgbClr val="012DE9"/>
              </a:solidFill>
              <a:latin typeface="Arial Unicode MS" pitchFamily="34" charset="-122"/>
              <a:ea typeface="Arial Unicode MS" pitchFamily="34" charset="-122"/>
              <a:cs typeface="Arial Unicode MS" pitchFamily="34" charset="-122"/>
            </a:endParaRPr>
          </a:p>
        </p:txBody>
      </p:sp>
      <p:sp>
        <p:nvSpPr>
          <p:cNvPr id="11" name="矩形 10"/>
          <p:cNvSpPr/>
          <p:nvPr/>
        </p:nvSpPr>
        <p:spPr>
          <a:xfrm>
            <a:off x="71406" y="3429000"/>
            <a:ext cx="7643866" cy="400110"/>
          </a:xfrm>
          <a:prstGeom prst="rect">
            <a:avLst/>
          </a:prstGeom>
        </p:spPr>
        <p:txBody>
          <a:bodyPr wrap="square">
            <a:spAutoFit/>
          </a:bodyPr>
          <a:lstStyle/>
          <a:p>
            <a:r>
              <a:rPr lang="en-US" altLang="zh-CN" sz="2000" dirty="0" smtClean="0">
                <a:latin typeface="Arial Unicode MS" pitchFamily="34" charset="-122"/>
                <a:ea typeface="Arial Unicode MS" pitchFamily="34" charset="-122"/>
                <a:cs typeface="Arial Unicode MS" pitchFamily="34" charset="-122"/>
              </a:rPr>
              <a:t>Relationship between the two follows subduction rules</a:t>
            </a:r>
            <a:endParaRPr lang="zh-CN" altLang="en-US" sz="2000" dirty="0">
              <a:latin typeface="Arial Unicode MS" pitchFamily="34" charset="-122"/>
              <a:ea typeface="Arial Unicode MS" pitchFamily="34" charset="-122"/>
              <a:cs typeface="Arial Unicode MS" pitchFamily="34" charset="-122"/>
            </a:endParaRPr>
          </a:p>
        </p:txBody>
      </p:sp>
      <p:sp>
        <p:nvSpPr>
          <p:cNvPr id="12" name="矩形 11"/>
          <p:cNvSpPr/>
          <p:nvPr/>
        </p:nvSpPr>
        <p:spPr>
          <a:xfrm>
            <a:off x="71406" y="6000768"/>
            <a:ext cx="4873450" cy="400110"/>
          </a:xfrm>
          <a:prstGeom prst="rect">
            <a:avLst/>
          </a:prstGeom>
        </p:spPr>
        <p:txBody>
          <a:bodyPr wrap="none">
            <a:spAutoFit/>
          </a:bodyPr>
          <a:lstStyle/>
          <a:p>
            <a:r>
              <a:rPr lang="en-US" altLang="zh-CN" sz="2000" dirty="0" smtClean="0">
                <a:solidFill>
                  <a:srgbClr val="FF0000"/>
                </a:solidFill>
                <a:latin typeface="Arial Unicode MS" pitchFamily="34" charset="-122"/>
                <a:ea typeface="Arial Unicode MS" pitchFamily="34" charset="-122"/>
                <a:cs typeface="Arial Unicode MS" pitchFamily="34" charset="-122"/>
              </a:rPr>
              <a:t>Details can be found in arXiv:1708.01879</a:t>
            </a:r>
            <a:endParaRPr lang="zh-CN" altLang="en-US" sz="2000" dirty="0">
              <a:solidFill>
                <a:srgbClr val="FF0000"/>
              </a:solidFill>
              <a:latin typeface="Arial Unicode MS" pitchFamily="34" charset="-122"/>
              <a:ea typeface="Arial Unicode MS" pitchFamily="34" charset="-122"/>
              <a:cs typeface="Arial Unicode MS" pitchFamily="34" charset="-122"/>
            </a:endParaRPr>
          </a:p>
        </p:txBody>
      </p:sp>
      <p:sp>
        <p:nvSpPr>
          <p:cNvPr id="13" name="矩形 12"/>
          <p:cNvSpPr/>
          <p:nvPr/>
        </p:nvSpPr>
        <p:spPr>
          <a:xfrm>
            <a:off x="71406" y="3929066"/>
            <a:ext cx="2553904" cy="400110"/>
          </a:xfrm>
          <a:prstGeom prst="rect">
            <a:avLst/>
          </a:prstGeom>
        </p:spPr>
        <p:txBody>
          <a:bodyPr wrap="none">
            <a:spAutoFit/>
          </a:bodyPr>
          <a:lstStyle/>
          <a:p>
            <a:r>
              <a:rPr lang="en-US" altLang="zh-CN" sz="2000" dirty="0" smtClean="0">
                <a:solidFill>
                  <a:srgbClr val="012DE9"/>
                </a:solidFill>
                <a:latin typeface="Arial Unicode MS" pitchFamily="34" charset="-122"/>
                <a:ea typeface="Arial Unicode MS" pitchFamily="34" charset="-122"/>
                <a:cs typeface="Arial Unicode MS" pitchFamily="34" charset="-122"/>
              </a:rPr>
              <a:t>possible applications</a:t>
            </a:r>
            <a:endParaRPr lang="zh-CN" altLang="en-US" sz="2000" dirty="0">
              <a:solidFill>
                <a:srgbClr val="012DE9"/>
              </a:solidFill>
              <a:latin typeface="Arial Unicode MS" pitchFamily="34" charset="-122"/>
              <a:ea typeface="Arial Unicode MS" pitchFamily="34" charset="-122"/>
              <a:cs typeface="Arial Unicode MS" pitchFamily="34" charset="-122"/>
            </a:endParaRPr>
          </a:p>
        </p:txBody>
      </p:sp>
      <p:grpSp>
        <p:nvGrpSpPr>
          <p:cNvPr id="19" name="组合 18"/>
          <p:cNvGrpSpPr/>
          <p:nvPr/>
        </p:nvGrpSpPr>
        <p:grpSpPr>
          <a:xfrm>
            <a:off x="142844" y="5143512"/>
            <a:ext cx="8572560" cy="400110"/>
            <a:chOff x="142844" y="5143512"/>
            <a:chExt cx="8572560" cy="400110"/>
          </a:xfrm>
        </p:grpSpPr>
        <p:pic>
          <p:nvPicPr>
            <p:cNvPr id="17412" name="Picture 4"/>
            <p:cNvPicPr>
              <a:picLocks noChangeAspect="1" noChangeArrowheads="1"/>
            </p:cNvPicPr>
            <p:nvPr/>
          </p:nvPicPr>
          <p:blipFill>
            <a:blip r:embed="rId2"/>
            <a:srcRect/>
            <a:stretch>
              <a:fillRect/>
            </a:stretch>
          </p:blipFill>
          <p:spPr bwMode="auto">
            <a:xfrm>
              <a:off x="142844" y="5211850"/>
              <a:ext cx="1857388" cy="275520"/>
            </a:xfrm>
            <a:prstGeom prst="rect">
              <a:avLst/>
            </a:prstGeom>
            <a:noFill/>
            <a:ln w="9525">
              <a:noFill/>
              <a:miter lim="800000"/>
              <a:headEnd/>
              <a:tailEnd/>
            </a:ln>
            <a:effectLst/>
          </p:spPr>
        </p:pic>
        <p:sp>
          <p:nvSpPr>
            <p:cNvPr id="17" name="矩形 16"/>
            <p:cNvSpPr/>
            <p:nvPr/>
          </p:nvSpPr>
          <p:spPr>
            <a:xfrm>
              <a:off x="2857488" y="5143512"/>
              <a:ext cx="5857916" cy="400110"/>
            </a:xfrm>
            <a:prstGeom prst="rect">
              <a:avLst/>
            </a:prstGeom>
          </p:spPr>
          <p:txBody>
            <a:bodyPr wrap="square">
              <a:spAutoFit/>
            </a:bodyPr>
            <a:lstStyle/>
            <a:p>
              <a:r>
                <a:rPr lang="en-US" altLang="zh-CN" sz="2000" dirty="0" smtClean="0">
                  <a:latin typeface="Arial Unicode MS" pitchFamily="34" charset="-122"/>
                  <a:ea typeface="Arial Unicode MS" pitchFamily="34" charset="-122"/>
                  <a:cs typeface="Arial Unicode MS" pitchFamily="34" charset="-122"/>
                </a:rPr>
                <a:t>Hyperonic matters inside the neutron stars</a:t>
              </a:r>
              <a:endParaRPr lang="zh-CN" altLang="en-US" sz="2000" dirty="0">
                <a:latin typeface="Arial Unicode MS" pitchFamily="34" charset="-122"/>
                <a:ea typeface="Arial Unicode MS" pitchFamily="34" charset="-122"/>
                <a:cs typeface="Arial Unicode MS" pitchFamily="34" charset="-122"/>
              </a:endParaRPr>
            </a:p>
          </p:txBody>
        </p:sp>
      </p:grpSp>
      <p:grpSp>
        <p:nvGrpSpPr>
          <p:cNvPr id="16" name="组合 15"/>
          <p:cNvGrpSpPr/>
          <p:nvPr/>
        </p:nvGrpSpPr>
        <p:grpSpPr>
          <a:xfrm>
            <a:off x="142845" y="4529088"/>
            <a:ext cx="4786345" cy="400110"/>
            <a:chOff x="142845" y="4529088"/>
            <a:chExt cx="4786345" cy="400110"/>
          </a:xfrm>
        </p:grpSpPr>
        <p:pic>
          <p:nvPicPr>
            <p:cNvPr id="17410" name="Picture 2"/>
            <p:cNvPicPr>
              <a:picLocks noChangeAspect="1" noChangeArrowheads="1"/>
            </p:cNvPicPr>
            <p:nvPr/>
          </p:nvPicPr>
          <p:blipFill>
            <a:blip r:embed="rId3"/>
            <a:srcRect/>
            <a:stretch>
              <a:fillRect/>
            </a:stretch>
          </p:blipFill>
          <p:spPr bwMode="auto">
            <a:xfrm>
              <a:off x="142845" y="4566299"/>
              <a:ext cx="2409757" cy="291461"/>
            </a:xfrm>
            <a:prstGeom prst="rect">
              <a:avLst/>
            </a:prstGeom>
            <a:noFill/>
            <a:ln w="9525">
              <a:noFill/>
              <a:miter lim="800000"/>
              <a:headEnd/>
              <a:tailEnd/>
            </a:ln>
            <a:effectLst/>
          </p:spPr>
        </p:pic>
        <p:sp>
          <p:nvSpPr>
            <p:cNvPr id="18" name="矩形 17"/>
            <p:cNvSpPr/>
            <p:nvPr/>
          </p:nvSpPr>
          <p:spPr>
            <a:xfrm>
              <a:off x="2878629" y="4529088"/>
              <a:ext cx="2050561" cy="400110"/>
            </a:xfrm>
            <a:prstGeom prst="rect">
              <a:avLst/>
            </a:prstGeom>
          </p:spPr>
          <p:txBody>
            <a:bodyPr wrap="none">
              <a:spAutoFit/>
            </a:bodyPr>
            <a:lstStyle/>
            <a:p>
              <a:r>
                <a:rPr lang="en-US" altLang="zh-CN" sz="2000" dirty="0" smtClean="0">
                  <a:latin typeface="Arial Unicode MS" pitchFamily="34" charset="-122"/>
                  <a:ea typeface="Arial Unicode MS" pitchFamily="34" charset="-122"/>
                  <a:cs typeface="Arial Unicode MS" pitchFamily="34" charset="-122"/>
                </a:rPr>
                <a:t>H dibaryon state</a:t>
              </a:r>
              <a:endParaRPr lang="zh-CN" altLang="en-US" sz="2000" dirty="0">
                <a:latin typeface="Arial Unicode MS" pitchFamily="34" charset="-122"/>
                <a:ea typeface="Arial Unicode MS" pitchFamily="34" charset="-122"/>
                <a:cs typeface="Arial Unicode MS"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0" grpId="0"/>
      <p:bldP spid="11" grpId="0"/>
      <p:bldP spid="12"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xmlns="" val="406783848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571480"/>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Arial Unicode MS" pitchFamily="34" charset="-122"/>
                <a:ea typeface="Arial Unicode MS" pitchFamily="34" charset="-122"/>
                <a:cs typeface="Arial Unicode MS" pitchFamily="34" charset="-122"/>
              </a:rPr>
              <a:t>Physics motivation</a:t>
            </a:r>
            <a:endParaRPr lang="zh-CN" altLang="en-US" sz="3200" dirty="0">
              <a:latin typeface="Arial Unicode MS" pitchFamily="34" charset="-122"/>
              <a:ea typeface="Arial Unicode MS" pitchFamily="34" charset="-122"/>
              <a:cs typeface="Arial Unicode MS" pitchFamily="34" charset="-122"/>
            </a:endParaRPr>
          </a:p>
        </p:txBody>
      </p:sp>
      <p:sp>
        <p:nvSpPr>
          <p:cNvPr id="8" name="矩形 7"/>
          <p:cNvSpPr/>
          <p:nvPr/>
        </p:nvSpPr>
        <p:spPr>
          <a:xfrm>
            <a:off x="285720" y="928670"/>
            <a:ext cx="7929618" cy="707886"/>
          </a:xfrm>
          <a:prstGeom prst="rect">
            <a:avLst/>
          </a:prstGeom>
        </p:spPr>
        <p:txBody>
          <a:bodyPr wrap="square">
            <a:spAutoFit/>
          </a:bodyPr>
          <a:lstStyle/>
          <a:p>
            <a:r>
              <a:rPr lang="en-US" altLang="zh-CN" sz="2000" dirty="0" smtClean="0">
                <a:latin typeface="Arial Unicode MS" pitchFamily="34" charset="-122"/>
                <a:ea typeface="Arial Unicode MS" pitchFamily="34" charset="-122"/>
                <a:cs typeface="Arial Unicode MS" pitchFamily="34" charset="-122"/>
              </a:rPr>
              <a:t>Once the interaction energy is determined, the phaseshift can be extracted from the Lüscher formula.</a:t>
            </a:r>
            <a:endParaRPr lang="zh-CN" altLang="en-US" sz="2000" dirty="0">
              <a:latin typeface="Arial Unicode MS" pitchFamily="34" charset="-122"/>
              <a:ea typeface="Arial Unicode MS" pitchFamily="34" charset="-122"/>
              <a:cs typeface="Arial Unicode MS" pitchFamily="34" charset="-122"/>
            </a:endParaRPr>
          </a:p>
        </p:txBody>
      </p:sp>
      <p:sp>
        <p:nvSpPr>
          <p:cNvPr id="9" name="矩形 8"/>
          <p:cNvSpPr/>
          <p:nvPr/>
        </p:nvSpPr>
        <p:spPr>
          <a:xfrm>
            <a:off x="357158" y="2143116"/>
            <a:ext cx="8358246" cy="3539430"/>
          </a:xfrm>
          <a:prstGeom prst="rect">
            <a:avLst/>
          </a:prstGeom>
        </p:spPr>
        <p:txBody>
          <a:bodyPr wrap="square">
            <a:spAutoFit/>
          </a:bodyPr>
          <a:lstStyle/>
          <a:p>
            <a:r>
              <a:rPr lang="en-US" altLang="zh-CN" sz="2400" dirty="0" smtClean="0">
                <a:solidFill>
                  <a:srgbClr val="3333FF"/>
                </a:solidFill>
                <a:latin typeface="Arial Unicode MS" pitchFamily="34" charset="-122"/>
                <a:ea typeface="Arial Unicode MS" pitchFamily="34" charset="-122"/>
                <a:cs typeface="Arial Unicode MS" pitchFamily="34" charset="-122"/>
              </a:rPr>
              <a:t>Two comments:</a:t>
            </a:r>
          </a:p>
          <a:p>
            <a:pPr marL="342900" indent="-342900">
              <a:buAutoNum type="arabicParenR"/>
            </a:pPr>
            <a:r>
              <a:rPr lang="en-US" altLang="zh-CN" sz="2000" dirty="0" smtClean="0">
                <a:latin typeface="Arial Unicode MS" pitchFamily="34" charset="-122"/>
                <a:ea typeface="Arial Unicode MS" pitchFamily="34" charset="-122"/>
                <a:cs typeface="Arial Unicode MS" pitchFamily="34" charset="-122"/>
              </a:rPr>
              <a:t>In a box, the matching of wave functions on the interaction boundary (to obtain the coefficients </a:t>
            </a:r>
            <a:r>
              <a:rPr lang="en-US" altLang="zh-CN" sz="2000" dirty="0" err="1" smtClean="0">
                <a:latin typeface="Arial Unicode MS" pitchFamily="34" charset="-122"/>
                <a:ea typeface="Arial Unicode MS" pitchFamily="34" charset="-122"/>
                <a:cs typeface="Arial Unicode MS" pitchFamily="34" charset="-122"/>
              </a:rPr>
              <a:t>α</a:t>
            </a:r>
            <a:r>
              <a:rPr lang="en-US" altLang="zh-CN" sz="2000" baseline="-25000" dirty="0" err="1" smtClean="0">
                <a:latin typeface="Arial Unicode MS" pitchFamily="34" charset="-122"/>
                <a:ea typeface="Arial Unicode MS" pitchFamily="34" charset="-122"/>
                <a:cs typeface="Arial Unicode MS" pitchFamily="34" charset="-122"/>
              </a:rPr>
              <a:t>l</a:t>
            </a:r>
            <a:r>
              <a:rPr lang="en-US" altLang="zh-CN" sz="2000" dirty="0" smtClean="0">
                <a:latin typeface="Arial Unicode MS" pitchFamily="34" charset="-122"/>
                <a:ea typeface="Arial Unicode MS" pitchFamily="34" charset="-122"/>
                <a:cs typeface="Arial Unicode MS" pitchFamily="34" charset="-122"/>
              </a:rPr>
              <a:t> and </a:t>
            </a:r>
            <a:r>
              <a:rPr lang="en-US" altLang="zh-CN" sz="2000" dirty="0" err="1" smtClean="0">
                <a:latin typeface="Arial Unicode MS" pitchFamily="34" charset="-122"/>
                <a:ea typeface="Arial Unicode MS" pitchFamily="34" charset="-122"/>
                <a:cs typeface="Arial Unicode MS" pitchFamily="34" charset="-122"/>
              </a:rPr>
              <a:t>β</a:t>
            </a:r>
            <a:r>
              <a:rPr lang="en-US" altLang="zh-CN" sz="2000" baseline="-25000" dirty="0" err="1" smtClean="0">
                <a:latin typeface="Arial Unicode MS" pitchFamily="34" charset="-122"/>
                <a:ea typeface="Arial Unicode MS" pitchFamily="34" charset="-122"/>
                <a:cs typeface="Arial Unicode MS" pitchFamily="34" charset="-122"/>
              </a:rPr>
              <a:t>l</a:t>
            </a:r>
            <a:r>
              <a:rPr lang="en-US" altLang="zh-CN" sz="2000" dirty="0" smtClean="0">
                <a:latin typeface="Arial Unicode MS" pitchFamily="34" charset="-122"/>
                <a:ea typeface="Arial Unicode MS" pitchFamily="34" charset="-122"/>
                <a:cs typeface="Arial Unicode MS" pitchFamily="34" charset="-122"/>
              </a:rPr>
              <a:t>) is replaced by the matrix function M(</a:t>
            </a:r>
            <a:r>
              <a:rPr lang="en-US" altLang="zh-CN" sz="2000" dirty="0" err="1" smtClean="0">
                <a:latin typeface="Arial Unicode MS" pitchFamily="34" charset="-122"/>
                <a:ea typeface="Arial Unicode MS" pitchFamily="34" charset="-122"/>
                <a:cs typeface="Arial Unicode MS" pitchFamily="34" charset="-122"/>
              </a:rPr>
              <a:t>k,L</a:t>
            </a:r>
            <a:r>
              <a:rPr lang="en-US" altLang="zh-CN" sz="2000" dirty="0" smtClean="0">
                <a:latin typeface="Arial Unicode MS" pitchFamily="34" charset="-122"/>
                <a:ea typeface="Arial Unicode MS" pitchFamily="34" charset="-122"/>
                <a:cs typeface="Arial Unicode MS" pitchFamily="34" charset="-122"/>
              </a:rPr>
              <a:t>); The nature of the interaction is encoded in the energies of the two-body states, which is measured through the quark-gluon dynamics of QCD.</a:t>
            </a:r>
          </a:p>
          <a:p>
            <a:pPr marL="342900" indent="-342900">
              <a:buAutoNum type="arabicParenR" startAt="2"/>
            </a:pPr>
            <a:r>
              <a:rPr lang="en-US" altLang="zh-CN" sz="2000" dirty="0" smtClean="0">
                <a:latin typeface="Arial Unicode MS" pitchFamily="34" charset="-122"/>
                <a:ea typeface="Arial Unicode MS" pitchFamily="34" charset="-122"/>
                <a:cs typeface="Arial Unicode MS" pitchFamily="34" charset="-122"/>
              </a:rPr>
              <a:t>Even though the energies are obtained in Euclidean time in a finite box, the phaseshift has the same definition and meaning as in infinite volume and Minkowski time. Once the pion mass is brought to the physical point, the phase shift computed in the  box can be directly compared with experiment.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571480"/>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Arial Unicode MS" pitchFamily="34" charset="-122"/>
                <a:ea typeface="Arial Unicode MS" pitchFamily="34" charset="-122"/>
                <a:cs typeface="Arial Unicode MS" pitchFamily="34" charset="-122"/>
              </a:rPr>
              <a:t>Physics motivation</a:t>
            </a:r>
            <a:endParaRPr lang="zh-CN" altLang="en-US" sz="3200" dirty="0">
              <a:latin typeface="Arial Unicode MS" pitchFamily="34" charset="-122"/>
              <a:ea typeface="Arial Unicode MS" pitchFamily="34" charset="-122"/>
              <a:cs typeface="Arial Unicode MS" pitchFamily="34" charset="-122"/>
            </a:endParaRPr>
          </a:p>
        </p:txBody>
      </p:sp>
      <p:sp>
        <p:nvSpPr>
          <p:cNvPr id="6" name="矩形 5"/>
          <p:cNvSpPr/>
          <p:nvPr/>
        </p:nvSpPr>
        <p:spPr>
          <a:xfrm>
            <a:off x="214282" y="1357298"/>
            <a:ext cx="8715436" cy="1631216"/>
          </a:xfrm>
          <a:prstGeom prst="rect">
            <a:avLst/>
          </a:prstGeom>
        </p:spPr>
        <p:txBody>
          <a:bodyPr wrap="square">
            <a:spAutoFit/>
          </a:bodyPr>
          <a:lstStyle/>
          <a:p>
            <a:r>
              <a:rPr lang="en-US" altLang="zh-CN" sz="2000" dirty="0" smtClean="0">
                <a:latin typeface="Arial Unicode MS" pitchFamily="34" charset="-122"/>
                <a:ea typeface="Arial Unicode MS" pitchFamily="34" charset="-122"/>
                <a:cs typeface="Arial Unicode MS" pitchFamily="34" charset="-122"/>
              </a:rPr>
              <a:t>The box is simply a device that serves two purposes at once: </a:t>
            </a:r>
          </a:p>
          <a:p>
            <a:pPr marL="342900" indent="-342900">
              <a:buAutoNum type="arabicParenR"/>
            </a:pPr>
            <a:r>
              <a:rPr lang="en-US" altLang="zh-CN" sz="2000" dirty="0" smtClean="0">
                <a:latin typeface="Arial Unicode MS" pitchFamily="34" charset="-122"/>
                <a:ea typeface="Arial Unicode MS" pitchFamily="34" charset="-122"/>
                <a:cs typeface="Arial Unicode MS" pitchFamily="34" charset="-122"/>
              </a:rPr>
              <a:t>to allow the interaction energy to be computed in lattice QCD by making the problem finite thus amenable to a numerical approach;</a:t>
            </a:r>
          </a:p>
          <a:p>
            <a:pPr marL="342900" indent="-342900">
              <a:buAutoNum type="arabicParenR"/>
            </a:pPr>
            <a:r>
              <a:rPr lang="en-US" altLang="zh-CN" sz="2000" dirty="0" smtClean="0">
                <a:latin typeface="Arial Unicode MS" pitchFamily="34" charset="-122"/>
                <a:ea typeface="Arial Unicode MS" pitchFamily="34" charset="-122"/>
                <a:cs typeface="Arial Unicode MS" pitchFamily="34" charset="-122"/>
              </a:rPr>
              <a:t>to facilitate the access to the physical phase shift via the Lüscher method;</a:t>
            </a:r>
            <a:endParaRPr lang="zh-CN" altLang="en-US" sz="2000" dirty="0">
              <a:latin typeface="Arial Unicode MS" pitchFamily="34" charset="-122"/>
              <a:ea typeface="Arial Unicode MS" pitchFamily="34" charset="-122"/>
              <a:cs typeface="Arial Unicode MS" pitchFamily="34" charset="-122"/>
            </a:endParaRPr>
          </a:p>
        </p:txBody>
      </p:sp>
      <p:sp>
        <p:nvSpPr>
          <p:cNvPr id="11" name="TextBox 10"/>
          <p:cNvSpPr txBox="1"/>
          <p:nvPr/>
        </p:nvSpPr>
        <p:spPr>
          <a:xfrm>
            <a:off x="285720" y="714356"/>
            <a:ext cx="5072098" cy="461665"/>
          </a:xfrm>
          <a:prstGeom prst="rect">
            <a:avLst/>
          </a:prstGeom>
          <a:noFill/>
        </p:spPr>
        <p:txBody>
          <a:bodyPr wrap="square" rtlCol="0">
            <a:spAutoFit/>
          </a:bodyPr>
          <a:lstStyle/>
          <a:p>
            <a:r>
              <a:rPr lang="en-US" altLang="zh-CN" sz="2400" dirty="0" smtClean="0">
                <a:solidFill>
                  <a:srgbClr val="3333FF"/>
                </a:solidFill>
                <a:latin typeface="Arial Unicode MS" pitchFamily="34" charset="-122"/>
                <a:ea typeface="Arial Unicode MS" pitchFamily="34" charset="-122"/>
                <a:cs typeface="Arial Unicode MS" pitchFamily="34" charset="-122"/>
              </a:rPr>
              <a:t>Why we use finite box??</a:t>
            </a:r>
            <a:endParaRPr lang="zh-CN" altLang="en-US" sz="2400" dirty="0">
              <a:solidFill>
                <a:srgbClr val="3333FF"/>
              </a:solidFill>
              <a:latin typeface="Arial Unicode MS" pitchFamily="34" charset="-122"/>
              <a:ea typeface="Arial Unicode MS" pitchFamily="34" charset="-122"/>
              <a:cs typeface="Arial Unicode MS" pitchFamily="34" charset="-122"/>
            </a:endParaRPr>
          </a:p>
        </p:txBody>
      </p:sp>
      <p:sp>
        <p:nvSpPr>
          <p:cNvPr id="12" name="矩形 11"/>
          <p:cNvSpPr/>
          <p:nvPr/>
        </p:nvSpPr>
        <p:spPr>
          <a:xfrm>
            <a:off x="357158" y="3181649"/>
            <a:ext cx="2857520" cy="461665"/>
          </a:xfrm>
          <a:prstGeom prst="rect">
            <a:avLst/>
          </a:prstGeom>
        </p:spPr>
        <p:txBody>
          <a:bodyPr wrap="square">
            <a:spAutoFit/>
          </a:bodyPr>
          <a:lstStyle/>
          <a:p>
            <a:r>
              <a:rPr lang="en-US" altLang="zh-CN" sz="2400" dirty="0" smtClean="0">
                <a:solidFill>
                  <a:srgbClr val="3333FF"/>
                </a:solidFill>
                <a:latin typeface="Arial Unicode MS" pitchFamily="34" charset="-122"/>
                <a:ea typeface="Arial Unicode MS" pitchFamily="34" charset="-122"/>
                <a:cs typeface="Arial Unicode MS" pitchFamily="34" charset="-122"/>
              </a:rPr>
              <a:t>Successfully used</a:t>
            </a:r>
            <a:endParaRPr lang="zh-CN" altLang="en-US" sz="2400" dirty="0">
              <a:solidFill>
                <a:srgbClr val="3333FF"/>
              </a:solidFill>
              <a:latin typeface="Arial Unicode MS" pitchFamily="34" charset="-122"/>
              <a:ea typeface="Arial Unicode MS" pitchFamily="34" charset="-122"/>
              <a:cs typeface="Arial Unicode MS" pitchFamily="34" charset="-122"/>
            </a:endParaRPr>
          </a:p>
        </p:txBody>
      </p:sp>
      <p:grpSp>
        <p:nvGrpSpPr>
          <p:cNvPr id="14" name="组合 13"/>
          <p:cNvGrpSpPr/>
          <p:nvPr/>
        </p:nvGrpSpPr>
        <p:grpSpPr>
          <a:xfrm>
            <a:off x="357158" y="3929066"/>
            <a:ext cx="8667333" cy="1714513"/>
            <a:chOff x="357158" y="3929066"/>
            <a:chExt cx="8667333" cy="1714513"/>
          </a:xfrm>
        </p:grpSpPr>
        <p:pic>
          <p:nvPicPr>
            <p:cNvPr id="1026" name="Picture 2"/>
            <p:cNvPicPr>
              <a:picLocks noChangeAspect="1" noChangeArrowheads="1"/>
            </p:cNvPicPr>
            <p:nvPr/>
          </p:nvPicPr>
          <p:blipFill>
            <a:blip r:embed="rId2"/>
            <a:srcRect/>
            <a:stretch>
              <a:fillRect/>
            </a:stretch>
          </p:blipFill>
          <p:spPr bwMode="auto">
            <a:xfrm>
              <a:off x="357158" y="3929066"/>
              <a:ext cx="1214446" cy="36433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785918" y="3993275"/>
              <a:ext cx="928695" cy="292981"/>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357158" y="4643447"/>
              <a:ext cx="1143008" cy="308744"/>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1928794" y="4572009"/>
              <a:ext cx="287153" cy="357190"/>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a:srcRect/>
            <a:stretch>
              <a:fillRect/>
            </a:stretch>
          </p:blipFill>
          <p:spPr bwMode="auto">
            <a:xfrm>
              <a:off x="357158" y="5286389"/>
              <a:ext cx="1149502" cy="357190"/>
            </a:xfrm>
            <a:prstGeom prst="rect">
              <a:avLst/>
            </a:prstGeom>
            <a:noFill/>
            <a:ln w="9525">
              <a:noFill/>
              <a:miter lim="800000"/>
              <a:headEnd/>
              <a:tailEnd/>
            </a:ln>
            <a:effectLst/>
          </p:spPr>
        </p:pic>
        <p:pic>
          <p:nvPicPr>
            <p:cNvPr id="1031" name="Picture 7"/>
            <p:cNvPicPr>
              <a:picLocks noChangeAspect="1" noChangeArrowheads="1"/>
            </p:cNvPicPr>
            <p:nvPr/>
          </p:nvPicPr>
          <p:blipFill>
            <a:blip r:embed="rId7"/>
            <a:srcRect/>
            <a:stretch>
              <a:fillRect/>
            </a:stretch>
          </p:blipFill>
          <p:spPr bwMode="auto">
            <a:xfrm>
              <a:off x="1914242" y="5286388"/>
              <a:ext cx="443180" cy="357190"/>
            </a:xfrm>
            <a:prstGeom prst="rect">
              <a:avLst/>
            </a:prstGeom>
            <a:noFill/>
            <a:ln w="9525">
              <a:noFill/>
              <a:miter lim="800000"/>
              <a:headEnd/>
              <a:tailEnd/>
            </a:ln>
            <a:effectLst/>
          </p:spPr>
        </p:pic>
        <p:sp>
          <p:nvSpPr>
            <p:cNvPr id="13" name="右大括号 12"/>
            <p:cNvSpPr/>
            <p:nvPr/>
          </p:nvSpPr>
          <p:spPr>
            <a:xfrm>
              <a:off x="2714612" y="4286256"/>
              <a:ext cx="357190" cy="1143008"/>
            </a:xfrm>
            <a:prstGeom prst="rightBrace">
              <a:avLst>
                <a:gd name="adj1" fmla="val 43785"/>
                <a:gd name="adj2" fmla="val 50000"/>
              </a:avLst>
            </a:prstGeom>
            <a:noFill/>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032" name="Picture 8"/>
            <p:cNvPicPr>
              <a:picLocks noChangeAspect="1" noChangeArrowheads="1"/>
            </p:cNvPicPr>
            <p:nvPr/>
          </p:nvPicPr>
          <p:blipFill>
            <a:blip r:embed="rId8"/>
            <a:srcRect/>
            <a:stretch>
              <a:fillRect/>
            </a:stretch>
          </p:blipFill>
          <p:spPr bwMode="auto">
            <a:xfrm>
              <a:off x="3214678" y="4357694"/>
              <a:ext cx="5809813" cy="1000132"/>
            </a:xfrm>
            <a:prstGeom prst="rect">
              <a:avLst/>
            </a:prstGeom>
            <a:noFill/>
            <a:ln w="9525">
              <a:no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par>
                                <p:cTn id="21" presetID="4" presetClass="entr" presetSubtype="16"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ox(in)">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571480"/>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Arial Unicode MS" pitchFamily="34" charset="-122"/>
                <a:ea typeface="Arial Unicode MS" pitchFamily="34" charset="-122"/>
                <a:cs typeface="Arial Unicode MS" pitchFamily="34" charset="-122"/>
              </a:rPr>
              <a:t>Physics motivation</a:t>
            </a:r>
            <a:endParaRPr lang="zh-CN" altLang="en-US" sz="3200" dirty="0">
              <a:latin typeface="Arial Unicode MS" pitchFamily="34" charset="-122"/>
              <a:ea typeface="Arial Unicode MS" pitchFamily="34" charset="-122"/>
              <a:cs typeface="Arial Unicode MS" pitchFamily="34" charset="-122"/>
            </a:endParaRPr>
          </a:p>
        </p:txBody>
      </p:sp>
      <p:sp>
        <p:nvSpPr>
          <p:cNvPr id="15" name="TextBox 14"/>
          <p:cNvSpPr txBox="1"/>
          <p:nvPr/>
        </p:nvSpPr>
        <p:spPr>
          <a:xfrm>
            <a:off x="142844" y="928670"/>
            <a:ext cx="9001156" cy="830997"/>
          </a:xfrm>
          <a:prstGeom prst="rect">
            <a:avLst/>
          </a:prstGeom>
          <a:noFill/>
        </p:spPr>
        <p:txBody>
          <a:bodyPr wrap="square" rtlCol="0">
            <a:spAutoFit/>
          </a:bodyPr>
          <a:lstStyle/>
          <a:p>
            <a:r>
              <a:rPr lang="en-US" altLang="zh-CN" sz="2400" dirty="0" smtClean="0">
                <a:solidFill>
                  <a:srgbClr val="3333FF"/>
                </a:solidFill>
                <a:latin typeface="Arial Unicode MS" pitchFamily="34" charset="-122"/>
                <a:ea typeface="Arial Unicode MS" pitchFamily="34" charset="-122"/>
                <a:cs typeface="Arial Unicode MS" pitchFamily="34" charset="-122"/>
              </a:rPr>
              <a:t>Our goal: perform such an reduction for baryon-baryon scattering in the elongated box.(</a:t>
            </a:r>
            <a:r>
              <a:rPr lang="en-US" altLang="zh-CN" sz="2400" dirty="0" smtClean="0">
                <a:solidFill>
                  <a:srgbClr val="FF0000"/>
                </a:solidFill>
                <a:latin typeface="Arial Unicode MS" pitchFamily="34" charset="-122"/>
                <a:ea typeface="Arial Unicode MS" pitchFamily="34" charset="-122"/>
                <a:cs typeface="Arial Unicode MS" pitchFamily="34" charset="-122"/>
              </a:rPr>
              <a:t>Ning Li arXiv:1708.01879</a:t>
            </a:r>
            <a:r>
              <a:rPr lang="en-US" altLang="zh-CN" sz="2400" dirty="0" smtClean="0">
                <a:solidFill>
                  <a:srgbClr val="3333FF"/>
                </a:solidFill>
                <a:latin typeface="Arial Unicode MS" pitchFamily="34" charset="-122"/>
                <a:ea typeface="Arial Unicode MS" pitchFamily="34" charset="-122"/>
                <a:cs typeface="Arial Unicode MS" pitchFamily="34" charset="-122"/>
              </a:rPr>
              <a:t>)</a:t>
            </a:r>
            <a:endParaRPr lang="zh-CN" altLang="en-US" sz="2400" dirty="0">
              <a:solidFill>
                <a:srgbClr val="3333FF"/>
              </a:solidFill>
              <a:latin typeface="Arial Unicode MS" pitchFamily="34" charset="-122"/>
              <a:ea typeface="Arial Unicode MS" pitchFamily="34" charset="-122"/>
              <a:cs typeface="Arial Unicode MS" pitchFamily="34" charset="-122"/>
            </a:endParaRPr>
          </a:p>
        </p:txBody>
      </p:sp>
      <p:grpSp>
        <p:nvGrpSpPr>
          <p:cNvPr id="16" name="组合 15"/>
          <p:cNvGrpSpPr/>
          <p:nvPr/>
        </p:nvGrpSpPr>
        <p:grpSpPr>
          <a:xfrm>
            <a:off x="428564" y="2071678"/>
            <a:ext cx="8572560" cy="971614"/>
            <a:chOff x="285720" y="5286388"/>
            <a:chExt cx="8572560" cy="971614"/>
          </a:xfrm>
        </p:grpSpPr>
        <p:sp>
          <p:nvSpPr>
            <p:cNvPr id="17" name="TextBox 16"/>
            <p:cNvSpPr txBox="1"/>
            <p:nvPr/>
          </p:nvSpPr>
          <p:spPr>
            <a:xfrm>
              <a:off x="285720" y="5286388"/>
              <a:ext cx="3071834" cy="400110"/>
            </a:xfrm>
            <a:prstGeom prst="rect">
              <a:avLst/>
            </a:prstGeom>
            <a:noFill/>
          </p:spPr>
          <p:txBody>
            <a:bodyPr wrap="square" rtlCol="0">
              <a:spAutoFit/>
            </a:bodyPr>
            <a:lstStyle/>
            <a:p>
              <a:r>
                <a:rPr lang="en-US" altLang="zh-CN" sz="2000" dirty="0" smtClean="0">
                  <a:latin typeface="Arial Unicode MS" pitchFamily="34" charset="-122"/>
                  <a:ea typeface="Arial Unicode MS" pitchFamily="34" charset="-122"/>
                  <a:cs typeface="Arial Unicode MS" pitchFamily="34" charset="-122"/>
                </a:rPr>
                <a:t>Meson-meson scattering</a:t>
              </a:r>
              <a:endParaRPr lang="zh-CN" altLang="en-US" sz="2000" dirty="0">
                <a:latin typeface="Arial Unicode MS" pitchFamily="34" charset="-122"/>
                <a:ea typeface="Arial Unicode MS" pitchFamily="34" charset="-122"/>
                <a:cs typeface="Arial Unicode MS" pitchFamily="34" charset="-122"/>
              </a:endParaRPr>
            </a:p>
          </p:txBody>
        </p:sp>
        <p:sp>
          <p:nvSpPr>
            <p:cNvPr id="18" name="TextBox 17"/>
            <p:cNvSpPr txBox="1"/>
            <p:nvPr/>
          </p:nvSpPr>
          <p:spPr>
            <a:xfrm>
              <a:off x="285720" y="5857892"/>
              <a:ext cx="3286148" cy="400110"/>
            </a:xfrm>
            <a:prstGeom prst="rect">
              <a:avLst/>
            </a:prstGeom>
            <a:noFill/>
          </p:spPr>
          <p:txBody>
            <a:bodyPr wrap="square" rtlCol="0">
              <a:spAutoFit/>
            </a:bodyPr>
            <a:lstStyle/>
            <a:p>
              <a:r>
                <a:rPr lang="en-US" altLang="zh-CN" sz="2000" dirty="0" smtClean="0">
                  <a:latin typeface="Arial Unicode MS" pitchFamily="34" charset="-122"/>
                  <a:ea typeface="Arial Unicode MS" pitchFamily="34" charset="-122"/>
                  <a:cs typeface="Arial Unicode MS" pitchFamily="34" charset="-122"/>
                </a:rPr>
                <a:t>Meson-baryon scattering</a:t>
              </a:r>
              <a:endParaRPr lang="zh-CN" altLang="en-US" sz="2000" dirty="0">
                <a:latin typeface="Arial Unicode MS" pitchFamily="34" charset="-122"/>
                <a:ea typeface="Arial Unicode MS" pitchFamily="34" charset="-122"/>
                <a:cs typeface="Arial Unicode MS" pitchFamily="34" charset="-122"/>
              </a:endParaRPr>
            </a:p>
          </p:txBody>
        </p:sp>
        <p:sp>
          <p:nvSpPr>
            <p:cNvPr id="19" name="右大括号 18"/>
            <p:cNvSpPr/>
            <p:nvPr/>
          </p:nvSpPr>
          <p:spPr>
            <a:xfrm>
              <a:off x="3286116" y="5500702"/>
              <a:ext cx="285752" cy="714380"/>
            </a:xfrm>
            <a:prstGeom prst="rightBrace">
              <a:avLst>
                <a:gd name="adj1" fmla="val 38809"/>
                <a:gd name="adj2" fmla="val 50000"/>
              </a:avLst>
            </a:prstGeom>
            <a:ln>
              <a:solidFill>
                <a:srgbClr val="0232F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TextBox 19"/>
            <p:cNvSpPr txBox="1"/>
            <p:nvPr/>
          </p:nvSpPr>
          <p:spPr>
            <a:xfrm>
              <a:off x="3786182" y="5500702"/>
              <a:ext cx="5072098" cy="707886"/>
            </a:xfrm>
            <a:prstGeom prst="rect">
              <a:avLst/>
            </a:prstGeom>
            <a:noFill/>
          </p:spPr>
          <p:txBody>
            <a:bodyPr wrap="square" rtlCol="0">
              <a:spAutoFit/>
            </a:bodyPr>
            <a:lstStyle/>
            <a:p>
              <a:r>
                <a:rPr lang="en-US" altLang="zh-CN" sz="2000" dirty="0" smtClean="0">
                  <a:latin typeface="Arial Unicode MS" pitchFamily="34" charset="-122"/>
                  <a:ea typeface="Arial Unicode MS" pitchFamily="34" charset="-122"/>
                  <a:cs typeface="Arial Unicode MS" pitchFamily="34" charset="-122"/>
                </a:rPr>
                <a:t>Phaseshift in the elongated box is derived by Frank X. Lee. (</a:t>
              </a:r>
              <a:r>
                <a:rPr lang="en-US" altLang="zh-CN" sz="2000" dirty="0" smtClean="0">
                  <a:solidFill>
                    <a:srgbClr val="FF0000"/>
                  </a:solidFill>
                  <a:latin typeface="Arial Unicode MS" pitchFamily="34" charset="-122"/>
                  <a:ea typeface="Arial Unicode MS" pitchFamily="34" charset="-122"/>
                  <a:cs typeface="Arial Unicode MS" pitchFamily="34" charset="-122"/>
                </a:rPr>
                <a:t>arXiv:1706.00262</a:t>
              </a:r>
              <a:r>
                <a:rPr lang="en-US" altLang="zh-CN" sz="2000" dirty="0" smtClean="0">
                  <a:latin typeface="Arial Unicode MS" pitchFamily="34" charset="-122"/>
                  <a:ea typeface="Arial Unicode MS" pitchFamily="34" charset="-122"/>
                  <a:cs typeface="Arial Unicode MS" pitchFamily="34" charset="-122"/>
                </a:rPr>
                <a:t>) </a:t>
              </a:r>
              <a:endParaRPr lang="zh-CN" altLang="en-US" sz="2000" dirty="0">
                <a:latin typeface="Arial Unicode MS" pitchFamily="34" charset="-122"/>
                <a:ea typeface="Arial Unicode MS" pitchFamily="34" charset="-122"/>
                <a:cs typeface="Arial Unicode MS" pitchFamily="34" charset="-122"/>
              </a:endParaRPr>
            </a:p>
          </p:txBody>
        </p:sp>
      </p:grpSp>
      <p:sp>
        <p:nvSpPr>
          <p:cNvPr id="21" name="TextBox 20"/>
          <p:cNvSpPr txBox="1"/>
          <p:nvPr/>
        </p:nvSpPr>
        <p:spPr>
          <a:xfrm>
            <a:off x="214282" y="3571876"/>
            <a:ext cx="5072098" cy="461665"/>
          </a:xfrm>
          <a:prstGeom prst="rect">
            <a:avLst/>
          </a:prstGeom>
          <a:noFill/>
        </p:spPr>
        <p:txBody>
          <a:bodyPr wrap="square" rtlCol="0">
            <a:spAutoFit/>
          </a:bodyPr>
          <a:lstStyle/>
          <a:p>
            <a:r>
              <a:rPr lang="en-US" altLang="zh-CN" sz="2400" dirty="0" smtClean="0">
                <a:solidFill>
                  <a:srgbClr val="3333FF"/>
                </a:solidFill>
                <a:latin typeface="Arial Unicode MS" pitchFamily="34" charset="-122"/>
                <a:ea typeface="Arial Unicode MS" pitchFamily="34" charset="-122"/>
                <a:cs typeface="Arial Unicode MS" pitchFamily="34" charset="-122"/>
              </a:rPr>
              <a:t>Why we use </a:t>
            </a:r>
            <a:r>
              <a:rPr lang="en-US" altLang="zh-CN" sz="2400" dirty="0" smtClean="0">
                <a:solidFill>
                  <a:srgbClr val="3333FF"/>
                </a:solidFill>
                <a:latin typeface="Arial Unicode MS" pitchFamily="34" charset="-122"/>
                <a:ea typeface="Arial Unicode MS" pitchFamily="34" charset="-122"/>
                <a:cs typeface="Arial Unicode MS" pitchFamily="34" charset="-122"/>
              </a:rPr>
              <a:t>elongated box??</a:t>
            </a:r>
            <a:endParaRPr lang="zh-CN" altLang="en-US" sz="2400" dirty="0">
              <a:solidFill>
                <a:srgbClr val="3333FF"/>
              </a:solidFill>
              <a:latin typeface="Arial Unicode MS" pitchFamily="34" charset="-122"/>
              <a:ea typeface="Arial Unicode MS" pitchFamily="34" charset="-122"/>
              <a:cs typeface="Arial Unicode MS" pitchFamily="34" charset="-122"/>
            </a:endParaRPr>
          </a:p>
        </p:txBody>
      </p:sp>
      <p:sp>
        <p:nvSpPr>
          <p:cNvPr id="22" name="矩形 21"/>
          <p:cNvSpPr/>
          <p:nvPr/>
        </p:nvSpPr>
        <p:spPr>
          <a:xfrm>
            <a:off x="357158" y="4286256"/>
            <a:ext cx="8572560" cy="707886"/>
          </a:xfrm>
          <a:prstGeom prst="rect">
            <a:avLst/>
          </a:prstGeom>
        </p:spPr>
        <p:txBody>
          <a:bodyPr wrap="square">
            <a:spAutoFit/>
          </a:bodyPr>
          <a:lstStyle/>
          <a:p>
            <a:r>
              <a:rPr lang="en-US" altLang="zh-CN" sz="2000" dirty="0" smtClean="0">
                <a:latin typeface="Arial Unicode MS" pitchFamily="34" charset="-122"/>
                <a:ea typeface="Arial Unicode MS" pitchFamily="34" charset="-122"/>
                <a:cs typeface="Arial Unicode MS" pitchFamily="34" charset="-122"/>
              </a:rPr>
              <a:t>In a cubic box, the three momenta of a single </a:t>
            </a:r>
            <a:r>
              <a:rPr lang="en-US" altLang="zh-CN" sz="2000" dirty="0" smtClean="0">
                <a:latin typeface="Arial Unicode MS" pitchFamily="34" charset="-122"/>
                <a:ea typeface="Arial Unicode MS" pitchFamily="34" charset="-122"/>
                <a:cs typeface="Arial Unicode MS" pitchFamily="34" charset="-122"/>
              </a:rPr>
              <a:t>particle are </a:t>
            </a:r>
            <a:r>
              <a:rPr lang="en-US" altLang="zh-CN" sz="2000" dirty="0" smtClean="0">
                <a:latin typeface="Arial Unicode MS" pitchFamily="34" charset="-122"/>
                <a:ea typeface="Arial Unicode MS" pitchFamily="34" charset="-122"/>
                <a:cs typeface="Arial Unicode MS" pitchFamily="34" charset="-122"/>
              </a:rPr>
              <a:t>quantized according </a:t>
            </a:r>
            <a:r>
              <a:rPr lang="en-US" altLang="zh-CN" sz="2000" dirty="0" smtClean="0">
                <a:latin typeface="Arial Unicode MS" pitchFamily="34" charset="-122"/>
                <a:ea typeface="Arial Unicode MS" pitchFamily="34" charset="-122"/>
                <a:cs typeface="Arial Unicode MS" pitchFamily="34" charset="-122"/>
              </a:rPr>
              <a:t>to</a:t>
            </a:r>
          </a:p>
        </p:txBody>
      </p:sp>
      <p:pic>
        <p:nvPicPr>
          <p:cNvPr id="2050" name="Picture 2"/>
          <p:cNvPicPr>
            <a:picLocks noChangeAspect="1" noChangeArrowheads="1"/>
          </p:cNvPicPr>
          <p:nvPr/>
        </p:nvPicPr>
        <p:blipFill>
          <a:blip r:embed="rId2"/>
          <a:srcRect/>
          <a:stretch>
            <a:fillRect/>
          </a:stretch>
        </p:blipFill>
        <p:spPr bwMode="auto">
          <a:xfrm>
            <a:off x="1881188" y="4643446"/>
            <a:ext cx="3048002" cy="307498"/>
          </a:xfrm>
          <a:prstGeom prst="rect">
            <a:avLst/>
          </a:prstGeom>
          <a:noFill/>
          <a:ln w="9525">
            <a:noFill/>
            <a:miter lim="800000"/>
            <a:headEnd/>
            <a:tailEnd/>
          </a:ln>
          <a:effectLst/>
        </p:spPr>
      </p:pic>
      <p:sp>
        <p:nvSpPr>
          <p:cNvPr id="24" name="矩形 23"/>
          <p:cNvSpPr/>
          <p:nvPr/>
        </p:nvSpPr>
        <p:spPr>
          <a:xfrm>
            <a:off x="357158" y="5143512"/>
            <a:ext cx="7929618" cy="1015663"/>
          </a:xfrm>
          <a:prstGeom prst="rect">
            <a:avLst/>
          </a:prstGeom>
        </p:spPr>
        <p:txBody>
          <a:bodyPr wrap="square">
            <a:spAutoFit/>
          </a:bodyPr>
          <a:lstStyle/>
          <a:p>
            <a:r>
              <a:rPr lang="en-US" altLang="zh-CN" sz="2000" dirty="0" smtClean="0">
                <a:latin typeface="Arial Unicode MS" pitchFamily="34" charset="-122"/>
                <a:ea typeface="Arial Unicode MS" pitchFamily="34" charset="-122"/>
                <a:cs typeface="Arial Unicode MS" pitchFamily="34" charset="-122"/>
              </a:rPr>
              <a:t>However, in </a:t>
            </a:r>
            <a:r>
              <a:rPr lang="en-US" altLang="zh-CN" sz="2000" dirty="0" smtClean="0">
                <a:latin typeface="Arial Unicode MS" pitchFamily="34" charset="-122"/>
                <a:ea typeface="Arial Unicode MS" pitchFamily="34" charset="-122"/>
                <a:cs typeface="Arial Unicode MS" pitchFamily="34" charset="-122"/>
              </a:rPr>
              <a:t>the cubic lattice, many low momentum </a:t>
            </a:r>
            <a:r>
              <a:rPr lang="en-US" altLang="zh-CN" sz="2000" dirty="0" smtClean="0">
                <a:latin typeface="Arial Unicode MS" pitchFamily="34" charset="-122"/>
                <a:ea typeface="Arial Unicode MS" pitchFamily="34" charset="-122"/>
                <a:cs typeface="Arial Unicode MS" pitchFamily="34" charset="-122"/>
              </a:rPr>
              <a:t>modes are </a:t>
            </a:r>
            <a:r>
              <a:rPr lang="en-US" altLang="zh-CN" sz="2000" dirty="0" smtClean="0">
                <a:latin typeface="Arial Unicode MS" pitchFamily="34" charset="-122"/>
                <a:ea typeface="Arial Unicode MS" pitchFamily="34" charset="-122"/>
                <a:cs typeface="Arial Unicode MS" pitchFamily="34" charset="-122"/>
              </a:rPr>
              <a:t>energy degenerate such as modes (</a:t>
            </a:r>
            <a:r>
              <a:rPr lang="en-US" altLang="zh-CN" sz="2000" dirty="0" smtClean="0">
                <a:latin typeface="Arial Unicode MS" pitchFamily="34" charset="-122"/>
                <a:ea typeface="Arial Unicode MS" pitchFamily="34" charset="-122"/>
                <a:cs typeface="Arial Unicode MS" pitchFamily="34" charset="-122"/>
              </a:rPr>
              <a:t>1,0, </a:t>
            </a:r>
            <a:r>
              <a:rPr lang="en-US" altLang="zh-CN" sz="2000" dirty="0" smtClean="0">
                <a:latin typeface="Arial Unicode MS" pitchFamily="34" charset="-122"/>
                <a:ea typeface="Arial Unicode MS" pitchFamily="34" charset="-122"/>
                <a:cs typeface="Arial Unicode MS" pitchFamily="34" charset="-122"/>
              </a:rPr>
              <a:t>0), (</a:t>
            </a:r>
            <a:r>
              <a:rPr lang="en-US" altLang="zh-CN" sz="2000" dirty="0" smtClean="0">
                <a:latin typeface="Arial Unicode MS" pitchFamily="34" charset="-122"/>
                <a:ea typeface="Arial Unicode MS" pitchFamily="34" charset="-122"/>
                <a:cs typeface="Arial Unicode MS" pitchFamily="34" charset="-122"/>
              </a:rPr>
              <a:t>0, 1, </a:t>
            </a:r>
            <a:r>
              <a:rPr lang="en-US" altLang="zh-CN" sz="2000" dirty="0" smtClean="0">
                <a:latin typeface="Arial Unicode MS" pitchFamily="34" charset="-122"/>
                <a:ea typeface="Arial Unicode MS" pitchFamily="34" charset="-122"/>
                <a:cs typeface="Arial Unicode MS" pitchFamily="34" charset="-122"/>
              </a:rPr>
              <a:t>0) </a:t>
            </a:r>
            <a:r>
              <a:rPr lang="en-US" altLang="zh-CN" sz="2000" dirty="0" smtClean="0">
                <a:latin typeface="Arial Unicode MS" pitchFamily="34" charset="-122"/>
                <a:ea typeface="Arial Unicode MS" pitchFamily="34" charset="-122"/>
                <a:cs typeface="Arial Unicode MS" pitchFamily="34" charset="-122"/>
              </a:rPr>
              <a:t>and (0, 0, </a:t>
            </a:r>
            <a:r>
              <a:rPr lang="en-US" altLang="zh-CN" sz="2000" dirty="0" smtClean="0">
                <a:latin typeface="Arial Unicode MS" pitchFamily="34" charset="-122"/>
                <a:ea typeface="Arial Unicode MS" pitchFamily="34" charset="-122"/>
                <a:cs typeface="Arial Unicode MS" pitchFamily="34" charset="-122"/>
              </a:rPr>
              <a:t>1) since they are related to each another by the </a:t>
            </a:r>
            <a:r>
              <a:rPr lang="en-US" altLang="zh-CN" sz="2000" dirty="0" smtClean="0">
                <a:latin typeface="Arial Unicode MS" pitchFamily="34" charset="-122"/>
                <a:ea typeface="Arial Unicode MS" pitchFamily="34" charset="-122"/>
                <a:cs typeface="Arial Unicode MS" pitchFamily="34" charset="-122"/>
              </a:rPr>
              <a:t>cubic symmetry</a:t>
            </a:r>
            <a:r>
              <a:rPr lang="en-US" altLang="zh-CN" sz="2000" dirty="0" smtClean="0">
                <a:latin typeface="Arial Unicode MS" pitchFamily="34" charset="-122"/>
                <a:ea typeface="Arial Unicode MS" pitchFamily="34" charset="-122"/>
                <a:cs typeface="Arial Unicode MS" pitchFamily="34" charset="-122"/>
              </a:rPr>
              <a:t>.</a:t>
            </a:r>
            <a:endParaRPr lang="zh-CN" altLang="en-US" sz="2000" dirty="0">
              <a:latin typeface="Arial Unicode MS" pitchFamily="34" charset="-122"/>
              <a:ea typeface="Arial Unicode MS" pitchFamily="34" charset="-122"/>
              <a:cs typeface="Arial Unicode MS"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ox(in)">
                                      <p:cBhvr>
                                        <p:cTn id="17" dur="500"/>
                                        <p:tgtEl>
                                          <p:spTgt spid="16"/>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linds(horizontal)">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571480"/>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t>Phaseshift  reduction</a:t>
            </a:r>
            <a:endParaRPr lang="zh-CN" altLang="en-US" sz="3200" dirty="0">
              <a:latin typeface="Arial Unicode MS" pitchFamily="34" charset="-122"/>
              <a:ea typeface="Arial Unicode MS" pitchFamily="34" charset="-122"/>
              <a:cs typeface="Arial Unicode MS" pitchFamily="34" charset="-122"/>
            </a:endParaRPr>
          </a:p>
        </p:txBody>
      </p:sp>
      <p:sp>
        <p:nvSpPr>
          <p:cNvPr id="5" name="矩形 4"/>
          <p:cNvSpPr/>
          <p:nvPr/>
        </p:nvSpPr>
        <p:spPr>
          <a:xfrm>
            <a:off x="142844" y="714356"/>
            <a:ext cx="8715436" cy="1015663"/>
          </a:xfrm>
          <a:prstGeom prst="rect">
            <a:avLst/>
          </a:prstGeom>
        </p:spPr>
        <p:txBody>
          <a:bodyPr wrap="square">
            <a:spAutoFit/>
          </a:bodyPr>
          <a:lstStyle/>
          <a:p>
            <a:r>
              <a:rPr lang="en-US" altLang="zh-CN" sz="2000" dirty="0" smtClean="0">
                <a:latin typeface="Arial Unicode MS" pitchFamily="34" charset="-122"/>
                <a:ea typeface="Arial Unicode MS" pitchFamily="34" charset="-122"/>
                <a:cs typeface="Arial Unicode MS" pitchFamily="34" charset="-122"/>
              </a:rPr>
              <a:t>Start with phase shift formulas for baryon-baryon scattering in COM frame in elongated boxes </a:t>
            </a:r>
          </a:p>
          <a:p>
            <a:pPr algn="r"/>
            <a:r>
              <a:rPr lang="en-US" altLang="zh-CN" sz="2000" dirty="0" smtClean="0">
                <a:solidFill>
                  <a:srgbClr val="FF0000"/>
                </a:solidFill>
                <a:latin typeface="Arial Unicode MS" pitchFamily="34" charset="-122"/>
                <a:ea typeface="Arial Unicode MS" pitchFamily="34" charset="-122"/>
                <a:cs typeface="Arial Unicode MS" pitchFamily="34" charset="-122"/>
              </a:rPr>
              <a:t>Ning Li arXiv:1708.01879</a:t>
            </a:r>
          </a:p>
        </p:txBody>
      </p:sp>
      <p:sp>
        <p:nvSpPr>
          <p:cNvPr id="6" name="矩形 5"/>
          <p:cNvSpPr/>
          <p:nvPr/>
        </p:nvSpPr>
        <p:spPr>
          <a:xfrm>
            <a:off x="169829" y="1785926"/>
            <a:ext cx="6045245" cy="461665"/>
          </a:xfrm>
          <a:prstGeom prst="rect">
            <a:avLst/>
          </a:prstGeom>
        </p:spPr>
        <p:txBody>
          <a:bodyPr wrap="none">
            <a:spAutoFit/>
          </a:bodyPr>
          <a:lstStyle/>
          <a:p>
            <a:r>
              <a:rPr lang="en-US" altLang="zh-CN" sz="2400" dirty="0" smtClean="0">
                <a:solidFill>
                  <a:srgbClr val="3333FF"/>
                </a:solidFill>
                <a:latin typeface="Arial Unicode MS" pitchFamily="34" charset="-122"/>
                <a:ea typeface="Arial Unicode MS" pitchFamily="34" charset="-122"/>
                <a:cs typeface="Arial Unicode MS" pitchFamily="34" charset="-122"/>
              </a:rPr>
              <a:t>Brief review of the basic Lüscher 's formula</a:t>
            </a:r>
            <a:endParaRPr lang="zh-CN" altLang="en-US" sz="2400" dirty="0">
              <a:solidFill>
                <a:srgbClr val="3333FF"/>
              </a:solidFill>
              <a:latin typeface="Arial Unicode MS" pitchFamily="34" charset="-122"/>
              <a:ea typeface="Arial Unicode MS" pitchFamily="34" charset="-122"/>
              <a:cs typeface="Arial Unicode MS" pitchFamily="34" charset="-122"/>
            </a:endParaRPr>
          </a:p>
        </p:txBody>
      </p:sp>
      <p:sp>
        <p:nvSpPr>
          <p:cNvPr id="7" name="矩形 6"/>
          <p:cNvSpPr/>
          <p:nvPr/>
        </p:nvSpPr>
        <p:spPr>
          <a:xfrm>
            <a:off x="169341" y="2428868"/>
            <a:ext cx="6346609" cy="400110"/>
          </a:xfrm>
          <a:prstGeom prst="rect">
            <a:avLst/>
          </a:prstGeom>
        </p:spPr>
        <p:txBody>
          <a:bodyPr wrap="none">
            <a:spAutoFit/>
          </a:bodyPr>
          <a:lstStyle/>
          <a:p>
            <a:r>
              <a:rPr lang="en-US" altLang="zh-CN" sz="2000" dirty="0" smtClean="0">
                <a:latin typeface="Arial Unicode MS" pitchFamily="34" charset="-122"/>
                <a:ea typeface="Arial Unicode MS" pitchFamily="34" charset="-122"/>
                <a:cs typeface="Arial Unicode MS" pitchFamily="34" charset="-122"/>
              </a:rPr>
              <a:t>The asymptotic form of the wave function is written as:</a:t>
            </a:r>
            <a:endParaRPr lang="zh-CN" altLang="en-US" sz="2000" dirty="0">
              <a:latin typeface="Arial Unicode MS" pitchFamily="34" charset="-122"/>
              <a:ea typeface="Arial Unicode MS" pitchFamily="34" charset="-122"/>
              <a:cs typeface="Arial Unicode MS" pitchFamily="34" charset="-122"/>
            </a:endParaRPr>
          </a:p>
        </p:txBody>
      </p:sp>
      <p:pic>
        <p:nvPicPr>
          <p:cNvPr id="6146" name="Picture 2"/>
          <p:cNvPicPr>
            <a:picLocks noChangeAspect="1" noChangeArrowheads="1"/>
          </p:cNvPicPr>
          <p:nvPr/>
        </p:nvPicPr>
        <p:blipFill>
          <a:blip r:embed="rId2"/>
          <a:srcRect/>
          <a:stretch>
            <a:fillRect/>
          </a:stretch>
        </p:blipFill>
        <p:spPr bwMode="auto">
          <a:xfrm>
            <a:off x="1571603" y="3132834"/>
            <a:ext cx="5740899" cy="1010546"/>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1476501" y="4422271"/>
            <a:ext cx="5475724" cy="164993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6146"/>
                                        </p:tgtEl>
                                        <p:attrNameLst>
                                          <p:attrName>style.visibility</p:attrName>
                                        </p:attrNameLst>
                                      </p:cBhvr>
                                      <p:to>
                                        <p:strVal val="visible"/>
                                      </p:to>
                                    </p:set>
                                    <p:animEffect transition="in" filter="box(in)">
                                      <p:cBhvr>
                                        <p:cTn id="27" dur="500"/>
                                        <p:tgtEl>
                                          <p:spTgt spid="614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6147"/>
                                        </p:tgtEl>
                                        <p:attrNameLst>
                                          <p:attrName>style.visibility</p:attrName>
                                        </p:attrNameLst>
                                      </p:cBhvr>
                                      <p:to>
                                        <p:strVal val="visible"/>
                                      </p:to>
                                    </p:set>
                                    <p:animEffect transition="in" filter="box(in)">
                                      <p:cBhvr>
                                        <p:cTn id="32"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571480"/>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t>Phaseshift  reduction</a:t>
            </a:r>
            <a:endParaRPr lang="zh-CN" altLang="en-US" sz="3200" dirty="0">
              <a:latin typeface="Arial Unicode MS" pitchFamily="34" charset="-122"/>
              <a:ea typeface="Arial Unicode MS" pitchFamily="34" charset="-122"/>
              <a:cs typeface="Arial Unicode MS" pitchFamily="34" charset="-122"/>
            </a:endParaRPr>
          </a:p>
        </p:txBody>
      </p:sp>
      <p:sp>
        <p:nvSpPr>
          <p:cNvPr id="6" name="矩形 5"/>
          <p:cNvSpPr/>
          <p:nvPr/>
        </p:nvSpPr>
        <p:spPr>
          <a:xfrm>
            <a:off x="142844" y="642918"/>
            <a:ext cx="8786874" cy="1015663"/>
          </a:xfrm>
          <a:prstGeom prst="rect">
            <a:avLst/>
          </a:prstGeom>
        </p:spPr>
        <p:txBody>
          <a:bodyPr wrap="square">
            <a:spAutoFit/>
          </a:bodyPr>
          <a:lstStyle/>
          <a:p>
            <a:r>
              <a:rPr lang="en-US" altLang="zh-CN" sz="2000" dirty="0" smtClean="0">
                <a:latin typeface="Arial Unicode MS" pitchFamily="34" charset="-122"/>
                <a:ea typeface="Arial Unicode MS" pitchFamily="34" charset="-122"/>
                <a:cs typeface="Arial Unicode MS" pitchFamily="34" charset="-122"/>
              </a:rPr>
              <a:t>For baryon-baryon scattering, we enclose the two-particle system in a cubic box of size L with periodic boundary condition. In the outer region where the potential vanishes, the wave function becomes</a:t>
            </a:r>
            <a:endParaRPr lang="zh-CN" altLang="en-US" sz="2000" dirty="0">
              <a:latin typeface="Arial Unicode MS" pitchFamily="34" charset="-122"/>
              <a:ea typeface="Arial Unicode MS" pitchFamily="34" charset="-122"/>
              <a:cs typeface="Arial Unicode MS" pitchFamily="34" charset="-122"/>
            </a:endParaRPr>
          </a:p>
        </p:txBody>
      </p:sp>
      <p:pic>
        <p:nvPicPr>
          <p:cNvPr id="7172" name="Picture 4"/>
          <p:cNvPicPr>
            <a:picLocks noChangeAspect="1" noChangeArrowheads="1"/>
          </p:cNvPicPr>
          <p:nvPr/>
        </p:nvPicPr>
        <p:blipFill>
          <a:blip r:embed="rId2"/>
          <a:srcRect/>
          <a:stretch>
            <a:fillRect/>
          </a:stretch>
        </p:blipFill>
        <p:spPr bwMode="auto">
          <a:xfrm>
            <a:off x="2071670" y="2000240"/>
            <a:ext cx="4643470" cy="676344"/>
          </a:xfrm>
          <a:prstGeom prst="rect">
            <a:avLst/>
          </a:prstGeom>
          <a:noFill/>
          <a:ln w="9525">
            <a:noFill/>
            <a:miter lim="800000"/>
            <a:headEnd/>
            <a:tailEnd/>
          </a:ln>
          <a:effectLst/>
        </p:spPr>
      </p:pic>
      <p:pic>
        <p:nvPicPr>
          <p:cNvPr id="7173" name="Picture 5"/>
          <p:cNvPicPr>
            <a:picLocks noChangeAspect="1" noChangeArrowheads="1"/>
          </p:cNvPicPr>
          <p:nvPr/>
        </p:nvPicPr>
        <p:blipFill>
          <a:blip r:embed="rId3"/>
          <a:srcRect/>
          <a:stretch>
            <a:fillRect/>
          </a:stretch>
        </p:blipFill>
        <p:spPr bwMode="auto">
          <a:xfrm>
            <a:off x="1222402" y="2960849"/>
            <a:ext cx="6421432" cy="611027"/>
          </a:xfrm>
          <a:prstGeom prst="rect">
            <a:avLst/>
          </a:prstGeom>
          <a:noFill/>
          <a:ln w="9525">
            <a:noFill/>
            <a:miter lim="800000"/>
            <a:headEnd/>
            <a:tailEnd/>
          </a:ln>
          <a:effectLst/>
        </p:spPr>
      </p:pic>
      <p:sp>
        <p:nvSpPr>
          <p:cNvPr id="10" name="矩形 9"/>
          <p:cNvSpPr/>
          <p:nvPr/>
        </p:nvSpPr>
        <p:spPr>
          <a:xfrm>
            <a:off x="214282" y="3770659"/>
            <a:ext cx="8643966" cy="1015663"/>
          </a:xfrm>
          <a:prstGeom prst="rect">
            <a:avLst/>
          </a:prstGeom>
        </p:spPr>
        <p:txBody>
          <a:bodyPr wrap="square">
            <a:spAutoFit/>
          </a:bodyPr>
          <a:lstStyle/>
          <a:p>
            <a:r>
              <a:rPr lang="en-US" altLang="zh-CN" sz="2000" dirty="0" smtClean="0">
                <a:latin typeface="Arial Unicode MS" pitchFamily="34" charset="-122"/>
                <a:ea typeface="Arial Unicode MS" pitchFamily="34" charset="-122"/>
                <a:cs typeface="Arial Unicode MS" pitchFamily="34" charset="-122"/>
              </a:rPr>
              <a:t>Then, we can expand the wave function into a linear superposition  of the singular periodic solutions, i.e., </a:t>
            </a:r>
            <a:r>
              <a:rPr lang="en-US" altLang="zh-CN" sz="2000" dirty="0" err="1" smtClean="0">
                <a:latin typeface="Arial Unicode MS" pitchFamily="34" charset="-122"/>
                <a:ea typeface="Arial Unicode MS" pitchFamily="34" charset="-122"/>
                <a:cs typeface="Arial Unicode MS" pitchFamily="34" charset="-122"/>
              </a:rPr>
              <a:t>G</a:t>
            </a:r>
            <a:r>
              <a:rPr lang="en-US" altLang="zh-CN" sz="2000" baseline="-25000" dirty="0" err="1" smtClean="0">
                <a:latin typeface="Arial Unicode MS" pitchFamily="34" charset="-122"/>
                <a:ea typeface="Arial Unicode MS" pitchFamily="34" charset="-122"/>
                <a:cs typeface="Arial Unicode MS" pitchFamily="34" charset="-122"/>
              </a:rPr>
              <a:t>JMls</a:t>
            </a:r>
            <a:r>
              <a:rPr lang="en-US" altLang="zh-CN" sz="2000" dirty="0" smtClean="0">
                <a:latin typeface="Arial Unicode MS" pitchFamily="34" charset="-122"/>
                <a:ea typeface="Arial Unicode MS" pitchFamily="34" charset="-122"/>
                <a:cs typeface="Arial Unicode MS" pitchFamily="34" charset="-122"/>
              </a:rPr>
              <a:t>(r; k</a:t>
            </a:r>
            <a:r>
              <a:rPr lang="en-US" altLang="zh-CN" sz="2000" baseline="30000" dirty="0" smtClean="0">
                <a:latin typeface="Arial Unicode MS" pitchFamily="34" charset="-122"/>
                <a:ea typeface="Arial Unicode MS" pitchFamily="34" charset="-122"/>
                <a:cs typeface="Arial Unicode MS" pitchFamily="34" charset="-122"/>
              </a:rPr>
              <a:t>2</a:t>
            </a:r>
            <a:r>
              <a:rPr lang="en-US" altLang="zh-CN" sz="2000" dirty="0" smtClean="0">
                <a:latin typeface="Arial Unicode MS" pitchFamily="34" charset="-122"/>
                <a:ea typeface="Arial Unicode MS" pitchFamily="34" charset="-122"/>
                <a:cs typeface="Arial Unicode MS" pitchFamily="34" charset="-122"/>
              </a:rPr>
              <a:t>), of the Helmholtz equation in the outer region. Thus, one can get</a:t>
            </a:r>
            <a:endParaRPr lang="zh-CN" altLang="en-US" sz="2000" dirty="0">
              <a:latin typeface="Arial Unicode MS" pitchFamily="34" charset="-122"/>
              <a:ea typeface="Arial Unicode MS" pitchFamily="34" charset="-122"/>
              <a:cs typeface="Arial Unicode MS" pitchFamily="34" charset="-122"/>
            </a:endParaRPr>
          </a:p>
        </p:txBody>
      </p:sp>
      <p:pic>
        <p:nvPicPr>
          <p:cNvPr id="7175" name="Picture 7"/>
          <p:cNvPicPr>
            <a:picLocks noChangeAspect="1" noChangeArrowheads="1"/>
          </p:cNvPicPr>
          <p:nvPr/>
        </p:nvPicPr>
        <p:blipFill>
          <a:blip r:embed="rId4"/>
          <a:srcRect/>
          <a:stretch>
            <a:fillRect/>
          </a:stretch>
        </p:blipFill>
        <p:spPr bwMode="auto">
          <a:xfrm>
            <a:off x="2000232" y="5079569"/>
            <a:ext cx="4929222" cy="92119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172"/>
                                        </p:tgtEl>
                                        <p:attrNameLst>
                                          <p:attrName>style.visibility</p:attrName>
                                        </p:attrNameLst>
                                      </p:cBhvr>
                                      <p:to>
                                        <p:strVal val="visible"/>
                                      </p:to>
                                    </p:set>
                                    <p:animEffect transition="in" filter="box(in)">
                                      <p:cBhvr>
                                        <p:cTn id="17" dur="500"/>
                                        <p:tgtEl>
                                          <p:spTgt spid="717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7173"/>
                                        </p:tgtEl>
                                        <p:attrNameLst>
                                          <p:attrName>style.visibility</p:attrName>
                                        </p:attrNameLst>
                                      </p:cBhvr>
                                      <p:to>
                                        <p:strVal val="visible"/>
                                      </p:to>
                                    </p:set>
                                    <p:animEffect transition="in" filter="box(in)">
                                      <p:cBhvr>
                                        <p:cTn id="22" dur="500"/>
                                        <p:tgtEl>
                                          <p:spTgt spid="717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7175"/>
                                        </p:tgtEl>
                                        <p:attrNameLst>
                                          <p:attrName>style.visibility</p:attrName>
                                        </p:attrNameLst>
                                      </p:cBhvr>
                                      <p:to>
                                        <p:strVal val="visible"/>
                                      </p:to>
                                    </p:set>
                                    <p:animEffect transition="in" filter="box(in)">
                                      <p:cBhvr>
                                        <p:cTn id="32"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571480"/>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t>Phaseshift  reduction</a:t>
            </a:r>
            <a:endParaRPr lang="zh-CN" altLang="en-US" sz="3200" dirty="0">
              <a:latin typeface="Arial Unicode MS" pitchFamily="34" charset="-122"/>
              <a:ea typeface="Arial Unicode MS" pitchFamily="34" charset="-122"/>
              <a:cs typeface="Arial Unicode MS" pitchFamily="34" charset="-122"/>
            </a:endParaRPr>
          </a:p>
        </p:txBody>
      </p:sp>
      <p:pic>
        <p:nvPicPr>
          <p:cNvPr id="8194" name="Picture 2"/>
          <p:cNvPicPr>
            <a:picLocks noChangeAspect="1" noChangeArrowheads="1"/>
          </p:cNvPicPr>
          <p:nvPr/>
        </p:nvPicPr>
        <p:blipFill>
          <a:blip r:embed="rId2"/>
          <a:srcRect/>
          <a:stretch>
            <a:fillRect/>
          </a:stretch>
        </p:blipFill>
        <p:spPr bwMode="auto">
          <a:xfrm>
            <a:off x="285720" y="785794"/>
            <a:ext cx="4429155" cy="1152039"/>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254429" y="2143115"/>
            <a:ext cx="4460447" cy="951899"/>
          </a:xfrm>
          <a:prstGeom prst="rect">
            <a:avLst/>
          </a:prstGeom>
          <a:noFill/>
          <a:ln w="9525">
            <a:noFill/>
            <a:miter lim="800000"/>
            <a:headEnd/>
            <a:tailEnd/>
          </a:ln>
          <a:effectLst/>
        </p:spPr>
      </p:pic>
      <p:pic>
        <p:nvPicPr>
          <p:cNvPr id="8196" name="Picture 4"/>
          <p:cNvPicPr>
            <a:picLocks noChangeAspect="1" noChangeArrowheads="1"/>
          </p:cNvPicPr>
          <p:nvPr/>
        </p:nvPicPr>
        <p:blipFill>
          <a:blip r:embed="rId4" cstate="print"/>
          <a:srcRect/>
          <a:stretch>
            <a:fillRect/>
          </a:stretch>
        </p:blipFill>
        <p:spPr bwMode="auto">
          <a:xfrm>
            <a:off x="4957732" y="928671"/>
            <a:ext cx="4043424" cy="1714511"/>
          </a:xfrm>
          <a:prstGeom prst="rect">
            <a:avLst/>
          </a:prstGeom>
          <a:noFill/>
          <a:ln w="9525">
            <a:noFill/>
            <a:miter lim="800000"/>
            <a:headEnd/>
            <a:tailEnd/>
          </a:ln>
          <a:effectLst/>
        </p:spPr>
      </p:pic>
      <p:pic>
        <p:nvPicPr>
          <p:cNvPr id="8197" name="Picture 5"/>
          <p:cNvPicPr>
            <a:picLocks noChangeAspect="1" noChangeArrowheads="1"/>
          </p:cNvPicPr>
          <p:nvPr/>
        </p:nvPicPr>
        <p:blipFill>
          <a:blip r:embed="rId5"/>
          <a:srcRect/>
          <a:stretch>
            <a:fillRect/>
          </a:stretch>
        </p:blipFill>
        <p:spPr bwMode="auto">
          <a:xfrm>
            <a:off x="214282" y="3286125"/>
            <a:ext cx="6357982" cy="611764"/>
          </a:xfrm>
          <a:prstGeom prst="rect">
            <a:avLst/>
          </a:prstGeom>
          <a:noFill/>
          <a:ln w="9525">
            <a:noFill/>
            <a:miter lim="800000"/>
            <a:headEnd/>
            <a:tailEnd/>
          </a:ln>
          <a:effectLst/>
        </p:spPr>
      </p:pic>
      <p:pic>
        <p:nvPicPr>
          <p:cNvPr id="8198" name="Picture 6"/>
          <p:cNvPicPr>
            <a:picLocks noChangeAspect="1" noChangeArrowheads="1"/>
          </p:cNvPicPr>
          <p:nvPr/>
        </p:nvPicPr>
        <p:blipFill>
          <a:blip r:embed="rId6"/>
          <a:srcRect/>
          <a:stretch>
            <a:fillRect/>
          </a:stretch>
        </p:blipFill>
        <p:spPr bwMode="auto">
          <a:xfrm>
            <a:off x="3071803" y="4073640"/>
            <a:ext cx="2286015" cy="651596"/>
          </a:xfrm>
          <a:prstGeom prst="rect">
            <a:avLst/>
          </a:prstGeom>
          <a:noFill/>
          <a:ln w="9525">
            <a:noFill/>
            <a:miter lim="800000"/>
            <a:headEnd/>
            <a:tailEnd/>
          </a:ln>
          <a:effectLst/>
        </p:spPr>
      </p:pic>
      <p:sp>
        <p:nvSpPr>
          <p:cNvPr id="9" name="矩形 8"/>
          <p:cNvSpPr/>
          <p:nvPr/>
        </p:nvSpPr>
        <p:spPr>
          <a:xfrm>
            <a:off x="214282" y="4957716"/>
            <a:ext cx="8572560" cy="400110"/>
          </a:xfrm>
          <a:prstGeom prst="rect">
            <a:avLst/>
          </a:prstGeom>
        </p:spPr>
        <p:txBody>
          <a:bodyPr wrap="square">
            <a:spAutoFit/>
          </a:bodyPr>
          <a:lstStyle/>
          <a:p>
            <a:r>
              <a:rPr lang="en-US" altLang="zh-CN" sz="2000" dirty="0" smtClean="0">
                <a:latin typeface="Arial Unicode MS" pitchFamily="34" charset="-122"/>
                <a:ea typeface="Arial Unicode MS" pitchFamily="34" charset="-122"/>
                <a:cs typeface="Arial Unicode MS" pitchFamily="34" charset="-122"/>
              </a:rPr>
              <a:t>The phaseshift is determined from the quantization condition:</a:t>
            </a:r>
            <a:endParaRPr lang="zh-CN" altLang="en-US" sz="2000" dirty="0">
              <a:latin typeface="Arial Unicode MS" pitchFamily="34" charset="-122"/>
              <a:ea typeface="Arial Unicode MS" pitchFamily="34" charset="-122"/>
              <a:cs typeface="Arial Unicode MS" pitchFamily="34" charset="-122"/>
            </a:endParaRPr>
          </a:p>
        </p:txBody>
      </p:sp>
      <p:pic>
        <p:nvPicPr>
          <p:cNvPr id="8199" name="Picture 7"/>
          <p:cNvPicPr>
            <a:picLocks noChangeAspect="1" noChangeArrowheads="1"/>
          </p:cNvPicPr>
          <p:nvPr/>
        </p:nvPicPr>
        <p:blipFill>
          <a:blip r:embed="rId7"/>
          <a:srcRect/>
          <a:stretch>
            <a:fillRect/>
          </a:stretch>
        </p:blipFill>
        <p:spPr bwMode="auto">
          <a:xfrm>
            <a:off x="571472" y="5629290"/>
            <a:ext cx="7286676" cy="72866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box(in)">
                                      <p:cBhvr>
                                        <p:cTn id="12" dur="500"/>
                                        <p:tgtEl>
                                          <p:spTgt spid="819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box(in)">
                                      <p:cBhvr>
                                        <p:cTn id="17" dur="500"/>
                                        <p:tgtEl>
                                          <p:spTgt spid="819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196"/>
                                        </p:tgtEl>
                                        <p:attrNameLst>
                                          <p:attrName>style.visibility</p:attrName>
                                        </p:attrNameLst>
                                      </p:cBhvr>
                                      <p:to>
                                        <p:strVal val="visible"/>
                                      </p:to>
                                    </p:set>
                                    <p:animEffect transition="in" filter="blinds(horizontal)">
                                      <p:cBhvr>
                                        <p:cTn id="22" dur="500"/>
                                        <p:tgtEl>
                                          <p:spTgt spid="819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197"/>
                                        </p:tgtEl>
                                        <p:attrNameLst>
                                          <p:attrName>style.visibility</p:attrName>
                                        </p:attrNameLst>
                                      </p:cBhvr>
                                      <p:to>
                                        <p:strVal val="visible"/>
                                      </p:to>
                                    </p:set>
                                    <p:animEffect transition="in" filter="blinds(horizontal)">
                                      <p:cBhvr>
                                        <p:cTn id="27" dur="500"/>
                                        <p:tgtEl>
                                          <p:spTgt spid="819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8198"/>
                                        </p:tgtEl>
                                        <p:attrNameLst>
                                          <p:attrName>style.visibility</p:attrName>
                                        </p:attrNameLst>
                                      </p:cBhvr>
                                      <p:to>
                                        <p:strVal val="visible"/>
                                      </p:to>
                                    </p:set>
                                    <p:animEffect transition="in" filter="box(in)">
                                      <p:cBhvr>
                                        <p:cTn id="32" dur="500"/>
                                        <p:tgtEl>
                                          <p:spTgt spid="819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8199"/>
                                        </p:tgtEl>
                                        <p:attrNameLst>
                                          <p:attrName>style.visibility</p:attrName>
                                        </p:attrNameLst>
                                      </p:cBhvr>
                                      <p:to>
                                        <p:strVal val="visible"/>
                                      </p:to>
                                    </p:set>
                                    <p:animEffect transition="in" filter="box(in)">
                                      <p:cBhvr>
                                        <p:cTn id="42" dur="5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1079</TotalTime>
  <Words>1547</Words>
  <Application>Microsoft Office PowerPoint</Application>
  <PresentationFormat>全屏显示(4:3)</PresentationFormat>
  <Paragraphs>152</Paragraphs>
  <Slides>33</Slides>
  <Notes>0</Notes>
  <HiddenSlides>0</HiddenSlides>
  <MMClips>0</MMClips>
  <ScaleCrop>false</ScaleCrop>
  <HeadingPairs>
    <vt:vector size="6" baseType="variant">
      <vt:variant>
        <vt:lpstr>主题</vt:lpstr>
      </vt:variant>
      <vt:variant>
        <vt:i4>1</vt:i4>
      </vt:variant>
      <vt:variant>
        <vt:lpstr>幻灯片标题</vt:lpstr>
      </vt:variant>
      <vt:variant>
        <vt:i4>33</vt:i4>
      </vt:variant>
      <vt:variant>
        <vt:lpstr>自定义放映</vt:lpstr>
      </vt:variant>
      <vt:variant>
        <vt:i4>1</vt:i4>
      </vt:variant>
    </vt:vector>
  </HeadingPairs>
  <TitlesOfParts>
    <vt:vector size="35" baseType="lpstr">
      <vt:lpstr>Office Theme</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Custom Show 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Microsoft</cp:lastModifiedBy>
  <cp:revision>188</cp:revision>
  <dcterms:created xsi:type="dcterms:W3CDTF">2017-08-26T23:23:44Z</dcterms:created>
  <dcterms:modified xsi:type="dcterms:W3CDTF">2017-10-15T08:11:02Z</dcterms:modified>
</cp:coreProperties>
</file>