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wdp" ContentType="image/vnd.ms-photo"/>
  <Default Extension="png" ContentType="image/pn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7" r:id="rId1"/>
  </p:sldMasterIdLst>
  <p:notesMasterIdLst>
    <p:notesMasterId r:id="rId29"/>
  </p:notesMasterIdLst>
  <p:sldIdLst>
    <p:sldId id="256" r:id="rId2"/>
    <p:sldId id="257" r:id="rId3"/>
    <p:sldId id="258" r:id="rId4"/>
    <p:sldId id="281" r:id="rId5"/>
    <p:sldId id="282" r:id="rId6"/>
    <p:sldId id="280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0" r:id="rId16"/>
    <p:sldId id="269" r:id="rId17"/>
    <p:sldId id="271" r:id="rId18"/>
    <p:sldId id="272" r:id="rId19"/>
    <p:sldId id="273" r:id="rId20"/>
    <p:sldId id="274" r:id="rId21"/>
    <p:sldId id="279" r:id="rId22"/>
    <p:sldId id="275" r:id="rId23"/>
    <p:sldId id="276" r:id="rId24"/>
    <p:sldId id="277" r:id="rId25"/>
    <p:sldId id="278" r:id="rId26"/>
    <p:sldId id="283" r:id="rId27"/>
    <p:sldId id="284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7"/>
  </p:normalViewPr>
  <p:slideViewPr>
    <p:cSldViewPr snapToGrid="0" snapToObjects="1">
      <p:cViewPr>
        <p:scale>
          <a:sx n="110" d="100"/>
          <a:sy n="110" d="100"/>
        </p:scale>
        <p:origin x="632" y="176"/>
      </p:cViewPr>
      <p:guideLst/>
    </p:cSldViewPr>
  </p:slideViewPr>
  <p:outlineViewPr>
    <p:cViewPr>
      <p:scale>
        <a:sx n="33" d="100"/>
        <a:sy n="33" d="100"/>
      </p:scale>
      <p:origin x="0" y="-28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B9B93-2AD1-8842-B515-B157B393918A}" type="datetimeFigureOut">
              <a:rPr kumimoji="1" lang="zh-CN" altLang="en-US" smtClean="0"/>
              <a:t>2017/10/17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48B23-1EF4-FB42-84C5-AF118E64D6F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24173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48B23-1EF4-FB42-84C5-AF118E64D6FC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659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48B23-1EF4-FB42-84C5-AF118E64D6FC}" type="slidenum">
              <a:rPr kumimoji="1" lang="zh-CN" altLang="en-US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72422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048B23-1EF4-FB42-84C5-AF118E64D6FC}" type="slidenum">
              <a:rPr kumimoji="1" lang="zh-CN" altLang="en-US" smtClean="0"/>
              <a:t>25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97214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E4633-5711-B84B-9466-B99844CD7982}" type="datetime1">
              <a:rPr lang="zh-CN" altLang="en-US" smtClean="0"/>
              <a:t>2017/10/17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F8203-76D6-7B4E-8CB3-C78EAADDE74D}" type="datetime1">
              <a:rPr lang="zh-CN" altLang="en-US" smtClean="0"/>
              <a:t>2017/10/17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ADB5C-AD3D-2542-B863-7C56A47C9063}" type="datetime1">
              <a:rPr lang="zh-CN" altLang="en-US" smtClean="0"/>
              <a:t>2017/10/17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58A5D-524F-C947-A0CB-A11E326EB992}" type="datetime1">
              <a:rPr lang="zh-CN" altLang="en-US" smtClean="0"/>
              <a:t>2017/10/17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C0BE6-F85C-9C4E-B0ED-61C253FA9D79}" type="datetime1">
              <a:rPr lang="zh-CN" altLang="en-US" smtClean="0"/>
              <a:t>2017/10/17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62497-CB65-6041-A783-94026BE91504}" type="datetime1">
              <a:rPr lang="zh-CN" altLang="en-US" smtClean="0"/>
              <a:t>2017/10/17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24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7C1C3-7D75-AB4B-988E-85460E2BECE7}" type="datetime1">
              <a:rPr lang="zh-CN" altLang="en-US" smtClean="0"/>
              <a:t>2017/10/17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24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F611-4FD8-9549-B856-3529B1FBFD40}" type="datetime1">
              <a:rPr lang="zh-CN" altLang="en-US" smtClean="0"/>
              <a:t>2017/10/17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24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E2E57-9872-FD47-A263-54D20E90EBB6}" type="datetime1">
              <a:rPr lang="zh-CN" altLang="en-US" smtClean="0"/>
              <a:t>2017/10/17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is-IS" smtClean="0"/>
              <a:t>24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65C380E-6490-4D4C-AA71-6DCE4BE71111}" type="datetime1">
              <a:rPr lang="zh-CN" altLang="en-US" smtClean="0"/>
              <a:t>2017/10/17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is-IS" smtClean="0"/>
              <a:t>24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accent2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B8414-F4C1-E642-B6FB-CE33A37C05EB}" type="datetime1">
              <a:rPr lang="zh-CN" altLang="en-US" smtClean="0"/>
              <a:t>2017/10/17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mtClean="0"/>
              <a:t>24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540B71F-8305-6C48-B3EF-BA1BF04E8015}" type="datetime1">
              <a:rPr lang="zh-CN" altLang="en-US" smtClean="0"/>
              <a:t>2017/10/17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is-IS" smtClean="0"/>
              <a:t>24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211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9" Type="http://schemas.openxmlformats.org/officeDocument/2006/relationships/image" Target="../media/image29.emf"/><Relationship Id="rId6" Type="http://schemas.openxmlformats.org/officeDocument/2006/relationships/image" Target="../media/image43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4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29.emf"/><Relationship Id="rId5" Type="http://schemas.openxmlformats.org/officeDocument/2006/relationships/image" Target="../media/image3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32.png"/><Relationship Id="rId9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540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8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4" Type="http://schemas.microsoft.com/office/2007/relationships/hdphoto" Target="../media/hdphoto4.wdp"/><Relationship Id="rId5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9.png"/><Relationship Id="rId12" Type="http://schemas.openxmlformats.org/officeDocument/2006/relationships/image" Target="../media/image62.png"/><Relationship Id="rId13" Type="http://schemas.openxmlformats.org/officeDocument/2006/relationships/image" Target="../media/image58.jpeg"/><Relationship Id="rId14" Type="http://schemas.microsoft.com/office/2007/relationships/hdphoto" Target="../media/hdphoto9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jpeg"/><Relationship Id="rId3" Type="http://schemas.microsoft.com/office/2007/relationships/hdphoto" Target="../media/hdphoto5.wdp"/><Relationship Id="rId4" Type="http://schemas.openxmlformats.org/officeDocument/2006/relationships/image" Target="../media/image54.png"/><Relationship Id="rId5" Type="http://schemas.openxmlformats.org/officeDocument/2006/relationships/image" Target="../media/image55.jpeg"/><Relationship Id="rId6" Type="http://schemas.microsoft.com/office/2007/relationships/hdphoto" Target="../media/hdphoto6.wdp"/><Relationship Id="rId7" Type="http://schemas.openxmlformats.org/officeDocument/2006/relationships/image" Target="../media/image56.jpeg"/><Relationship Id="rId8" Type="http://schemas.microsoft.com/office/2007/relationships/hdphoto" Target="../media/hdphoto7.wdp"/><Relationship Id="rId9" Type="http://schemas.openxmlformats.org/officeDocument/2006/relationships/image" Target="../media/image57.jpeg"/><Relationship Id="rId10" Type="http://schemas.microsoft.com/office/2007/relationships/hdphoto" Target="../media/hdphoto8.wdp"/></Relationships>
</file>

<file path=ppt/slides/_rels/slide23.xml.rels><?xml version="1.0" encoding="UTF-8" standalone="yes"?>
<Relationships xmlns="http://schemas.openxmlformats.org/package/2006/relationships"><Relationship Id="rId11" Type="http://schemas.microsoft.com/office/2007/relationships/hdphoto" Target="../media/hdphoto13.wdp"/><Relationship Id="rId12" Type="http://schemas.openxmlformats.org/officeDocument/2006/relationships/image" Target="../media/image63.jpeg"/><Relationship Id="rId13" Type="http://schemas.microsoft.com/office/2007/relationships/hdphoto" Target="../media/hdphoto14.wdp"/><Relationship Id="rId14" Type="http://schemas.openxmlformats.org/officeDocument/2006/relationships/image" Target="../media/image760.png"/><Relationship Id="rId15" Type="http://schemas.openxmlformats.org/officeDocument/2006/relationships/image" Target="../media/image64.jpeg"/><Relationship Id="rId16" Type="http://schemas.microsoft.com/office/2007/relationships/hdphoto" Target="../media/hdphoto15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5.png"/><Relationship Id="rId3" Type="http://schemas.openxmlformats.org/officeDocument/2006/relationships/image" Target="../media/image59.jpeg"/><Relationship Id="rId4" Type="http://schemas.microsoft.com/office/2007/relationships/hdphoto" Target="../media/hdphoto10.wdp"/><Relationship Id="rId5" Type="http://schemas.openxmlformats.org/officeDocument/2006/relationships/image" Target="../media/image60.jpeg"/><Relationship Id="rId6" Type="http://schemas.microsoft.com/office/2007/relationships/hdphoto" Target="../media/hdphoto11.wdp"/><Relationship Id="rId7" Type="http://schemas.openxmlformats.org/officeDocument/2006/relationships/image" Target="../media/image61.jpeg"/><Relationship Id="rId8" Type="http://schemas.microsoft.com/office/2007/relationships/hdphoto" Target="../media/hdphoto12.wdp"/><Relationship Id="rId9" Type="http://schemas.openxmlformats.org/officeDocument/2006/relationships/image" Target="../media/image79.png"/><Relationship Id="rId10" Type="http://schemas.openxmlformats.org/officeDocument/2006/relationships/image" Target="../media/image6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4" Type="http://schemas.microsoft.com/office/2007/relationships/hdphoto" Target="../media/hdphoto16.wdp"/><Relationship Id="rId5" Type="http://schemas.openxmlformats.org/officeDocument/2006/relationships/image" Target="../media/image66.jpeg"/><Relationship Id="rId6" Type="http://schemas.microsoft.com/office/2007/relationships/hdphoto" Target="../media/hdphoto17.wdp"/><Relationship Id="rId7" Type="http://schemas.openxmlformats.org/officeDocument/2006/relationships/image" Target="../media/image67.png"/><Relationship Id="rId8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1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image" Target="../media/image73.png"/><Relationship Id="rId8" Type="http://schemas.openxmlformats.org/officeDocument/2006/relationships/image" Target="../media/image74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1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74957" y="1511344"/>
            <a:ext cx="8825658" cy="1485405"/>
          </a:xfrm>
        </p:spPr>
        <p:txBody>
          <a:bodyPr/>
          <a:lstStyle/>
          <a:p>
            <a:pPr algn="ctr"/>
            <a:r>
              <a:rPr lang="en-US" altLang="zh-CN" sz="4000" dirty="0"/>
              <a:t>Coupling schemes of heavy </a:t>
            </a:r>
            <a:r>
              <a:rPr lang="en-US" altLang="zh-CN" sz="4000" dirty="0" err="1"/>
              <a:t>quarkonia</a:t>
            </a:r>
            <a:r>
              <a:rPr lang="en-US" altLang="zh-CN" sz="4000" dirty="0"/>
              <a:t> with heavy-light mesons</a:t>
            </a:r>
            <a:r>
              <a:rPr lang="zh-CN" altLang="zh-CN" sz="4000" dirty="0"/>
              <a:t> </a:t>
            </a:r>
            <a:endParaRPr kumimoji="1" lang="zh-CN" altLang="en-US" sz="4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658680" y="3122795"/>
            <a:ext cx="8825658" cy="2927130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3200" dirty="0" smtClean="0"/>
              <a:t>武敬</a:t>
            </a:r>
            <a:endParaRPr kumimoji="1" lang="en-US" altLang="zh-CN" sz="3200" dirty="0" smtClean="0"/>
          </a:p>
          <a:p>
            <a:pPr algn="ctr">
              <a:lnSpc>
                <a:spcPct val="150000"/>
              </a:lnSpc>
            </a:pPr>
            <a:r>
              <a:rPr kumimoji="1" lang="zh-CN" altLang="en-US" sz="3200" dirty="0" smtClean="0"/>
              <a:t>指导老师</a:t>
            </a:r>
            <a:r>
              <a:rPr kumimoji="1" lang="zh-CN" altLang="en-US" sz="3200" dirty="0"/>
              <a:t>：</a:t>
            </a:r>
            <a:r>
              <a:rPr kumimoji="1" lang="zh-CN" altLang="en-US" sz="3200" dirty="0" smtClean="0"/>
              <a:t>刘言锐</a:t>
            </a:r>
            <a:r>
              <a:rPr kumimoji="1" lang="en-US" altLang="zh-CN" sz="3200" dirty="0" smtClean="0"/>
              <a:t>, </a:t>
            </a:r>
            <a:r>
              <a:rPr kumimoji="1" lang="zh-CN" altLang="en-US" sz="3200" dirty="0" smtClean="0"/>
              <a:t>司宗国</a:t>
            </a:r>
            <a:r>
              <a:rPr kumimoji="1" lang="en-US" altLang="zh-CN" sz="3200" dirty="0" smtClean="0"/>
              <a:t>, </a:t>
            </a:r>
            <a:r>
              <a:rPr kumimoji="1" lang="zh-CN" altLang="en-US" sz="3200" dirty="0" smtClean="0"/>
              <a:t>李世渊</a:t>
            </a:r>
            <a:endParaRPr kumimoji="1" lang="en-US" altLang="zh-CN" sz="3200" dirty="0" smtClean="0"/>
          </a:p>
          <a:p>
            <a:pPr algn="ctr">
              <a:lnSpc>
                <a:spcPct val="150000"/>
              </a:lnSpc>
            </a:pPr>
            <a:r>
              <a:rPr kumimoji="1" lang="zh-CN" altLang="en-US" sz="3200" dirty="0" smtClean="0"/>
              <a:t>山东大学</a:t>
            </a:r>
          </a:p>
          <a:p>
            <a:pPr algn="ctr">
              <a:lnSpc>
                <a:spcPct val="150000"/>
              </a:lnSpc>
            </a:pPr>
            <a:r>
              <a:rPr kumimoji="1" lang="en-US" altLang="zh-CN" sz="3200" dirty="0" smtClean="0"/>
              <a:t>2017.10.17</a:t>
            </a:r>
            <a:r>
              <a:rPr kumimoji="1" lang="zh-CN" altLang="en-US" sz="3200" dirty="0" smtClean="0"/>
              <a:t>（西安）</a:t>
            </a:r>
            <a:endParaRPr kumimoji="1" lang="zh-CN" altLang="en-US" sz="32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alphaModFix/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1"/>
            <a:ext cx="3317358" cy="117264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982695" y="443497"/>
            <a:ext cx="4410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/>
              <a:t>2017</a:t>
            </a:r>
            <a:r>
              <a:rPr lang="zh-CN" altLang="en-US" sz="4000" b="1" dirty="0"/>
              <a:t>手征有效场论</a:t>
            </a:r>
            <a:endParaRPr kumimoji="1" lang="zh-CN" altLang="en-US" sz="4000" dirty="0"/>
          </a:p>
        </p:txBody>
      </p:sp>
    </p:spTree>
    <p:extLst>
      <p:ext uri="{BB962C8B-B14F-4D97-AF65-F5344CB8AC3E}">
        <p14:creationId xmlns:p14="http://schemas.microsoft.com/office/powerpoint/2010/main" val="40424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49090" y="185500"/>
            <a:ext cx="3594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dirty="0"/>
              <a:t>at </a:t>
            </a:r>
            <a:r>
              <a:rPr kumimoji="1" lang="en-US" altLang="zh-CN" sz="3600" dirty="0" smtClean="0"/>
              <a:t>hadron level</a:t>
            </a:r>
            <a:endParaRPr kumimoji="1" lang="zh-CN" altLang="en-US" sz="36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660492" y="1172647"/>
            <a:ext cx="4431828" cy="233227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0264" y="2308131"/>
            <a:ext cx="4716681" cy="60611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53299" y="1131803"/>
            <a:ext cx="3756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Parity transformation</a:t>
            </a:r>
            <a:endParaRPr kumimoji="1" lang="zh-CN" altLang="en-US" sz="2800" dirty="0"/>
          </a:p>
        </p:txBody>
      </p:sp>
      <p:sp>
        <p:nvSpPr>
          <p:cNvPr id="12" name="矩形 11"/>
          <p:cNvSpPr/>
          <p:nvPr/>
        </p:nvSpPr>
        <p:spPr>
          <a:xfrm>
            <a:off x="804443" y="3530072"/>
            <a:ext cx="42979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800" dirty="0" smtClean="0"/>
              <a:t>C-parity transformation:</a:t>
            </a:r>
            <a:endParaRPr kumimoji="1" lang="zh-CN" altLang="en-US" sz="2800" dirty="0"/>
          </a:p>
        </p:txBody>
      </p:sp>
      <p:sp>
        <p:nvSpPr>
          <p:cNvPr id="13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800" dirty="0" smtClean="0"/>
              <a:t>10</a:t>
            </a:r>
            <a:endParaRPr lang="en-US" sz="2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1026" y="4237770"/>
            <a:ext cx="4419600" cy="6369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691" y="4237770"/>
            <a:ext cx="5287701" cy="56559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60492" y="5035481"/>
            <a:ext cx="4707261" cy="80178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50379" y="5108353"/>
            <a:ext cx="4419600" cy="65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39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49090" y="185500"/>
            <a:ext cx="3238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dirty="0"/>
              <a:t>at </a:t>
            </a:r>
            <a:r>
              <a:rPr kumimoji="1" lang="en-US" altLang="zh-CN" sz="3600" dirty="0" smtClean="0"/>
              <a:t>quark level</a:t>
            </a:r>
            <a:endParaRPr kumimoji="1" lang="zh-CN" altLang="en-US" sz="3600" dirty="0"/>
          </a:p>
        </p:txBody>
      </p:sp>
      <p:sp>
        <p:nvSpPr>
          <p:cNvPr id="3" name="文本框 2"/>
          <p:cNvSpPr txBox="1"/>
          <p:nvPr/>
        </p:nvSpPr>
        <p:spPr>
          <a:xfrm>
            <a:off x="845821" y="1074420"/>
            <a:ext cx="106413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/>
              <a:t>For the initial state, we adopt the 3P0 model to describe the creation of the light quark-antiquark pair.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333" y="2028527"/>
            <a:ext cx="6418305" cy="3817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z="2800" dirty="0" smtClean="0"/>
              <a:t>11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5404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49090" y="185500"/>
            <a:ext cx="3238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dirty="0"/>
              <a:t>at </a:t>
            </a:r>
            <a:r>
              <a:rPr kumimoji="1" lang="en-US" altLang="zh-CN" sz="3600" dirty="0" smtClean="0"/>
              <a:t>quark level</a:t>
            </a:r>
            <a:endParaRPr kumimoji="1" lang="zh-CN" altLang="en-US" sz="36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7044" y="2345672"/>
            <a:ext cx="2565128" cy="26777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72082" y="2345672"/>
            <a:ext cx="2317798" cy="26777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9790" y="2484568"/>
            <a:ext cx="2329161" cy="2538844"/>
          </a:xfrm>
          <a:prstGeom prst="rect">
            <a:avLst/>
          </a:prstGeom>
        </p:spPr>
      </p:pic>
      <p:sp>
        <p:nvSpPr>
          <p:cNvPr id="1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z="2800" dirty="0" smtClean="0"/>
              <a:t>12</a:t>
            </a:r>
            <a:endParaRPr lang="en-US" sz="2800" dirty="0"/>
          </a:p>
        </p:txBody>
      </p:sp>
      <p:sp>
        <p:nvSpPr>
          <p:cNvPr id="12" name="椭圆 11"/>
          <p:cNvSpPr/>
          <p:nvPr/>
        </p:nvSpPr>
        <p:spPr>
          <a:xfrm>
            <a:off x="9018861" y="3541853"/>
            <a:ext cx="217736" cy="212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9527639" y="3541853"/>
            <a:ext cx="217736" cy="212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10036417" y="3541852"/>
            <a:ext cx="217736" cy="212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10319490" y="3162680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dirty="0" smtClean="0"/>
              <a:t>10</a:t>
            </a:r>
            <a:endParaRPr kumimoji="1" lang="zh-CN" altLang="en-US" sz="5400" dirty="0"/>
          </a:p>
        </p:txBody>
      </p:sp>
      <p:sp>
        <p:nvSpPr>
          <p:cNvPr id="19" name="文本框 18"/>
          <p:cNvSpPr txBox="1"/>
          <p:nvPr/>
        </p:nvSpPr>
        <p:spPr>
          <a:xfrm>
            <a:off x="617970" y="1150432"/>
            <a:ext cx="10794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/>
              <a:t>Considering different coupling schemes of the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initial angular momenta, one totally gets 10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figures :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6050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149090" y="185500"/>
            <a:ext cx="3238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dirty="0"/>
              <a:t>at </a:t>
            </a:r>
            <a:r>
              <a:rPr kumimoji="1" lang="en-US" altLang="zh-CN" sz="3600" dirty="0" smtClean="0"/>
              <a:t>quark level</a:t>
            </a:r>
            <a:endParaRPr kumimoji="1" lang="zh-CN" altLang="en-US" sz="3600" dirty="0"/>
          </a:p>
        </p:txBody>
      </p:sp>
      <p:sp>
        <p:nvSpPr>
          <p:cNvPr id="5" name="文本框 4"/>
          <p:cNvSpPr txBox="1"/>
          <p:nvPr/>
        </p:nvSpPr>
        <p:spPr>
          <a:xfrm>
            <a:off x="834078" y="999353"/>
            <a:ext cx="100087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/>
              <a:t>For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the final states, we get four kinds of coupling schemes with the notation of effective quark.</a:t>
            </a:r>
            <a:endParaRPr kumimoji="1" lang="zh-CN" altLang="en-US" sz="28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564153" y="2544326"/>
            <a:ext cx="1800555" cy="26262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8869" y="2544326"/>
            <a:ext cx="3098058" cy="26262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949" y="2544325"/>
            <a:ext cx="3620203" cy="2733731"/>
          </a:xfrm>
          <a:prstGeom prst="rect">
            <a:avLst/>
          </a:prstGeom>
        </p:spPr>
      </p:pic>
      <p:sp>
        <p:nvSpPr>
          <p:cNvPr id="13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z="2800" dirty="0" smtClean="0"/>
              <a:t>13</a:t>
            </a:r>
            <a:endParaRPr lang="en-US" sz="2800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92547" y="2544325"/>
            <a:ext cx="1566536" cy="257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17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34577" y="1098763"/>
            <a:ext cx="11119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/>
              <a:t>And three independent schemes without the notation of </a:t>
            </a:r>
            <a:r>
              <a:rPr kumimoji="1" lang="en-US" altLang="zh-CN" sz="2800" smtClean="0"/>
              <a:t>“effective quark”.</a:t>
            </a:r>
            <a:endParaRPr kumimoji="1" lang="zh-CN" altLang="en-US" sz="28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409" y="2211859"/>
            <a:ext cx="3333802" cy="371938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2921" y="2211859"/>
            <a:ext cx="3182982" cy="369690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5613" y="2211859"/>
            <a:ext cx="3210162" cy="369690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149090" y="185500"/>
            <a:ext cx="3238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/>
              <a:t>at </a:t>
            </a:r>
            <a:r>
              <a:rPr kumimoji="1" lang="en-US" altLang="zh-CN" sz="3600" dirty="0" smtClean="0"/>
              <a:t>quark level</a:t>
            </a:r>
            <a:endParaRPr kumimoji="1" lang="zh-CN" altLang="en-US" sz="3600" dirty="0"/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z="2800" dirty="0" smtClean="0"/>
              <a:t>14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8836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alphaModFix amt="85000"/>
          </a:blip>
          <a:stretch>
            <a:fillRect/>
          </a:stretch>
        </p:blipFill>
        <p:spPr>
          <a:xfrm>
            <a:off x="1724202" y="1959285"/>
            <a:ext cx="7537623" cy="9879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486030" y="1050434"/>
                <a:ext cx="51178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800" dirty="0" smtClean="0"/>
                  <a:t>For the decay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80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800" b="0" i="1" smtClean="0">
                            <a:latin typeface="Cambria Math" charset="0"/>
                          </a:rPr>
                          <m:t>𝐽</m:t>
                        </m:r>
                      </m:e>
                      <m:sup>
                        <m:r>
                          <a:rPr kumimoji="1" lang="en-US" altLang="zh-CN" sz="2800" b="0" i="1" smtClean="0">
                            <a:latin typeface="Cambria Math" charset="0"/>
                          </a:rPr>
                          <m:t>µ</m:t>
                        </m:r>
                        <m:r>
                          <a:rPr kumimoji="1" lang="en-US" altLang="zh-CN" sz="2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𝜈</m:t>
                        </m:r>
                      </m:sup>
                    </m:sSup>
                  </m:oMath>
                </a14:m>
                <a:r>
                  <a:rPr kumimoji="1" lang="en-US" altLang="zh-CN" sz="2800" dirty="0" smtClean="0"/>
                  <a:t> to H</a:t>
                </a:r>
                <a:r>
                  <a:rPr kumimoji="1" lang="zh-CN" altLang="en-US" sz="2800" dirty="0" smtClean="0"/>
                  <a:t> </a:t>
                </a:r>
                <a:r>
                  <a:rPr kumimoji="1" lang="en-US" altLang="zh-CN" sz="2800" dirty="0" smtClean="0"/>
                  <a:t>+</a:t>
                </a:r>
                <a:r>
                  <a:rPr kumimoji="1" lang="zh-CN" altLang="en-US" sz="2800" dirty="0" smtClean="0"/>
                  <a:t> </a:t>
                </a:r>
                <a:r>
                  <a:rPr kumimoji="1" lang="en-US" altLang="zh-CN" sz="2800" dirty="0" smtClean="0"/>
                  <a:t>H</a:t>
                </a:r>
                <a:endParaRPr kumimoji="1" lang="zh-CN" altLang="en-US" sz="2800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30" y="1050434"/>
                <a:ext cx="5117811" cy="523220"/>
              </a:xfrm>
              <a:prstGeom prst="rect">
                <a:avLst/>
              </a:prstGeom>
              <a:blipFill rotWithShape="0">
                <a:blip r:embed="rId6"/>
                <a:stretch>
                  <a:fillRect l="-2503" t="-11628" r="-1430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/>
          <p:cNvSpPr txBox="1"/>
          <p:nvPr/>
        </p:nvSpPr>
        <p:spPr>
          <a:xfrm>
            <a:off x="5058579" y="224408"/>
            <a:ext cx="1920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Discussion</a:t>
            </a:r>
            <a:endParaRPr kumimoji="1" lang="zh-CN" altLang="en-US" sz="2800" dirty="0"/>
          </a:p>
        </p:txBody>
      </p:sp>
      <p:sp>
        <p:nvSpPr>
          <p:cNvPr id="13" name="左大括号 12"/>
          <p:cNvSpPr/>
          <p:nvPr/>
        </p:nvSpPr>
        <p:spPr>
          <a:xfrm>
            <a:off x="1383960" y="2698567"/>
            <a:ext cx="234778" cy="2342990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b="1">
              <a:ln w="22225">
                <a:solidFill>
                  <a:schemeClr val="tx1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0" y="3403229"/>
            <a:ext cx="18806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Compare</a:t>
            </a:r>
            <a:endParaRPr kumimoji="1" lang="zh-CN" altLang="en-US" sz="2800" dirty="0"/>
          </a:p>
        </p:txBody>
      </p:sp>
      <p:sp>
        <p:nvSpPr>
          <p:cNvPr id="12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z="2800" dirty="0" smtClean="0"/>
              <a:t>1</a:t>
            </a:r>
            <a:r>
              <a:rPr lang="is-IS" altLang="zh-CN" sz="2800" dirty="0"/>
              <a:t>5</a:t>
            </a:r>
            <a:endParaRPr lang="en-US" sz="2800" dirty="0"/>
          </a:p>
        </p:txBody>
      </p:sp>
      <p:grpSp>
        <p:nvGrpSpPr>
          <p:cNvPr id="3" name="组 2"/>
          <p:cNvGrpSpPr/>
          <p:nvPr/>
        </p:nvGrpSpPr>
        <p:grpSpPr>
          <a:xfrm>
            <a:off x="5545463" y="3367473"/>
            <a:ext cx="6215927" cy="2211236"/>
            <a:chOff x="5058579" y="3524593"/>
            <a:chExt cx="6215927" cy="2211236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058579" y="3524593"/>
              <a:ext cx="6215927" cy="96831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95189" y="4492903"/>
              <a:ext cx="3423373" cy="1242926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598" y="3159252"/>
            <a:ext cx="3763151" cy="285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8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4670854" y="308919"/>
            <a:ext cx="1920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Discussion</a:t>
            </a:r>
            <a:endParaRPr kumimoji="1" lang="zh-CN" altLang="en-US" sz="2800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59812" y="1410112"/>
            <a:ext cx="6192235" cy="210434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543" y="1410112"/>
            <a:ext cx="4955060" cy="649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296563" y="3790333"/>
                <a:ext cx="1149178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800" dirty="0" smtClean="0"/>
                  <a:t>We assume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8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800" b="0" i="1" smtClean="0">
                            <a:latin typeface="Cambria Math" charset="0"/>
                          </a:rPr>
                          <m:t>𝑔</m:t>
                        </m:r>
                      </m:e>
                      <m:sub>
                        <m:r>
                          <a:rPr kumimoji="1" lang="en-US" altLang="zh-CN" sz="2800" b="0" i="1" smtClean="0">
                            <a:latin typeface="Cambria Math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1" lang="en-US" altLang="zh-CN" sz="2800" dirty="0" smtClean="0"/>
                  <a:t> </a:t>
                </a:r>
                <a:r>
                  <a:rPr kumimoji="1" lang="en-US" altLang="zh-CN" sz="2800" dirty="0" err="1" smtClean="0"/>
                  <a:t>Lagrangian</a:t>
                </a:r>
                <a:r>
                  <a:rPr kumimoji="1" lang="en-US" altLang="zh-CN" sz="2800" dirty="0" smtClean="0"/>
                  <a:t> represent an angular momentum coupling scheme which is </a:t>
                </a:r>
                <a:endParaRPr kumimoji="1" lang="zh-CN" altLang="en-US" sz="2800" dirty="0"/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563" y="3790333"/>
                <a:ext cx="11491783" cy="954107"/>
              </a:xfrm>
              <a:prstGeom prst="rect">
                <a:avLst/>
              </a:prstGeom>
              <a:blipFill rotWithShape="0">
                <a:blip r:embed="rId4"/>
                <a:stretch>
                  <a:fillRect l="-1114" t="-7051" r="-637" b="-17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/>
          <p:cNvSpPr txBox="1"/>
          <p:nvPr/>
        </p:nvSpPr>
        <p:spPr>
          <a:xfrm>
            <a:off x="296563" y="5039694"/>
            <a:ext cx="845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By the recoupling schemes, we get a constraint</a:t>
            </a:r>
            <a:endParaRPr kumimoji="1"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333631" y="5636258"/>
                <a:ext cx="71091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800" dirty="0" smtClean="0"/>
                  <a:t>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800" i="1">
                            <a:latin typeface="Cambria Math" charset="0"/>
                          </a:rPr>
                          <m:t>𝑔</m:t>
                        </m:r>
                      </m:e>
                      <m:sub>
                        <m:r>
                          <a:rPr kumimoji="1" lang="en-US" altLang="zh-CN" sz="2800" i="1">
                            <a:latin typeface="Cambria Math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1" lang="en-US" altLang="zh-CN" sz="2800" dirty="0"/>
                  <a:t> </a:t>
                </a:r>
                <a:r>
                  <a:rPr kumimoji="1" lang="en-US" altLang="zh-CN" sz="2800" dirty="0" err="1" smtClean="0"/>
                  <a:t>Lagrangian</a:t>
                </a:r>
                <a:r>
                  <a:rPr kumimoji="1" lang="en-US" altLang="zh-CN" sz="2800" dirty="0" smtClean="0"/>
                  <a:t> correspond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800" b="0" i="1" smtClean="0">
                            <a:latin typeface="Cambria Math" charset="0"/>
                          </a:rPr>
                          <m:t>𝐽</m:t>
                        </m:r>
                      </m:e>
                      <m:sub>
                        <m:r>
                          <a:rPr kumimoji="1" lang="en-US" altLang="zh-CN" sz="2800" b="0" i="1" smtClean="0">
                            <a:latin typeface="Cambria Math" charset="0"/>
                          </a:rPr>
                          <m:t>2</m:t>
                        </m:r>
                        <m:r>
                          <a:rPr kumimoji="1" lang="en-US" altLang="zh-CN" sz="2800" i="1">
                            <a:latin typeface="Cambria Math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kumimoji="1" lang="en-US" altLang="zh-CN" sz="2800" dirty="0" smtClean="0"/>
                  <a:t>= 1.</a:t>
                </a:r>
                <a:endParaRPr kumimoji="1" lang="zh-CN" altLang="en-US" sz="2800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31" y="5636258"/>
                <a:ext cx="7109160" cy="523220"/>
              </a:xfrm>
              <a:prstGeom prst="rect">
                <a:avLst/>
              </a:prstGeom>
              <a:blipFill rotWithShape="0">
                <a:blip r:embed="rId5"/>
                <a:stretch>
                  <a:fillRect l="-1801" t="-11765" b="-341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38697" y="4506655"/>
            <a:ext cx="2775097" cy="609542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338616" y="5084442"/>
            <a:ext cx="2656129" cy="53181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95186" y="2475284"/>
            <a:ext cx="52290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/>
              <a:t>Above two methods product the same channel ratios.</a:t>
            </a:r>
            <a:endParaRPr kumimoji="1" lang="zh-CN" altLang="en-US" sz="2800" dirty="0"/>
          </a:p>
        </p:txBody>
      </p:sp>
      <p:sp>
        <p:nvSpPr>
          <p:cNvPr id="1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z="2800" dirty="0" smtClean="0"/>
              <a:t>16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5039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33424" y="1069544"/>
                <a:ext cx="11456068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kumimoji="1" lang="en-US" altLang="zh-CN" sz="2800" dirty="0" smtClean="0"/>
                  <a:t>For the decay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8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800" i="1">
                            <a:latin typeface="Cambria Math" charset="0"/>
                          </a:rPr>
                          <m:t>𝐽</m:t>
                        </m:r>
                      </m:e>
                      <m:sup>
                        <m:r>
                          <a:rPr kumimoji="1" lang="en-US" altLang="zh-CN" sz="2800" i="1">
                            <a:latin typeface="Cambria Math" charset="0"/>
                          </a:rPr>
                          <m:t>µ</m:t>
                        </m:r>
                        <m:r>
                          <a:rPr kumimoji="1" lang="en-US" altLang="zh-CN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𝜈</m:t>
                        </m:r>
                      </m:sup>
                    </m:sSup>
                  </m:oMath>
                </a14:m>
                <a:r>
                  <a:rPr kumimoji="1" lang="en-US" altLang="zh-CN" sz="2800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8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800" b="0" i="1" smtClean="0">
                            <a:latin typeface="Cambria Math" charset="0"/>
                          </a:rPr>
                          <m:t>𝑇</m:t>
                        </m:r>
                      </m:e>
                      <m:sup>
                        <m:r>
                          <a:rPr kumimoji="1" lang="en-US" altLang="zh-CN" sz="2800" i="1">
                            <a:latin typeface="Cambria Math" charset="0"/>
                          </a:rPr>
                          <m:t>µ</m:t>
                        </m:r>
                      </m:sup>
                    </m:sSup>
                  </m:oMath>
                </a14:m>
                <a:r>
                  <a:rPr kumimoji="1" lang="zh-CN" altLang="en-US" sz="2800" dirty="0" smtClean="0"/>
                  <a:t> </a:t>
                </a:r>
                <a:r>
                  <a:rPr kumimoji="1" lang="en-US" altLang="zh-CN" sz="2800" dirty="0" smtClean="0"/>
                  <a:t>+</a:t>
                </a:r>
                <a:r>
                  <a:rPr kumimoji="1" lang="en-US" altLang="zh-CN" sz="2800" dirty="0"/>
                  <a:t> </a:t>
                </a:r>
                <a:r>
                  <a:rPr kumimoji="1" lang="zh-CN" altLang="en-US" sz="28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8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800" b="0" i="1" smtClean="0">
                            <a:latin typeface="Cambria Math" charset="0"/>
                          </a:rPr>
                          <m:t>𝑇</m:t>
                        </m:r>
                      </m:e>
                      <m:sup>
                        <m:r>
                          <a:rPr kumimoji="1" lang="en-US" altLang="zh-CN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𝜈</m:t>
                        </m:r>
                      </m:sup>
                    </m:sSup>
                  </m:oMath>
                </a14:m>
                <a:r>
                  <a:rPr kumimoji="1" lang="en-US" altLang="zh-CN" sz="2800" dirty="0" smtClean="0"/>
                  <a:t>, there are three independent </a:t>
                </a:r>
                <a:r>
                  <a:rPr kumimoji="1" lang="en-US" altLang="zh-CN" sz="2800" dirty="0" err="1" smtClean="0"/>
                  <a:t>Lagrangians</a:t>
                </a:r>
                <a:r>
                  <a:rPr kumimoji="1" lang="en-US" altLang="zh-CN" sz="2800" dirty="0"/>
                  <a:t>.</a:t>
                </a:r>
                <a:endParaRPr kumimoji="1" lang="zh-CN" altLang="en-US" sz="2800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424" y="1069544"/>
                <a:ext cx="11456068" cy="954107"/>
              </a:xfrm>
              <a:prstGeom prst="rect">
                <a:avLst/>
              </a:prstGeom>
              <a:blipFill rotWithShape="0">
                <a:blip r:embed="rId2"/>
                <a:stretch>
                  <a:fillRect l="-1064" t="-6369" b="-165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/>
          <p:cNvSpPr txBox="1"/>
          <p:nvPr/>
        </p:nvSpPr>
        <p:spPr>
          <a:xfrm>
            <a:off x="4670854" y="308919"/>
            <a:ext cx="1920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Discussion</a:t>
            </a:r>
            <a:endParaRPr kumimoji="1" lang="zh-CN" altLang="en-US" sz="2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5683" y="2212324"/>
            <a:ext cx="5049795" cy="6756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245" y="3345035"/>
            <a:ext cx="3736513" cy="28397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44716" y="1715927"/>
            <a:ext cx="6334722" cy="15907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318682" y="3502234"/>
                <a:ext cx="839339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800" dirty="0" smtClean="0"/>
                  <a:t>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800" i="1" smtClean="0">
                            <a:latin typeface="Cambria Math" charset="0"/>
                          </a:rPr>
                        </m:ctrlPr>
                      </m:sSubSupPr>
                      <m:e>
                        <m:r>
                          <a:rPr kumimoji="1" lang="en-US" altLang="zh-CN" sz="2800" b="0" i="1" smtClean="0">
                            <a:latin typeface="Cambria Math" charset="0"/>
                          </a:rPr>
                          <m:t>𝑔</m:t>
                        </m:r>
                      </m:e>
                      <m:sub>
                        <m:r>
                          <a:rPr kumimoji="1" lang="en-US" altLang="zh-CN" sz="2800" b="0" i="1" smtClean="0">
                            <a:latin typeface="Cambria Math" charset="0"/>
                          </a:rPr>
                          <m:t>6</m:t>
                        </m:r>
                      </m:sub>
                      <m:sup>
                        <m:r>
                          <a:rPr kumimoji="1" lang="en-US" altLang="zh-CN" sz="2800" b="0" i="1" smtClean="0">
                            <a:latin typeface="Cambria Math" charset="0"/>
                          </a:rPr>
                          <m:t>𝑎</m:t>
                        </m:r>
                      </m:sup>
                    </m:sSubSup>
                  </m:oMath>
                </a14:m>
                <a:r>
                  <a:rPr kumimoji="1" lang="en-US" altLang="zh-CN" sz="2800" dirty="0" smtClean="0"/>
                  <a:t> </a:t>
                </a:r>
                <a:r>
                  <a:rPr kumimoji="1" lang="en-US" altLang="zh-CN" sz="2800" dirty="0" err="1" smtClean="0"/>
                  <a:t>Lagrangian</a:t>
                </a:r>
                <a:r>
                  <a:rPr kumimoji="1" lang="en-US" altLang="zh-CN" sz="2800" dirty="0" smtClean="0"/>
                  <a:t> correspond to the angular momentum coupling :        </a:t>
                </a:r>
                <a:endParaRPr kumimoji="1" lang="zh-CN" altLang="en-US" sz="2800" dirty="0"/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82" y="3502234"/>
                <a:ext cx="8393395" cy="954107"/>
              </a:xfrm>
              <a:prstGeom prst="rect">
                <a:avLst/>
              </a:prstGeom>
              <a:blipFill rotWithShape="0">
                <a:blip r:embed="rId6"/>
                <a:stretch>
                  <a:fillRect l="-1452" t="-6410" b="-179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/>
              <p:cNvSpPr txBox="1"/>
              <p:nvPr/>
            </p:nvSpPr>
            <p:spPr>
              <a:xfrm>
                <a:off x="318741" y="5197241"/>
                <a:ext cx="789597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800" dirty="0" smtClean="0"/>
                  <a:t>Basing on the quark level analysis, we have</a:t>
                </a:r>
                <a:r>
                  <a:rPr kumimoji="1" lang="zh-CN" altLang="en-US" sz="2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800" i="1">
                            <a:latin typeface="Cambria Math" charset="0"/>
                          </a:rPr>
                          <m:t>𝐽</m:t>
                        </m:r>
                      </m:e>
                      <m:sub>
                        <m:r>
                          <a:rPr kumimoji="1" lang="en-US" altLang="zh-CN" sz="2800" i="1">
                            <a:latin typeface="Cambria Math" charset="0"/>
                          </a:rPr>
                          <m:t>24</m:t>
                        </m:r>
                      </m:sub>
                    </m:sSub>
                  </m:oMath>
                </a14:m>
                <a:r>
                  <a:rPr kumimoji="1" lang="en-US" altLang="zh-CN" sz="2800" dirty="0"/>
                  <a:t>=1</a:t>
                </a:r>
                <a:r>
                  <a:rPr kumimoji="1" lang="en-US" altLang="zh-CN" sz="2800" dirty="0" smtClean="0"/>
                  <a:t>.</a:t>
                </a:r>
                <a:endParaRPr kumimoji="1" lang="zh-CN" altLang="en-US" sz="2800" dirty="0"/>
              </a:p>
            </p:txBody>
          </p:sp>
        </mc:Choice>
        <mc:Fallback xmlns=""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41" y="5197241"/>
                <a:ext cx="7895979" cy="523220"/>
              </a:xfrm>
              <a:prstGeom prst="rect">
                <a:avLst/>
              </a:prstGeom>
              <a:blipFill rotWithShape="0">
                <a:blip r:embed="rId7"/>
                <a:stretch>
                  <a:fillRect l="-1543" t="-11765" b="-341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/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62523" y="4527701"/>
            <a:ext cx="2476113" cy="543871"/>
          </a:xfrm>
          <a:prstGeom prst="rect">
            <a:avLst/>
          </a:prstGeom>
        </p:spPr>
      </p:pic>
      <p:sp>
        <p:nvSpPr>
          <p:cNvPr id="1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z="2800" dirty="0" smtClean="0"/>
              <a:t>17</a:t>
            </a:r>
            <a:endParaRPr lang="en-US" sz="28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75528" y="4519412"/>
            <a:ext cx="1945817" cy="47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5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28268" y="1161029"/>
            <a:ext cx="5049795" cy="6290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7905" y="1109638"/>
            <a:ext cx="6016306" cy="147697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670854" y="308919"/>
            <a:ext cx="1920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Discussion</a:t>
            </a:r>
            <a:endParaRPr kumimoji="1"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315430" y="2233598"/>
                <a:ext cx="5532475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kumimoji="1" lang="en-US" altLang="zh-CN" sz="2800" dirty="0"/>
                  <a:t>The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sz="2800" i="1">
                            <a:latin typeface="Cambria Math" charset="0"/>
                          </a:rPr>
                        </m:ctrlPr>
                      </m:sSubSupPr>
                      <m:e>
                        <m:r>
                          <a:rPr kumimoji="1" lang="en-US" altLang="zh-CN" sz="2800" i="1">
                            <a:latin typeface="Cambria Math" charset="0"/>
                          </a:rPr>
                          <m:t>𝑔</m:t>
                        </m:r>
                      </m:e>
                      <m:sub>
                        <m:r>
                          <a:rPr kumimoji="1" lang="en-US" altLang="zh-CN" sz="2800" i="1">
                            <a:latin typeface="Cambria Math" charset="0"/>
                          </a:rPr>
                          <m:t>6</m:t>
                        </m:r>
                      </m:sub>
                      <m:sup>
                        <m:r>
                          <a:rPr kumimoji="1" lang="en-US" altLang="zh-CN" sz="2800" i="1">
                            <a:latin typeface="Cambria Math" charset="0"/>
                          </a:rPr>
                          <m:t>𝑎</m:t>
                        </m:r>
                      </m:sup>
                    </m:sSubSup>
                  </m:oMath>
                </a14:m>
                <a:r>
                  <a:rPr kumimoji="1" lang="en-US" altLang="zh-CN" sz="2800" dirty="0"/>
                  <a:t> </a:t>
                </a:r>
                <a:r>
                  <a:rPr kumimoji="1" lang="en-US" altLang="zh-CN" sz="2800" dirty="0" err="1"/>
                  <a:t>Lagrangian</a:t>
                </a:r>
                <a:r>
                  <a:rPr kumimoji="1" lang="en-US" altLang="zh-CN" sz="2800" dirty="0"/>
                  <a:t> correspond to </a:t>
                </a:r>
                <a:r>
                  <a:rPr kumimoji="1" lang="en-US" altLang="zh-CN" sz="2800" dirty="0" smtClean="0"/>
                  <a:t>the</a:t>
                </a:r>
                <a:r>
                  <a:rPr kumimoji="1" lang="zh-CN" altLang="en-US" sz="2800" dirty="0" smtClean="0"/>
                  <a:t> </a:t>
                </a:r>
                <a:r>
                  <a:rPr kumimoji="1" lang="en-US" altLang="zh-CN" sz="2800" dirty="0" smtClean="0"/>
                  <a:t>coupling model</a:t>
                </a:r>
                <a:r>
                  <a:rPr kumimoji="1" lang="zh-CN" altLang="en-US" sz="2800" dirty="0" smtClean="0"/>
                  <a:t> </a:t>
                </a:r>
                <a:r>
                  <a:rPr kumimoji="1" lang="en-US" altLang="zh-CN" sz="2800" dirty="0" smtClean="0"/>
                  <a:t> 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30" y="2233598"/>
                <a:ext cx="5532475" cy="954107"/>
              </a:xfrm>
              <a:prstGeom prst="rect">
                <a:avLst/>
              </a:prstGeom>
              <a:blipFill rotWithShape="0">
                <a:blip r:embed="rId4"/>
                <a:stretch>
                  <a:fillRect l="-2315" t="-6369" r="-2646" b="-165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78714" y="3776552"/>
            <a:ext cx="1477682" cy="51718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71190" y="2966895"/>
            <a:ext cx="4939100" cy="283550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30752" y="3737344"/>
            <a:ext cx="2447311" cy="5229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428268" y="4656405"/>
                <a:ext cx="6342922" cy="11324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800" dirty="0" smtClean="0"/>
                  <a:t>In this situation, we have L=2, </a:t>
                </a:r>
                <a14:m>
                  <m:oMath xmlns:m="http://schemas.openxmlformats.org/officeDocument/2006/math">
                    <m:r>
                      <a:rPr kumimoji="1" lang="en-US" altLang="zh-CN" sz="28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ℓ</m:t>
                    </m:r>
                  </m:oMath>
                </a14:m>
                <a:r>
                  <a:rPr kumimoji="1" lang="en-US" altLang="zh-CN" sz="2800" dirty="0" smtClean="0"/>
                  <a:t>=1</a:t>
                </a:r>
                <a:r>
                  <a:rPr kumimoji="1" lang="zh-CN" altLang="en-US" sz="2800" dirty="0" smtClean="0"/>
                  <a:t> </a:t>
                </a:r>
                <a:r>
                  <a:rPr kumimoji="1" lang="en-US" altLang="zh-CN" sz="2800" dirty="0" smtClean="0"/>
                  <a:t>and j=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mr-IN" altLang="zh-CN" sz="2800" i="1" dirty="0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kumimoji="1" lang="en-US" altLang="zh-CN" sz="2800" b="0" i="1" dirty="0" smtClean="0">
                            <a:latin typeface="Cambria Math" charset="0"/>
                          </a:rPr>
                          <m:t>3</m:t>
                        </m:r>
                      </m:num>
                      <m:den>
                        <m:r>
                          <a:rPr kumimoji="1" lang="en-US" altLang="zh-CN" sz="2800" b="0" i="1" dirty="0" smtClean="0">
                            <a:latin typeface="Cambria Math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1" lang="en-US" altLang="zh-CN" sz="2800" dirty="0" smtClean="0"/>
                  <a:t>,  </a:t>
                </a:r>
              </a:p>
              <a:p>
                <a:r>
                  <a:rPr kumimoji="1" lang="en-US" altLang="zh-CN" sz="2800" dirty="0" smtClean="0"/>
                  <a:t>the allowed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800" i="1">
                            <a:latin typeface="Cambria Math" charset="0"/>
                          </a:rPr>
                          <m:t>𝐽</m:t>
                        </m:r>
                      </m:e>
                      <m:sub>
                        <m:r>
                          <a:rPr kumimoji="1" lang="en-US" altLang="zh-CN" sz="2800" i="1">
                            <a:latin typeface="Cambria Math" charset="0"/>
                          </a:rPr>
                          <m:t>24</m:t>
                        </m:r>
                      </m:sub>
                    </m:sSub>
                    <m:r>
                      <a:rPr kumimoji="1" lang="en-US" altLang="zh-CN" sz="2800" i="1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sz="2800">
                        <a:latin typeface="Cambria Math" charset="0"/>
                      </a:rPr>
                      <m:t>only</m:t>
                    </m:r>
                    <m:r>
                      <a:rPr kumimoji="1" lang="en-US" altLang="zh-CN" sz="2800" i="1">
                        <a:latin typeface="Cambria Math" charset="0"/>
                      </a:rPr>
                      <m:t> </m:t>
                    </m:r>
                  </m:oMath>
                </a14:m>
                <a:r>
                  <a:rPr kumimoji="1" lang="en-US" altLang="zh-CN" sz="2800" dirty="0" smtClean="0"/>
                  <a:t>takes 1 and 3. 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68" y="4656405"/>
                <a:ext cx="6342922" cy="1132490"/>
              </a:xfrm>
              <a:prstGeom prst="rect">
                <a:avLst/>
              </a:prstGeom>
              <a:blipFill rotWithShape="0">
                <a:blip r:embed="rId8"/>
                <a:stretch>
                  <a:fillRect l="-1921" r="-3746" b="-145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z="2800" dirty="0" smtClean="0"/>
              <a:t>18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734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69835" y="1548360"/>
            <a:ext cx="5091847" cy="77323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53667" y="1227231"/>
            <a:ext cx="6019452" cy="161873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670854" y="308919"/>
            <a:ext cx="1920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Discussion</a:t>
            </a:r>
            <a:endParaRPr kumimoji="1" lang="zh-CN" altLang="en-US" sz="28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505" y="4175036"/>
            <a:ext cx="2757874" cy="58921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38221" y="3026617"/>
            <a:ext cx="5035765" cy="270551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46289" y="4126885"/>
            <a:ext cx="2449129" cy="58921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69835" y="2842258"/>
            <a:ext cx="64692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/>
              <a:t>The angular momentum </a:t>
            </a:r>
            <a:r>
              <a:rPr kumimoji="1" lang="en-US" altLang="zh-CN" sz="2800" dirty="0"/>
              <a:t>recoupling </a:t>
            </a:r>
            <a:r>
              <a:rPr kumimoji="1" lang="en-US" altLang="zh-CN" sz="2800" dirty="0" err="1"/>
              <a:t>behaviour</a:t>
            </a:r>
            <a:r>
              <a:rPr kumimoji="1" lang="en-US" altLang="zh-CN" sz="2800" dirty="0"/>
              <a:t> </a:t>
            </a:r>
            <a:r>
              <a:rPr kumimoji="1" lang="en-US" altLang="zh-CN" sz="2800" dirty="0" smtClean="0"/>
              <a:t>is </a:t>
            </a:r>
            <a:endParaRPr kumimoji="1"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/>
              <p:cNvSpPr/>
              <p:nvPr/>
            </p:nvSpPr>
            <p:spPr>
              <a:xfrm>
                <a:off x="320336" y="5032332"/>
                <a:ext cx="9584092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kumimoji="1" lang="en-US" altLang="zh-CN" sz="2800" dirty="0"/>
                  <a:t>In this </a:t>
                </a:r>
                <a:r>
                  <a:rPr kumimoji="1" lang="en-US" altLang="zh-CN" sz="2800" dirty="0" smtClean="0"/>
                  <a:t>situation, the </a:t>
                </a:r>
                <a:r>
                  <a:rPr kumimoji="1" lang="en-US" altLang="zh-CN" sz="2800" dirty="0"/>
                  <a:t>allowed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800" i="1">
                            <a:latin typeface="Cambria Math" charset="0"/>
                          </a:rPr>
                          <m:t>𝐽</m:t>
                        </m:r>
                      </m:e>
                      <m:sub>
                        <m:r>
                          <a:rPr kumimoji="1" lang="en-US" altLang="zh-CN" sz="2800" i="1">
                            <a:latin typeface="Cambria Math" charset="0"/>
                          </a:rPr>
                          <m:t>24</m:t>
                        </m:r>
                      </m:sub>
                    </m:sSub>
                    <m:r>
                      <a:rPr kumimoji="1" lang="en-US" altLang="zh-CN" sz="2800" i="1">
                        <a:latin typeface="Cambria Math" charset="0"/>
                      </a:rPr>
                      <m:t> </m:t>
                    </m:r>
                    <m:r>
                      <m:rPr>
                        <m:sty m:val="p"/>
                      </m:rPr>
                      <a:rPr kumimoji="1" lang="en-US" altLang="zh-CN" sz="2800">
                        <a:latin typeface="Cambria Math" charset="0"/>
                      </a:rPr>
                      <m:t>only</m:t>
                    </m:r>
                    <m:r>
                      <a:rPr kumimoji="1" lang="en-US" altLang="zh-CN" sz="2800" i="1">
                        <a:latin typeface="Cambria Math" charset="0"/>
                      </a:rPr>
                      <m:t> </m:t>
                    </m:r>
                  </m:oMath>
                </a14:m>
                <a:endParaRPr kumimoji="1" lang="en-US" altLang="zh-CN" sz="2800" dirty="0" smtClean="0"/>
              </a:p>
              <a:p>
                <a:r>
                  <a:rPr kumimoji="1" lang="en-US" altLang="zh-CN" sz="2800" dirty="0" smtClean="0"/>
                  <a:t>takes 1and  3, too.</a:t>
                </a:r>
                <a:r>
                  <a:rPr kumimoji="1" lang="en-US" altLang="zh-CN" dirty="0" smtClean="0"/>
                  <a:t>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36" y="5032332"/>
                <a:ext cx="9584092" cy="954107"/>
              </a:xfrm>
              <a:prstGeom prst="rect">
                <a:avLst/>
              </a:prstGeom>
              <a:blipFill rotWithShape="0">
                <a:blip r:embed="rId7"/>
                <a:stretch>
                  <a:fillRect l="-1336" t="-6410" b="-179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z="2800" dirty="0" smtClean="0"/>
              <a:t>19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0021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93638" y="512454"/>
            <a:ext cx="9404723" cy="770026"/>
          </a:xfrm>
        </p:spPr>
        <p:txBody>
          <a:bodyPr/>
          <a:lstStyle/>
          <a:p>
            <a:pPr algn="ctr"/>
            <a:r>
              <a:rPr kumimoji="1" lang="en-US" altLang="zh-CN" dirty="0" smtClean="0"/>
              <a:t>Content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02126" y="1575276"/>
            <a:ext cx="4574475" cy="4195481"/>
          </a:xfr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zh-CN" sz="4000" dirty="0" smtClean="0"/>
              <a:t>Introduction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zh-CN" sz="4000" dirty="0" smtClean="0"/>
              <a:t>Basic method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zh-CN" sz="4000" dirty="0" smtClean="0"/>
              <a:t>Discussion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zh-CN" sz="4000" dirty="0" smtClean="0"/>
              <a:t>Summary </a:t>
            </a:r>
            <a:endParaRPr kumimoji="1" lang="zh-CN" altLang="en-US" sz="4000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z="2800" dirty="0" smtClean="0"/>
              <a:t>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4948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146229" y="1075292"/>
                <a:ext cx="605672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2800" dirty="0" smtClean="0"/>
                  <a:t>For the decay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8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800" i="1">
                            <a:latin typeface="Cambria Math" charset="0"/>
                          </a:rPr>
                          <m:t>𝐽</m:t>
                        </m:r>
                      </m:e>
                      <m:sup>
                        <m:r>
                          <a:rPr kumimoji="1" lang="en-US" altLang="zh-CN" sz="2800" i="1">
                            <a:latin typeface="Cambria Math" charset="0"/>
                          </a:rPr>
                          <m:t>µ</m:t>
                        </m:r>
                        <m:r>
                          <a:rPr kumimoji="1" lang="en-US" altLang="zh-CN" sz="28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𝜈</m:t>
                        </m:r>
                      </m:sup>
                    </m:sSup>
                  </m:oMath>
                </a14:m>
                <a:r>
                  <a:rPr kumimoji="1" lang="en-US" altLang="zh-CN" sz="2800" dirty="0"/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8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800" i="1">
                            <a:latin typeface="Cambria Math" charset="0"/>
                          </a:rPr>
                          <m:t>𝑇</m:t>
                        </m:r>
                      </m:e>
                      <m:sup>
                        <m:r>
                          <a:rPr kumimoji="1" lang="en-US" altLang="zh-CN" sz="2800" i="1">
                            <a:latin typeface="Cambria Math" charset="0"/>
                          </a:rPr>
                          <m:t>µ</m:t>
                        </m:r>
                      </m:sup>
                    </m:sSup>
                  </m:oMath>
                </a14:m>
                <a:r>
                  <a:rPr kumimoji="1" lang="zh-CN" altLang="en-US" sz="2800" dirty="0"/>
                  <a:t> </a:t>
                </a:r>
                <a:r>
                  <a:rPr kumimoji="1" lang="en-US" altLang="zh-CN" sz="2800" dirty="0" smtClean="0"/>
                  <a:t>+</a:t>
                </a:r>
                <a:r>
                  <a:rPr kumimoji="1" lang="zh-CN" altLang="en-US" sz="2800" dirty="0" smtClean="0"/>
                  <a:t> </a:t>
                </a:r>
                <a:r>
                  <a:rPr kumimoji="1" lang="en-US" altLang="zh-CN" sz="2800" dirty="0" smtClean="0"/>
                  <a:t>S</a:t>
                </a:r>
                <a:r>
                  <a:rPr kumimoji="1" lang="en-US" altLang="zh-CN" dirty="0" smtClean="0"/>
                  <a:t>,</a:t>
                </a:r>
                <a:r>
                  <a:rPr kumimoji="1" lang="zh-CN" altLang="en-US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800" i="1">
                            <a:latin typeface="Cambria Math" charset="0"/>
                          </a:rPr>
                          <m:t>𝐽</m:t>
                        </m:r>
                      </m:e>
                      <m:sub>
                        <m:r>
                          <a:rPr kumimoji="1" lang="en-US" altLang="zh-CN" sz="2800" i="1">
                            <a:latin typeface="Cambria Math" charset="0"/>
                          </a:rPr>
                          <m:t>24</m:t>
                        </m:r>
                      </m:sub>
                    </m:sSub>
                  </m:oMath>
                </a14:m>
                <a:r>
                  <a:rPr kumimoji="1" lang="en-US" altLang="zh-CN" sz="2800" dirty="0"/>
                  <a:t>=</a:t>
                </a:r>
                <a:r>
                  <a:rPr kumimoji="1" lang="zh-CN" altLang="en-US" sz="2800" dirty="0" smtClean="0"/>
                  <a:t> </a:t>
                </a:r>
                <a:r>
                  <a:rPr kumimoji="1" lang="en-US" altLang="zh-CN" sz="2800" dirty="0" smtClean="0"/>
                  <a:t>1, 2. 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29" y="1075292"/>
                <a:ext cx="6056723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2113" t="-10465" r="-1006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文本框 3"/>
          <p:cNvSpPr txBox="1"/>
          <p:nvPr/>
        </p:nvSpPr>
        <p:spPr>
          <a:xfrm>
            <a:off x="4670854" y="308919"/>
            <a:ext cx="1920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Discussion</a:t>
            </a:r>
            <a:endParaRPr kumimoji="1" lang="zh-CN" altLang="en-US" sz="2800" dirty="0"/>
          </a:p>
        </p:txBody>
      </p:sp>
      <p:sp>
        <p:nvSpPr>
          <p:cNvPr id="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800" dirty="0" smtClean="0"/>
              <a:t>20</a:t>
            </a:r>
            <a:endParaRPr lang="en-US" sz="2800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-77" r="13285"/>
          <a:stretch/>
        </p:blipFill>
        <p:spPr>
          <a:xfrm>
            <a:off x="439836" y="1760640"/>
            <a:ext cx="11111167" cy="402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67828" y="201347"/>
            <a:ext cx="6077834" cy="60149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973368" y="1909962"/>
                <a:ext cx="3587057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800" dirty="0"/>
                  <a:t>W</a:t>
                </a:r>
                <a:r>
                  <a:rPr kumimoji="1" lang="en-US" altLang="zh-CN" sz="2800" dirty="0" smtClean="0"/>
                  <a:t>e find that the number of effective </a:t>
                </a:r>
                <a:r>
                  <a:rPr kumimoji="1" lang="en-US" altLang="zh-CN" sz="2800" dirty="0" err="1" smtClean="0"/>
                  <a:t>Lagrangian</a:t>
                </a:r>
                <a:r>
                  <a:rPr kumimoji="1" lang="en-US" altLang="zh-CN" sz="2800" dirty="0" smtClean="0"/>
                  <a:t> is exactly equal to that of allowed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800" i="1">
                            <a:latin typeface="Cambria Math" charset="0"/>
                          </a:rPr>
                          <m:t>𝐽</m:t>
                        </m:r>
                      </m:e>
                      <m:sub>
                        <m:r>
                          <a:rPr kumimoji="1" lang="en-US" altLang="zh-CN" sz="2800" i="1">
                            <a:latin typeface="Cambria Math" charset="0"/>
                          </a:rPr>
                          <m:t>24</m:t>
                        </m:r>
                      </m:sub>
                    </m:sSub>
                  </m:oMath>
                </a14:m>
                <a:r>
                  <a:rPr kumimoji="1" lang="en-US" altLang="zh-CN" sz="2800" dirty="0" smtClean="0"/>
                  <a:t>.</a:t>
                </a:r>
                <a:endParaRPr kumimoji="1" lang="zh-CN" altLang="en-US" sz="2800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368" y="1909962"/>
                <a:ext cx="3587057" cy="2246769"/>
              </a:xfrm>
              <a:prstGeom prst="rect">
                <a:avLst/>
              </a:prstGeom>
              <a:blipFill rotWithShape="0">
                <a:blip r:embed="rId5"/>
                <a:stretch>
                  <a:fillRect l="-3571" t="-2439" b="-67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altLang="zh-CN" sz="2800" dirty="0" smtClean="0"/>
              <a:t>2</a:t>
            </a:r>
            <a:r>
              <a:rPr lang="en-US" altLang="zh-CN" sz="2800" dirty="0"/>
              <a:t>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8803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57988" y="3470694"/>
            <a:ext cx="5718579" cy="153780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61507" y="460823"/>
            <a:ext cx="100477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/>
              <a:t>Three kinds of explanation for </a:t>
            </a:r>
            <a:r>
              <a:rPr kumimoji="1" lang="en-US" altLang="zh-CN" sz="2800" smtClean="0"/>
              <a:t>the vanishing </a:t>
            </a:r>
            <a:r>
              <a:rPr kumimoji="1" lang="en-US" altLang="zh-CN" sz="2800" dirty="0" smtClean="0"/>
              <a:t>of decay channel.</a:t>
            </a:r>
            <a:endParaRPr kumimoji="1" lang="zh-CN" altLang="en-US" sz="2800" dirty="0"/>
          </a:p>
        </p:txBody>
      </p:sp>
      <p:sp>
        <p:nvSpPr>
          <p:cNvPr id="3" name="文本框 2"/>
          <p:cNvSpPr txBox="1"/>
          <p:nvPr/>
        </p:nvSpPr>
        <p:spPr>
          <a:xfrm>
            <a:off x="361507" y="1260884"/>
            <a:ext cx="6768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800" dirty="0" smtClean="0"/>
              <a:t>1, the broken of the LDF conservation:</a:t>
            </a:r>
            <a:endParaRPr kumimoji="1" lang="zh-CN" altLang="en-US" sz="28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878" y="1866592"/>
            <a:ext cx="5434974" cy="64017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71190" y="1566906"/>
            <a:ext cx="5805377" cy="82379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23216" y="2712030"/>
            <a:ext cx="4778467" cy="55339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>
            <a:alphaModFix amt="8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3878" y="3890749"/>
            <a:ext cx="5714110" cy="573876"/>
          </a:xfrm>
          <a:prstGeom prst="rect">
            <a:avLst/>
          </a:prstGeom>
        </p:spPr>
      </p:pic>
      <p:sp>
        <p:nvSpPr>
          <p:cNvPr id="1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altLang="zh-CN" sz="2800" dirty="0" smtClean="0"/>
              <a:t>2</a:t>
            </a:r>
            <a:r>
              <a:rPr lang="en-US" altLang="zh-CN" sz="2800" dirty="0"/>
              <a:t>2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/>
              <p:cNvSpPr txBox="1"/>
              <p:nvPr/>
            </p:nvSpPr>
            <p:spPr>
              <a:xfrm>
                <a:off x="1122745" y="2727119"/>
                <a:ext cx="110047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800" dirty="0" smtClean="0"/>
                  <a:t>L=0</a:t>
                </a:r>
                <a14:m>
                  <m:oMath xmlns:m="http://schemas.openxmlformats.org/officeDocument/2006/math">
                    <m:r>
                      <a:rPr kumimoji="1" lang="zh-CN" altLang="en-US" sz="28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a:rPr kumimoji="1" lang="en-US" altLang="zh-CN" sz="28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≠</m:t>
                    </m:r>
                  </m:oMath>
                </a14:m>
                <a:endParaRPr kumimoji="1" lang="zh-CN" altLang="en-US" sz="2800" dirty="0"/>
              </a:p>
            </p:txBody>
          </p:sp>
        </mc:Choice>
        <mc:Fallback xmlns="">
          <p:sp>
            <p:nvSpPr>
              <p:cNvPr id="18" name="文本框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745" y="2727119"/>
                <a:ext cx="1100472" cy="523220"/>
              </a:xfrm>
              <a:prstGeom prst="rect">
                <a:avLst/>
              </a:prstGeom>
              <a:blipFill rotWithShape="0">
                <a:blip r:embed="rId11"/>
                <a:stretch>
                  <a:fillRect l="-11050" t="-10465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/>
              <p:cNvSpPr txBox="1"/>
              <p:nvPr/>
            </p:nvSpPr>
            <p:spPr>
              <a:xfrm>
                <a:off x="1248315" y="5197311"/>
                <a:ext cx="104708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800" dirty="0" smtClean="0"/>
                  <a:t>L=2</a:t>
                </a:r>
                <a:r>
                  <a:rPr kumimoji="1" lang="en-US" altLang="zh-CN" sz="2800" dirty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1" lang="en-US" altLang="zh-CN" sz="2800" i="1">
                        <a:latin typeface="Cambria Math" charset="0"/>
                        <a:ea typeface="Cambria Math" charset="0"/>
                        <a:cs typeface="Cambria Math" charset="0"/>
                      </a:rPr>
                      <m:t>≠</m:t>
                    </m:r>
                  </m:oMath>
                </a14:m>
                <a:endParaRPr kumimoji="1" lang="zh-CN" altLang="en-US" sz="2800" dirty="0"/>
              </a:p>
            </p:txBody>
          </p:sp>
        </mc:Choice>
        <mc:Fallback xmlns=""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315" y="5197311"/>
                <a:ext cx="1047082" cy="523220"/>
              </a:xfrm>
              <a:prstGeom prst="rect">
                <a:avLst/>
              </a:prstGeom>
              <a:blipFill rotWithShape="0">
                <a:blip r:embed="rId12"/>
                <a:stretch>
                  <a:fillRect l="-12209" t="-11765" b="-341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图片 19"/>
          <p:cNvPicPr>
            <a:picLocks noChangeAspect="1"/>
          </p:cNvPicPr>
          <p:nvPr/>
        </p:nvPicPr>
        <p:blipFill>
          <a:blip r:embed="rId13">
            <a:alphaModFix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23216" y="5213066"/>
            <a:ext cx="4778467" cy="52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3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191386" y="559361"/>
                <a:ext cx="894198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800" dirty="0" smtClean="0"/>
                  <a:t>2, </a:t>
                </a:r>
                <a:r>
                  <a:rPr lang="en-US" altLang="zh-CN" sz="2800" dirty="0"/>
                  <a:t>cancellation from </a:t>
                </a:r>
                <a:r>
                  <a:rPr lang="en-US" altLang="zh-CN" sz="2800" dirty="0" smtClean="0"/>
                  <a:t>different </a:t>
                </a:r>
                <a:r>
                  <a:rPr lang="en-US" altLang="zh-CN" sz="2800" dirty="0"/>
                  <a:t>values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800" i="1">
                            <a:latin typeface="Cambria Math" charset="0"/>
                          </a:rPr>
                          <m:t>𝐽</m:t>
                        </m:r>
                      </m:e>
                      <m:sub>
                        <m:r>
                          <a:rPr kumimoji="1" lang="en-US" altLang="zh-CN" sz="2800" i="1">
                            <a:latin typeface="Cambria Math" charset="0"/>
                          </a:rPr>
                          <m:t>24</m:t>
                        </m:r>
                      </m:sub>
                    </m:sSub>
                  </m:oMath>
                </a14:m>
                <a:r>
                  <a:rPr kumimoji="1" lang="en-US" altLang="zh-CN" sz="2800" dirty="0" smtClean="0"/>
                  <a:t>.</a:t>
                </a:r>
                <a:endParaRPr kumimoji="1" lang="zh-CN" altLang="en-US" sz="2800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86" y="559361"/>
                <a:ext cx="8941981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1363" t="-12791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0612" y="1487417"/>
            <a:ext cx="4472763" cy="61206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11051" y="1464046"/>
            <a:ext cx="4472763" cy="65880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alphaModFix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11051" y="2391354"/>
            <a:ext cx="3563857" cy="71277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780830" y="3251928"/>
                <a:ext cx="9050876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800" dirty="0" smtClean="0"/>
                  <a:t>Above two channels’ amplitude are counteracted</a:t>
                </a:r>
              </a:p>
              <a:p>
                <a:r>
                  <a:rPr kumimoji="1" lang="en-US" altLang="zh-CN" sz="2800" dirty="0" smtClean="0"/>
                  <a:t>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800" i="1">
                            <a:latin typeface="Cambria Math" charset="0"/>
                          </a:rPr>
                          <m:t>𝐽</m:t>
                        </m:r>
                      </m:e>
                      <m:sub>
                        <m:r>
                          <a:rPr kumimoji="1" lang="en-US" altLang="zh-CN" sz="2800" i="1">
                            <a:latin typeface="Cambria Math" charset="0"/>
                          </a:rPr>
                          <m:t>24</m:t>
                        </m:r>
                      </m:sub>
                    </m:sSub>
                  </m:oMath>
                </a14:m>
                <a:r>
                  <a:rPr kumimoji="1" lang="en-US" altLang="zh-CN" sz="2800" dirty="0" smtClean="0"/>
                  <a:t>= 1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800" i="1">
                            <a:latin typeface="Cambria Math" charset="0"/>
                          </a:rPr>
                          <m:t>𝐽</m:t>
                        </m:r>
                      </m:e>
                      <m:sub>
                        <m:r>
                          <a:rPr kumimoji="1" lang="en-US" altLang="zh-CN" sz="2800" i="1">
                            <a:latin typeface="Cambria Math" charset="0"/>
                          </a:rPr>
                          <m:t>24</m:t>
                        </m:r>
                      </m:sub>
                    </m:sSub>
                  </m:oMath>
                </a14:m>
                <a:r>
                  <a:rPr kumimoji="1" lang="en-US" altLang="zh-CN" sz="2800" dirty="0" smtClean="0"/>
                  <a:t>= 3. </a:t>
                </a:r>
                <a:endParaRPr kumimoji="1" lang="zh-CN" altLang="en-US" sz="2800" dirty="0"/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830" y="3251928"/>
                <a:ext cx="9050876" cy="954107"/>
              </a:xfrm>
              <a:prstGeom prst="rect">
                <a:avLst/>
              </a:prstGeom>
              <a:blipFill rotWithShape="0">
                <a:blip r:embed="rId9"/>
                <a:stretch>
                  <a:fillRect l="-1347" t="-6369" r="-404" b="-165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图片 1"/>
          <p:cNvPicPr>
            <a:picLocks noChangeAspect="1"/>
          </p:cNvPicPr>
          <p:nvPr/>
        </p:nvPicPr>
        <p:blipFill>
          <a:blip r:embed="rId10">
            <a:alphaModFix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38647" y="4291186"/>
            <a:ext cx="3272522" cy="6806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2">
            <a:alphaModFix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476" y="4350804"/>
            <a:ext cx="7298866" cy="6210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780830" y="5269128"/>
                <a:ext cx="1036585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z="2800" dirty="0" smtClean="0"/>
                  <a:t>that channel’s amplitude is canceled by</a:t>
                </a:r>
                <a:r>
                  <a:rPr kumimoji="1" lang="en-US" altLang="zh-CN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800" i="1">
                            <a:latin typeface="Cambria Math" charset="0"/>
                          </a:rPr>
                          <m:t>𝐽</m:t>
                        </m:r>
                      </m:e>
                      <m:sub>
                        <m:r>
                          <a:rPr kumimoji="1" lang="en-US" altLang="zh-CN" sz="2800" i="1">
                            <a:latin typeface="Cambria Math" charset="0"/>
                          </a:rPr>
                          <m:t>24</m:t>
                        </m:r>
                      </m:sub>
                    </m:sSub>
                  </m:oMath>
                </a14:m>
                <a:r>
                  <a:rPr kumimoji="1" lang="en-US" altLang="zh-CN" sz="2800" dirty="0"/>
                  <a:t>= 1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800" i="1">
                            <a:latin typeface="Cambria Math" charset="0"/>
                          </a:rPr>
                          <m:t>𝐽</m:t>
                        </m:r>
                      </m:e>
                      <m:sub>
                        <m:r>
                          <a:rPr kumimoji="1" lang="en-US" altLang="zh-CN" sz="2800" i="1">
                            <a:latin typeface="Cambria Math" charset="0"/>
                          </a:rPr>
                          <m:t>24</m:t>
                        </m:r>
                      </m:sub>
                    </m:sSub>
                  </m:oMath>
                </a14:m>
                <a:r>
                  <a:rPr kumimoji="1" lang="en-US" altLang="zh-CN" sz="2800" dirty="0"/>
                  <a:t>= 3.</a:t>
                </a:r>
                <a:r>
                  <a:rPr kumimoji="1" lang="en-US" altLang="zh-CN" sz="2800" dirty="0" smtClean="0"/>
                  <a:t> </a:t>
                </a:r>
                <a:endParaRPr kumimoji="1" lang="zh-CN" altLang="en-US" sz="2800" dirty="0"/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830" y="5269128"/>
                <a:ext cx="10365851" cy="523220"/>
              </a:xfrm>
              <a:prstGeom prst="rect">
                <a:avLst/>
              </a:prstGeom>
              <a:blipFill rotWithShape="0">
                <a:blip r:embed="rId14"/>
                <a:stretch>
                  <a:fillRect l="-1176" t="-10465" b="-3255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4"/>
          <p:cNvPicPr>
            <a:picLocks noChangeAspect="1"/>
          </p:cNvPicPr>
          <p:nvPr/>
        </p:nvPicPr>
        <p:blipFill>
          <a:blip r:embed="rId15">
            <a:alphaModFix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3245" y="2393869"/>
            <a:ext cx="3700130" cy="707739"/>
          </a:xfrm>
          <a:prstGeom prst="rect">
            <a:avLst/>
          </a:prstGeom>
        </p:spPr>
      </p:pic>
      <p:sp>
        <p:nvSpPr>
          <p:cNvPr id="1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altLang="zh-CN" sz="2800" dirty="0" smtClean="0"/>
              <a:t>2</a:t>
            </a:r>
            <a:r>
              <a:rPr lang="en-US" altLang="zh-CN" sz="2800" dirty="0"/>
              <a:t>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438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/>
              <p:cNvSpPr txBox="1"/>
              <p:nvPr/>
            </p:nvSpPr>
            <p:spPr>
              <a:xfrm>
                <a:off x="563525" y="446568"/>
                <a:ext cx="784368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800" dirty="0" smtClean="0"/>
                  <a:t>3, triangle </a:t>
                </a:r>
                <a:r>
                  <a:rPr lang="en-US" altLang="zh-CN" sz="2800" dirty="0"/>
                  <a:t>condition </a:t>
                </a:r>
                <a14:m>
                  <m:oMath xmlns:m="http://schemas.openxmlformats.org/officeDocument/2006/math">
                    <m:r>
                      <a:rPr lang="en-US" altLang="zh-CN" sz="28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𝛿</m:t>
                    </m:r>
                  </m:oMath>
                </a14:m>
                <a:r>
                  <a:rPr lang="en-US" altLang="zh-CN" sz="2800" dirty="0" smtClean="0"/>
                  <a:t>(S,</a:t>
                </a:r>
                <a:r>
                  <a:rPr kumimoji="1" lang="en-US" altLang="zh-CN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800" i="1">
                            <a:latin typeface="Cambria Math" charset="0"/>
                          </a:rPr>
                          <m:t>𝐽</m:t>
                        </m:r>
                      </m:e>
                      <m:sub>
                        <m:r>
                          <a:rPr kumimoji="1" lang="en-US" altLang="zh-CN" sz="2800" i="1">
                            <a:latin typeface="Cambria Math" charset="0"/>
                          </a:rPr>
                          <m:t>24</m:t>
                        </m:r>
                      </m:sub>
                    </m:sSub>
                  </m:oMath>
                </a14:m>
                <a:r>
                  <a:rPr lang="en-US" altLang="zh-CN" sz="2800" dirty="0" smtClean="0"/>
                  <a:t>,s</a:t>
                </a:r>
                <a:r>
                  <a:rPr lang="en-US" altLang="zh-CN" sz="2800" dirty="0"/>
                  <a:t>) is not </a:t>
                </a:r>
                <a:r>
                  <a:rPr lang="en-US" altLang="zh-CN" sz="2800" dirty="0" smtClean="0"/>
                  <a:t>satisfied.</a:t>
                </a:r>
                <a:endParaRPr lang="en-US" altLang="zh-CN" sz="2800" dirty="0"/>
              </a:p>
            </p:txBody>
          </p:sp>
        </mc:Choice>
        <mc:Fallback xmlns=""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525" y="446568"/>
                <a:ext cx="7843686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1554" t="-11628" r="-777" b="-313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2703" y="3455476"/>
            <a:ext cx="6424508" cy="218332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60394" y="1189746"/>
            <a:ext cx="7269126" cy="69257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563524" y="2281411"/>
                <a:ext cx="10721792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800" dirty="0" smtClean="0"/>
                  <a:t>For</a:t>
                </a:r>
                <a:r>
                  <a:rPr kumimoji="1" lang="zh-CN" altLang="en-US" sz="2800" dirty="0" smtClean="0"/>
                  <a:t> </a:t>
                </a:r>
                <a:r>
                  <a:rPr kumimoji="1" lang="en-US" altLang="zh-CN" sz="2800" dirty="0" smtClean="0"/>
                  <a:t>the channel of                       </a:t>
                </a:r>
                <a:r>
                  <a:rPr kumimoji="1" lang="en-US" altLang="zh-CN" sz="2800" dirty="0" smtClean="0"/>
                  <a:t>    </a:t>
                </a:r>
                <a:r>
                  <a:rPr kumimoji="1" lang="en-US" altLang="zh-CN" sz="2800" dirty="0" smtClean="0"/>
                  <a:t>, s = 2,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800" i="1">
                            <a:latin typeface="Cambria Math" charset="0"/>
                          </a:rPr>
                          <m:t>𝐽</m:t>
                        </m:r>
                      </m:e>
                      <m:sub>
                        <m:r>
                          <a:rPr kumimoji="1" lang="en-US" altLang="zh-CN" sz="2800" i="1">
                            <a:latin typeface="Cambria Math" charset="0"/>
                          </a:rPr>
                          <m:t>24</m:t>
                        </m:r>
                      </m:sub>
                    </m:sSub>
                  </m:oMath>
                </a14:m>
                <a:r>
                  <a:rPr kumimoji="1" lang="en-US" altLang="zh-CN" sz="2800" dirty="0"/>
                  <a:t>= </a:t>
                </a:r>
                <a:r>
                  <a:rPr kumimoji="1" lang="en-US" altLang="zh-CN" sz="2800" dirty="0" smtClean="0"/>
                  <a:t>1</a:t>
                </a:r>
                <a:r>
                  <a:rPr kumimoji="1" lang="zh-CN" altLang="en-US" sz="2800" dirty="0" smtClean="0"/>
                  <a:t> </a:t>
                </a:r>
                <a:r>
                  <a:rPr kumimoji="1" lang="en-US" altLang="zh-CN" sz="2800" dirty="0" smtClean="0"/>
                  <a:t>and</a:t>
                </a:r>
                <a:r>
                  <a:rPr kumimoji="1" lang="zh-CN" altLang="en-US" sz="2800" dirty="0" smtClean="0"/>
                  <a:t> </a:t>
                </a:r>
                <a:r>
                  <a:rPr kumimoji="1" lang="en-US" altLang="zh-CN" sz="2800" dirty="0" smtClean="0"/>
                  <a:t>S=0. then </a:t>
                </a:r>
                <a14:m>
                  <m:oMath xmlns:m="http://schemas.openxmlformats.org/officeDocument/2006/math">
                    <m:r>
                      <a:rPr lang="en-US" altLang="zh-CN" sz="2800" i="1">
                        <a:latin typeface="Cambria Math" charset="0"/>
                        <a:ea typeface="Cambria Math" charset="0"/>
                        <a:cs typeface="Cambria Math" charset="0"/>
                      </a:rPr>
                      <m:t>𝛿</m:t>
                    </m:r>
                  </m:oMath>
                </a14:m>
                <a:r>
                  <a:rPr lang="en-US" altLang="zh-CN" sz="2800" dirty="0" smtClean="0"/>
                  <a:t>(0,</a:t>
                </a:r>
                <a:r>
                  <a:rPr kumimoji="1" lang="en-US" altLang="zh-CN" sz="2800" dirty="0" smtClean="0"/>
                  <a:t>1</a:t>
                </a:r>
                <a:r>
                  <a:rPr lang="en-US" altLang="zh-CN" sz="2800" dirty="0" smtClean="0"/>
                  <a:t>,2)</a:t>
                </a:r>
                <a:r>
                  <a:rPr kumimoji="1" lang="en-US" altLang="zh-CN" sz="2800" dirty="0" smtClean="0"/>
                  <a:t> is not satisfied.</a:t>
                </a:r>
                <a:endParaRPr kumimoji="1" lang="zh-CN" altLang="en-US" sz="2800" dirty="0"/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524" y="2281411"/>
                <a:ext cx="10721792" cy="954107"/>
              </a:xfrm>
              <a:prstGeom prst="rect">
                <a:avLst/>
              </a:prstGeom>
              <a:blipFill rotWithShape="0">
                <a:blip r:embed="rId7"/>
                <a:stretch>
                  <a:fillRect l="-1137" t="-5732" r="-341" b="-1719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altLang="zh-CN" sz="2800" dirty="0" smtClean="0"/>
              <a:t>2</a:t>
            </a:r>
            <a:r>
              <a:rPr lang="en-US" altLang="zh-CN" sz="2800" dirty="0"/>
              <a:t>4</a:t>
            </a:r>
            <a:endParaRPr lang="en-US" sz="28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17403" y="2367897"/>
            <a:ext cx="1931300" cy="38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848446" y="329609"/>
            <a:ext cx="19674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dirty="0" smtClean="0"/>
              <a:t>Summary</a:t>
            </a:r>
            <a:endParaRPr kumimoji="1" lang="zh-CN" alt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本框 2"/>
              <p:cNvSpPr txBox="1"/>
              <p:nvPr/>
            </p:nvSpPr>
            <p:spPr>
              <a:xfrm>
                <a:off x="1010092" y="1102979"/>
                <a:ext cx="10037136" cy="5176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20000"/>
                  </a:lnSpc>
                  <a:buFont typeface="+mj-lt"/>
                  <a:buAutoNum type="arabicPeriod"/>
                </a:pPr>
                <a:r>
                  <a:rPr kumimoji="1" lang="en-US" altLang="zh-CN" sz="2800" dirty="0" smtClean="0"/>
                  <a:t>The number</a:t>
                </a:r>
                <a:r>
                  <a:rPr kumimoji="1" lang="zh-CN" altLang="en-US" sz="2800" dirty="0" smtClean="0"/>
                  <a:t> </a:t>
                </a:r>
                <a:r>
                  <a:rPr kumimoji="1" lang="en-US" altLang="zh-CN" sz="2800" dirty="0"/>
                  <a:t>of independent </a:t>
                </a:r>
                <a:r>
                  <a:rPr kumimoji="1" lang="en-US" altLang="zh-CN" sz="2800" dirty="0" smtClean="0"/>
                  <a:t>effective</a:t>
                </a:r>
                <a:r>
                  <a:rPr kumimoji="1" lang="zh-CN" altLang="en-US" sz="2800" dirty="0" smtClean="0"/>
                  <a:t> </a:t>
                </a:r>
                <a:r>
                  <a:rPr kumimoji="1" lang="en-US" altLang="zh-CN" sz="2800" dirty="0" err="1" smtClean="0"/>
                  <a:t>Lagrangian</a:t>
                </a:r>
                <a:r>
                  <a:rPr kumimoji="1" lang="en-US" altLang="zh-CN" sz="2800" dirty="0" smtClean="0"/>
                  <a:t> is exactly equal to the number of allowed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800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kumimoji="1" lang="en-US" altLang="zh-CN" sz="2800" i="1">
                            <a:latin typeface="Cambria Math" charset="0"/>
                          </a:rPr>
                          <m:t>𝐽</m:t>
                        </m:r>
                      </m:e>
                      <m:sub>
                        <m:r>
                          <a:rPr kumimoji="1" lang="en-US" altLang="zh-CN" sz="2800" i="1">
                            <a:latin typeface="Cambria Math" charset="0"/>
                          </a:rPr>
                          <m:t>24</m:t>
                        </m:r>
                      </m:sub>
                    </m:sSub>
                  </m:oMath>
                </a14:m>
                <a:r>
                  <a:rPr kumimoji="1" lang="en-US" altLang="zh-CN" dirty="0" smtClean="0"/>
                  <a:t>.</a:t>
                </a:r>
              </a:p>
              <a:p>
                <a:pPr marL="342900" indent="-342900">
                  <a:lnSpc>
                    <a:spcPct val="120000"/>
                  </a:lnSpc>
                  <a:buFont typeface="+mj-lt"/>
                  <a:buAutoNum type="arabicPeriod"/>
                </a:pPr>
                <a:r>
                  <a:rPr kumimoji="1" lang="en-US" altLang="zh-CN" sz="2800" dirty="0" smtClean="0"/>
                  <a:t>There are three reasons why some channels vanish although </a:t>
                </a:r>
                <a:r>
                  <a:rPr lang="en-US" altLang="zh-CN" sz="2800" dirty="0"/>
                  <a:t>the conservation of quantum numbers at the hadron level is not </a:t>
                </a:r>
                <a:r>
                  <a:rPr lang="en-US" altLang="zh-CN" sz="2800" dirty="0" smtClean="0"/>
                  <a:t>violated.</a:t>
                </a:r>
              </a:p>
              <a:p>
                <a:pPr marL="342900" indent="-342900">
                  <a:lnSpc>
                    <a:spcPct val="120000"/>
                  </a:lnSpc>
                  <a:buFont typeface="+mj-lt"/>
                  <a:buAutoNum type="arabicPeriod"/>
                </a:pPr>
                <a:r>
                  <a:rPr lang="en-US" altLang="zh-CN" sz="2800" dirty="0" smtClean="0"/>
                  <a:t>From the effective </a:t>
                </a:r>
                <a:r>
                  <a:rPr lang="en-US" altLang="zh-CN" sz="2800" dirty="0" err="1" smtClean="0"/>
                  <a:t>Lagrangian</a:t>
                </a:r>
                <a:r>
                  <a:rPr lang="en-US" altLang="zh-CN" sz="2800" dirty="0" smtClean="0"/>
                  <a:t>, we can predict the possible quark level coupling schemes.</a:t>
                </a:r>
              </a:p>
              <a:p>
                <a:pPr marL="342900" indent="-342900">
                  <a:lnSpc>
                    <a:spcPct val="120000"/>
                  </a:lnSpc>
                  <a:buFont typeface="+mj-lt"/>
                  <a:buAutoNum type="arabicPeriod"/>
                </a:pPr>
                <a:r>
                  <a:rPr lang="en-US" altLang="zh-CN" sz="2800" dirty="0"/>
                  <a:t>Such a comparison study will help us to understand deeper the </a:t>
                </a:r>
                <a:r>
                  <a:rPr lang="en-US" altLang="zh-CN" sz="2800" dirty="0" smtClean="0"/>
                  <a:t>non-perturbative </a:t>
                </a:r>
                <a:r>
                  <a:rPr lang="en-US" altLang="zh-CN" sz="2800" dirty="0"/>
                  <a:t>strong interactions. 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kumimoji="1" lang="zh-CN" altLang="en-US" sz="2800" dirty="0"/>
              </a:p>
            </p:txBody>
          </p:sp>
        </mc:Choice>
        <mc:Fallback xmlns="">
          <p:sp>
            <p:nvSpPr>
              <p:cNvPr id="3" name="文本框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092" y="1102979"/>
                <a:ext cx="10037136" cy="5176802"/>
              </a:xfrm>
              <a:prstGeom prst="rect">
                <a:avLst/>
              </a:prstGeom>
              <a:blipFill rotWithShape="0">
                <a:blip r:embed="rId3"/>
                <a:stretch>
                  <a:fillRect l="-972" t="-3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z="2800" dirty="0" smtClean="0"/>
              <a:t>25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1977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z="2800" dirty="0" smtClean="0"/>
              <a:t>26</a:t>
            </a:r>
            <a:endParaRPr lang="en-US" sz="2800" dirty="0"/>
          </a:p>
        </p:txBody>
      </p:sp>
      <p:sp>
        <p:nvSpPr>
          <p:cNvPr id="4" name="文本框 3"/>
          <p:cNvSpPr txBox="1"/>
          <p:nvPr/>
        </p:nvSpPr>
        <p:spPr>
          <a:xfrm>
            <a:off x="1586544" y="2210765"/>
            <a:ext cx="90220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6600" b="1" dirty="0" smtClean="0">
                <a:solidFill>
                  <a:srgbClr val="FF00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Thanks for your attention !</a:t>
            </a:r>
            <a:endParaRPr kumimoji="1" lang="zh-CN" altLang="en-US" sz="6600" b="1" dirty="0">
              <a:solidFill>
                <a:srgbClr val="FF000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3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30193" y="198054"/>
            <a:ext cx="100460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/>
              <a:t>Considering different coupling schemes of the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initial angular momenta, one totally gets the following figures :</a:t>
            </a:r>
            <a:endParaRPr kumimoji="1" lang="zh-CN" altLang="en-US" sz="2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121" y="1604892"/>
            <a:ext cx="1768615" cy="184625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490" y="1604892"/>
            <a:ext cx="1594021" cy="184942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0485" y="4160795"/>
            <a:ext cx="2071680" cy="184625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5487" y="1614344"/>
            <a:ext cx="2126363" cy="183680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0265" y="1614344"/>
            <a:ext cx="1689468" cy="183680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493" y="4081891"/>
            <a:ext cx="1768615" cy="1846260"/>
          </a:xfrm>
          <a:prstGeom prst="rect">
            <a:avLst/>
          </a:prstGeom>
        </p:spPr>
      </p:pic>
      <p:pic>
        <p:nvPicPr>
          <p:cNvPr id="10" name="图片 9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9447265" y="1672219"/>
            <a:ext cx="1768615" cy="184156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88206" y="4086589"/>
            <a:ext cx="1594019" cy="184156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71621" y="4086589"/>
            <a:ext cx="1689468" cy="1841562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11561" y="4086589"/>
            <a:ext cx="1761225" cy="1841562"/>
          </a:xfrm>
          <a:prstGeom prst="rect">
            <a:avLst/>
          </a:prstGeom>
        </p:spPr>
      </p:pic>
      <p:sp>
        <p:nvSpPr>
          <p:cNvPr id="1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z="2800" dirty="0" smtClean="0"/>
              <a:t>12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6150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025776" y="558492"/>
            <a:ext cx="14191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/>
              <a:t>Y(4260)</a:t>
            </a:r>
            <a:endParaRPr kumimoji="1" lang="zh-CN" altLang="en-US" sz="28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678" y="1282659"/>
            <a:ext cx="5152727" cy="12238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678" y="3322317"/>
            <a:ext cx="5152726" cy="21627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807276" y="5741616"/>
            <a:ext cx="2117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2400" dirty="0" smtClean="0"/>
              <a:t>Data  from PDG</a:t>
            </a:r>
            <a:endParaRPr kumimoji="1" lang="zh-CN" altLang="en-US" sz="2400" dirty="0"/>
          </a:p>
        </p:txBody>
      </p:sp>
      <p:sp>
        <p:nvSpPr>
          <p:cNvPr id="2" name="文本框 1"/>
          <p:cNvSpPr txBox="1"/>
          <p:nvPr/>
        </p:nvSpPr>
        <p:spPr>
          <a:xfrm>
            <a:off x="4386209" y="42079"/>
            <a:ext cx="29001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dirty="0" smtClean="0"/>
              <a:t>Introduction</a:t>
            </a:r>
            <a:endParaRPr kumimoji="1" lang="zh-CN" altLang="en-US" sz="3600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4102" y="1282659"/>
            <a:ext cx="4907802" cy="4202453"/>
          </a:xfrm>
          <a:prstGeom prst="rect">
            <a:avLst/>
          </a:prstGeo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z="2800" dirty="0"/>
              <a:t>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0240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51180" y="905283"/>
            <a:ext cx="98723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CMR10" charset="0"/>
              </a:rPr>
              <a:t>Possible decay modes of </a:t>
            </a:r>
            <a:r>
              <a:rPr lang="en-US" altLang="zh-CN" sz="2800" dirty="0" smtClean="0">
                <a:latin typeface="CMR10" charset="0"/>
              </a:rPr>
              <a:t> Y(4260) in </a:t>
            </a:r>
            <a:r>
              <a:rPr lang="en-US" altLang="zh-CN" sz="2800" dirty="0">
                <a:latin typeface="CMR10" charset="0"/>
              </a:rPr>
              <a:t>molecular and </a:t>
            </a:r>
            <a:r>
              <a:rPr lang="en-US" altLang="zh-CN" sz="2800" dirty="0" err="1">
                <a:latin typeface="CMR10" charset="0"/>
              </a:rPr>
              <a:t>tetraquark</a:t>
            </a:r>
            <a:r>
              <a:rPr lang="en-US" altLang="zh-CN" sz="2800" dirty="0">
                <a:latin typeface="CMR10" charset="0"/>
              </a:rPr>
              <a:t> pictures have been discussed in </a:t>
            </a:r>
            <a:r>
              <a:rPr lang="en-US" altLang="zh-CN" sz="2800" dirty="0" smtClean="0">
                <a:latin typeface="CMR10" charset="0"/>
              </a:rPr>
              <a:t>Refs: </a:t>
            </a:r>
            <a:endParaRPr lang="en-US" altLang="zh-CN" sz="2800" dirty="0"/>
          </a:p>
        </p:txBody>
      </p:sp>
      <p:sp>
        <p:nvSpPr>
          <p:cNvPr id="4" name="文本框 3"/>
          <p:cNvSpPr txBox="1"/>
          <p:nvPr/>
        </p:nvSpPr>
        <p:spPr>
          <a:xfrm>
            <a:off x="543546" y="2149476"/>
            <a:ext cx="10588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Gang </a:t>
            </a:r>
            <a:r>
              <a:rPr lang="en-US" altLang="zh-CN" sz="2400" dirty="0" smtClean="0"/>
              <a:t>Li</a:t>
            </a:r>
            <a:r>
              <a:rPr lang="zh-CN" altLang="en-US" sz="2400" dirty="0" smtClean="0"/>
              <a:t> </a:t>
            </a:r>
            <a:r>
              <a:rPr lang="en-US" altLang="zh-CN" sz="2400" dirty="0" smtClean="0"/>
              <a:t>and </a:t>
            </a:r>
            <a:r>
              <a:rPr lang="en-US" altLang="zh-CN" sz="2400" dirty="0"/>
              <a:t>Xiao-Hai </a:t>
            </a:r>
            <a:r>
              <a:rPr lang="en-US" altLang="zh-CN" sz="2400" dirty="0" smtClean="0"/>
              <a:t>Liu </a:t>
            </a:r>
            <a:r>
              <a:rPr lang="is-IS" altLang="zh-CN" sz="2400" dirty="0"/>
              <a:t>Phys. Rev. D 88, no. 9, 094008 (2013) </a:t>
            </a:r>
            <a:endParaRPr lang="is-IS" altLang="zh-CN" sz="2400" dirty="0" smtClean="0"/>
          </a:p>
          <a:p>
            <a:r>
              <a:rPr lang="de-DE" altLang="zh-CN" sz="2400" dirty="0"/>
              <a:t>Li </a:t>
            </a:r>
            <a:r>
              <a:rPr lang="de-DE" altLang="zh-CN" sz="2400" dirty="0" smtClean="0"/>
              <a:t>Ma,</a:t>
            </a:r>
            <a:r>
              <a:rPr lang="zh-CN" altLang="en-US" sz="2400" dirty="0" smtClean="0"/>
              <a:t> </a:t>
            </a:r>
            <a:r>
              <a:rPr lang="de-DE" altLang="zh-CN" sz="2400" dirty="0" smtClean="0"/>
              <a:t>Wei-</a:t>
            </a:r>
            <a:r>
              <a:rPr lang="de-DE" altLang="zh-CN" sz="2400" dirty="0" err="1" smtClean="0"/>
              <a:t>Zhen</a:t>
            </a:r>
            <a:r>
              <a:rPr lang="de-DE" altLang="zh-CN" sz="2400" dirty="0" smtClean="0"/>
              <a:t> Deng, </a:t>
            </a:r>
            <a:r>
              <a:rPr lang="de-DE" altLang="zh-CN" sz="2400" dirty="0"/>
              <a:t>Xiao-Lin </a:t>
            </a:r>
            <a:r>
              <a:rPr lang="de-DE" altLang="zh-CN" sz="2400" dirty="0" smtClean="0"/>
              <a:t>Chen </a:t>
            </a:r>
            <a:r>
              <a:rPr lang="de-DE" altLang="zh-CN" sz="2400" dirty="0" err="1" smtClean="0"/>
              <a:t>and</a:t>
            </a:r>
            <a:r>
              <a:rPr lang="de-DE" altLang="zh-CN" sz="2400" dirty="0" smtClean="0"/>
              <a:t> Shi-Lin Zhu </a:t>
            </a:r>
            <a:r>
              <a:rPr lang="mr-IN" altLang="zh-CN" sz="2400" dirty="0"/>
              <a:t>arXiv:1512.01938 </a:t>
            </a:r>
            <a:r>
              <a:rPr lang="mr-IN" altLang="zh-CN" sz="2400" dirty="0" smtClean="0"/>
              <a:t>[</a:t>
            </a:r>
            <a:r>
              <a:rPr lang="mr-IN" altLang="zh-CN" sz="2400" dirty="0" err="1"/>
              <a:t>hep-ph</a:t>
            </a:r>
            <a:r>
              <a:rPr lang="mr-IN" altLang="zh-CN" sz="2400" dirty="0" smtClean="0"/>
              <a:t>].</a:t>
            </a:r>
            <a:endParaRPr lang="mr-IN" altLang="zh-CN" sz="2400" dirty="0"/>
          </a:p>
        </p:txBody>
      </p:sp>
      <p:sp>
        <p:nvSpPr>
          <p:cNvPr id="5" name="文本框 4"/>
          <p:cNvSpPr txBox="1"/>
          <p:nvPr/>
        </p:nvSpPr>
        <p:spPr>
          <a:xfrm>
            <a:off x="451180" y="3224393"/>
            <a:ext cx="115894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Because of lack of experimental results, </a:t>
            </a:r>
            <a:r>
              <a:rPr lang="en-US" altLang="zh-CN" sz="2800" dirty="0" smtClean="0"/>
              <a:t>the nature of Y(4260) </a:t>
            </a:r>
            <a:r>
              <a:rPr lang="en-US" altLang="zh-CN" sz="2800" dirty="0"/>
              <a:t>as </a:t>
            </a:r>
            <a:r>
              <a:rPr lang="en-US" altLang="zh-CN" sz="2800" dirty="0" smtClean="0"/>
              <a:t>a </a:t>
            </a:r>
            <a:r>
              <a:rPr lang="en-US" altLang="zh-CN" sz="2800" dirty="0" err="1" smtClean="0"/>
              <a:t>charmonium</a:t>
            </a:r>
            <a:r>
              <a:rPr lang="en-US" altLang="zh-CN" sz="2800" dirty="0" smtClean="0"/>
              <a:t> </a:t>
            </a:r>
            <a:r>
              <a:rPr lang="en-US" altLang="zh-CN" sz="2800" dirty="0"/>
              <a:t>is still not </a:t>
            </a:r>
            <a:r>
              <a:rPr lang="en-US" altLang="zh-CN" sz="2800" dirty="0" smtClean="0"/>
              <a:t>excluded:</a:t>
            </a:r>
            <a:endParaRPr lang="en-US" altLang="zh-CN" sz="2800" dirty="0"/>
          </a:p>
        </p:txBody>
      </p:sp>
      <p:sp>
        <p:nvSpPr>
          <p:cNvPr id="7" name="文本框 6"/>
          <p:cNvSpPr txBox="1"/>
          <p:nvPr/>
        </p:nvSpPr>
        <p:spPr>
          <a:xfrm>
            <a:off x="451180" y="4426173"/>
            <a:ext cx="11259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Bai-Qing </a:t>
            </a:r>
            <a:r>
              <a:rPr lang="en-US" altLang="zh-CN" sz="2400" dirty="0" smtClean="0"/>
              <a:t>Li </a:t>
            </a:r>
            <a:r>
              <a:rPr lang="en-US" altLang="zh-CN" sz="2400" dirty="0"/>
              <a:t>and </a:t>
            </a:r>
            <a:r>
              <a:rPr lang="en-US" altLang="zh-CN" sz="2400" dirty="0" err="1"/>
              <a:t>Kuang</a:t>
            </a:r>
            <a:r>
              <a:rPr lang="en-US" altLang="zh-CN" sz="2400" dirty="0"/>
              <a:t>-Ta </a:t>
            </a:r>
            <a:r>
              <a:rPr lang="en-US" altLang="zh-CN" sz="2400" dirty="0" smtClean="0"/>
              <a:t>Chao, </a:t>
            </a:r>
            <a:r>
              <a:rPr lang="is-IS" altLang="zh-CN" sz="2400" dirty="0"/>
              <a:t>Phys. Rev. D 79, 094004 (2009) </a:t>
            </a:r>
            <a:endParaRPr lang="en-US" altLang="zh-CN" sz="2400" dirty="0" smtClean="0"/>
          </a:p>
          <a:p>
            <a:r>
              <a:rPr lang="en-US" altLang="zh-CN" sz="2400" dirty="0" smtClean="0"/>
              <a:t>J</a:t>
            </a:r>
            <a:r>
              <a:rPr lang="en-US" altLang="zh-CN" sz="2400" dirty="0"/>
              <a:t>. M. Dias, R. M. Albuquerque, M. Nielsen and C. M. Zanetti, </a:t>
            </a:r>
            <a:r>
              <a:rPr lang="cs-CZ" altLang="zh-CN" sz="2400" dirty="0" err="1"/>
              <a:t>Phys</a:t>
            </a:r>
            <a:r>
              <a:rPr lang="cs-CZ" altLang="zh-CN" sz="2400" dirty="0"/>
              <a:t>. </a:t>
            </a:r>
            <a:r>
              <a:rPr lang="cs-CZ" altLang="zh-CN" sz="2400" dirty="0" err="1" smtClean="0"/>
              <a:t>Rev</a:t>
            </a:r>
            <a:r>
              <a:rPr lang="cs-CZ" altLang="zh-CN" sz="2400" dirty="0"/>
              <a:t>. D 86, 116012 (2012) 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z="2800" dirty="0"/>
              <a:t>4</a:t>
            </a:r>
            <a:endParaRPr lang="en-US" sz="2800" dirty="0"/>
          </a:p>
        </p:txBody>
      </p:sp>
      <p:sp>
        <p:nvSpPr>
          <p:cNvPr id="2" name="文本框 1"/>
          <p:cNvSpPr txBox="1"/>
          <p:nvPr/>
        </p:nvSpPr>
        <p:spPr>
          <a:xfrm>
            <a:off x="358815" y="28126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812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s-IS" sz="2800" dirty="0" smtClean="0"/>
              <a:t>5</a:t>
            </a:r>
            <a:endParaRPr lang="en-US" sz="2800" dirty="0"/>
          </a:p>
        </p:txBody>
      </p:sp>
      <p:sp>
        <p:nvSpPr>
          <p:cNvPr id="3" name="文本框 2"/>
          <p:cNvSpPr txBox="1"/>
          <p:nvPr/>
        </p:nvSpPr>
        <p:spPr>
          <a:xfrm>
            <a:off x="385245" y="1263523"/>
            <a:ext cx="11424683" cy="4549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altLang="zh-CN" sz="2800" dirty="0" smtClean="0"/>
              <a:t>Ratios </a:t>
            </a:r>
            <a:r>
              <a:rPr lang="en-US" altLang="zh-CN" sz="2800" dirty="0"/>
              <a:t>of open charm decay widths for </a:t>
            </a:r>
            <a:r>
              <a:rPr lang="en-US" altLang="zh-CN" sz="2800" dirty="0" smtClean="0"/>
              <a:t>different </a:t>
            </a:r>
            <a:r>
              <a:rPr lang="en-US" altLang="zh-CN" sz="2800" dirty="0"/>
              <a:t>channels may give some information on </a:t>
            </a:r>
            <a:r>
              <a:rPr lang="en-US" altLang="zh-CN" sz="2800" dirty="0" smtClean="0"/>
              <a:t>Y(4260).</a:t>
            </a:r>
            <a:r>
              <a:rPr lang="en-US" altLang="zh-CN" sz="2800" dirty="0"/>
              <a:t> </a:t>
            </a:r>
            <a:endParaRPr lang="en-US" altLang="zh-CN" sz="2800" dirty="0" smtClean="0"/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altLang="zh-CN" sz="2800" dirty="0" smtClean="0"/>
              <a:t>The </a:t>
            </a:r>
            <a:r>
              <a:rPr lang="en-US" altLang="zh-CN" sz="2800" dirty="0"/>
              <a:t>ratios may also be helpful to distinguish </a:t>
            </a:r>
            <a:r>
              <a:rPr lang="en-US" altLang="zh-CN" sz="2800" dirty="0" err="1"/>
              <a:t>charmonia</a:t>
            </a:r>
            <a:r>
              <a:rPr lang="en-US" altLang="zh-CN" sz="2800" dirty="0"/>
              <a:t> from resonances with exotic nature. </a:t>
            </a:r>
            <a:endParaRPr lang="en-US" altLang="zh-CN" sz="2800" dirty="0" smtClean="0"/>
          </a:p>
          <a:p>
            <a:pPr marL="457200" indent="-457200">
              <a:lnSpc>
                <a:spcPct val="150000"/>
              </a:lnSpc>
              <a:buFont typeface="Arial" charset="0"/>
              <a:buChar char="•"/>
            </a:pPr>
            <a:r>
              <a:rPr lang="en-US" altLang="zh-CN" sz="2800" dirty="0" smtClean="0"/>
              <a:t>The </a:t>
            </a:r>
            <a:r>
              <a:rPr lang="en-US" altLang="zh-CN" sz="2800" dirty="0"/>
              <a:t>above considerations motivate us to explore systematically the ratios of open charm decay widths for a </a:t>
            </a:r>
            <a:r>
              <a:rPr lang="en-US" altLang="zh-CN" sz="2800" dirty="0" err="1" smtClean="0"/>
              <a:t>charmonium</a:t>
            </a:r>
            <a:r>
              <a:rPr lang="en-US" altLang="zh-CN" sz="2800" dirty="0"/>
              <a:t>.</a:t>
            </a:r>
          </a:p>
          <a:p>
            <a:pPr>
              <a:lnSpc>
                <a:spcPct val="150000"/>
              </a:lnSpc>
            </a:pPr>
            <a:endParaRPr lang="en-US" altLang="zh-CN" sz="2800" dirty="0"/>
          </a:p>
        </p:txBody>
      </p:sp>
      <p:sp>
        <p:nvSpPr>
          <p:cNvPr id="5" name="文本框 4"/>
          <p:cNvSpPr txBox="1"/>
          <p:nvPr/>
        </p:nvSpPr>
        <p:spPr>
          <a:xfrm>
            <a:off x="4294207" y="293930"/>
            <a:ext cx="2430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 smtClean="0"/>
              <a:t>Motivation</a:t>
            </a:r>
            <a:endParaRPr kumimoji="1" lang="zh-CN" altLang="en-US" sz="3600" dirty="0"/>
          </a:p>
        </p:txBody>
      </p:sp>
    </p:spTree>
    <p:extLst>
      <p:ext uri="{BB962C8B-B14F-4D97-AF65-F5344CB8AC3E}">
        <p14:creationId xmlns:p14="http://schemas.microsoft.com/office/powerpoint/2010/main" val="94468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98096" y="1357097"/>
            <a:ext cx="80901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200" b="1" dirty="0" smtClean="0"/>
              <a:t>at hadron level</a:t>
            </a:r>
            <a:r>
              <a:rPr kumimoji="1" lang="en-US" altLang="zh-CN" sz="2800" dirty="0" smtClean="0"/>
              <a:t>:  we construct the effective </a:t>
            </a:r>
            <a:r>
              <a:rPr kumimoji="1" lang="en-US" altLang="zh-CN" sz="2800" dirty="0" err="1" smtClean="0"/>
              <a:t>Lagrangian</a:t>
            </a:r>
            <a:r>
              <a:rPr kumimoji="1" lang="en-US" altLang="zh-CN" sz="2800" dirty="0" smtClean="0"/>
              <a:t> to get the ratios of different channels.</a:t>
            </a:r>
            <a:endParaRPr kumimoji="1" lang="zh-CN" altLang="en-US" sz="2800" dirty="0"/>
          </a:p>
        </p:txBody>
      </p:sp>
      <p:sp>
        <p:nvSpPr>
          <p:cNvPr id="3" name="矩形 2"/>
          <p:cNvSpPr/>
          <p:nvPr/>
        </p:nvSpPr>
        <p:spPr>
          <a:xfrm>
            <a:off x="4236370" y="144707"/>
            <a:ext cx="29618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3200"/>
              <a:t>Basic </a:t>
            </a:r>
            <a:r>
              <a:rPr kumimoji="1" lang="en-US" altLang="zh-CN" sz="3200" smtClean="0"/>
              <a:t>method</a:t>
            </a:r>
            <a:endParaRPr lang="zh-CN" altLang="en-US" sz="3200" dirty="0"/>
          </a:p>
        </p:txBody>
      </p:sp>
      <p:sp>
        <p:nvSpPr>
          <p:cNvPr id="10" name="矩形 9"/>
          <p:cNvSpPr/>
          <p:nvPr/>
        </p:nvSpPr>
        <p:spPr>
          <a:xfrm>
            <a:off x="1698831" y="3037722"/>
            <a:ext cx="8653709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CN" sz="3200" b="1" dirty="0" smtClean="0"/>
              <a:t>at quark level</a:t>
            </a:r>
            <a:r>
              <a:rPr kumimoji="1" lang="en-US" altLang="zh-CN" sz="2800" dirty="0" smtClean="0"/>
              <a:t>: we adopt 3P0 model to describe the created light quark-antiquark pair, then have the amplitudes by overlapping the final and initial states,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and the ratios of different channels.</a:t>
            </a:r>
            <a:endParaRPr kumimoji="1" lang="zh-CN" altLang="en-US" sz="2800" dirty="0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800" dirty="0"/>
              <a:t>6</a:t>
            </a:r>
          </a:p>
        </p:txBody>
      </p:sp>
      <p:sp>
        <p:nvSpPr>
          <p:cNvPr id="11" name="左大括号 10"/>
          <p:cNvSpPr/>
          <p:nvPr/>
        </p:nvSpPr>
        <p:spPr>
          <a:xfrm>
            <a:off x="1059684" y="1886637"/>
            <a:ext cx="639147" cy="2089804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9750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630" y="1331893"/>
            <a:ext cx="4251960" cy="378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文本框 1"/>
          <p:cNvSpPr txBox="1"/>
          <p:nvPr/>
        </p:nvSpPr>
        <p:spPr>
          <a:xfrm>
            <a:off x="3903345" y="221517"/>
            <a:ext cx="3594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dirty="0" smtClean="0"/>
              <a:t>at hadron level</a:t>
            </a:r>
            <a:endParaRPr kumimoji="1" lang="zh-CN" altLang="en-US" sz="3600" dirty="0"/>
          </a:p>
        </p:txBody>
      </p:sp>
      <p:sp>
        <p:nvSpPr>
          <p:cNvPr id="7" name="文本框 6"/>
          <p:cNvSpPr txBox="1"/>
          <p:nvPr/>
        </p:nvSpPr>
        <p:spPr>
          <a:xfrm>
            <a:off x="499730" y="1080500"/>
            <a:ext cx="6607126" cy="4961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kumimoji="1" lang="en-US" altLang="zh-CN" sz="2800" dirty="0"/>
              <a:t>The orbit angular momentum and the light quark spin  couple together as a light degree of freedom(LDF</a:t>
            </a:r>
            <a:r>
              <a:rPr kumimoji="1" lang="en-US" altLang="zh-CN" sz="2800" dirty="0" smtClean="0"/>
              <a:t>).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kumimoji="1" lang="en-US" altLang="zh-CN" sz="2800" dirty="0" smtClean="0"/>
              <a:t>In the infinite limit of the heavy quark mass, the </a:t>
            </a:r>
            <a:r>
              <a:rPr kumimoji="1" lang="en-US" altLang="zh-CN" sz="2800" dirty="0"/>
              <a:t>heavy quark spin with different directions  has no affect on the LDF. </a:t>
            </a:r>
            <a:r>
              <a:rPr kumimoji="1" lang="en-US" altLang="zh-CN" sz="2800" dirty="0" smtClean="0"/>
              <a:t>It is the so called 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heavy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quark spin symmetry</a:t>
            </a:r>
            <a:r>
              <a:rPr kumimoji="1" lang="en-US" altLang="zh-CN" sz="2800" dirty="0"/>
              <a:t>. </a:t>
            </a:r>
            <a:endParaRPr kumimoji="1" lang="en-US" altLang="zh-CN" sz="2800" dirty="0" smtClean="0"/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kumimoji="1" lang="en-US" altLang="zh-CN" sz="2800" dirty="0" smtClean="0"/>
              <a:t>Then </a:t>
            </a:r>
            <a:r>
              <a:rPr kumimoji="1" lang="en-US" altLang="zh-CN" sz="2800" dirty="0"/>
              <a:t>there is a doublet for two mesons with the same </a:t>
            </a:r>
            <a:r>
              <a:rPr kumimoji="1" lang="en-US" altLang="zh-CN" sz="2800" dirty="0" smtClean="0"/>
              <a:t>LDF.</a:t>
            </a:r>
            <a:r>
              <a:rPr kumimoji="1" lang="zh-CN" altLang="en-US" sz="2800" dirty="0" smtClean="0"/>
              <a:t>  </a:t>
            </a:r>
            <a:endParaRPr kumimoji="1" lang="zh-CN" altLang="en-US" sz="2800" dirty="0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8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4149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26230" y="185500"/>
            <a:ext cx="3594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3600" dirty="0" smtClean="0"/>
              <a:t>at hadron level</a:t>
            </a:r>
            <a:endParaRPr kumimoji="1" lang="zh-CN" altLang="en-US" sz="3600" dirty="0"/>
          </a:p>
        </p:txBody>
      </p:sp>
      <p:sp>
        <p:nvSpPr>
          <p:cNvPr id="4" name="文本框 3"/>
          <p:cNvSpPr txBox="1"/>
          <p:nvPr/>
        </p:nvSpPr>
        <p:spPr>
          <a:xfrm>
            <a:off x="555497" y="1634269"/>
            <a:ext cx="51392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/>
              <a:t>For the heavy quark mesons, we consider ground and </a:t>
            </a:r>
            <a:r>
              <a:rPr kumimoji="1" lang="en-US" altLang="zh-CN" sz="2800" smtClean="0"/>
              <a:t>first orbital </a:t>
            </a:r>
            <a:r>
              <a:rPr kumimoji="1" lang="en-US" altLang="zh-CN" sz="2800" dirty="0" smtClean="0"/>
              <a:t>excited sates. 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23357" y="1461722"/>
            <a:ext cx="5685568" cy="3359889"/>
          </a:xfrm>
          <a:prstGeom prst="rect">
            <a:avLst/>
          </a:prstGeom>
        </p:spPr>
      </p:pic>
      <p:sp>
        <p:nvSpPr>
          <p:cNvPr id="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800" dirty="0"/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555497" y="3141667"/>
                <a:ext cx="5139247" cy="1661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800" dirty="0"/>
                  <a:t>Those super-fields  represent the doublets with quantum number of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8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800" i="1">
                            <a:latin typeface="Cambria Math" charset="0"/>
                          </a:rPr>
                          <m:t>0</m:t>
                        </m:r>
                      </m:e>
                      <m:sup>
                        <m:r>
                          <a:rPr kumimoji="1" lang="en-US" altLang="zh-CN" sz="2800" i="1">
                            <a:latin typeface="Cambria Math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kumimoji="1" lang="en-US" altLang="zh-CN" sz="2800" dirty="0"/>
                  <a:t> </a:t>
                </a:r>
                <a:r>
                  <a:rPr kumimoji="1" lang="en-US" altLang="zh-CN" sz="2800" dirty="0" smtClean="0"/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8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800" i="1">
                            <a:latin typeface="Cambria Math" charset="0"/>
                          </a:rPr>
                          <m:t>1</m:t>
                        </m:r>
                      </m:e>
                      <m:sup>
                        <m:r>
                          <a:rPr kumimoji="1" lang="en-US" altLang="zh-CN" sz="2800" i="1">
                            <a:latin typeface="Cambria Math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kumimoji="1" lang="en-US" altLang="zh-CN" sz="2800" dirty="0"/>
                  <a:t>),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8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800" i="1">
                            <a:latin typeface="Cambria Math" charset="0"/>
                          </a:rPr>
                          <m:t>0</m:t>
                        </m:r>
                      </m:e>
                      <m:sup>
                        <m:r>
                          <a:rPr kumimoji="1" lang="en-US" altLang="zh-CN" sz="2800" i="1">
                            <a:latin typeface="Cambria Math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en-US" altLang="zh-CN" sz="2800" dirty="0" smtClean="0"/>
                  <a:t>,</a:t>
                </a:r>
                <a:r>
                  <a:rPr kumimoji="1" lang="en-US" altLang="zh-CN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8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800" i="1">
                            <a:latin typeface="Cambria Math" charset="0"/>
                          </a:rPr>
                          <m:t>1</m:t>
                        </m:r>
                      </m:e>
                      <m:sup>
                        <m:r>
                          <a:rPr kumimoji="1" lang="en-US" altLang="zh-CN" sz="2800" i="1">
                            <a:latin typeface="Cambria Math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en-US" altLang="zh-CN" sz="2800" dirty="0"/>
                  <a:t>) and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8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800" i="1">
                            <a:latin typeface="Cambria Math" charset="0"/>
                          </a:rPr>
                          <m:t>1</m:t>
                        </m:r>
                      </m:e>
                      <m:sup>
                        <m:r>
                          <a:rPr kumimoji="1" lang="en-US" altLang="zh-CN" sz="2800" i="1">
                            <a:latin typeface="Cambria Math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en-US" altLang="zh-CN" sz="2800" dirty="0" smtClean="0"/>
                  <a:t>,</a:t>
                </a:r>
                <a:r>
                  <a:rPr kumimoji="1" lang="en-US" altLang="zh-CN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8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800" i="1">
                            <a:latin typeface="Cambria Math" charset="0"/>
                          </a:rPr>
                          <m:t>2</m:t>
                        </m:r>
                      </m:e>
                      <m:sup>
                        <m:r>
                          <a:rPr kumimoji="1" lang="en-US" altLang="zh-CN" sz="2800" i="1">
                            <a:latin typeface="Cambria Math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en-US" altLang="zh-CN" sz="2800" dirty="0"/>
                  <a:t>).</a:t>
                </a:r>
                <a:endParaRPr kumimoji="1" lang="zh-CN" altLang="en-US" sz="2800" dirty="0"/>
              </a:p>
              <a:p>
                <a:endParaRPr kumimoji="1" lang="zh-CN" alt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97" y="3141667"/>
                <a:ext cx="5139247" cy="1661993"/>
              </a:xfrm>
              <a:prstGeom prst="rect">
                <a:avLst/>
              </a:prstGeom>
              <a:blipFill rotWithShape="0">
                <a:blip r:embed="rId4"/>
                <a:stretch>
                  <a:fillRect l="-2372" t="-3297" r="-17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351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03830" y="341114"/>
            <a:ext cx="35942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3600" dirty="0" smtClean="0"/>
              <a:t>at </a:t>
            </a:r>
            <a:r>
              <a:rPr kumimoji="1" lang="en-US" altLang="zh-CN" sz="3600" dirty="0"/>
              <a:t>hadron level</a:t>
            </a:r>
            <a:endParaRPr kumimoji="1" lang="zh-CN" altLang="en-US" sz="36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5981" y="1176855"/>
            <a:ext cx="6218958" cy="5040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文本框 3"/>
          <p:cNvSpPr txBox="1"/>
          <p:nvPr/>
        </p:nvSpPr>
        <p:spPr>
          <a:xfrm>
            <a:off x="394769" y="1211435"/>
            <a:ext cx="56124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/>
              <a:t>In the heavy quark limit, the</a:t>
            </a:r>
            <a:r>
              <a:rPr kumimoji="1" lang="zh-CN" altLang="en-US" sz="2800" dirty="0" smtClean="0"/>
              <a:t> </a:t>
            </a:r>
            <a:r>
              <a:rPr kumimoji="1" lang="en-US" altLang="zh-CN" sz="2800" dirty="0" smtClean="0"/>
              <a:t>heavy quark spin symmetry is not broken for </a:t>
            </a:r>
            <a:r>
              <a:rPr kumimoji="1" lang="en-US" altLang="zh-CN" sz="2800" dirty="0"/>
              <a:t>the </a:t>
            </a:r>
            <a:r>
              <a:rPr kumimoji="1" lang="en-US" altLang="zh-CN" sz="2800" dirty="0" err="1"/>
              <a:t>charmonium</a:t>
            </a:r>
            <a:r>
              <a:rPr kumimoji="1" lang="en-US" altLang="zh-CN" sz="2800" dirty="0"/>
              <a:t> states</a:t>
            </a:r>
            <a:r>
              <a:rPr kumimoji="1" lang="en-US" altLang="zh-CN" sz="2800" dirty="0" smtClean="0"/>
              <a:t>. </a:t>
            </a:r>
            <a:endParaRPr kumimoji="1" lang="zh-CN" altLang="en-US" sz="2800" dirty="0"/>
          </a:p>
        </p:txBody>
      </p:sp>
      <p:sp>
        <p:nvSpPr>
          <p:cNvPr id="5" name="文本框 4"/>
          <p:cNvSpPr txBox="1"/>
          <p:nvPr/>
        </p:nvSpPr>
        <p:spPr>
          <a:xfrm>
            <a:off x="321085" y="3009756"/>
            <a:ext cx="5485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/>
              <a:t>There is a </a:t>
            </a:r>
            <a:r>
              <a:rPr kumimoji="1" lang="en-US" altLang="zh-CN" sz="2800" dirty="0" smtClean="0"/>
              <a:t>degenerate state about the spin 0 </a:t>
            </a:r>
            <a:r>
              <a:rPr kumimoji="1" lang="en-US" altLang="zh-CN" sz="2800" smtClean="0"/>
              <a:t>and 1 </a:t>
            </a:r>
            <a:r>
              <a:rPr kumimoji="1" lang="en-US" altLang="zh-CN" sz="2800" dirty="0" smtClean="0"/>
              <a:t>of the </a:t>
            </a:r>
            <a:r>
              <a:rPr kumimoji="1" lang="en-US" altLang="zh-CN" sz="2800" dirty="0" err="1" smtClean="0"/>
              <a:t>charmonium</a:t>
            </a:r>
            <a:r>
              <a:rPr kumimoji="1" lang="en-US" altLang="zh-CN" sz="2800" dirty="0" smtClean="0"/>
              <a:t>.</a:t>
            </a:r>
            <a:endParaRPr kumimoji="1"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383339" y="4584016"/>
                <a:ext cx="595958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zh-CN" sz="2800" dirty="0" smtClean="0"/>
                  <a:t>J=(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8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800" i="1">
                            <a:latin typeface="Cambria Math" charset="0"/>
                          </a:rPr>
                          <m:t>0</m:t>
                        </m:r>
                      </m:e>
                      <m:sup>
                        <m:r>
                          <a:rPr kumimoji="1" lang="en-US" altLang="zh-CN" sz="2800" i="1">
                            <a:latin typeface="Cambria Math" charset="0"/>
                          </a:rPr>
                          <m:t>−</m:t>
                        </m:r>
                        <m:r>
                          <a:rPr kumimoji="1" lang="en-US" altLang="zh-CN" sz="2800" b="0" i="1" smtClean="0">
                            <a:latin typeface="Cambria Math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en-US" altLang="zh-CN" sz="2800" dirty="0" smtClean="0"/>
                  <a:t>,</a:t>
                </a:r>
                <a:r>
                  <a:rPr kumimoji="1" lang="en-US" altLang="zh-CN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8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800" i="1">
                            <a:latin typeface="Cambria Math" charset="0"/>
                          </a:rPr>
                          <m:t>1</m:t>
                        </m:r>
                      </m:e>
                      <m:sup>
                        <m:r>
                          <a:rPr kumimoji="1" lang="en-US" altLang="zh-CN" sz="2800" i="1">
                            <a:latin typeface="Cambria Math" charset="0"/>
                          </a:rPr>
                          <m:t>−</m:t>
                        </m:r>
                        <m:r>
                          <a:rPr kumimoji="1" lang="en-US" altLang="zh-CN" sz="2800" b="0" i="1" smtClean="0">
                            <a:latin typeface="Cambria Math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en-US" altLang="zh-CN" sz="2800" dirty="0"/>
                  <a:t>),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800" i="1" dirty="0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800" b="0" i="1" dirty="0" smtClean="0">
                            <a:latin typeface="Cambria Math" charset="0"/>
                          </a:rPr>
                          <m:t>𝐽</m:t>
                        </m:r>
                      </m:e>
                      <m:sup>
                        <m:r>
                          <a:rPr kumimoji="1" lang="en-US" altLang="zh-CN" sz="2800" b="0" i="1" dirty="0" smtClean="0">
                            <a:latin typeface="Cambria Math" charset="0"/>
                          </a:rPr>
                          <m:t>µ</m:t>
                        </m:r>
                      </m:sup>
                    </m:sSup>
                    <m:r>
                      <a:rPr kumimoji="1" lang="en-US" altLang="zh-CN" sz="2800" b="0" i="1" dirty="0" smtClean="0">
                        <a:latin typeface="Cambria Math" charset="0"/>
                      </a:rPr>
                      <m:t>=</m:t>
                    </m:r>
                  </m:oMath>
                </a14:m>
                <a:r>
                  <a:rPr kumimoji="1" lang="en-US" altLang="zh-CN" sz="28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8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800" b="0" i="1" smtClean="0">
                            <a:latin typeface="Cambria Math" charset="0"/>
                          </a:rPr>
                          <m:t>1</m:t>
                        </m:r>
                      </m:e>
                      <m:sup>
                        <m:r>
                          <a:rPr kumimoji="1" lang="en-US" altLang="zh-CN" sz="2800" i="1">
                            <a:latin typeface="Cambria Math" charset="0"/>
                          </a:rPr>
                          <m:t>+</m:t>
                        </m:r>
                        <m:r>
                          <a:rPr kumimoji="1" lang="en-US" altLang="zh-CN" sz="2800" b="0" i="1" smtClean="0">
                            <a:latin typeface="Cambria Math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kumimoji="1" lang="en-US" altLang="zh-CN" sz="2800" dirty="0" smtClean="0"/>
                  <a:t>,</a:t>
                </a:r>
                <a:r>
                  <a:rPr kumimoji="1" lang="en-US" altLang="zh-CN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8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800" b="0" i="1" smtClean="0">
                            <a:latin typeface="Cambria Math" charset="0"/>
                          </a:rPr>
                          <m:t>0</m:t>
                        </m:r>
                      </m:e>
                      <m:sup>
                        <m:r>
                          <a:rPr kumimoji="1" lang="en-US" altLang="zh-CN" sz="2800" i="1">
                            <a:latin typeface="Cambria Math" charset="0"/>
                          </a:rPr>
                          <m:t>+</m:t>
                        </m:r>
                        <m:r>
                          <a:rPr kumimoji="1" lang="en-US" altLang="zh-CN" sz="2800" b="0" i="1" smtClean="0">
                            <a:latin typeface="Cambria Math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kumimoji="1" lang="en-US" altLang="zh-CN" sz="2800" dirty="0" smtClean="0"/>
                  <a:t>,</a:t>
                </a:r>
                <a:r>
                  <a:rPr kumimoji="1" lang="en-US" altLang="zh-CN" sz="28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8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800" b="0" i="1" smtClean="0">
                            <a:latin typeface="Cambria Math" charset="0"/>
                          </a:rPr>
                          <m:t>1</m:t>
                        </m:r>
                      </m:e>
                      <m:sup>
                        <m:r>
                          <a:rPr kumimoji="1" lang="en-US" altLang="zh-CN" sz="2800" i="1">
                            <a:latin typeface="Cambria Math" charset="0"/>
                          </a:rPr>
                          <m:t>++</m:t>
                        </m:r>
                      </m:sup>
                    </m:sSup>
                    <m:sSup>
                      <m:sSupPr>
                        <m:ctrlPr>
                          <a:rPr kumimoji="1" lang="en-US" altLang="zh-CN" sz="28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800" b="0" i="1" smtClean="0">
                            <a:latin typeface="Cambria Math" charset="0"/>
                          </a:rPr>
                          <m:t>,2</m:t>
                        </m:r>
                      </m:e>
                      <m:sup>
                        <m:r>
                          <a:rPr kumimoji="1" lang="en-US" altLang="zh-CN" sz="2800" i="1">
                            <a:latin typeface="Cambria Math" charset="0"/>
                          </a:rPr>
                          <m:t>++</m:t>
                        </m:r>
                      </m:sup>
                    </m:sSup>
                  </m:oMath>
                </a14:m>
                <a:r>
                  <a:rPr kumimoji="1" lang="en-US" altLang="zh-CN" sz="2800" dirty="0"/>
                  <a:t>) </a:t>
                </a:r>
                <a:r>
                  <a:rPr kumimoji="1" lang="en-US" altLang="zh-CN" sz="2800" dirty="0" smtClean="0"/>
                  <a:t>and</a:t>
                </a:r>
                <a14:m>
                  <m:oMath xmlns:m="http://schemas.openxmlformats.org/officeDocument/2006/math">
                    <m:r>
                      <a:rPr kumimoji="1" lang="en-US" altLang="zh-CN" sz="2800" b="0" i="0" dirty="0" smtClean="0">
                        <a:latin typeface="Cambria Math" charset="0"/>
                      </a:rPr>
                      <m:t> </m:t>
                    </m:r>
                    <m:sSup>
                      <m:sSupPr>
                        <m:ctrlPr>
                          <a:rPr kumimoji="1" lang="en-US" altLang="zh-CN" sz="2800" i="1" dirty="0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800" b="0" i="1" dirty="0" smtClean="0">
                            <a:latin typeface="Cambria Math" charset="0"/>
                          </a:rPr>
                          <m:t>𝐽</m:t>
                        </m:r>
                      </m:e>
                      <m:sup>
                        <m:r>
                          <a:rPr kumimoji="1" lang="en-US" altLang="zh-CN" sz="2800" b="0" i="1" dirty="0" smtClean="0">
                            <a:latin typeface="Cambria Math" charset="0"/>
                          </a:rPr>
                          <m:t>µ</m:t>
                        </m:r>
                        <m:r>
                          <a:rPr kumimoji="1" lang="en-US" altLang="zh-CN" sz="2800" i="1" dirty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𝜈</m:t>
                        </m:r>
                      </m:sup>
                    </m:sSup>
                    <m:r>
                      <a:rPr kumimoji="1" lang="en-US" altLang="zh-CN" sz="2800" b="0" i="1" dirty="0" smtClean="0">
                        <a:latin typeface="Cambria Math" charset="0"/>
                      </a:rPr>
                      <m:t>=</m:t>
                    </m:r>
                  </m:oMath>
                </a14:m>
                <a:r>
                  <a:rPr kumimoji="1" lang="en-US" altLang="zh-CN" sz="2800" dirty="0" smtClean="0"/>
                  <a:t> </a:t>
                </a:r>
                <a:r>
                  <a:rPr kumimoji="1" lang="en-US" altLang="zh-CN" sz="2800" dirty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8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800" b="0" i="1" smtClean="0">
                            <a:latin typeface="Cambria Math" charset="0"/>
                          </a:rPr>
                          <m:t>2</m:t>
                        </m:r>
                      </m:e>
                      <m:sup>
                        <m:r>
                          <a:rPr kumimoji="1" lang="en-US" altLang="zh-CN" sz="2800" b="0" i="1" smtClean="0">
                            <a:latin typeface="Cambria Math" charset="0"/>
                          </a:rPr>
                          <m:t>−</m:t>
                        </m:r>
                        <m:r>
                          <a:rPr kumimoji="1" lang="en-US" altLang="zh-CN" sz="2800" i="1">
                            <a:latin typeface="Cambria Math" charset="0"/>
                          </a:rPr>
                          <m:t>+</m:t>
                        </m:r>
                      </m:sup>
                    </m:sSup>
                    <m:r>
                      <a:rPr kumimoji="1" lang="en-US" altLang="zh-CN" sz="2800" b="0" i="1" smtClean="0">
                        <a:latin typeface="Cambria Math" charset="0"/>
                      </a:rPr>
                      <m:t>,</m:t>
                    </m:r>
                    <m:sSup>
                      <m:sSupPr>
                        <m:ctrlPr>
                          <a:rPr kumimoji="1" lang="en-US" altLang="zh-CN" sz="28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800" b="0" i="1" smtClean="0">
                            <a:latin typeface="Cambria Math" charset="0"/>
                          </a:rPr>
                          <m:t>1</m:t>
                        </m:r>
                      </m:e>
                      <m:sup>
                        <m:r>
                          <a:rPr kumimoji="1" lang="en-US" altLang="zh-CN" sz="2800" b="0" i="1" smtClean="0">
                            <a:latin typeface="Cambria Math" charset="0"/>
                          </a:rPr>
                          <m:t>−−</m:t>
                        </m:r>
                      </m:sup>
                    </m:sSup>
                  </m:oMath>
                </a14:m>
                <a:r>
                  <a:rPr kumimoji="1" lang="en-US" altLang="zh-CN" sz="28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zh-CN" sz="28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800" b="0" i="1" smtClean="0">
                            <a:latin typeface="Cambria Math" charset="0"/>
                          </a:rPr>
                          <m:t>2</m:t>
                        </m:r>
                      </m:e>
                      <m:sup>
                        <m:r>
                          <a:rPr kumimoji="1" lang="en-US" altLang="zh-CN" sz="2800" b="0" i="1" smtClean="0">
                            <a:latin typeface="Cambria Math" charset="0"/>
                          </a:rPr>
                          <m:t>−−</m:t>
                        </m:r>
                      </m:sup>
                    </m:sSup>
                    <m:sSup>
                      <m:sSupPr>
                        <m:ctrlPr>
                          <a:rPr kumimoji="1" lang="en-US" altLang="zh-CN" sz="2800" i="1">
                            <a:latin typeface="Cambria Math" charset="0"/>
                          </a:rPr>
                        </m:ctrlPr>
                      </m:sSupPr>
                      <m:e>
                        <m:r>
                          <a:rPr kumimoji="1" lang="en-US" altLang="zh-CN" sz="2800" i="1">
                            <a:latin typeface="Cambria Math" charset="0"/>
                          </a:rPr>
                          <m:t>,</m:t>
                        </m:r>
                        <m:r>
                          <a:rPr kumimoji="1" lang="en-US" altLang="zh-CN" sz="2800" b="0" i="1" smtClean="0">
                            <a:latin typeface="Cambria Math" charset="0"/>
                          </a:rPr>
                          <m:t>3</m:t>
                        </m:r>
                      </m:e>
                      <m:sup>
                        <m:r>
                          <a:rPr kumimoji="1" lang="en-US" altLang="zh-CN" sz="2800" b="0" i="1" smtClean="0">
                            <a:latin typeface="Cambria Math" charset="0"/>
                          </a:rPr>
                          <m:t>−−</m:t>
                        </m:r>
                      </m:sup>
                    </m:sSup>
                  </m:oMath>
                </a14:m>
                <a:r>
                  <a:rPr kumimoji="1" lang="en-US" altLang="zh-CN" sz="2800" dirty="0"/>
                  <a:t>).</a:t>
                </a:r>
                <a:endParaRPr kumimoji="1" lang="zh-CN" altLang="en-US" sz="2800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339" y="4584016"/>
                <a:ext cx="5959587" cy="954107"/>
              </a:xfrm>
              <a:prstGeom prst="rect">
                <a:avLst/>
              </a:prstGeom>
              <a:blipFill rotWithShape="0">
                <a:blip r:embed="rId4"/>
                <a:stretch>
                  <a:fillRect l="-2147" t="-6410" r="-2045" b="-179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8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3960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怀旧">
  <a:themeElements>
    <a:clrScheme name="怀旧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怀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怀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7304</TotalTime>
  <Words>1063</Words>
  <Application>Microsoft Macintosh PowerPoint</Application>
  <PresentationFormat>宽屏</PresentationFormat>
  <Paragraphs>119</Paragraphs>
  <Slides>27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7" baseType="lpstr">
      <vt:lpstr>Abadi MT Condensed Extra Bold</vt:lpstr>
      <vt:lpstr>Calibri</vt:lpstr>
      <vt:lpstr>Calibri Light</vt:lpstr>
      <vt:lpstr>Cambria Math</vt:lpstr>
      <vt:lpstr>CMR10</vt:lpstr>
      <vt:lpstr>DengXian</vt:lpstr>
      <vt:lpstr>Mangal</vt:lpstr>
      <vt:lpstr>宋体</vt:lpstr>
      <vt:lpstr>Arial</vt:lpstr>
      <vt:lpstr>怀旧</vt:lpstr>
      <vt:lpstr>Coupling schemes of heavy quarkonia with heavy-light mesons </vt:lpstr>
      <vt:lpstr>Content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couple schemes of heavy mesons and heavy quarkonium</dc:title>
  <dc:creator>Microsoft Office 用户</dc:creator>
  <cp:lastModifiedBy>Microsoft Office 用户</cp:lastModifiedBy>
  <cp:revision>266</cp:revision>
  <cp:lastPrinted>2017-10-16T13:55:15Z</cp:lastPrinted>
  <dcterms:created xsi:type="dcterms:W3CDTF">2017-10-01T02:44:41Z</dcterms:created>
  <dcterms:modified xsi:type="dcterms:W3CDTF">2017-10-17T00:53:50Z</dcterms:modified>
</cp:coreProperties>
</file>