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73" r:id="rId4"/>
    <p:sldId id="277" r:id="rId5"/>
    <p:sldId id="274" r:id="rId6"/>
    <p:sldId id="275" r:id="rId7"/>
    <p:sldId id="288" r:id="rId8"/>
    <p:sldId id="276" r:id="rId9"/>
    <p:sldId id="279" r:id="rId10"/>
    <p:sldId id="280" r:id="rId11"/>
    <p:sldId id="259" r:id="rId12"/>
    <p:sldId id="260" r:id="rId13"/>
    <p:sldId id="291" r:id="rId14"/>
    <p:sldId id="282" r:id="rId15"/>
    <p:sldId id="283" r:id="rId16"/>
    <p:sldId id="284" r:id="rId17"/>
    <p:sldId id="285" r:id="rId18"/>
    <p:sldId id="287" r:id="rId19"/>
    <p:sldId id="286" r:id="rId20"/>
    <p:sldId id="267" r:id="rId21"/>
    <p:sldId id="268" r:id="rId22"/>
    <p:sldId id="292" r:id="rId23"/>
    <p:sldId id="289" r:id="rId24"/>
    <p:sldId id="290" r:id="rId25"/>
    <p:sldId id="278" r:id="rId26"/>
    <p:sldId id="271" r:id="rId27"/>
    <p:sldId id="263" r:id="rId28"/>
    <p:sldId id="272" r:id="rId29"/>
    <p:sldId id="264" r:id="rId30"/>
    <p:sldId id="26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>
      <p:cViewPr varScale="1">
        <p:scale>
          <a:sx n="66" d="100"/>
          <a:sy n="66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conferences\1408_ASC14\Roxie\summary_v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CH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9918177323178"/>
          <c:y val="4.7110328745101834E-2"/>
          <c:w val="0.85174336224524561"/>
          <c:h val="0.8618536686806908"/>
        </c:manualLayout>
      </c:layout>
      <c:scatterChart>
        <c:scatterStyle val="smoothMarker"/>
        <c:ser>
          <c:idx val="0"/>
          <c:order val="0"/>
          <c:tx>
            <c:strRef>
              <c:f>iron_vs22!$B$3</c:f>
              <c:strCache>
                <c:ptCount val="1"/>
                <c:pt idx="0">
                  <c:v>b6</c:v>
                </c:pt>
              </c:strCache>
            </c:strRef>
          </c:tx>
          <c:spPr>
            <a:ln>
              <a:solidFill>
                <a:srgbClr val="0033CC"/>
              </a:solidFill>
              <a:prstDash val="lgDashDotDot"/>
            </a:ln>
          </c:spPr>
          <c:marker>
            <c:symbol val="none"/>
          </c:marker>
          <c:xVal>
            <c:numRef>
              <c:f>iron_vs22!$A$4:$A$102</c:f>
              <c:numCache>
                <c:formatCode>0.00</c:formatCode>
                <c:ptCount val="99"/>
                <c:pt idx="0">
                  <c:v>0</c:v>
                </c:pt>
                <c:pt idx="1">
                  <c:v>16.840000000000032</c:v>
                </c:pt>
                <c:pt idx="2">
                  <c:v>33.670000000000009</c:v>
                </c:pt>
                <c:pt idx="3">
                  <c:v>50.51</c:v>
                </c:pt>
                <c:pt idx="4">
                  <c:v>67.350000000000009</c:v>
                </c:pt>
                <c:pt idx="5">
                  <c:v>84.17999999999995</c:v>
                </c:pt>
                <c:pt idx="6">
                  <c:v>101.02</c:v>
                </c:pt>
                <c:pt idx="7">
                  <c:v>117.86000000000001</c:v>
                </c:pt>
                <c:pt idx="8">
                  <c:v>134.69000000000005</c:v>
                </c:pt>
                <c:pt idx="9">
                  <c:v>151.52999999999997</c:v>
                </c:pt>
                <c:pt idx="10">
                  <c:v>168.37</c:v>
                </c:pt>
                <c:pt idx="11">
                  <c:v>185.20000000000005</c:v>
                </c:pt>
                <c:pt idx="12">
                  <c:v>202.03999999999996</c:v>
                </c:pt>
                <c:pt idx="13">
                  <c:v>218.88000000000059</c:v>
                </c:pt>
                <c:pt idx="14">
                  <c:v>235.70999999999998</c:v>
                </c:pt>
                <c:pt idx="15">
                  <c:v>252.54999999999995</c:v>
                </c:pt>
                <c:pt idx="16">
                  <c:v>269.39</c:v>
                </c:pt>
                <c:pt idx="17">
                  <c:v>286.22000000000003</c:v>
                </c:pt>
                <c:pt idx="18">
                  <c:v>303.05999999999995</c:v>
                </c:pt>
                <c:pt idx="19">
                  <c:v>319.89999999999969</c:v>
                </c:pt>
                <c:pt idx="20">
                  <c:v>336.72999999999894</c:v>
                </c:pt>
                <c:pt idx="21">
                  <c:v>353.57000000000005</c:v>
                </c:pt>
                <c:pt idx="22">
                  <c:v>370.40999999999963</c:v>
                </c:pt>
                <c:pt idx="23">
                  <c:v>387.24</c:v>
                </c:pt>
                <c:pt idx="24">
                  <c:v>404.08000000000004</c:v>
                </c:pt>
                <c:pt idx="25">
                  <c:v>420.91999999999899</c:v>
                </c:pt>
                <c:pt idx="26">
                  <c:v>437.76</c:v>
                </c:pt>
                <c:pt idx="27">
                  <c:v>454.59000000000003</c:v>
                </c:pt>
                <c:pt idx="28">
                  <c:v>471.42999999999893</c:v>
                </c:pt>
                <c:pt idx="29">
                  <c:v>488.27</c:v>
                </c:pt>
                <c:pt idx="30">
                  <c:v>505.1</c:v>
                </c:pt>
                <c:pt idx="31">
                  <c:v>521.93999999999949</c:v>
                </c:pt>
                <c:pt idx="32">
                  <c:v>538.78000000000054</c:v>
                </c:pt>
                <c:pt idx="33">
                  <c:v>555.61</c:v>
                </c:pt>
                <c:pt idx="34">
                  <c:v>572.44999999999948</c:v>
                </c:pt>
                <c:pt idx="35">
                  <c:v>589.29000000000053</c:v>
                </c:pt>
                <c:pt idx="36">
                  <c:v>606.12</c:v>
                </c:pt>
                <c:pt idx="37">
                  <c:v>622.95999999999947</c:v>
                </c:pt>
                <c:pt idx="38">
                  <c:v>639.79999999999995</c:v>
                </c:pt>
                <c:pt idx="39">
                  <c:v>656.63</c:v>
                </c:pt>
                <c:pt idx="40">
                  <c:v>673.47</c:v>
                </c:pt>
                <c:pt idx="41">
                  <c:v>690.31</c:v>
                </c:pt>
                <c:pt idx="42">
                  <c:v>707.14</c:v>
                </c:pt>
                <c:pt idx="43">
                  <c:v>723.98</c:v>
                </c:pt>
                <c:pt idx="44">
                  <c:v>740.81999999999948</c:v>
                </c:pt>
                <c:pt idx="45">
                  <c:v>757.65</c:v>
                </c:pt>
                <c:pt idx="46">
                  <c:v>774.49</c:v>
                </c:pt>
                <c:pt idx="47">
                  <c:v>791.32999999999947</c:v>
                </c:pt>
                <c:pt idx="48">
                  <c:v>808.16</c:v>
                </c:pt>
                <c:pt idx="49">
                  <c:v>825</c:v>
                </c:pt>
                <c:pt idx="50">
                  <c:v>841.83999999999946</c:v>
                </c:pt>
                <c:pt idx="51">
                  <c:v>858.67000000000053</c:v>
                </c:pt>
                <c:pt idx="52">
                  <c:v>875.51</c:v>
                </c:pt>
                <c:pt idx="53">
                  <c:v>892.34999999999798</c:v>
                </c:pt>
                <c:pt idx="54">
                  <c:v>909.18400000000054</c:v>
                </c:pt>
                <c:pt idx="55">
                  <c:v>926.02</c:v>
                </c:pt>
                <c:pt idx="56">
                  <c:v>942.85699999999747</c:v>
                </c:pt>
                <c:pt idx="57">
                  <c:v>959.69400000000053</c:v>
                </c:pt>
                <c:pt idx="58">
                  <c:v>976.53099999999949</c:v>
                </c:pt>
                <c:pt idx="59">
                  <c:v>993.36729999999557</c:v>
                </c:pt>
                <c:pt idx="60">
                  <c:v>1010.2040000000005</c:v>
                </c:pt>
                <c:pt idx="61">
                  <c:v>1027.0409999999999</c:v>
                </c:pt>
                <c:pt idx="62">
                  <c:v>1043.8779999999999</c:v>
                </c:pt>
                <c:pt idx="63">
                  <c:v>1060.7139999999999</c:v>
                </c:pt>
                <c:pt idx="64">
                  <c:v>1077.5509999999999</c:v>
                </c:pt>
                <c:pt idx="65">
                  <c:v>1094.3879999999999</c:v>
                </c:pt>
                <c:pt idx="66">
                  <c:v>1111.22</c:v>
                </c:pt>
                <c:pt idx="67">
                  <c:v>1128.06</c:v>
                </c:pt>
                <c:pt idx="68">
                  <c:v>1144.9000000000001</c:v>
                </c:pt>
                <c:pt idx="69">
                  <c:v>1161.73</c:v>
                </c:pt>
                <c:pt idx="70">
                  <c:v>1178.57</c:v>
                </c:pt>
                <c:pt idx="71">
                  <c:v>1195.4100000000001</c:v>
                </c:pt>
                <c:pt idx="72">
                  <c:v>1212.24</c:v>
                </c:pt>
                <c:pt idx="73">
                  <c:v>1229.08</c:v>
                </c:pt>
                <c:pt idx="74">
                  <c:v>1245.92</c:v>
                </c:pt>
                <c:pt idx="75">
                  <c:v>1262.76</c:v>
                </c:pt>
                <c:pt idx="76">
                  <c:v>1279.5899999999999</c:v>
                </c:pt>
                <c:pt idx="77">
                  <c:v>1296.43</c:v>
                </c:pt>
                <c:pt idx="78">
                  <c:v>1313.27</c:v>
                </c:pt>
                <c:pt idx="79">
                  <c:v>1330.1</c:v>
                </c:pt>
                <c:pt idx="80">
                  <c:v>1346.94</c:v>
                </c:pt>
                <c:pt idx="81">
                  <c:v>1363.78</c:v>
                </c:pt>
                <c:pt idx="82">
                  <c:v>1380.61</c:v>
                </c:pt>
                <c:pt idx="83">
                  <c:v>1397.45</c:v>
                </c:pt>
                <c:pt idx="84">
                  <c:v>1414.29</c:v>
                </c:pt>
                <c:pt idx="85">
                  <c:v>1431.12</c:v>
                </c:pt>
                <c:pt idx="86">
                  <c:v>1447.96</c:v>
                </c:pt>
                <c:pt idx="87">
                  <c:v>1464.8</c:v>
                </c:pt>
                <c:pt idx="88">
                  <c:v>1481.6299999999999</c:v>
                </c:pt>
                <c:pt idx="89">
                  <c:v>1498.47</c:v>
                </c:pt>
                <c:pt idx="90">
                  <c:v>1515.31</c:v>
                </c:pt>
                <c:pt idx="91">
                  <c:v>1532.1399999999999</c:v>
                </c:pt>
                <c:pt idx="92">
                  <c:v>1548.98</c:v>
                </c:pt>
                <c:pt idx="93">
                  <c:v>1565.8200000000002</c:v>
                </c:pt>
                <c:pt idx="94">
                  <c:v>1582.6499999999999</c:v>
                </c:pt>
                <c:pt idx="95">
                  <c:v>1599.49</c:v>
                </c:pt>
                <c:pt idx="96">
                  <c:v>1616.33</c:v>
                </c:pt>
                <c:pt idx="97">
                  <c:v>1633.1599999999999</c:v>
                </c:pt>
                <c:pt idx="98">
                  <c:v>1650</c:v>
                </c:pt>
              </c:numCache>
            </c:numRef>
          </c:xVal>
          <c:yVal>
            <c:numRef>
              <c:f>iron_vs22!$B$4:$B$102</c:f>
              <c:numCache>
                <c:formatCode>0.00</c:formatCode>
                <c:ptCount val="99"/>
                <c:pt idx="0">
                  <c:v>4.7346000000000228E-2</c:v>
                </c:pt>
                <c:pt idx="1">
                  <c:v>8.5921000000000067E-2</c:v>
                </c:pt>
                <c:pt idx="2">
                  <c:v>0.13758999999999999</c:v>
                </c:pt>
                <c:pt idx="3">
                  <c:v>9.7201000000000023E-2</c:v>
                </c:pt>
                <c:pt idx="4">
                  <c:v>-0.83384000000000302</c:v>
                </c:pt>
                <c:pt idx="5">
                  <c:v>-7.6601999999999855</c:v>
                </c:pt>
                <c:pt idx="6">
                  <c:v>-43.296000000000063</c:v>
                </c:pt>
                <c:pt idx="7">
                  <c:v>-126.21000000000002</c:v>
                </c:pt>
                <c:pt idx="8">
                  <c:v>-125.69</c:v>
                </c:pt>
                <c:pt idx="9">
                  <c:v>18.181000000000001</c:v>
                </c:pt>
                <c:pt idx="10">
                  <c:v>146.94999999999999</c:v>
                </c:pt>
                <c:pt idx="11">
                  <c:v>151.55000000000001</c:v>
                </c:pt>
                <c:pt idx="12">
                  <c:v>95.01</c:v>
                </c:pt>
                <c:pt idx="13">
                  <c:v>40.864000000000004</c:v>
                </c:pt>
                <c:pt idx="14">
                  <c:v>10.141999999999999</c:v>
                </c:pt>
                <c:pt idx="15">
                  <c:v>0.69262000000000468</c:v>
                </c:pt>
                <c:pt idx="16">
                  <c:v>-1.3428</c:v>
                </c:pt>
                <c:pt idx="17">
                  <c:v>-1.1031</c:v>
                </c:pt>
                <c:pt idx="18">
                  <c:v>-0.46909000000000001</c:v>
                </c:pt>
                <c:pt idx="19">
                  <c:v>2.8014000000000001E-2</c:v>
                </c:pt>
                <c:pt idx="20">
                  <c:v>0.30659000000000008</c:v>
                </c:pt>
                <c:pt idx="21">
                  <c:v>0.41286000000000134</c:v>
                </c:pt>
                <c:pt idx="22">
                  <c:v>0.42595000000000038</c:v>
                </c:pt>
                <c:pt idx="23">
                  <c:v>0.41296000000000038</c:v>
                </c:pt>
                <c:pt idx="24">
                  <c:v>0.40571000000000002</c:v>
                </c:pt>
                <c:pt idx="25">
                  <c:v>0.40494000000000002</c:v>
                </c:pt>
                <c:pt idx="26">
                  <c:v>0.40131000000000117</c:v>
                </c:pt>
                <c:pt idx="27">
                  <c:v>0.39229000000000008</c:v>
                </c:pt>
                <c:pt idx="28">
                  <c:v>0.38048000000000204</c:v>
                </c:pt>
                <c:pt idx="29">
                  <c:v>0.37046000000000134</c:v>
                </c:pt>
                <c:pt idx="30">
                  <c:v>0.36327000000000031</c:v>
                </c:pt>
                <c:pt idx="31">
                  <c:v>0.35752000000000134</c:v>
                </c:pt>
                <c:pt idx="32">
                  <c:v>0.35221000000000002</c:v>
                </c:pt>
                <c:pt idx="33">
                  <c:v>0.34660000000000135</c:v>
                </c:pt>
                <c:pt idx="34">
                  <c:v>0.34172000000000136</c:v>
                </c:pt>
                <c:pt idx="35">
                  <c:v>0.33781000000000233</c:v>
                </c:pt>
                <c:pt idx="36">
                  <c:v>0.33487000000000233</c:v>
                </c:pt>
                <c:pt idx="37">
                  <c:v>0.33251000000000175</c:v>
                </c:pt>
                <c:pt idx="38">
                  <c:v>0.33042000000000216</c:v>
                </c:pt>
                <c:pt idx="39">
                  <c:v>0.32821000000000117</c:v>
                </c:pt>
                <c:pt idx="40">
                  <c:v>0.32651000000000152</c:v>
                </c:pt>
                <c:pt idx="41">
                  <c:v>0.32450000000000134</c:v>
                </c:pt>
                <c:pt idx="42">
                  <c:v>0.32556000000000151</c:v>
                </c:pt>
                <c:pt idx="43">
                  <c:v>0.32528000000000135</c:v>
                </c:pt>
                <c:pt idx="44">
                  <c:v>0.32349000000000117</c:v>
                </c:pt>
                <c:pt idx="45">
                  <c:v>0.32319000000000031</c:v>
                </c:pt>
                <c:pt idx="46">
                  <c:v>0.32309000000000032</c:v>
                </c:pt>
                <c:pt idx="47">
                  <c:v>0.32241000000000175</c:v>
                </c:pt>
                <c:pt idx="48">
                  <c:v>0.32382000000000216</c:v>
                </c:pt>
                <c:pt idx="49">
                  <c:v>0.32511000000000134</c:v>
                </c:pt>
                <c:pt idx="50">
                  <c:v>0.32548000000000216</c:v>
                </c:pt>
                <c:pt idx="51">
                  <c:v>0.32680000000000176</c:v>
                </c:pt>
                <c:pt idx="52">
                  <c:v>0.32823000000000002</c:v>
                </c:pt>
                <c:pt idx="53">
                  <c:v>0.33040000000000186</c:v>
                </c:pt>
                <c:pt idx="54">
                  <c:v>0.33311000000000152</c:v>
                </c:pt>
                <c:pt idx="55">
                  <c:v>0.33602000000000215</c:v>
                </c:pt>
                <c:pt idx="56">
                  <c:v>0.34050000000000136</c:v>
                </c:pt>
                <c:pt idx="57">
                  <c:v>0.34925000000000106</c:v>
                </c:pt>
                <c:pt idx="58">
                  <c:v>0.37059000000000031</c:v>
                </c:pt>
                <c:pt idx="59">
                  <c:v>0.44005000000000088</c:v>
                </c:pt>
                <c:pt idx="60">
                  <c:v>0.65466000000000268</c:v>
                </c:pt>
                <c:pt idx="61">
                  <c:v>1.1476999999999953</c:v>
                </c:pt>
                <c:pt idx="62">
                  <c:v>1.9665999999999957</c:v>
                </c:pt>
                <c:pt idx="63">
                  <c:v>3.0651999999999999</c:v>
                </c:pt>
                <c:pt idx="64">
                  <c:v>4.3440999999999965</c:v>
                </c:pt>
                <c:pt idx="65">
                  <c:v>5.6669999999999945</c:v>
                </c:pt>
                <c:pt idx="66">
                  <c:v>6.9161000000000001</c:v>
                </c:pt>
                <c:pt idx="67">
                  <c:v>8.0425000000000004</c:v>
                </c:pt>
                <c:pt idx="68">
                  <c:v>9.0464000000000002</c:v>
                </c:pt>
                <c:pt idx="69">
                  <c:v>9.9238</c:v>
                </c:pt>
                <c:pt idx="70">
                  <c:v>10.625</c:v>
                </c:pt>
                <c:pt idx="71">
                  <c:v>11.062000000000006</c:v>
                </c:pt>
                <c:pt idx="72">
                  <c:v>11.152000000000006</c:v>
                </c:pt>
                <c:pt idx="73">
                  <c:v>10.871</c:v>
                </c:pt>
                <c:pt idx="74">
                  <c:v>10.338000000000001</c:v>
                </c:pt>
                <c:pt idx="75">
                  <c:v>10.114000000000001</c:v>
                </c:pt>
                <c:pt idx="76">
                  <c:v>12.051</c:v>
                </c:pt>
                <c:pt idx="77">
                  <c:v>20.193000000000001</c:v>
                </c:pt>
                <c:pt idx="78">
                  <c:v>42.977000000000004</c:v>
                </c:pt>
                <c:pt idx="79">
                  <c:v>84.757999999999996</c:v>
                </c:pt>
                <c:pt idx="80">
                  <c:v>120.22</c:v>
                </c:pt>
                <c:pt idx="81">
                  <c:v>97.918000000000006</c:v>
                </c:pt>
                <c:pt idx="82">
                  <c:v>-35.498000000000012</c:v>
                </c:pt>
                <c:pt idx="83">
                  <c:v>-132.52000000000001</c:v>
                </c:pt>
                <c:pt idx="84">
                  <c:v>-73.085999999999999</c:v>
                </c:pt>
                <c:pt idx="85">
                  <c:v>-1.0616999999999945</c:v>
                </c:pt>
                <c:pt idx="86">
                  <c:v>19.767999999999986</c:v>
                </c:pt>
                <c:pt idx="87">
                  <c:v>23.478999999999989</c:v>
                </c:pt>
                <c:pt idx="88">
                  <c:v>23.962999999999891</c:v>
                </c:pt>
                <c:pt idx="89">
                  <c:v>23.956</c:v>
                </c:pt>
                <c:pt idx="90">
                  <c:v>23.908999999999917</c:v>
                </c:pt>
                <c:pt idx="91">
                  <c:v>23.876000000000001</c:v>
                </c:pt>
                <c:pt idx="92">
                  <c:v>23.855</c:v>
                </c:pt>
                <c:pt idx="93">
                  <c:v>23.838999999999999</c:v>
                </c:pt>
                <c:pt idx="94">
                  <c:v>23.821999999999999</c:v>
                </c:pt>
                <c:pt idx="95">
                  <c:v>23.792999999999989</c:v>
                </c:pt>
                <c:pt idx="96">
                  <c:v>23.728999999999989</c:v>
                </c:pt>
                <c:pt idx="97">
                  <c:v>23.536000000000001</c:v>
                </c:pt>
                <c:pt idx="98">
                  <c:v>22.924999999999986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iron_vs22!$C$3</c:f>
              <c:strCache>
                <c:ptCount val="1"/>
                <c:pt idx="0">
                  <c:v>b10</c:v>
                </c:pt>
              </c:strCache>
            </c:strRef>
          </c:tx>
          <c:spPr>
            <a:ln>
              <a:solidFill>
                <a:srgbClr val="00B050"/>
              </a:solidFill>
              <a:prstDash val="lgDash"/>
            </a:ln>
          </c:spPr>
          <c:marker>
            <c:symbol val="none"/>
          </c:marker>
          <c:xVal>
            <c:numRef>
              <c:f>iron_vs22!$A$4:$A$102</c:f>
              <c:numCache>
                <c:formatCode>0.00</c:formatCode>
                <c:ptCount val="99"/>
                <c:pt idx="0">
                  <c:v>0</c:v>
                </c:pt>
                <c:pt idx="1">
                  <c:v>16.840000000000032</c:v>
                </c:pt>
                <c:pt idx="2">
                  <c:v>33.670000000000009</c:v>
                </c:pt>
                <c:pt idx="3">
                  <c:v>50.51</c:v>
                </c:pt>
                <c:pt idx="4">
                  <c:v>67.350000000000009</c:v>
                </c:pt>
                <c:pt idx="5">
                  <c:v>84.17999999999995</c:v>
                </c:pt>
                <c:pt idx="6">
                  <c:v>101.02</c:v>
                </c:pt>
                <c:pt idx="7">
                  <c:v>117.86000000000001</c:v>
                </c:pt>
                <c:pt idx="8">
                  <c:v>134.69000000000005</c:v>
                </c:pt>
                <c:pt idx="9">
                  <c:v>151.52999999999997</c:v>
                </c:pt>
                <c:pt idx="10">
                  <c:v>168.37</c:v>
                </c:pt>
                <c:pt idx="11">
                  <c:v>185.20000000000005</c:v>
                </c:pt>
                <c:pt idx="12">
                  <c:v>202.03999999999996</c:v>
                </c:pt>
                <c:pt idx="13">
                  <c:v>218.88000000000059</c:v>
                </c:pt>
                <c:pt idx="14">
                  <c:v>235.70999999999998</c:v>
                </c:pt>
                <c:pt idx="15">
                  <c:v>252.54999999999995</c:v>
                </c:pt>
                <c:pt idx="16">
                  <c:v>269.39</c:v>
                </c:pt>
                <c:pt idx="17">
                  <c:v>286.22000000000003</c:v>
                </c:pt>
                <c:pt idx="18">
                  <c:v>303.05999999999995</c:v>
                </c:pt>
                <c:pt idx="19">
                  <c:v>319.89999999999969</c:v>
                </c:pt>
                <c:pt idx="20">
                  <c:v>336.72999999999894</c:v>
                </c:pt>
                <c:pt idx="21">
                  <c:v>353.57000000000005</c:v>
                </c:pt>
                <c:pt idx="22">
                  <c:v>370.40999999999963</c:v>
                </c:pt>
                <c:pt idx="23">
                  <c:v>387.24</c:v>
                </c:pt>
                <c:pt idx="24">
                  <c:v>404.08000000000004</c:v>
                </c:pt>
                <c:pt idx="25">
                  <c:v>420.91999999999899</c:v>
                </c:pt>
                <c:pt idx="26">
                  <c:v>437.76</c:v>
                </c:pt>
                <c:pt idx="27">
                  <c:v>454.59000000000003</c:v>
                </c:pt>
                <c:pt idx="28">
                  <c:v>471.42999999999893</c:v>
                </c:pt>
                <c:pt idx="29">
                  <c:v>488.27</c:v>
                </c:pt>
                <c:pt idx="30">
                  <c:v>505.1</c:v>
                </c:pt>
                <c:pt idx="31">
                  <c:v>521.93999999999949</c:v>
                </c:pt>
                <c:pt idx="32">
                  <c:v>538.78000000000054</c:v>
                </c:pt>
                <c:pt idx="33">
                  <c:v>555.61</c:v>
                </c:pt>
                <c:pt idx="34">
                  <c:v>572.44999999999948</c:v>
                </c:pt>
                <c:pt idx="35">
                  <c:v>589.29000000000053</c:v>
                </c:pt>
                <c:pt idx="36">
                  <c:v>606.12</c:v>
                </c:pt>
                <c:pt idx="37">
                  <c:v>622.95999999999947</c:v>
                </c:pt>
                <c:pt idx="38">
                  <c:v>639.79999999999995</c:v>
                </c:pt>
                <c:pt idx="39">
                  <c:v>656.63</c:v>
                </c:pt>
                <c:pt idx="40">
                  <c:v>673.47</c:v>
                </c:pt>
                <c:pt idx="41">
                  <c:v>690.31</c:v>
                </c:pt>
                <c:pt idx="42">
                  <c:v>707.14</c:v>
                </c:pt>
                <c:pt idx="43">
                  <c:v>723.98</c:v>
                </c:pt>
                <c:pt idx="44">
                  <c:v>740.81999999999948</c:v>
                </c:pt>
                <c:pt idx="45">
                  <c:v>757.65</c:v>
                </c:pt>
                <c:pt idx="46">
                  <c:v>774.49</c:v>
                </c:pt>
                <c:pt idx="47">
                  <c:v>791.32999999999947</c:v>
                </c:pt>
                <c:pt idx="48">
                  <c:v>808.16</c:v>
                </c:pt>
                <c:pt idx="49">
                  <c:v>825</c:v>
                </c:pt>
                <c:pt idx="50">
                  <c:v>841.83999999999946</c:v>
                </c:pt>
                <c:pt idx="51">
                  <c:v>858.67000000000053</c:v>
                </c:pt>
                <c:pt idx="52">
                  <c:v>875.51</c:v>
                </c:pt>
                <c:pt idx="53">
                  <c:v>892.34999999999798</c:v>
                </c:pt>
                <c:pt idx="54">
                  <c:v>909.18400000000054</c:v>
                </c:pt>
                <c:pt idx="55">
                  <c:v>926.02</c:v>
                </c:pt>
                <c:pt idx="56">
                  <c:v>942.85699999999747</c:v>
                </c:pt>
                <c:pt idx="57">
                  <c:v>959.69400000000053</c:v>
                </c:pt>
                <c:pt idx="58">
                  <c:v>976.53099999999949</c:v>
                </c:pt>
                <c:pt idx="59">
                  <c:v>993.36729999999557</c:v>
                </c:pt>
                <c:pt idx="60">
                  <c:v>1010.2040000000005</c:v>
                </c:pt>
                <c:pt idx="61">
                  <c:v>1027.0409999999999</c:v>
                </c:pt>
                <c:pt idx="62">
                  <c:v>1043.8779999999999</c:v>
                </c:pt>
                <c:pt idx="63">
                  <c:v>1060.7139999999999</c:v>
                </c:pt>
                <c:pt idx="64">
                  <c:v>1077.5509999999999</c:v>
                </c:pt>
                <c:pt idx="65">
                  <c:v>1094.3879999999999</c:v>
                </c:pt>
                <c:pt idx="66">
                  <c:v>1111.22</c:v>
                </c:pt>
                <c:pt idx="67">
                  <c:v>1128.06</c:v>
                </c:pt>
                <c:pt idx="68">
                  <c:v>1144.9000000000001</c:v>
                </c:pt>
                <c:pt idx="69">
                  <c:v>1161.73</c:v>
                </c:pt>
                <c:pt idx="70">
                  <c:v>1178.57</c:v>
                </c:pt>
                <c:pt idx="71">
                  <c:v>1195.4100000000001</c:v>
                </c:pt>
                <c:pt idx="72">
                  <c:v>1212.24</c:v>
                </c:pt>
                <c:pt idx="73">
                  <c:v>1229.08</c:v>
                </c:pt>
                <c:pt idx="74">
                  <c:v>1245.92</c:v>
                </c:pt>
                <c:pt idx="75">
                  <c:v>1262.76</c:v>
                </c:pt>
                <c:pt idx="76">
                  <c:v>1279.5899999999999</c:v>
                </c:pt>
                <c:pt idx="77">
                  <c:v>1296.43</c:v>
                </c:pt>
                <c:pt idx="78">
                  <c:v>1313.27</c:v>
                </c:pt>
                <c:pt idx="79">
                  <c:v>1330.1</c:v>
                </c:pt>
                <c:pt idx="80">
                  <c:v>1346.94</c:v>
                </c:pt>
                <c:pt idx="81">
                  <c:v>1363.78</c:v>
                </c:pt>
                <c:pt idx="82">
                  <c:v>1380.61</c:v>
                </c:pt>
                <c:pt idx="83">
                  <c:v>1397.45</c:v>
                </c:pt>
                <c:pt idx="84">
                  <c:v>1414.29</c:v>
                </c:pt>
                <c:pt idx="85">
                  <c:v>1431.12</c:v>
                </c:pt>
                <c:pt idx="86">
                  <c:v>1447.96</c:v>
                </c:pt>
                <c:pt idx="87">
                  <c:v>1464.8</c:v>
                </c:pt>
                <c:pt idx="88">
                  <c:v>1481.6299999999999</c:v>
                </c:pt>
                <c:pt idx="89">
                  <c:v>1498.47</c:v>
                </c:pt>
                <c:pt idx="90">
                  <c:v>1515.31</c:v>
                </c:pt>
                <c:pt idx="91">
                  <c:v>1532.1399999999999</c:v>
                </c:pt>
                <c:pt idx="92">
                  <c:v>1548.98</c:v>
                </c:pt>
                <c:pt idx="93">
                  <c:v>1565.8200000000002</c:v>
                </c:pt>
                <c:pt idx="94">
                  <c:v>1582.6499999999999</c:v>
                </c:pt>
                <c:pt idx="95">
                  <c:v>1599.49</c:v>
                </c:pt>
                <c:pt idx="96">
                  <c:v>1616.33</c:v>
                </c:pt>
                <c:pt idx="97">
                  <c:v>1633.1599999999999</c:v>
                </c:pt>
                <c:pt idx="98">
                  <c:v>1650</c:v>
                </c:pt>
              </c:numCache>
            </c:numRef>
          </c:xVal>
          <c:yVal>
            <c:numRef>
              <c:f>iron_vs22!$C$4:$C$102</c:f>
              <c:numCache>
                <c:formatCode>0.00</c:formatCode>
                <c:ptCount val="99"/>
                <c:pt idx="0">
                  <c:v>-5.1860000000000296E-4</c:v>
                </c:pt>
                <c:pt idx="1">
                  <c:v>-5.4885000000000361E-4</c:v>
                </c:pt>
                <c:pt idx="2">
                  <c:v>1.0195000000000001E-4</c:v>
                </c:pt>
                <c:pt idx="3">
                  <c:v>8.4387000000000047E-4</c:v>
                </c:pt>
                <c:pt idx="4">
                  <c:v>1.2636000000000001E-2</c:v>
                </c:pt>
                <c:pt idx="5">
                  <c:v>0.17505000000000001</c:v>
                </c:pt>
                <c:pt idx="6">
                  <c:v>1.1400999999999999</c:v>
                </c:pt>
                <c:pt idx="7">
                  <c:v>-2.3148999999999909</c:v>
                </c:pt>
                <c:pt idx="8">
                  <c:v>-18.393999999999988</c:v>
                </c:pt>
                <c:pt idx="9">
                  <c:v>-19.497999999999987</c:v>
                </c:pt>
                <c:pt idx="10">
                  <c:v>-2.0276000000000001</c:v>
                </c:pt>
                <c:pt idx="11">
                  <c:v>13.406000000000002</c:v>
                </c:pt>
                <c:pt idx="12">
                  <c:v>9.2948999999999984</c:v>
                </c:pt>
                <c:pt idx="13">
                  <c:v>5.5869999999999997</c:v>
                </c:pt>
                <c:pt idx="14">
                  <c:v>2.681</c:v>
                </c:pt>
                <c:pt idx="15">
                  <c:v>0.62840000000000062</c:v>
                </c:pt>
                <c:pt idx="16">
                  <c:v>-0.12245</c:v>
                </c:pt>
                <c:pt idx="17">
                  <c:v>-0.34611000000000147</c:v>
                </c:pt>
                <c:pt idx="18">
                  <c:v>-0.38945000000000152</c:v>
                </c:pt>
                <c:pt idx="19">
                  <c:v>-0.39350000000000152</c:v>
                </c:pt>
                <c:pt idx="20">
                  <c:v>-0.39346000000000175</c:v>
                </c:pt>
                <c:pt idx="21">
                  <c:v>-0.39327000000000134</c:v>
                </c:pt>
                <c:pt idx="22">
                  <c:v>-0.39463000000000031</c:v>
                </c:pt>
                <c:pt idx="23">
                  <c:v>-0.39510000000000134</c:v>
                </c:pt>
                <c:pt idx="24">
                  <c:v>-0.39536000000000215</c:v>
                </c:pt>
                <c:pt idx="25">
                  <c:v>-0.39615000000000117</c:v>
                </c:pt>
                <c:pt idx="26">
                  <c:v>-0.39565000000000117</c:v>
                </c:pt>
                <c:pt idx="27">
                  <c:v>-0.39590000000000175</c:v>
                </c:pt>
                <c:pt idx="28">
                  <c:v>-0.3959400000000014</c:v>
                </c:pt>
                <c:pt idx="29">
                  <c:v>-0.39603000000000038</c:v>
                </c:pt>
                <c:pt idx="30">
                  <c:v>-0.39613000000000032</c:v>
                </c:pt>
                <c:pt idx="31">
                  <c:v>-0.39625000000000032</c:v>
                </c:pt>
                <c:pt idx="32">
                  <c:v>-0.39650000000000152</c:v>
                </c:pt>
                <c:pt idx="33">
                  <c:v>-0.39637000000000233</c:v>
                </c:pt>
                <c:pt idx="34">
                  <c:v>-0.39645000000000152</c:v>
                </c:pt>
                <c:pt idx="35">
                  <c:v>-0.39649000000000134</c:v>
                </c:pt>
                <c:pt idx="36">
                  <c:v>-0.39656000000000152</c:v>
                </c:pt>
                <c:pt idx="37">
                  <c:v>-0.39667000000000152</c:v>
                </c:pt>
                <c:pt idx="38">
                  <c:v>-0.39629000000000031</c:v>
                </c:pt>
                <c:pt idx="39">
                  <c:v>-0.39661000000000152</c:v>
                </c:pt>
                <c:pt idx="40">
                  <c:v>-0.39676000000000117</c:v>
                </c:pt>
                <c:pt idx="41">
                  <c:v>-0.39777000000000134</c:v>
                </c:pt>
                <c:pt idx="42">
                  <c:v>-0.39603000000000038</c:v>
                </c:pt>
                <c:pt idx="43">
                  <c:v>-0.39799000000000134</c:v>
                </c:pt>
                <c:pt idx="44">
                  <c:v>-0.39671000000000134</c:v>
                </c:pt>
                <c:pt idx="45">
                  <c:v>-0.39673000000000008</c:v>
                </c:pt>
                <c:pt idx="46">
                  <c:v>-0.39666000000000134</c:v>
                </c:pt>
                <c:pt idx="47">
                  <c:v>-0.39589000000000152</c:v>
                </c:pt>
                <c:pt idx="48">
                  <c:v>-0.39673000000000008</c:v>
                </c:pt>
                <c:pt idx="49">
                  <c:v>-0.39617000000000152</c:v>
                </c:pt>
                <c:pt idx="50">
                  <c:v>-0.39669000000000032</c:v>
                </c:pt>
                <c:pt idx="51">
                  <c:v>-0.39672000000000152</c:v>
                </c:pt>
                <c:pt idx="52">
                  <c:v>-0.39621000000000134</c:v>
                </c:pt>
                <c:pt idx="53">
                  <c:v>-0.39610000000000134</c:v>
                </c:pt>
                <c:pt idx="54">
                  <c:v>-0.39657000000000175</c:v>
                </c:pt>
                <c:pt idx="55">
                  <c:v>-0.39661000000000152</c:v>
                </c:pt>
                <c:pt idx="56">
                  <c:v>-0.39652000000000204</c:v>
                </c:pt>
                <c:pt idx="57">
                  <c:v>-0.39717000000000152</c:v>
                </c:pt>
                <c:pt idx="58">
                  <c:v>-0.39863000000000032</c:v>
                </c:pt>
                <c:pt idx="59">
                  <c:v>-0.40864</c:v>
                </c:pt>
                <c:pt idx="60">
                  <c:v>-0.45598000000000088</c:v>
                </c:pt>
                <c:pt idx="61">
                  <c:v>-0.57203999999999999</c:v>
                </c:pt>
                <c:pt idx="62">
                  <c:v>-0.76534000000000268</c:v>
                </c:pt>
                <c:pt idx="63">
                  <c:v>-1.0169999999999948</c:v>
                </c:pt>
                <c:pt idx="64">
                  <c:v>-1.2948</c:v>
                </c:pt>
                <c:pt idx="65">
                  <c:v>-1.5624</c:v>
                </c:pt>
                <c:pt idx="66">
                  <c:v>-1.793199999999999</c:v>
                </c:pt>
                <c:pt idx="67">
                  <c:v>-1.9808999999999957</c:v>
                </c:pt>
                <c:pt idx="68">
                  <c:v>-2.1311999999999998</c:v>
                </c:pt>
                <c:pt idx="69">
                  <c:v>-2.2513000000000001</c:v>
                </c:pt>
                <c:pt idx="70">
                  <c:v>-2.3465999999999987</c:v>
                </c:pt>
                <c:pt idx="71">
                  <c:v>-2.4198999999999908</c:v>
                </c:pt>
                <c:pt idx="72">
                  <c:v>-2.4719999999999978</c:v>
                </c:pt>
                <c:pt idx="73">
                  <c:v>-2.5021</c:v>
                </c:pt>
                <c:pt idx="74">
                  <c:v>-2.4761999999999977</c:v>
                </c:pt>
                <c:pt idx="75">
                  <c:v>-2.2479000000000102</c:v>
                </c:pt>
                <c:pt idx="76">
                  <c:v>-1.457699999999992</c:v>
                </c:pt>
                <c:pt idx="77">
                  <c:v>0.65905000000000302</c:v>
                </c:pt>
                <c:pt idx="78">
                  <c:v>4.324599999999978</c:v>
                </c:pt>
                <c:pt idx="79">
                  <c:v>7.0274999999999945</c:v>
                </c:pt>
                <c:pt idx="80">
                  <c:v>8.7437999999999985</c:v>
                </c:pt>
                <c:pt idx="81">
                  <c:v>-7.8552</c:v>
                </c:pt>
                <c:pt idx="82">
                  <c:v>-21.091000000000001</c:v>
                </c:pt>
                <c:pt idx="83">
                  <c:v>-9.1392999999999986</c:v>
                </c:pt>
                <c:pt idx="84">
                  <c:v>3.7770000000000001</c:v>
                </c:pt>
                <c:pt idx="85">
                  <c:v>3.5501999999999998</c:v>
                </c:pt>
                <c:pt idx="86">
                  <c:v>2.9695</c:v>
                </c:pt>
                <c:pt idx="87">
                  <c:v>2.9016999999999977</c:v>
                </c:pt>
                <c:pt idx="88">
                  <c:v>2.8954999999999909</c:v>
                </c:pt>
                <c:pt idx="89">
                  <c:v>2.8953999999999978</c:v>
                </c:pt>
                <c:pt idx="90">
                  <c:v>2.8954999999999909</c:v>
                </c:pt>
                <c:pt idx="91">
                  <c:v>2.8955999999999977</c:v>
                </c:pt>
                <c:pt idx="92">
                  <c:v>2.8951999999999987</c:v>
                </c:pt>
                <c:pt idx="93">
                  <c:v>2.8952999999999967</c:v>
                </c:pt>
                <c:pt idx="94">
                  <c:v>2.8951999999999987</c:v>
                </c:pt>
                <c:pt idx="95">
                  <c:v>2.8949999999999987</c:v>
                </c:pt>
                <c:pt idx="96">
                  <c:v>2.8950999999999967</c:v>
                </c:pt>
                <c:pt idx="97">
                  <c:v>2.8917999999999977</c:v>
                </c:pt>
                <c:pt idx="98">
                  <c:v>2.8726999999999889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iron_vs22!$E$3</c:f>
              <c:strCache>
                <c:ptCount val="1"/>
                <c:pt idx="0">
                  <c:v>a2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iron_vs22!$A$4:$A$102</c:f>
              <c:numCache>
                <c:formatCode>0.00</c:formatCode>
                <c:ptCount val="99"/>
                <c:pt idx="0">
                  <c:v>0</c:v>
                </c:pt>
                <c:pt idx="1">
                  <c:v>16.840000000000032</c:v>
                </c:pt>
                <c:pt idx="2">
                  <c:v>33.670000000000009</c:v>
                </c:pt>
                <c:pt idx="3">
                  <c:v>50.51</c:v>
                </c:pt>
                <c:pt idx="4">
                  <c:v>67.350000000000009</c:v>
                </c:pt>
                <c:pt idx="5">
                  <c:v>84.17999999999995</c:v>
                </c:pt>
                <c:pt idx="6">
                  <c:v>101.02</c:v>
                </c:pt>
                <c:pt idx="7">
                  <c:v>117.86000000000001</c:v>
                </c:pt>
                <c:pt idx="8">
                  <c:v>134.69000000000005</c:v>
                </c:pt>
                <c:pt idx="9">
                  <c:v>151.52999999999997</c:v>
                </c:pt>
                <c:pt idx="10">
                  <c:v>168.37</c:v>
                </c:pt>
                <c:pt idx="11">
                  <c:v>185.20000000000005</c:v>
                </c:pt>
                <c:pt idx="12">
                  <c:v>202.03999999999996</c:v>
                </c:pt>
                <c:pt idx="13">
                  <c:v>218.88000000000059</c:v>
                </c:pt>
                <c:pt idx="14">
                  <c:v>235.70999999999998</c:v>
                </c:pt>
                <c:pt idx="15">
                  <c:v>252.54999999999995</c:v>
                </c:pt>
                <c:pt idx="16">
                  <c:v>269.39</c:v>
                </c:pt>
                <c:pt idx="17">
                  <c:v>286.22000000000003</c:v>
                </c:pt>
                <c:pt idx="18">
                  <c:v>303.05999999999995</c:v>
                </c:pt>
                <c:pt idx="19">
                  <c:v>319.89999999999969</c:v>
                </c:pt>
                <c:pt idx="20">
                  <c:v>336.72999999999894</c:v>
                </c:pt>
                <c:pt idx="21">
                  <c:v>353.57000000000005</c:v>
                </c:pt>
                <c:pt idx="22">
                  <c:v>370.40999999999963</c:v>
                </c:pt>
                <c:pt idx="23">
                  <c:v>387.24</c:v>
                </c:pt>
                <c:pt idx="24">
                  <c:v>404.08000000000004</c:v>
                </c:pt>
                <c:pt idx="25">
                  <c:v>420.91999999999899</c:v>
                </c:pt>
                <c:pt idx="26">
                  <c:v>437.76</c:v>
                </c:pt>
                <c:pt idx="27">
                  <c:v>454.59000000000003</c:v>
                </c:pt>
                <c:pt idx="28">
                  <c:v>471.42999999999893</c:v>
                </c:pt>
                <c:pt idx="29">
                  <c:v>488.27</c:v>
                </c:pt>
                <c:pt idx="30">
                  <c:v>505.1</c:v>
                </c:pt>
                <c:pt idx="31">
                  <c:v>521.93999999999949</c:v>
                </c:pt>
                <c:pt idx="32">
                  <c:v>538.78000000000054</c:v>
                </c:pt>
                <c:pt idx="33">
                  <c:v>555.61</c:v>
                </c:pt>
                <c:pt idx="34">
                  <c:v>572.44999999999948</c:v>
                </c:pt>
                <c:pt idx="35">
                  <c:v>589.29000000000053</c:v>
                </c:pt>
                <c:pt idx="36">
                  <c:v>606.12</c:v>
                </c:pt>
                <c:pt idx="37">
                  <c:v>622.95999999999947</c:v>
                </c:pt>
                <c:pt idx="38">
                  <c:v>639.79999999999995</c:v>
                </c:pt>
                <c:pt idx="39">
                  <c:v>656.63</c:v>
                </c:pt>
                <c:pt idx="40">
                  <c:v>673.47</c:v>
                </c:pt>
                <c:pt idx="41">
                  <c:v>690.31</c:v>
                </c:pt>
                <c:pt idx="42">
                  <c:v>707.14</c:v>
                </c:pt>
                <c:pt idx="43">
                  <c:v>723.98</c:v>
                </c:pt>
                <c:pt idx="44">
                  <c:v>740.81999999999948</c:v>
                </c:pt>
                <c:pt idx="45">
                  <c:v>757.65</c:v>
                </c:pt>
                <c:pt idx="46">
                  <c:v>774.49</c:v>
                </c:pt>
                <c:pt idx="47">
                  <c:v>791.32999999999947</c:v>
                </c:pt>
                <c:pt idx="48">
                  <c:v>808.16</c:v>
                </c:pt>
                <c:pt idx="49">
                  <c:v>825</c:v>
                </c:pt>
                <c:pt idx="50">
                  <c:v>841.83999999999946</c:v>
                </c:pt>
                <c:pt idx="51">
                  <c:v>858.67000000000053</c:v>
                </c:pt>
                <c:pt idx="52">
                  <c:v>875.51</c:v>
                </c:pt>
                <c:pt idx="53">
                  <c:v>892.34999999999798</c:v>
                </c:pt>
                <c:pt idx="54">
                  <c:v>909.18400000000054</c:v>
                </c:pt>
                <c:pt idx="55">
                  <c:v>926.02</c:v>
                </c:pt>
                <c:pt idx="56">
                  <c:v>942.85699999999747</c:v>
                </c:pt>
                <c:pt idx="57">
                  <c:v>959.69400000000053</c:v>
                </c:pt>
                <c:pt idx="58">
                  <c:v>976.53099999999949</c:v>
                </c:pt>
                <c:pt idx="59">
                  <c:v>993.36729999999557</c:v>
                </c:pt>
                <c:pt idx="60">
                  <c:v>1010.2040000000005</c:v>
                </c:pt>
                <c:pt idx="61">
                  <c:v>1027.0409999999999</c:v>
                </c:pt>
                <c:pt idx="62">
                  <c:v>1043.8779999999999</c:v>
                </c:pt>
                <c:pt idx="63">
                  <c:v>1060.7139999999999</c:v>
                </c:pt>
                <c:pt idx="64">
                  <c:v>1077.5509999999999</c:v>
                </c:pt>
                <c:pt idx="65">
                  <c:v>1094.3879999999999</c:v>
                </c:pt>
                <c:pt idx="66">
                  <c:v>1111.22</c:v>
                </c:pt>
                <c:pt idx="67">
                  <c:v>1128.06</c:v>
                </c:pt>
                <c:pt idx="68">
                  <c:v>1144.9000000000001</c:v>
                </c:pt>
                <c:pt idx="69">
                  <c:v>1161.73</c:v>
                </c:pt>
                <c:pt idx="70">
                  <c:v>1178.57</c:v>
                </c:pt>
                <c:pt idx="71">
                  <c:v>1195.4100000000001</c:v>
                </c:pt>
                <c:pt idx="72">
                  <c:v>1212.24</c:v>
                </c:pt>
                <c:pt idx="73">
                  <c:v>1229.08</c:v>
                </c:pt>
                <c:pt idx="74">
                  <c:v>1245.92</c:v>
                </c:pt>
                <c:pt idx="75">
                  <c:v>1262.76</c:v>
                </c:pt>
                <c:pt idx="76">
                  <c:v>1279.5899999999999</c:v>
                </c:pt>
                <c:pt idx="77">
                  <c:v>1296.43</c:v>
                </c:pt>
                <c:pt idx="78">
                  <c:v>1313.27</c:v>
                </c:pt>
                <c:pt idx="79">
                  <c:v>1330.1</c:v>
                </c:pt>
                <c:pt idx="80">
                  <c:v>1346.94</c:v>
                </c:pt>
                <c:pt idx="81">
                  <c:v>1363.78</c:v>
                </c:pt>
                <c:pt idx="82">
                  <c:v>1380.61</c:v>
                </c:pt>
                <c:pt idx="83">
                  <c:v>1397.45</c:v>
                </c:pt>
                <c:pt idx="84">
                  <c:v>1414.29</c:v>
                </c:pt>
                <c:pt idx="85">
                  <c:v>1431.12</c:v>
                </c:pt>
                <c:pt idx="86">
                  <c:v>1447.96</c:v>
                </c:pt>
                <c:pt idx="87">
                  <c:v>1464.8</c:v>
                </c:pt>
                <c:pt idx="88">
                  <c:v>1481.6299999999999</c:v>
                </c:pt>
                <c:pt idx="89">
                  <c:v>1498.47</c:v>
                </c:pt>
                <c:pt idx="90">
                  <c:v>1515.31</c:v>
                </c:pt>
                <c:pt idx="91">
                  <c:v>1532.1399999999999</c:v>
                </c:pt>
                <c:pt idx="92">
                  <c:v>1548.98</c:v>
                </c:pt>
                <c:pt idx="93">
                  <c:v>1565.8200000000002</c:v>
                </c:pt>
                <c:pt idx="94">
                  <c:v>1582.6499999999999</c:v>
                </c:pt>
                <c:pt idx="95">
                  <c:v>1599.49</c:v>
                </c:pt>
                <c:pt idx="96">
                  <c:v>1616.33</c:v>
                </c:pt>
                <c:pt idx="97">
                  <c:v>1633.1599999999999</c:v>
                </c:pt>
                <c:pt idx="98">
                  <c:v>1650</c:v>
                </c:pt>
              </c:numCache>
            </c:numRef>
          </c:xVal>
          <c:yVal>
            <c:numRef>
              <c:f>iron_vs22!$E$4:$E$102</c:f>
              <c:numCache>
                <c:formatCode>0.00</c:formatCode>
                <c:ptCount val="99"/>
                <c:pt idx="0">
                  <c:v>-2.1106000000000092E-4</c:v>
                </c:pt>
                <c:pt idx="1">
                  <c:v>-2.8747000000000131E-4</c:v>
                </c:pt>
                <c:pt idx="2">
                  <c:v>-3.8095000000000246E-4</c:v>
                </c:pt>
                <c:pt idx="3">
                  <c:v>-4.8719000000000361E-4</c:v>
                </c:pt>
                <c:pt idx="4">
                  <c:v>-5.9340000000000434E-4</c:v>
                </c:pt>
                <c:pt idx="5">
                  <c:v>-6.7899000000000485E-4</c:v>
                </c:pt>
                <c:pt idx="6">
                  <c:v>-7.195800000000033E-4</c:v>
                </c:pt>
                <c:pt idx="7">
                  <c:v>-6.9386000000000653E-4</c:v>
                </c:pt>
                <c:pt idx="8">
                  <c:v>-5.911100000000046E-4</c:v>
                </c:pt>
                <c:pt idx="9">
                  <c:v>-4.2001000000000202E-4</c:v>
                </c:pt>
                <c:pt idx="10">
                  <c:v>-2.1064000000000095E-4</c:v>
                </c:pt>
                <c:pt idx="11">
                  <c:v>-8.9231000000000705E-6</c:v>
                </c:pt>
                <c:pt idx="12">
                  <c:v>1.3016000000000064E-4</c:v>
                </c:pt>
                <c:pt idx="13">
                  <c:v>1.5482000000000115E-4</c:v>
                </c:pt>
                <c:pt idx="14">
                  <c:v>3.3666000000000223E-5</c:v>
                </c:pt>
                <c:pt idx="15">
                  <c:v>-2.3127000000000011E-4</c:v>
                </c:pt>
                <c:pt idx="16">
                  <c:v>-5.9346000000000485E-4</c:v>
                </c:pt>
                <c:pt idx="17">
                  <c:v>-9.9170000000000616E-4</c:v>
                </c:pt>
                <c:pt idx="18">
                  <c:v>-1.3726000000000081E-3</c:v>
                </c:pt>
                <c:pt idx="19">
                  <c:v>-1.7255000000000087E-3</c:v>
                </c:pt>
                <c:pt idx="20">
                  <c:v>-2.0769999999999999E-3</c:v>
                </c:pt>
                <c:pt idx="21">
                  <c:v>-2.4607000000000144E-3</c:v>
                </c:pt>
                <c:pt idx="22">
                  <c:v>-2.9138000000000002E-3</c:v>
                </c:pt>
                <c:pt idx="23">
                  <c:v>-3.4602000000000174E-3</c:v>
                </c:pt>
                <c:pt idx="24">
                  <c:v>-4.1130000000000003E-3</c:v>
                </c:pt>
                <c:pt idx="25">
                  <c:v>-4.8588000000000034E-3</c:v>
                </c:pt>
                <c:pt idx="26">
                  <c:v>-5.6598000000000134E-3</c:v>
                </c:pt>
                <c:pt idx="27">
                  <c:v>-6.4765000000000439E-3</c:v>
                </c:pt>
                <c:pt idx="28">
                  <c:v>-7.2956000000000409E-3</c:v>
                </c:pt>
                <c:pt idx="29">
                  <c:v>-8.144199999999999E-3</c:v>
                </c:pt>
                <c:pt idx="30">
                  <c:v>-9.0765000000000672E-3</c:v>
                </c:pt>
                <c:pt idx="31">
                  <c:v>-1.0142999999999999E-2</c:v>
                </c:pt>
                <c:pt idx="32">
                  <c:v>-1.1375000000000001E-2</c:v>
                </c:pt>
                <c:pt idx="33">
                  <c:v>-1.2766000000000001E-2</c:v>
                </c:pt>
                <c:pt idx="34">
                  <c:v>-1.425899999999998E-2</c:v>
                </c:pt>
                <c:pt idx="35">
                  <c:v>-1.5766000000000072E-2</c:v>
                </c:pt>
                <c:pt idx="36">
                  <c:v>-1.7206000000000086E-2</c:v>
                </c:pt>
                <c:pt idx="37">
                  <c:v>-1.8551000000000078E-2</c:v>
                </c:pt>
                <c:pt idx="38">
                  <c:v>-1.9837000000000007E-2</c:v>
                </c:pt>
                <c:pt idx="39">
                  <c:v>-2.114400000000001E-2</c:v>
                </c:pt>
                <c:pt idx="40">
                  <c:v>-2.2588000000000011E-2</c:v>
                </c:pt>
                <c:pt idx="41">
                  <c:v>-2.4279000000000123E-2</c:v>
                </c:pt>
                <c:pt idx="42">
                  <c:v>-2.6315000000000012E-2</c:v>
                </c:pt>
                <c:pt idx="43">
                  <c:v>-2.8772000000000002E-2</c:v>
                </c:pt>
                <c:pt idx="44">
                  <c:v>-3.1702000000000091E-2</c:v>
                </c:pt>
                <c:pt idx="45">
                  <c:v>-3.5145000000000155E-2</c:v>
                </c:pt>
                <c:pt idx="46">
                  <c:v>-3.9128000000000003E-2</c:v>
                </c:pt>
                <c:pt idx="47">
                  <c:v>-4.3687000000000004E-2</c:v>
                </c:pt>
                <c:pt idx="48">
                  <c:v>-4.8946000000000003E-2</c:v>
                </c:pt>
                <c:pt idx="49">
                  <c:v>-5.5237000000000112E-2</c:v>
                </c:pt>
                <c:pt idx="50">
                  <c:v>-6.3293000000000113E-2</c:v>
                </c:pt>
                <c:pt idx="51">
                  <c:v>-7.4236000000000288E-2</c:v>
                </c:pt>
                <c:pt idx="52">
                  <c:v>-8.9916000000000065E-2</c:v>
                </c:pt>
                <c:pt idx="53">
                  <c:v>-0.11328000000000028</c:v>
                </c:pt>
                <c:pt idx="54">
                  <c:v>-0.14923000000000061</c:v>
                </c:pt>
                <c:pt idx="55">
                  <c:v>-0.20610999999999999</c:v>
                </c:pt>
                <c:pt idx="56">
                  <c:v>-0.29855000000000032</c:v>
                </c:pt>
                <c:pt idx="57">
                  <c:v>-0.45296000000000008</c:v>
                </c:pt>
                <c:pt idx="58">
                  <c:v>-0.71976000000000062</c:v>
                </c:pt>
                <c:pt idx="59">
                  <c:v>-1.1984999999999999</c:v>
                </c:pt>
                <c:pt idx="60">
                  <c:v>-2.0655000000000001</c:v>
                </c:pt>
                <c:pt idx="61">
                  <c:v>-3.5205000000000002</c:v>
                </c:pt>
                <c:pt idx="62">
                  <c:v>-5.6586999999999996</c:v>
                </c:pt>
                <c:pt idx="63">
                  <c:v>-8.4413999999999998</c:v>
                </c:pt>
                <c:pt idx="64">
                  <c:v>-11.725</c:v>
                </c:pt>
                <c:pt idx="65">
                  <c:v>-15.292</c:v>
                </c:pt>
                <c:pt idx="66">
                  <c:v>-18.920999999999989</c:v>
                </c:pt>
                <c:pt idx="67">
                  <c:v>-22.454999999999988</c:v>
                </c:pt>
                <c:pt idx="68">
                  <c:v>-25.805</c:v>
                </c:pt>
                <c:pt idx="69">
                  <c:v>-28.919</c:v>
                </c:pt>
                <c:pt idx="70">
                  <c:v>-31.759</c:v>
                </c:pt>
                <c:pt idx="71">
                  <c:v>-34.303999999999995</c:v>
                </c:pt>
                <c:pt idx="72">
                  <c:v>-36.597000000000001</c:v>
                </c:pt>
                <c:pt idx="73">
                  <c:v>-38.833999999999996</c:v>
                </c:pt>
                <c:pt idx="74">
                  <c:v>-41.480999999999995</c:v>
                </c:pt>
                <c:pt idx="75">
                  <c:v>-45.229000000000013</c:v>
                </c:pt>
                <c:pt idx="76">
                  <c:v>-49.937000000000005</c:v>
                </c:pt>
                <c:pt idx="77">
                  <c:v>-52.376999999999995</c:v>
                </c:pt>
                <c:pt idx="78">
                  <c:v>-47.883999999999993</c:v>
                </c:pt>
                <c:pt idx="79">
                  <c:v>-36.999000000000002</c:v>
                </c:pt>
                <c:pt idx="80">
                  <c:v>-25.074999999999999</c:v>
                </c:pt>
                <c:pt idx="81">
                  <c:v>-17.016999999999999</c:v>
                </c:pt>
                <c:pt idx="82">
                  <c:v>-11.037999999999998</c:v>
                </c:pt>
                <c:pt idx="83">
                  <c:v>-4.6202999999999985</c:v>
                </c:pt>
                <c:pt idx="84">
                  <c:v>-0.32270000000000032</c:v>
                </c:pt>
                <c:pt idx="85">
                  <c:v>0.32358000000000176</c:v>
                </c:pt>
                <c:pt idx="86">
                  <c:v>-0.32809000000000038</c:v>
                </c:pt>
                <c:pt idx="87">
                  <c:v>-0.90127000000000002</c:v>
                </c:pt>
                <c:pt idx="88">
                  <c:v>-1.2490999999999945</c:v>
                </c:pt>
                <c:pt idx="89">
                  <c:v>-1.4492999999999934</c:v>
                </c:pt>
                <c:pt idx="90">
                  <c:v>-1.5654999999999948</c:v>
                </c:pt>
                <c:pt idx="91">
                  <c:v>-1.6342000000000001</c:v>
                </c:pt>
                <c:pt idx="92">
                  <c:v>-1.675</c:v>
                </c:pt>
                <c:pt idx="93">
                  <c:v>-1.6982999999999999</c:v>
                </c:pt>
                <c:pt idx="94">
                  <c:v>-1.7095999999999978</c:v>
                </c:pt>
                <c:pt idx="95">
                  <c:v>-1.7101999999999991</c:v>
                </c:pt>
                <c:pt idx="96">
                  <c:v>-1.6974</c:v>
                </c:pt>
                <c:pt idx="97">
                  <c:v>-1.661</c:v>
                </c:pt>
                <c:pt idx="98">
                  <c:v>-1.5785</c:v>
                </c:pt>
              </c:numCache>
            </c:numRef>
          </c:yVal>
          <c:smooth val="1"/>
        </c:ser>
        <c:ser>
          <c:idx val="5"/>
          <c:order val="3"/>
          <c:tx>
            <c:v>a6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iron_vs22!$A$4:$A$102</c:f>
              <c:numCache>
                <c:formatCode>0.00</c:formatCode>
                <c:ptCount val="99"/>
                <c:pt idx="0">
                  <c:v>0</c:v>
                </c:pt>
                <c:pt idx="1">
                  <c:v>16.840000000000032</c:v>
                </c:pt>
                <c:pt idx="2">
                  <c:v>33.670000000000009</c:v>
                </c:pt>
                <c:pt idx="3">
                  <c:v>50.51</c:v>
                </c:pt>
                <c:pt idx="4">
                  <c:v>67.350000000000009</c:v>
                </c:pt>
                <c:pt idx="5">
                  <c:v>84.17999999999995</c:v>
                </c:pt>
                <c:pt idx="6">
                  <c:v>101.02</c:v>
                </c:pt>
                <c:pt idx="7">
                  <c:v>117.86000000000001</c:v>
                </c:pt>
                <c:pt idx="8">
                  <c:v>134.69000000000005</c:v>
                </c:pt>
                <c:pt idx="9">
                  <c:v>151.52999999999997</c:v>
                </c:pt>
                <c:pt idx="10">
                  <c:v>168.37</c:v>
                </c:pt>
                <c:pt idx="11">
                  <c:v>185.20000000000005</c:v>
                </c:pt>
                <c:pt idx="12">
                  <c:v>202.03999999999996</c:v>
                </c:pt>
                <c:pt idx="13">
                  <c:v>218.88000000000059</c:v>
                </c:pt>
                <c:pt idx="14">
                  <c:v>235.70999999999998</c:v>
                </c:pt>
                <c:pt idx="15">
                  <c:v>252.54999999999995</c:v>
                </c:pt>
                <c:pt idx="16">
                  <c:v>269.39</c:v>
                </c:pt>
                <c:pt idx="17">
                  <c:v>286.22000000000003</c:v>
                </c:pt>
                <c:pt idx="18">
                  <c:v>303.05999999999995</c:v>
                </c:pt>
                <c:pt idx="19">
                  <c:v>319.89999999999969</c:v>
                </c:pt>
                <c:pt idx="20">
                  <c:v>336.72999999999894</c:v>
                </c:pt>
                <c:pt idx="21">
                  <c:v>353.57000000000005</c:v>
                </c:pt>
                <c:pt idx="22">
                  <c:v>370.40999999999963</c:v>
                </c:pt>
                <c:pt idx="23">
                  <c:v>387.24</c:v>
                </c:pt>
                <c:pt idx="24">
                  <c:v>404.08000000000004</c:v>
                </c:pt>
                <c:pt idx="25">
                  <c:v>420.91999999999899</c:v>
                </c:pt>
                <c:pt idx="26">
                  <c:v>437.76</c:v>
                </c:pt>
                <c:pt idx="27">
                  <c:v>454.59000000000003</c:v>
                </c:pt>
                <c:pt idx="28">
                  <c:v>471.42999999999893</c:v>
                </c:pt>
                <c:pt idx="29">
                  <c:v>488.27</c:v>
                </c:pt>
                <c:pt idx="30">
                  <c:v>505.1</c:v>
                </c:pt>
                <c:pt idx="31">
                  <c:v>521.93999999999949</c:v>
                </c:pt>
                <c:pt idx="32">
                  <c:v>538.78000000000054</c:v>
                </c:pt>
                <c:pt idx="33">
                  <c:v>555.61</c:v>
                </c:pt>
                <c:pt idx="34">
                  <c:v>572.44999999999948</c:v>
                </c:pt>
                <c:pt idx="35">
                  <c:v>589.29000000000053</c:v>
                </c:pt>
                <c:pt idx="36">
                  <c:v>606.12</c:v>
                </c:pt>
                <c:pt idx="37">
                  <c:v>622.95999999999947</c:v>
                </c:pt>
                <c:pt idx="38">
                  <c:v>639.79999999999995</c:v>
                </c:pt>
                <c:pt idx="39">
                  <c:v>656.63</c:v>
                </c:pt>
                <c:pt idx="40">
                  <c:v>673.47</c:v>
                </c:pt>
                <c:pt idx="41">
                  <c:v>690.31</c:v>
                </c:pt>
                <c:pt idx="42">
                  <c:v>707.14</c:v>
                </c:pt>
                <c:pt idx="43">
                  <c:v>723.98</c:v>
                </c:pt>
                <c:pt idx="44">
                  <c:v>740.81999999999948</c:v>
                </c:pt>
                <c:pt idx="45">
                  <c:v>757.65</c:v>
                </c:pt>
                <c:pt idx="46">
                  <c:v>774.49</c:v>
                </c:pt>
                <c:pt idx="47">
                  <c:v>791.32999999999947</c:v>
                </c:pt>
                <c:pt idx="48">
                  <c:v>808.16</c:v>
                </c:pt>
                <c:pt idx="49">
                  <c:v>825</c:v>
                </c:pt>
                <c:pt idx="50">
                  <c:v>841.83999999999946</c:v>
                </c:pt>
                <c:pt idx="51">
                  <c:v>858.67000000000053</c:v>
                </c:pt>
                <c:pt idx="52">
                  <c:v>875.51</c:v>
                </c:pt>
                <c:pt idx="53">
                  <c:v>892.34999999999798</c:v>
                </c:pt>
                <c:pt idx="54">
                  <c:v>909.18400000000054</c:v>
                </c:pt>
                <c:pt idx="55">
                  <c:v>926.02</c:v>
                </c:pt>
                <c:pt idx="56">
                  <c:v>942.85699999999747</c:v>
                </c:pt>
                <c:pt idx="57">
                  <c:v>959.69400000000053</c:v>
                </c:pt>
                <c:pt idx="58">
                  <c:v>976.53099999999949</c:v>
                </c:pt>
                <c:pt idx="59">
                  <c:v>993.36729999999557</c:v>
                </c:pt>
                <c:pt idx="60">
                  <c:v>1010.2040000000005</c:v>
                </c:pt>
                <c:pt idx="61">
                  <c:v>1027.0409999999999</c:v>
                </c:pt>
                <c:pt idx="62">
                  <c:v>1043.8779999999999</c:v>
                </c:pt>
                <c:pt idx="63">
                  <c:v>1060.7139999999999</c:v>
                </c:pt>
                <c:pt idx="64">
                  <c:v>1077.5509999999999</c:v>
                </c:pt>
                <c:pt idx="65">
                  <c:v>1094.3879999999999</c:v>
                </c:pt>
                <c:pt idx="66">
                  <c:v>1111.22</c:v>
                </c:pt>
                <c:pt idx="67">
                  <c:v>1128.06</c:v>
                </c:pt>
                <c:pt idx="68">
                  <c:v>1144.9000000000001</c:v>
                </c:pt>
                <c:pt idx="69">
                  <c:v>1161.73</c:v>
                </c:pt>
                <c:pt idx="70">
                  <c:v>1178.57</c:v>
                </c:pt>
                <c:pt idx="71">
                  <c:v>1195.4100000000001</c:v>
                </c:pt>
                <c:pt idx="72">
                  <c:v>1212.24</c:v>
                </c:pt>
                <c:pt idx="73">
                  <c:v>1229.08</c:v>
                </c:pt>
                <c:pt idx="74">
                  <c:v>1245.92</c:v>
                </c:pt>
                <c:pt idx="75">
                  <c:v>1262.76</c:v>
                </c:pt>
                <c:pt idx="76">
                  <c:v>1279.5899999999999</c:v>
                </c:pt>
                <c:pt idx="77">
                  <c:v>1296.43</c:v>
                </c:pt>
                <c:pt idx="78">
                  <c:v>1313.27</c:v>
                </c:pt>
                <c:pt idx="79">
                  <c:v>1330.1</c:v>
                </c:pt>
                <c:pt idx="80">
                  <c:v>1346.94</c:v>
                </c:pt>
                <c:pt idx="81">
                  <c:v>1363.78</c:v>
                </c:pt>
                <c:pt idx="82">
                  <c:v>1380.61</c:v>
                </c:pt>
                <c:pt idx="83">
                  <c:v>1397.45</c:v>
                </c:pt>
                <c:pt idx="84">
                  <c:v>1414.29</c:v>
                </c:pt>
                <c:pt idx="85">
                  <c:v>1431.12</c:v>
                </c:pt>
                <c:pt idx="86">
                  <c:v>1447.96</c:v>
                </c:pt>
                <c:pt idx="87">
                  <c:v>1464.8</c:v>
                </c:pt>
                <c:pt idx="88">
                  <c:v>1481.6299999999999</c:v>
                </c:pt>
                <c:pt idx="89">
                  <c:v>1498.47</c:v>
                </c:pt>
                <c:pt idx="90">
                  <c:v>1515.31</c:v>
                </c:pt>
                <c:pt idx="91">
                  <c:v>1532.1399999999999</c:v>
                </c:pt>
                <c:pt idx="92">
                  <c:v>1548.98</c:v>
                </c:pt>
                <c:pt idx="93">
                  <c:v>1565.8200000000002</c:v>
                </c:pt>
                <c:pt idx="94">
                  <c:v>1582.6499999999999</c:v>
                </c:pt>
                <c:pt idx="95">
                  <c:v>1599.49</c:v>
                </c:pt>
                <c:pt idx="96">
                  <c:v>1616.33</c:v>
                </c:pt>
                <c:pt idx="97">
                  <c:v>1633.1599999999999</c:v>
                </c:pt>
                <c:pt idx="98">
                  <c:v>1650</c:v>
                </c:pt>
              </c:numCache>
            </c:numRef>
          </c:xVal>
          <c:yVal>
            <c:numRef>
              <c:f>iron_vs22!$F$4:$F$102</c:f>
              <c:numCache>
                <c:formatCode>0.00</c:formatCode>
                <c:ptCount val="99"/>
                <c:pt idx="0">
                  <c:v>-1.364000000000014E-6</c:v>
                </c:pt>
                <c:pt idx="1">
                  <c:v>-1.4407000000000091E-6</c:v>
                </c:pt>
                <c:pt idx="2">
                  <c:v>-2.1318000000000107E-6</c:v>
                </c:pt>
                <c:pt idx="3">
                  <c:v>-2.782500000000028E-6</c:v>
                </c:pt>
                <c:pt idx="4">
                  <c:v>-3.9461000000000307E-6</c:v>
                </c:pt>
                <c:pt idx="5">
                  <c:v>-6.0668000000000433E-6</c:v>
                </c:pt>
                <c:pt idx="6">
                  <c:v>-8.1759000000000719E-6</c:v>
                </c:pt>
                <c:pt idx="7">
                  <c:v>-9.5251000000000725E-6</c:v>
                </c:pt>
                <c:pt idx="8">
                  <c:v>-1.2334000000000072E-5</c:v>
                </c:pt>
                <c:pt idx="9">
                  <c:v>-1.4410000000000089E-5</c:v>
                </c:pt>
                <c:pt idx="10">
                  <c:v>-1.5648000000000129E-5</c:v>
                </c:pt>
                <c:pt idx="11">
                  <c:v>-1.6305000000000146E-5</c:v>
                </c:pt>
                <c:pt idx="12">
                  <c:v>-1.5901000000000141E-5</c:v>
                </c:pt>
                <c:pt idx="13">
                  <c:v>-1.4669000000000105E-5</c:v>
                </c:pt>
                <c:pt idx="14">
                  <c:v>-1.3720000000000153E-5</c:v>
                </c:pt>
                <c:pt idx="15">
                  <c:v>-1.5543000000000139E-5</c:v>
                </c:pt>
                <c:pt idx="16">
                  <c:v>-1.9257000000000131E-5</c:v>
                </c:pt>
                <c:pt idx="17">
                  <c:v>-2.3368999999999996E-5</c:v>
                </c:pt>
                <c:pt idx="18">
                  <c:v>-2.1998000000000114E-5</c:v>
                </c:pt>
                <c:pt idx="19">
                  <c:v>-1.3361000000000135E-5</c:v>
                </c:pt>
                <c:pt idx="20">
                  <c:v>-1.221400000000006E-6</c:v>
                </c:pt>
                <c:pt idx="21">
                  <c:v>1.1468000000000109E-5</c:v>
                </c:pt>
                <c:pt idx="22">
                  <c:v>1.8854000000000148E-5</c:v>
                </c:pt>
                <c:pt idx="23">
                  <c:v>2.298100000000027E-5</c:v>
                </c:pt>
                <c:pt idx="24">
                  <c:v>2.3084000000000167E-5</c:v>
                </c:pt>
                <c:pt idx="25">
                  <c:v>1.9436000000000141E-5</c:v>
                </c:pt>
                <c:pt idx="26">
                  <c:v>1.434300000000011E-5</c:v>
                </c:pt>
                <c:pt idx="27">
                  <c:v>9.399900000000086E-6</c:v>
                </c:pt>
                <c:pt idx="28">
                  <c:v>5.8262000000000468E-6</c:v>
                </c:pt>
                <c:pt idx="29">
                  <c:v>3.0112000000000179E-6</c:v>
                </c:pt>
                <c:pt idx="30">
                  <c:v>-1.6262000000000146E-6</c:v>
                </c:pt>
                <c:pt idx="31">
                  <c:v>-1.1104000000000118E-5</c:v>
                </c:pt>
                <c:pt idx="32">
                  <c:v>-2.5546000000000182E-5</c:v>
                </c:pt>
                <c:pt idx="33">
                  <c:v>-4.0554000000000235E-5</c:v>
                </c:pt>
                <c:pt idx="34">
                  <c:v>-5.6454000000000412E-5</c:v>
                </c:pt>
                <c:pt idx="35">
                  <c:v>-6.8001000000000517E-5</c:v>
                </c:pt>
                <c:pt idx="36">
                  <c:v>-7.4155000000000566E-5</c:v>
                </c:pt>
                <c:pt idx="37">
                  <c:v>-7.3571000000000451E-5</c:v>
                </c:pt>
                <c:pt idx="38">
                  <c:v>-6.8807000000000576E-5</c:v>
                </c:pt>
                <c:pt idx="39">
                  <c:v>-6.3964000000000528E-5</c:v>
                </c:pt>
                <c:pt idx="40">
                  <c:v>-6.56260000000005E-5</c:v>
                </c:pt>
                <c:pt idx="41">
                  <c:v>-7.78030000000008E-5</c:v>
                </c:pt>
                <c:pt idx="42">
                  <c:v>-9.775400000000107E-5</c:v>
                </c:pt>
                <c:pt idx="43">
                  <c:v>-1.2664000000000075E-4</c:v>
                </c:pt>
                <c:pt idx="44">
                  <c:v>-1.6062000000000118E-4</c:v>
                </c:pt>
                <c:pt idx="45">
                  <c:v>-2.0003000000000181E-4</c:v>
                </c:pt>
                <c:pt idx="46">
                  <c:v>-2.4474000000000175E-4</c:v>
                </c:pt>
                <c:pt idx="47">
                  <c:v>-2.8341000000000146E-4</c:v>
                </c:pt>
                <c:pt idx="48">
                  <c:v>-3.1565000000000168E-4</c:v>
                </c:pt>
                <c:pt idx="49">
                  <c:v>-3.2189000000000246E-4</c:v>
                </c:pt>
                <c:pt idx="50">
                  <c:v>-3.3181000000000193E-4</c:v>
                </c:pt>
                <c:pt idx="51">
                  <c:v>-3.1645000000000289E-4</c:v>
                </c:pt>
                <c:pt idx="52">
                  <c:v>-2.750100000000024E-4</c:v>
                </c:pt>
                <c:pt idx="53">
                  <c:v>-1.8102000000000133E-4</c:v>
                </c:pt>
                <c:pt idx="54">
                  <c:v>5.8249000000000133E-5</c:v>
                </c:pt>
                <c:pt idx="55">
                  <c:v>6.9702000000000685E-4</c:v>
                </c:pt>
                <c:pt idx="56">
                  <c:v>2.7104000000000117E-3</c:v>
                </c:pt>
                <c:pt idx="57">
                  <c:v>9.7042000000000048E-3</c:v>
                </c:pt>
                <c:pt idx="58">
                  <c:v>3.4046000000000055E-2</c:v>
                </c:pt>
                <c:pt idx="59">
                  <c:v>0.10732999999999998</c:v>
                </c:pt>
                <c:pt idx="60">
                  <c:v>0.27032000000000134</c:v>
                </c:pt>
                <c:pt idx="61">
                  <c:v>0.55067999999999995</c:v>
                </c:pt>
                <c:pt idx="62">
                  <c:v>0.96755999999999998</c:v>
                </c:pt>
                <c:pt idx="63">
                  <c:v>1.5074999999999943</c:v>
                </c:pt>
                <c:pt idx="64">
                  <c:v>2.1238999999999999</c:v>
                </c:pt>
                <c:pt idx="65">
                  <c:v>2.7507000000000001</c:v>
                </c:pt>
                <c:pt idx="66">
                  <c:v>3.3300999999999967</c:v>
                </c:pt>
                <c:pt idx="67">
                  <c:v>3.8384999999999967</c:v>
                </c:pt>
                <c:pt idx="68">
                  <c:v>4.2762000000000198</c:v>
                </c:pt>
                <c:pt idx="69">
                  <c:v>4.6494</c:v>
                </c:pt>
                <c:pt idx="70">
                  <c:v>4.9617000000000004</c:v>
                </c:pt>
                <c:pt idx="71">
                  <c:v>5.2126000000000001</c:v>
                </c:pt>
                <c:pt idx="72">
                  <c:v>5.4057000000000004</c:v>
                </c:pt>
                <c:pt idx="73">
                  <c:v>5.5667999999999997</c:v>
                </c:pt>
                <c:pt idx="74">
                  <c:v>5.7808000000000002</c:v>
                </c:pt>
                <c:pt idx="75">
                  <c:v>6.2135999999999996</c:v>
                </c:pt>
                <c:pt idx="76">
                  <c:v>6.8190999999999997</c:v>
                </c:pt>
                <c:pt idx="77">
                  <c:v>6.4977</c:v>
                </c:pt>
                <c:pt idx="78">
                  <c:v>3.5813999999999999</c:v>
                </c:pt>
                <c:pt idx="79">
                  <c:v>-2.1135999999999999</c:v>
                </c:pt>
                <c:pt idx="80">
                  <c:v>-7.3746999999999998</c:v>
                </c:pt>
                <c:pt idx="81">
                  <c:v>-7.0708000000000002</c:v>
                </c:pt>
                <c:pt idx="82">
                  <c:v>-2.8362999999999889</c:v>
                </c:pt>
                <c:pt idx="83">
                  <c:v>-3.7813000000000221E-2</c:v>
                </c:pt>
                <c:pt idx="84">
                  <c:v>-0.44377000000000094</c:v>
                </c:pt>
                <c:pt idx="85">
                  <c:v>-1.0755999999999948</c:v>
                </c:pt>
                <c:pt idx="86">
                  <c:v>-1.177</c:v>
                </c:pt>
                <c:pt idx="87">
                  <c:v>-1.1769000000000001</c:v>
                </c:pt>
                <c:pt idx="88">
                  <c:v>-1.1738</c:v>
                </c:pt>
                <c:pt idx="89">
                  <c:v>-1.1728000000000001</c:v>
                </c:pt>
                <c:pt idx="90">
                  <c:v>-1.1726000000000001</c:v>
                </c:pt>
                <c:pt idx="91">
                  <c:v>-1.1726000000000001</c:v>
                </c:pt>
                <c:pt idx="92">
                  <c:v>-1.1727000000000001</c:v>
                </c:pt>
                <c:pt idx="93">
                  <c:v>-1.1727000000000001</c:v>
                </c:pt>
                <c:pt idx="94">
                  <c:v>-1.1728000000000001</c:v>
                </c:pt>
                <c:pt idx="95">
                  <c:v>-1.1729000000000001</c:v>
                </c:pt>
                <c:pt idx="96">
                  <c:v>-1.1725000000000001</c:v>
                </c:pt>
                <c:pt idx="97">
                  <c:v>-1.1696</c:v>
                </c:pt>
                <c:pt idx="98">
                  <c:v>-1.1527000000000001</c:v>
                </c:pt>
              </c:numCache>
            </c:numRef>
          </c:yVal>
          <c:smooth val="1"/>
        </c:ser>
        <c:axId val="67144320"/>
        <c:axId val="68489984"/>
      </c:scatterChart>
      <c:valAx>
        <c:axId val="67144320"/>
        <c:scaling>
          <c:orientation val="minMax"/>
          <c:max val="165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z [mm]</a:t>
                </a:r>
              </a:p>
            </c:rich>
          </c:tx>
          <c:layout>
            <c:manualLayout>
              <c:xMode val="edge"/>
              <c:yMode val="edge"/>
              <c:x val="0.4596444938532544"/>
              <c:y val="0.94194510795096842"/>
            </c:manualLayout>
          </c:layout>
        </c:title>
        <c:numFmt formatCode="0" sourceLinked="0"/>
        <c:majorTickMark val="none"/>
        <c:tickLblPos val="low"/>
        <c:crossAx val="68489984"/>
        <c:crosses val="autoZero"/>
        <c:crossBetween val="midCat"/>
      </c:valAx>
      <c:valAx>
        <c:axId val="68489984"/>
        <c:scaling>
          <c:orientation val="minMax"/>
          <c:max val="150"/>
          <c:min val="-15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Units @ R = 50mm</a:t>
                </a:r>
              </a:p>
            </c:rich>
          </c:tx>
          <c:layout/>
        </c:title>
        <c:numFmt formatCode="0" sourceLinked="0"/>
        <c:tickLblPos val="nextTo"/>
        <c:crossAx val="67144320"/>
        <c:crosses val="autoZero"/>
        <c:crossBetween val="midCat"/>
        <c:majorUnit val="50"/>
        <c:min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0221265798659543"/>
          <c:y val="0.78441137586316756"/>
          <c:w val="0.54727209112732056"/>
          <c:h val="0.10797677757583539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D6638540-041D-4A92-9899-222094C7BB20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400"/>
              </a:pPr>
              <a:t>‹#›</a:t>
            </a:fld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155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Espace réservé de l'en-tête 2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idx="1"/>
          </p:nvPr>
        </p:nvSpPr>
        <p:spPr>
          <a:xfrm>
            <a:off x="388439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Espace réservé de l'image des diapositives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Espace réservé des commentaires 5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  <p:sp>
        <p:nvSpPr>
          <p:cNvPr id="7" name="Espace réservé du pied de page 6"/>
          <p:cNvSpPr txBox="1">
            <a:spLocks noGrp="1"/>
          </p:cNvSpPr>
          <p:nvPr>
            <p:ph type="ftr" sz="quarter" idx="4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xfrm>
            <a:off x="388439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defRPr>
            </a:lvl1pPr>
          </a:lstStyle>
          <a:p>
            <a:pPr lvl="0"/>
            <a:fld id="{D2B689BA-AAFF-40FE-A780-1061813D244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876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Calibri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31126"/>
            <a:ext cx="7773120" cy="146874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944"/>
            <a:ext cx="6400800" cy="1752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451538-FBCC-472C-AD94-AD85C3CEF45A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38472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6221C7-7503-49F3-A095-5DDD6923A3AE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91172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760" y="274551"/>
            <a:ext cx="2056320" cy="58500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6480" y="274551"/>
            <a:ext cx="6035040" cy="585003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908B50-6CB3-4C2E-9C14-DA07F4A8705C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27210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17CEB8-10F0-470D-919B-D153AF21FAC6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46919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247"/>
            <a:ext cx="7771680" cy="1363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778"/>
            <a:ext cx="7771680" cy="14994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CE9E7B-C20C-42E3-A1DC-6BDDDBFE6423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66037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481" y="1599305"/>
            <a:ext cx="4044960" cy="4525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680" y="1599305"/>
            <a:ext cx="4046400" cy="4525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91CBFD-8D91-4357-A44F-F4C6BE8C0DCE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39206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1" y="274551"/>
            <a:ext cx="8229600" cy="114235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946"/>
            <a:ext cx="4039200" cy="63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5285"/>
            <a:ext cx="4039200" cy="39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1" y="1535946"/>
            <a:ext cx="4042080" cy="63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1" y="2175285"/>
            <a:ext cx="4042080" cy="39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438587-819D-4F9F-89E9-195FC8ED81A4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37129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2169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02470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2630"/>
            <a:ext cx="3008160" cy="1161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1" y="272630"/>
            <a:ext cx="5112000" cy="585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190"/>
            <a:ext cx="3008160" cy="4692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65E9CD-AF24-4171-8754-9E66BC28C4FA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10908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1" y="4799832"/>
            <a:ext cx="5486400" cy="568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1" y="612459"/>
            <a:ext cx="5486400" cy="411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1" y="5368133"/>
            <a:ext cx="5486400" cy="8044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91BAF4-EFFC-4B5D-8A75-8792A0069706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64434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57171" y="274293"/>
            <a:ext cx="8229090" cy="114288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171" y="1600045"/>
            <a:ext cx="8229090" cy="4525406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65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65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32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9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6519" y="6355770"/>
            <a:ext cx="2133685" cy="36485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000" b="0" i="0" u="none" strike="noStrike" baseline="0">
                <a:solidFill>
                  <a:srgbClr val="808080"/>
                </a:solidFill>
                <a:latin typeface="Ubuntu" pitchFamily="2"/>
                <a:ea typeface="Arial" pitchFamily="2"/>
                <a:cs typeface="Arial" pitchFamily="2"/>
              </a:defRPr>
            </a:lvl1pPr>
          </a:lstStyle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3789" y="6355770"/>
            <a:ext cx="2895529" cy="36485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000" b="0" i="0" u="none" strike="noStrike" baseline="0">
                <a:solidFill>
                  <a:srgbClr val="808080"/>
                </a:solidFill>
                <a:latin typeface="Ubuntu" pitchFamily="2"/>
                <a:ea typeface="Arial" pitchFamily="2"/>
                <a:cs typeface="Arial" pitchFamily="2"/>
              </a:defRPr>
            </a:lvl1pPr>
          </a:lstStyle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2249" y="6355770"/>
            <a:ext cx="2133685" cy="36485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000" b="0" i="0" u="none" strike="noStrike" baseline="0">
                <a:solidFill>
                  <a:srgbClr val="808080"/>
                </a:solidFill>
                <a:latin typeface="Ubuntu" pitchFamily="2"/>
                <a:ea typeface="Arial" pitchFamily="2"/>
                <a:cs typeface="Arial" pitchFamily="2"/>
              </a:defRPr>
            </a:lvl1pPr>
          </a:lstStyle>
          <a:p>
            <a:pPr lvl="0"/>
            <a:fld id="{4B82D0E8-65A2-429D-ACFF-D51092179412}" type="slidenum">
              <a:rPr/>
              <a:pPr lvl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hdr="0"/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3640" b="0" i="0" u="none" strike="noStrike" cap="none" baseline="0">
          <a:ln>
            <a:noFill/>
          </a:ln>
          <a:solidFill>
            <a:srgbClr val="0047FF"/>
          </a:solidFill>
          <a:effectLst>
            <a:outerShdw dist="17961" dir="2700000">
              <a:scrgbClr r="0" g="0" b="0"/>
            </a:outerShdw>
          </a:effectLst>
          <a:highlight>
            <a:scrgbClr r="0" g="0" b="0">
              <a:alpha val="0"/>
            </a:scrgbClr>
          </a:highlight>
          <a:latin typeface="Calibri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660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2650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/>
            <a:r>
              <a:rPr lang="en-US" dirty="0" smtClean="0">
                <a:solidFill>
                  <a:srgbClr val="3333FF"/>
                </a:solidFill>
              </a:rPr>
              <a:t>DA study at FCC-</a:t>
            </a:r>
            <a:r>
              <a:rPr lang="en-US" dirty="0" err="1" smtClean="0">
                <a:solidFill>
                  <a:srgbClr val="3333FF"/>
                </a:solidFill>
              </a:rPr>
              <a:t>hh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 algn="ctr" hangingPunct="1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/>
              <a:t>B. </a:t>
            </a:r>
            <a:r>
              <a:rPr lang="fr-FR" sz="2000" dirty="0" err="1" smtClean="0"/>
              <a:t>Dalena</a:t>
            </a:r>
            <a:r>
              <a:rPr lang="fr-FR" sz="2000" dirty="0" smtClean="0"/>
              <a:t> </a:t>
            </a:r>
          </a:p>
          <a:p>
            <a:pPr marL="0" lvl="0" indent="0" algn="ctr" hangingPunct="1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 smtClean="0"/>
              <a:t>on </a:t>
            </a:r>
            <a:r>
              <a:rPr lang="fr-FR" sz="2000" dirty="0" err="1" smtClean="0"/>
              <a:t>behalf</a:t>
            </a:r>
            <a:r>
              <a:rPr lang="fr-FR" sz="2000" dirty="0" smtClean="0"/>
              <a:t> of the </a:t>
            </a:r>
            <a:r>
              <a:rPr lang="fr-FR" sz="2000" b="1" dirty="0" smtClean="0"/>
              <a:t>FCC-</a:t>
            </a:r>
            <a:r>
              <a:rPr lang="fr-FR" sz="2000" b="1" dirty="0" err="1" smtClean="0"/>
              <a:t>hh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Study</a:t>
            </a:r>
            <a:r>
              <a:rPr lang="fr-FR" sz="2000" b="1" dirty="0" smtClean="0"/>
              <a:t> team</a:t>
            </a:r>
            <a:r>
              <a:rPr lang="fr-FR" sz="2000" dirty="0" smtClean="0"/>
              <a:t>,</a:t>
            </a:r>
          </a:p>
          <a:p>
            <a:pPr lvl="0" hangingPunct="1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 smtClean="0"/>
              <a:t>T. Pugnat, A. Simona, </a:t>
            </a:r>
            <a:r>
              <a:rPr lang="fr-FR" sz="2000" dirty="0"/>
              <a:t>L. Bonaventura </a:t>
            </a:r>
            <a:r>
              <a:rPr lang="fr-FR" sz="2000" dirty="0" smtClean="0"/>
              <a:t>and </a:t>
            </a:r>
            <a:r>
              <a:rPr lang="fr-FR" sz="2000" dirty="0"/>
              <a:t>R. De </a:t>
            </a:r>
            <a:r>
              <a:rPr lang="fr-FR" sz="2000" dirty="0" smtClean="0"/>
              <a:t>Maria</a:t>
            </a:r>
          </a:p>
          <a:p>
            <a:pPr marL="0" lvl="0" indent="0" algn="ctr" hangingPunct="1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018965" y="42668"/>
            <a:ext cx="3105175" cy="129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956093" y="68356"/>
            <a:ext cx="1123989" cy="128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2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64984" y="40926"/>
            <a:ext cx="2937981" cy="178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5" descr="\\Dapdc5\otuske\My Documents\ADMIN\CEA_logo_quadri-sur-fond-rouge.jpg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7680484" y="5668731"/>
            <a:ext cx="1424090" cy="116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08" y="1568134"/>
            <a:ext cx="511968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at injection (3.3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10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3528" y="1412776"/>
            <a:ext cx="4320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 at injection is dominated by the random dipole errors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~60 </a:t>
            </a:r>
            <a:r>
              <a:rPr lang="en-US" dirty="0"/>
              <a:t>unit of systematic b</a:t>
            </a:r>
            <a:r>
              <a:rPr lang="en-US" baseline="-25000" dirty="0"/>
              <a:t>3</a:t>
            </a:r>
            <a:r>
              <a:rPr lang="en-US" dirty="0"/>
              <a:t>, due to persistent current, can be corrected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 </a:t>
            </a:r>
            <a:r>
              <a:rPr lang="en-US" dirty="0"/>
              <a:t>DA 13.9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</a:t>
            </a:r>
            <a:r>
              <a:rPr lang="en-US" dirty="0"/>
              <a:t>(table </a:t>
            </a:r>
            <a:r>
              <a:rPr lang="en-US" dirty="0" smtClean="0"/>
              <a:t>v0, optics III)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smtClean="0"/>
              <a:t>     12.1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</a:t>
            </a:r>
            <a:r>
              <a:rPr lang="en-US" dirty="0"/>
              <a:t>(table </a:t>
            </a:r>
            <a:r>
              <a:rPr lang="en-US" dirty="0" smtClean="0"/>
              <a:t>v1, optics III)</a:t>
            </a:r>
          </a:p>
          <a:p>
            <a:r>
              <a:rPr lang="en-US" dirty="0"/>
              <a:t>              </a:t>
            </a:r>
            <a:r>
              <a:rPr lang="en-US" dirty="0" smtClean="0"/>
              <a:t>     20.2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 (</a:t>
            </a:r>
            <a:r>
              <a:rPr lang="en-US" dirty="0"/>
              <a:t>table v1, </a:t>
            </a:r>
            <a:r>
              <a:rPr lang="en-US" dirty="0" smtClean="0"/>
              <a:t>optics IV)</a:t>
            </a:r>
            <a:endParaRPr lang="en-US" dirty="0"/>
          </a:p>
          <a:p>
            <a:r>
              <a:rPr lang="en-US" dirty="0" smtClean="0"/>
              <a:t>                   13   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(table v2, optics IV)</a:t>
            </a:r>
          </a:p>
          <a:p>
            <a:r>
              <a:rPr lang="en-US" dirty="0" smtClean="0"/>
              <a:t>	 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ig impact of first order optics on 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need for b</a:t>
            </a:r>
            <a:r>
              <a:rPr lang="en-US" baseline="-25000" dirty="0"/>
              <a:t>4</a:t>
            </a:r>
            <a:r>
              <a:rPr lang="en-US" dirty="0"/>
              <a:t> and b</a:t>
            </a:r>
            <a:r>
              <a:rPr lang="en-US" baseline="-25000" dirty="0"/>
              <a:t>5</a:t>
            </a:r>
            <a:r>
              <a:rPr lang="en-US" dirty="0"/>
              <a:t> correctors</a:t>
            </a:r>
          </a:p>
        </p:txBody>
      </p:sp>
      <p:sp>
        <p:nvSpPr>
          <p:cNvPr id="8" name="Rectangle 16"/>
          <p:cNvSpPr/>
          <p:nvPr/>
        </p:nvSpPr>
        <p:spPr>
          <a:xfrm>
            <a:off x="771814" y="5373216"/>
            <a:ext cx="7112554" cy="9562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Optics 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I  : 97.97 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km layout, L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*=36 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m, 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  <a:sym typeface="Symbol"/>
              </a:rPr>
              <a:t>* = 4.6 m,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Qx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=111.28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Qy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=110.31, #cell SAR/LAR=21/76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Optics 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II : 97.97 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km layout, L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*=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36 m, 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  <a:sym typeface="Symbol"/>
              </a:rPr>
              <a:t>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* 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 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3.5 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m,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Qx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=111.28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Qy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=110.31, #cell SAR/LAR=21/76</a:t>
            </a:r>
            <a:endParaRPr lang="en-US" sz="1400" b="0" i="0" u="none" strike="noStrike" cap="non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Arial" pitchFamily="2"/>
              <a:cs typeface="Arial" pitchFamily="2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Optics </a:t>
            </a:r>
            <a:r>
              <a:rPr lang="en-U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III: 97.75 km layout, L*=45 </a:t>
            </a:r>
            <a:r>
              <a:rPr lang="en-U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  <a:sym typeface="Symbol"/>
              </a:rPr>
              <a:t>* = 4.6 m</a:t>
            </a:r>
            <a:r>
              <a:rPr lang="en-U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, </a:t>
            </a:r>
            <a:r>
              <a:rPr lang="en-US" sz="1400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Qx</a:t>
            </a:r>
            <a:r>
              <a:rPr lang="en-U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=111.28, </a:t>
            </a:r>
            <a:r>
              <a:rPr lang="en-US" sz="1400" b="0" i="0" u="none" strike="noStrike" cap="none" baseline="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Qy</a:t>
            </a:r>
            <a:r>
              <a:rPr lang="en-U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=109.31,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 #cell SAR/LAR=19/79</a:t>
            </a:r>
            <a:endParaRPr lang="en-US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Arial" pitchFamily="2"/>
              <a:cs typeface="Arial" pitchFamily="2"/>
            </a:endParaRPr>
          </a:p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Optics IV: 97.75 km layout, L*=40 </a:t>
            </a:r>
            <a:r>
              <a:rPr lang="en-U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  <a:sym typeface="Symbol"/>
              </a:rPr>
              <a:t>* = 4.6 m</a:t>
            </a:r>
            <a:r>
              <a:rPr lang="en-U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, </a:t>
            </a:r>
            <a:r>
              <a:rPr lang="en-US" sz="1400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Qx</a:t>
            </a:r>
            <a:r>
              <a:rPr lang="en-U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=110.28, </a:t>
            </a:r>
            <a:r>
              <a:rPr lang="en-US" sz="1400" b="0" i="0" u="none" strike="noStrike" cap="none" baseline="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Qy</a:t>
            </a:r>
            <a:r>
              <a:rPr lang="en-U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=108.31,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 #cell 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SAR/LAR=20/78</a:t>
            </a:r>
            <a:endParaRPr lang="en-US" sz="1400" dirty="0">
              <a:solidFill>
                <a:srgbClr val="000000"/>
              </a:solidFill>
              <a:latin typeface="Calibri" pitchFamily="34"/>
              <a:ea typeface="Arial" pitchFamily="2"/>
              <a:cs typeface="Arial" pitchFamily="2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2025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171" y="206783"/>
            <a:ext cx="8229090" cy="114288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/>
              <a:t>Impact of inner triplet </a:t>
            </a:r>
            <a:r>
              <a:rPr lang="en-US" dirty="0" smtClean="0"/>
              <a:t>IPA&amp;IPG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596515" y="1548232"/>
            <a:ext cx="4223957" cy="2971610"/>
          </a:xfrm>
        </p:spPr>
      </p:pic>
      <p:sp>
        <p:nvSpPr>
          <p:cNvPr id="4" name="Rectangle 16"/>
          <p:cNvSpPr/>
          <p:nvPr/>
        </p:nvSpPr>
        <p:spPr>
          <a:xfrm>
            <a:off x="555790" y="5065000"/>
            <a:ext cx="6536490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Optics III: 97.75 km layout, L*=45 m, </a:t>
            </a:r>
            <a:r>
              <a:rPr lang="en-US" sz="1400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Qx</a:t>
            </a:r>
            <a:r>
              <a:rPr lang="en-U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=111.28,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Qy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=109.31, 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#cell SAR/LAR=19/79</a:t>
            </a:r>
            <a:endParaRPr lang="en-US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Arial" pitchFamily="2"/>
              <a:cs typeface="Arial" pitchFamily="2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Optics IV: 97.75 km layout, L*=40 m, </a:t>
            </a:r>
            <a:r>
              <a:rPr lang="en-US" sz="1400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Qx</a:t>
            </a:r>
            <a:r>
              <a:rPr lang="en-U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=110.28,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Qy</a:t>
            </a:r>
            <a:r>
              <a:rPr lang="en-US" sz="1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=108.31, </a:t>
            </a:r>
            <a:r>
              <a:rPr lang="en-US" sz="14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#cell SAR/LAR=20/78</a:t>
            </a:r>
            <a:endParaRPr lang="en-US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Arial" pitchFamily="2"/>
              <a:cs typeface="Arial" pitchFamily="2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610977" y="1536043"/>
            <a:ext cx="4116831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 i="0">
                <a:latin typeface="Calibri" pitchFamily="32"/>
              </a:defRPr>
            </a:pP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 Minor </a:t>
            </a:r>
            <a:r>
              <a:rPr lang="en-US" sz="1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impact of triplet 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errors (</a:t>
            </a:r>
            <a:r>
              <a:rPr lang="en-US" sz="1600" b="1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E. Cruz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) </a:t>
            </a:r>
            <a:r>
              <a:rPr lang="en-US" sz="1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on DA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 i="0">
                <a:latin typeface="Calibri" pitchFamily="32"/>
              </a:defRPr>
            </a:pPr>
            <a:endParaRPr lang="en-US" sz="16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 i="0">
                <a:latin typeface="Calibri" pitchFamily="32"/>
              </a:defRPr>
            </a:pP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 Min </a:t>
            </a:r>
            <a:r>
              <a:rPr lang="en-US" sz="1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DA 20.2 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Standard Symbols L" pitchFamily="2"/>
                <a:ea typeface="Standard Symbols L" pitchFamily="2"/>
                <a:cs typeface="Standard Symbols L" pitchFamily="2"/>
                <a:sym typeface="Symbol"/>
              </a:rPr>
              <a:t>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tandard Symbols L" pitchFamily="2"/>
                <a:cs typeface="Standard Symbols L" pitchFamily="2"/>
              </a:rPr>
              <a:t> </a:t>
            </a:r>
            <a:r>
              <a:rPr lang="en-US" sz="1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(table v1, MB errors only)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 i="0">
                <a:latin typeface="Calibri" pitchFamily="32"/>
              </a:defRPr>
            </a:pPr>
            <a:r>
              <a:rPr lang="en-US" sz="16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  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              19.   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  <a:sym typeface="Symbol"/>
              </a:rPr>
              <a:t>  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tandard Symbols L" pitchFamily="2"/>
                <a:cs typeface="Standard Symbols L" pitchFamily="2"/>
              </a:rPr>
              <a:t>(</a:t>
            </a:r>
            <a:r>
              <a:rPr lang="en-US" sz="1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tandard Symbols L" pitchFamily="2"/>
                <a:cs typeface="Standard Symbols L" pitchFamily="2"/>
              </a:rPr>
              <a:t>table v1, MB and MQX errors)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 i="0">
                <a:latin typeface="Calibri" pitchFamily="32"/>
              </a:defRPr>
            </a:pPr>
            <a:endParaRPr lang="en-US" sz="16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Standard Symbols L" pitchFamily="2"/>
              <a:cs typeface="Standard Symbols L" pitchFamily="2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11</a:t>
            </a:fld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171" y="206783"/>
            <a:ext cx="8229090" cy="114288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/>
              <a:t>Impact of Landau Damping </a:t>
            </a:r>
            <a:r>
              <a:rPr lang="en-US" dirty="0" err="1"/>
              <a:t>Octupoles</a:t>
            </a:r>
            <a:endParaRPr lang="en-US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91854" y="1600045"/>
            <a:ext cx="4376099" cy="4525406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65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65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32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9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9pPr>
          </a:lstStyle>
          <a:p>
            <a:pPr marL="0" indent="0"/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66"/>
                </a:solidFill>
              </a:rPr>
              <a:t>452</a:t>
            </a:r>
            <a:r>
              <a:rPr lang="en-US" sz="1600" dirty="0" smtClean="0"/>
              <a:t> </a:t>
            </a:r>
            <a:r>
              <a:rPr lang="en-US" sz="1600" dirty="0" err="1" smtClean="0"/>
              <a:t>octupoles</a:t>
            </a:r>
            <a:r>
              <a:rPr lang="en-US" sz="1600" dirty="0" smtClean="0"/>
              <a:t> installed in the long arcs new lattice (+~64 possible if trims not installed at all)</a:t>
            </a:r>
          </a:p>
          <a:p>
            <a:pPr marL="0" indent="0"/>
            <a:r>
              <a:rPr lang="en-US" sz="1600" dirty="0"/>
              <a:t> </a:t>
            </a:r>
            <a:r>
              <a:rPr lang="en-US" sz="1600" dirty="0" err="1" smtClean="0"/>
              <a:t>G_max</a:t>
            </a:r>
            <a:r>
              <a:rPr lang="en-US" sz="1600" dirty="0" smtClean="0"/>
              <a:t> = 220000 T/m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, Length = 0.32 m, </a:t>
            </a:r>
            <a:r>
              <a:rPr lang="en-US" sz="1600" dirty="0" err="1" smtClean="0"/>
              <a:t>I_max</a:t>
            </a:r>
            <a:r>
              <a:rPr lang="en-US" sz="1600" dirty="0" smtClean="0"/>
              <a:t> =720 A (D. Schoerling)</a:t>
            </a:r>
          </a:p>
          <a:p>
            <a:pPr marL="0" indent="0"/>
            <a:r>
              <a:rPr lang="en-US" sz="1600" dirty="0"/>
              <a:t> </a:t>
            </a:r>
            <a:r>
              <a:rPr lang="en-US" sz="1600" dirty="0" smtClean="0"/>
              <a:t>K_MO = (</a:t>
            </a:r>
            <a:r>
              <a:rPr lang="en-US" sz="1600" dirty="0" err="1" smtClean="0"/>
              <a:t>G_max</a:t>
            </a:r>
            <a:r>
              <a:rPr lang="en-US" sz="1600" dirty="0" smtClean="0"/>
              <a:t>/Br) (</a:t>
            </a:r>
            <a:r>
              <a:rPr lang="en-US" sz="1600" dirty="0" err="1" smtClean="0"/>
              <a:t>I_oct</a:t>
            </a:r>
            <a:r>
              <a:rPr lang="en-US" sz="1600" dirty="0" smtClean="0"/>
              <a:t>/</a:t>
            </a:r>
            <a:r>
              <a:rPr lang="en-US" sz="1600" dirty="0" err="1" smtClean="0"/>
              <a:t>I_max</a:t>
            </a:r>
            <a:r>
              <a:rPr lang="en-US" sz="1600" dirty="0" smtClean="0"/>
              <a:t>)(50/energy [</a:t>
            </a:r>
            <a:r>
              <a:rPr lang="en-US" sz="1600" dirty="0" err="1" smtClean="0"/>
              <a:t>TeV</a:t>
            </a:r>
            <a:r>
              <a:rPr lang="en-US" sz="1600" dirty="0" smtClean="0"/>
              <a:t>])</a:t>
            </a:r>
          </a:p>
          <a:p>
            <a:pPr marL="0" indent="0"/>
            <a:r>
              <a:rPr lang="en-US" sz="1600" dirty="0"/>
              <a:t> </a:t>
            </a:r>
            <a:r>
              <a:rPr lang="en-US" sz="1600" dirty="0" smtClean="0">
                <a:solidFill>
                  <a:srgbClr val="FF0066"/>
                </a:solidFill>
              </a:rPr>
              <a:t>F and D </a:t>
            </a:r>
            <a:r>
              <a:rPr lang="en-US" sz="1600" dirty="0" err="1" smtClean="0">
                <a:solidFill>
                  <a:srgbClr val="FF0066"/>
                </a:solidFill>
              </a:rPr>
              <a:t>Octupoles</a:t>
            </a:r>
            <a:r>
              <a:rPr lang="en-US" sz="1600" dirty="0" smtClean="0">
                <a:solidFill>
                  <a:srgbClr val="FF0066"/>
                </a:solidFill>
              </a:rPr>
              <a:t> with same polarity</a:t>
            </a:r>
          </a:p>
          <a:p>
            <a:pPr marL="0" indent="0"/>
            <a:r>
              <a:rPr lang="en-US" sz="1600" dirty="0">
                <a:solidFill>
                  <a:srgbClr val="FF0066"/>
                </a:solidFill>
              </a:rPr>
              <a:t> </a:t>
            </a:r>
            <a:r>
              <a:rPr lang="en-US" sz="1600" dirty="0" err="1" smtClean="0">
                <a:solidFill>
                  <a:srgbClr val="FF0066"/>
                </a:solidFill>
              </a:rPr>
              <a:t>I_oct</a:t>
            </a:r>
            <a:r>
              <a:rPr lang="en-US" sz="1600" dirty="0" smtClean="0">
                <a:solidFill>
                  <a:srgbClr val="FF0066"/>
                </a:solidFill>
              </a:rPr>
              <a:t> = 4.5 A </a:t>
            </a:r>
            <a:r>
              <a:rPr lang="en-US" sz="1600" dirty="0" smtClean="0">
                <a:solidFill>
                  <a:schemeClr val="tx1"/>
                </a:solidFill>
              </a:rPr>
              <a:t>at injection (</a:t>
            </a:r>
            <a:r>
              <a:rPr lang="en-US" sz="1600" b="1" dirty="0" smtClean="0">
                <a:solidFill>
                  <a:schemeClr val="tx1"/>
                </a:solidFill>
              </a:rPr>
              <a:t>C. </a:t>
            </a:r>
            <a:r>
              <a:rPr lang="en-US" sz="1600" b="1" dirty="0" err="1" smtClean="0">
                <a:solidFill>
                  <a:schemeClr val="tx1"/>
                </a:solidFill>
              </a:rPr>
              <a:t>Tambasco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0" indent="0"/>
            <a:endParaRPr lang="en-US" sz="1600" dirty="0">
              <a:solidFill>
                <a:schemeClr val="tx1"/>
              </a:solidFill>
            </a:endParaRPr>
          </a:p>
          <a:p>
            <a:pPr>
              <a:buFont typeface="Symbol" pitchFamily="18" charset="2"/>
              <a:buChar char="Þ"/>
            </a:pPr>
            <a:r>
              <a:rPr lang="en-US" sz="1600" dirty="0" smtClean="0">
                <a:solidFill>
                  <a:schemeClr val="tx1"/>
                </a:solidFill>
              </a:rPr>
              <a:t>important reduction of DA!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5419027"/>
                  </p:ext>
                </p:extLst>
              </p:nvPr>
            </p:nvGraphicFramePr>
            <p:xfrm>
              <a:off x="5004048" y="1711955"/>
              <a:ext cx="3612498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4166"/>
                    <a:gridCol w="1204166"/>
                    <a:gridCol w="120416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I_oct</a:t>
                          </a:r>
                          <a:r>
                            <a:rPr lang="en-US" dirty="0" smtClean="0"/>
                            <a:t> [A]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DA [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sym typeface="Symbol"/>
                                </a:rPr>
                                <m:t></m:t>
                              </m:r>
                            </m:oMath>
                          </a14:m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inj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-4.5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&lt;1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545419027"/>
                  </p:ext>
                </p:extLst>
              </p:nvPr>
            </p:nvGraphicFramePr>
            <p:xfrm>
              <a:off x="5004048" y="1711955"/>
              <a:ext cx="3612498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4166"/>
                    <a:gridCol w="1204166"/>
                    <a:gridCol w="1204166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I_oct</a:t>
                          </a:r>
                          <a:r>
                            <a:rPr lang="en-US" dirty="0" smtClean="0"/>
                            <a:t> [A]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015" t="-4762" r="-508" b="-187619"/>
                          </a:stretch>
                        </a:blip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inj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-4.5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&lt;1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ZoneTexte 5"/>
          <p:cNvSpPr txBox="1"/>
          <p:nvPr/>
        </p:nvSpPr>
        <p:spPr>
          <a:xfrm>
            <a:off x="4644008" y="3861048"/>
            <a:ext cx="4316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Main dipoles (table v1) and triplet errors included</a:t>
            </a:r>
            <a:endParaRPr lang="en-US" sz="16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12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energy</a:t>
            </a:r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13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99592" y="148478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FCC-</a:t>
            </a:r>
            <a:r>
              <a:rPr lang="en-US" dirty="0" err="1" smtClean="0"/>
              <a:t>hh</a:t>
            </a:r>
            <a:r>
              <a:rPr lang="en-US" dirty="0" smtClean="0"/>
              <a:t> two energies are considered: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Baseline: </a:t>
            </a:r>
            <a:r>
              <a:rPr lang="en-US" dirty="0" smtClean="0">
                <a:solidFill>
                  <a:srgbClr val="0000FF"/>
                </a:solidFill>
              </a:rPr>
              <a:t>3.3</a:t>
            </a:r>
            <a:r>
              <a:rPr lang="en-US" dirty="0" smtClean="0"/>
              <a:t> </a:t>
            </a:r>
            <a:r>
              <a:rPr lang="en-US" dirty="0" err="1" smtClean="0"/>
              <a:t>TeV</a:t>
            </a:r>
            <a:r>
              <a:rPr lang="en-US" dirty="0" smtClean="0"/>
              <a:t> (LHC as injector)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Alternative: </a:t>
            </a:r>
            <a:r>
              <a:rPr lang="en-US" dirty="0" smtClean="0">
                <a:solidFill>
                  <a:srgbClr val="FF0066"/>
                </a:solidFill>
              </a:rPr>
              <a:t>1.3</a:t>
            </a:r>
            <a:r>
              <a:rPr lang="en-US" dirty="0" smtClean="0"/>
              <a:t> </a:t>
            </a:r>
            <a:r>
              <a:rPr lang="en-US" dirty="0" err="1" smtClean="0"/>
              <a:t>TeV</a:t>
            </a:r>
            <a:r>
              <a:rPr lang="en-US" dirty="0" smtClean="0"/>
              <a:t> (superconducting SPS as injector)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Field quality at </a:t>
            </a:r>
            <a:r>
              <a:rPr lang="en-US" dirty="0" smtClean="0">
                <a:solidFill>
                  <a:srgbClr val="FF0066"/>
                </a:solidFill>
              </a:rPr>
              <a:t>1.3</a:t>
            </a:r>
            <a:r>
              <a:rPr lang="en-US" dirty="0" smtClean="0"/>
              <a:t> </a:t>
            </a:r>
            <a:r>
              <a:rPr lang="en-US" dirty="0" err="1" smtClean="0"/>
              <a:t>TeV</a:t>
            </a:r>
            <a:r>
              <a:rPr lang="en-US" dirty="0" smtClean="0"/>
              <a:t> injection energy is very poor (in particular for b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Maximum strength of b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correctors not enough to compensate the systematic component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 too 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olidFill>
                  <a:srgbClr val="FF0066"/>
                </a:solidFill>
                <a:sym typeface="Symbol"/>
              </a:rPr>
              <a:t>1.3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TeV</a:t>
            </a:r>
            <a:r>
              <a:rPr lang="en-US" dirty="0" smtClean="0">
                <a:sym typeface="Symbol"/>
              </a:rPr>
              <a:t> injection energy excluded from DA point of view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1344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field quality modeling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14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99592" y="1988840"/>
            <a:ext cx="74827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FCC magnets technology will be different from the LHC one</a:t>
            </a:r>
          </a:p>
          <a:p>
            <a:r>
              <a:rPr lang="en-US" dirty="0" smtClean="0"/>
              <a:t>There is time to improve the modeling of magnet design details in simulations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Impact of dipoles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Impact of longitudinal harmonics of main dipoles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Impact of longitudinal harmonics of other magnets 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86321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dipole type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15</a:t>
            </a:fld>
            <a:endParaRPr lang="fr-FR"/>
          </a:p>
        </p:txBody>
      </p:sp>
      <p:pic>
        <p:nvPicPr>
          <p:cNvPr id="6" name="Picture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23114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44" r="32529"/>
          <a:stretch>
            <a:fillRect/>
          </a:stretch>
        </p:blipFill>
        <p:spPr bwMode="auto">
          <a:xfrm>
            <a:off x="1187624" y="1340768"/>
            <a:ext cx="2273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501008"/>
            <a:ext cx="45370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680"/>
          <a:stretch>
            <a:fillRect/>
          </a:stretch>
        </p:blipFill>
        <p:spPr bwMode="auto">
          <a:xfrm>
            <a:off x="683568" y="4192513"/>
            <a:ext cx="770123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395536" y="5292497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The </a:t>
            </a:r>
            <a:r>
              <a:rPr lang="en-US" sz="1600" dirty="0" smtClean="0">
                <a:solidFill>
                  <a:srgbClr val="0000FF"/>
                </a:solidFill>
              </a:rPr>
              <a:t>effect is negligible if the b</a:t>
            </a:r>
            <a:r>
              <a:rPr lang="en-US" sz="1600" baseline="-25000" dirty="0" smtClean="0">
                <a:solidFill>
                  <a:srgbClr val="0000FF"/>
                </a:solidFill>
              </a:rPr>
              <a:t>5</a:t>
            </a:r>
            <a:r>
              <a:rPr lang="en-US" sz="1600" dirty="0" smtClean="0">
                <a:solidFill>
                  <a:srgbClr val="0000FF"/>
                </a:solidFill>
              </a:rPr>
              <a:t>*0.13  is less than the random b</a:t>
            </a:r>
            <a:r>
              <a:rPr lang="en-US" sz="1600" baseline="-25000" dirty="0" smtClean="0">
                <a:solidFill>
                  <a:srgbClr val="0000FF"/>
                </a:solidFill>
              </a:rPr>
              <a:t>3</a:t>
            </a:r>
            <a:r>
              <a:rPr lang="en-US" sz="1600" dirty="0" smtClean="0"/>
              <a:t>, that dominates  DA at injection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 </a:t>
            </a:r>
            <a:r>
              <a:rPr lang="en-US" sz="1600" dirty="0" smtClean="0">
                <a:solidFill>
                  <a:srgbClr val="0000FF"/>
                </a:solidFill>
              </a:rPr>
              <a:t>additional error is systematic </a:t>
            </a:r>
            <a:r>
              <a:rPr lang="en-US" sz="1600" dirty="0" smtClean="0"/>
              <a:t>for each dipole </a:t>
            </a:r>
            <a:r>
              <a:rPr lang="en-US" sz="1600" dirty="0" smtClean="0">
                <a:sym typeface="Symbol"/>
              </a:rPr>
              <a:t> is correctable by b</a:t>
            </a:r>
            <a:r>
              <a:rPr lang="en-US" sz="1600" baseline="-25000" dirty="0" smtClean="0">
                <a:sym typeface="Symbol"/>
              </a:rPr>
              <a:t>3</a:t>
            </a:r>
            <a:r>
              <a:rPr lang="en-US" sz="1600" dirty="0" smtClean="0">
                <a:sym typeface="Symbol"/>
              </a:rPr>
              <a:t>correctors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249559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b</a:t>
            </a:r>
            <a:r>
              <a:rPr lang="en-US" baseline="-25000" dirty="0" smtClean="0"/>
              <a:t>3</a:t>
            </a:r>
            <a:r>
              <a:rPr lang="en-US" dirty="0" smtClean="0"/>
              <a:t> of main dipoles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16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20072" y="2348880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32240" y="1628800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52120" y="1484784"/>
            <a:ext cx="144016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5508104" y="2348880"/>
            <a:ext cx="144016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596336" y="1484784"/>
            <a:ext cx="144016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7740352" y="2348880"/>
            <a:ext cx="144016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220072" y="4437112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732240" y="3717032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580112" y="4437112"/>
            <a:ext cx="144016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68344" y="4437112"/>
            <a:ext cx="144016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5724128" y="4293096"/>
            <a:ext cx="1944216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TextBox 26"/>
          <p:cNvSpPr txBox="1"/>
          <p:nvPr/>
        </p:nvSpPr>
        <p:spPr>
          <a:xfrm>
            <a:off x="467544" y="1835532"/>
            <a:ext cx="284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magnet </a:t>
            </a:r>
            <a:r>
              <a:rPr lang="en-US" dirty="0" smtClean="0">
                <a:solidFill>
                  <a:srgbClr val="00B050"/>
                </a:solidFill>
              </a:rPr>
              <a:t>design</a:t>
            </a:r>
            <a:r>
              <a:rPr lang="en-US" dirty="0" smtClean="0"/>
              <a:t> </a:t>
            </a:r>
          </a:p>
          <a:p>
            <a:r>
              <a:rPr lang="en-US" dirty="0" smtClean="0"/>
              <a:t>(without persistent current)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7544" y="3212976"/>
            <a:ext cx="221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MadX</a:t>
            </a:r>
            <a:r>
              <a:rPr lang="en-US" dirty="0" smtClean="0"/>
              <a:t>/</a:t>
            </a:r>
            <a:r>
              <a:rPr lang="en-US" dirty="0" err="1" smtClean="0"/>
              <a:t>SixTrack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4437112"/>
            <a:ext cx="251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Improved magnet </a:t>
            </a:r>
            <a:r>
              <a:rPr lang="en-US" dirty="0" smtClean="0">
                <a:solidFill>
                  <a:srgbClr val="00B050"/>
                </a:solidFill>
              </a:rPr>
              <a:t>design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4" y="5590981"/>
            <a:ext cx="5115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Þ"/>
            </a:pPr>
            <a:r>
              <a:rPr lang="en-US" dirty="0" smtClean="0">
                <a:sym typeface="Symbol"/>
              </a:rPr>
              <a:t> Study the impact using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simple model </a:t>
            </a:r>
            <a:r>
              <a:rPr lang="en-US" dirty="0" smtClean="0">
                <a:sym typeface="Symbol"/>
              </a:rPr>
              <a:t>in </a:t>
            </a:r>
            <a:r>
              <a:rPr lang="en-US" dirty="0" err="1" smtClean="0">
                <a:sym typeface="Symbol"/>
              </a:rPr>
              <a:t>SixTrack</a:t>
            </a:r>
            <a:endParaRPr lang="en-US" dirty="0" smtClean="0">
              <a:sym typeface="Symbol"/>
            </a:endParaRPr>
          </a:p>
          <a:p>
            <a:pPr>
              <a:buFont typeface="Symbol"/>
              <a:buChar char="Þ"/>
            </a:pPr>
            <a:r>
              <a:rPr lang="en-US" dirty="0" smtClean="0">
                <a:sym typeface="Symbol"/>
              </a:rPr>
              <a:t> Possibility to see effects in measurements?  </a:t>
            </a:r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7236296" y="2158697"/>
            <a:ext cx="0" cy="1901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300192" y="2158697"/>
            <a:ext cx="0" cy="1901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7236296" y="3748390"/>
            <a:ext cx="0" cy="6887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228184" y="3748390"/>
            <a:ext cx="0" cy="6887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580112" y="4437112"/>
            <a:ext cx="0" cy="936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7812360" y="4437112"/>
            <a:ext cx="0" cy="936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956376" y="242088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7" name="ZoneTexte 46"/>
          <p:cNvSpPr txBox="1"/>
          <p:nvPr/>
        </p:nvSpPr>
        <p:spPr>
          <a:xfrm>
            <a:off x="7896362" y="442782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8" name="ZoneTexte 47"/>
          <p:cNvSpPr txBox="1"/>
          <p:nvPr/>
        </p:nvSpPr>
        <p:spPr>
          <a:xfrm>
            <a:off x="6372200" y="155679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9" name="ZoneTexte 48"/>
          <p:cNvSpPr txBox="1"/>
          <p:nvPr/>
        </p:nvSpPr>
        <p:spPr>
          <a:xfrm>
            <a:off x="6372200" y="35637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848959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harmonics of other magnets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17</a:t>
            </a:fld>
            <a:endParaRPr lang="fr-FR"/>
          </a:p>
        </p:txBody>
      </p:sp>
      <p:graphicFrame>
        <p:nvGraphicFramePr>
          <p:cNvPr id="6" name="Char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2671311"/>
              </p:ext>
            </p:extLst>
          </p:nvPr>
        </p:nvGraphicFramePr>
        <p:xfrm>
          <a:off x="3707285" y="1808699"/>
          <a:ext cx="5055241" cy="298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4"/>
          <p:cNvSpPr txBox="1"/>
          <p:nvPr/>
        </p:nvSpPr>
        <p:spPr>
          <a:xfrm>
            <a:off x="6659961" y="1826884"/>
            <a:ext cx="2051050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By S. </a:t>
            </a:r>
            <a:r>
              <a:rPr lang="en-US" sz="1200" dirty="0" err="1"/>
              <a:t>Izquierdo</a:t>
            </a:r>
            <a:r>
              <a:rPr lang="en-US" sz="1200" dirty="0"/>
              <a:t> Bermudez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 rot="16200000">
            <a:off x="2173686" y="3068309"/>
            <a:ext cx="2770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b="1">
                <a:solidFill>
                  <a:srgbClr val="0000FF"/>
                </a:solidFill>
                <a:latin typeface="Arial" charset="0"/>
              </a:rPr>
              <a:t>G. Ambrosio @ 4th HiLumi meeting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3779912" y="485986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Longitudinal pseudo harmonics of HL-LHC inner triplet prototype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9552" y="1916832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HL-LHC example:</a:t>
            </a:r>
          </a:p>
          <a:p>
            <a:pPr algn="just"/>
            <a:r>
              <a:rPr lang="en-US" dirty="0" smtClean="0"/>
              <a:t>Big change of beta function along the magnet, particle offset due to crossing angle and longitudinal asymmetry in field lines between the two magnet ends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ym typeface="Symbol"/>
              </a:rPr>
              <a:t> full tracking model to take into account longitudinal harmonics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8109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realistic field/harmonics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18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pic>
        <p:nvPicPr>
          <p:cNvPr id="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77" y="3996459"/>
            <a:ext cx="4209479" cy="231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0040" y="4869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use a radius as larger as possible, without loosing homogeneity of the field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study alternative field fitting procedures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5694045" cy="9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2837119"/>
              </p:ext>
            </p:extLst>
          </p:nvPr>
        </p:nvGraphicFramePr>
        <p:xfrm>
          <a:off x="539552" y="3356992"/>
          <a:ext cx="4571845" cy="792088"/>
        </p:xfrm>
        <a:graphic>
          <a:graphicData uri="http://schemas.openxmlformats.org/presentationml/2006/ole">
            <p:oleObj spid="_x0000_s36939" name="Equation" r:id="rId5" imgW="2641600" imgH="4572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0040" y="1484784"/>
            <a:ext cx="348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Using field maps or filed harmonics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0040" y="2852936"/>
            <a:ext cx="372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Reconstruct the generalized gradients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6122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71" y="188640"/>
            <a:ext cx="8229090" cy="1142889"/>
          </a:xfrm>
        </p:spPr>
        <p:txBody>
          <a:bodyPr/>
          <a:lstStyle/>
          <a:p>
            <a:r>
              <a:rPr lang="en-US" dirty="0" smtClean="0"/>
              <a:t>Model for full tracking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19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251520" y="1114425"/>
            <a:ext cx="6552728" cy="4629150"/>
            <a:chOff x="1475656" y="1114425"/>
            <a:chExt cx="6552728" cy="4629150"/>
          </a:xfrm>
        </p:grpSpPr>
        <p:pic>
          <p:nvPicPr>
            <p:cNvPr id="3584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10881" r="20889"/>
            <a:stretch>
              <a:fillRect/>
            </a:stretch>
          </p:blipFill>
          <p:spPr bwMode="auto">
            <a:xfrm>
              <a:off x="1475656" y="1114425"/>
              <a:ext cx="5400600" cy="462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508104" y="1268760"/>
              <a:ext cx="2520280" cy="1944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0" name="Groupe 26"/>
          <p:cNvGrpSpPr/>
          <p:nvPr/>
        </p:nvGrpSpPr>
        <p:grpSpPr>
          <a:xfrm>
            <a:off x="4572000" y="1475492"/>
            <a:ext cx="4073163" cy="369332"/>
            <a:chOff x="539552" y="3356992"/>
            <a:chExt cx="4073163" cy="36933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356992"/>
              <a:ext cx="40386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3"/>
            <p:cNvSpPr txBox="1"/>
            <p:nvPr/>
          </p:nvSpPr>
          <p:spPr>
            <a:xfrm>
              <a:off x="4427984" y="335699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>
                <a:latin typeface="Calibri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52120" y="2276872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/>
              <a:buChar char="Þ"/>
            </a:pPr>
            <a:r>
              <a:rPr lang="en-US" sz="1600" dirty="0" smtClean="0">
                <a:sym typeface="Symbol"/>
              </a:rPr>
              <a:t>Second order Lie tracking integrator compared to higher order tracking is a good compromise between speed and accuracy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4039904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/>
              <a:buChar char="Þ"/>
            </a:pPr>
            <a:r>
              <a:rPr lang="en-US" sz="1600" dirty="0" smtClean="0">
                <a:sym typeface="Symbol"/>
              </a:rPr>
              <a:t>Computation of the anti-quad parameters has an important impact on tracking. Needs to compensate all the linear effects  introduced by the Lie tracking without changing non linear ones.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04048" y="2780928"/>
            <a:ext cx="648072" cy="792088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32040" y="4149080"/>
            <a:ext cx="720080" cy="288032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1127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171" y="206783"/>
            <a:ext cx="8229090" cy="114288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/>
              <a:t>Outline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57171" y="1429116"/>
            <a:ext cx="7576656" cy="4525406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65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65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32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9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9pPr>
          </a:lstStyle>
          <a:p>
            <a:pPr lvl="0"/>
            <a:r>
              <a:rPr lang="en-US" sz="1800" dirty="0" smtClean="0"/>
              <a:t>Introduction to FCC-</a:t>
            </a:r>
            <a:r>
              <a:rPr lang="en-US" sz="1800" dirty="0" err="1" smtClean="0"/>
              <a:t>hh</a:t>
            </a:r>
            <a:r>
              <a:rPr lang="en-US" sz="1800" dirty="0" smtClean="0"/>
              <a:t> and motivation of the study</a:t>
            </a:r>
          </a:p>
          <a:p>
            <a:pPr lvl="0"/>
            <a:r>
              <a:rPr lang="en-US" sz="1800" dirty="0" smtClean="0"/>
              <a:t>Tools for DA study at FCC-</a:t>
            </a:r>
            <a:r>
              <a:rPr lang="en-US" sz="1800" dirty="0" err="1" smtClean="0"/>
              <a:t>hh</a:t>
            </a:r>
            <a:endParaRPr lang="en-US" sz="1800" dirty="0"/>
          </a:p>
          <a:p>
            <a:pPr lvl="0"/>
            <a:r>
              <a:rPr lang="en-US" sz="1800" dirty="0" smtClean="0"/>
              <a:t>Main dipole field quality and DA calculation</a:t>
            </a:r>
          </a:p>
          <a:p>
            <a:pPr lvl="0"/>
            <a:r>
              <a:rPr lang="en-US" sz="1800" dirty="0" smtClean="0"/>
              <a:t>Development in field quality modelling</a:t>
            </a:r>
          </a:p>
          <a:p>
            <a:pPr lvl="0"/>
            <a:r>
              <a:rPr lang="en-US" sz="1800" dirty="0" smtClean="0"/>
              <a:t>Conclusion and perspectives</a:t>
            </a:r>
            <a:endParaRPr lang="en-US" sz="1800" dirty="0"/>
          </a:p>
          <a:p>
            <a:pPr lvl="1">
              <a:buNone/>
            </a:pPr>
            <a:endParaRPr lang="en-US"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2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171" y="206783"/>
            <a:ext cx="8229090" cy="114288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57171" y="1052736"/>
            <a:ext cx="8229090" cy="5184576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65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65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32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9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Tools </a:t>
            </a:r>
          </a:p>
          <a:p>
            <a:pPr marL="0" indent="0"/>
            <a:r>
              <a:rPr lang="en-US" sz="1800" dirty="0" smtClean="0"/>
              <a:t> LHC tools for DA simulations are good starting point for FCC-</a:t>
            </a:r>
            <a:r>
              <a:rPr lang="en-US" sz="1800" dirty="0" err="1" smtClean="0"/>
              <a:t>hh</a:t>
            </a:r>
            <a:r>
              <a:rPr lang="en-US" sz="1800" dirty="0" smtClean="0"/>
              <a:t>, they are getting up-to-date according to FCC needs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First DA results</a:t>
            </a:r>
          </a:p>
          <a:p>
            <a:pPr marL="0" indent="0"/>
            <a:r>
              <a:rPr lang="en-US" sz="1800" dirty="0" smtClean="0"/>
              <a:t> DA at collision due to dipole field quality &gt; 20 </a:t>
            </a:r>
            <a:r>
              <a:rPr lang="en-US" sz="1800" dirty="0" smtClean="0">
                <a:sym typeface="Symbol"/>
              </a:rPr>
              <a:t> with corrected b</a:t>
            </a:r>
            <a:r>
              <a:rPr lang="en-US" sz="1800" baseline="-25000" dirty="0" smtClean="0">
                <a:sym typeface="Symbol"/>
              </a:rPr>
              <a:t>3</a:t>
            </a:r>
          </a:p>
          <a:p>
            <a:pPr marL="0" indent="0"/>
            <a:r>
              <a:rPr lang="en-US" sz="1800" dirty="0">
                <a:sym typeface="Symbol"/>
              </a:rPr>
              <a:t> </a:t>
            </a:r>
            <a:r>
              <a:rPr lang="en-US" sz="1800" dirty="0" smtClean="0"/>
              <a:t>b</a:t>
            </a:r>
            <a:r>
              <a:rPr lang="en-US" sz="1800" baseline="-33000" dirty="0" smtClean="0"/>
              <a:t>3 </a:t>
            </a:r>
            <a:r>
              <a:rPr lang="en-US" sz="1800" dirty="0" smtClean="0"/>
              <a:t> </a:t>
            </a:r>
            <a:r>
              <a:rPr lang="en-US" sz="1800" dirty="0"/>
              <a:t>correctors feasible in </a:t>
            </a:r>
            <a:r>
              <a:rPr lang="en-US" sz="1800" dirty="0" err="1"/>
              <a:t>NbTi</a:t>
            </a:r>
            <a:r>
              <a:rPr lang="en-US" sz="1800" dirty="0"/>
              <a:t> </a:t>
            </a:r>
            <a:r>
              <a:rPr lang="en-US" sz="1800" dirty="0" smtClean="0"/>
              <a:t>technology if systematic 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&lt; 3 unit</a:t>
            </a:r>
            <a:endParaRPr lang="en-US" sz="1800" dirty="0"/>
          </a:p>
          <a:p>
            <a:pPr marL="0" indent="0"/>
            <a:r>
              <a:rPr lang="en-US" sz="1800" dirty="0"/>
              <a:t> </a:t>
            </a:r>
            <a:r>
              <a:rPr lang="en-US" sz="1800" dirty="0" smtClean="0"/>
              <a:t>First and second order optics details can have a significant impact on DA at injection</a:t>
            </a:r>
          </a:p>
          <a:p>
            <a:pPr marL="0" indent="0"/>
            <a:r>
              <a:rPr lang="en-US" sz="1800" dirty="0" smtClean="0"/>
              <a:t> Landau Damping </a:t>
            </a:r>
            <a:r>
              <a:rPr lang="en-US" sz="1800" dirty="0" err="1" smtClean="0"/>
              <a:t>Octupoles</a:t>
            </a:r>
            <a:r>
              <a:rPr lang="en-US" sz="1800" dirty="0" smtClean="0"/>
              <a:t> gives big reduction of DA at injection</a:t>
            </a:r>
          </a:p>
          <a:p>
            <a:pPr marL="0" indent="0"/>
            <a:r>
              <a:rPr lang="en-US" sz="1800" dirty="0" smtClean="0"/>
              <a:t> DA is above the target of 12 </a:t>
            </a:r>
            <a:r>
              <a:rPr lang="en-US" sz="1800" dirty="0" smtClean="0">
                <a:sym typeface="Symbol"/>
              </a:rPr>
              <a:t> at 3.3 </a:t>
            </a:r>
            <a:r>
              <a:rPr lang="en-US" sz="1800" dirty="0" err="1" smtClean="0">
                <a:sym typeface="Symbol"/>
              </a:rPr>
              <a:t>TeV</a:t>
            </a:r>
            <a:r>
              <a:rPr lang="en-US" sz="1800" dirty="0" smtClean="0">
                <a:sym typeface="Symbol"/>
              </a:rPr>
              <a:t> injection energy while 1.3 </a:t>
            </a:r>
            <a:r>
              <a:rPr lang="en-US" sz="1800" dirty="0" err="1" smtClean="0">
                <a:sym typeface="Symbol"/>
              </a:rPr>
              <a:t>TeV</a:t>
            </a:r>
            <a:r>
              <a:rPr lang="en-US" sz="1800" dirty="0" smtClean="0">
                <a:sym typeface="Symbol"/>
              </a:rPr>
              <a:t> seems to be excluded from DA point of view </a:t>
            </a:r>
          </a:p>
          <a:p>
            <a:pPr marL="0" indent="0">
              <a:buNone/>
            </a:pPr>
            <a:endParaRPr lang="en-US" sz="1000" dirty="0" smtClean="0">
              <a:sym typeface="Symbol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sym typeface="Symbol"/>
              </a:rPr>
              <a:t>Developments</a:t>
            </a:r>
          </a:p>
          <a:p>
            <a:pPr marL="0" indent="0"/>
            <a:r>
              <a:rPr lang="en-US" sz="1800" dirty="0" smtClean="0">
                <a:sym typeface="Symbol"/>
              </a:rPr>
              <a:t>  FCC-</a:t>
            </a:r>
            <a:r>
              <a:rPr lang="en-US" sz="1800" dirty="0" err="1" smtClean="0">
                <a:sym typeface="Symbol"/>
              </a:rPr>
              <a:t>hh</a:t>
            </a:r>
            <a:r>
              <a:rPr lang="en-US" sz="1800" dirty="0" smtClean="0">
                <a:sym typeface="Symbol"/>
              </a:rPr>
              <a:t> will be build with a new technology and is a long term project  there is space to add details in the models (ex.: longitudinal distribution of harmonics) to see their impact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20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171" y="206783"/>
            <a:ext cx="8229090" cy="114288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/>
              <a:t>Outlook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65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65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32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9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66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Noto Sans CJK SC Regular" pitchFamily="2"/>
                <a:cs typeface="FreeSans" pitchFamily="2"/>
              </a:defRPr>
            </a:lvl9pPr>
          </a:lstStyle>
          <a:p>
            <a:pPr lvl="0"/>
            <a:r>
              <a:rPr lang="en-US" sz="1800" dirty="0"/>
              <a:t>F</a:t>
            </a:r>
            <a:r>
              <a:rPr lang="en-US" sz="1800" dirty="0" smtClean="0"/>
              <a:t>ollow </a:t>
            </a:r>
            <a:r>
              <a:rPr lang="en-US" sz="1800" dirty="0"/>
              <a:t>up of present studies</a:t>
            </a:r>
          </a:p>
          <a:p>
            <a:pPr lvl="0"/>
            <a:r>
              <a:rPr lang="en-US" sz="1800" dirty="0" smtClean="0"/>
              <a:t>Tolerances and corrections for high order multipoles </a:t>
            </a:r>
          </a:p>
          <a:p>
            <a:r>
              <a:rPr lang="en-US" sz="1800" dirty="0"/>
              <a:t>Tune scan at injection</a:t>
            </a:r>
          </a:p>
          <a:p>
            <a:pPr lvl="0"/>
            <a:r>
              <a:rPr lang="en-US" sz="1800" dirty="0" smtClean="0"/>
              <a:t>Impact </a:t>
            </a:r>
            <a:r>
              <a:rPr lang="en-US" sz="1800" dirty="0"/>
              <a:t>of Main Quadrupole field quality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21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22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50052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CH" smtClean="0"/>
              <a:pPr lvl="0"/>
              <a:t>23</a:t>
            </a:fld>
            <a:endParaRPr lang="fr-CH"/>
          </a:p>
        </p:txBody>
      </p:sp>
      <p:sp>
        <p:nvSpPr>
          <p:cNvPr id="5" name="TextBox 4"/>
          <p:cNvSpPr txBox="1"/>
          <p:nvPr/>
        </p:nvSpPr>
        <p:spPr>
          <a:xfrm>
            <a:off x="3551529" y="2276872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Thank you!</a:t>
            </a:r>
            <a:endParaRPr lang="en-US" sz="320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92696"/>
            <a:ext cx="9070975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24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" y="1042988"/>
            <a:ext cx="9132887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18543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3 correctors and tolerance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25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24744"/>
            <a:ext cx="87820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1600" y="3773939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 gradient 4430 T/m2, Length =0.11 m,  one corrector at each dipole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tolerance of systematic component of b3 </a:t>
            </a:r>
            <a:r>
              <a:rPr lang="en-US" dirty="0" smtClean="0"/>
              <a:t>&lt;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unit at collision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a3 correctors/tolerance </a:t>
            </a:r>
            <a:r>
              <a:rPr lang="en-US" dirty="0" smtClean="0"/>
              <a:t>not defined yet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/>
              <a:t>DA at collision due to dipole field quality (table v0 &amp; table v1) &gt; 26 s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39733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71" y="206783"/>
            <a:ext cx="8229090" cy="1142889"/>
          </a:xfrm>
        </p:spPr>
        <p:txBody>
          <a:bodyPr/>
          <a:lstStyle/>
          <a:p>
            <a:r>
              <a:rPr lang="en-US" dirty="0" smtClean="0"/>
              <a:t>Normal and skew quadrupole errors in main dipoles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91681" y="1948522"/>
            <a:ext cx="37734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all DA simulations shown b2 and a2 dipole errors are not taken into account (as well as </a:t>
            </a:r>
            <a:r>
              <a:rPr lang="en-US" sz="1600" dirty="0" err="1" smtClean="0"/>
              <a:t>mis</a:t>
            </a:r>
            <a:r>
              <a:rPr lang="en-US" sz="1600" dirty="0" smtClean="0"/>
              <a:t>-alignment).</a:t>
            </a:r>
          </a:p>
          <a:p>
            <a:endParaRPr lang="en-US" sz="1600" dirty="0"/>
          </a:p>
          <a:p>
            <a:r>
              <a:rPr lang="en-US" sz="1600" dirty="0" smtClean="0"/>
              <a:t>Need dedicated correction before to be considered in DA simulations.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For status of orbit correction see </a:t>
            </a:r>
            <a:r>
              <a:rPr lang="en-US" sz="1600" b="1" dirty="0" smtClean="0"/>
              <a:t>D. </a:t>
            </a:r>
            <a:r>
              <a:rPr lang="en-US" sz="1600" b="1" dirty="0" err="1" smtClean="0"/>
              <a:t>Boutin</a:t>
            </a:r>
            <a:r>
              <a:rPr lang="en-US" sz="1600" b="1" dirty="0" smtClean="0"/>
              <a:t> </a:t>
            </a:r>
            <a:r>
              <a:rPr lang="en-US" sz="1600" dirty="0" smtClean="0"/>
              <a:t>talk</a:t>
            </a:r>
            <a:endParaRPr lang="en-US" sz="160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 rotWithShape="1">
          <a:blip r:embed="rId2" cstate="print"/>
          <a:srcRect b="86813"/>
          <a:stretch/>
        </p:blipFill>
        <p:spPr>
          <a:xfrm>
            <a:off x="4165140" y="2128677"/>
            <a:ext cx="4783132" cy="744357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 rotWithShape="1">
          <a:blip r:embed="rId2" cstate="print"/>
          <a:srcRect t="52604" b="40632"/>
          <a:stretch/>
        </p:blipFill>
        <p:spPr>
          <a:xfrm>
            <a:off x="4165140" y="2873033"/>
            <a:ext cx="4783132" cy="3817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68"/>
          <a:stretch/>
        </p:blipFill>
        <p:spPr bwMode="auto">
          <a:xfrm>
            <a:off x="5667932" y="3864435"/>
            <a:ext cx="2953752" cy="149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67" y="5367195"/>
            <a:ext cx="2939328" cy="2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44360" y="3603174"/>
            <a:ext cx="2083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LHC project report 501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6531524" y="1774348"/>
            <a:ext cx="1206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FCC table v2</a:t>
            </a:r>
            <a:endParaRPr lang="en-US" sz="1600" dirty="0"/>
          </a:p>
        </p:txBody>
      </p:sp>
      <p:sp>
        <p:nvSpPr>
          <p:cNvPr id="8" name="Ellipse 7"/>
          <p:cNvSpPr/>
          <p:nvPr/>
        </p:nvSpPr>
        <p:spPr>
          <a:xfrm>
            <a:off x="6139619" y="2605498"/>
            <a:ext cx="908238" cy="30098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7054065" y="2993566"/>
            <a:ext cx="908238" cy="30098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26</a:t>
            </a:fld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49727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171" y="206783"/>
            <a:ext cx="8229090" cy="114288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/>
              <a:t>Systematic b2 </a:t>
            </a:r>
            <a:r>
              <a:rPr lang="en-US" dirty="0" smtClean="0"/>
              <a:t>correction (1/2)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94" y="1787668"/>
            <a:ext cx="3438720" cy="312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87633" y="2122696"/>
            <a:ext cx="4115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8+8 normal trims installed at the entrance and exit of long arcs (same scheme as LHC) </a:t>
            </a:r>
          </a:p>
          <a:p>
            <a:endParaRPr lang="en-US" dirty="0"/>
          </a:p>
          <a:p>
            <a:r>
              <a:rPr lang="en-US" dirty="0" smtClean="0"/>
              <a:t>Max 4 unit of systematic b2 matched so far</a:t>
            </a:r>
          </a:p>
          <a:p>
            <a:endParaRPr lang="en-US" dirty="0"/>
          </a:p>
          <a:p>
            <a:r>
              <a:rPr lang="en-US" dirty="0" smtClean="0"/>
              <a:t>Too strong trims required (even rescaling for the length)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27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171" y="206783"/>
            <a:ext cx="8229090" cy="114288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/>
              <a:t>Systematic b2 </a:t>
            </a:r>
            <a:r>
              <a:rPr lang="en-US" dirty="0" smtClean="0"/>
              <a:t>correction (2/2)</a:t>
            </a: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3532667"/>
              </p:ext>
            </p:extLst>
          </p:nvPr>
        </p:nvGraphicFramePr>
        <p:xfrm>
          <a:off x="1632712" y="1600174"/>
          <a:ext cx="5603844" cy="223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961"/>
                <a:gridCol w="1400961"/>
                <a:gridCol w="1400961"/>
                <a:gridCol w="1400961"/>
              </a:tblGrid>
              <a:tr h="62666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</a:t>
                      </a:r>
                      <a:r>
                        <a:rPr lang="en-US" sz="1700" baseline="-25000" dirty="0" smtClean="0"/>
                        <a:t>2S</a:t>
                      </a:r>
                      <a:r>
                        <a:rPr lang="en-US" sz="1700" dirty="0" smtClean="0"/>
                        <a:t> =10 10</a:t>
                      </a:r>
                      <a:r>
                        <a:rPr lang="en-US" sz="1700" baseline="30000" dirty="0" smtClean="0"/>
                        <a:t>-4 </a:t>
                      </a:r>
                      <a:r>
                        <a:rPr lang="en-US" sz="1700" dirty="0" smtClean="0"/>
                        <a:t>units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SAR AB</a:t>
                      </a:r>
                    </a:p>
                    <a:p>
                      <a:r>
                        <a:rPr lang="en-US" sz="1700" dirty="0" smtClean="0"/>
                        <a:t>KQF/KQD [T/m]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LAR BC</a:t>
                      </a:r>
                    </a:p>
                    <a:p>
                      <a:r>
                        <a:rPr lang="en-US" sz="1700" dirty="0" smtClean="0"/>
                        <a:t>KQF/KQD [T/m]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ym typeface="Symbol"/>
                        </a:rPr>
                        <a:t> change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</a:tr>
              <a:tr h="44849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nominal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376.8/-376.8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376./-377.4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2944" marR="82944" marT="55294" marB="55294"/>
                </a:tc>
              </a:tr>
              <a:tr h="44849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Arc by arc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379.8/-373.6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373.4/-380.3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30%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</a:tr>
              <a:tr h="44849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global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377.1/-377.1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376.3/-377.7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60%</a:t>
                      </a:r>
                      <a:endParaRPr lang="en-US" sz="1700" dirty="0"/>
                    </a:p>
                  </a:txBody>
                  <a:tcPr marL="82944" marR="82944" marT="55294" marB="55294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175490" y="4125696"/>
            <a:ext cx="74980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Few % of main quadrupole gradient give a big change in </a:t>
            </a:r>
            <a:r>
              <a:rPr lang="en-US" dirty="0" smtClean="0">
                <a:sym typeface="Symbol"/>
              </a:rPr>
              <a:t>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 need to re-match all insertions</a:t>
            </a:r>
          </a:p>
          <a:p>
            <a:r>
              <a:rPr lang="en-US" dirty="0" smtClean="0">
                <a:sym typeface="Symbol"/>
              </a:rPr>
              <a:t>  need to check the impact on apertures calculation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Match more than 10 unit of systematic b2 needs even more work/thinking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28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56244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73" y="2376102"/>
            <a:ext cx="3208401" cy="556070"/>
          </a:xfrm>
          <a:prstGeom prst="rect">
            <a:avLst/>
          </a:prstGeom>
        </p:spPr>
      </p:pic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171" y="206783"/>
            <a:ext cx="8229090" cy="114288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a</a:t>
            </a:r>
            <a:r>
              <a:rPr lang="en-US" baseline="-25000"/>
              <a:t>2U</a:t>
            </a:r>
            <a:r>
              <a:rPr lang="en-US"/>
              <a:t> tolerance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3479729" y="1664834"/>
            <a:ext cx="2011680" cy="55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 l="17632"/>
          <a:stretch>
            <a:fillRect/>
          </a:stretch>
        </p:blipFill>
        <p:spPr>
          <a:xfrm>
            <a:off x="1010349" y="2328883"/>
            <a:ext cx="3434312" cy="65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2720498" y="3373926"/>
            <a:ext cx="1679418" cy="4160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2639187" y="3717032"/>
            <a:ext cx="2052463" cy="24476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A factor 1/7 with respect to LHC  </a:t>
            </a:r>
          </a:p>
        </p:txBody>
      </p:sp>
      <p:sp>
        <p:nvSpPr>
          <p:cNvPr id="8" name="Connecteur droit 7"/>
          <p:cNvSpPr/>
          <p:nvPr/>
        </p:nvSpPr>
        <p:spPr>
          <a:xfrm>
            <a:off x="3815424" y="2852936"/>
            <a:ext cx="0" cy="442353"/>
          </a:xfrm>
          <a:prstGeom prst="line">
            <a:avLst/>
          </a:prstGeom>
          <a:noFill/>
          <a:ln w="19050">
            <a:solidFill>
              <a:srgbClr val="FF0066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9" name="Connecteur droit 8"/>
          <p:cNvSpPr/>
          <p:nvPr/>
        </p:nvSpPr>
        <p:spPr>
          <a:xfrm flipH="1">
            <a:off x="2024617" y="2996952"/>
            <a:ext cx="663552" cy="1327058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2472" y="4278517"/>
            <a:ext cx="3817623" cy="4602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ea typeface="Arial" pitchFamily="2"/>
                <a:cs typeface="Arial" pitchFamily="2"/>
              </a:rPr>
              <a:t>to efficiently correct the coupling of the short arc in the long arc</a:t>
            </a:r>
            <a:r>
              <a:rPr lang="en-US" sz="12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ea typeface="Arial" pitchFamily="2"/>
                <a:cs typeface="Arial" pitchFamily="2"/>
              </a:rPr>
              <a:t>:</a:t>
            </a:r>
            <a:r>
              <a:rPr lang="en-US" sz="1200" b="0" i="0" u="none" strike="noStrike" cap="none" dirty="0" smtClean="0">
                <a:ln>
                  <a:noFill/>
                </a:ln>
                <a:solidFill>
                  <a:srgbClr val="000000"/>
                </a:solidFill>
                <a:ea typeface="Arial" pitchFamily="2"/>
                <a:cs typeface="Arial" pitchFamily="2"/>
              </a:rPr>
              <a:t>                         </a:t>
            </a:r>
            <a:r>
              <a:rPr lang="en-US" sz="12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ea typeface="Arial" pitchFamily="2"/>
                <a:cs typeface="Arial" pitchFamily="2"/>
              </a:rPr>
              <a:t>   in </a:t>
            </a:r>
            <a:r>
              <a:rPr lang="en-US" sz="1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ea typeface="Arial" pitchFamily="2"/>
                <a:cs typeface="Arial" pitchFamily="2"/>
              </a:rPr>
              <a:t>the insertions</a:t>
            </a:r>
          </a:p>
        </p:txBody>
      </p:sp>
      <p:sp>
        <p:nvSpPr>
          <p:cNvPr id="12" name="Connecteur droit 11"/>
          <p:cNvSpPr/>
          <p:nvPr/>
        </p:nvSpPr>
        <p:spPr>
          <a:xfrm>
            <a:off x="6097364" y="3112665"/>
            <a:ext cx="0" cy="442353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i="0" u="none" strike="noStrike" cap="none" baseline="0">
              <a:ln>
                <a:solidFill>
                  <a:srgbClr val="FFC000"/>
                </a:solidFill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5175" y="3635187"/>
            <a:ext cx="1945061" cy="24476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u="none" strike="noStrike" cap="none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itchFamily="2"/>
                <a:ea typeface="Arial" pitchFamily="2"/>
                <a:cs typeface="Arial" pitchFamily="2"/>
              </a:rPr>
              <a:t>A factor 3 </a:t>
            </a:r>
            <a:r>
              <a:rPr lang="en-US" sz="1000" b="0" i="0" u="none" strike="noStrike" cap="none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itchFamily="2"/>
                <a:ea typeface="Arial" pitchFamily="2"/>
                <a:cs typeface="Arial" pitchFamily="2"/>
              </a:rPr>
              <a:t>or </a:t>
            </a:r>
            <a:r>
              <a:rPr lang="en-US" sz="1000" b="0" i="0" u="none" strike="noStrike" cap="none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itchFamily="2"/>
                <a:ea typeface="Arial" pitchFamily="2"/>
                <a:cs typeface="Arial" pitchFamily="2"/>
              </a:rPr>
              <a:t>4 bigger than LHC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1121727"/>
              </p:ext>
            </p:extLst>
          </p:nvPr>
        </p:nvGraphicFramePr>
        <p:xfrm>
          <a:off x="4214793" y="3933056"/>
          <a:ext cx="4677687" cy="238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677"/>
                <a:gridCol w="720842"/>
                <a:gridCol w="776729"/>
                <a:gridCol w="936104"/>
                <a:gridCol w="1509335"/>
              </a:tblGrid>
              <a:tr h="55294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 </a:t>
                      </a:r>
                      <a:r>
                        <a:rPr lang="en-US" sz="1500" dirty="0" err="1" smtClean="0"/>
                        <a:t>mqs</a:t>
                      </a:r>
                      <a:r>
                        <a:rPr lang="en-US" sz="1500" dirty="0" smtClean="0"/>
                        <a:t> [m]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 max [T/m]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#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mqs</a:t>
                      </a:r>
                      <a:r>
                        <a:rPr lang="en-US" sz="1500" baseline="0" dirty="0" smtClean="0"/>
                        <a:t> in one LAR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r>
                        <a:rPr lang="en-US" sz="1500" baseline="-25000" dirty="0" smtClean="0"/>
                        <a:t>2U</a:t>
                      </a:r>
                      <a:r>
                        <a:rPr lang="en-US" sz="1500" dirty="0" smtClean="0"/>
                        <a:t> 10</a:t>
                      </a:r>
                      <a:r>
                        <a:rPr lang="en-US" sz="1500" baseline="30000" dirty="0" smtClean="0"/>
                        <a:t>-4</a:t>
                      </a:r>
                      <a:r>
                        <a:rPr lang="en-US" sz="1500" baseline="0" dirty="0" smtClean="0"/>
                        <a:t> (50% </a:t>
                      </a:r>
                      <a:r>
                        <a:rPr lang="en-US" sz="1500" baseline="0" dirty="0" err="1" smtClean="0"/>
                        <a:t>kmax</a:t>
                      </a:r>
                      <a:r>
                        <a:rPr lang="en-US" sz="1500" baseline="0" dirty="0" smtClean="0"/>
                        <a:t>)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comment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</a:tr>
              <a:tr h="44849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0.32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120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~0.06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smtClean="0"/>
                        <a:t>LHC correctors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</a:tr>
              <a:tr h="55294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1**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140**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16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~0.9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FCC equivalent tolerance of LHC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</a:tr>
              <a:tr h="55294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1.4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140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16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~1.2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To</a:t>
                      </a:r>
                      <a:r>
                        <a:rPr lang="en-US" sz="1500" baseline="0" dirty="0" smtClean="0"/>
                        <a:t> correct a</a:t>
                      </a:r>
                      <a:r>
                        <a:rPr lang="en-US" sz="1500" baseline="-25000" dirty="0" smtClean="0"/>
                        <a:t>2U</a:t>
                      </a:r>
                      <a:r>
                        <a:rPr lang="en-US" sz="1500" baseline="0" dirty="0" smtClean="0"/>
                        <a:t> of table v0/v2</a:t>
                      </a:r>
                      <a:endParaRPr lang="en-US" sz="1500" dirty="0"/>
                    </a:p>
                  </a:txBody>
                  <a:tcPr marL="82944" marR="82944" marT="55294" marB="55294"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391680" y="1331476"/>
            <a:ext cx="318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Analytic calculation for one arc*</a:t>
            </a:r>
            <a:endParaRPr lang="en-US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4672947" y="2365455"/>
            <a:ext cx="3268123" cy="79421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456998" y="5793691"/>
            <a:ext cx="168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*LHC project report 501</a:t>
            </a:r>
          </a:p>
          <a:p>
            <a:r>
              <a:rPr lang="en-US" sz="1200" dirty="0" smtClean="0"/>
              <a:t>** </a:t>
            </a:r>
            <a:r>
              <a:rPr lang="en-US" sz="1200" b="1" dirty="0" smtClean="0"/>
              <a:t>D. Schoerling </a:t>
            </a:r>
            <a:endParaRPr lang="en-US" sz="1200" b="1" dirty="0"/>
          </a:p>
        </p:txBody>
      </p:sp>
      <p:sp>
        <p:nvSpPr>
          <p:cNvPr id="19" name="Ellipse 18"/>
          <p:cNvSpPr/>
          <p:nvPr/>
        </p:nvSpPr>
        <p:spPr>
          <a:xfrm>
            <a:off x="2547156" y="3356993"/>
            <a:ext cx="2240867" cy="720079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3657555" y="2492896"/>
            <a:ext cx="738477" cy="3483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2351205" y="2405861"/>
            <a:ext cx="1306350" cy="59109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1680" y="4278517"/>
            <a:ext cx="3723097" cy="55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à coins arrondis 22"/>
          <p:cNvSpPr/>
          <p:nvPr/>
        </p:nvSpPr>
        <p:spPr>
          <a:xfrm>
            <a:off x="362472" y="4312578"/>
            <a:ext cx="3752305" cy="55658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29</a:t>
            </a:fld>
            <a:endParaRPr lang="fr-F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1600" y="4497115"/>
          <a:ext cx="946150" cy="300037"/>
        </p:xfrm>
        <a:graphic>
          <a:graphicData uri="http://schemas.openxmlformats.org/presentationml/2006/ole">
            <p:oleObj spid="_x0000_s1205" name="Equation" r:id="rId8" imgW="647700" imgH="228600" progId="Equation.3">
              <p:embed/>
            </p:oleObj>
          </a:graphicData>
        </a:graphic>
      </p:graphicFrame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43694"/>
            <a:ext cx="51244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FCC-</a:t>
            </a:r>
            <a:r>
              <a:rPr lang="en-US" dirty="0" err="1" smtClean="0"/>
              <a:t>hh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3</a:t>
            </a:fld>
            <a:endParaRPr lang="fr-FR" dirty="0"/>
          </a:p>
        </p:txBody>
      </p:sp>
      <p:graphicFrame>
        <p:nvGraphicFramePr>
          <p:cNvPr id="9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435921"/>
              </p:ext>
            </p:extLst>
          </p:nvPr>
        </p:nvGraphicFramePr>
        <p:xfrm>
          <a:off x="4788023" y="1268760"/>
          <a:ext cx="4216277" cy="3928110"/>
        </p:xfrm>
        <a:graphic>
          <a:graphicData uri="http://schemas.openxmlformats.org/drawingml/2006/table">
            <a:tbl>
              <a:tblPr firstRow="1" bandRow="1"/>
              <a:tblGrid>
                <a:gridCol w="2167441"/>
                <a:gridCol w="978844"/>
                <a:gridCol w="1069992"/>
              </a:tblGrid>
              <a:tr h="434340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FCC-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hh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Baseline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FCC-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hh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Ultimate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Luminosity L [10</a:t>
                      </a:r>
                      <a:r>
                        <a:rPr lang="en-US" sz="1200" baseline="30000" dirty="0" smtClean="0"/>
                        <a:t>34</a:t>
                      </a:r>
                      <a:r>
                        <a:rPr lang="en-US" sz="1200" baseline="0" dirty="0" smtClean="0"/>
                        <a:t>cm</a:t>
                      </a:r>
                      <a:r>
                        <a:rPr lang="en-US" sz="1200" baseline="30000" dirty="0" smtClean="0"/>
                        <a:t>-2</a:t>
                      </a:r>
                      <a:r>
                        <a:rPr lang="en-US" sz="1200" baseline="0" dirty="0" smtClean="0"/>
                        <a:t>s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dirty="0" smtClean="0"/>
                        <a:t>]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20-30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Background</a:t>
                      </a:r>
                      <a:r>
                        <a:rPr lang="en-US" sz="1200" baseline="0" dirty="0" smtClean="0"/>
                        <a:t> events/</a:t>
                      </a:r>
                      <a:r>
                        <a:rPr lang="en-US" sz="1200" baseline="0" dirty="0" err="1" smtClean="0"/>
                        <a:t>bx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170 (34)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&lt;1020 (204)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Bunch distance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00FF"/>
                          </a:solidFill>
                        </a:rPr>
                        <a:t>Δt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[ns]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25 (5)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Bunch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 charge N [10</a:t>
                      </a:r>
                      <a:r>
                        <a:rPr lang="en-US" sz="1200" baseline="30000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]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1 (0.2)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 smtClean="0">
                          <a:solidFill>
                            <a:srgbClr val="0000FF"/>
                          </a:solidFill>
                        </a:rPr>
                        <a:t>Fract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. of ring filled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</a:rPr>
                        <a:t>η</a:t>
                      </a:r>
                      <a:r>
                        <a:rPr lang="en-US" sz="1200" baseline="-25000" dirty="0" err="1" smtClean="0">
                          <a:solidFill>
                            <a:srgbClr val="0000FF"/>
                          </a:solidFill>
                        </a:rPr>
                        <a:t>fill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[%]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80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Norm. </a:t>
                      </a:r>
                      <a:r>
                        <a:rPr lang="en-US" sz="1200" baseline="0" dirty="0" err="1" smtClean="0">
                          <a:solidFill>
                            <a:srgbClr val="FF0000"/>
                          </a:solidFill>
                        </a:rPr>
                        <a:t>emitt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. [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+mn-lt"/>
                          <a:cs typeface="Symbol" charset="2"/>
                        </a:rPr>
                        <a:t>m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2.2(0.44)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Max 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ξ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for 2 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IPs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(0.02)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0.03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IP beta-function β [m]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1.1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0.3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IP beam size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6.8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(3)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3.5 (1.6)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RMS bunch length </a:t>
                      </a:r>
                      <a:r>
                        <a:rPr lang="en-US" sz="1200" dirty="0" err="1" smtClean="0"/>
                        <a:t>σ</a:t>
                      </a:r>
                      <a:r>
                        <a:rPr lang="en-US" sz="1200" baseline="-25000" dirty="0" err="1" smtClean="0"/>
                        <a:t>z</a:t>
                      </a:r>
                      <a:r>
                        <a:rPr lang="en-US" sz="1200" dirty="0" smtClean="0"/>
                        <a:t> [cm]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8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Crossing angle [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12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Crab. Cav.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Turn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-around time [h]</a:t>
                      </a:r>
                      <a:endParaRPr lang="en-US" sz="12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B. </a:t>
            </a:r>
            <a:r>
              <a:rPr lang="fr-FR" dirty="0" err="1" smtClean="0"/>
              <a:t>Dalena</a:t>
            </a:r>
            <a:r>
              <a:rPr lang="fr-FR" dirty="0" smtClean="0"/>
              <a:t>, ICFA DA </a:t>
            </a:r>
            <a:r>
              <a:rPr lang="fr-FR" dirty="0" err="1" smtClean="0"/>
              <a:t>Circular</a:t>
            </a:r>
            <a:r>
              <a:rPr lang="fr-FR" dirty="0" smtClean="0"/>
              <a:t> </a:t>
            </a:r>
            <a:r>
              <a:rPr lang="fr-FR" dirty="0" err="1" smtClean="0"/>
              <a:t>Acceleretors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788024" y="5229200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Luminosity (Ultimate): </a:t>
            </a:r>
            <a:r>
              <a:rPr lang="en-US" sz="1600" dirty="0"/>
              <a:t>5ab</a:t>
            </a:r>
            <a:r>
              <a:rPr lang="en-US" sz="1600" baseline="30000" dirty="0"/>
              <a:t>-1</a:t>
            </a:r>
            <a:r>
              <a:rPr lang="en-US" sz="1600" dirty="0"/>
              <a:t> per 5 year cycle</a:t>
            </a:r>
          </a:p>
          <a:p>
            <a:r>
              <a:rPr lang="en-US" sz="1600" dirty="0"/>
              <a:t>= 8fb</a:t>
            </a:r>
            <a:r>
              <a:rPr lang="en-US" sz="1600" baseline="30000" dirty="0"/>
              <a:t>-2</a:t>
            </a:r>
            <a:r>
              <a:rPr lang="en-US" sz="1600" dirty="0"/>
              <a:t> per </a:t>
            </a:r>
            <a:r>
              <a:rPr lang="en-US" sz="1600" dirty="0" smtClean="0"/>
              <a:t>day</a:t>
            </a:r>
          </a:p>
          <a:p>
            <a:r>
              <a:rPr lang="en-US" sz="1600" dirty="0" smtClean="0"/>
              <a:t>Baseline injection energy 3.3 </a:t>
            </a:r>
            <a:r>
              <a:rPr lang="en-US" sz="1600" dirty="0" err="1" smtClean="0"/>
              <a:t>TeV</a:t>
            </a:r>
            <a:endParaRPr lang="en-US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6905655" y="908720"/>
            <a:ext cx="205883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D. Schulte FCC week 2017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117940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171" y="206783"/>
            <a:ext cx="8229090" cy="114288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a</a:t>
            </a:r>
            <a:r>
              <a:rPr lang="en-US" baseline="-25000"/>
              <a:t>2U</a:t>
            </a:r>
            <a:r>
              <a:rPr lang="en-US"/>
              <a:t> correction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716016" y="1796492"/>
            <a:ext cx="4253770" cy="29286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396061" y="1600175"/>
            <a:ext cx="4763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16 correctors in long arc only with mid arc symmetry and</a:t>
            </a:r>
          </a:p>
          <a:p>
            <a:r>
              <a:rPr lang="en-US" sz="1600" dirty="0" smtClean="0"/>
              <a:t>180° phase advance</a:t>
            </a:r>
          </a:p>
          <a:p>
            <a:endParaRPr lang="en-US" sz="1600" dirty="0" smtClean="0"/>
          </a:p>
          <a:p>
            <a:r>
              <a:rPr lang="en-US" sz="1600" dirty="0"/>
              <a:t>f</a:t>
            </a:r>
            <a:r>
              <a:rPr lang="en-US" sz="1600" dirty="0" smtClean="0"/>
              <a:t>or a</a:t>
            </a:r>
            <a:r>
              <a:rPr lang="en-US" sz="1600" baseline="-25000" dirty="0" smtClean="0"/>
              <a:t>2U</a:t>
            </a:r>
            <a:r>
              <a:rPr lang="en-US" sz="1600" dirty="0" smtClean="0"/>
              <a:t> = 1.1 unit : max correctors strength so far is 250 T/m with L=0.32 m </a:t>
            </a:r>
            <a:r>
              <a:rPr lang="en-US" sz="1600" dirty="0" smtClean="0">
                <a:sym typeface="Symbol"/>
              </a:rPr>
              <a:t> </a:t>
            </a:r>
            <a:r>
              <a:rPr lang="en-US" sz="1600" dirty="0" smtClean="0"/>
              <a:t>i.e. ~80 T/m for L=1 m  </a:t>
            </a:r>
          </a:p>
          <a:p>
            <a:endParaRPr lang="en-US" sz="1600" dirty="0"/>
          </a:p>
          <a:p>
            <a:r>
              <a:rPr lang="en-US" sz="1600" dirty="0" smtClean="0">
                <a:latin typeface="Symbol" panose="05050102010706020507" pitchFamily="18" charset="2"/>
              </a:rPr>
              <a:t>/</a:t>
            </a:r>
            <a:r>
              <a:rPr lang="en-US" sz="1600" dirty="0" smtClean="0"/>
              <a:t> =30%</a:t>
            </a:r>
          </a:p>
          <a:p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396060" y="4158707"/>
            <a:ext cx="41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</a:t>
            </a:r>
            <a:r>
              <a:rPr lang="en-US" sz="1600" dirty="0" smtClean="0">
                <a:latin typeface="Symbol" panose="05050102010706020507" pitchFamily="18" charset="2"/>
              </a:rPr>
              <a:t>/</a:t>
            </a:r>
            <a:r>
              <a:rPr lang="en-US" sz="1600" dirty="0" smtClean="0"/>
              <a:t> =10% at injection for aperture requirements </a:t>
            </a:r>
            <a:r>
              <a:rPr lang="en-US" sz="1600" dirty="0" smtClean="0">
                <a:solidFill>
                  <a:srgbClr val="000000"/>
                </a:solidFill>
                <a:ea typeface="Standard Symbols L" pitchFamily="2"/>
                <a:cs typeface="Standard Symbols L" pitchFamily="2"/>
                <a:sym typeface="Symbol"/>
              </a:rPr>
              <a:t>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ea typeface="Standard Symbols L" pitchFamily="2"/>
                <a:cs typeface="Standard Symbols L" pitchFamily="2"/>
              </a:rPr>
              <a:t> dedicated beta-beating correction is required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endParaRPr lang="en-US" sz="1600" b="0" i="0" u="none" strike="noStrike" cap="none" baseline="0" dirty="0" smtClean="0">
              <a:ln>
                <a:noFill/>
              </a:ln>
              <a:solidFill>
                <a:srgbClr val="000000"/>
              </a:solidFill>
              <a:ea typeface="Standard Symbols L" pitchFamily="2"/>
              <a:cs typeface="Standard Symbols L" pitchFamily="2"/>
              <a:sym typeface="Symbol"/>
            </a:endParaRPr>
          </a:p>
          <a:p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ea typeface="Standard Symbols L" pitchFamily="2"/>
                <a:cs typeface="Standard Symbols L" pitchFamily="2"/>
                <a:sym typeface="Symbol"/>
              </a:rPr>
              <a:t> </a:t>
            </a:r>
            <a:r>
              <a:rPr lang="en-US" sz="1600" b="1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ea typeface="Standard Symbols L" pitchFamily="2"/>
                <a:cs typeface="Standard Symbols L" pitchFamily="2"/>
                <a:sym typeface="Symbol"/>
              </a:rPr>
              <a:t>Rogelio</a:t>
            </a:r>
            <a:r>
              <a:rPr lang="en-US" sz="1600" b="0" i="0" u="none" strike="noStrike" cap="none" dirty="0" smtClean="0">
                <a:ln>
                  <a:noFill/>
                </a:ln>
                <a:solidFill>
                  <a:srgbClr val="000000"/>
                </a:solidFill>
                <a:ea typeface="Standard Symbols L" pitchFamily="2"/>
                <a:cs typeface="Standard Symbols L" pitchFamily="2"/>
                <a:sym typeface="Symbol"/>
              </a:rPr>
              <a:t> and </a:t>
            </a:r>
            <a:r>
              <a:rPr lang="en-US" sz="1600" b="1" i="0" u="none" strike="noStrike" cap="none" dirty="0" smtClean="0">
                <a:ln>
                  <a:noFill/>
                </a:ln>
                <a:solidFill>
                  <a:srgbClr val="000000"/>
                </a:solidFill>
                <a:ea typeface="Standard Symbols L" pitchFamily="2"/>
                <a:cs typeface="Standard Symbols L" pitchFamily="2"/>
                <a:sym typeface="Symbol"/>
              </a:rPr>
              <a:t>Jaime</a:t>
            </a:r>
            <a:r>
              <a:rPr lang="en-US" sz="1600" b="0" i="0" u="none" strike="noStrike" cap="none" dirty="0" smtClean="0">
                <a:ln>
                  <a:noFill/>
                </a:ln>
                <a:solidFill>
                  <a:srgbClr val="000000"/>
                </a:solidFill>
                <a:ea typeface="Standard Symbols L" pitchFamily="2"/>
                <a:cs typeface="Standard Symbols L" pitchFamily="2"/>
                <a:sym typeface="Symbol"/>
              </a:rPr>
              <a:t> shown interest in applying the LHC coupling and beta-beating correction to FCC </a:t>
            </a:r>
            <a:endParaRPr lang="en-US" sz="1600" b="0" i="0" u="none" strike="noStrike" cap="none" baseline="0" dirty="0" smtClean="0">
              <a:ln>
                <a:noFill/>
              </a:ln>
              <a:solidFill>
                <a:srgbClr val="000000"/>
              </a:solidFill>
              <a:ea typeface="Standard Symbols L" pitchFamily="2"/>
              <a:cs typeface="Standard Symbols L" pitchFamily="2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13912-B06D-43DE-8C59-CAA1E290A5FB}" type="slidenum">
              <a:rPr lang="fr-FR" smtClean="0"/>
              <a:pPr lvl="0"/>
              <a:t>30</a:t>
            </a:fld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27584" y="1556792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correction schemes for </a:t>
            </a:r>
            <a:r>
              <a:rPr lang="en-US" dirty="0" smtClean="0"/>
              <a:t>non-linear </a:t>
            </a:r>
            <a:r>
              <a:rPr lang="en-US" dirty="0"/>
              <a:t>errors of main magnets of the arcs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tolerances </a:t>
            </a:r>
            <a:r>
              <a:rPr lang="en-US" dirty="0" smtClean="0"/>
              <a:t>for </a:t>
            </a:r>
            <a:r>
              <a:rPr lang="en-US" dirty="0"/>
              <a:t>the main high order multipoles components of magnets or the arcs</a:t>
            </a:r>
          </a:p>
          <a:p>
            <a:endParaRPr lang="en-US" dirty="0"/>
          </a:p>
          <a:p>
            <a:r>
              <a:rPr lang="en-US" dirty="0"/>
              <a:t>Key issues:</a:t>
            </a:r>
          </a:p>
          <a:p>
            <a:r>
              <a:rPr lang="en-US" dirty="0" smtClean="0"/>
              <a:t>- Reserve </a:t>
            </a:r>
            <a:r>
              <a:rPr lang="en-US" dirty="0"/>
              <a:t>space for correctors in the arc cells</a:t>
            </a:r>
          </a:p>
          <a:p>
            <a:r>
              <a:rPr lang="en-US" dirty="0" smtClean="0"/>
              <a:t>- Get </a:t>
            </a:r>
            <a:r>
              <a:rPr lang="en-US" dirty="0"/>
              <a:t>order of magnitude of correctors strengths to identify possible R&amp;D </a:t>
            </a:r>
            <a:r>
              <a:rPr lang="en-US" dirty="0" smtClean="0"/>
              <a:t>needed</a:t>
            </a:r>
            <a:endParaRPr lang="en-US" dirty="0"/>
          </a:p>
          <a:p>
            <a:r>
              <a:rPr lang="en-US" dirty="0" smtClean="0"/>
              <a:t>- Define </a:t>
            </a:r>
            <a:r>
              <a:rPr lang="en-US" dirty="0"/>
              <a:t>tolerances on arcs magnets field quality to ensure DA &gt; 12 </a:t>
            </a:r>
            <a:r>
              <a:rPr lang="el-GR" dirty="0" smtClean="0">
                <a:latin typeface="Calibri"/>
              </a:rPr>
              <a:t>σ</a:t>
            </a:r>
            <a:r>
              <a:rPr lang="en-US" dirty="0" smtClean="0"/>
              <a:t> </a:t>
            </a:r>
            <a:r>
              <a:rPr lang="en-US" dirty="0"/>
              <a:t>at injection </a:t>
            </a:r>
            <a:r>
              <a:rPr lang="en-US" dirty="0" smtClean="0"/>
              <a:t>and </a:t>
            </a:r>
            <a:r>
              <a:rPr lang="en-US" dirty="0"/>
              <a:t>much more at collision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759933" y="5517232"/>
            <a:ext cx="362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  <a:sym typeface="Symbol"/>
              </a:rPr>
              <a:t> </a:t>
            </a:r>
            <a:r>
              <a:rPr lang="en-US" dirty="0">
                <a:solidFill>
                  <a:srgbClr val="FF0066"/>
                </a:solidFill>
                <a:sym typeface="Symbol"/>
              </a:rPr>
              <a:t>f</a:t>
            </a:r>
            <a:r>
              <a:rPr lang="en-US" dirty="0" smtClean="0">
                <a:solidFill>
                  <a:srgbClr val="FF0066"/>
                </a:solidFill>
              </a:rPr>
              <a:t>ocus on main dipoles of FCC arcs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247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9552" y="134076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MadX</a:t>
            </a:r>
            <a:r>
              <a:rPr lang="en-US" dirty="0" smtClean="0"/>
              <a:t> to </a:t>
            </a:r>
            <a:r>
              <a:rPr lang="en-US" dirty="0" err="1" smtClean="0"/>
              <a:t>SixTrack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the FCC thin lattice used by </a:t>
            </a:r>
            <a:r>
              <a:rPr lang="en-US" dirty="0" err="1" smtClean="0"/>
              <a:t>SixTrack</a:t>
            </a:r>
            <a:r>
              <a:rPr lang="en-US" dirty="0" smtClean="0"/>
              <a:t> is created in </a:t>
            </a:r>
            <a:r>
              <a:rPr lang="en-US" dirty="0" err="1" smtClean="0"/>
              <a:t>MadX</a:t>
            </a:r>
            <a:r>
              <a:rPr lang="en-US" dirty="0" smtClean="0"/>
              <a:t>, taking into account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advances of each arc cell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advance of insertions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dipoles, quadrupoles and </a:t>
            </a:r>
            <a:r>
              <a:rPr lang="en-US" dirty="0" err="1" smtClean="0"/>
              <a:t>sextupoles</a:t>
            </a:r>
            <a:r>
              <a:rPr lang="en-US" dirty="0" smtClean="0"/>
              <a:t> are represented by 2 slices  (inner triplet of High Luminosity IR with 4 slices)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SixTrack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 size of few arrays had to be increased to match the FCC size!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 simulation environment had to be upgraded to take into account FCC tunes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>
                <a:sym typeface="Symbol"/>
              </a:rPr>
              <a:t> FCC needs are considered by the </a:t>
            </a:r>
            <a:r>
              <a:rPr lang="en-US" dirty="0" err="1" smtClean="0">
                <a:sym typeface="Symbol"/>
              </a:rPr>
              <a:t>SixTrack</a:t>
            </a:r>
            <a:r>
              <a:rPr lang="en-US" dirty="0" smtClean="0">
                <a:sym typeface="Symbol"/>
              </a:rPr>
              <a:t> teams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779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Field Quality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6</a:t>
            </a:fld>
            <a:endParaRPr lang="fr-FR"/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75310234"/>
              </p:ext>
            </p:extLst>
          </p:nvPr>
        </p:nvGraphicFramePr>
        <p:xfrm>
          <a:off x="395908" y="1340768"/>
          <a:ext cx="3241675" cy="831850"/>
        </p:xfrm>
        <a:graphic>
          <a:graphicData uri="http://schemas.openxmlformats.org/presentationml/2006/ole">
            <p:oleObj spid="_x0000_s3243" name="Equation" r:id="rId3" imgW="1435100" imgH="368300" progId="Equation.3">
              <p:embed/>
            </p:oleObj>
          </a:graphicData>
        </a:graphic>
      </p:graphicFrame>
      <p:sp>
        <p:nvSpPr>
          <p:cNvPr id="7" name="TextBox 18"/>
          <p:cNvSpPr txBox="1"/>
          <p:nvPr/>
        </p:nvSpPr>
        <p:spPr>
          <a:xfrm>
            <a:off x="323528" y="2204864"/>
            <a:ext cx="46805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x"/>
              <a:defRPr/>
            </a:pPr>
            <a:r>
              <a:rPr lang="en-US" sz="1600" dirty="0">
                <a:latin typeface="+mn-lt"/>
                <a:sym typeface="Symbol"/>
              </a:rPr>
              <a:t> = random number with Gaussian distribution cut at 1.5 (</a:t>
            </a:r>
            <a:r>
              <a:rPr lang="en-US" sz="1600" b="1" dirty="0">
                <a:latin typeface="+mn-lt"/>
                <a:sym typeface="Symbol"/>
              </a:rPr>
              <a:t>U</a:t>
            </a:r>
            <a:r>
              <a:rPr lang="en-US" sz="1600" dirty="0">
                <a:latin typeface="+mn-lt"/>
                <a:sym typeface="Symbol"/>
              </a:rPr>
              <a:t>) and 3 (</a:t>
            </a:r>
            <a:r>
              <a:rPr lang="en-US" sz="1600" b="1" dirty="0">
                <a:latin typeface="+mn-lt"/>
                <a:sym typeface="Symbol"/>
              </a:rPr>
              <a:t>R</a:t>
            </a:r>
            <a:r>
              <a:rPr lang="en-US" sz="1600" dirty="0">
                <a:latin typeface="+mn-lt"/>
                <a:sym typeface="Symbol"/>
              </a:rPr>
              <a:t>)</a:t>
            </a:r>
          </a:p>
          <a:p>
            <a:pPr>
              <a:buFont typeface="Symbol" pitchFamily="18" charset="2"/>
              <a:buChar char="x"/>
              <a:defRPr/>
            </a:pPr>
            <a:endParaRPr lang="en-US" sz="800" dirty="0">
              <a:latin typeface="+mn-lt"/>
              <a:sym typeface="Symbol"/>
            </a:endParaRPr>
          </a:p>
          <a:p>
            <a:pPr>
              <a:defRPr/>
            </a:pPr>
            <a:r>
              <a:rPr lang="en-US" sz="1600" dirty="0" smtClean="0">
                <a:latin typeface="+mn-lt"/>
                <a:sym typeface="Symbol"/>
              </a:rPr>
              <a:t>Model:  </a:t>
            </a:r>
            <a:endParaRPr lang="en-US" sz="1600" dirty="0">
              <a:latin typeface="+mn-lt"/>
              <a:sym typeface="Symbol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sym typeface="Symbol"/>
              </a:rPr>
              <a:t>  the same seed </a:t>
            </a:r>
            <a:r>
              <a:rPr lang="en-US" sz="1600" dirty="0" smtClean="0">
                <a:latin typeface="+mn-lt"/>
                <a:sym typeface="Symbol"/>
              </a:rPr>
              <a:t>for </a:t>
            </a:r>
            <a:r>
              <a:rPr lang="en-US" sz="1600" dirty="0">
                <a:latin typeface="+mn-lt"/>
                <a:sym typeface="Symbol"/>
              </a:rPr>
              <a:t>all dipoles of the same arc </a:t>
            </a:r>
            <a:r>
              <a:rPr lang="en-US" sz="1600" dirty="0" smtClean="0">
                <a:latin typeface="+mn-lt"/>
                <a:sym typeface="Symbol"/>
              </a:rPr>
              <a:t> for </a:t>
            </a:r>
            <a:r>
              <a:rPr lang="en-US" sz="1600" b="1" dirty="0" smtClean="0">
                <a:latin typeface="+mn-lt"/>
                <a:sym typeface="Symbol"/>
              </a:rPr>
              <a:t>U</a:t>
            </a:r>
            <a:r>
              <a:rPr lang="en-US" sz="1600" dirty="0" smtClean="0">
                <a:latin typeface="+mn-lt"/>
                <a:sym typeface="Symbol"/>
              </a:rPr>
              <a:t> is used (</a:t>
            </a:r>
            <a:r>
              <a:rPr lang="en-US" sz="1600" dirty="0" smtClean="0">
                <a:solidFill>
                  <a:srgbClr val="FF0066"/>
                </a:solidFill>
                <a:latin typeface="+mn-lt"/>
                <a:sym typeface="Symbol"/>
              </a:rPr>
              <a:t>no mixing</a:t>
            </a:r>
            <a:r>
              <a:rPr lang="en-US" sz="1600" dirty="0" smtClean="0">
                <a:latin typeface="+mn-lt"/>
                <a:sym typeface="Symbol"/>
              </a:rPr>
              <a:t>)</a:t>
            </a:r>
            <a:endParaRPr lang="en-US" sz="1600" dirty="0">
              <a:latin typeface="+mn-lt"/>
              <a:sym typeface="Symbol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sym typeface="Symbol"/>
              </a:rPr>
              <a:t> different </a:t>
            </a:r>
            <a:r>
              <a:rPr lang="en-US" sz="1600" dirty="0" smtClean="0">
                <a:latin typeface="+mn-lt"/>
                <a:sym typeface="Symbol"/>
              </a:rPr>
              <a:t>seed for </a:t>
            </a:r>
            <a:r>
              <a:rPr lang="en-US" sz="1600" dirty="0">
                <a:latin typeface="+mn-lt"/>
                <a:sym typeface="Symbol"/>
              </a:rPr>
              <a:t>each dipole </a:t>
            </a:r>
            <a:r>
              <a:rPr lang="en-US" sz="1600" dirty="0" smtClean="0">
                <a:sym typeface="Symbol"/>
              </a:rPr>
              <a:t>is</a:t>
            </a:r>
            <a:r>
              <a:rPr lang="en-US" sz="1600" dirty="0" smtClean="0">
                <a:latin typeface="+mn-lt"/>
                <a:sym typeface="Symbol"/>
              </a:rPr>
              <a:t> used for </a:t>
            </a:r>
            <a:r>
              <a:rPr lang="en-US" sz="1600" b="1" dirty="0" smtClean="0">
                <a:latin typeface="+mn-lt"/>
                <a:sym typeface="Symbol"/>
              </a:rPr>
              <a:t>R</a:t>
            </a:r>
          </a:p>
          <a:p>
            <a:pP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 </a:t>
            </a:r>
            <a:r>
              <a:rPr lang="en-US" sz="1600" dirty="0" smtClean="0"/>
              <a:t>symmetries with respect to chambers (AP1/AP2): 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(AP1</a:t>
            </a:r>
            <a:r>
              <a:rPr lang="en-US" sz="1600" dirty="0"/>
              <a:t>) = </a:t>
            </a:r>
            <a:r>
              <a:rPr lang="en-US" sz="1600" dirty="0" err="1"/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(AP2), n=1,3,5</a:t>
            </a:r>
            <a:r>
              <a:rPr lang="en-US" sz="1600" dirty="0" smtClean="0"/>
              <a:t>…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(AP1</a:t>
            </a:r>
            <a:r>
              <a:rPr lang="en-US" sz="1600" dirty="0"/>
              <a:t>) = -</a:t>
            </a:r>
            <a:r>
              <a:rPr lang="en-US" sz="1600" dirty="0" err="1"/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(AP2), n=2,4,6</a:t>
            </a:r>
            <a:r>
              <a:rPr lang="en-US" sz="1600" dirty="0" smtClean="0"/>
              <a:t>…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 </a:t>
            </a:r>
            <a:r>
              <a:rPr lang="en-US" sz="1600" dirty="0" smtClean="0"/>
              <a:t>a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=0</a:t>
            </a:r>
            <a:r>
              <a:rPr lang="en-US" sz="1600" dirty="0"/>
              <a:t>, n=1,2,3,4,5…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23528" y="5471936"/>
            <a:ext cx="35082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ym typeface="Mathematica1"/>
              </a:rPr>
              <a:t>3 tables (v0,v1,v2) for 50 </a:t>
            </a:r>
            <a:r>
              <a:rPr lang="en-US" sz="1400" dirty="0" err="1">
                <a:sym typeface="Mathematica1"/>
              </a:rPr>
              <a:t>TeV</a:t>
            </a:r>
            <a:r>
              <a:rPr lang="en-US" sz="1400" dirty="0">
                <a:sym typeface="Mathematica1"/>
              </a:rPr>
              <a:t> and 3.3 </a:t>
            </a:r>
            <a:r>
              <a:rPr lang="en-US" sz="1400" dirty="0" err="1">
                <a:sym typeface="Mathematica1"/>
              </a:rPr>
              <a:t>TeV</a:t>
            </a:r>
            <a:r>
              <a:rPr lang="en-US" sz="1400" dirty="0">
                <a:sym typeface="Mathematica1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ym typeface="Mathematica1"/>
              </a:rPr>
              <a:t>1 table (v2) for 1.3 </a:t>
            </a:r>
            <a:r>
              <a:rPr lang="en-US" sz="1400" dirty="0" err="1">
                <a:sym typeface="Mathematica1"/>
              </a:rPr>
              <a:t>TeV</a:t>
            </a:r>
            <a:endParaRPr lang="en-US" sz="1400" dirty="0">
              <a:sym typeface="Mathematica1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R</a:t>
            </a:r>
            <a:r>
              <a:rPr lang="en-US" sz="1400" baseline="-25000" dirty="0" err="1"/>
              <a:t>ref</a:t>
            </a:r>
            <a:r>
              <a:rPr lang="en-US" sz="1400" dirty="0"/>
              <a:t> = 0.017 </a:t>
            </a:r>
            <a:r>
              <a:rPr lang="en-US" sz="1400" dirty="0" smtClean="0"/>
              <a:t>m</a:t>
            </a:r>
            <a:endParaRPr lang="en-US" sz="1400" dirty="0">
              <a:sym typeface="Mathematica1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1" y="3070701"/>
            <a:ext cx="338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 Conservative, we don’t know the number of firm yet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1" y="4006805"/>
            <a:ext cx="36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 Not valid for all dipoles design, OK for the baseline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904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inputs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39552" y="4941168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fr-FR" dirty="0">
                <a:latin typeface="+mn-lt"/>
              </a:rPr>
              <a:t> </a:t>
            </a:r>
            <a:r>
              <a:rPr lang="en-US" altLang="fr-FR" dirty="0" smtClean="0">
                <a:latin typeface="+mn-lt"/>
              </a:rPr>
              <a:t>b</a:t>
            </a:r>
            <a:r>
              <a:rPr lang="en-US" altLang="fr-FR" baseline="-25000" dirty="0" smtClean="0">
                <a:latin typeface="+mn-lt"/>
              </a:rPr>
              <a:t>2</a:t>
            </a:r>
            <a:r>
              <a:rPr lang="en-US" altLang="fr-FR" dirty="0" smtClean="0">
                <a:latin typeface="+mn-lt"/>
              </a:rPr>
              <a:t> </a:t>
            </a:r>
            <a:r>
              <a:rPr lang="en-US" altLang="fr-FR" dirty="0">
                <a:latin typeface="+mn-lt"/>
              </a:rPr>
              <a:t>and a</a:t>
            </a:r>
            <a:r>
              <a:rPr lang="en-US" altLang="fr-FR" baseline="-25000" dirty="0">
                <a:latin typeface="+mn-lt"/>
              </a:rPr>
              <a:t>2</a:t>
            </a:r>
            <a:r>
              <a:rPr lang="en-US" altLang="fr-FR" dirty="0">
                <a:latin typeface="+mn-lt"/>
              </a:rPr>
              <a:t> not </a:t>
            </a:r>
            <a:r>
              <a:rPr lang="en-US" altLang="fr-FR" dirty="0" smtClean="0">
                <a:latin typeface="+mn-lt"/>
              </a:rPr>
              <a:t>considered</a:t>
            </a:r>
            <a:endParaRPr lang="en-US" altLang="fr-FR" dirty="0"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fr-FR" dirty="0">
                <a:latin typeface="+mn-lt"/>
              </a:rPr>
              <a:t> </a:t>
            </a:r>
            <a:r>
              <a:rPr lang="en-US" altLang="fr-FR" dirty="0" smtClean="0">
                <a:latin typeface="+mn-lt"/>
              </a:rPr>
              <a:t>linear imperfections </a:t>
            </a:r>
            <a:r>
              <a:rPr lang="en-US" altLang="fr-FR" dirty="0">
                <a:latin typeface="+mn-lt"/>
              </a:rPr>
              <a:t>not considered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808" y="1430774"/>
            <a:ext cx="3582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60 seeds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30 particle pairs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Emit norm </a:t>
            </a:r>
            <a:r>
              <a:rPr lang="en-US" dirty="0">
                <a:solidFill>
                  <a:srgbClr val="FF0066"/>
                </a:solidFill>
              </a:rPr>
              <a:t>2.2e</a:t>
            </a:r>
            <a:r>
              <a:rPr lang="en-US" baseline="30000" dirty="0">
                <a:solidFill>
                  <a:srgbClr val="FF0066"/>
                </a:solidFill>
              </a:rPr>
              <a:t>-6</a:t>
            </a:r>
            <a:r>
              <a:rPr lang="en-US" dirty="0"/>
              <a:t> </a:t>
            </a:r>
            <a:r>
              <a:rPr lang="en-US" dirty="0" smtClean="0"/>
              <a:t>m rad</a:t>
            </a: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Q</a:t>
            </a:r>
            <a:r>
              <a:rPr lang="en-US" dirty="0"/>
              <a:t>’ = 2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dp</a:t>
            </a:r>
            <a:r>
              <a:rPr lang="en-US" dirty="0" smtClean="0"/>
              <a:t>/p </a:t>
            </a:r>
            <a:r>
              <a:rPr lang="en-US" dirty="0"/>
              <a:t>= </a:t>
            </a:r>
            <a:r>
              <a:rPr lang="en-US" dirty="0" smtClean="0"/>
              <a:t>0.00075/</a:t>
            </a:r>
            <a:r>
              <a:rPr lang="en-US" dirty="0"/>
              <a:t> </a:t>
            </a:r>
            <a:r>
              <a:rPr lang="en-US" dirty="0" smtClean="0"/>
              <a:t>0.00027 </a:t>
            </a:r>
            <a:r>
              <a:rPr lang="en-US" b="1" dirty="0"/>
              <a:t>(LHC)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dp</a:t>
            </a:r>
            <a:r>
              <a:rPr lang="en-US" dirty="0" smtClean="0"/>
              <a:t>/p </a:t>
            </a:r>
            <a:r>
              <a:rPr lang="en-US" dirty="0"/>
              <a:t>max = 0.002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ym typeface="Symbol"/>
              </a:rPr>
              <a:t></a:t>
            </a:r>
            <a:r>
              <a:rPr lang="en-US" dirty="0"/>
              <a:t> step = </a:t>
            </a:r>
            <a:r>
              <a:rPr lang="en-US" dirty="0" smtClean="0"/>
              <a:t>2 </a:t>
            </a:r>
            <a:r>
              <a:rPr lang="en-US" dirty="0">
                <a:sym typeface="Symbol"/>
              </a:rPr>
              <a:t> </a:t>
            </a: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66"/>
                </a:solidFill>
              </a:rPr>
              <a:t>5 </a:t>
            </a:r>
            <a:r>
              <a:rPr lang="en-US" dirty="0">
                <a:solidFill>
                  <a:srgbClr val="FF0066"/>
                </a:solidFill>
              </a:rPr>
              <a:t>angles </a:t>
            </a:r>
            <a:r>
              <a:rPr lang="en-US" dirty="0">
                <a:sym typeface="Symbol"/>
              </a:rPr>
              <a:t></a:t>
            </a:r>
            <a:r>
              <a:rPr lang="en-US" dirty="0">
                <a:sym typeface="Mathematica1"/>
              </a:rPr>
              <a:t> [0,90</a:t>
            </a:r>
            <a:r>
              <a:rPr lang="en-US" baseline="30000" dirty="0">
                <a:sym typeface="Mathematica1"/>
              </a:rPr>
              <a:t>o</a:t>
            </a:r>
            <a:r>
              <a:rPr lang="en-US" dirty="0">
                <a:sym typeface="Mathematica1"/>
              </a:rPr>
              <a:t>] </a:t>
            </a:r>
            <a:endParaRPr lang="en-US" dirty="0" smtClean="0">
              <a:sym typeface="Mathematica1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ym typeface="Mathematica1"/>
              </a:rPr>
              <a:t> </a:t>
            </a:r>
            <a:r>
              <a:rPr lang="en-US" dirty="0" smtClean="0">
                <a:solidFill>
                  <a:srgbClr val="FF0066"/>
                </a:solidFill>
                <a:sym typeface="Mathematica1"/>
              </a:rPr>
              <a:t>10</a:t>
            </a:r>
            <a:r>
              <a:rPr lang="en-US" baseline="30000" dirty="0" smtClean="0">
                <a:solidFill>
                  <a:srgbClr val="FF0066"/>
                </a:solidFill>
                <a:sym typeface="Mathematica1"/>
              </a:rPr>
              <a:t>5</a:t>
            </a:r>
            <a:r>
              <a:rPr lang="en-US" dirty="0" smtClean="0">
                <a:solidFill>
                  <a:srgbClr val="FF0066"/>
                </a:solidFill>
                <a:sym typeface="Mathematica1"/>
              </a:rPr>
              <a:t> </a:t>
            </a:r>
            <a:r>
              <a:rPr lang="en-US" dirty="0" smtClean="0">
                <a:sym typeface="Mathematica1"/>
              </a:rPr>
              <a:t>turns </a:t>
            </a:r>
            <a:endParaRPr lang="en-US" dirty="0">
              <a:sym typeface="Mathematica1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22675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 Not optimized yet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26996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 Conservative, at FCC smaller values expected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33569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 Same angles considered for LHC design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37077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 </a:t>
            </a:r>
            <a:r>
              <a:rPr lang="en-US" dirty="0" smtClean="0">
                <a:solidFill>
                  <a:srgbClr val="0000FF"/>
                </a:solidFill>
                <a:sym typeface="Mathematica1"/>
              </a:rPr>
              <a:t>&lt; 1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 DA difference with 10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6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turns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501317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 </a:t>
            </a:r>
            <a:r>
              <a:rPr lang="en-US" dirty="0" smtClean="0">
                <a:solidFill>
                  <a:srgbClr val="0000FF"/>
                </a:solidFill>
                <a:sym typeface="Mathematica1"/>
              </a:rPr>
              <a:t>Require dedicated corrections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154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8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78055" y="1412776"/>
            <a:ext cx="809840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Optimization of first order optics of Arcs and insertions is on 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 is evaluated for the different optics generated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Integer part of the tunes can considerably change with optics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Number of cells depends on layout constraints and optimization of cell length (dipoles field):  19-20-21 for short arcs, 76-78-79 for long arcs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phase advance of the short arcs cell is exactly 90°, the long arcs cells slightly change to match the fractional part of the tunes: </a:t>
            </a:r>
          </a:p>
          <a:p>
            <a:pPr>
              <a:defRPr/>
            </a:pPr>
            <a:r>
              <a:rPr lang="en-US" sz="1600" dirty="0"/>
              <a:t>                </a:t>
            </a:r>
            <a:r>
              <a:rPr lang="en-US" sz="1600" dirty="0" err="1"/>
              <a:t>Q</a:t>
            </a:r>
            <a:r>
              <a:rPr lang="en-US" sz="1600" baseline="-25000" dirty="0" err="1"/>
              <a:t>x</a:t>
            </a:r>
            <a:r>
              <a:rPr lang="en-US" sz="1600" dirty="0"/>
              <a:t> = .28, </a:t>
            </a:r>
            <a:r>
              <a:rPr lang="en-US" sz="1600" dirty="0" err="1"/>
              <a:t>Q</a:t>
            </a:r>
            <a:r>
              <a:rPr lang="en-US" sz="1600" baseline="-25000" dirty="0" err="1"/>
              <a:t>y</a:t>
            </a:r>
            <a:r>
              <a:rPr lang="en-US" sz="1600" dirty="0"/>
              <a:t> = .31  injection</a:t>
            </a:r>
          </a:p>
          <a:p>
            <a:pPr>
              <a:defRPr/>
            </a:pPr>
            <a:r>
              <a:rPr lang="en-US" sz="1600" dirty="0"/>
              <a:t>                </a:t>
            </a:r>
            <a:r>
              <a:rPr lang="en-US" sz="1600" dirty="0" err="1"/>
              <a:t>Q</a:t>
            </a:r>
            <a:r>
              <a:rPr lang="en-US" sz="1600" baseline="-25000" dirty="0" err="1"/>
              <a:t>x</a:t>
            </a:r>
            <a:r>
              <a:rPr lang="en-US" sz="1600" dirty="0"/>
              <a:t> = .31, </a:t>
            </a:r>
            <a:r>
              <a:rPr lang="en-US" sz="1600" dirty="0" err="1"/>
              <a:t>Q</a:t>
            </a:r>
            <a:r>
              <a:rPr lang="en-US" sz="1600" baseline="-25000" dirty="0" err="1"/>
              <a:t>y</a:t>
            </a:r>
            <a:r>
              <a:rPr lang="en-US" sz="1600" dirty="0"/>
              <a:t> = .32  collision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advance </a:t>
            </a:r>
            <a:r>
              <a:rPr lang="en-US" dirty="0"/>
              <a:t>between High Luminosity IR </a:t>
            </a:r>
            <a:r>
              <a:rPr lang="en-US" dirty="0" smtClean="0"/>
              <a:t>and the first </a:t>
            </a:r>
            <a:r>
              <a:rPr lang="en-US" dirty="0" err="1" smtClean="0"/>
              <a:t>sextupole</a:t>
            </a:r>
            <a:r>
              <a:rPr lang="en-US" dirty="0" smtClean="0"/>
              <a:t> of the short arcs is adjusted to 90° (modulo 180°) in the H(V) planes.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Phase advances between the two High Luminosity IR have been not </a:t>
            </a:r>
            <a:r>
              <a:rPr lang="en-US" dirty="0" smtClean="0"/>
              <a:t>fixed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advances of insertions not fixed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9335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50292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at collision (</a:t>
            </a:r>
            <a:r>
              <a:rPr lang="en-US" dirty="0" smtClean="0">
                <a:sym typeface="Symbol"/>
              </a:rPr>
              <a:t></a:t>
            </a:r>
            <a:r>
              <a:rPr lang="en-US" baseline="30000" dirty="0" smtClean="0">
                <a:sym typeface="Symbol"/>
              </a:rPr>
              <a:t>*</a:t>
            </a:r>
            <a:r>
              <a:rPr lang="en-US" dirty="0" smtClean="0">
                <a:sym typeface="Symbol"/>
              </a:rPr>
              <a:t>=0.3m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83DB-0A72-40B2-922B-F1EFCDA3686C}" type="slidenum">
              <a:rPr lang="fr-FR" smtClean="0"/>
              <a:pPr lvl="0"/>
              <a:t>9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23528" y="1484784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 at collision is dominated by the systematic b</a:t>
            </a:r>
            <a:r>
              <a:rPr lang="en-US" baseline="-25000" dirty="0"/>
              <a:t>3</a:t>
            </a:r>
            <a:r>
              <a:rPr lang="en-US" dirty="0"/>
              <a:t> dipole </a:t>
            </a:r>
            <a:r>
              <a:rPr lang="en-US" dirty="0" smtClean="0"/>
              <a:t>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ax </a:t>
            </a:r>
            <a:r>
              <a:rPr lang="en-US" dirty="0"/>
              <a:t>gradient 4430 T/m2, Length =0.11 m,  one corrector at each </a:t>
            </a:r>
            <a:r>
              <a:rPr lang="en-US" dirty="0" smtClean="0"/>
              <a:t>dipole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systematic </a:t>
            </a:r>
            <a:r>
              <a:rPr lang="en-US" dirty="0"/>
              <a:t>component of b</a:t>
            </a:r>
            <a:r>
              <a:rPr lang="en-US" baseline="-25000" dirty="0"/>
              <a:t>3</a:t>
            </a:r>
            <a:r>
              <a:rPr lang="en-US" dirty="0"/>
              <a:t> &lt; 3 unit at </a:t>
            </a:r>
            <a:r>
              <a:rPr lang="en-US" dirty="0" smtClean="0"/>
              <a:t>collision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ncertainty on DA value for  table v2 due to bigger random components</a:t>
            </a:r>
          </a:p>
          <a:p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06505" y="5013176"/>
            <a:ext cx="853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sym typeface="Symbol"/>
              </a:rPr>
              <a:t>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Minimum DA </a:t>
            </a:r>
            <a:r>
              <a:rPr lang="en-US" dirty="0">
                <a:solidFill>
                  <a:prstClr val="black"/>
                </a:solidFill>
              </a:rPr>
              <a:t>at collision due to dipole field quality (table </a:t>
            </a:r>
            <a:r>
              <a:rPr lang="en-US" dirty="0" smtClean="0">
                <a:solidFill>
                  <a:prstClr val="black"/>
                </a:solidFill>
              </a:rPr>
              <a:t>v0, table v1, table v2) </a:t>
            </a:r>
            <a:r>
              <a:rPr lang="en-US" dirty="0">
                <a:solidFill>
                  <a:prstClr val="black"/>
                </a:solidFill>
              </a:rPr>
              <a:t>&gt; </a:t>
            </a:r>
            <a:r>
              <a:rPr lang="en-US" dirty="0" smtClean="0">
                <a:solidFill>
                  <a:prstClr val="black"/>
                </a:solidFill>
              </a:rPr>
              <a:t>20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</a:t>
            </a:r>
            <a:endParaRPr lang="en-US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02/11/2017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B. Dalena, ICFA DA Circular Acceleretors</a:t>
            </a:r>
            <a:endParaRPr lang="fr-FR"/>
          </a:p>
        </p:txBody>
      </p:sp>
      <p:sp>
        <p:nvSpPr>
          <p:cNvPr id="14" name="Rectangle 16"/>
          <p:cNvSpPr/>
          <p:nvPr/>
        </p:nvSpPr>
        <p:spPr>
          <a:xfrm>
            <a:off x="431540" y="5445224"/>
            <a:ext cx="8280920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Optics 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I  : 97.97 </a:t>
            </a: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km layout, L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*=36 </a:t>
            </a: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m,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Qx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=113.31</a:t>
            </a: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Qy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=111.32, </a:t>
            </a: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#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cell SAR/LAR=21/76</a:t>
            </a:r>
            <a:endParaRPr lang="en-US" sz="1200" dirty="0">
              <a:solidFill>
                <a:srgbClr val="000000"/>
              </a:solidFill>
              <a:latin typeface="Calibri" pitchFamily="34"/>
              <a:ea typeface="Arial" pitchFamily="2"/>
              <a:cs typeface="Arial" pitchFamily="2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Optics 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II : 97.97 </a:t>
            </a: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km layout, L*=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45 </a:t>
            </a: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m,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Qx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=111.31</a:t>
            </a: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Qy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=109.32, </a:t>
            </a: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#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cell SAR/LAR=20/76, FODO cell for momentum collimation section 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Optics III: 97.75 km layout, L*=45 m, </a:t>
            </a:r>
            <a:r>
              <a:rPr lang="en-US" sz="1200" dirty="0" err="1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Qx</a:t>
            </a: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=111.31,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Qy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=109.32, </a:t>
            </a: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#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cell SAR/LAR=19/79, LHC scaled momentum collimation section</a:t>
            </a:r>
            <a:endParaRPr lang="en-US" sz="1200" dirty="0">
              <a:solidFill>
                <a:srgbClr val="000000"/>
              </a:solidFill>
              <a:latin typeface="Calibri" pitchFamily="34"/>
              <a:ea typeface="Arial" pitchFamily="2"/>
              <a:cs typeface="Arial" pitchFamily="2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Optics IV: 97.75 km layout, L*=40 m, </a:t>
            </a:r>
            <a:r>
              <a:rPr lang="en-US" sz="1200" dirty="0" err="1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Qx</a:t>
            </a: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=110.31,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Qy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=108.32, </a:t>
            </a:r>
            <a:r>
              <a:rPr lang="en-US" sz="1200" dirty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#</a:t>
            </a:r>
            <a:r>
              <a:rPr lang="en-US" sz="12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cell SAR/LAR=20/78</a:t>
            </a:r>
            <a:endParaRPr lang="en-US" sz="1200" dirty="0">
              <a:solidFill>
                <a:srgbClr val="000000"/>
              </a:solidFill>
              <a:latin typeface="Calibri" pitchFamily="34"/>
              <a:ea typeface="Arial" pitchFamily="2"/>
              <a:cs typeface="Ari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548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30114</TotalTime>
  <Words>2528</Words>
  <Application>Microsoft Office PowerPoint</Application>
  <PresentationFormat>On-screen Show (4:3)</PresentationFormat>
  <Paragraphs>408</Paragraphs>
  <Slides>30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</vt:lpstr>
      <vt:lpstr>Equation</vt:lpstr>
      <vt:lpstr>DA study at FCC-hh</vt:lpstr>
      <vt:lpstr>Outline</vt:lpstr>
      <vt:lpstr>FCC-hh</vt:lpstr>
      <vt:lpstr>Motivation</vt:lpstr>
      <vt:lpstr>Tools</vt:lpstr>
      <vt:lpstr>Dipole Field Quality</vt:lpstr>
      <vt:lpstr>Simulations inputs</vt:lpstr>
      <vt:lpstr>Optics</vt:lpstr>
      <vt:lpstr>DA at collision (*=0.3m)</vt:lpstr>
      <vt:lpstr>DA at injection (3.3 TeV)</vt:lpstr>
      <vt:lpstr>Impact of inner triplet IPA&amp;IPG</vt:lpstr>
      <vt:lpstr>Impact of Landau Damping Octupoles</vt:lpstr>
      <vt:lpstr>Injection energy</vt:lpstr>
      <vt:lpstr>Developing field quality modeling</vt:lpstr>
      <vt:lpstr>Impact of dipole type</vt:lpstr>
      <vt:lpstr>Longitudinal b3 of main dipoles </vt:lpstr>
      <vt:lpstr>Longitudinal harmonics of other magnets</vt:lpstr>
      <vt:lpstr>Fitting realistic field/harmonics</vt:lpstr>
      <vt:lpstr>Model for full tracking</vt:lpstr>
      <vt:lpstr>Conclusion</vt:lpstr>
      <vt:lpstr>Outlook</vt:lpstr>
      <vt:lpstr>Thank you!</vt:lpstr>
      <vt:lpstr>Slide 23</vt:lpstr>
      <vt:lpstr>Slide 24</vt:lpstr>
      <vt:lpstr>b3 correctors and tolerance</vt:lpstr>
      <vt:lpstr>Normal and skew quadrupole errors in main dipoles</vt:lpstr>
      <vt:lpstr>Systematic b2 correction (1/2)</vt:lpstr>
      <vt:lpstr>Systematic b2 correction (2/2)</vt:lpstr>
      <vt:lpstr>a2U tolerance</vt:lpstr>
      <vt:lpstr>a2U correction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Arcs design and integration</dc:title>
  <dc:creator>DALENA Barbara</dc:creator>
  <cp:lastModifiedBy>dalena</cp:lastModifiedBy>
  <cp:revision>1510</cp:revision>
  <dcterms:created xsi:type="dcterms:W3CDTF">2015-03-11T16:08:07Z</dcterms:created>
  <dcterms:modified xsi:type="dcterms:W3CDTF">2017-11-01T11:11:42Z</dcterms:modified>
</cp:coreProperties>
</file>