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92" r:id="rId5"/>
    <p:sldId id="261" r:id="rId6"/>
    <p:sldId id="264" r:id="rId7"/>
    <p:sldId id="266" r:id="rId8"/>
    <p:sldId id="284" r:id="rId9"/>
    <p:sldId id="269" r:id="rId10"/>
    <p:sldId id="270" r:id="rId11"/>
    <p:sldId id="268" r:id="rId12"/>
    <p:sldId id="271" r:id="rId13"/>
    <p:sldId id="277" r:id="rId14"/>
    <p:sldId id="278" r:id="rId15"/>
    <p:sldId id="279" r:id="rId16"/>
    <p:sldId id="280" r:id="rId17"/>
    <p:sldId id="272" r:id="rId18"/>
    <p:sldId id="273" r:id="rId19"/>
    <p:sldId id="274" r:id="rId20"/>
    <p:sldId id="285" r:id="rId21"/>
    <p:sldId id="286" r:id="rId22"/>
    <p:sldId id="295" r:id="rId23"/>
    <p:sldId id="296" r:id="rId24"/>
    <p:sldId id="283" r:id="rId25"/>
    <p:sldId id="275" r:id="rId26"/>
    <p:sldId id="287" r:id="rId27"/>
    <p:sldId id="276" r:id="rId28"/>
    <p:sldId id="289" r:id="rId29"/>
    <p:sldId id="282" r:id="rId30"/>
    <p:sldId id="281" r:id="rId31"/>
    <p:sldId id="293" r:id="rId32"/>
    <p:sldId id="294" r:id="rId33"/>
    <p:sldId id="291" r:id="rId34"/>
    <p:sldId id="288" r:id="rId35"/>
    <p:sldId id="290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30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8"/>
    <p:restoredTop sz="94619"/>
  </p:normalViewPr>
  <p:slideViewPr>
    <p:cSldViewPr snapToGrid="0" snapToObjects="1">
      <p:cViewPr>
        <p:scale>
          <a:sx n="96" d="100"/>
          <a:sy n="96" d="100"/>
        </p:scale>
        <p:origin x="1792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7FAC3-12C7-CE49-8172-CAE751D2B98B}" type="datetimeFigureOut">
              <a:rPr lang="en-US" smtClean="0"/>
              <a:t>11/2/17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6FED-EEAF-B24C-BAF8-348FD9F1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4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5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55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83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26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51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40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0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3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4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65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8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10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40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6FED-EEAF-B24C-BAF8-348FD9F159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9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11/2/17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11/2/17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11/2/17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7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2765964"/>
            <a:ext cx="1221946" cy="1261931"/>
          </a:xfrm>
          <a:prstGeom prst="rect">
            <a:avLst/>
          </a:prstGeom>
        </p:spPr>
      </p:pic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11/2/17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11/2/17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11/2/17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11/2/17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11/2/17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6" Type="http://schemas.openxmlformats.org/officeDocument/2006/relationships/image" Target="../media/image13.emf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2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27" y="0"/>
            <a:ext cx="8595080" cy="711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crossing for my intensity?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195483" y="822245"/>
                <a:ext cx="4948518" cy="207042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000" b="1" u="sng" dirty="0" smtClean="0"/>
                  <a:t>Nominal LHC parameters (2017):</a:t>
                </a:r>
              </a:p>
              <a:p>
                <a:pPr lvl="1"/>
                <a:r>
                  <a:rPr lang="en-US" sz="2000" dirty="0" err="1" smtClean="0"/>
                  <a:t>Init.</a:t>
                </a:r>
                <a:r>
                  <a:rPr lang="en-US" sz="2000" dirty="0" smtClean="0"/>
                  <a:t> Bunch Intensity = </a:t>
                </a:r>
                <a:r>
                  <a:rPr lang="en-US" sz="2000" dirty="0" smtClean="0"/>
                  <a:t>1.25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2000" dirty="0" smtClean="0"/>
                  <a:t>ppb</a:t>
                </a:r>
                <a:endParaRPr lang="en-US" sz="2000" dirty="0" smtClean="0"/>
              </a:p>
              <a:p>
                <a:pPr lvl="1"/>
                <a:r>
                  <a:rPr lang="en-US" sz="2000" dirty="0" smtClean="0"/>
                  <a:t>Half-</a:t>
                </a:r>
                <a:r>
                  <a:rPr lang="en-US" sz="2000" dirty="0" err="1" smtClean="0"/>
                  <a:t>Crosing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>Angle</a:t>
                </a:r>
                <a:r>
                  <a:rPr lang="el-GR" sz="2000" dirty="0" smtClean="0"/>
                  <a:t> = 150</a:t>
                </a:r>
                <a:r>
                  <a:rPr lang="en-US" sz="2000" dirty="0" err="1"/>
                  <a:t>μ</a:t>
                </a:r>
                <a:r>
                  <a:rPr lang="en-US" sz="2000" dirty="0" err="1" smtClean="0"/>
                  <a:t>rad</a:t>
                </a:r>
                <a:endParaRPr lang="en-US" sz="2000" dirty="0" smtClean="0"/>
              </a:p>
              <a:p>
                <a:pPr lvl="1"/>
                <a:r>
                  <a:rPr lang="el-GR" sz="2000" dirty="0"/>
                  <a:t>β</a:t>
                </a:r>
                <a:r>
                  <a:rPr lang="el-GR" sz="2000" dirty="0" smtClean="0"/>
                  <a:t>* (</a:t>
                </a:r>
                <a:r>
                  <a:rPr lang="en-US" sz="2000" dirty="0" smtClean="0"/>
                  <a:t>IP1/5) = 40cm</a:t>
                </a:r>
                <a:r>
                  <a:rPr lang="el-GR" sz="2000" dirty="0" smtClean="0"/>
                  <a:t> </a:t>
                </a:r>
                <a:endParaRPr lang="en-US" sz="2000" dirty="0" smtClean="0"/>
              </a:p>
              <a:p>
                <a:pPr lvl="1"/>
                <a:r>
                  <a:rPr lang="en-US" sz="2000" dirty="0" smtClean="0"/>
                  <a:t>Positive Landau </a:t>
                </a:r>
                <a:r>
                  <a:rPr lang="en-US" sz="2000" dirty="0" err="1" smtClean="0"/>
                  <a:t>Octupoles</a:t>
                </a:r>
                <a:r>
                  <a:rPr lang="en-US" sz="2000" dirty="0" smtClean="0"/>
                  <a:t> (500 A)</a:t>
                </a:r>
                <a:endParaRPr lang="en-US" sz="2000" dirty="0" smtClean="0"/>
              </a:p>
              <a:p>
                <a:pPr lvl="1"/>
                <a:r>
                  <a:rPr lang="en-US" sz="2000" dirty="0" smtClean="0"/>
                  <a:t>Large Chromaticity (15)</a:t>
                </a:r>
                <a:endParaRPr lang="en-US" sz="2000" dirty="0" smtClean="0"/>
              </a:p>
              <a:p>
                <a:pPr lvl="1"/>
                <a:r>
                  <a:rPr lang="en-US" sz="2000" b="1" dirty="0" smtClean="0"/>
                  <a:t>(</a:t>
                </a:r>
                <a:r>
                  <a:rPr lang="en-US" sz="2000" b="1" dirty="0" err="1" smtClean="0"/>
                  <a:t>Qx</a:t>
                </a:r>
                <a:r>
                  <a:rPr lang="en-US" sz="2000" b="1" dirty="0" smtClean="0"/>
                  <a:t>, </a:t>
                </a:r>
                <a:r>
                  <a:rPr lang="en-US" sz="2000" b="1" dirty="0" err="1" smtClean="0"/>
                  <a:t>Qy</a:t>
                </a:r>
                <a:r>
                  <a:rPr lang="en-US" sz="2000" b="1" dirty="0" smtClean="0"/>
                  <a:t>) = (62.31, 60.32)</a:t>
                </a:r>
              </a:p>
              <a:p>
                <a:endParaRPr lang="en-US" b="1" dirty="0"/>
              </a:p>
            </p:txBody>
          </p:sp>
        </mc:Choice>
        <mc:Fallback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5483" y="822245"/>
                <a:ext cx="4948518" cy="2070421"/>
              </a:xfrm>
              <a:blipFill rotWithShape="0">
                <a:blip r:embed="rId3"/>
                <a:stretch>
                  <a:fillRect t="-4412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761"/>
            <a:ext cx="4558453" cy="3116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14" y="3190181"/>
            <a:ext cx="4402667" cy="2972852"/>
          </a:xfrm>
          <a:prstGeom prst="rect">
            <a:avLst/>
          </a:prstGeom>
        </p:spPr>
      </p:pic>
      <p:sp>
        <p:nvSpPr>
          <p:cNvPr id="12" name="Content Placeholder 8"/>
          <p:cNvSpPr txBox="1">
            <a:spLocks/>
          </p:cNvSpPr>
          <p:nvPr/>
        </p:nvSpPr>
        <p:spPr>
          <a:xfrm>
            <a:off x="0" y="4248919"/>
            <a:ext cx="5102087" cy="1322895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Optimized Tune LHC:</a:t>
            </a:r>
          </a:p>
          <a:p>
            <a:pPr lvl="1"/>
            <a:r>
              <a:rPr lang="en-US" sz="2000" b="1" dirty="0" smtClean="0"/>
              <a:t>(</a:t>
            </a:r>
            <a:r>
              <a:rPr lang="en-US" sz="2000" b="1" dirty="0" err="1" smtClean="0"/>
              <a:t>Qx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Qy</a:t>
            </a:r>
            <a:r>
              <a:rPr lang="en-US" sz="2000" b="1" dirty="0" smtClean="0"/>
              <a:t>) = (62.313, 60.317)</a:t>
            </a:r>
          </a:p>
          <a:p>
            <a:pPr lvl="1"/>
            <a:r>
              <a:rPr lang="en-US" sz="2100" dirty="0" smtClean="0">
                <a:sym typeface="Wingdings"/>
              </a:rPr>
              <a:t> Margin to push for performance</a:t>
            </a:r>
            <a:endParaRPr lang="en-US" sz="21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06080" y="3905321"/>
            <a:ext cx="0" cy="40640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2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5043"/>
            <a:ext cx="6123181" cy="5104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332915" y="2548124"/>
            <a:ext cx="96252" cy="9625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53925" y="2142358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175</a:t>
            </a:r>
            <a:r>
              <a:rPr lang="el-GR" dirty="0" smtClean="0">
                <a:solidFill>
                  <a:srgbClr val="00B050"/>
                </a:solidFill>
              </a:rPr>
              <a:t>μ</a:t>
            </a:r>
            <a:r>
              <a:rPr lang="en-US" dirty="0" smtClean="0">
                <a:solidFill>
                  <a:srgbClr val="00B050"/>
                </a:solidFill>
              </a:rPr>
              <a:t>rad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32915" y="3189808"/>
            <a:ext cx="96252" cy="9625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1236" y="2835316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150</a:t>
            </a:r>
            <a:r>
              <a:rPr lang="el-GR" dirty="0" smtClean="0">
                <a:solidFill>
                  <a:srgbClr val="00B050"/>
                </a:solidFill>
              </a:rPr>
              <a:t>μ</a:t>
            </a:r>
            <a:r>
              <a:rPr lang="en-US" dirty="0" smtClean="0">
                <a:solidFill>
                  <a:srgbClr val="00B050"/>
                </a:solidFill>
              </a:rPr>
              <a:t>rad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11040" y="3183035"/>
            <a:ext cx="0" cy="40640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8"/>
          <p:cNvSpPr>
            <a:spLocks noGrp="1"/>
          </p:cNvSpPr>
          <p:nvPr>
            <p:ph idx="1"/>
          </p:nvPr>
        </p:nvSpPr>
        <p:spPr>
          <a:xfrm>
            <a:off x="5744584" y="642853"/>
            <a:ext cx="3399416" cy="2283649"/>
          </a:xfrm>
        </p:spPr>
        <p:txBody>
          <a:bodyPr>
            <a:normAutofit/>
          </a:bodyPr>
          <a:lstStyle/>
          <a:p>
            <a:pPr marL="457200">
              <a:spcBef>
                <a:spcPts val="0"/>
              </a:spcBef>
              <a:buClrTx/>
              <a:buSzTx/>
            </a:pPr>
            <a:r>
              <a:rPr lang="en-US" sz="1800" dirty="0" smtClean="0"/>
              <a:t>The suggestion from the DA simulations to push the tune towards the diagonal</a:t>
            </a:r>
          </a:p>
          <a:p>
            <a:pPr marL="457200">
              <a:spcBef>
                <a:spcPts val="0"/>
              </a:spcBef>
              <a:buClrTx/>
              <a:buSzTx/>
            </a:pPr>
            <a:endParaRPr lang="en-US" sz="1800" b="1" dirty="0"/>
          </a:p>
          <a:p>
            <a:pPr marL="457200">
              <a:spcBef>
                <a:spcPts val="0"/>
              </a:spcBef>
              <a:buClrTx/>
              <a:buSzTx/>
            </a:pPr>
            <a:r>
              <a:rPr lang="en-US" sz="1800" b="1" dirty="0" smtClean="0"/>
              <a:t>30cm totally feasible with 175μrad</a:t>
            </a:r>
          </a:p>
          <a:p>
            <a:pPr marL="457200">
              <a:spcBef>
                <a:spcPts val="0"/>
              </a:spcBef>
              <a:buClrTx/>
              <a:buSzTx/>
            </a:pPr>
            <a:endParaRPr lang="en-US" sz="18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5343817" y="2663123"/>
            <a:ext cx="39714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b="1" dirty="0"/>
              <a:t>150μrad</a:t>
            </a:r>
            <a:r>
              <a:rPr lang="en-US" dirty="0"/>
              <a:t> are within </a:t>
            </a:r>
            <a:r>
              <a:rPr lang="en-US" dirty="0" smtClean="0"/>
              <a:t>reach (</a:t>
            </a:r>
            <a:r>
              <a:rPr lang="en-US" dirty="0" smtClean="0"/>
              <a:t>no change)</a:t>
            </a:r>
            <a:endParaRPr lang="en-US" dirty="0" smtClean="0"/>
          </a:p>
          <a:p>
            <a:pPr marL="742950" indent="-285750">
              <a:spcBef>
                <a:spcPts val="0"/>
              </a:spcBef>
              <a:buClrTx/>
              <a:buSzTx/>
              <a:buFont typeface="Arial" charset="0"/>
              <a:buChar char="•"/>
            </a:pPr>
            <a:endParaRPr lang="en-US" dirty="0"/>
          </a:p>
          <a:p>
            <a:pPr marL="742950" indent="-285750"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dirty="0"/>
              <a:t>Based on </a:t>
            </a:r>
            <a:r>
              <a:rPr lang="en-US" b="1" dirty="0"/>
              <a:t>operational</a:t>
            </a:r>
            <a:r>
              <a:rPr lang="en-US" dirty="0"/>
              <a:t> </a:t>
            </a:r>
            <a:r>
              <a:rPr lang="en-US" b="1" dirty="0"/>
              <a:t>experience</a:t>
            </a:r>
            <a:r>
              <a:rPr lang="en-US" dirty="0"/>
              <a:t> could even push for </a:t>
            </a:r>
            <a:r>
              <a:rPr lang="en-US" b="1" dirty="0"/>
              <a:t>140μrad</a:t>
            </a:r>
            <a:r>
              <a:rPr lang="en-US" dirty="0"/>
              <a:t> at start of the fill</a:t>
            </a:r>
            <a:r>
              <a:rPr lang="en-US" dirty="0" smtClean="0"/>
              <a:t>!</a:t>
            </a:r>
          </a:p>
          <a:p>
            <a:pPr marL="1200150" lvl="1" indent="-28575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 it have been tested </a:t>
            </a:r>
            <a:r>
              <a:rPr lang="en-US" dirty="0" err="1" smtClean="0">
                <a:sym typeface="Wingdings"/>
              </a:rPr>
              <a:t>durng</a:t>
            </a:r>
            <a:r>
              <a:rPr lang="en-US" dirty="0" smtClean="0">
                <a:sym typeface="Wingdings"/>
              </a:rPr>
              <a:t> operation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529611" y="5021677"/>
            <a:ext cx="3393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Bef>
                <a:spcPts val="0"/>
              </a:spcBef>
              <a:buClrTx/>
              <a:buSzTx/>
            </a:pPr>
            <a:r>
              <a:rPr lang="en-US" b="1" i="1" dirty="0" smtClean="0"/>
              <a:t>How can I push performance even more?</a:t>
            </a:r>
            <a:endParaRPr lang="en-US" b="1" i="1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2246" y="112888"/>
            <a:ext cx="8595080" cy="711055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about 30cm</a:t>
            </a:r>
            <a:r>
              <a:rPr lang="el-GR" dirty="0" smtClean="0"/>
              <a:t> β*?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2246" y="112888"/>
            <a:ext cx="8595080" cy="711055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Crossing Anti-Levelling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4389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90507" y="5113867"/>
            <a:ext cx="2472266" cy="419946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2246" y="58701"/>
            <a:ext cx="8595080" cy="711055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Crossing Anti-Levelling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35" y="866463"/>
            <a:ext cx="6377038" cy="5261712"/>
          </a:xfrm>
        </p:spPr>
      </p:pic>
      <p:cxnSp>
        <p:nvCxnSpPr>
          <p:cNvPr id="8" name="Straight Arrow Connector 7"/>
          <p:cNvCxnSpPr/>
          <p:nvPr/>
        </p:nvCxnSpPr>
        <p:spPr>
          <a:xfrm flipH="1">
            <a:off x="4192693" y="2946400"/>
            <a:ext cx="717974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19785" y="2909397"/>
            <a:ext cx="3388" cy="421872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01811" y="3331269"/>
            <a:ext cx="717974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92587" y="3660987"/>
            <a:ext cx="1039704" cy="16933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532291" y="3286383"/>
            <a:ext cx="3388" cy="391537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92587" y="3677920"/>
            <a:ext cx="0" cy="374604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2246" y="112888"/>
            <a:ext cx="8595080" cy="711055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Crossing Anti-Levelling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89" y="1212427"/>
            <a:ext cx="6064393" cy="4548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00" y="40640"/>
            <a:ext cx="2913600" cy="21852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095621" y="2492587"/>
            <a:ext cx="548433" cy="596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41352" y="3356187"/>
            <a:ext cx="548433" cy="596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45968" y="4152054"/>
            <a:ext cx="548433" cy="596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0004" y="5692964"/>
            <a:ext cx="832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b="1" dirty="0" smtClean="0">
                <a:solidFill>
                  <a:srgbClr val="C00000"/>
                </a:solidFill>
              </a:rPr>
              <a:t>careful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steps, gain in integrated luminosity of ~5% for 10h in Stable Beams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2246" y="112888"/>
            <a:ext cx="8595080" cy="711055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Crossing Anti-Levelling</a:t>
            </a:r>
            <a:endParaRPr lang="en-US" dirty="0"/>
          </a:p>
        </p:txBody>
      </p:sp>
      <p:pic>
        <p:nvPicPr>
          <p:cNvPr id="9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35" y="866463"/>
            <a:ext cx="6377038" cy="5261712"/>
          </a:xfrm>
        </p:spPr>
      </p:pic>
      <p:cxnSp>
        <p:nvCxnSpPr>
          <p:cNvPr id="10" name="Straight Arrow Connector 9"/>
          <p:cNvCxnSpPr/>
          <p:nvPr/>
        </p:nvCxnSpPr>
        <p:spPr>
          <a:xfrm flipH="1">
            <a:off x="4192693" y="2946400"/>
            <a:ext cx="717974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19785" y="2909397"/>
            <a:ext cx="3388" cy="421872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38880" y="3331269"/>
            <a:ext cx="480905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8880" y="3331269"/>
            <a:ext cx="0" cy="58371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17687" y="46787"/>
            <a:ext cx="8595080" cy="711055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Crossing Anti-Levelling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4" y="893941"/>
            <a:ext cx="8343146" cy="38934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7177796" y="845027"/>
            <a:ext cx="0" cy="2687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-1373" y="484671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When </a:t>
            </a:r>
            <a:r>
              <a:rPr lang="en-US" i="1" dirty="0" smtClean="0"/>
              <a:t>you are in a regime with  </a:t>
            </a:r>
            <a:r>
              <a:rPr lang="en-US" i="1" dirty="0" smtClean="0"/>
              <a:t>reduced </a:t>
            </a:r>
            <a:r>
              <a:rPr lang="en-US" i="1" dirty="0"/>
              <a:t>DA beam lifetime </a:t>
            </a:r>
            <a:r>
              <a:rPr lang="en-US" i="1" dirty="0" smtClean="0"/>
              <a:t>suffers and losses </a:t>
            </a:r>
            <a:r>
              <a:rPr lang="en-US" i="1" dirty="0" smtClean="0"/>
              <a:t>appear!</a:t>
            </a:r>
          </a:p>
          <a:p>
            <a:endParaRPr lang="en-US" i="1" dirty="0" smtClean="0"/>
          </a:p>
          <a:p>
            <a:r>
              <a:rPr lang="en-US" i="1" dirty="0" smtClean="0"/>
              <a:t>Careful handling is required, but experience on changing the crossing angle in operation is very valuable for the future...</a:t>
            </a:r>
            <a:endParaRPr lang="en-US" i="1" dirty="0"/>
          </a:p>
          <a:p>
            <a:endParaRPr lang="en-US" i="1" dirty="0"/>
          </a:p>
        </p:txBody>
      </p:sp>
      <p:sp>
        <p:nvSpPr>
          <p:cNvPr id="2" name="Rectangle 1"/>
          <p:cNvSpPr/>
          <p:nvPr/>
        </p:nvSpPr>
        <p:spPr>
          <a:xfrm>
            <a:off x="2293190" y="650726"/>
            <a:ext cx="4717773" cy="569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134280" y="804387"/>
            <a:ext cx="0" cy="27582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77993" y="557637"/>
            <a:ext cx="737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110</a:t>
            </a:r>
            <a:r>
              <a:rPr lang="el-GR" sz="1200" dirty="0" smtClean="0">
                <a:solidFill>
                  <a:srgbClr val="FF0000"/>
                </a:solidFill>
              </a:rPr>
              <a:t>μ</a:t>
            </a:r>
            <a:r>
              <a:rPr lang="en-US" sz="1200" dirty="0" smtClean="0">
                <a:solidFill>
                  <a:srgbClr val="FF0000"/>
                </a:solidFill>
              </a:rPr>
              <a:t>rad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49168" y="527388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FF0000"/>
                </a:solidFill>
              </a:rPr>
              <a:t>100</a:t>
            </a:r>
            <a:r>
              <a:rPr lang="el-GR" sz="1200" dirty="0" smtClean="0">
                <a:solidFill>
                  <a:srgbClr val="FF0000"/>
                </a:solidFill>
              </a:rPr>
              <a:t>μ</a:t>
            </a:r>
            <a:r>
              <a:rPr lang="en-US" sz="1200" dirty="0" smtClean="0">
                <a:solidFill>
                  <a:srgbClr val="FF0000"/>
                </a:solidFill>
              </a:rPr>
              <a:t>rad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46" y="2527513"/>
            <a:ext cx="8226854" cy="940443"/>
          </a:xfrm>
        </p:spPr>
        <p:txBody>
          <a:bodyPr/>
          <a:lstStyle/>
          <a:p>
            <a:pPr algn="ctr"/>
            <a:r>
              <a:rPr lang="en-US" dirty="0" smtClean="0"/>
              <a:t>HL-LHC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46" y="51831"/>
            <a:ext cx="8226854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HL-LHC Era: Adaptive Levelling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6196" y="992274"/>
            <a:ext cx="8541572" cy="2386846"/>
          </a:xfrm>
        </p:spPr>
        <p:txBody>
          <a:bodyPr>
            <a:noAutofit/>
          </a:bodyPr>
          <a:lstStyle/>
          <a:p>
            <a:r>
              <a:rPr lang="en-US" sz="1400" b="1" u="sng" dirty="0" smtClean="0"/>
              <a:t>HL-LHC TDR: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i="1" dirty="0" smtClean="0"/>
              <a:t>“Both the consideration of </a:t>
            </a:r>
            <a:r>
              <a:rPr lang="en-US" sz="1400" b="1" i="1" dirty="0" smtClean="0"/>
              <a:t>energy deposition</a:t>
            </a:r>
            <a:r>
              <a:rPr lang="en-US" sz="1400" i="1" dirty="0" smtClean="0"/>
              <a:t> by collision debris in the interaction region magnets, and the necessity to </a:t>
            </a:r>
            <a:r>
              <a:rPr lang="en-US" sz="1400" b="1" i="1" dirty="0" smtClean="0"/>
              <a:t>limit the peak pile-up</a:t>
            </a:r>
            <a:r>
              <a:rPr lang="en-US" sz="1400" i="1" dirty="0" smtClean="0"/>
              <a:t> in the experimental detector, impose an a priori </a:t>
            </a:r>
            <a:r>
              <a:rPr lang="en-US" sz="1400" b="1" i="1" dirty="0" smtClean="0"/>
              <a:t>limitation upon peak luminosity</a:t>
            </a:r>
            <a:r>
              <a:rPr lang="en-US" sz="1400" i="1" dirty="0" smtClean="0"/>
              <a:t>. The consequence is that HL-LHC operation will have to rely on </a:t>
            </a:r>
            <a:r>
              <a:rPr lang="en-US" sz="1400" b="1" i="1" dirty="0" smtClean="0"/>
              <a:t>luminosity levelling</a:t>
            </a:r>
            <a:r>
              <a:rPr lang="en-US" sz="1400" i="1" dirty="0" smtClean="0"/>
              <a:t>."</a:t>
            </a:r>
            <a:endParaRPr lang="en-US" sz="1400" b="1" i="1" dirty="0" smtClean="0"/>
          </a:p>
          <a:p>
            <a:endParaRPr lang="en-US" sz="1400" dirty="0"/>
          </a:p>
          <a:p>
            <a:r>
              <a:rPr lang="en-US" sz="1400" b="1" u="sng" dirty="0" smtClean="0"/>
              <a:t>Levelling Scenarios:</a:t>
            </a:r>
          </a:p>
          <a:p>
            <a:pPr lvl="1"/>
            <a:r>
              <a:rPr lang="en-US" sz="1400" dirty="0" smtClean="0"/>
              <a:t>So far LHC has successfully operated </a:t>
            </a:r>
            <a:r>
              <a:rPr lang="en-US" sz="1400" b="1" dirty="0" smtClean="0"/>
              <a:t>levelling by separation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endParaRPr lang="en-US" sz="1400" b="1" dirty="0"/>
          </a:p>
          <a:p>
            <a:pPr lvl="1"/>
            <a:r>
              <a:rPr lang="en-US" sz="1400" dirty="0" smtClean="0"/>
              <a:t>HL-LHC design includes the installation of </a:t>
            </a:r>
            <a:r>
              <a:rPr lang="en-US" sz="1400" b="1" dirty="0" smtClean="0"/>
              <a:t>crab cavities</a:t>
            </a:r>
            <a:r>
              <a:rPr lang="en-US" sz="1400" dirty="0" smtClean="0"/>
              <a:t> around the IR1/IR5.</a:t>
            </a:r>
            <a:br>
              <a:rPr lang="en-US" sz="1400" dirty="0" smtClean="0"/>
            </a:br>
            <a:endParaRPr lang="en-US" sz="1400" dirty="0"/>
          </a:p>
          <a:p>
            <a:pPr lvl="1"/>
            <a:r>
              <a:rPr lang="en-US" sz="1400" dirty="0" smtClean="0"/>
              <a:t>The size of the luminous region can be modified by changing the </a:t>
            </a:r>
            <a:r>
              <a:rPr lang="el-GR" sz="1400" b="1" dirty="0" smtClean="0"/>
              <a:t>β*</a:t>
            </a:r>
            <a:r>
              <a:rPr lang="el-GR" sz="1400" dirty="0" smtClean="0"/>
              <a:t> </a:t>
            </a:r>
            <a:r>
              <a:rPr lang="en-US" sz="1400" dirty="0" smtClean="0"/>
              <a:t>at the IP.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90" y="2407812"/>
            <a:ext cx="2600713" cy="593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76" y="2956494"/>
            <a:ext cx="2504677" cy="533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91" y="3569167"/>
            <a:ext cx="1873405" cy="35248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356196" y="4828867"/>
            <a:ext cx="9500196" cy="1683079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sng" dirty="0" smtClean="0"/>
              <a:t>Levelling Proposal:</a:t>
            </a:r>
          </a:p>
          <a:p>
            <a:pPr lvl="1"/>
            <a:r>
              <a:rPr lang="en-US" sz="1400" dirty="0" smtClean="0"/>
              <a:t>“Adaptive Levelling Scenario”</a:t>
            </a:r>
          </a:p>
          <a:p>
            <a:pPr lvl="2"/>
            <a:r>
              <a:rPr lang="en-US" sz="1400" dirty="0" smtClean="0"/>
              <a:t>Depending on the time within the fill (during levelling, i.e. bunch intensity) and driven by the available DA, adapt the </a:t>
            </a:r>
            <a:r>
              <a:rPr lang="en-US" sz="1400" b="1" dirty="0" smtClean="0"/>
              <a:t>crossing angle</a:t>
            </a:r>
            <a:r>
              <a:rPr lang="en-US" sz="1400" dirty="0" smtClean="0"/>
              <a:t> and </a:t>
            </a:r>
            <a:r>
              <a:rPr lang="el-GR" sz="1400" b="1" dirty="0" smtClean="0"/>
              <a:t>β*</a:t>
            </a:r>
            <a:r>
              <a:rPr lang="el-GR" sz="1400" dirty="0" smtClean="0"/>
              <a:t> </a:t>
            </a:r>
            <a:r>
              <a:rPr lang="en-US" sz="1400" dirty="0" smtClean="0"/>
              <a:t>at the interaction points to keep the target 5 Hz/cm/cm.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6112" y="2539435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Zapf Dingbats" charset="0"/>
              </a:rPr>
              <a:t>✔︎</a:t>
            </a:r>
            <a:endParaRPr lang="en-US" sz="2400" dirty="0">
              <a:solidFill>
                <a:srgbClr val="92D050"/>
              </a:solidFill>
              <a:effectLst/>
              <a:latin typeface="Zapf Dingbat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6619" y="2956494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730"/>
                </a:solidFill>
                <a:latin typeface="Zapf Dingbats" charset="0"/>
              </a:rPr>
              <a:t>✔︎</a:t>
            </a:r>
            <a:endParaRPr lang="en-US" sz="2400" dirty="0">
              <a:solidFill>
                <a:srgbClr val="FFF730"/>
              </a:solidFill>
              <a:effectLst/>
              <a:latin typeface="Zapf Dingbat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3599" y="3418159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Zapf Dingbats" charset="0"/>
              </a:rPr>
              <a:t>✔︎</a:t>
            </a:r>
            <a:endParaRPr lang="en-US" sz="2400" dirty="0">
              <a:solidFill>
                <a:srgbClr val="FFC000"/>
              </a:solidFill>
              <a:effectLst/>
              <a:latin typeface="Zapf Dingbat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96"/>
            <a:ext cx="8226854" cy="940443"/>
          </a:xfrm>
        </p:spPr>
        <p:txBody>
          <a:bodyPr/>
          <a:lstStyle/>
          <a:p>
            <a:r>
              <a:rPr lang="en-US" dirty="0" smtClean="0"/>
              <a:t>Adaptive Levelling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4" y="1382982"/>
            <a:ext cx="6615405" cy="455266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432079" y="713195"/>
            <a:ext cx="3860127" cy="648984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400" dirty="0" smtClean="0"/>
              <a:t>Min DA Scan for Half Crossing Angle and </a:t>
            </a:r>
            <a:r>
              <a:rPr lang="el-GR" sz="1400" dirty="0" smtClean="0"/>
              <a:t>β</a:t>
            </a:r>
            <a:r>
              <a:rPr lang="en-US" sz="1400" dirty="0" smtClean="0"/>
              <a:t>*</a:t>
            </a:r>
            <a:r>
              <a:rPr lang="el-GR" sz="1400" dirty="0" smtClean="0"/>
              <a:t> </a:t>
            </a:r>
            <a:r>
              <a:rPr lang="en-US" sz="1400" dirty="0" smtClean="0"/>
              <a:t>at the start of the collisions.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3427" y="1652397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 of Collisions</a:t>
            </a:r>
          </a:p>
          <a:p>
            <a:r>
              <a:rPr lang="en-US" b="1" dirty="0" smtClean="0"/>
              <a:t>I=2.2e11 ppb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99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53" y="1827193"/>
            <a:ext cx="8761228" cy="940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 Simulations for LHC and </a:t>
            </a:r>
            <a:r>
              <a:rPr lang="en-US" dirty="0" err="1" smtClean="0"/>
              <a:t>HiLumi</a:t>
            </a:r>
            <a:r>
              <a:rPr lang="en-US" dirty="0" smtClean="0"/>
              <a:t> LHC in presence of beam-beam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3199027" y="3460346"/>
            <a:ext cx="2953120" cy="63841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Nikos Karastathis</a:t>
            </a:r>
          </a:p>
          <a:p>
            <a:pPr algn="ctr"/>
            <a:r>
              <a:rPr lang="en-US" dirty="0" smtClean="0"/>
              <a:t>CERN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692441" y="5412015"/>
            <a:ext cx="5831306" cy="120535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ICFA Mini-Workshop on Dynamic Apertures of Circular Accelerators</a:t>
            </a:r>
          </a:p>
          <a:p>
            <a:pPr algn="ctr"/>
            <a:r>
              <a:rPr lang="en-US" dirty="0" smtClean="0"/>
              <a:t>02/11/2017</a:t>
            </a:r>
          </a:p>
          <a:p>
            <a:pPr algn="ctr"/>
            <a:r>
              <a:rPr lang="en-US" dirty="0" smtClean="0"/>
              <a:t>IHEP, Beijing, China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6625" y="4765684"/>
            <a:ext cx="5609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Acknowledgements:</a:t>
            </a:r>
            <a:endParaRPr lang="en-US" sz="1200" b="1" dirty="0" smtClean="0"/>
          </a:p>
          <a:p>
            <a:pPr algn="ctr"/>
            <a:r>
              <a:rPr lang="en-US" sz="1200" dirty="0" smtClean="0"/>
              <a:t>F. Antoniou, G. </a:t>
            </a:r>
            <a:r>
              <a:rPr lang="en-US" sz="1200" dirty="0" err="1" smtClean="0"/>
              <a:t>Arduini</a:t>
            </a:r>
            <a:r>
              <a:rPr lang="en-US" sz="1200" dirty="0" smtClean="0"/>
              <a:t>, S. </a:t>
            </a:r>
            <a:r>
              <a:rPr lang="en-US" sz="1200" dirty="0" err="1" smtClean="0"/>
              <a:t>Fartoukh</a:t>
            </a:r>
            <a:r>
              <a:rPr lang="en-US" sz="1200" dirty="0" smtClean="0"/>
              <a:t>, R. de Maria, Y. </a:t>
            </a:r>
            <a:r>
              <a:rPr lang="en-US" sz="1200" dirty="0" err="1" smtClean="0"/>
              <a:t>Papaphilippou</a:t>
            </a:r>
            <a:r>
              <a:rPr lang="en-US" sz="1200" dirty="0" smtClean="0"/>
              <a:t>, D. Pellegrini</a:t>
            </a:r>
          </a:p>
          <a:p>
            <a:pPr algn="ctr"/>
            <a:r>
              <a:rPr lang="en-US" sz="1200" dirty="0" smtClean="0"/>
              <a:t>our OP &amp; MP Colleagues and all the </a:t>
            </a:r>
            <a:r>
              <a:rPr lang="en-US" sz="1200" dirty="0" err="1" smtClean="0"/>
              <a:t>LHC@Home</a:t>
            </a:r>
            <a:r>
              <a:rPr lang="en-US" sz="1200" dirty="0" smtClean="0"/>
              <a:t> volunteers!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99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29" y="1619503"/>
            <a:ext cx="6643396" cy="407962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287" y="18277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Adaptive Levelling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60848" y="680187"/>
            <a:ext cx="4310743" cy="792368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400" dirty="0" smtClean="0"/>
              <a:t>Overlay </a:t>
            </a:r>
            <a:r>
              <a:rPr lang="en-US" sz="1400" dirty="0" err="1" smtClean="0">
                <a:solidFill>
                  <a:srgbClr val="FF0000"/>
                </a:solidFill>
              </a:rPr>
              <a:t>iso</a:t>
            </a:r>
            <a:r>
              <a:rPr lang="en-US" sz="1400" dirty="0" smtClean="0">
                <a:solidFill>
                  <a:srgbClr val="FF0000"/>
                </a:solidFill>
              </a:rPr>
              <a:t>-luminosity</a:t>
            </a:r>
            <a:r>
              <a:rPr lang="en-US" sz="1400" dirty="0" smtClean="0"/>
              <a:t> lines.</a:t>
            </a:r>
          </a:p>
          <a:p>
            <a:pPr marL="36576" indent="0">
              <a:buNone/>
            </a:pPr>
            <a:r>
              <a:rPr lang="en-US" sz="1400" b="1" dirty="0" smtClean="0"/>
              <a:t>Peak luminosity </a:t>
            </a:r>
            <a:r>
              <a:rPr lang="en-US" sz="1400" dirty="0" smtClean="0"/>
              <a:t>1.1-1.4e35 Hz/cm/cm can be achieved with 20cm </a:t>
            </a:r>
            <a:r>
              <a:rPr lang="el-GR" sz="1400" dirty="0" smtClean="0"/>
              <a:t>β* ... </a:t>
            </a:r>
            <a:r>
              <a:rPr lang="en-US" sz="1400" dirty="0" smtClean="0"/>
              <a:t>but with </a:t>
            </a:r>
            <a:r>
              <a:rPr lang="en-US" sz="1400" b="1" dirty="0" smtClean="0"/>
              <a:t>PU&gt;300</a:t>
            </a:r>
            <a:r>
              <a:rPr lang="en-US" sz="1400" b="1" dirty="0"/>
              <a:t> </a:t>
            </a:r>
            <a:r>
              <a:rPr lang="en-US" sz="1400" b="1" dirty="0" smtClean="0"/>
              <a:t>events.</a:t>
            </a:r>
          </a:p>
        </p:txBody>
      </p:sp>
    </p:spTree>
    <p:extLst>
      <p:ext uri="{BB962C8B-B14F-4D97-AF65-F5344CB8AC3E}">
        <p14:creationId xmlns:p14="http://schemas.microsoft.com/office/powerpoint/2010/main" val="20793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287" y="18277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Adaptive Levelling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286" y="817712"/>
            <a:ext cx="7684469" cy="792368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400" dirty="0" smtClean="0"/>
              <a:t>Overlay </a:t>
            </a:r>
            <a:r>
              <a:rPr lang="en-US" sz="1400" dirty="0" err="1" smtClean="0">
                <a:solidFill>
                  <a:srgbClr val="FFC000"/>
                </a:solidFill>
              </a:rPr>
              <a:t>iso</a:t>
            </a:r>
            <a:r>
              <a:rPr lang="en-US" sz="1400" dirty="0" smtClean="0">
                <a:solidFill>
                  <a:srgbClr val="FFC000"/>
                </a:solidFill>
              </a:rPr>
              <a:t>-length of luminous region</a:t>
            </a:r>
            <a:r>
              <a:rPr lang="en-US" sz="1400" dirty="0" smtClean="0"/>
              <a:t> lines.</a:t>
            </a:r>
          </a:p>
          <a:p>
            <a:pPr marL="36576" indent="0">
              <a:buNone/>
            </a:pPr>
            <a:r>
              <a:rPr lang="en-US" sz="1400" dirty="0" smtClean="0"/>
              <a:t>Reduction of </a:t>
            </a:r>
            <a:r>
              <a:rPr lang="en-US" sz="1400" b="1" dirty="0" smtClean="0"/>
              <a:t>crossing angle</a:t>
            </a:r>
            <a:r>
              <a:rPr lang="en-US" sz="1400" dirty="0" smtClean="0"/>
              <a:t> at </a:t>
            </a:r>
            <a:r>
              <a:rPr lang="en-US" sz="1400" b="1" dirty="0" smtClean="0">
                <a:solidFill>
                  <a:srgbClr val="FF0000"/>
                </a:solidFill>
              </a:rPr>
              <a:t>constant luminosity</a:t>
            </a:r>
            <a:r>
              <a:rPr lang="en-US" sz="1400" dirty="0" smtClean="0"/>
              <a:t> enables the reduction of </a:t>
            </a:r>
            <a:r>
              <a:rPr lang="en-US" sz="1400" b="1" dirty="0" smtClean="0">
                <a:solidFill>
                  <a:srgbClr val="FFC000"/>
                </a:solidFill>
              </a:rPr>
              <a:t>PU density</a:t>
            </a:r>
            <a:r>
              <a:rPr lang="en-US" sz="1400" dirty="0" smtClean="0"/>
              <a:t> (increase of luminous region) and triplet irradiation.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92" y="1610080"/>
            <a:ext cx="7269649" cy="42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287" y="18277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Adaptive Levelling</a:t>
            </a:r>
            <a:endParaRPr lang="en-US" dirty="0"/>
          </a:p>
        </p:txBody>
      </p:sp>
      <p:sp>
        <p:nvSpPr>
          <p:cNvPr id="2" name="AutoShape 2" descr="can_XB_1.9_Lumi_20170122.pd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31" y="958720"/>
            <a:ext cx="6528391" cy="4896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74054"/>
            <a:ext cx="6634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en-US" b="1"/>
              <a:t>Time evolution</a:t>
            </a:r>
            <a:r>
              <a:rPr lang="en-US"/>
              <a:t> can be folded in in terms of bunch intensity.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3229791" y="3492730"/>
            <a:ext cx="329610" cy="329610"/>
          </a:xfrm>
          <a:prstGeom prst="star5">
            <a:avLst>
              <a:gd name="adj" fmla="val 24934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287" y="18277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Adaptive Levelling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27" y="958720"/>
            <a:ext cx="6528000" cy="48960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3394596" y="4045623"/>
            <a:ext cx="329610" cy="329610"/>
          </a:xfrm>
          <a:prstGeom prst="star5">
            <a:avLst>
              <a:gd name="adj" fmla="val 24934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287" y="18277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Adaptive Levelling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286" y="817712"/>
            <a:ext cx="8860126" cy="792368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400" dirty="0" smtClean="0"/>
              <a:t>Following the intersection of the </a:t>
            </a:r>
            <a:r>
              <a:rPr lang="en-US" sz="1400" b="1" dirty="0" err="1" smtClean="0">
                <a:solidFill>
                  <a:srgbClr val="FF0000"/>
                </a:solidFill>
              </a:rPr>
              <a:t>iso</a:t>
            </a:r>
            <a:r>
              <a:rPr lang="en-US" sz="1400" b="1" dirty="0" smtClean="0">
                <a:solidFill>
                  <a:srgbClr val="FF0000"/>
                </a:solidFill>
              </a:rPr>
              <a:t>-luminosity</a:t>
            </a:r>
            <a:r>
              <a:rPr lang="en-US" sz="1400" dirty="0" smtClean="0"/>
              <a:t> and </a:t>
            </a:r>
            <a:r>
              <a:rPr lang="en-US" sz="1400" b="1" dirty="0" err="1" smtClean="0">
                <a:solidFill>
                  <a:srgbClr val="002060"/>
                </a:solidFill>
              </a:rPr>
              <a:t>iso</a:t>
            </a:r>
            <a:r>
              <a:rPr lang="en-US" sz="1400" b="1" dirty="0" smtClean="0">
                <a:solidFill>
                  <a:srgbClr val="002060"/>
                </a:solidFill>
              </a:rPr>
              <a:t>-DA</a:t>
            </a:r>
            <a:r>
              <a:rPr lang="en-US" sz="1400" dirty="0" smtClean="0"/>
              <a:t> lines one can define a levelling path</a:t>
            </a:r>
          </a:p>
        </p:txBody>
      </p:sp>
      <p:sp>
        <p:nvSpPr>
          <p:cNvPr id="2" name="AutoShape 2" descr="can_XB_1.275_Lumi_20170122.pd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67" y="1322042"/>
            <a:ext cx="6414077" cy="4810558"/>
          </a:xfrm>
          <a:prstGeom prst="rect">
            <a:avLst/>
          </a:prstGeom>
        </p:spPr>
      </p:pic>
      <p:sp>
        <p:nvSpPr>
          <p:cNvPr id="13" name="5-Point Star 12"/>
          <p:cNvSpPr/>
          <p:nvPr/>
        </p:nvSpPr>
        <p:spPr>
          <a:xfrm>
            <a:off x="3797104" y="4864330"/>
            <a:ext cx="329610" cy="329610"/>
          </a:xfrm>
          <a:prstGeom prst="star5">
            <a:avLst>
              <a:gd name="adj" fmla="val 24934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" y="1024645"/>
            <a:ext cx="4572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4" y="3426750"/>
            <a:ext cx="4523973" cy="2714384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287" y="18277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Adaptive Levelling </a:t>
            </a:r>
            <a:r>
              <a:rPr lang="mr-IN" dirty="0" smtClean="0"/>
              <a:t>–</a:t>
            </a:r>
            <a:r>
              <a:rPr lang="en-US" dirty="0" smtClean="0"/>
              <a:t> What do I gain?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94849" y="1341886"/>
            <a:ext cx="3491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Comparing: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Constant crossing at 510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rad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Adaptive scenario of 6</a:t>
            </a:r>
            <a:r>
              <a:rPr lang="el-GR" dirty="0" smtClean="0">
                <a:solidFill>
                  <a:srgbClr val="00B0F0"/>
                </a:solidFill>
              </a:rPr>
              <a:t>σ </a:t>
            </a:r>
            <a:r>
              <a:rPr lang="en-US" dirty="0" smtClean="0">
                <a:solidFill>
                  <a:srgbClr val="00B0F0"/>
                </a:solidFill>
              </a:rPr>
              <a:t>DA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Adaptive scenario of 5</a:t>
            </a:r>
            <a:r>
              <a:rPr lang="el-GR" dirty="0" smtClean="0">
                <a:solidFill>
                  <a:srgbClr val="FFC000"/>
                </a:solidFill>
              </a:rPr>
              <a:t>σ </a:t>
            </a:r>
            <a:r>
              <a:rPr lang="en-US" dirty="0" smtClean="0">
                <a:solidFill>
                  <a:srgbClr val="FFC000"/>
                </a:solidFill>
              </a:rPr>
              <a:t>DA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9091" y="4136500"/>
            <a:ext cx="44044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terms of </a:t>
            </a:r>
            <a:r>
              <a:rPr lang="en-US" b="1" dirty="0" smtClean="0"/>
              <a:t>crossing angle</a:t>
            </a:r>
            <a:r>
              <a:rPr lang="en-US" dirty="0" smtClean="0"/>
              <a:t>, I can operate with </a:t>
            </a:r>
            <a:r>
              <a:rPr lang="en-US" b="1" dirty="0" smtClean="0"/>
              <a:t>less voltage</a:t>
            </a:r>
            <a:r>
              <a:rPr lang="en-US" dirty="0" smtClean="0"/>
              <a:t> in the crab </a:t>
            </a:r>
            <a:r>
              <a:rPr lang="en-US" dirty="0" smtClean="0"/>
              <a:t>cavities (max crabbing 380</a:t>
            </a:r>
            <a:r>
              <a:rPr lang="el-GR" dirty="0" smtClean="0"/>
              <a:t>μ</a:t>
            </a:r>
            <a:r>
              <a:rPr lang="en-US" dirty="0" smtClean="0"/>
              <a:t>rad).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</a:t>
            </a:r>
            <a:r>
              <a:rPr lang="en-US" dirty="0" smtClean="0"/>
              <a:t>terms of </a:t>
            </a:r>
            <a:r>
              <a:rPr lang="el-GR" b="1" dirty="0" smtClean="0"/>
              <a:t>β*</a:t>
            </a:r>
            <a:r>
              <a:rPr lang="el-GR" dirty="0" smtClean="0"/>
              <a:t> </a:t>
            </a:r>
            <a:r>
              <a:rPr lang="en-US" b="1" dirty="0" smtClean="0"/>
              <a:t>delayed</a:t>
            </a:r>
            <a:r>
              <a:rPr lang="en-US" dirty="0" smtClean="0"/>
              <a:t> exit from the levelling </a:t>
            </a:r>
            <a:r>
              <a:rPr lang="en-US" dirty="0" smtClean="0"/>
              <a:t>(here: 20cm target, design: 15cm).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94849" y="2740715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Assuming a cross-section of 80mb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10579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3357172"/>
            <a:ext cx="4572000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2" y="914334"/>
            <a:ext cx="4572000" cy="27432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287" y="18277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Adaptive Levelling </a:t>
            </a:r>
            <a:r>
              <a:rPr lang="mr-IN" dirty="0" smtClean="0"/>
              <a:t>–</a:t>
            </a:r>
            <a:r>
              <a:rPr lang="en-US" dirty="0" smtClean="0"/>
              <a:t> What do I gain?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9712" y="1639603"/>
            <a:ext cx="4404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This provides me with a bit of gain in terms of </a:t>
            </a:r>
            <a:r>
              <a:rPr lang="en-US" b="1" dirty="0" smtClean="0"/>
              <a:t>integrated luminosity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Bit more if I continue with “anti-levelling” after the levelling is finished.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0440" y="4405606"/>
            <a:ext cx="4041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... while the experiments are recording data comfortably at a reduced </a:t>
            </a:r>
            <a:r>
              <a:rPr lang="en-US" b="1" dirty="0" smtClean="0"/>
              <a:t>pileup density</a:t>
            </a:r>
            <a:r>
              <a:rPr lang="en-US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97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163"/>
            <a:ext cx="8226854" cy="94044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3914" y="934280"/>
            <a:ext cx="8693426" cy="5078627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DA Simulations in the form of parameter scans are successfully used even during the Run to </a:t>
            </a:r>
            <a:r>
              <a:rPr lang="en-US" sz="2000" b="1" dirty="0" smtClean="0"/>
              <a:t>optimize performance</a:t>
            </a:r>
            <a:r>
              <a:rPr lang="en-US" sz="2000" dirty="0" smtClean="0"/>
              <a:t>, whenever margin is available, and to construct operational scenarios.</a:t>
            </a:r>
          </a:p>
          <a:p>
            <a:r>
              <a:rPr lang="en-US" sz="2000" dirty="0" smtClean="0"/>
              <a:t>Correlation of DA with </a:t>
            </a:r>
            <a:r>
              <a:rPr lang="en-US" sz="2000" b="1" dirty="0" smtClean="0"/>
              <a:t>lifetime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 efforts to quantify it.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000" b="1" dirty="0" smtClean="0"/>
              <a:t>LHC: </a:t>
            </a:r>
            <a:r>
              <a:rPr lang="en-US" sz="2000" dirty="0" smtClean="0"/>
              <a:t>DA </a:t>
            </a:r>
            <a:r>
              <a:rPr lang="en-US" sz="2000" dirty="0" smtClean="0"/>
              <a:t>driven</a:t>
            </a:r>
            <a:r>
              <a:rPr lang="en-US" sz="1800" dirty="0" smtClean="0"/>
              <a:t> operational scenarios have been proven to be successful when tested in operation:</a:t>
            </a:r>
          </a:p>
          <a:p>
            <a:pPr lvl="2"/>
            <a:r>
              <a:rPr lang="en-US" sz="1800" dirty="0" smtClean="0"/>
              <a:t>WP optimization </a:t>
            </a:r>
            <a:r>
              <a:rPr lang="en-US" sz="1800" dirty="0" smtClean="0">
                <a:sym typeface="Wingdings"/>
              </a:rPr>
              <a:t> free some space</a:t>
            </a:r>
            <a:endParaRPr lang="en-US" sz="1800" dirty="0" smtClean="0"/>
          </a:p>
          <a:p>
            <a:pPr lvl="2"/>
            <a:r>
              <a:rPr lang="en-US" sz="1800" dirty="0" smtClean="0"/>
              <a:t>reducing </a:t>
            </a:r>
            <a:r>
              <a:rPr lang="el-GR" sz="1800" dirty="0" smtClean="0"/>
              <a:t>β* </a:t>
            </a:r>
            <a:r>
              <a:rPr lang="el-GR" sz="1800" dirty="0" smtClean="0">
                <a:sym typeface="Wingdings"/>
              </a:rPr>
              <a:t> </a:t>
            </a:r>
            <a:r>
              <a:rPr lang="en-US" sz="1800" dirty="0" smtClean="0">
                <a:sym typeface="Wingdings"/>
              </a:rPr>
              <a:t>increased performance</a:t>
            </a:r>
            <a:endParaRPr lang="en-US" sz="1800" dirty="0" smtClean="0"/>
          </a:p>
          <a:p>
            <a:pPr lvl="2"/>
            <a:r>
              <a:rPr lang="en-US" sz="1800" dirty="0" smtClean="0"/>
              <a:t>crossing</a:t>
            </a:r>
            <a:r>
              <a:rPr lang="en-US" sz="2000" dirty="0" smtClean="0"/>
              <a:t> angle anti-levelling </a:t>
            </a:r>
            <a:r>
              <a:rPr lang="en-US" sz="2000" dirty="0" smtClean="0">
                <a:sym typeface="Wingdings"/>
              </a:rPr>
              <a:t> increased performance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HL-LHC: </a:t>
            </a:r>
            <a:r>
              <a:rPr lang="en-US" sz="1800" dirty="0" smtClean="0"/>
              <a:t>Proposal </a:t>
            </a:r>
            <a:r>
              <a:rPr lang="en-US" sz="1800" dirty="0" smtClean="0"/>
              <a:t>of adaptive luminosity </a:t>
            </a:r>
            <a:r>
              <a:rPr lang="en-US" sz="1800" dirty="0" smtClean="0"/>
              <a:t>levelling:</a:t>
            </a:r>
          </a:p>
          <a:p>
            <a:pPr lvl="2"/>
            <a:r>
              <a:rPr lang="en-US" sz="1800" dirty="0" smtClean="0"/>
              <a:t>Viable building the experience &amp; </a:t>
            </a:r>
            <a:r>
              <a:rPr lang="en-US" sz="1800" dirty="0" smtClean="0"/>
              <a:t>preferable </a:t>
            </a:r>
            <a:r>
              <a:rPr lang="en-US" sz="1800" dirty="0" smtClean="0"/>
              <a:t>in terms of </a:t>
            </a:r>
            <a:r>
              <a:rPr lang="en-US" sz="1800" dirty="0" smtClean="0"/>
              <a:t>pile-up</a:t>
            </a:r>
          </a:p>
          <a:p>
            <a:pPr lvl="2"/>
            <a:r>
              <a:rPr lang="en-US" sz="1800" dirty="0" smtClean="0"/>
              <a:t>Additional studies on high chromaticity, </a:t>
            </a:r>
            <a:r>
              <a:rPr lang="en-US" sz="1800" dirty="0" err="1" smtClean="0"/>
              <a:t>octupoles</a:t>
            </a:r>
            <a:r>
              <a:rPr lang="en-US" sz="1800" dirty="0" smtClean="0"/>
              <a:t>, </a:t>
            </a:r>
            <a:r>
              <a:rPr lang="en-US" sz="1800" dirty="0" err="1" smtClean="0"/>
              <a:t>LHCb</a:t>
            </a:r>
            <a:r>
              <a:rPr lang="en-US" sz="1800" dirty="0" smtClean="0"/>
              <a:t> scenarios ongoing...</a:t>
            </a:r>
            <a:endParaRPr lang="en-US" sz="1800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0831"/>
            <a:ext cx="8226854" cy="940443"/>
          </a:xfrm>
        </p:spPr>
        <p:txBody>
          <a:bodyPr/>
          <a:lstStyle/>
          <a:p>
            <a:pPr algn="ctr"/>
            <a:r>
              <a:rPr lang="en-US" dirty="0" smtClean="0">
                <a:latin typeface="Apple Chancery" charset="0"/>
                <a:ea typeface="Apple Chancery" charset="0"/>
                <a:cs typeface="Apple Chancery" charset="0"/>
              </a:rPr>
              <a:t>Thank you for your attention!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546" y="145439"/>
            <a:ext cx="8226854" cy="94044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82" y="1325606"/>
            <a:ext cx="8752114" cy="466742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 to multi-parametric Dynamic Aperture (DA) scans</a:t>
            </a:r>
          </a:p>
          <a:p>
            <a:endParaRPr lang="en-US" dirty="0" smtClean="0"/>
          </a:p>
          <a:p>
            <a:r>
              <a:rPr lang="en-US" b="1" dirty="0" smtClean="0"/>
              <a:t>LHC</a:t>
            </a:r>
          </a:p>
          <a:p>
            <a:pPr lvl="1"/>
            <a:r>
              <a:rPr lang="en-US" dirty="0" smtClean="0"/>
              <a:t>Working point optimization</a:t>
            </a:r>
          </a:p>
          <a:p>
            <a:pPr lvl="1"/>
            <a:r>
              <a:rPr lang="en-US" dirty="0" smtClean="0"/>
              <a:t>Identification of margins and performance enhancement based on DA simulations</a:t>
            </a:r>
          </a:p>
          <a:p>
            <a:pPr lvl="2"/>
            <a:r>
              <a:rPr lang="en-US" dirty="0" smtClean="0"/>
              <a:t>Reduction of β* in 2017</a:t>
            </a:r>
          </a:p>
          <a:p>
            <a:pPr lvl="2"/>
            <a:r>
              <a:rPr lang="en-US" dirty="0" smtClean="0"/>
              <a:t>Crossing anti-levelling in 2017</a:t>
            </a:r>
          </a:p>
          <a:p>
            <a:pPr lvl="2"/>
            <a:r>
              <a:rPr lang="en-US" dirty="0" smtClean="0"/>
              <a:t>Observations from operation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HL-LHC</a:t>
            </a:r>
          </a:p>
          <a:p>
            <a:pPr lvl="1"/>
            <a:r>
              <a:rPr lang="en-US" dirty="0" smtClean="0"/>
              <a:t>Adaptive levelling scenario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3812"/>
            <a:ext cx="8226854" cy="940443"/>
          </a:xfrm>
        </p:spPr>
        <p:txBody>
          <a:bodyPr/>
          <a:lstStyle/>
          <a:p>
            <a:pPr algn="ctr"/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0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47857"/>
            <a:ext cx="8226854" cy="940443"/>
          </a:xfrm>
        </p:spPr>
        <p:txBody>
          <a:bodyPr/>
          <a:lstStyle/>
          <a:p>
            <a:r>
              <a:rPr lang="en-US" dirty="0" smtClean="0"/>
              <a:t>2017 Settings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86"/>
            <a:ext cx="9144000" cy="53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34" y="51832"/>
            <a:ext cx="8226854" cy="940443"/>
          </a:xfrm>
        </p:spPr>
        <p:txBody>
          <a:bodyPr/>
          <a:lstStyle/>
          <a:p>
            <a:r>
              <a:rPr lang="en-US" dirty="0" smtClean="0"/>
              <a:t>Setting the Stage: DA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3936"/>
            <a:ext cx="4870027" cy="4819092"/>
          </a:xfrm>
        </p:spPr>
        <p:txBody>
          <a:bodyPr lIns="0" tIns="36000" rIns="0" bIns="0">
            <a:noAutofit/>
          </a:bodyPr>
          <a:lstStyle/>
          <a:p>
            <a:r>
              <a:rPr lang="en-US" sz="1400" b="1" dirty="0" smtClean="0"/>
              <a:t>Weak-Strong Approximation</a:t>
            </a:r>
            <a:r>
              <a:rPr lang="en-US" sz="1400" dirty="0" smtClean="0"/>
              <a:t>: </a:t>
            </a:r>
            <a:br>
              <a:rPr lang="en-US" sz="1400" dirty="0" smtClean="0"/>
            </a:br>
            <a:r>
              <a:rPr lang="en-US" sz="1400" dirty="0" smtClean="0"/>
              <a:t>The strong beam generates the fields while the weak beam just probes them, without reciprocal perturbation </a:t>
            </a:r>
            <a:r>
              <a:rPr lang="en-US" sz="1400" dirty="0" smtClean="0">
                <a:sym typeface="Wingdings"/>
              </a:rPr>
              <a:t> computationally easier;</a:t>
            </a:r>
            <a:br>
              <a:rPr lang="en-US" sz="1400" dirty="0" smtClean="0">
                <a:sym typeface="Wingdings"/>
              </a:rPr>
            </a:br>
            <a:r>
              <a:rPr lang="en-US" sz="1400" dirty="0" smtClean="0">
                <a:sym typeface="Wingdings"/>
              </a:rPr>
              <a:t/>
            </a:r>
            <a:br>
              <a:rPr lang="en-US" sz="1400" dirty="0" smtClean="0">
                <a:sym typeface="Wingdings"/>
              </a:rPr>
            </a:br>
            <a:r>
              <a:rPr lang="en-US" sz="1400" dirty="0" smtClean="0">
                <a:sym typeface="Wingdings"/>
              </a:rPr>
              <a:t/>
            </a:r>
            <a:br>
              <a:rPr lang="en-US" sz="1400" dirty="0" smtClean="0">
                <a:sym typeface="Wingdings"/>
              </a:rPr>
            </a:br>
            <a:endParaRPr lang="en-US" sz="1400" dirty="0" smtClean="0"/>
          </a:p>
          <a:p>
            <a:r>
              <a:rPr lang="en-US" sz="1400" b="1" dirty="0" smtClean="0"/>
              <a:t>Dynamic Aperture Scans</a:t>
            </a:r>
            <a:r>
              <a:rPr lang="en-US" sz="1400" dirty="0" smtClean="0"/>
              <a:t>: </a:t>
            </a:r>
          </a:p>
          <a:p>
            <a:pPr lvl="1"/>
            <a:r>
              <a:rPr lang="en-US" sz="1400" dirty="0" smtClean="0">
                <a:solidFill>
                  <a:srgbClr val="7030A0"/>
                </a:solidFill>
              </a:rPr>
              <a:t>Choose the machine model (lattice, optics, </a:t>
            </a:r>
            <a:r>
              <a:rPr lang="en-US" sz="1400" dirty="0" err="1" smtClean="0">
                <a:solidFill>
                  <a:srgbClr val="7030A0"/>
                </a:solidFill>
              </a:rPr>
              <a:t>etc</a:t>
            </a:r>
            <a:r>
              <a:rPr lang="en-US" sz="1400" dirty="0" smtClean="0">
                <a:solidFill>
                  <a:srgbClr val="7030A0"/>
                </a:solidFill>
              </a:rPr>
              <a:t>);</a:t>
            </a:r>
          </a:p>
          <a:p>
            <a:pPr lvl="1"/>
            <a:r>
              <a:rPr lang="en-US" sz="1400" dirty="0" smtClean="0"/>
              <a:t>Specify the available parameter space;</a:t>
            </a:r>
          </a:p>
          <a:p>
            <a:pPr lvl="1"/>
            <a:r>
              <a:rPr lang="en-US" sz="1400" dirty="0" smtClean="0">
                <a:solidFill>
                  <a:srgbClr val="00B050"/>
                </a:solidFill>
              </a:rPr>
              <a:t>Choose two parameters to study their correlations in terms of DA;</a:t>
            </a:r>
          </a:p>
          <a:p>
            <a:pPr lvl="1"/>
            <a:r>
              <a:rPr lang="en-US" sz="1400" dirty="0" smtClean="0">
                <a:solidFill>
                  <a:srgbClr val="C00000"/>
                </a:solidFill>
              </a:rPr>
              <a:t>Fix the rest of the parameters to a constant value for the scan;</a:t>
            </a:r>
          </a:p>
          <a:p>
            <a:pPr lvl="1"/>
            <a:r>
              <a:rPr lang="en-US" sz="1400" dirty="0" smtClean="0"/>
              <a:t>“Time evolution” can be folded in by evolution of the “fixed” parameters (i.e. Intensity evolution, emittance evolution </a:t>
            </a:r>
            <a:r>
              <a:rPr lang="en-US" sz="1400" dirty="0" err="1" smtClean="0"/>
              <a:t>etc</a:t>
            </a:r>
            <a:r>
              <a:rPr lang="en-US" sz="1400" dirty="0" smtClean="0"/>
              <a:t>).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814102" y="948020"/>
            <a:ext cx="4302902" cy="3160864"/>
            <a:chOff x="4814102" y="1173935"/>
            <a:chExt cx="4302902" cy="31608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102" y="1173935"/>
              <a:ext cx="4250937" cy="303784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5211603" y="1527585"/>
              <a:ext cx="1156924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814102" y="1841349"/>
              <a:ext cx="397501" cy="211746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6740819" y="3001117"/>
              <a:ext cx="397501" cy="226986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788997" y="2140773"/>
              <a:ext cx="328007" cy="142000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461283" y="1527585"/>
              <a:ext cx="222277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11603" y="1841349"/>
              <a:ext cx="267375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4808376" y="4216229"/>
            <a:ext cx="4410927" cy="20313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DA </a:t>
            </a:r>
            <a:r>
              <a:rPr lang="en-US" sz="1400" b="1" dirty="0"/>
              <a:t>multi-parametric </a:t>
            </a:r>
            <a:r>
              <a:rPr lang="en-US" sz="1400" b="1" dirty="0" smtClean="0"/>
              <a:t>response:</a:t>
            </a:r>
            <a:r>
              <a:rPr lang="en-US" sz="1400" dirty="0" smtClean="0"/>
              <a:t> Tool </a:t>
            </a:r>
            <a:r>
              <a:rPr lang="en-US" sz="1400" dirty="0"/>
              <a:t>to assist in performance optimization by defining a target DA &amp; identifying and approaching the </a:t>
            </a:r>
            <a:r>
              <a:rPr lang="en-US" sz="1400" dirty="0" smtClean="0"/>
              <a:t>limits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Operational </a:t>
            </a:r>
            <a:r>
              <a:rPr lang="en-US" sz="1400" dirty="0"/>
              <a:t>experience is fed </a:t>
            </a:r>
            <a:r>
              <a:rPr lang="en-US" sz="1400" dirty="0" smtClean="0"/>
              <a:t>back</a:t>
            </a:r>
          </a:p>
          <a:p>
            <a:pPr marL="742950" lvl="1" indent="-285750">
              <a:buFont typeface="Arial" charset="0"/>
              <a:buChar char="•"/>
            </a:pPr>
            <a:endParaRPr lang="en-US" sz="1400" dirty="0"/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The non-linear nature of higher order machine multipoles, </a:t>
            </a:r>
            <a:r>
              <a:rPr lang="en-US" sz="1400" dirty="0" smtClean="0"/>
              <a:t>the </a:t>
            </a:r>
            <a:r>
              <a:rPr lang="en-US" sz="1400" dirty="0"/>
              <a:t>beam-beam force</a:t>
            </a:r>
            <a:r>
              <a:rPr lang="en-US" sz="1400" dirty="0" smtClean="0"/>
              <a:t>, </a:t>
            </a:r>
            <a:r>
              <a:rPr lang="en-US" sz="1400" dirty="0" err="1" smtClean="0"/>
              <a:t>etc</a:t>
            </a:r>
            <a:r>
              <a:rPr lang="en-US" sz="1400" dirty="0" smtClean="0"/>
              <a:t> </a:t>
            </a:r>
            <a:r>
              <a:rPr lang="en-US" sz="1400" dirty="0"/>
              <a:t>can be comfortably accommodated by the DA description.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8119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34" y="61611"/>
            <a:ext cx="8226854" cy="940443"/>
          </a:xfrm>
        </p:spPr>
        <p:txBody>
          <a:bodyPr/>
          <a:lstStyle/>
          <a:p>
            <a:r>
              <a:rPr lang="en-US" dirty="0" smtClean="0"/>
              <a:t>Setting the Stage: DA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9285" y="1055602"/>
            <a:ext cx="6235842" cy="2150178"/>
          </a:xfrm>
        </p:spPr>
        <p:txBody>
          <a:bodyPr>
            <a:noAutofit/>
          </a:bodyPr>
          <a:lstStyle/>
          <a:p>
            <a:r>
              <a:rPr lang="en-US" sz="1400" b="1" u="sng" dirty="0" smtClean="0"/>
              <a:t>Which Tools &amp; How?</a:t>
            </a:r>
          </a:p>
          <a:p>
            <a:pPr lvl="1"/>
            <a:r>
              <a:rPr lang="en-US" sz="1400" dirty="0" smtClean="0"/>
              <a:t>The geometry and basic optics are generated using MADX;</a:t>
            </a:r>
          </a:p>
          <a:p>
            <a:pPr lvl="1"/>
            <a:r>
              <a:rPr lang="en-US" sz="1400" dirty="0" smtClean="0"/>
              <a:t>The tracking is done in </a:t>
            </a:r>
            <a:r>
              <a:rPr lang="en-US" sz="1400" dirty="0" err="1" smtClean="0"/>
              <a:t>SixTrack</a:t>
            </a:r>
            <a:endParaRPr lang="en-US" sz="1400" dirty="0" smtClean="0"/>
          </a:p>
          <a:p>
            <a:pPr lvl="2"/>
            <a:r>
              <a:rPr lang="en-US" sz="1400" dirty="0" smtClean="0"/>
              <a:t>Particles (weak beam) are tracked through the lattice under the impact of the external fields;</a:t>
            </a:r>
          </a:p>
          <a:p>
            <a:pPr lvl="2"/>
            <a:r>
              <a:rPr lang="en-US" sz="1400" dirty="0" smtClean="0"/>
              <a:t>The particles are uniformly distributed in terms of amplitude... (here: 2</a:t>
            </a:r>
            <a:r>
              <a:rPr lang="el-GR" sz="1400" dirty="0" smtClean="0"/>
              <a:t>σ</a:t>
            </a:r>
            <a:r>
              <a:rPr lang="en-US" sz="1400" dirty="0" smtClean="0"/>
              <a:t>-10</a:t>
            </a:r>
            <a:r>
              <a:rPr lang="el-GR" sz="1400" dirty="0" smtClean="0"/>
              <a:t>σ)</a:t>
            </a:r>
            <a:r>
              <a:rPr lang="en-US" sz="1400" dirty="0" smtClean="0"/>
              <a:t>;</a:t>
            </a:r>
          </a:p>
          <a:p>
            <a:pPr lvl="2"/>
            <a:r>
              <a:rPr lang="en-US" sz="1400" dirty="0" smtClean="0"/>
              <a:t>... and laying on a number of angles (here: 5 angles);</a:t>
            </a:r>
          </a:p>
          <a:p>
            <a:pPr lvl="2"/>
            <a:r>
              <a:rPr lang="mr-IN" sz="1400" dirty="0" smtClean="0"/>
              <a:t>…</a:t>
            </a:r>
            <a:r>
              <a:rPr lang="en-US" sz="1400" dirty="0" smtClean="0"/>
              <a:t> the longitudinal </a:t>
            </a:r>
            <a:r>
              <a:rPr lang="en-US" sz="1400" dirty="0"/>
              <a:t>initial conditions of the weak beam are fixed</a:t>
            </a:r>
            <a:r>
              <a:rPr lang="en-US" sz="1400" dirty="0" smtClean="0"/>
              <a:t>;</a:t>
            </a:r>
          </a:p>
          <a:p>
            <a:pPr lvl="2"/>
            <a:r>
              <a:rPr lang="en-US" sz="1400" dirty="0" smtClean="0"/>
              <a:t>The particles are tracked for a number of turns (here: 1M), with the view to find the survival at 1M turns </a:t>
            </a:r>
            <a:r>
              <a:rPr lang="en-US" sz="1400" dirty="0" smtClean="0">
                <a:sym typeface="Wingdings"/>
              </a:rPr>
              <a:t> DA</a:t>
            </a:r>
            <a:r>
              <a:rPr lang="en-US" sz="1400" dirty="0" smtClean="0"/>
              <a:t>;</a:t>
            </a:r>
          </a:p>
          <a:p>
            <a:pPr lvl="2"/>
            <a:r>
              <a:rPr lang="en-US" sz="1400" dirty="0" smtClean="0"/>
              <a:t>The final result is quoted in terms of </a:t>
            </a:r>
            <a:r>
              <a:rPr lang="en-US" sz="1400" dirty="0" err="1" smtClean="0"/>
              <a:t>rms</a:t>
            </a:r>
            <a:r>
              <a:rPr lang="en-US" sz="1400" dirty="0" smtClean="0"/>
              <a:t> transverse beam size units (LHC: protons ~ round beams).</a:t>
            </a:r>
            <a:endParaRPr lang="el-GR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338208" y="4690263"/>
            <a:ext cx="6018427" cy="1337837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sng" dirty="0" smtClean="0"/>
              <a:t>Is this perfect?</a:t>
            </a:r>
          </a:p>
          <a:p>
            <a:pPr lvl="1"/>
            <a:r>
              <a:rPr lang="en-US" sz="1400" dirty="0" smtClean="0"/>
              <a:t>Tracking for 1M turns is only ~90s of machine time</a:t>
            </a:r>
          </a:p>
          <a:p>
            <a:pPr lvl="1"/>
            <a:r>
              <a:rPr lang="en-US" sz="1400" dirty="0" smtClean="0"/>
              <a:t>The initial longitudinal action is fixed</a:t>
            </a:r>
          </a:p>
          <a:p>
            <a:pPr lvl="1"/>
            <a:r>
              <a:rPr lang="en-US" sz="1400" dirty="0" smtClean="0"/>
              <a:t>Beam phase space distribution is not taken into account, no diffusion information</a:t>
            </a:r>
            <a:endParaRPr lang="el-GR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746557" y="485332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No.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80219" y="5222728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... but it captures all the relevant </a:t>
            </a:r>
          </a:p>
          <a:p>
            <a:r>
              <a:rPr lang="en-US" i="1" dirty="0" smtClean="0"/>
              <a:t>aspects of beam dynamics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27" y="1074301"/>
            <a:ext cx="3379857" cy="338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1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05382" y="1932961"/>
            <a:ext cx="3049204" cy="3574953"/>
          </a:xfrm>
        </p:spPr>
        <p:txBody>
          <a:bodyPr>
            <a:normAutofit/>
          </a:bodyPr>
          <a:lstStyle/>
          <a:p>
            <a:pPr marL="457200">
              <a:spcBef>
                <a:spcPts val="0"/>
              </a:spcBef>
              <a:buClrTx/>
              <a:buSzTx/>
            </a:pPr>
            <a:r>
              <a:rPr lang="en-US" sz="1800" dirty="0" smtClean="0"/>
              <a:t>I would need </a:t>
            </a:r>
            <a:r>
              <a:rPr lang="en-US" sz="1800" b="1" dirty="0" smtClean="0"/>
              <a:t>175μrad</a:t>
            </a:r>
            <a:r>
              <a:rPr lang="en-US" sz="1800" dirty="0" smtClean="0"/>
              <a:t> to have the same normalized separation at the start of the fill</a:t>
            </a:r>
          </a:p>
          <a:p>
            <a:pPr marL="457200">
              <a:spcBef>
                <a:spcPts val="0"/>
              </a:spcBef>
              <a:buClrTx/>
              <a:buSzTx/>
            </a:pPr>
            <a:endParaRPr lang="en-US" sz="1800" dirty="0" smtClean="0"/>
          </a:p>
          <a:p>
            <a:pPr marL="457200">
              <a:spcBef>
                <a:spcPts val="0"/>
              </a:spcBef>
              <a:buClrTx/>
              <a:buSzTx/>
            </a:pPr>
            <a:endParaRPr lang="en-US" sz="1800" dirty="0"/>
          </a:p>
          <a:p>
            <a:pPr marL="457200">
              <a:spcBef>
                <a:spcPts val="0"/>
              </a:spcBef>
              <a:buClrTx/>
              <a:buSzTx/>
            </a:pPr>
            <a:endParaRPr lang="en-US" sz="1800" dirty="0" smtClean="0"/>
          </a:p>
          <a:p>
            <a:pPr marL="457200">
              <a:spcBef>
                <a:spcPts val="0"/>
              </a:spcBef>
              <a:buClrTx/>
              <a:buSzTx/>
            </a:pPr>
            <a:r>
              <a:rPr lang="en-US" sz="1800" dirty="0" smtClean="0"/>
              <a:t>For </a:t>
            </a:r>
            <a:r>
              <a:rPr lang="en-US" sz="1800" b="1" dirty="0" smtClean="0"/>
              <a:t>β*=30cm </a:t>
            </a:r>
            <a:r>
              <a:rPr lang="en-US" sz="1800" dirty="0" smtClean="0"/>
              <a:t>and nominal tune gives me </a:t>
            </a:r>
            <a:r>
              <a:rPr lang="en-US" sz="1800" b="1" dirty="0" smtClean="0"/>
              <a:t>DA &lt; 5σ</a:t>
            </a:r>
            <a:endParaRPr lang="en-US" sz="1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5043"/>
            <a:ext cx="6120680" cy="51048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429167" y="2620315"/>
            <a:ext cx="96252" cy="9625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29167" y="3221178"/>
            <a:ext cx="96252" cy="9625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1432" y="2483775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175</a:t>
            </a:r>
            <a:r>
              <a:rPr lang="el-GR" dirty="0" smtClean="0">
                <a:solidFill>
                  <a:srgbClr val="FFFF00"/>
                </a:solidFill>
              </a:rPr>
              <a:t>μ</a:t>
            </a:r>
            <a:r>
              <a:rPr lang="en-US" dirty="0" smtClean="0">
                <a:solidFill>
                  <a:srgbClr val="FFFF00"/>
                </a:solidFill>
              </a:rPr>
              <a:t>rad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1236" y="326930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150</a:t>
            </a:r>
            <a:r>
              <a:rPr lang="el-GR" dirty="0" smtClean="0">
                <a:solidFill>
                  <a:srgbClr val="FFFF00"/>
                </a:solidFill>
              </a:rPr>
              <a:t>μ</a:t>
            </a:r>
            <a:r>
              <a:rPr lang="en-US" dirty="0" smtClean="0">
                <a:solidFill>
                  <a:srgbClr val="FFFF00"/>
                </a:solidFill>
              </a:rPr>
              <a:t>rad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84947" y="1114926"/>
            <a:ext cx="794085" cy="376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2246" y="112888"/>
            <a:ext cx="8595080" cy="711055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Which crossing for my intensity? 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2246" y="112888"/>
            <a:ext cx="8595080" cy="711055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Continuous crossing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8" y="1395177"/>
            <a:ext cx="8908894" cy="41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34" y="51832"/>
            <a:ext cx="8226854" cy="940443"/>
          </a:xfrm>
        </p:spPr>
        <p:txBody>
          <a:bodyPr/>
          <a:lstStyle/>
          <a:p>
            <a:r>
              <a:rPr lang="en-US" dirty="0" smtClean="0"/>
              <a:t>Setting the Stage: DA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3936"/>
            <a:ext cx="4870027" cy="4819092"/>
          </a:xfrm>
        </p:spPr>
        <p:txBody>
          <a:bodyPr lIns="0" tIns="36000" rIns="0" bIns="0">
            <a:noAutofit/>
          </a:bodyPr>
          <a:lstStyle/>
          <a:p>
            <a:r>
              <a:rPr lang="en-US" sz="1400" b="1" dirty="0" smtClean="0"/>
              <a:t>Weak-Strong Approximation</a:t>
            </a:r>
          </a:p>
          <a:p>
            <a:r>
              <a:rPr lang="en-US" sz="1400" b="1" dirty="0" smtClean="0"/>
              <a:t>MAD </a:t>
            </a:r>
            <a:r>
              <a:rPr lang="en-US" sz="1400" b="1" dirty="0" smtClean="0">
                <a:sym typeface="Wingdings"/>
              </a:rPr>
              <a:t> </a:t>
            </a:r>
            <a:r>
              <a:rPr lang="en-US" sz="1400" b="1" dirty="0" err="1" smtClean="0">
                <a:sym typeface="Wingdings"/>
              </a:rPr>
              <a:t>SixTrack</a:t>
            </a:r>
            <a:r>
              <a:rPr lang="en-US" sz="1400" b="1" dirty="0" smtClean="0">
                <a:sym typeface="Wingdings"/>
              </a:rPr>
              <a:t>  Minimum “Real </a:t>
            </a:r>
            <a:r>
              <a:rPr lang="en-US" sz="1400" b="1" dirty="0" smtClean="0">
                <a:sym typeface="Wingdings"/>
              </a:rPr>
              <a:t>world” </a:t>
            </a:r>
            <a:r>
              <a:rPr lang="en-US" sz="1400" b="1" dirty="0">
                <a:sym typeface="Wingdings"/>
              </a:rPr>
              <a:t>DA</a:t>
            </a:r>
            <a:endParaRPr lang="en-US" sz="1400" dirty="0"/>
          </a:p>
          <a:p>
            <a:endParaRPr lang="en-US" sz="1400" b="1" dirty="0" smtClean="0"/>
          </a:p>
          <a:p>
            <a:r>
              <a:rPr lang="en-US" sz="1400" b="1" dirty="0" smtClean="0"/>
              <a:t>Dynamic Aperture Scans</a:t>
            </a:r>
            <a:r>
              <a:rPr lang="en-US" sz="1400" dirty="0" smtClean="0"/>
              <a:t>: </a:t>
            </a:r>
          </a:p>
          <a:p>
            <a:pPr lvl="1"/>
            <a:r>
              <a:rPr lang="en-US" sz="1400" dirty="0" smtClean="0">
                <a:solidFill>
                  <a:srgbClr val="7030A0"/>
                </a:solidFill>
              </a:rPr>
              <a:t>Choose the machine model (lattice, optics, </a:t>
            </a:r>
            <a:r>
              <a:rPr lang="en-US" sz="1400" dirty="0" err="1" smtClean="0">
                <a:solidFill>
                  <a:srgbClr val="7030A0"/>
                </a:solidFill>
              </a:rPr>
              <a:t>etc</a:t>
            </a:r>
            <a:r>
              <a:rPr lang="en-US" sz="1400" dirty="0" smtClean="0">
                <a:solidFill>
                  <a:srgbClr val="7030A0"/>
                </a:solidFill>
              </a:rPr>
              <a:t>);</a:t>
            </a:r>
          </a:p>
          <a:p>
            <a:pPr lvl="1"/>
            <a:r>
              <a:rPr lang="en-US" sz="1400" dirty="0" smtClean="0"/>
              <a:t>Specify the available parameter space;</a:t>
            </a:r>
          </a:p>
          <a:p>
            <a:pPr lvl="1"/>
            <a:r>
              <a:rPr lang="en-US" sz="1400" dirty="0" smtClean="0">
                <a:solidFill>
                  <a:srgbClr val="00B050"/>
                </a:solidFill>
              </a:rPr>
              <a:t>Choose two parameters to study their correlations in terms of DA;</a:t>
            </a:r>
          </a:p>
          <a:p>
            <a:pPr lvl="1"/>
            <a:r>
              <a:rPr lang="en-US" sz="1400" dirty="0" smtClean="0">
                <a:solidFill>
                  <a:srgbClr val="C00000"/>
                </a:solidFill>
              </a:rPr>
              <a:t>Fix the rest of the parameters to a constant value for the scan;</a:t>
            </a:r>
          </a:p>
          <a:p>
            <a:pPr lvl="1"/>
            <a:r>
              <a:rPr lang="en-US" sz="1400" dirty="0" smtClean="0"/>
              <a:t>“Time evolution” can be folded in by evolution of the “fixed” parameters (i.e. Intensity evolution, emittance evolution </a:t>
            </a:r>
            <a:r>
              <a:rPr lang="en-US" sz="1400" dirty="0" err="1" smtClean="0"/>
              <a:t>etc</a:t>
            </a:r>
            <a:r>
              <a:rPr lang="en-US" sz="1400" dirty="0" smtClean="0"/>
              <a:t>);</a:t>
            </a:r>
          </a:p>
          <a:p>
            <a:pPr lvl="1"/>
            <a:r>
              <a:rPr lang="en-US" sz="1400" dirty="0" smtClean="0"/>
              <a:t>Unperturbed case (errors ∼0.5</a:t>
            </a:r>
            <a:r>
              <a:rPr lang="el-GR" sz="1400" dirty="0" smtClean="0"/>
              <a:t>σ</a:t>
            </a:r>
            <a:r>
              <a:rPr lang="en-US" sz="1400" dirty="0" smtClean="0"/>
              <a:t> spread).</a:t>
            </a:r>
            <a:endParaRPr lang="en-US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814102" y="948020"/>
            <a:ext cx="4302902" cy="3160864"/>
            <a:chOff x="4814102" y="1173935"/>
            <a:chExt cx="4302902" cy="31608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102" y="1173935"/>
              <a:ext cx="4250937" cy="303784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5211603" y="1527585"/>
              <a:ext cx="1156924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814102" y="1841349"/>
              <a:ext cx="397501" cy="211746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6740819" y="3001117"/>
              <a:ext cx="397501" cy="226986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788997" y="2140773"/>
              <a:ext cx="328007" cy="142000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461283" y="1527585"/>
              <a:ext cx="222277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11603" y="1841349"/>
              <a:ext cx="267375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90212" y="4857249"/>
            <a:ext cx="4410927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DA </a:t>
            </a:r>
            <a:r>
              <a:rPr lang="en-US" sz="1400" b="1" dirty="0"/>
              <a:t>multi-parametric </a:t>
            </a:r>
            <a:r>
              <a:rPr lang="en-US" sz="1400" b="1" dirty="0" smtClean="0"/>
              <a:t>response:</a:t>
            </a:r>
            <a:r>
              <a:rPr lang="en-US" sz="1400" dirty="0" smtClean="0"/>
              <a:t> Tool </a:t>
            </a:r>
            <a:r>
              <a:rPr lang="en-US" sz="1400" dirty="0"/>
              <a:t>to assist in performance optimization by defining a target DA &amp; identifying and approaching the </a:t>
            </a:r>
            <a:r>
              <a:rPr lang="en-US" sz="1400" dirty="0" smtClean="0"/>
              <a:t>limits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Operational </a:t>
            </a:r>
            <a:r>
              <a:rPr lang="en-US" sz="1400" dirty="0"/>
              <a:t>experience is fed </a:t>
            </a:r>
            <a:r>
              <a:rPr lang="en-US" sz="1400" dirty="0" smtClean="0"/>
              <a:t>back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91350" y="4339526"/>
            <a:ext cx="4427947" cy="1337837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sng" dirty="0" smtClean="0"/>
              <a:t>Is this perfect?</a:t>
            </a:r>
          </a:p>
          <a:p>
            <a:pPr lvl="1"/>
            <a:r>
              <a:rPr lang="en-US" sz="1400" dirty="0" smtClean="0"/>
              <a:t>Tracking for 1M turns is only ~90s of machine time</a:t>
            </a:r>
          </a:p>
          <a:p>
            <a:pPr lvl="1"/>
            <a:r>
              <a:rPr lang="en-US" sz="1400" dirty="0" smtClean="0"/>
              <a:t>The initial longitudinal action is fixed</a:t>
            </a:r>
          </a:p>
          <a:p>
            <a:pPr lvl="1"/>
            <a:r>
              <a:rPr lang="en-US" sz="1400" dirty="0" smtClean="0"/>
              <a:t>No diffusion information...</a:t>
            </a:r>
            <a:endParaRPr lang="el-GR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870027" y="5642079"/>
            <a:ext cx="4269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92D050"/>
                </a:solidFill>
              </a:rPr>
              <a:t>No, but captures all the necessary dynamics!</a:t>
            </a:r>
            <a:endParaRPr lang="en-US" sz="1600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3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46" y="2527513"/>
            <a:ext cx="8226854" cy="940443"/>
          </a:xfrm>
        </p:spPr>
        <p:txBody>
          <a:bodyPr/>
          <a:lstStyle/>
          <a:p>
            <a:pPr algn="ctr"/>
            <a:r>
              <a:rPr lang="en-US" dirty="0" smtClean="0"/>
              <a:t>LHC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46" y="112888"/>
            <a:ext cx="8595080" cy="711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Optimizing Tunes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03" y="823943"/>
            <a:ext cx="6345365" cy="4562419"/>
          </a:xfrm>
          <a:prstGeom prst="rect">
            <a:avLst/>
          </a:prstGeom>
        </p:spPr>
      </p:pic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247758" y="5235899"/>
            <a:ext cx="8684054" cy="9076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Recommended 2017 Operational Settings.</a:t>
            </a:r>
          </a:p>
          <a:p>
            <a:r>
              <a:rPr lang="en-US" sz="2000" dirty="0" smtClean="0"/>
              <a:t>Operating </a:t>
            </a:r>
            <a:r>
              <a:rPr lang="en-US" sz="2000" dirty="0" smtClean="0"/>
              <a:t>close to the diagonal frees some space</a:t>
            </a:r>
          </a:p>
          <a:p>
            <a:endParaRPr lang="en-US" sz="2000" b="1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46" y="112888"/>
            <a:ext cx="8595080" cy="711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Optimizing Tunes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292246" y="5446253"/>
                <a:ext cx="8226854" cy="90768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∼ 1</a:t>
                </a:r>
                <a:r>
                  <a:rPr lang="el-GR" dirty="0" smtClean="0"/>
                  <a:t>σ </a:t>
                </a:r>
                <a:r>
                  <a:rPr lang="en-US" dirty="0" smtClean="0"/>
                  <a:t>of DA can be gained (or lost) by just a few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𝟏𝟎</m:t>
                        </m:r>
                      </m:e>
                      <m:sup>
                        <m:r>
                          <a:rPr lang="en-US" b="1" i="1">
                            <a:latin typeface="Cambria Math" charset="0"/>
                          </a:rPr>
                          <m:t>−</m:t>
                        </m:r>
                        <m:r>
                          <a:rPr lang="en-US" b="1" i="1">
                            <a:latin typeface="Cambria Math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dirty="0" smtClean="0"/>
                  <a:t> tune </a:t>
                </a:r>
                <a:r>
                  <a:rPr lang="en-US" dirty="0" smtClean="0"/>
                  <a:t>trims </a:t>
                </a:r>
                <a:endParaRPr lang="en-US" dirty="0" smtClean="0"/>
              </a:p>
              <a:p>
                <a:r>
                  <a:rPr lang="en-US" b="1" dirty="0" smtClean="0"/>
                  <a:t>How does this affect me in </a:t>
                </a:r>
                <a:r>
                  <a:rPr lang="en-US" b="1" dirty="0" smtClean="0"/>
                  <a:t>operation?</a:t>
                </a:r>
                <a:endParaRPr lang="en-US" b="1" dirty="0"/>
              </a:p>
            </p:txBody>
          </p:sp>
        </mc:Choice>
        <mc:Fallback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246" y="5446253"/>
                <a:ext cx="8226854" cy="907680"/>
              </a:xfrm>
              <a:blipFill rotWithShape="0">
                <a:blip r:embed="rId3"/>
                <a:stretch>
                  <a:fillRect t="-12752" r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92" y="823943"/>
            <a:ext cx="6597187" cy="462231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46" y="112888"/>
            <a:ext cx="8595080" cy="711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Optimizing Tunes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19" y="775550"/>
            <a:ext cx="6525260" cy="5302897"/>
          </a:xfrm>
          <a:prstGeom prst="rect">
            <a:avLst/>
          </a:prstGeom>
        </p:spPr>
      </p:pic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-263765" y="3095171"/>
            <a:ext cx="2966484" cy="1463040"/>
          </a:xfrm>
        </p:spPr>
        <p:txBody>
          <a:bodyPr>
            <a:normAutofit/>
          </a:bodyPr>
          <a:lstStyle/>
          <a:p>
            <a:r>
              <a:rPr lang="en-US" sz="1600" smtClean="0"/>
              <a:t>Reduced </a:t>
            </a:r>
            <a:r>
              <a:rPr lang="en-US" sz="1600" dirty="0" smtClean="0"/>
              <a:t>losses by </a:t>
            </a:r>
            <a:r>
              <a:rPr lang="en-US" sz="1600" b="1" dirty="0" smtClean="0"/>
              <a:t>50%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457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170" y="117009"/>
            <a:ext cx="8595080" cy="711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Interlude: LHC Crossing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186" y="1087841"/>
            <a:ext cx="5331903" cy="717020"/>
          </a:xfrm>
        </p:spPr>
        <p:txBody>
          <a:bodyPr>
            <a:noAutofit/>
          </a:bodyPr>
          <a:lstStyle/>
          <a:p>
            <a:r>
              <a:rPr lang="en-US" sz="1800" dirty="0" smtClean="0"/>
              <a:t>Two counter rotating beams in two separate rings</a:t>
            </a:r>
            <a:r>
              <a:rPr lang="mr-IN" sz="1800" dirty="0" smtClean="0"/>
              <a:t>…</a:t>
            </a:r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f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9" y="1059246"/>
            <a:ext cx="3000420" cy="2644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8982" y="3657899"/>
            <a:ext cx="686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ATLAS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06997" y="90882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CMS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34069" y="314455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LHCb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70634" y="2251914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Cleaning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98989" y="1274383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DUMP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3170" y="136936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RF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8671" y="334481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ALICE</a:t>
            </a:r>
            <a:endParaRPr lang="en-US" sz="12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41622" y="2381653"/>
            <a:ext cx="3288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34542" y="2381652"/>
            <a:ext cx="360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676" y="3257924"/>
            <a:ext cx="3271406" cy="5777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30689" y="293059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(V)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9505" y="271560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(V)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99049" y="266953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(H)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38371" y="14355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768413" y="2788257"/>
            <a:ext cx="406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u="sng" dirty="0"/>
              <a:t>Collider Performance </a:t>
            </a:r>
            <a:r>
              <a:rPr lang="en-US" dirty="0"/>
              <a:t>: </a:t>
            </a:r>
            <a:r>
              <a:rPr lang="en-US" b="1" dirty="0"/>
              <a:t>Luminosity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36135" y="21925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ATLAS, CMS: experiments requiring high luminosity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200" dirty="0"/>
              <a:t>ALICE, </a:t>
            </a:r>
            <a:r>
              <a:rPr lang="en-US" sz="1200" dirty="0" err="1"/>
              <a:t>LHCb</a:t>
            </a:r>
            <a:r>
              <a:rPr lang="en-US" sz="1200" dirty="0"/>
              <a:t>: lower luminosity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36135" y="15758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come </a:t>
            </a:r>
            <a:r>
              <a:rPr lang="en-US" dirty="0"/>
              <a:t>into collision using separation bumps at the 4 main IP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91266" y="4286645"/>
            <a:ext cx="3144436" cy="1183094"/>
            <a:chOff x="191266" y="4286645"/>
            <a:chExt cx="3144436" cy="1183094"/>
          </a:xfrm>
        </p:grpSpPr>
        <p:pic>
          <p:nvPicPr>
            <p:cNvPr id="9" name="Picture 8" descr="f1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66" y="4286645"/>
              <a:ext cx="3144436" cy="118309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5688" y="4646480"/>
              <a:ext cx="140431" cy="231712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3768232" y="4140855"/>
            <a:ext cx="5295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To </a:t>
            </a:r>
            <a:r>
              <a:rPr lang="en-US" b="1" dirty="0" smtClean="0"/>
              <a:t>increase performance</a:t>
            </a:r>
            <a:r>
              <a:rPr lang="en-US" dirty="0" smtClean="0"/>
              <a:t>, assuming constant </a:t>
            </a:r>
            <a:br>
              <a:rPr lang="en-US" dirty="0" smtClean="0"/>
            </a:br>
            <a:r>
              <a:rPr lang="en-US" dirty="0" smtClean="0"/>
              <a:t>brightness, I could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164676" y="4723019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Reduce β*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64676" y="5020263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Reduce </a:t>
            </a:r>
            <a:r>
              <a:rPr lang="en-US" dirty="0" err="1" smtClean="0"/>
              <a:t>φ</a:t>
            </a:r>
            <a:endParaRPr lang="en-US" dirty="0" smtClean="0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5367849" y="3756132"/>
            <a:ext cx="126916" cy="1019403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168504" y="3479571"/>
            <a:ext cx="477667" cy="229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582714" y="3849236"/>
            <a:ext cx="1467285" cy="1292195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976260" y="3516747"/>
            <a:ext cx="306550" cy="3477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582508" y="556847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But can I?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82864" y="5586866"/>
            <a:ext cx="38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sym typeface="Wingdings"/>
              </a:rPr>
              <a:t> Dynamic Aperture Simulations</a:t>
            </a:r>
          </a:p>
          <a:p>
            <a:r>
              <a:rPr lang="en-US" b="1" dirty="0" smtClean="0">
                <a:solidFill>
                  <a:srgbClr val="00B050"/>
                </a:solidFill>
                <a:sym typeface="Wingdings"/>
              </a:rPr>
              <a:t>     as Lifetime indicator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4" name="Picture 53" descr="f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9" y="4277021"/>
            <a:ext cx="3121631" cy="1196246"/>
          </a:xfrm>
          <a:prstGeom prst="rect">
            <a:avLst/>
          </a:prstGeom>
        </p:spPr>
      </p:pic>
      <p:sp>
        <p:nvSpPr>
          <p:cNvPr id="55" name="Date Placeholder 3"/>
          <p:cNvSpPr>
            <a:spLocks noGrp="1"/>
          </p:cNvSpPr>
          <p:nvPr>
            <p:ph type="dt" sz="half" idx="2"/>
          </p:nvPr>
        </p:nvSpPr>
        <p:spPr>
          <a:xfrm>
            <a:off x="640464" y="6356349"/>
            <a:ext cx="2754132" cy="365125"/>
          </a:xfrm>
        </p:spPr>
        <p:txBody>
          <a:bodyPr/>
          <a:lstStyle/>
          <a:p>
            <a:r>
              <a:rPr lang="en-US" dirty="0" smtClean="0"/>
              <a:t>DA2017 @ IHEP, Beijing, 02/11/2017</a:t>
            </a:r>
            <a:endParaRPr lang="en-US" dirty="0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2827" y="6356349"/>
            <a:ext cx="2895600" cy="365125"/>
          </a:xfrm>
        </p:spPr>
        <p:txBody>
          <a:bodyPr/>
          <a:lstStyle/>
          <a:p>
            <a:r>
              <a:rPr lang="en-US" dirty="0" smtClean="0"/>
              <a:t>N. Karastathis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872893" y="2990546"/>
            <a:ext cx="6909551" cy="2662101"/>
            <a:chOff x="640464" y="1100549"/>
            <a:chExt cx="6909551" cy="2662101"/>
          </a:xfrm>
        </p:grpSpPr>
        <p:sp>
          <p:nvSpPr>
            <p:cNvPr id="59" name="Rectangle 58"/>
            <p:cNvSpPr/>
            <p:nvPr/>
          </p:nvSpPr>
          <p:spPr>
            <a:xfrm>
              <a:off x="640464" y="1100549"/>
              <a:ext cx="6909551" cy="26621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04" y="1227129"/>
              <a:ext cx="6538166" cy="241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6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44" grpId="0" animBg="1"/>
      <p:bldP spid="50" grpId="0" animBg="1"/>
      <p:bldP spid="51" grpId="0"/>
      <p:bldP spid="53" grpId="0"/>
    </p:bld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ERN_4-3" id="{A6632298-234A-1C4C-A37F-9A73968512F8}" vid="{09CDBD79-D4F2-5144-9D3B-9D774C75F0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CERN_4-3</Template>
  <TotalTime>9081</TotalTime>
  <Words>1670</Words>
  <Application>Microsoft Macintosh PowerPoint</Application>
  <PresentationFormat>On-screen Show (4:3)</PresentationFormat>
  <Paragraphs>315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Apple Chancery</vt:lpstr>
      <vt:lpstr>Calibri</vt:lpstr>
      <vt:lpstr>Cambria Math</vt:lpstr>
      <vt:lpstr>Mangal</vt:lpstr>
      <vt:lpstr>Optima</vt:lpstr>
      <vt:lpstr>Wingdings</vt:lpstr>
      <vt:lpstr>Zapf Dingbats</vt:lpstr>
      <vt:lpstr>Arial</vt:lpstr>
      <vt:lpstr>CERNCorporate4-3</vt:lpstr>
      <vt:lpstr>PowerPoint Presentation</vt:lpstr>
      <vt:lpstr>DA Simulations for LHC and HiLumi LHC in presence of beam-beam</vt:lpstr>
      <vt:lpstr>Outline</vt:lpstr>
      <vt:lpstr>Setting the Stage: DA Scans</vt:lpstr>
      <vt:lpstr>LHC</vt:lpstr>
      <vt:lpstr>Optimizing Tunes</vt:lpstr>
      <vt:lpstr>Optimizing Tunes</vt:lpstr>
      <vt:lpstr>Optimizing Tunes</vt:lpstr>
      <vt:lpstr>Interlude: LHC Crossing Scheme</vt:lpstr>
      <vt:lpstr>Which crossing for my intensity?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HL-LHC</vt:lpstr>
      <vt:lpstr>HL-LHC Era: Adaptive Levelling</vt:lpstr>
      <vt:lpstr>Adaptive Levelling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Thank you for your attention!</vt:lpstr>
      <vt:lpstr>PowerPoint Presentation</vt:lpstr>
      <vt:lpstr>SPARE SLIDES</vt:lpstr>
      <vt:lpstr>IR1</vt:lpstr>
      <vt:lpstr>2017 Settings</vt:lpstr>
      <vt:lpstr>Setting the Stage: DA Scans</vt:lpstr>
      <vt:lpstr>Setting the Stage: DA Scans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Nikos Karastathis</dc:creator>
  <cp:lastModifiedBy>Nikos Karastathis</cp:lastModifiedBy>
  <cp:revision>87</cp:revision>
  <dcterms:created xsi:type="dcterms:W3CDTF">2017-10-18T16:09:25Z</dcterms:created>
  <dcterms:modified xsi:type="dcterms:W3CDTF">2017-11-02T08:12:32Z</dcterms:modified>
</cp:coreProperties>
</file>