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57" r:id="rId2"/>
    <p:sldMasterId id="2147483656" r:id="rId3"/>
  </p:sldMasterIdLst>
  <p:notesMasterIdLst>
    <p:notesMasterId r:id="rId32"/>
  </p:notesMasterIdLst>
  <p:handoutMasterIdLst>
    <p:handoutMasterId r:id="rId33"/>
  </p:handoutMasterIdLst>
  <p:sldIdLst>
    <p:sldId id="759" r:id="rId4"/>
    <p:sldId id="901" r:id="rId5"/>
    <p:sldId id="860" r:id="rId6"/>
    <p:sldId id="904" r:id="rId7"/>
    <p:sldId id="872" r:id="rId8"/>
    <p:sldId id="870" r:id="rId9"/>
    <p:sldId id="900" r:id="rId10"/>
    <p:sldId id="903" r:id="rId11"/>
    <p:sldId id="886" r:id="rId12"/>
    <p:sldId id="887" r:id="rId13"/>
    <p:sldId id="888" r:id="rId14"/>
    <p:sldId id="889" r:id="rId15"/>
    <p:sldId id="890" r:id="rId16"/>
    <p:sldId id="891" r:id="rId17"/>
    <p:sldId id="892" r:id="rId18"/>
    <p:sldId id="893" r:id="rId19"/>
    <p:sldId id="894" r:id="rId20"/>
    <p:sldId id="895" r:id="rId21"/>
    <p:sldId id="896" r:id="rId22"/>
    <p:sldId id="897" r:id="rId23"/>
    <p:sldId id="898" r:id="rId24"/>
    <p:sldId id="883" r:id="rId25"/>
    <p:sldId id="884" r:id="rId26"/>
    <p:sldId id="882" r:id="rId27"/>
    <p:sldId id="899" r:id="rId28"/>
    <p:sldId id="828" r:id="rId29"/>
    <p:sldId id="831" r:id="rId30"/>
    <p:sldId id="869" r:id="rId31"/>
  </p:sldIdLst>
  <p:sldSz cx="9144000" cy="6858000" type="screen4x3"/>
  <p:notesSz cx="7010400" cy="9296400"/>
  <p:defaultTextStyle>
    <a:defPPr>
      <a:defRPr lang="en-US"/>
    </a:defPPr>
    <a:lvl1pPr algn="l" rtl="0" eaLnBrk="0" fontAlgn="base" hangingPunct="0">
      <a:spcBef>
        <a:spcPct val="0"/>
      </a:spcBef>
      <a:spcAft>
        <a:spcPct val="0"/>
      </a:spcAft>
      <a:defRPr sz="2000" b="1" kern="1200">
        <a:solidFill>
          <a:schemeClr val="tx2"/>
        </a:solidFill>
        <a:latin typeface="Times New Roman" pitchFamily="18" charset="0"/>
        <a:ea typeface="ＭＳ Ｐゴシック" pitchFamily="50" charset="-128"/>
        <a:cs typeface="+mn-cs"/>
      </a:defRPr>
    </a:lvl1pPr>
    <a:lvl2pPr marL="457200" algn="l" rtl="0" eaLnBrk="0" fontAlgn="base" hangingPunct="0">
      <a:spcBef>
        <a:spcPct val="0"/>
      </a:spcBef>
      <a:spcAft>
        <a:spcPct val="0"/>
      </a:spcAft>
      <a:defRPr sz="2000" b="1" kern="1200">
        <a:solidFill>
          <a:schemeClr val="tx2"/>
        </a:solidFill>
        <a:latin typeface="Times New Roman" pitchFamily="18" charset="0"/>
        <a:ea typeface="ＭＳ Ｐゴシック" pitchFamily="50" charset="-128"/>
        <a:cs typeface="+mn-cs"/>
      </a:defRPr>
    </a:lvl2pPr>
    <a:lvl3pPr marL="914400" algn="l" rtl="0" eaLnBrk="0" fontAlgn="base" hangingPunct="0">
      <a:spcBef>
        <a:spcPct val="0"/>
      </a:spcBef>
      <a:spcAft>
        <a:spcPct val="0"/>
      </a:spcAft>
      <a:defRPr sz="2000" b="1" kern="1200">
        <a:solidFill>
          <a:schemeClr val="tx2"/>
        </a:solidFill>
        <a:latin typeface="Times New Roman" pitchFamily="18" charset="0"/>
        <a:ea typeface="ＭＳ Ｐゴシック" pitchFamily="50" charset="-128"/>
        <a:cs typeface="+mn-cs"/>
      </a:defRPr>
    </a:lvl3pPr>
    <a:lvl4pPr marL="1371600" algn="l" rtl="0" eaLnBrk="0" fontAlgn="base" hangingPunct="0">
      <a:spcBef>
        <a:spcPct val="0"/>
      </a:spcBef>
      <a:spcAft>
        <a:spcPct val="0"/>
      </a:spcAft>
      <a:defRPr sz="2000" b="1" kern="1200">
        <a:solidFill>
          <a:schemeClr val="tx2"/>
        </a:solidFill>
        <a:latin typeface="Times New Roman" pitchFamily="18" charset="0"/>
        <a:ea typeface="ＭＳ Ｐゴシック" pitchFamily="50" charset="-128"/>
        <a:cs typeface="+mn-cs"/>
      </a:defRPr>
    </a:lvl4pPr>
    <a:lvl5pPr marL="1828800" algn="l" rtl="0" eaLnBrk="0" fontAlgn="base" hangingPunct="0">
      <a:spcBef>
        <a:spcPct val="0"/>
      </a:spcBef>
      <a:spcAft>
        <a:spcPct val="0"/>
      </a:spcAft>
      <a:defRPr sz="2000" b="1" kern="1200">
        <a:solidFill>
          <a:schemeClr val="tx2"/>
        </a:solidFill>
        <a:latin typeface="Times New Roman" pitchFamily="18" charset="0"/>
        <a:ea typeface="ＭＳ Ｐゴシック" pitchFamily="50" charset="-128"/>
        <a:cs typeface="+mn-cs"/>
      </a:defRPr>
    </a:lvl5pPr>
    <a:lvl6pPr marL="2286000" algn="l" defTabSz="914400" rtl="0" eaLnBrk="1" latinLnBrk="0" hangingPunct="1">
      <a:defRPr sz="2000" b="1" kern="1200">
        <a:solidFill>
          <a:schemeClr val="tx2"/>
        </a:solidFill>
        <a:latin typeface="Times New Roman" pitchFamily="18" charset="0"/>
        <a:ea typeface="ＭＳ Ｐゴシック" pitchFamily="50" charset="-128"/>
        <a:cs typeface="+mn-cs"/>
      </a:defRPr>
    </a:lvl6pPr>
    <a:lvl7pPr marL="2743200" algn="l" defTabSz="914400" rtl="0" eaLnBrk="1" latinLnBrk="0" hangingPunct="1">
      <a:defRPr sz="2000" b="1" kern="1200">
        <a:solidFill>
          <a:schemeClr val="tx2"/>
        </a:solidFill>
        <a:latin typeface="Times New Roman" pitchFamily="18" charset="0"/>
        <a:ea typeface="ＭＳ Ｐゴシック" pitchFamily="50" charset="-128"/>
        <a:cs typeface="+mn-cs"/>
      </a:defRPr>
    </a:lvl7pPr>
    <a:lvl8pPr marL="3200400" algn="l" defTabSz="914400" rtl="0" eaLnBrk="1" latinLnBrk="0" hangingPunct="1">
      <a:defRPr sz="2000" b="1" kern="1200">
        <a:solidFill>
          <a:schemeClr val="tx2"/>
        </a:solidFill>
        <a:latin typeface="Times New Roman" pitchFamily="18" charset="0"/>
        <a:ea typeface="ＭＳ Ｐゴシック" pitchFamily="50" charset="-128"/>
        <a:cs typeface="+mn-cs"/>
      </a:defRPr>
    </a:lvl8pPr>
    <a:lvl9pPr marL="3657600" algn="l" defTabSz="914400" rtl="0" eaLnBrk="1" latinLnBrk="0" hangingPunct="1">
      <a:defRPr sz="2000" b="1" kern="1200">
        <a:solidFill>
          <a:schemeClr val="tx2"/>
        </a:solidFill>
        <a:latin typeface="Times New Roman" pitchFamily="18"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a:srgbClr val="FF59EB"/>
    <a:srgbClr val="000066"/>
    <a:srgbClr val="000099"/>
    <a:srgbClr val="0000FF"/>
    <a:srgbClr val="FF5050"/>
    <a:srgbClr val="FF0000"/>
    <a:srgbClr val="003399"/>
    <a:srgbClr val="FF66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464" autoAdjust="0"/>
    <p:restoredTop sz="94638" autoAdjust="0"/>
  </p:normalViewPr>
  <p:slideViewPr>
    <p:cSldViewPr>
      <p:cViewPr>
        <p:scale>
          <a:sx n="108" d="100"/>
          <a:sy n="108" d="100"/>
        </p:scale>
        <p:origin x="-680" y="-272"/>
      </p:cViewPr>
      <p:guideLst>
        <p:guide orient="horz" pos="2160"/>
        <p:guide pos="2880"/>
      </p:guideLst>
    </p:cSldViewPr>
  </p:slideViewPr>
  <p:outlineViewPr>
    <p:cViewPr>
      <p:scale>
        <a:sx n="33" d="100"/>
        <a:sy n="33" d="100"/>
      </p:scale>
      <p:origin x="0" y="296"/>
    </p:cViewPr>
  </p:outlineViewPr>
  <p:notesTextViewPr>
    <p:cViewPr>
      <p:scale>
        <a:sx n="100" d="100"/>
        <a:sy n="100" d="100"/>
      </p:scale>
      <p:origin x="0" y="0"/>
    </p:cViewPr>
  </p:notesTextViewPr>
  <p:sorterViewPr>
    <p:cViewPr>
      <p:scale>
        <a:sx n="89" d="100"/>
        <a:sy n="89" d="100"/>
      </p:scale>
      <p:origin x="0" y="0"/>
    </p:cViewPr>
  </p:sorterViewPr>
  <p:notesViewPr>
    <p:cSldViewPr>
      <p:cViewPr varScale="1">
        <p:scale>
          <a:sx n="89" d="100"/>
          <a:sy n="89" d="100"/>
        </p:scale>
        <p:origin x="-2672" y="-112"/>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notesMaster" Target="notesMasters/notesMaster1.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theme" Target="theme/theme1.xml"/><Relationship Id="rId3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5300" cy="463550"/>
          </a:xfrm>
          <a:prstGeom prst="rect">
            <a:avLst/>
          </a:prstGeom>
          <a:noFill/>
          <a:ln w="9525">
            <a:noFill/>
            <a:miter lim="800000"/>
            <a:headEnd/>
            <a:tailEnd/>
          </a:ln>
          <a:effectLst/>
        </p:spPr>
        <p:txBody>
          <a:bodyPr vert="horz" wrap="square" lIns="92565" tIns="46283" rIns="92565" bIns="46283" numCol="1" anchor="t" anchorCtr="0" compatLnSpc="1">
            <a:prstTxWarp prst="textNoShape">
              <a:avLst/>
            </a:prstTxWarp>
          </a:bodyPr>
          <a:lstStyle>
            <a:lvl1pPr defTabSz="925513">
              <a:defRPr kumimoji="1" sz="1000" b="0" smtClean="0">
                <a:solidFill>
                  <a:schemeClr val="tx1"/>
                </a:solidFill>
              </a:defRPr>
            </a:lvl1pPr>
          </a:lstStyle>
          <a:p>
            <a:pPr>
              <a:defRPr/>
            </a:pPr>
            <a:endParaRPr lang="en-US" altLang="ja-JP"/>
          </a:p>
        </p:txBody>
      </p:sp>
      <p:sp>
        <p:nvSpPr>
          <p:cNvPr id="4099" name="Rectangle 3"/>
          <p:cNvSpPr>
            <a:spLocks noGrp="1" noChangeArrowheads="1"/>
          </p:cNvSpPr>
          <p:nvPr>
            <p:ph type="dt" sz="quarter" idx="1"/>
          </p:nvPr>
        </p:nvSpPr>
        <p:spPr bwMode="auto">
          <a:xfrm>
            <a:off x="3975100" y="0"/>
            <a:ext cx="3035300" cy="463550"/>
          </a:xfrm>
          <a:prstGeom prst="rect">
            <a:avLst/>
          </a:prstGeom>
          <a:noFill/>
          <a:ln w="9525">
            <a:noFill/>
            <a:miter lim="800000"/>
            <a:headEnd/>
            <a:tailEnd/>
          </a:ln>
          <a:effectLst/>
        </p:spPr>
        <p:txBody>
          <a:bodyPr vert="horz" wrap="square" lIns="92565" tIns="46283" rIns="92565" bIns="46283" numCol="1" anchor="t" anchorCtr="0" compatLnSpc="1">
            <a:prstTxWarp prst="textNoShape">
              <a:avLst/>
            </a:prstTxWarp>
          </a:bodyPr>
          <a:lstStyle>
            <a:lvl1pPr algn="r" defTabSz="925513">
              <a:defRPr kumimoji="1" sz="1000" b="0" smtClean="0">
                <a:solidFill>
                  <a:schemeClr val="tx1"/>
                </a:solidFill>
              </a:defRPr>
            </a:lvl1pPr>
          </a:lstStyle>
          <a:p>
            <a:pPr>
              <a:defRPr/>
            </a:pPr>
            <a:fld id="{85623AF5-12F2-4016-A612-EEDEA7E4E8AB}" type="datetime1">
              <a:rPr lang="en-US"/>
              <a:pPr>
                <a:defRPr/>
              </a:pPr>
              <a:t>11/1/17</a:t>
            </a:fld>
            <a:endParaRPr lang="en-US" altLang="ja-JP"/>
          </a:p>
        </p:txBody>
      </p:sp>
      <p:sp>
        <p:nvSpPr>
          <p:cNvPr id="4100" name="Rectangle 4"/>
          <p:cNvSpPr>
            <a:spLocks noGrp="1" noChangeArrowheads="1"/>
          </p:cNvSpPr>
          <p:nvPr>
            <p:ph type="ftr" sz="quarter" idx="2"/>
          </p:nvPr>
        </p:nvSpPr>
        <p:spPr bwMode="auto">
          <a:xfrm>
            <a:off x="0" y="8832850"/>
            <a:ext cx="3035300" cy="463550"/>
          </a:xfrm>
          <a:prstGeom prst="rect">
            <a:avLst/>
          </a:prstGeom>
          <a:noFill/>
          <a:ln w="9525">
            <a:noFill/>
            <a:miter lim="800000"/>
            <a:headEnd/>
            <a:tailEnd/>
          </a:ln>
          <a:effectLst/>
        </p:spPr>
        <p:txBody>
          <a:bodyPr vert="horz" wrap="square" lIns="92565" tIns="46283" rIns="92565" bIns="46283" numCol="1" anchor="b" anchorCtr="0" compatLnSpc="1">
            <a:prstTxWarp prst="textNoShape">
              <a:avLst/>
            </a:prstTxWarp>
          </a:bodyPr>
          <a:lstStyle>
            <a:lvl1pPr defTabSz="925513">
              <a:defRPr kumimoji="1" sz="1000" b="0" smtClean="0">
                <a:solidFill>
                  <a:schemeClr val="tx1"/>
                </a:solidFill>
              </a:defRPr>
            </a:lvl1pPr>
          </a:lstStyle>
          <a:p>
            <a:pPr>
              <a:defRPr/>
            </a:pPr>
            <a:r>
              <a:rPr lang="ja-JP" altLang="en-US"/>
              <a:t>Haixin Huang/BNL</a:t>
            </a:r>
            <a:endParaRPr lang="en-US" altLang="ja-JP"/>
          </a:p>
        </p:txBody>
      </p:sp>
      <p:sp>
        <p:nvSpPr>
          <p:cNvPr id="4101" name="Rectangle 5"/>
          <p:cNvSpPr>
            <a:spLocks noGrp="1" noChangeArrowheads="1"/>
          </p:cNvSpPr>
          <p:nvPr>
            <p:ph type="sldNum" sz="quarter" idx="3"/>
          </p:nvPr>
        </p:nvSpPr>
        <p:spPr bwMode="auto">
          <a:xfrm>
            <a:off x="3975100" y="8832850"/>
            <a:ext cx="3035300" cy="463550"/>
          </a:xfrm>
          <a:prstGeom prst="rect">
            <a:avLst/>
          </a:prstGeom>
          <a:noFill/>
          <a:ln w="9525">
            <a:noFill/>
            <a:miter lim="800000"/>
            <a:headEnd/>
            <a:tailEnd/>
          </a:ln>
          <a:effectLst/>
        </p:spPr>
        <p:txBody>
          <a:bodyPr vert="horz" wrap="square" lIns="92565" tIns="46283" rIns="92565" bIns="46283" numCol="1" anchor="b" anchorCtr="0" compatLnSpc="1">
            <a:prstTxWarp prst="textNoShape">
              <a:avLst/>
            </a:prstTxWarp>
          </a:bodyPr>
          <a:lstStyle>
            <a:lvl1pPr algn="r" defTabSz="925513">
              <a:defRPr kumimoji="1" sz="1000" b="0" smtClean="0">
                <a:solidFill>
                  <a:schemeClr val="tx1"/>
                </a:solidFill>
              </a:defRPr>
            </a:lvl1pPr>
          </a:lstStyle>
          <a:p>
            <a:pPr>
              <a:defRPr/>
            </a:pPr>
            <a:fld id="{4FCE1070-60EE-4051-9E93-A88A4935380C}" type="slidenum">
              <a:rPr lang="ja-JP" altLang="en-US"/>
              <a:pPr>
                <a:defRPr/>
              </a:pPr>
              <a:t>‹#›</a:t>
            </a:fld>
            <a:endParaRPr lang="en-US" altLang="ja-JP"/>
          </a:p>
        </p:txBody>
      </p:sp>
    </p:spTree>
    <p:extLst>
      <p:ext uri="{BB962C8B-B14F-4D97-AF65-F5344CB8AC3E}">
        <p14:creationId xmlns:p14="http://schemas.microsoft.com/office/powerpoint/2010/main" val="3826399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5300" cy="463550"/>
          </a:xfrm>
          <a:prstGeom prst="rect">
            <a:avLst/>
          </a:prstGeom>
          <a:noFill/>
          <a:ln w="9525">
            <a:noFill/>
            <a:miter lim="800000"/>
            <a:headEnd/>
            <a:tailEnd/>
          </a:ln>
          <a:effectLst/>
        </p:spPr>
        <p:txBody>
          <a:bodyPr vert="horz" wrap="square" lIns="92565" tIns="46283" rIns="92565" bIns="46283" numCol="1" anchor="t" anchorCtr="0" compatLnSpc="1">
            <a:prstTxWarp prst="textNoShape">
              <a:avLst/>
            </a:prstTxWarp>
          </a:bodyPr>
          <a:lstStyle>
            <a:lvl1pPr defTabSz="925513">
              <a:defRPr kumimoji="1" sz="1000" b="0" smtClean="0">
                <a:solidFill>
                  <a:schemeClr val="tx1"/>
                </a:solidFill>
              </a:defRPr>
            </a:lvl1pPr>
          </a:lstStyle>
          <a:p>
            <a:pPr>
              <a:defRPr/>
            </a:pPr>
            <a:endParaRPr lang="en-US" altLang="ja-JP"/>
          </a:p>
        </p:txBody>
      </p:sp>
      <p:sp>
        <p:nvSpPr>
          <p:cNvPr id="6147" name="Rectangle 3"/>
          <p:cNvSpPr>
            <a:spLocks noGrp="1" noChangeArrowheads="1"/>
          </p:cNvSpPr>
          <p:nvPr>
            <p:ph type="dt" idx="1"/>
          </p:nvPr>
        </p:nvSpPr>
        <p:spPr bwMode="auto">
          <a:xfrm>
            <a:off x="3975100" y="0"/>
            <a:ext cx="3035300" cy="463550"/>
          </a:xfrm>
          <a:prstGeom prst="rect">
            <a:avLst/>
          </a:prstGeom>
          <a:noFill/>
          <a:ln w="9525">
            <a:noFill/>
            <a:miter lim="800000"/>
            <a:headEnd/>
            <a:tailEnd/>
          </a:ln>
          <a:effectLst/>
        </p:spPr>
        <p:txBody>
          <a:bodyPr vert="horz" wrap="square" lIns="92565" tIns="46283" rIns="92565" bIns="46283" numCol="1" anchor="t" anchorCtr="0" compatLnSpc="1">
            <a:prstTxWarp prst="textNoShape">
              <a:avLst/>
            </a:prstTxWarp>
          </a:bodyPr>
          <a:lstStyle>
            <a:lvl1pPr algn="r" defTabSz="925513">
              <a:defRPr kumimoji="1" sz="1000" b="0" smtClean="0">
                <a:solidFill>
                  <a:schemeClr val="tx1"/>
                </a:solidFill>
              </a:defRPr>
            </a:lvl1pPr>
          </a:lstStyle>
          <a:p>
            <a:pPr>
              <a:defRPr/>
            </a:pPr>
            <a:fld id="{324B36D4-73F9-4D8C-9508-4219A1413EEE}" type="datetime1">
              <a:rPr lang="en-US"/>
              <a:pPr>
                <a:defRPr/>
              </a:pPr>
              <a:t>11/1/17</a:t>
            </a:fld>
            <a:endParaRPr lang="en-US" altLang="ja-JP"/>
          </a:p>
        </p:txBody>
      </p:sp>
      <p:sp>
        <p:nvSpPr>
          <p:cNvPr id="23556" name="Rectangle 4"/>
          <p:cNvSpPr>
            <a:spLocks noGrp="1" noRot="1" noChangeAspect="1" noChangeArrowheads="1"/>
          </p:cNvSpPr>
          <p:nvPr>
            <p:ph type="sldImg" idx="2"/>
          </p:nvPr>
        </p:nvSpPr>
        <p:spPr bwMode="auto">
          <a:xfrm>
            <a:off x="1181100" y="698500"/>
            <a:ext cx="4646613" cy="3484563"/>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5038" y="4414838"/>
            <a:ext cx="5140325" cy="4183062"/>
          </a:xfrm>
          <a:prstGeom prst="rect">
            <a:avLst/>
          </a:prstGeom>
          <a:noFill/>
          <a:ln w="9525">
            <a:noFill/>
            <a:miter lim="800000"/>
            <a:headEnd/>
            <a:tailEnd/>
          </a:ln>
          <a:effectLst/>
        </p:spPr>
        <p:txBody>
          <a:bodyPr vert="horz" wrap="square" lIns="92565" tIns="46283" rIns="92565" bIns="46283" numCol="1" anchor="t" anchorCtr="0" compatLnSpc="1">
            <a:prstTxWarp prst="textNoShape">
              <a:avLst/>
            </a:prstTxWarp>
          </a:bodyPr>
          <a:lstStyle/>
          <a:p>
            <a:pPr lvl="0"/>
            <a:r>
              <a:rPr lang="ja-JP" altLang="en-US" noProof="0" smtClean="0"/>
              <a:t>マスターテキストの書式設定</a:t>
            </a:r>
          </a:p>
          <a:p>
            <a:pPr lvl="1"/>
            <a:r>
              <a:rPr lang="ja-JP" altLang="en-US" noProof="0" smtClean="0"/>
              <a:t>第 2 レベル</a:t>
            </a:r>
          </a:p>
          <a:p>
            <a:pPr lvl="2"/>
            <a:r>
              <a:rPr lang="ja-JP" altLang="en-US" noProof="0" smtClean="0"/>
              <a:t>第 3 レベル</a:t>
            </a:r>
          </a:p>
          <a:p>
            <a:pPr lvl="3"/>
            <a:r>
              <a:rPr lang="ja-JP" altLang="en-US" noProof="0" smtClean="0"/>
              <a:t>第 4 レベル</a:t>
            </a:r>
          </a:p>
          <a:p>
            <a:pPr lvl="4"/>
            <a:r>
              <a:rPr lang="ja-JP" altLang="en-US" noProof="0" smtClean="0"/>
              <a:t>第 5 レベル</a:t>
            </a:r>
          </a:p>
        </p:txBody>
      </p:sp>
      <p:sp>
        <p:nvSpPr>
          <p:cNvPr id="6150" name="Rectangle 6"/>
          <p:cNvSpPr>
            <a:spLocks noGrp="1" noChangeArrowheads="1"/>
          </p:cNvSpPr>
          <p:nvPr>
            <p:ph type="ftr" sz="quarter" idx="4"/>
          </p:nvPr>
        </p:nvSpPr>
        <p:spPr bwMode="auto">
          <a:xfrm>
            <a:off x="0" y="8832850"/>
            <a:ext cx="3035300" cy="463550"/>
          </a:xfrm>
          <a:prstGeom prst="rect">
            <a:avLst/>
          </a:prstGeom>
          <a:noFill/>
          <a:ln w="9525">
            <a:noFill/>
            <a:miter lim="800000"/>
            <a:headEnd/>
            <a:tailEnd/>
          </a:ln>
          <a:effectLst/>
        </p:spPr>
        <p:txBody>
          <a:bodyPr vert="horz" wrap="square" lIns="92565" tIns="46283" rIns="92565" bIns="46283" numCol="1" anchor="b" anchorCtr="0" compatLnSpc="1">
            <a:prstTxWarp prst="textNoShape">
              <a:avLst/>
            </a:prstTxWarp>
          </a:bodyPr>
          <a:lstStyle>
            <a:lvl1pPr defTabSz="925513">
              <a:defRPr kumimoji="1" sz="1000" b="0" smtClean="0">
                <a:solidFill>
                  <a:schemeClr val="tx1"/>
                </a:solidFill>
              </a:defRPr>
            </a:lvl1pPr>
          </a:lstStyle>
          <a:p>
            <a:pPr>
              <a:defRPr/>
            </a:pPr>
            <a:r>
              <a:rPr lang="ja-JP" altLang="en-US"/>
              <a:t>Haixin Huang/BNL</a:t>
            </a:r>
            <a:endParaRPr lang="en-US" altLang="ja-JP"/>
          </a:p>
        </p:txBody>
      </p:sp>
      <p:sp>
        <p:nvSpPr>
          <p:cNvPr id="6151" name="Rectangle 7"/>
          <p:cNvSpPr>
            <a:spLocks noGrp="1" noChangeArrowheads="1"/>
          </p:cNvSpPr>
          <p:nvPr>
            <p:ph type="sldNum" sz="quarter" idx="5"/>
          </p:nvPr>
        </p:nvSpPr>
        <p:spPr bwMode="auto">
          <a:xfrm>
            <a:off x="3975100" y="8832850"/>
            <a:ext cx="3035300" cy="463550"/>
          </a:xfrm>
          <a:prstGeom prst="rect">
            <a:avLst/>
          </a:prstGeom>
          <a:noFill/>
          <a:ln w="9525">
            <a:noFill/>
            <a:miter lim="800000"/>
            <a:headEnd/>
            <a:tailEnd/>
          </a:ln>
          <a:effectLst/>
        </p:spPr>
        <p:txBody>
          <a:bodyPr vert="horz" wrap="square" lIns="92565" tIns="46283" rIns="92565" bIns="46283" numCol="1" anchor="b" anchorCtr="0" compatLnSpc="1">
            <a:prstTxWarp prst="textNoShape">
              <a:avLst/>
            </a:prstTxWarp>
          </a:bodyPr>
          <a:lstStyle>
            <a:lvl1pPr algn="r" defTabSz="925513">
              <a:defRPr kumimoji="1" sz="1000" b="0" smtClean="0">
                <a:solidFill>
                  <a:schemeClr val="tx1"/>
                </a:solidFill>
              </a:defRPr>
            </a:lvl1pPr>
          </a:lstStyle>
          <a:p>
            <a:pPr>
              <a:defRPr/>
            </a:pPr>
            <a:fld id="{78FB250A-6110-4A30-887A-323FA75147A9}" type="slidenum">
              <a:rPr lang="ja-JP" altLang="en-US"/>
              <a:pPr>
                <a:defRPr/>
              </a:pPr>
              <a:t>‹#›</a:t>
            </a:fld>
            <a:endParaRPr lang="en-US" altLang="ja-JP"/>
          </a:p>
        </p:txBody>
      </p:sp>
    </p:spTree>
    <p:extLst>
      <p:ext uri="{BB962C8B-B14F-4D97-AF65-F5344CB8AC3E}">
        <p14:creationId xmlns:p14="http://schemas.microsoft.com/office/powerpoint/2010/main" val="13780281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0" y="307975"/>
            <a:ext cx="1588" cy="1588"/>
          </a:xfrm>
          <a:solidFill>
            <a:srgbClr val="FFFFFF"/>
          </a:solidFill>
          <a:ln/>
        </p:spPr>
      </p:sp>
      <p:sp>
        <p:nvSpPr>
          <p:cNvPr id="24579" name="Rectangle 3"/>
          <p:cNvSpPr>
            <a:spLocks noGrp="1" noChangeArrowheads="1"/>
          </p:cNvSpPr>
          <p:nvPr>
            <p:ph type="body" idx="1"/>
          </p:nvPr>
        </p:nvSpPr>
        <p:spPr>
          <a:xfrm>
            <a:off x="514350" y="4387850"/>
            <a:ext cx="5986463" cy="4129088"/>
          </a:xfrm>
          <a:noFill/>
          <a:ln/>
        </p:spPr>
        <p:txBody>
          <a:bodyPr wrap="none" anchor="ct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181100" y="696913"/>
            <a:ext cx="4648200" cy="3486150"/>
          </a:xfrm>
          <a:ln/>
        </p:spPr>
      </p:sp>
      <p:sp>
        <p:nvSpPr>
          <p:cNvPr id="25603" name="Rectangle 3"/>
          <p:cNvSpPr>
            <a:spLocks noGrp="1" noChangeArrowheads="1"/>
          </p:cNvSpPr>
          <p:nvPr>
            <p:ph type="body" idx="1"/>
          </p:nvPr>
        </p:nvSpPr>
        <p:spPr>
          <a:xfrm>
            <a:off x="701675" y="4416425"/>
            <a:ext cx="5607050" cy="4183063"/>
          </a:xfrm>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Rot="1" noChangeAspect="1" noChangeArrowheads="1" noTextEdit="1"/>
          </p:cNvSpPr>
          <p:nvPr>
            <p:ph type="sldImg"/>
          </p:nvPr>
        </p:nvSpPr>
        <p:spPr>
          <a:xfrm>
            <a:off x="1181100" y="696913"/>
            <a:ext cx="4648200" cy="3486150"/>
          </a:xfrm>
          <a:ln/>
        </p:spPr>
      </p:sp>
      <p:sp>
        <p:nvSpPr>
          <p:cNvPr id="462851" name="Rectangle 3"/>
          <p:cNvSpPr>
            <a:spLocks noGrp="1" noChangeArrowheads="1"/>
          </p:cNvSpPr>
          <p:nvPr>
            <p:ph type="body" idx="1"/>
          </p:nvPr>
        </p:nvSpPr>
        <p:spPr>
          <a:xfrm>
            <a:off x="935039" y="4416425"/>
            <a:ext cx="5140325" cy="4183063"/>
          </a:xfrm>
        </p:spPr>
        <p:txBody>
          <a:bodyPr/>
          <a:lstStyle/>
          <a:p>
            <a:r>
              <a:rPr lang="en-US" altLang="ja-JP">
                <a:ea typeface="ＭＳ Ｐゴシック" pitchFamily="50" charset="-128"/>
              </a:rPr>
              <a:t>Show layout &amp; point of polarimeters and experimental locations</a:t>
            </a:r>
          </a:p>
          <a:p>
            <a:pPr lvl="1"/>
            <a:r>
              <a:rPr lang="en-US" altLang="ja-JP">
                <a:ea typeface="ＭＳ Ｐゴシック" pitchFamily="50" charset="-128"/>
              </a:rPr>
              <a:t>Emphasize bunch polarizations prepared at source going through AGS etc. to RHIC</a:t>
            </a:r>
          </a:p>
          <a:p>
            <a:pPr lvl="1"/>
            <a:r>
              <a:rPr lang="en-US" altLang="ja-JP">
                <a:ea typeface="ＭＳ Ｐゴシック" pitchFamily="50" charset="-128"/>
              </a:rPr>
              <a:t>Time spacing between them ~100 ns</a:t>
            </a:r>
          </a:p>
          <a:p>
            <a:pPr lvl="1"/>
            <a:r>
              <a:rPr lang="en-US" altLang="ja-JP">
                <a:ea typeface="ＭＳ Ｐゴシック" pitchFamily="50" charset="-128"/>
              </a:rPr>
              <a:t>Transverse polarization in ring, longitudinal at experiments (optional) using spin rotators</a:t>
            </a:r>
          </a:p>
          <a:p>
            <a:pPr lvl="1"/>
            <a:r>
              <a:rPr lang="en-US" altLang="ja-JP">
                <a:ea typeface="ＭＳ Ｐゴシック" pitchFamily="50" charset="-128"/>
              </a:rPr>
              <a:t>Emphasize none of these techniques existed just 4-5 years ago, all developed here at RHIC with international collaborations led by US and Japanese teams.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2562" name="Rectangle 2"/>
          <p:cNvSpPr>
            <a:spLocks noGrp="1" noRot="1" noChangeAspect="1" noChangeArrowheads="1" noTextEdit="1"/>
          </p:cNvSpPr>
          <p:nvPr>
            <p:ph type="sldImg"/>
          </p:nvPr>
        </p:nvSpPr>
        <p:spPr bwMode="auto">
          <a:xfrm>
            <a:off x="1362075" y="893763"/>
            <a:ext cx="4287838" cy="3216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sp>
      <p:sp>
        <p:nvSpPr>
          <p:cNvPr id="322563" name="Text Box 3"/>
          <p:cNvSpPr txBox="1">
            <a:spLocks noGrp="1" noChangeArrowheads="1"/>
          </p:cNvSpPr>
          <p:nvPr>
            <p:ph type="body" idx="1"/>
          </p:nvPr>
        </p:nvSpPr>
        <p:spPr bwMode="auto">
          <a:xfrm>
            <a:off x="1086247" y="4422246"/>
            <a:ext cx="4843992" cy="357222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lIns="81678" tIns="40839" rIns="81678" bIns="40839"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5634" name="Rectangle 1026"/>
          <p:cNvSpPr>
            <a:spLocks noGrp="1" noRot="1" noChangeAspect="1" noChangeArrowheads="1" noTextEdit="1"/>
          </p:cNvSpPr>
          <p:nvPr>
            <p:ph type="sldImg"/>
          </p:nvPr>
        </p:nvSpPr>
        <p:spPr bwMode="auto">
          <a:xfrm>
            <a:off x="1362075" y="893763"/>
            <a:ext cx="4287838" cy="3216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sp>
      <p:sp>
        <p:nvSpPr>
          <p:cNvPr id="325635" name="Text Box 1027"/>
          <p:cNvSpPr txBox="1">
            <a:spLocks noGrp="1" noChangeArrowheads="1"/>
          </p:cNvSpPr>
          <p:nvPr>
            <p:ph type="body" idx="1"/>
          </p:nvPr>
        </p:nvSpPr>
        <p:spPr bwMode="auto">
          <a:xfrm>
            <a:off x="1085850" y="4422775"/>
            <a:ext cx="4845050" cy="3571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lIns="81690" tIns="40845" rIns="81690" bIns="40845"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5810" name="Rectangle 2"/>
          <p:cNvSpPr>
            <a:spLocks noGrp="1" noRot="1" noChangeAspect="1" noChangeArrowheads="1" noTextEdit="1"/>
          </p:cNvSpPr>
          <p:nvPr>
            <p:ph type="sldImg"/>
          </p:nvPr>
        </p:nvSpPr>
        <p:spPr bwMode="auto">
          <a:xfrm>
            <a:off x="1362075" y="893763"/>
            <a:ext cx="4287838" cy="3216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sp>
      <p:sp>
        <p:nvSpPr>
          <p:cNvPr id="375811" name="Text Box 3"/>
          <p:cNvSpPr txBox="1">
            <a:spLocks noGrp="1" noChangeArrowheads="1"/>
          </p:cNvSpPr>
          <p:nvPr>
            <p:ph type="body" idx="1"/>
          </p:nvPr>
        </p:nvSpPr>
        <p:spPr bwMode="auto">
          <a:xfrm>
            <a:off x="1085850" y="4422775"/>
            <a:ext cx="4845050" cy="3571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lIns="81690" tIns="40845" rIns="81690" bIns="40845"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E7108C-D090-F34C-8785-825D853CA6C1}" type="slidenum">
              <a:rPr lang="en-US"/>
              <a:pPr/>
              <a:t>9</a:t>
            </a:fld>
            <a:endParaRPr lang="en-US"/>
          </a:p>
        </p:txBody>
      </p:sp>
      <p:sp>
        <p:nvSpPr>
          <p:cNvPr id="51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123" name="Rectangle 3"/>
          <p:cNvSpPr>
            <a:spLocks noGrp="1" noChangeArrowheads="1"/>
          </p:cNvSpPr>
          <p:nvPr>
            <p:ph type="body" idx="1"/>
          </p:nvPr>
        </p:nvSpPr>
        <p:spPr/>
        <p:txBody>
          <a:bodyPr/>
          <a:lstStyle/>
          <a:p>
            <a:r>
              <a:rPr lang="en-US"/>
              <a:t>K = quad strength (B</a:t>
            </a:r>
            <a:r>
              <a:rPr lang="ja-JP" altLang="en-US">
                <a:latin typeface="Arial"/>
              </a:rPr>
              <a:t>’</a:t>
            </a:r>
            <a:r>
              <a:rPr lang="en-US"/>
              <a:t>/B</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181100" y="696913"/>
            <a:ext cx="4648200" cy="3486150"/>
          </a:xfrm>
          <a:ln/>
        </p:spPr>
      </p:sp>
      <p:sp>
        <p:nvSpPr>
          <p:cNvPr id="25603" name="Rectangle 3"/>
          <p:cNvSpPr>
            <a:spLocks noGrp="1" noChangeArrowheads="1"/>
          </p:cNvSpPr>
          <p:nvPr>
            <p:ph type="body" idx="1"/>
          </p:nvPr>
        </p:nvSpPr>
        <p:spPr>
          <a:xfrm>
            <a:off x="701675" y="4416425"/>
            <a:ext cx="5607050" cy="4183063"/>
          </a:xfrm>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Rot="1" noChangeAspect="1" noChangeArrowheads="1" noTextEdit="1"/>
          </p:cNvSpPr>
          <p:nvPr>
            <p:ph type="sldImg"/>
          </p:nvPr>
        </p:nvSpPr>
        <p:spPr bwMode="auto">
          <a:xfrm>
            <a:off x="1179513" y="696913"/>
            <a:ext cx="4648200" cy="348615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65219" name="Rectangle 3"/>
          <p:cNvSpPr>
            <a:spLocks noGrp="1" noChangeArrowheads="1"/>
          </p:cNvSpPr>
          <p:nvPr>
            <p:ph type="body" idx="1"/>
          </p:nvPr>
        </p:nvSpPr>
        <p:spPr bwMode="auto">
          <a:xfrm>
            <a:off x="935144" y="4414199"/>
            <a:ext cx="5140112" cy="4184971"/>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lIns="92948" tIns="46474" rIns="92948" bIns="46474"/>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14400" y="685800"/>
            <a:ext cx="7721600" cy="1143000"/>
          </a:xfrm>
        </p:spPr>
        <p:txBody>
          <a:bodyPr/>
          <a:lstStyle>
            <a:lvl1pPr>
              <a:defRPr/>
            </a:lvl1pPr>
          </a:lstStyle>
          <a:p>
            <a:endParaRPr lang="ja-JP" altLang="en-US"/>
          </a:p>
        </p:txBody>
      </p:sp>
      <p:sp>
        <p:nvSpPr>
          <p:cNvPr id="3075" name="Rectangle 3"/>
          <p:cNvSpPr>
            <a:spLocks noGrp="1" noChangeArrowheads="1"/>
          </p:cNvSpPr>
          <p:nvPr>
            <p:ph type="subTitle" idx="1"/>
          </p:nvPr>
        </p:nvSpPr>
        <p:spPr>
          <a:xfrm>
            <a:off x="1828800" y="2286000"/>
            <a:ext cx="6400800" cy="3581400"/>
          </a:xfrm>
        </p:spPr>
        <p:txBody>
          <a:bodyPr/>
          <a:lstStyle>
            <a:lvl1pPr marL="0" indent="0">
              <a:buFont typeface="Monotype Sorts" pitchFamily="2" charset="2"/>
              <a:buNone/>
              <a:defRPr>
                <a:latin typeface="Times New Roman" pitchFamily="18" charset="0"/>
              </a:defRPr>
            </a:lvl1pPr>
          </a:lstStyle>
          <a:p>
            <a:endParaRPr lang="ja-JP" altLang="en-US"/>
          </a:p>
        </p:txBody>
      </p:sp>
      <p:sp>
        <p:nvSpPr>
          <p:cNvPr id="4" name="Rectangle 4"/>
          <p:cNvSpPr>
            <a:spLocks noGrp="1" noChangeArrowheads="1"/>
          </p:cNvSpPr>
          <p:nvPr>
            <p:ph type="dt" sz="half" idx="10"/>
          </p:nvPr>
        </p:nvSpPr>
        <p:spPr>
          <a:xfrm>
            <a:off x="304800" y="6096000"/>
            <a:ext cx="1930400" cy="514350"/>
          </a:xfrm>
        </p:spPr>
        <p:txBody>
          <a:bodyPr/>
          <a:lstStyle>
            <a:lvl1pPr>
              <a:defRPr smtClean="0">
                <a:solidFill>
                  <a:srgbClr val="5E574E"/>
                </a:solidFill>
              </a:defRPr>
            </a:lvl1pPr>
          </a:lstStyle>
          <a:p>
            <a:pPr>
              <a:defRPr/>
            </a:pPr>
            <a:r>
              <a:rPr lang="en-US"/>
              <a:t>09/02/02</a:t>
            </a:r>
            <a:endParaRPr lang="en-US" altLang="ja-JP"/>
          </a:p>
        </p:txBody>
      </p:sp>
      <p:sp>
        <p:nvSpPr>
          <p:cNvPr id="5" name="Rectangle 5"/>
          <p:cNvSpPr>
            <a:spLocks noGrp="1" noChangeArrowheads="1"/>
          </p:cNvSpPr>
          <p:nvPr>
            <p:ph type="ftr" sz="quarter" idx="11"/>
          </p:nvPr>
        </p:nvSpPr>
        <p:spPr>
          <a:xfrm>
            <a:off x="4572000" y="6096000"/>
            <a:ext cx="2844800" cy="514350"/>
          </a:xfrm>
          <a:prstGeom prst="rect">
            <a:avLst/>
          </a:prstGeom>
        </p:spPr>
        <p:txBody>
          <a:bodyPr/>
          <a:lstStyle>
            <a:lvl1pPr>
              <a:defRPr smtClean="0">
                <a:solidFill>
                  <a:srgbClr val="5E574E"/>
                </a:solidFill>
                <a:latin typeface="Arial" charset="0"/>
              </a:defRPr>
            </a:lvl1pPr>
          </a:lstStyle>
          <a:p>
            <a:pPr>
              <a:defRPr/>
            </a:pPr>
            <a:r>
              <a:rPr lang="ja-JP" altLang="en-US"/>
              <a:t>Haixin Huang</a:t>
            </a:r>
            <a:endParaRPr lang="en-US" altLang="ja-JP"/>
          </a:p>
        </p:txBody>
      </p:sp>
      <p:sp>
        <p:nvSpPr>
          <p:cNvPr id="6" name="Rectangle 6"/>
          <p:cNvSpPr>
            <a:spLocks noGrp="1" noChangeArrowheads="1"/>
          </p:cNvSpPr>
          <p:nvPr>
            <p:ph type="sldNum" sz="quarter" idx="12"/>
          </p:nvPr>
        </p:nvSpPr>
        <p:spPr>
          <a:xfrm>
            <a:off x="2514600" y="6096000"/>
            <a:ext cx="1828800" cy="514350"/>
          </a:xfrm>
        </p:spPr>
        <p:txBody>
          <a:bodyPr/>
          <a:lstStyle>
            <a:lvl1pPr>
              <a:defRPr smtClean="0">
                <a:solidFill>
                  <a:srgbClr val="5E574E"/>
                </a:solidFill>
              </a:defRPr>
            </a:lvl1pPr>
          </a:lstStyle>
          <a:p>
            <a:pPr>
              <a:defRPr/>
            </a:pPr>
            <a:fld id="{BDC8804A-D6AE-40EC-A76E-33EB74273E1A}" type="slidenum">
              <a:rPr lang="ja-JP" altLang="en-US"/>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09/02/02</a:t>
            </a:r>
            <a:endParaRPr lang="en-US" altLang="ja-JP"/>
          </a:p>
          <a:p>
            <a:pPr>
              <a:defRPr/>
            </a:pPr>
            <a:endParaRPr lang="en-US" altLang="ja-JP"/>
          </a:p>
        </p:txBody>
      </p:sp>
      <p:sp>
        <p:nvSpPr>
          <p:cNvPr id="5" name="Rectangle 5"/>
          <p:cNvSpPr>
            <a:spLocks noGrp="1" noChangeArrowheads="1"/>
          </p:cNvSpPr>
          <p:nvPr>
            <p:ph type="ftr" sz="quarter" idx="11"/>
          </p:nvPr>
        </p:nvSpPr>
        <p:spPr>
          <a:xfrm>
            <a:off x="3886200" y="6400800"/>
            <a:ext cx="2514600" cy="228600"/>
          </a:xfrm>
          <a:prstGeom prst="rect">
            <a:avLst/>
          </a:prstGeom>
          <a:ln/>
        </p:spPr>
        <p:txBody>
          <a:bodyPr/>
          <a:lstStyle>
            <a:lvl1pPr>
              <a:defRPr/>
            </a:lvl1pPr>
          </a:lstStyle>
          <a:p>
            <a:pPr>
              <a:defRPr/>
            </a:pPr>
            <a:r>
              <a:rPr lang="ja-JP" altLang="en-US"/>
              <a:t>Haixin Huang</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F946B79-B1C7-4DE2-B121-87301ABDE90E}" type="slidenum">
              <a:rPr lang="ja-JP" altLang="en-US"/>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1250" y="533400"/>
            <a:ext cx="196215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533400"/>
            <a:ext cx="573405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09/02/02</a:t>
            </a:r>
            <a:endParaRPr lang="en-US" altLang="ja-JP"/>
          </a:p>
          <a:p>
            <a:pPr>
              <a:defRPr/>
            </a:pPr>
            <a:endParaRPr lang="en-US" altLang="ja-JP"/>
          </a:p>
        </p:txBody>
      </p:sp>
      <p:sp>
        <p:nvSpPr>
          <p:cNvPr id="5" name="Rectangle 5"/>
          <p:cNvSpPr>
            <a:spLocks noGrp="1" noChangeArrowheads="1"/>
          </p:cNvSpPr>
          <p:nvPr>
            <p:ph type="ftr" sz="quarter" idx="11"/>
          </p:nvPr>
        </p:nvSpPr>
        <p:spPr>
          <a:xfrm>
            <a:off x="3886200" y="6400800"/>
            <a:ext cx="2514600" cy="228600"/>
          </a:xfrm>
          <a:prstGeom prst="rect">
            <a:avLst/>
          </a:prstGeom>
          <a:ln/>
        </p:spPr>
        <p:txBody>
          <a:bodyPr/>
          <a:lstStyle>
            <a:lvl1pPr>
              <a:defRPr/>
            </a:lvl1pPr>
          </a:lstStyle>
          <a:p>
            <a:pPr>
              <a:defRPr/>
            </a:pPr>
            <a:r>
              <a:rPr lang="ja-JP" altLang="en-US"/>
              <a:t>Haixin Huang</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5D7795D-0C08-429E-8A5E-085A838DA741}" type="slidenum">
              <a:rPr lang="ja-JP" altLang="en-US"/>
              <a:pPr>
                <a:defRPr/>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77724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295400"/>
            <a:ext cx="3810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343400" y="1295400"/>
            <a:ext cx="3810000" cy="4800600"/>
          </a:xfrm>
        </p:spPr>
        <p:txBody>
          <a:bodyPr/>
          <a:lstStyle/>
          <a:p>
            <a:endParaRPr lang="en-US"/>
          </a:p>
        </p:txBody>
      </p:sp>
      <p:sp>
        <p:nvSpPr>
          <p:cNvPr id="5" name="Date Placeholder 4"/>
          <p:cNvSpPr>
            <a:spLocks noGrp="1"/>
          </p:cNvSpPr>
          <p:nvPr>
            <p:ph type="dt" sz="half" idx="10"/>
          </p:nvPr>
        </p:nvSpPr>
        <p:spPr>
          <a:xfrm>
            <a:off x="431800" y="6324600"/>
            <a:ext cx="1397000" cy="361950"/>
          </a:xfrm>
        </p:spPr>
        <p:txBody>
          <a:bodyPr/>
          <a:lstStyle>
            <a:lvl1pPr>
              <a:defRPr/>
            </a:lvl1pPr>
          </a:lstStyle>
          <a:p>
            <a:r>
              <a:rPr lang="en-US"/>
              <a:t>09/02/02</a:t>
            </a:r>
            <a:endParaRPr lang="en-US" altLang="ja-JP"/>
          </a:p>
          <a:p>
            <a:endParaRPr lang="en-US" altLang="ja-JP"/>
          </a:p>
        </p:txBody>
      </p:sp>
      <p:sp>
        <p:nvSpPr>
          <p:cNvPr id="6" name="Footer Placeholder 5"/>
          <p:cNvSpPr>
            <a:spLocks noGrp="1"/>
          </p:cNvSpPr>
          <p:nvPr>
            <p:ph type="ftr" sz="quarter" idx="11"/>
          </p:nvPr>
        </p:nvSpPr>
        <p:spPr>
          <a:xfrm>
            <a:off x="3886200" y="6400800"/>
            <a:ext cx="2514600" cy="228600"/>
          </a:xfrm>
          <a:prstGeom prst="rect">
            <a:avLst/>
          </a:prstGeom>
        </p:spPr>
        <p:txBody>
          <a:bodyPr/>
          <a:lstStyle>
            <a:lvl1pPr>
              <a:defRPr/>
            </a:lvl1pPr>
          </a:lstStyle>
          <a:p>
            <a:r>
              <a:rPr lang="ja-JP" altLang="en-US"/>
              <a:t>Haixin Huang</a:t>
            </a:r>
            <a:endParaRPr lang="en-US" altLang="ja-JP"/>
          </a:p>
        </p:txBody>
      </p:sp>
      <p:sp>
        <p:nvSpPr>
          <p:cNvPr id="7" name="Slide Number Placeholder 6"/>
          <p:cNvSpPr>
            <a:spLocks noGrp="1"/>
          </p:cNvSpPr>
          <p:nvPr>
            <p:ph type="sldNum" sz="quarter" idx="12"/>
          </p:nvPr>
        </p:nvSpPr>
        <p:spPr>
          <a:xfrm>
            <a:off x="2057400" y="6400800"/>
            <a:ext cx="1524000" cy="228600"/>
          </a:xfrm>
        </p:spPr>
        <p:txBody>
          <a:bodyPr/>
          <a:lstStyle>
            <a:lvl1pPr>
              <a:defRPr/>
            </a:lvl1pPr>
          </a:lstStyle>
          <a:p>
            <a:fld id="{E375C6B1-D24F-3349-85D3-DA406635015C}" type="slidenum">
              <a:rPr lang="ja-JP" altLang="en-US"/>
              <a:pPr/>
              <a:t>‹#›</a:t>
            </a:fld>
            <a:endParaRPr lang="ja-JP" altLang="en-US"/>
          </a:p>
        </p:txBody>
      </p:sp>
    </p:spTree>
    <p:extLst>
      <p:ext uri="{BB962C8B-B14F-4D97-AF65-F5344CB8AC3E}">
        <p14:creationId xmlns:p14="http://schemas.microsoft.com/office/powerpoint/2010/main" val="895438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6" name="Rectangle 6"/>
          <p:cNvSpPr>
            <a:spLocks noGrp="1" noChangeArrowheads="1"/>
          </p:cNvSpPr>
          <p:nvPr>
            <p:ph type="sldNum" sz="quarter" idx="12"/>
          </p:nvPr>
        </p:nvSpPr>
        <p:spPr>
          <a:ln/>
        </p:spPr>
        <p:txBody>
          <a:bodyPr/>
          <a:lstStyle>
            <a:lvl1pPr>
              <a:defRPr/>
            </a:lvl1pPr>
          </a:lstStyle>
          <a:p>
            <a:pPr>
              <a:defRPr/>
            </a:pPr>
            <a:fld id="{5DC255F8-FB59-4AEB-9DA5-B00A4EA7DEA5}"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6" name="Rectangle 6"/>
          <p:cNvSpPr>
            <a:spLocks noGrp="1" noChangeArrowheads="1"/>
          </p:cNvSpPr>
          <p:nvPr>
            <p:ph type="sldNum" sz="quarter" idx="12"/>
          </p:nvPr>
        </p:nvSpPr>
        <p:spPr>
          <a:ln/>
        </p:spPr>
        <p:txBody>
          <a:bodyPr/>
          <a:lstStyle>
            <a:lvl1pPr>
              <a:defRPr/>
            </a:lvl1pPr>
          </a:lstStyle>
          <a:p>
            <a:pPr>
              <a:defRPr/>
            </a:pPr>
            <a:fld id="{A31A58C5-F21E-4DE9-BE1F-4305ED8D9AAA}"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6" name="Rectangle 6"/>
          <p:cNvSpPr>
            <a:spLocks noGrp="1" noChangeArrowheads="1"/>
          </p:cNvSpPr>
          <p:nvPr>
            <p:ph type="sldNum" sz="quarter" idx="12"/>
          </p:nvPr>
        </p:nvSpPr>
        <p:spPr>
          <a:ln/>
        </p:spPr>
        <p:txBody>
          <a:bodyPr/>
          <a:lstStyle>
            <a:lvl1pPr>
              <a:defRPr/>
            </a:lvl1pPr>
          </a:lstStyle>
          <a:p>
            <a:pPr>
              <a:defRPr/>
            </a:pPr>
            <a:fld id="{733054EF-208C-4F5F-83B0-2861F0355E1E}"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7" name="Rectangle 6"/>
          <p:cNvSpPr>
            <a:spLocks noGrp="1" noChangeArrowheads="1"/>
          </p:cNvSpPr>
          <p:nvPr>
            <p:ph type="sldNum" sz="quarter" idx="12"/>
          </p:nvPr>
        </p:nvSpPr>
        <p:spPr>
          <a:ln/>
        </p:spPr>
        <p:txBody>
          <a:bodyPr/>
          <a:lstStyle>
            <a:lvl1pPr>
              <a:defRPr/>
            </a:lvl1pPr>
          </a:lstStyle>
          <a:p>
            <a:pPr>
              <a:defRPr/>
            </a:pPr>
            <a:fld id="{17D78A43-1F42-430E-8812-7EA10C0FC215}"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9" name="Rectangle 6"/>
          <p:cNvSpPr>
            <a:spLocks noGrp="1" noChangeArrowheads="1"/>
          </p:cNvSpPr>
          <p:nvPr>
            <p:ph type="sldNum" sz="quarter" idx="12"/>
          </p:nvPr>
        </p:nvSpPr>
        <p:spPr>
          <a:ln/>
        </p:spPr>
        <p:txBody>
          <a:bodyPr/>
          <a:lstStyle>
            <a:lvl1pPr>
              <a:defRPr/>
            </a:lvl1pPr>
          </a:lstStyle>
          <a:p>
            <a:pPr>
              <a:defRPr/>
            </a:pPr>
            <a:fld id="{87B7A3ED-BCFB-4EC1-ABED-E2200F787073}"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5" name="Rectangle 6"/>
          <p:cNvSpPr>
            <a:spLocks noGrp="1" noChangeArrowheads="1"/>
          </p:cNvSpPr>
          <p:nvPr>
            <p:ph type="sldNum" sz="quarter" idx="12"/>
          </p:nvPr>
        </p:nvSpPr>
        <p:spPr>
          <a:ln/>
        </p:spPr>
        <p:txBody>
          <a:bodyPr/>
          <a:lstStyle>
            <a:lvl1pPr>
              <a:defRPr/>
            </a:lvl1pPr>
          </a:lstStyle>
          <a:p>
            <a:pPr>
              <a:defRPr/>
            </a:pPr>
            <a:fld id="{19FA0DB9-234B-4C90-A829-E9FE2079C2A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4" name="Rectangle 6"/>
          <p:cNvSpPr>
            <a:spLocks noGrp="1" noChangeArrowheads="1"/>
          </p:cNvSpPr>
          <p:nvPr>
            <p:ph type="sldNum" sz="quarter" idx="12"/>
          </p:nvPr>
        </p:nvSpPr>
        <p:spPr>
          <a:ln/>
        </p:spPr>
        <p:txBody>
          <a:bodyPr/>
          <a:lstStyle>
            <a:lvl1pPr>
              <a:defRPr/>
            </a:lvl1pPr>
          </a:lstStyle>
          <a:p>
            <a:pPr>
              <a:defRPr/>
            </a:pPr>
            <a:fld id="{D3D0FDFA-186B-4711-97B8-67752D50CFC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09/02/02</a:t>
            </a:r>
            <a:endParaRPr lang="en-US" altLang="ja-JP"/>
          </a:p>
          <a:p>
            <a:pPr>
              <a:defRPr/>
            </a:pPr>
            <a:endParaRPr lang="en-US" altLang="ja-JP"/>
          </a:p>
        </p:txBody>
      </p:sp>
      <p:sp>
        <p:nvSpPr>
          <p:cNvPr id="5" name="Rectangle 5"/>
          <p:cNvSpPr>
            <a:spLocks noGrp="1" noChangeArrowheads="1"/>
          </p:cNvSpPr>
          <p:nvPr>
            <p:ph type="ftr" sz="quarter" idx="11"/>
          </p:nvPr>
        </p:nvSpPr>
        <p:spPr>
          <a:xfrm>
            <a:off x="3886200" y="6400800"/>
            <a:ext cx="2514600" cy="228600"/>
          </a:xfrm>
          <a:prstGeom prst="rect">
            <a:avLst/>
          </a:prstGeom>
          <a:ln/>
        </p:spPr>
        <p:txBody>
          <a:bodyPr/>
          <a:lstStyle>
            <a:lvl1pPr>
              <a:defRPr/>
            </a:lvl1pPr>
          </a:lstStyle>
          <a:p>
            <a:pPr>
              <a:defRPr/>
            </a:pPr>
            <a:r>
              <a:rPr lang="ja-JP" altLang="en-US"/>
              <a:t>Haixin Huang</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FD0FAA2-0353-4E4B-9D82-7D7E4F87B0F3}" type="slidenum">
              <a:rPr lang="ja-JP" altLang="en-US"/>
              <a:pPr>
                <a:defRPr/>
              </a:pPr>
              <a:t>‹#›</a:t>
            </a:fld>
            <a:endParaRPr lang="en-US" altLang="ja-JP"/>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7" name="Rectangle 6"/>
          <p:cNvSpPr>
            <a:spLocks noGrp="1" noChangeArrowheads="1"/>
          </p:cNvSpPr>
          <p:nvPr>
            <p:ph type="sldNum" sz="quarter" idx="12"/>
          </p:nvPr>
        </p:nvSpPr>
        <p:spPr>
          <a:ln/>
        </p:spPr>
        <p:txBody>
          <a:bodyPr/>
          <a:lstStyle>
            <a:lvl1pPr>
              <a:defRPr/>
            </a:lvl1pPr>
          </a:lstStyle>
          <a:p>
            <a:pPr>
              <a:defRPr/>
            </a:pPr>
            <a:fld id="{A9B39BA7-4A51-40E6-BC41-995CC9EE366C}"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7" name="Rectangle 6"/>
          <p:cNvSpPr>
            <a:spLocks noGrp="1" noChangeArrowheads="1"/>
          </p:cNvSpPr>
          <p:nvPr>
            <p:ph type="sldNum" sz="quarter" idx="12"/>
          </p:nvPr>
        </p:nvSpPr>
        <p:spPr>
          <a:ln/>
        </p:spPr>
        <p:txBody>
          <a:bodyPr/>
          <a:lstStyle>
            <a:lvl1pPr>
              <a:defRPr/>
            </a:lvl1pPr>
          </a:lstStyle>
          <a:p>
            <a:pPr>
              <a:defRPr/>
            </a:pPr>
            <a:fld id="{C7C15977-48C1-4E9B-9F05-6D355BEA08FD}"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6" name="Rectangle 6"/>
          <p:cNvSpPr>
            <a:spLocks noGrp="1" noChangeArrowheads="1"/>
          </p:cNvSpPr>
          <p:nvPr>
            <p:ph type="sldNum" sz="quarter" idx="12"/>
          </p:nvPr>
        </p:nvSpPr>
        <p:spPr>
          <a:ln/>
        </p:spPr>
        <p:txBody>
          <a:bodyPr/>
          <a:lstStyle>
            <a:lvl1pPr>
              <a:defRPr/>
            </a:lvl1pPr>
          </a:lstStyle>
          <a:p>
            <a:pPr>
              <a:defRPr/>
            </a:pPr>
            <a:fld id="{DA1B0D89-BB5C-446A-A938-CD5D8062C669}"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6" name="Rectangle 6"/>
          <p:cNvSpPr>
            <a:spLocks noGrp="1" noChangeArrowheads="1"/>
          </p:cNvSpPr>
          <p:nvPr>
            <p:ph type="sldNum" sz="quarter" idx="12"/>
          </p:nvPr>
        </p:nvSpPr>
        <p:spPr>
          <a:ln/>
        </p:spPr>
        <p:txBody>
          <a:bodyPr/>
          <a:lstStyle>
            <a:lvl1pPr>
              <a:defRPr/>
            </a:lvl1pPr>
          </a:lstStyle>
          <a:p>
            <a:pPr>
              <a:defRPr/>
            </a:pPr>
            <a:fld id="{1A62DBDE-ED71-4B4C-A4B9-7E22DEA19BE5}"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6" name="Rectangle 6"/>
          <p:cNvSpPr>
            <a:spLocks noGrp="1" noChangeArrowheads="1"/>
          </p:cNvSpPr>
          <p:nvPr>
            <p:ph type="sldNum" sz="quarter" idx="12"/>
          </p:nvPr>
        </p:nvSpPr>
        <p:spPr>
          <a:ln/>
        </p:spPr>
        <p:txBody>
          <a:bodyPr/>
          <a:lstStyle>
            <a:lvl1pPr>
              <a:defRPr/>
            </a:lvl1pPr>
          </a:lstStyle>
          <a:p>
            <a:pPr>
              <a:defRPr/>
            </a:pPr>
            <a:fld id="{6380684D-8265-4A48-9AC0-B134A6E8F99A}"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6" name="Rectangle 6"/>
          <p:cNvSpPr>
            <a:spLocks noGrp="1" noChangeArrowheads="1"/>
          </p:cNvSpPr>
          <p:nvPr>
            <p:ph type="sldNum" sz="quarter" idx="12"/>
          </p:nvPr>
        </p:nvSpPr>
        <p:spPr>
          <a:ln/>
        </p:spPr>
        <p:txBody>
          <a:bodyPr/>
          <a:lstStyle>
            <a:lvl1pPr>
              <a:defRPr/>
            </a:lvl1pPr>
          </a:lstStyle>
          <a:p>
            <a:pPr>
              <a:defRPr/>
            </a:pPr>
            <a:fld id="{8F73BE78-D8CE-4EE1-B3DE-C1A0EC752DE4}"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6" name="Rectangle 6"/>
          <p:cNvSpPr>
            <a:spLocks noGrp="1" noChangeArrowheads="1"/>
          </p:cNvSpPr>
          <p:nvPr>
            <p:ph type="sldNum" sz="quarter" idx="12"/>
          </p:nvPr>
        </p:nvSpPr>
        <p:spPr>
          <a:ln/>
        </p:spPr>
        <p:txBody>
          <a:bodyPr/>
          <a:lstStyle>
            <a:lvl1pPr>
              <a:defRPr/>
            </a:lvl1pPr>
          </a:lstStyle>
          <a:p>
            <a:pPr>
              <a:defRPr/>
            </a:pPr>
            <a:fld id="{C68C8AA9-073B-4194-975D-E95D41CF24D3}"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7" name="Rectangle 6"/>
          <p:cNvSpPr>
            <a:spLocks noGrp="1" noChangeArrowheads="1"/>
          </p:cNvSpPr>
          <p:nvPr>
            <p:ph type="sldNum" sz="quarter" idx="12"/>
          </p:nvPr>
        </p:nvSpPr>
        <p:spPr>
          <a:ln/>
        </p:spPr>
        <p:txBody>
          <a:bodyPr/>
          <a:lstStyle>
            <a:lvl1pPr>
              <a:defRPr/>
            </a:lvl1pPr>
          </a:lstStyle>
          <a:p>
            <a:pPr>
              <a:defRPr/>
            </a:pPr>
            <a:fld id="{3C8E4895-3A5D-4B3E-AC62-9EDDAB5A12CB}"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9" name="Rectangle 6"/>
          <p:cNvSpPr>
            <a:spLocks noGrp="1" noChangeArrowheads="1"/>
          </p:cNvSpPr>
          <p:nvPr>
            <p:ph type="sldNum" sz="quarter" idx="12"/>
          </p:nvPr>
        </p:nvSpPr>
        <p:spPr>
          <a:ln/>
        </p:spPr>
        <p:txBody>
          <a:bodyPr/>
          <a:lstStyle>
            <a:lvl1pPr>
              <a:defRPr/>
            </a:lvl1pPr>
          </a:lstStyle>
          <a:p>
            <a:pPr>
              <a:defRPr/>
            </a:pPr>
            <a:fld id="{3B4D7CB0-0FDE-48E0-9A5A-E932418B75DF}"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5" name="Rectangle 6"/>
          <p:cNvSpPr>
            <a:spLocks noGrp="1" noChangeArrowheads="1"/>
          </p:cNvSpPr>
          <p:nvPr>
            <p:ph type="sldNum" sz="quarter" idx="12"/>
          </p:nvPr>
        </p:nvSpPr>
        <p:spPr>
          <a:ln/>
        </p:spPr>
        <p:txBody>
          <a:bodyPr/>
          <a:lstStyle>
            <a:lvl1pPr>
              <a:defRPr/>
            </a:lvl1pPr>
          </a:lstStyle>
          <a:p>
            <a:pPr>
              <a:defRPr/>
            </a:pPr>
            <a:fld id="{64AF5478-42A2-4623-9FB3-3D424DC9415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09/02/02</a:t>
            </a:r>
            <a:endParaRPr lang="en-US" altLang="ja-JP"/>
          </a:p>
          <a:p>
            <a:pPr>
              <a:defRPr/>
            </a:pPr>
            <a:endParaRPr lang="en-US" altLang="ja-JP"/>
          </a:p>
        </p:txBody>
      </p:sp>
      <p:sp>
        <p:nvSpPr>
          <p:cNvPr id="5" name="Rectangle 5"/>
          <p:cNvSpPr>
            <a:spLocks noGrp="1" noChangeArrowheads="1"/>
          </p:cNvSpPr>
          <p:nvPr>
            <p:ph type="ftr" sz="quarter" idx="11"/>
          </p:nvPr>
        </p:nvSpPr>
        <p:spPr>
          <a:xfrm>
            <a:off x="3886200" y="6400800"/>
            <a:ext cx="2514600" cy="228600"/>
          </a:xfrm>
          <a:prstGeom prst="rect">
            <a:avLst/>
          </a:prstGeom>
          <a:ln/>
        </p:spPr>
        <p:txBody>
          <a:bodyPr/>
          <a:lstStyle>
            <a:lvl1pPr>
              <a:defRPr/>
            </a:lvl1pPr>
          </a:lstStyle>
          <a:p>
            <a:pPr>
              <a:defRPr/>
            </a:pPr>
            <a:r>
              <a:rPr lang="ja-JP" altLang="en-US"/>
              <a:t>Haixin Huang</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7D5975C-D78D-41E8-A6BE-D32B543B004E}" type="slidenum">
              <a:rPr lang="ja-JP" altLang="en-US"/>
              <a:pPr>
                <a:defRPr/>
              </a:pPr>
              <a:t>‹#›</a:t>
            </a:fld>
            <a:endParaRPr lang="en-US" altLang="ja-JP"/>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4" name="Rectangle 6"/>
          <p:cNvSpPr>
            <a:spLocks noGrp="1" noChangeArrowheads="1"/>
          </p:cNvSpPr>
          <p:nvPr>
            <p:ph type="sldNum" sz="quarter" idx="12"/>
          </p:nvPr>
        </p:nvSpPr>
        <p:spPr>
          <a:ln/>
        </p:spPr>
        <p:txBody>
          <a:bodyPr/>
          <a:lstStyle>
            <a:lvl1pPr>
              <a:defRPr/>
            </a:lvl1pPr>
          </a:lstStyle>
          <a:p>
            <a:pPr>
              <a:defRPr/>
            </a:pPr>
            <a:fld id="{159D06C1-DFEB-4870-87B3-F26A822A6580}"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7" name="Rectangle 6"/>
          <p:cNvSpPr>
            <a:spLocks noGrp="1" noChangeArrowheads="1"/>
          </p:cNvSpPr>
          <p:nvPr>
            <p:ph type="sldNum" sz="quarter" idx="12"/>
          </p:nvPr>
        </p:nvSpPr>
        <p:spPr>
          <a:ln/>
        </p:spPr>
        <p:txBody>
          <a:bodyPr/>
          <a:lstStyle>
            <a:lvl1pPr>
              <a:defRPr/>
            </a:lvl1pPr>
          </a:lstStyle>
          <a:p>
            <a:pPr>
              <a:defRPr/>
            </a:pPr>
            <a:fld id="{85433DD6-4A84-462B-88CC-259830F10E4A}"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7" name="Rectangle 6"/>
          <p:cNvSpPr>
            <a:spLocks noGrp="1" noChangeArrowheads="1"/>
          </p:cNvSpPr>
          <p:nvPr>
            <p:ph type="sldNum" sz="quarter" idx="12"/>
          </p:nvPr>
        </p:nvSpPr>
        <p:spPr>
          <a:ln/>
        </p:spPr>
        <p:txBody>
          <a:bodyPr/>
          <a:lstStyle>
            <a:lvl1pPr>
              <a:defRPr/>
            </a:lvl1pPr>
          </a:lstStyle>
          <a:p>
            <a:pPr>
              <a:defRPr/>
            </a:pPr>
            <a:fld id="{A1C672ED-878B-43A6-B805-9028C3D765B0}"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6" name="Rectangle 6"/>
          <p:cNvSpPr>
            <a:spLocks noGrp="1" noChangeArrowheads="1"/>
          </p:cNvSpPr>
          <p:nvPr>
            <p:ph type="sldNum" sz="quarter" idx="12"/>
          </p:nvPr>
        </p:nvSpPr>
        <p:spPr>
          <a:ln/>
        </p:spPr>
        <p:txBody>
          <a:bodyPr/>
          <a:lstStyle>
            <a:lvl1pPr>
              <a:defRPr/>
            </a:lvl1pPr>
          </a:lstStyle>
          <a:p>
            <a:pPr>
              <a:defRPr/>
            </a:pPr>
            <a:fld id="{DFC8B7CA-1A8D-40FA-B039-4765CB9149FA}"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6" name="Rectangle 6"/>
          <p:cNvSpPr>
            <a:spLocks noGrp="1" noChangeArrowheads="1"/>
          </p:cNvSpPr>
          <p:nvPr>
            <p:ph type="sldNum" sz="quarter" idx="12"/>
          </p:nvPr>
        </p:nvSpPr>
        <p:spPr>
          <a:ln/>
        </p:spPr>
        <p:txBody>
          <a:bodyPr/>
          <a:lstStyle>
            <a:lvl1pPr>
              <a:defRPr/>
            </a:lvl1pPr>
          </a:lstStyle>
          <a:p>
            <a:pPr>
              <a:defRPr/>
            </a:pPr>
            <a:fld id="{BA3DDC27-2AD5-40D1-8D54-A8643432A93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2954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3400" y="12954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09/02/02</a:t>
            </a:r>
            <a:endParaRPr lang="en-US" altLang="ja-JP"/>
          </a:p>
          <a:p>
            <a:pPr>
              <a:defRPr/>
            </a:pPr>
            <a:endParaRPr lang="en-US" altLang="ja-JP"/>
          </a:p>
        </p:txBody>
      </p:sp>
      <p:sp>
        <p:nvSpPr>
          <p:cNvPr id="6" name="Footer Placeholder 5"/>
          <p:cNvSpPr>
            <a:spLocks noGrp="1" noChangeArrowheads="1"/>
          </p:cNvSpPr>
          <p:nvPr>
            <p:ph type="ftr" sz="quarter" idx="11"/>
          </p:nvPr>
        </p:nvSpPr>
        <p:spPr>
          <a:xfrm>
            <a:off x="3886200" y="6400800"/>
            <a:ext cx="2514600" cy="228600"/>
          </a:xfrm>
          <a:prstGeom prst="rect">
            <a:avLst/>
          </a:prstGeom>
          <a:ln/>
        </p:spPr>
        <p:txBody>
          <a:bodyPr/>
          <a:lstStyle>
            <a:lvl1pPr>
              <a:defRPr/>
            </a:lvl1pPr>
          </a:lstStyle>
          <a:p>
            <a:pPr>
              <a:defRPr/>
            </a:pPr>
            <a:r>
              <a:rPr lang="ja-JP" altLang="en-US"/>
              <a:t>Haixin Huang</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F4DBDF32-32B8-441C-8015-52C3DFFA0B20}" type="slidenum">
              <a:rPr lang="ja-JP" altLang="en-US"/>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09/02/02</a:t>
            </a:r>
            <a:endParaRPr lang="en-US" altLang="ja-JP"/>
          </a:p>
          <a:p>
            <a:pPr>
              <a:defRPr/>
            </a:pPr>
            <a:endParaRPr lang="en-US" altLang="ja-JP"/>
          </a:p>
        </p:txBody>
      </p:sp>
      <p:sp>
        <p:nvSpPr>
          <p:cNvPr id="8" name="Rectangle 5"/>
          <p:cNvSpPr>
            <a:spLocks noGrp="1" noChangeArrowheads="1"/>
          </p:cNvSpPr>
          <p:nvPr>
            <p:ph type="ftr" sz="quarter" idx="11"/>
          </p:nvPr>
        </p:nvSpPr>
        <p:spPr>
          <a:xfrm>
            <a:off x="3886200" y="6400800"/>
            <a:ext cx="2514600" cy="228600"/>
          </a:xfrm>
          <a:prstGeom prst="rect">
            <a:avLst/>
          </a:prstGeom>
          <a:ln/>
        </p:spPr>
        <p:txBody>
          <a:bodyPr/>
          <a:lstStyle>
            <a:lvl1pPr>
              <a:defRPr/>
            </a:lvl1pPr>
          </a:lstStyle>
          <a:p>
            <a:pPr>
              <a:defRPr/>
            </a:pPr>
            <a:r>
              <a:rPr lang="ja-JP" altLang="en-US"/>
              <a:t>Haixin Huang</a:t>
            </a: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1A34D0B3-E85E-4202-8D90-F76D865EAB49}" type="slidenum">
              <a:rPr lang="ja-JP" altLang="en-US"/>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09/02/02</a:t>
            </a:r>
            <a:endParaRPr lang="en-US" altLang="ja-JP"/>
          </a:p>
          <a:p>
            <a:pPr>
              <a:defRPr/>
            </a:pPr>
            <a:endParaRPr lang="en-US" altLang="ja-JP"/>
          </a:p>
        </p:txBody>
      </p:sp>
      <p:sp>
        <p:nvSpPr>
          <p:cNvPr id="4" name="Rectangle 5"/>
          <p:cNvSpPr>
            <a:spLocks noGrp="1" noChangeArrowheads="1"/>
          </p:cNvSpPr>
          <p:nvPr>
            <p:ph type="ftr" sz="quarter" idx="11"/>
          </p:nvPr>
        </p:nvSpPr>
        <p:spPr>
          <a:xfrm>
            <a:off x="3886200" y="6400800"/>
            <a:ext cx="2514600" cy="228600"/>
          </a:xfrm>
          <a:prstGeom prst="rect">
            <a:avLst/>
          </a:prstGeom>
          <a:ln/>
        </p:spPr>
        <p:txBody>
          <a:bodyPr/>
          <a:lstStyle>
            <a:lvl1pPr>
              <a:defRPr/>
            </a:lvl1pPr>
          </a:lstStyle>
          <a:p>
            <a:pPr>
              <a:defRPr/>
            </a:pPr>
            <a:r>
              <a:rPr lang="ja-JP" altLang="en-US"/>
              <a:t>Haixin Huang</a:t>
            </a: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1EC70B1E-DBC7-45C4-8DCA-F537E296D8CB}" type="slidenum">
              <a:rPr lang="ja-JP" altLang="en-US"/>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09/02/02</a:t>
            </a:r>
            <a:endParaRPr lang="en-US" altLang="ja-JP"/>
          </a:p>
          <a:p>
            <a:pPr>
              <a:defRPr/>
            </a:pPr>
            <a:endParaRPr lang="en-US" altLang="ja-JP"/>
          </a:p>
        </p:txBody>
      </p:sp>
      <p:sp>
        <p:nvSpPr>
          <p:cNvPr id="3" name="Rectangle 5"/>
          <p:cNvSpPr>
            <a:spLocks noGrp="1" noChangeArrowheads="1"/>
          </p:cNvSpPr>
          <p:nvPr>
            <p:ph type="ftr" sz="quarter" idx="11"/>
          </p:nvPr>
        </p:nvSpPr>
        <p:spPr>
          <a:xfrm>
            <a:off x="3886200" y="6400800"/>
            <a:ext cx="2514600" cy="228600"/>
          </a:xfrm>
          <a:prstGeom prst="rect">
            <a:avLst/>
          </a:prstGeom>
          <a:ln/>
        </p:spPr>
        <p:txBody>
          <a:bodyPr/>
          <a:lstStyle>
            <a:lvl1pPr>
              <a:defRPr/>
            </a:lvl1pPr>
          </a:lstStyle>
          <a:p>
            <a:pPr>
              <a:defRPr/>
            </a:pPr>
            <a:r>
              <a:rPr lang="ja-JP" altLang="en-US"/>
              <a:t>Haixin Huang</a:t>
            </a: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3FC2FF17-1460-4F4B-AA2C-6A5AA4E00580}" type="slidenum">
              <a:rPr lang="ja-JP" altLang="en-US"/>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09/02/02</a:t>
            </a:r>
            <a:endParaRPr lang="en-US" altLang="ja-JP"/>
          </a:p>
          <a:p>
            <a:pPr>
              <a:defRPr/>
            </a:pPr>
            <a:endParaRPr lang="en-US" altLang="ja-JP"/>
          </a:p>
        </p:txBody>
      </p:sp>
      <p:sp>
        <p:nvSpPr>
          <p:cNvPr id="6" name="Footer Placeholder 5"/>
          <p:cNvSpPr>
            <a:spLocks noGrp="1" noChangeArrowheads="1"/>
          </p:cNvSpPr>
          <p:nvPr>
            <p:ph type="ftr" sz="quarter" idx="11"/>
          </p:nvPr>
        </p:nvSpPr>
        <p:spPr>
          <a:xfrm>
            <a:off x="3886200" y="6400800"/>
            <a:ext cx="2514600" cy="228600"/>
          </a:xfrm>
          <a:prstGeom prst="rect">
            <a:avLst/>
          </a:prstGeom>
          <a:ln/>
        </p:spPr>
        <p:txBody>
          <a:bodyPr/>
          <a:lstStyle>
            <a:lvl1pPr>
              <a:defRPr/>
            </a:lvl1pPr>
          </a:lstStyle>
          <a:p>
            <a:pPr>
              <a:defRPr/>
            </a:pPr>
            <a:r>
              <a:rPr lang="ja-JP" altLang="en-US"/>
              <a:t>Haixin Huang</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7AE9A0C7-A371-4456-A1A1-3F6041D2EA51}" type="slidenum">
              <a:rPr lang="ja-JP" altLang="en-US"/>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09/02/02</a:t>
            </a:r>
            <a:endParaRPr lang="en-US" altLang="ja-JP"/>
          </a:p>
          <a:p>
            <a:pPr>
              <a:defRPr/>
            </a:pPr>
            <a:endParaRPr lang="en-US" altLang="ja-JP"/>
          </a:p>
        </p:txBody>
      </p:sp>
      <p:sp>
        <p:nvSpPr>
          <p:cNvPr id="6" name="Footer Placeholder 5"/>
          <p:cNvSpPr>
            <a:spLocks noGrp="1" noChangeArrowheads="1"/>
          </p:cNvSpPr>
          <p:nvPr>
            <p:ph type="ftr" sz="quarter" idx="11"/>
          </p:nvPr>
        </p:nvSpPr>
        <p:spPr>
          <a:xfrm>
            <a:off x="3886200" y="6400800"/>
            <a:ext cx="2514600" cy="228600"/>
          </a:xfrm>
          <a:prstGeom prst="rect">
            <a:avLst/>
          </a:prstGeom>
          <a:ln/>
        </p:spPr>
        <p:txBody>
          <a:bodyPr/>
          <a:lstStyle>
            <a:lvl1pPr>
              <a:defRPr/>
            </a:lvl1pPr>
          </a:lstStyle>
          <a:p>
            <a:pPr>
              <a:defRPr/>
            </a:pPr>
            <a:r>
              <a:rPr lang="ja-JP" altLang="en-US"/>
              <a:t>Haixin Huang</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FAD97E09-00ED-4FA8-AAC5-E18221A57490}" type="slidenum">
              <a:rPr lang="ja-JP" altLang="en-US"/>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04800" y="533400"/>
            <a:ext cx="7772400" cy="533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endParaRPr lang="ja-JP" altLang="en-US" smtClean="0"/>
          </a:p>
        </p:txBody>
      </p:sp>
      <p:sp>
        <p:nvSpPr>
          <p:cNvPr id="4099" name="Rectangle 3"/>
          <p:cNvSpPr>
            <a:spLocks noGrp="1" noChangeArrowheads="1"/>
          </p:cNvSpPr>
          <p:nvPr>
            <p:ph type="body" idx="1"/>
          </p:nvPr>
        </p:nvSpPr>
        <p:spPr bwMode="auto">
          <a:xfrm>
            <a:off x="381000" y="1295400"/>
            <a:ext cx="77724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ja-JP" altLang="en-US" smtClean="0"/>
          </a:p>
        </p:txBody>
      </p:sp>
      <p:sp>
        <p:nvSpPr>
          <p:cNvPr id="2052" name="Rectangle 4"/>
          <p:cNvSpPr>
            <a:spLocks noGrp="1" noChangeArrowheads="1"/>
          </p:cNvSpPr>
          <p:nvPr>
            <p:ph type="dt" sz="half" idx="2"/>
          </p:nvPr>
        </p:nvSpPr>
        <p:spPr bwMode="auto">
          <a:xfrm>
            <a:off x="431800" y="6324600"/>
            <a:ext cx="1397000" cy="3619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spcBef>
                <a:spcPct val="50000"/>
              </a:spcBef>
              <a:defRPr sz="1400" b="0" smtClean="0">
                <a:solidFill>
                  <a:schemeClr val="bg2"/>
                </a:solidFill>
                <a:latin typeface="Arial" charset="0"/>
              </a:defRPr>
            </a:lvl1pPr>
          </a:lstStyle>
          <a:p>
            <a:pPr>
              <a:defRPr/>
            </a:pPr>
            <a:r>
              <a:rPr lang="en-US"/>
              <a:t>09/02/02</a:t>
            </a:r>
            <a:endParaRPr lang="en-US" altLang="ja-JP"/>
          </a:p>
          <a:p>
            <a:pPr>
              <a:defRPr/>
            </a:pPr>
            <a:endParaRPr lang="en-US" altLang="ja-JP"/>
          </a:p>
        </p:txBody>
      </p:sp>
      <p:sp>
        <p:nvSpPr>
          <p:cNvPr id="2054" name="Rectangle 6"/>
          <p:cNvSpPr>
            <a:spLocks noGrp="1" noChangeArrowheads="1"/>
          </p:cNvSpPr>
          <p:nvPr>
            <p:ph type="sldNum" sz="quarter" idx="4"/>
          </p:nvPr>
        </p:nvSpPr>
        <p:spPr bwMode="auto">
          <a:xfrm>
            <a:off x="2057400" y="6400800"/>
            <a:ext cx="1524000" cy="228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50000"/>
              </a:spcBef>
              <a:defRPr sz="1400" b="0" smtClean="0">
                <a:solidFill>
                  <a:schemeClr val="bg2"/>
                </a:solidFill>
                <a:latin typeface="Arial" charset="0"/>
              </a:defRPr>
            </a:lvl1pPr>
          </a:lstStyle>
          <a:p>
            <a:pPr>
              <a:defRPr/>
            </a:pPr>
            <a:fld id="{9D4F52F1-AEB0-4C63-9691-29BD6DB0FD64}" type="slidenum">
              <a:rPr lang="ja-JP" altLang="en-US"/>
              <a:pPr>
                <a:defRPr/>
              </a:pPr>
              <a:t>‹#›</a:t>
            </a:fld>
            <a:endParaRPr lang="en-US" altLang="ja-JP"/>
          </a:p>
        </p:txBody>
      </p:sp>
      <p:pic>
        <p:nvPicPr>
          <p:cNvPr id="4103" name="Picture 10" descr="logo2"/>
          <p:cNvPicPr>
            <a:picLocks noChangeAspect="1" noChangeArrowheads="1"/>
          </p:cNvPicPr>
          <p:nvPr/>
        </p:nvPicPr>
        <p:blipFill>
          <a:blip r:embed="rId14" cstate="print"/>
          <a:srcRect/>
          <a:stretch>
            <a:fillRect/>
          </a:stretch>
        </p:blipFill>
        <p:spPr bwMode="auto">
          <a:xfrm>
            <a:off x="6629400" y="6200775"/>
            <a:ext cx="1676400" cy="6572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3"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24" r:id="rId12"/>
  </p:sldLayoutIdLst>
  <p:hf hdr="0" dt="0"/>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Times New Roman" pitchFamily="18" charset="0"/>
          <a:ea typeface="ＭＳ Ｐゴシック" pitchFamily="50" charset="-128"/>
        </a:defRPr>
      </a:lvl2pPr>
      <a:lvl3pPr algn="l" rtl="0" eaLnBrk="0" fontAlgn="base" hangingPunct="0">
        <a:spcBef>
          <a:spcPct val="0"/>
        </a:spcBef>
        <a:spcAft>
          <a:spcPct val="0"/>
        </a:spcAft>
        <a:defRPr kumimoji="1" sz="4000">
          <a:solidFill>
            <a:schemeClr val="tx2"/>
          </a:solidFill>
          <a:latin typeface="Times New Roman" pitchFamily="18" charset="0"/>
          <a:ea typeface="ＭＳ Ｐゴシック" pitchFamily="50" charset="-128"/>
        </a:defRPr>
      </a:lvl3pPr>
      <a:lvl4pPr algn="l" rtl="0" eaLnBrk="0" fontAlgn="base" hangingPunct="0">
        <a:spcBef>
          <a:spcPct val="0"/>
        </a:spcBef>
        <a:spcAft>
          <a:spcPct val="0"/>
        </a:spcAft>
        <a:defRPr kumimoji="1" sz="4000">
          <a:solidFill>
            <a:schemeClr val="tx2"/>
          </a:solidFill>
          <a:latin typeface="Times New Roman" pitchFamily="18" charset="0"/>
          <a:ea typeface="ＭＳ Ｐゴシック" pitchFamily="50" charset="-128"/>
        </a:defRPr>
      </a:lvl4pPr>
      <a:lvl5pPr algn="l" rtl="0" eaLnBrk="0" fontAlgn="base" hangingPunct="0">
        <a:spcBef>
          <a:spcPct val="0"/>
        </a:spcBef>
        <a:spcAft>
          <a:spcPct val="0"/>
        </a:spcAft>
        <a:defRPr kumimoji="1" sz="4000">
          <a:solidFill>
            <a:schemeClr val="tx2"/>
          </a:solidFill>
          <a:latin typeface="Times New Roman" pitchFamily="18" charset="0"/>
          <a:ea typeface="ＭＳ Ｐゴシック" pitchFamily="50" charset="-128"/>
        </a:defRPr>
      </a:lvl5pPr>
      <a:lvl6pPr marL="457200" algn="l" rtl="0" fontAlgn="base">
        <a:spcBef>
          <a:spcPct val="0"/>
        </a:spcBef>
        <a:spcAft>
          <a:spcPct val="0"/>
        </a:spcAft>
        <a:defRPr kumimoji="1" sz="4000">
          <a:solidFill>
            <a:schemeClr val="tx2"/>
          </a:solidFill>
          <a:latin typeface="Times New Roman" pitchFamily="18" charset="0"/>
          <a:ea typeface="ＭＳ Ｐゴシック" pitchFamily="50" charset="-128"/>
        </a:defRPr>
      </a:lvl6pPr>
      <a:lvl7pPr marL="914400" algn="l" rtl="0" fontAlgn="base">
        <a:spcBef>
          <a:spcPct val="0"/>
        </a:spcBef>
        <a:spcAft>
          <a:spcPct val="0"/>
        </a:spcAft>
        <a:defRPr kumimoji="1" sz="4000">
          <a:solidFill>
            <a:schemeClr val="tx2"/>
          </a:solidFill>
          <a:latin typeface="Times New Roman" pitchFamily="18" charset="0"/>
          <a:ea typeface="ＭＳ Ｐゴシック" pitchFamily="50" charset="-128"/>
        </a:defRPr>
      </a:lvl7pPr>
      <a:lvl8pPr marL="1371600" algn="l" rtl="0" fontAlgn="base">
        <a:spcBef>
          <a:spcPct val="0"/>
        </a:spcBef>
        <a:spcAft>
          <a:spcPct val="0"/>
        </a:spcAft>
        <a:defRPr kumimoji="1" sz="4000">
          <a:solidFill>
            <a:schemeClr val="tx2"/>
          </a:solidFill>
          <a:latin typeface="Times New Roman" pitchFamily="18" charset="0"/>
          <a:ea typeface="ＭＳ Ｐゴシック" pitchFamily="50" charset="-128"/>
        </a:defRPr>
      </a:lvl8pPr>
      <a:lvl9pPr marL="1828800" algn="l" rtl="0" fontAlgn="base">
        <a:spcBef>
          <a:spcPct val="0"/>
        </a:spcBef>
        <a:spcAft>
          <a:spcPct val="0"/>
        </a:spcAft>
        <a:defRPr kumimoji="1" sz="40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lr>
          <a:srgbClr val="FF3300"/>
        </a:buClr>
        <a:buFont typeface="Monotype Sort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SzPct val="70000"/>
        <a:buFont typeface="Monotype Sorts" pitchFamily="2" charset="2"/>
        <a:buChar char="l"/>
        <a:defRPr kumimoji="1" sz="2800">
          <a:solidFill>
            <a:schemeClr val="tx1"/>
          </a:solidFill>
          <a:latin typeface="+mn-lt"/>
          <a:ea typeface="+mn-ea"/>
        </a:defRPr>
      </a:lvl2pPr>
      <a:lvl3pPr marL="1143000" indent="-228600" algn="l" rtl="0" eaLnBrk="0" fontAlgn="base" hangingPunct="0">
        <a:spcBef>
          <a:spcPct val="20000"/>
        </a:spcBef>
        <a:spcAft>
          <a:spcPct val="0"/>
        </a:spcAft>
        <a:buClr>
          <a:srgbClr val="FF6600"/>
        </a:buClr>
        <a:buSzPct val="50000"/>
        <a:buFont typeface="Monotype Sorts" pitchFamily="2" charset="2"/>
        <a:buChar char="l"/>
        <a:defRPr kumimoji="1" sz="2400">
          <a:solidFill>
            <a:schemeClr val="tx1"/>
          </a:solidFill>
          <a:latin typeface="+mn-lt"/>
          <a:ea typeface="+mn-ea"/>
        </a:defRPr>
      </a:lvl3pPr>
      <a:lvl4pPr marL="1600200" indent="-228600" algn="l" rtl="0" eaLnBrk="0" fontAlgn="base" hangingPunct="0">
        <a:spcBef>
          <a:spcPct val="20000"/>
        </a:spcBef>
        <a:spcAft>
          <a:spcPct val="0"/>
        </a:spcAft>
        <a:buClr>
          <a:srgbClr val="FF6600"/>
        </a:buClr>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rgbClr val="FF6600"/>
        </a:buClr>
        <a:buSzPct val="25000"/>
        <a:buFont typeface="CommercialPi BT" pitchFamily="18" charset="2"/>
        <a:buChar char="."/>
        <a:defRPr kumimoji="1" sz="2000">
          <a:solidFill>
            <a:schemeClr val="tx1"/>
          </a:solidFill>
          <a:latin typeface="+mn-lt"/>
          <a:ea typeface="+mn-ea"/>
        </a:defRPr>
      </a:lvl5pPr>
      <a:lvl6pPr marL="2514600" indent="-228600" algn="l" rtl="0" fontAlgn="base">
        <a:spcBef>
          <a:spcPct val="20000"/>
        </a:spcBef>
        <a:spcAft>
          <a:spcPct val="0"/>
        </a:spcAft>
        <a:buClr>
          <a:srgbClr val="FF6600"/>
        </a:buClr>
        <a:buSzPct val="25000"/>
        <a:buFont typeface="CommercialPi BT" pitchFamily="18" charset="2"/>
        <a:buChar char="."/>
        <a:defRPr kumimoji="1" sz="2000">
          <a:solidFill>
            <a:schemeClr val="tx1"/>
          </a:solidFill>
          <a:latin typeface="+mn-lt"/>
          <a:ea typeface="+mn-ea"/>
        </a:defRPr>
      </a:lvl6pPr>
      <a:lvl7pPr marL="2971800" indent="-228600" algn="l" rtl="0" fontAlgn="base">
        <a:spcBef>
          <a:spcPct val="20000"/>
        </a:spcBef>
        <a:spcAft>
          <a:spcPct val="0"/>
        </a:spcAft>
        <a:buClr>
          <a:srgbClr val="FF6600"/>
        </a:buClr>
        <a:buSzPct val="25000"/>
        <a:buFont typeface="CommercialPi BT" pitchFamily="18" charset="2"/>
        <a:buChar char="."/>
        <a:defRPr kumimoji="1" sz="2000">
          <a:solidFill>
            <a:schemeClr val="tx1"/>
          </a:solidFill>
          <a:latin typeface="+mn-lt"/>
          <a:ea typeface="+mn-ea"/>
        </a:defRPr>
      </a:lvl7pPr>
      <a:lvl8pPr marL="3429000" indent="-228600" algn="l" rtl="0" fontAlgn="base">
        <a:spcBef>
          <a:spcPct val="20000"/>
        </a:spcBef>
        <a:spcAft>
          <a:spcPct val="0"/>
        </a:spcAft>
        <a:buClr>
          <a:srgbClr val="FF6600"/>
        </a:buClr>
        <a:buSzPct val="25000"/>
        <a:buFont typeface="CommercialPi BT" pitchFamily="18" charset="2"/>
        <a:buChar char="."/>
        <a:defRPr kumimoji="1" sz="2000">
          <a:solidFill>
            <a:schemeClr val="tx1"/>
          </a:solidFill>
          <a:latin typeface="+mn-lt"/>
          <a:ea typeface="+mn-ea"/>
        </a:defRPr>
      </a:lvl8pPr>
      <a:lvl9pPr marL="3886200" indent="-228600" algn="l" rtl="0" fontAlgn="base">
        <a:spcBef>
          <a:spcPct val="20000"/>
        </a:spcBef>
        <a:spcAft>
          <a:spcPct val="0"/>
        </a:spcAft>
        <a:buClr>
          <a:srgbClr val="FF6600"/>
        </a:buClr>
        <a:buSzPct val="25000"/>
        <a:buFont typeface="CommercialPi BT" pitchFamily="18" charset="2"/>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656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smtClean="0">
                <a:solidFill>
                  <a:schemeClr val="tx1"/>
                </a:solidFill>
              </a:defRPr>
            </a:lvl1pPr>
          </a:lstStyle>
          <a:p>
            <a:pPr>
              <a:defRPr/>
            </a:pPr>
            <a:r>
              <a:rPr lang="en-US"/>
              <a:t>09/02/02</a:t>
            </a:r>
          </a:p>
        </p:txBody>
      </p:sp>
      <p:sp>
        <p:nvSpPr>
          <p:cNvPr id="9656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smtClean="0">
                <a:solidFill>
                  <a:schemeClr val="tx1"/>
                </a:solidFill>
              </a:defRPr>
            </a:lvl1pPr>
          </a:lstStyle>
          <a:p>
            <a:pPr>
              <a:defRPr/>
            </a:pPr>
            <a:r>
              <a:rPr lang="en-US"/>
              <a:t>Haixin Huang</a:t>
            </a:r>
          </a:p>
        </p:txBody>
      </p:sp>
      <p:sp>
        <p:nvSpPr>
          <p:cNvPr id="9656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smtClean="0">
                <a:solidFill>
                  <a:schemeClr val="tx1"/>
                </a:solidFill>
              </a:defRPr>
            </a:lvl1pPr>
          </a:lstStyle>
          <a:p>
            <a:pPr>
              <a:defRPr/>
            </a:pPr>
            <a:fld id="{A6627FA0-8F89-4BEF-A8AE-C641C922953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417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smtClean="0">
                <a:solidFill>
                  <a:schemeClr val="tx1"/>
                </a:solidFill>
              </a:defRPr>
            </a:lvl1pPr>
          </a:lstStyle>
          <a:p>
            <a:pPr>
              <a:defRPr/>
            </a:pPr>
            <a:r>
              <a:rPr lang="en-US"/>
              <a:t>09/02/02</a:t>
            </a:r>
          </a:p>
        </p:txBody>
      </p:sp>
      <p:sp>
        <p:nvSpPr>
          <p:cNvPr id="8417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smtClean="0">
                <a:solidFill>
                  <a:schemeClr val="tx1"/>
                </a:solidFill>
              </a:defRPr>
            </a:lvl1pPr>
          </a:lstStyle>
          <a:p>
            <a:pPr>
              <a:defRPr/>
            </a:pPr>
            <a:r>
              <a:rPr lang="en-US"/>
              <a:t>Haixin Huang</a:t>
            </a:r>
          </a:p>
        </p:txBody>
      </p:sp>
      <p:sp>
        <p:nvSpPr>
          <p:cNvPr id="8417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smtClean="0">
                <a:solidFill>
                  <a:schemeClr val="tx1"/>
                </a:solidFill>
              </a:defRPr>
            </a:lvl1pPr>
          </a:lstStyle>
          <a:p>
            <a:pPr>
              <a:defRPr/>
            </a:pPr>
            <a:fld id="{6ED69BE2-795C-403D-BD88-72E48E608F7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1.png"/><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2.png"/><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13.png"/><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12.png"/><Relationship Id="rId5" Type="http://schemas.openxmlformats.org/officeDocument/2006/relationships/oleObject" Target="../embeddings/oleObject5.bin"/><Relationship Id="rId6" Type="http://schemas.openxmlformats.org/officeDocument/2006/relationships/image" Target="../media/image14.png"/><Relationship Id="rId1" Type="http://schemas.openxmlformats.org/officeDocument/2006/relationships/vmlDrawing" Target="../drawings/vmlDrawing5.vml"/><Relationship Id="rId2"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15.png"/><Relationship Id="rId1" Type="http://schemas.openxmlformats.org/officeDocument/2006/relationships/vmlDrawing" Target="../drawings/vmlDrawing6.vml"/><Relationship Id="rId2"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16.png"/><Relationship Id="rId1" Type="http://schemas.openxmlformats.org/officeDocument/2006/relationships/vmlDrawing" Target="../drawings/vmlDrawing7.vml"/><Relationship Id="rId2"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17.png"/><Relationship Id="rId1" Type="http://schemas.openxmlformats.org/officeDocument/2006/relationships/vmlDrawing" Target="../drawings/vmlDrawing8.vml"/><Relationship Id="rId2"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18.png"/><Relationship Id="rId1" Type="http://schemas.openxmlformats.org/officeDocument/2006/relationships/vmlDrawing" Target="../drawings/vmlDrawing9.vml"/><Relationship Id="rId2"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19.png"/><Relationship Id="rId1" Type="http://schemas.openxmlformats.org/officeDocument/2006/relationships/vmlDrawing" Target="../drawings/vmlDrawing10.vml"/><Relationship Id="rId2"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1.bin"/><Relationship Id="rId4" Type="http://schemas.openxmlformats.org/officeDocument/2006/relationships/image" Target="../media/image20.png"/><Relationship Id="rId1" Type="http://schemas.openxmlformats.org/officeDocument/2006/relationships/vmlDrawing" Target="../drawings/vmlDrawing11.vml"/><Relationship Id="rId2"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image" Target="../media/image21.png"/><Relationship Id="rId1" Type="http://schemas.openxmlformats.org/officeDocument/2006/relationships/vmlDrawing" Target="../drawings/vmlDrawing12.vml"/><Relationship Id="rId2"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2.wmf"/></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wmf"/><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Microsoft_Excel_97_-_2004_Worksheet1.xls"/><Relationship Id="rId5" Type="http://schemas.openxmlformats.org/officeDocument/2006/relationships/image" Target="../media/image10.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2057400"/>
            <a:ext cx="9144000" cy="1470025"/>
          </a:xfrm>
        </p:spPr>
        <p:txBody>
          <a:bodyPr lIns="90000" tIns="46800" rIns="90000" bIns="46800" anchor="ctr"/>
          <a:lstStyle/>
          <a:p>
            <a:pPr algn="ctr" defTabSz="457200" eaLnBrk="1" hangingPunct="1">
              <a:buClr>
                <a:srgbClr val="FF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kumimoji="0" lang="en-GB" b="1" dirty="0" smtClean="0">
                <a:solidFill>
                  <a:srgbClr val="FF0000"/>
                </a:solidFill>
              </a:rPr>
              <a:t>AGS Dynamic Aperture Issue with Partial Siberian Snake Inserted</a:t>
            </a:r>
            <a:endParaRPr kumimoji="0" lang="en-GB" sz="3200" b="1" dirty="0" smtClean="0">
              <a:solidFill>
                <a:srgbClr val="FF0000"/>
              </a:solidFill>
            </a:endParaRPr>
          </a:p>
        </p:txBody>
      </p:sp>
      <p:grpSp>
        <p:nvGrpSpPr>
          <p:cNvPr id="8195" name="Group 3"/>
          <p:cNvGrpSpPr>
            <a:grpSpLocks/>
          </p:cNvGrpSpPr>
          <p:nvPr/>
        </p:nvGrpSpPr>
        <p:grpSpPr bwMode="auto">
          <a:xfrm>
            <a:off x="838200" y="5638800"/>
            <a:ext cx="3095629" cy="833438"/>
            <a:chOff x="528" y="3552"/>
            <a:chExt cx="1950" cy="525"/>
          </a:xfrm>
        </p:grpSpPr>
        <p:sp>
          <p:nvSpPr>
            <p:cNvPr id="8199" name="AutoShape 4"/>
            <p:cNvSpPr>
              <a:spLocks noChangeArrowheads="1"/>
            </p:cNvSpPr>
            <p:nvPr/>
          </p:nvSpPr>
          <p:spPr bwMode="auto">
            <a:xfrm>
              <a:off x="912" y="3552"/>
              <a:ext cx="1140" cy="288"/>
            </a:xfrm>
            <a:prstGeom prst="roundRect">
              <a:avLst>
                <a:gd name="adj" fmla="val 347"/>
              </a:avLst>
            </a:prstGeom>
            <a:noFill/>
            <a:ln w="9525">
              <a:noFill/>
              <a:round/>
              <a:headEnd/>
              <a:tailEnd/>
            </a:ln>
          </p:spPr>
          <p:txBody>
            <a:bodyPr wrap="none" anchor="ctr"/>
            <a:lstStyle/>
            <a:p>
              <a:endParaRPr lang="en-US"/>
            </a:p>
          </p:txBody>
        </p:sp>
        <p:sp>
          <p:nvSpPr>
            <p:cNvPr id="8200" name="AutoShape 5"/>
            <p:cNvSpPr>
              <a:spLocks noChangeArrowheads="1"/>
            </p:cNvSpPr>
            <p:nvPr/>
          </p:nvSpPr>
          <p:spPr bwMode="auto">
            <a:xfrm>
              <a:off x="528" y="3552"/>
              <a:ext cx="1950" cy="525"/>
            </a:xfrm>
            <a:prstGeom prst="roundRect">
              <a:avLst>
                <a:gd name="adj" fmla="val 347"/>
              </a:avLst>
            </a:prstGeom>
            <a:noFill/>
            <a:ln w="9525">
              <a:noFill/>
              <a:round/>
              <a:headEnd/>
              <a:tailEnd/>
            </a:ln>
          </p:spPr>
          <p:txBody>
            <a:bodyPr wrap="none" lIns="90000" tIns="46800" rIns="90000" bIns="46800">
              <a:spAutoFit/>
            </a:bodyPr>
            <a:lstStyle/>
            <a:p>
              <a:pPr eaLnBrk="1" hangingPunct="1">
                <a:buClr>
                  <a:srgbClr val="000099"/>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0" dirty="0" smtClean="0">
                  <a:solidFill>
                    <a:srgbClr val="000099"/>
                  </a:solidFill>
                </a:rPr>
                <a:t>Nov. </a:t>
              </a:r>
              <a:r>
                <a:rPr lang="en-GB" sz="2400" b="0" dirty="0">
                  <a:solidFill>
                    <a:srgbClr val="000099"/>
                  </a:solidFill>
                </a:rPr>
                <a:t>2</a:t>
              </a:r>
              <a:r>
                <a:rPr lang="en-GB" sz="2400" b="0" dirty="0" smtClean="0">
                  <a:solidFill>
                    <a:srgbClr val="000099"/>
                  </a:solidFill>
                </a:rPr>
                <a:t>, 2017</a:t>
              </a:r>
            </a:p>
            <a:p>
              <a:pPr eaLnBrk="1" hangingPunct="1">
                <a:buClr>
                  <a:srgbClr val="000099"/>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0" dirty="0" smtClean="0">
                  <a:solidFill>
                    <a:srgbClr val="000099"/>
                  </a:solidFill>
                </a:rPr>
                <a:t>ICFA-DA2017, Beijing</a:t>
              </a:r>
            </a:p>
          </p:txBody>
        </p:sp>
      </p:grpSp>
      <p:grpSp>
        <p:nvGrpSpPr>
          <p:cNvPr id="8196" name="Group 6"/>
          <p:cNvGrpSpPr>
            <a:grpSpLocks/>
          </p:cNvGrpSpPr>
          <p:nvPr/>
        </p:nvGrpSpPr>
        <p:grpSpPr bwMode="auto">
          <a:xfrm>
            <a:off x="228599" y="3733797"/>
            <a:ext cx="8381774" cy="655638"/>
            <a:chOff x="144" y="2496"/>
            <a:chExt cx="5686" cy="413"/>
          </a:xfrm>
        </p:grpSpPr>
        <p:sp>
          <p:nvSpPr>
            <p:cNvPr id="8197" name="AutoShape 7"/>
            <p:cNvSpPr>
              <a:spLocks noChangeArrowheads="1"/>
            </p:cNvSpPr>
            <p:nvPr/>
          </p:nvSpPr>
          <p:spPr bwMode="auto">
            <a:xfrm>
              <a:off x="1968" y="2544"/>
              <a:ext cx="1560" cy="365"/>
            </a:xfrm>
            <a:prstGeom prst="roundRect">
              <a:avLst>
                <a:gd name="adj" fmla="val 273"/>
              </a:avLst>
            </a:prstGeom>
            <a:noFill/>
            <a:ln w="9525">
              <a:noFill/>
              <a:round/>
              <a:headEnd/>
              <a:tailEnd/>
            </a:ln>
          </p:spPr>
          <p:txBody>
            <a:bodyPr wrap="none" anchor="ctr"/>
            <a:lstStyle/>
            <a:p>
              <a:endParaRPr lang="en-US"/>
            </a:p>
          </p:txBody>
        </p:sp>
        <p:sp>
          <p:nvSpPr>
            <p:cNvPr id="8198" name="AutoShape 8"/>
            <p:cNvSpPr>
              <a:spLocks noChangeArrowheads="1"/>
            </p:cNvSpPr>
            <p:nvPr/>
          </p:nvSpPr>
          <p:spPr bwMode="auto">
            <a:xfrm>
              <a:off x="144" y="2496"/>
              <a:ext cx="5686" cy="331"/>
            </a:xfrm>
            <a:prstGeom prst="roundRect">
              <a:avLst>
                <a:gd name="adj" fmla="val 273"/>
              </a:avLst>
            </a:prstGeom>
            <a:noFill/>
            <a:ln w="9525">
              <a:noFill/>
              <a:round/>
              <a:headEnd/>
              <a:tailEnd/>
            </a:ln>
          </p:spPr>
          <p:txBody>
            <a:bodyPr wrap="square" lIns="90000" tIns="46800" rIns="90000" bIns="46800">
              <a:spAutoFit/>
            </a:bodyPr>
            <a:lstStyle/>
            <a:p>
              <a:pPr algn="ctr" eaLnBrk="1" hangingPunct="1">
                <a:buClr>
                  <a:srgbClr val="009999"/>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b="0" dirty="0" smtClean="0">
                  <a:solidFill>
                    <a:srgbClr val="000066"/>
                  </a:solidFill>
                </a:rPr>
                <a:t>H. Huang, F. </a:t>
              </a:r>
              <a:r>
                <a:rPr lang="en-GB" sz="2800" b="0" dirty="0" err="1" smtClean="0">
                  <a:solidFill>
                    <a:srgbClr val="000066"/>
                  </a:solidFill>
                </a:rPr>
                <a:t>Meot</a:t>
              </a:r>
              <a:r>
                <a:rPr lang="en-GB" sz="2800" b="0" dirty="0" smtClean="0">
                  <a:solidFill>
                    <a:srgbClr val="000066"/>
                  </a:solidFill>
                </a:rPr>
                <a:t>, N. </a:t>
              </a:r>
              <a:r>
                <a:rPr lang="en-GB" sz="2800" b="0" dirty="0" err="1">
                  <a:solidFill>
                    <a:srgbClr val="000066"/>
                  </a:solidFill>
                </a:rPr>
                <a:t>T</a:t>
              </a:r>
              <a:r>
                <a:rPr lang="en-GB" sz="2800" b="0" dirty="0" err="1" smtClean="0">
                  <a:solidFill>
                    <a:srgbClr val="000066"/>
                  </a:solidFill>
                </a:rPr>
                <a:t>soupas</a:t>
              </a:r>
              <a:endParaRPr lang="en-GB" sz="2800" b="0" dirty="0">
                <a:solidFill>
                  <a:srgbClr val="000066"/>
                </a:solidFill>
              </a:endParaRPr>
            </a:p>
          </p:txBody>
        </p:sp>
      </p:gr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2"/>
          <p:cNvGraphicFramePr>
            <a:graphicFrameLocks noChangeAspect="1"/>
          </p:cNvGraphicFramePr>
          <p:nvPr/>
        </p:nvGraphicFramePr>
        <p:xfrm>
          <a:off x="801688" y="514350"/>
          <a:ext cx="7542212" cy="5830888"/>
        </p:xfrm>
        <a:graphic>
          <a:graphicData uri="http://schemas.openxmlformats.org/presentationml/2006/ole">
            <mc:AlternateContent xmlns:mc="http://schemas.openxmlformats.org/markup-compatibility/2006">
              <mc:Choice xmlns:v="urn:schemas-microsoft-com:vml" Requires="v">
                <p:oleObj spid="_x0000_s35887" name="Acrobat Document" r:id="rId3" imgW="7542857" imgH="5830114" progId="AcroExch.Document.7">
                  <p:embed/>
                </p:oleObj>
              </mc:Choice>
              <mc:Fallback>
                <p:oleObj name="Acrobat Document" r:id="rId3" imgW="7542857" imgH="5830114"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688" y="514350"/>
                        <a:ext cx="7542212" cy="5830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68105500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2"/>
          <p:cNvGraphicFramePr>
            <a:graphicFrameLocks noChangeAspect="1"/>
          </p:cNvGraphicFramePr>
          <p:nvPr/>
        </p:nvGraphicFramePr>
        <p:xfrm>
          <a:off x="801688" y="514350"/>
          <a:ext cx="7542212" cy="5830888"/>
        </p:xfrm>
        <a:graphic>
          <a:graphicData uri="http://schemas.openxmlformats.org/presentationml/2006/ole">
            <mc:AlternateContent xmlns:mc="http://schemas.openxmlformats.org/markup-compatibility/2006">
              <mc:Choice xmlns:v="urn:schemas-microsoft-com:vml" Requires="v">
                <p:oleObj spid="_x0000_s36911" name="Acrobat Document" r:id="rId3" imgW="7542857" imgH="5830114" progId="AcroExch.Document.7">
                  <p:embed/>
                </p:oleObj>
              </mc:Choice>
              <mc:Fallback>
                <p:oleObj name="Acrobat Document" r:id="rId3" imgW="7542857" imgH="5830114"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688" y="514350"/>
                        <a:ext cx="7542212" cy="5830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61593126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2"/>
          <p:cNvGraphicFramePr>
            <a:graphicFrameLocks noChangeAspect="1"/>
          </p:cNvGraphicFramePr>
          <p:nvPr/>
        </p:nvGraphicFramePr>
        <p:xfrm>
          <a:off x="801688" y="514350"/>
          <a:ext cx="7542212" cy="5830888"/>
        </p:xfrm>
        <a:graphic>
          <a:graphicData uri="http://schemas.openxmlformats.org/presentationml/2006/ole">
            <mc:AlternateContent xmlns:mc="http://schemas.openxmlformats.org/markup-compatibility/2006">
              <mc:Choice xmlns:v="urn:schemas-microsoft-com:vml" Requires="v">
                <p:oleObj spid="_x0000_s37935" name="Acrobat Document" r:id="rId3" imgW="7542857" imgH="5830114" progId="AcroExch.Document.7">
                  <p:embed/>
                </p:oleObj>
              </mc:Choice>
              <mc:Fallback>
                <p:oleObj name="Acrobat Document" r:id="rId3" imgW="7542857" imgH="5830114"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688" y="514350"/>
                        <a:ext cx="7542212" cy="5830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74597838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2"/>
          <p:cNvGraphicFramePr>
            <a:graphicFrameLocks noChangeAspect="1"/>
          </p:cNvGraphicFramePr>
          <p:nvPr/>
        </p:nvGraphicFramePr>
        <p:xfrm>
          <a:off x="801688" y="514350"/>
          <a:ext cx="7542212" cy="5830888"/>
        </p:xfrm>
        <a:graphic>
          <a:graphicData uri="http://schemas.openxmlformats.org/presentationml/2006/ole">
            <mc:AlternateContent xmlns:mc="http://schemas.openxmlformats.org/markup-compatibility/2006">
              <mc:Choice xmlns:v="urn:schemas-microsoft-com:vml" Requires="v">
                <p:oleObj spid="_x0000_s39002" name="Acrobat Document" r:id="rId3" imgW="7542857" imgH="5830114" progId="AcroExch.Document.7">
                  <p:embed/>
                </p:oleObj>
              </mc:Choice>
              <mc:Fallback>
                <p:oleObj name="Acrobat Document" r:id="rId3" imgW="7542857" imgH="5830114"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688" y="514350"/>
                        <a:ext cx="7542212" cy="5830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3315" name="Object 3"/>
          <p:cNvGraphicFramePr>
            <a:graphicFrameLocks noChangeAspect="1"/>
          </p:cNvGraphicFramePr>
          <p:nvPr/>
        </p:nvGraphicFramePr>
        <p:xfrm>
          <a:off x="801688" y="514350"/>
          <a:ext cx="7542212" cy="5830888"/>
        </p:xfrm>
        <a:graphic>
          <a:graphicData uri="http://schemas.openxmlformats.org/presentationml/2006/ole">
            <mc:AlternateContent xmlns:mc="http://schemas.openxmlformats.org/markup-compatibility/2006">
              <mc:Choice xmlns:v="urn:schemas-microsoft-com:vml" Requires="v">
                <p:oleObj spid="_x0000_s39003" name="Acrobat Document" r:id="rId5" imgW="7542857" imgH="5830114" progId="AcroExch.Document.7">
                  <p:embed/>
                </p:oleObj>
              </mc:Choice>
              <mc:Fallback>
                <p:oleObj name="Acrobat Document" r:id="rId5" imgW="7542857" imgH="5830114" progId="AcroExch.Document.7">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1688" y="514350"/>
                        <a:ext cx="7542212" cy="5830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69250546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nvGraphicFramePr>
        <p:xfrm>
          <a:off x="801688" y="514350"/>
          <a:ext cx="7542212" cy="5830888"/>
        </p:xfrm>
        <a:graphic>
          <a:graphicData uri="http://schemas.openxmlformats.org/presentationml/2006/ole">
            <mc:AlternateContent xmlns:mc="http://schemas.openxmlformats.org/markup-compatibility/2006">
              <mc:Choice xmlns:v="urn:schemas-microsoft-com:vml" Requires="v">
                <p:oleObj spid="_x0000_s39983" name="Acrobat Document" r:id="rId3" imgW="7542857" imgH="5830114" progId="AcroExch.Document.7">
                  <p:embed/>
                </p:oleObj>
              </mc:Choice>
              <mc:Fallback>
                <p:oleObj name="Acrobat Document" r:id="rId3" imgW="7542857" imgH="5830114"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688" y="514350"/>
                        <a:ext cx="7542212" cy="5830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427004920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Object 2"/>
          <p:cNvGraphicFramePr>
            <a:graphicFrameLocks noChangeAspect="1"/>
          </p:cNvGraphicFramePr>
          <p:nvPr/>
        </p:nvGraphicFramePr>
        <p:xfrm>
          <a:off x="801688" y="514350"/>
          <a:ext cx="7542212" cy="5830888"/>
        </p:xfrm>
        <a:graphic>
          <a:graphicData uri="http://schemas.openxmlformats.org/presentationml/2006/ole">
            <mc:AlternateContent xmlns:mc="http://schemas.openxmlformats.org/markup-compatibility/2006">
              <mc:Choice xmlns:v="urn:schemas-microsoft-com:vml" Requires="v">
                <p:oleObj spid="_x0000_s41007" name="Acrobat Document" r:id="rId3" imgW="7542857" imgH="5830114" progId="AcroExch.Document.7">
                  <p:embed/>
                </p:oleObj>
              </mc:Choice>
              <mc:Fallback>
                <p:oleObj name="Acrobat Document" r:id="rId3" imgW="7542857" imgH="5830114"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688" y="514350"/>
                        <a:ext cx="7542212" cy="5830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48182793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Object 2"/>
          <p:cNvGraphicFramePr>
            <a:graphicFrameLocks noChangeAspect="1"/>
          </p:cNvGraphicFramePr>
          <p:nvPr/>
        </p:nvGraphicFramePr>
        <p:xfrm>
          <a:off x="801688" y="514350"/>
          <a:ext cx="7542212" cy="5830888"/>
        </p:xfrm>
        <a:graphic>
          <a:graphicData uri="http://schemas.openxmlformats.org/presentationml/2006/ole">
            <mc:AlternateContent xmlns:mc="http://schemas.openxmlformats.org/markup-compatibility/2006">
              <mc:Choice xmlns:v="urn:schemas-microsoft-com:vml" Requires="v">
                <p:oleObj spid="_x0000_s42031" name="Acrobat Document" r:id="rId3" imgW="7542857" imgH="5830114" progId="AcroExch.Document.7">
                  <p:embed/>
                </p:oleObj>
              </mc:Choice>
              <mc:Fallback>
                <p:oleObj name="Acrobat Document" r:id="rId3" imgW="7542857" imgH="5830114"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688" y="514350"/>
                        <a:ext cx="7542212" cy="5830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0418599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Object 2"/>
          <p:cNvGraphicFramePr>
            <a:graphicFrameLocks noChangeAspect="1"/>
          </p:cNvGraphicFramePr>
          <p:nvPr/>
        </p:nvGraphicFramePr>
        <p:xfrm>
          <a:off x="801688" y="514350"/>
          <a:ext cx="7542212" cy="5830888"/>
        </p:xfrm>
        <a:graphic>
          <a:graphicData uri="http://schemas.openxmlformats.org/presentationml/2006/ole">
            <mc:AlternateContent xmlns:mc="http://schemas.openxmlformats.org/markup-compatibility/2006">
              <mc:Choice xmlns:v="urn:schemas-microsoft-com:vml" Requires="v">
                <p:oleObj spid="_x0000_s43055" name="Acrobat Document" r:id="rId3" imgW="7542857" imgH="5830114" progId="AcroExch.Document.7">
                  <p:embed/>
                </p:oleObj>
              </mc:Choice>
              <mc:Fallback>
                <p:oleObj name="Acrobat Document" r:id="rId3" imgW="7542857" imgH="5830114"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688" y="514350"/>
                        <a:ext cx="7542212" cy="5830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78987444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Object 2"/>
          <p:cNvGraphicFramePr>
            <a:graphicFrameLocks noChangeAspect="1"/>
          </p:cNvGraphicFramePr>
          <p:nvPr/>
        </p:nvGraphicFramePr>
        <p:xfrm>
          <a:off x="801688" y="514350"/>
          <a:ext cx="7542212" cy="5830888"/>
        </p:xfrm>
        <a:graphic>
          <a:graphicData uri="http://schemas.openxmlformats.org/presentationml/2006/ole">
            <mc:AlternateContent xmlns:mc="http://schemas.openxmlformats.org/markup-compatibility/2006">
              <mc:Choice xmlns:v="urn:schemas-microsoft-com:vml" Requires="v">
                <p:oleObj spid="_x0000_s44079" name="Acrobat Document" r:id="rId3" imgW="7542857" imgH="5830114" progId="AcroExch.Document.7">
                  <p:embed/>
                </p:oleObj>
              </mc:Choice>
              <mc:Fallback>
                <p:oleObj name="Acrobat Document" r:id="rId3" imgW="7542857" imgH="5830114"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688" y="514350"/>
                        <a:ext cx="7542212" cy="5830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7976724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Object 2"/>
          <p:cNvGraphicFramePr>
            <a:graphicFrameLocks noChangeAspect="1"/>
          </p:cNvGraphicFramePr>
          <p:nvPr/>
        </p:nvGraphicFramePr>
        <p:xfrm>
          <a:off x="801688" y="514350"/>
          <a:ext cx="7542212" cy="5830888"/>
        </p:xfrm>
        <a:graphic>
          <a:graphicData uri="http://schemas.openxmlformats.org/presentationml/2006/ole">
            <mc:AlternateContent xmlns:mc="http://schemas.openxmlformats.org/markup-compatibility/2006">
              <mc:Choice xmlns:v="urn:schemas-microsoft-com:vml" Requires="v">
                <p:oleObj spid="_x0000_s45103" name="Acrobat Document" r:id="rId3" imgW="7542857" imgH="5830114" progId="AcroExch.Document.7">
                  <p:embed/>
                </p:oleObj>
              </mc:Choice>
              <mc:Fallback>
                <p:oleObj name="Acrobat Document" r:id="rId3" imgW="7542857" imgH="5830114"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688" y="514350"/>
                        <a:ext cx="7542212" cy="5830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80293126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p:cNvSpPr>
            <a:spLocks noGrp="1"/>
          </p:cNvSpPr>
          <p:nvPr>
            <p:ph type="ftr" sz="quarter" idx="4294967295"/>
          </p:nvPr>
        </p:nvSpPr>
        <p:spPr>
          <a:xfrm>
            <a:off x="3886200" y="6400800"/>
            <a:ext cx="2514600" cy="228600"/>
          </a:xfrm>
          <a:prstGeom prst="rect">
            <a:avLst/>
          </a:prstGeom>
          <a:noFill/>
        </p:spPr>
        <p:txBody>
          <a:bodyPr/>
          <a:lstStyle/>
          <a:p>
            <a:r>
              <a:rPr lang="ja-JP" altLang="en-US"/>
              <a:t>Haixin Huang</a:t>
            </a:r>
            <a:endParaRPr lang="en-US" altLang="ja-JP"/>
          </a:p>
        </p:txBody>
      </p:sp>
      <p:sp>
        <p:nvSpPr>
          <p:cNvPr id="9219" name="Slide Number Placeholder 5"/>
          <p:cNvSpPr>
            <a:spLocks noGrp="1"/>
          </p:cNvSpPr>
          <p:nvPr>
            <p:ph type="sldNum" sz="quarter" idx="12"/>
          </p:nvPr>
        </p:nvSpPr>
        <p:spPr>
          <a:noFill/>
        </p:spPr>
        <p:txBody>
          <a:bodyPr/>
          <a:lstStyle/>
          <a:p>
            <a:fld id="{F15C2BC4-841E-4AFF-AB0A-F143FB07AE0D}" type="slidenum">
              <a:rPr lang="ja-JP" altLang="en-US">
                <a:latin typeface="Arial" pitchFamily="34" charset="0"/>
              </a:rPr>
              <a:pPr/>
              <a:t>2</a:t>
            </a:fld>
            <a:endParaRPr lang="en-US" altLang="ja-JP">
              <a:latin typeface="Arial" pitchFamily="34" charset="0"/>
            </a:endParaRPr>
          </a:p>
        </p:txBody>
      </p:sp>
      <p:sp>
        <p:nvSpPr>
          <p:cNvPr id="9220" name="Rectangle 2"/>
          <p:cNvSpPr>
            <a:spLocks noGrp="1" noChangeArrowheads="1"/>
          </p:cNvSpPr>
          <p:nvPr>
            <p:ph type="title"/>
          </p:nvPr>
        </p:nvSpPr>
        <p:spPr>
          <a:xfrm>
            <a:off x="12700" y="76200"/>
            <a:ext cx="8915400" cy="533400"/>
          </a:xfrm>
        </p:spPr>
        <p:txBody>
          <a:bodyPr/>
          <a:lstStyle/>
          <a:p>
            <a:pPr eaLnBrk="1" hangingPunct="1"/>
            <a:r>
              <a:rPr lang="en-US" sz="3200" b="1" dirty="0" smtClean="0">
                <a:solidFill>
                  <a:srgbClr val="FF0000"/>
                </a:solidFill>
                <a:latin typeface="Times New Roman"/>
                <a:cs typeface="Times New Roman"/>
              </a:rPr>
              <a:t>AGS as Polarized Proton Injector for RHIC</a:t>
            </a:r>
          </a:p>
        </p:txBody>
      </p:sp>
      <p:sp>
        <p:nvSpPr>
          <p:cNvPr id="9221" name="Rectangle 3"/>
          <p:cNvSpPr>
            <a:spLocks noGrp="1" noChangeArrowheads="1"/>
          </p:cNvSpPr>
          <p:nvPr>
            <p:ph type="body" idx="1"/>
          </p:nvPr>
        </p:nvSpPr>
        <p:spPr>
          <a:xfrm>
            <a:off x="-30965" y="548522"/>
            <a:ext cx="9144000" cy="6324600"/>
          </a:xfrm>
          <a:solidFill>
            <a:schemeClr val="bg1"/>
          </a:solidFill>
          <a:ln>
            <a:solidFill>
              <a:schemeClr val="bg1"/>
            </a:solidFill>
          </a:ln>
        </p:spPr>
        <p:txBody>
          <a:bodyPr>
            <a:normAutofit fontScale="92500"/>
          </a:bodyPr>
          <a:lstStyle/>
          <a:p>
            <a:pPr>
              <a:buClr>
                <a:srgbClr val="FF0000"/>
              </a:buClr>
              <a:buSzPct val="65000"/>
            </a:pPr>
            <a:r>
              <a:rPr lang="en-US" sz="2400" dirty="0">
                <a:solidFill>
                  <a:srgbClr val="000090"/>
                </a:solidFill>
                <a:latin typeface="+mj-lt"/>
              </a:rPr>
              <a:t>Partial Siberian Snake helical dipole magnets are needed for intermediate energy synchrotrons to preserve polarization of polarized proton beams. Such strong magnets are not easily </a:t>
            </a:r>
            <a:r>
              <a:rPr lang="en-US" sz="2400" dirty="0" err="1">
                <a:solidFill>
                  <a:srgbClr val="000090"/>
                </a:solidFill>
                <a:latin typeface="+mj-lt"/>
              </a:rPr>
              <a:t>rampable</a:t>
            </a:r>
            <a:r>
              <a:rPr lang="en-US" sz="2400" dirty="0">
                <a:solidFill>
                  <a:srgbClr val="000090"/>
                </a:solidFill>
                <a:latin typeface="+mj-lt"/>
              </a:rPr>
              <a:t> for fast synchrotron. So the strong field at injection causes inevitably shrinking of dynamic aperture. The </a:t>
            </a:r>
            <a:r>
              <a:rPr lang="en-US" sz="2400" dirty="0" err="1">
                <a:solidFill>
                  <a:srgbClr val="000090"/>
                </a:solidFill>
                <a:latin typeface="+mj-lt"/>
              </a:rPr>
              <a:t>quadrupoles</a:t>
            </a:r>
            <a:r>
              <a:rPr lang="en-US" sz="2400" dirty="0">
                <a:solidFill>
                  <a:srgbClr val="000090"/>
                </a:solidFill>
                <a:latin typeface="+mj-lt"/>
              </a:rPr>
              <a:t> </a:t>
            </a:r>
            <a:r>
              <a:rPr lang="en-US" sz="2400" dirty="0" smtClean="0">
                <a:solidFill>
                  <a:srgbClr val="000090"/>
                </a:solidFill>
                <a:latin typeface="+mj-lt"/>
              </a:rPr>
              <a:t>are </a:t>
            </a:r>
            <a:r>
              <a:rPr lang="en-US" sz="2400" dirty="0">
                <a:solidFill>
                  <a:srgbClr val="000090"/>
                </a:solidFill>
                <a:latin typeface="+mj-lt"/>
              </a:rPr>
              <a:t>inserted to compensate the optical distortion due to the strong helical dipole fields. </a:t>
            </a:r>
          </a:p>
          <a:p>
            <a:pPr>
              <a:buClr>
                <a:srgbClr val="FF0000"/>
              </a:buClr>
              <a:buSzPct val="65000"/>
            </a:pPr>
            <a:r>
              <a:rPr lang="en-US" sz="2400" dirty="0" smtClean="0">
                <a:solidFill>
                  <a:srgbClr val="000090"/>
                </a:solidFill>
                <a:latin typeface="Times New Roman"/>
                <a:cs typeface="Times New Roman"/>
              </a:rPr>
              <a:t>The AGS used to be a high intensity synchrotron: 1.2E13 ppb. The energy range is 1.5GeV to 25GeV.</a:t>
            </a:r>
          </a:p>
          <a:p>
            <a:pPr>
              <a:buClr>
                <a:srgbClr val="FF0000"/>
              </a:buClr>
              <a:buSzPct val="65000"/>
            </a:pPr>
            <a:r>
              <a:rPr lang="en-US" sz="2400" dirty="0" smtClean="0">
                <a:solidFill>
                  <a:srgbClr val="000090"/>
                </a:solidFill>
                <a:latin typeface="Times New Roman"/>
                <a:cs typeface="Times New Roman"/>
              </a:rPr>
              <a:t>AGS dipole magnets are combined function and the natural tune is about 8.7 in both plane. The beam pipe size is 3inch(V) by 7inch(H).</a:t>
            </a:r>
          </a:p>
          <a:p>
            <a:pPr>
              <a:buClr>
                <a:srgbClr val="FF0000"/>
              </a:buClr>
              <a:buSzPct val="65000"/>
            </a:pPr>
            <a:r>
              <a:rPr lang="en-US" sz="2400" dirty="0" smtClean="0">
                <a:solidFill>
                  <a:srgbClr val="000090"/>
                </a:solidFill>
                <a:latin typeface="Times New Roman"/>
                <a:cs typeface="Times New Roman"/>
              </a:rPr>
              <a:t>In the high intensity operation period, beam pipe is filled at injection due to space charge.</a:t>
            </a:r>
            <a:r>
              <a:rPr lang="en-US" sz="2400" dirty="0">
                <a:solidFill>
                  <a:srgbClr val="000090"/>
                </a:solidFill>
                <a:latin typeface="Times New Roman"/>
                <a:cs typeface="Times New Roman"/>
              </a:rPr>
              <a:t> </a:t>
            </a:r>
            <a:r>
              <a:rPr lang="en-US" sz="2400" dirty="0" smtClean="0">
                <a:solidFill>
                  <a:srgbClr val="000090"/>
                </a:solidFill>
                <a:latin typeface="Times New Roman"/>
                <a:cs typeface="Times New Roman"/>
              </a:rPr>
              <a:t>For polarized proton beam operation, the AGS serves as the injector to RHIC,  and the </a:t>
            </a:r>
            <a:r>
              <a:rPr lang="en-US" altLang="zh-CN" sz="2400" dirty="0" smtClean="0">
                <a:solidFill>
                  <a:srgbClr val="000090"/>
                </a:solidFill>
                <a:latin typeface="Times New Roman"/>
                <a:cs typeface="Times New Roman"/>
              </a:rPr>
              <a:t>required intensity is 2E11 at RHIC top energy. </a:t>
            </a:r>
          </a:p>
          <a:p>
            <a:pPr>
              <a:buClr>
                <a:srgbClr val="FF0000"/>
              </a:buClr>
              <a:buSzPct val="65000"/>
            </a:pPr>
            <a:r>
              <a:rPr lang="en-US" sz="2400" dirty="0" smtClean="0">
                <a:solidFill>
                  <a:srgbClr val="000090"/>
                </a:solidFill>
                <a:latin typeface="Times New Roman"/>
                <a:cs typeface="Times New Roman"/>
              </a:rPr>
              <a:t>For polarization preservation, a pair of partial snake magnets(helical dipole magnets) are inserted in the AGS: 2.1T and 1.5T. For the injection, this caused huge optical distortion and the dynamic aperture is greatly reduced.</a:t>
            </a:r>
          </a:p>
          <a:p>
            <a:pPr>
              <a:buClr>
                <a:srgbClr val="FF0000"/>
              </a:buClr>
              <a:buSzPct val="65000"/>
            </a:pPr>
            <a:r>
              <a:rPr lang="en-US" altLang="zh-CN" sz="2400" dirty="0" smtClean="0">
                <a:solidFill>
                  <a:srgbClr val="000090"/>
                </a:solidFill>
                <a:latin typeface="Times New Roman"/>
                <a:cs typeface="Times New Roman"/>
              </a:rPr>
              <a:t>Without any compensation, the intensity was down to 0.6E11ppb.</a:t>
            </a:r>
            <a:endParaRPr lang="en-US" sz="2400" dirty="0" smtClean="0">
              <a:solidFill>
                <a:srgbClr val="000090"/>
              </a:solidFill>
              <a:latin typeface="Times New Roman"/>
              <a:cs typeface="Times New Roman"/>
            </a:endParaRPr>
          </a:p>
        </p:txBody>
      </p:sp>
    </p:spTree>
    <p:extLst>
      <p:ext uri="{BB962C8B-B14F-4D97-AF65-F5344CB8AC3E}">
        <p14:creationId xmlns:p14="http://schemas.microsoft.com/office/powerpoint/2010/main" val="1515603337"/>
      </p:ext>
    </p:extLst>
  </p:cSld>
  <p:clrMapOvr>
    <a:masterClrMapping/>
  </p:clrMapOvr>
  <p:transition xmlns:p14="http://schemas.microsoft.com/office/powerpoint/2010/main" advTm="49200"/>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
          <p:cNvGraphicFramePr>
            <a:graphicFrameLocks noChangeAspect="1"/>
          </p:cNvGraphicFramePr>
          <p:nvPr/>
        </p:nvGraphicFramePr>
        <p:xfrm>
          <a:off x="801688" y="514350"/>
          <a:ext cx="7542212" cy="5830888"/>
        </p:xfrm>
        <a:graphic>
          <a:graphicData uri="http://schemas.openxmlformats.org/presentationml/2006/ole">
            <mc:AlternateContent xmlns:mc="http://schemas.openxmlformats.org/markup-compatibility/2006">
              <mc:Choice xmlns:v="urn:schemas-microsoft-com:vml" Requires="v">
                <p:oleObj spid="_x0000_s46127" name="Acrobat Document" r:id="rId3" imgW="7542857" imgH="5830114" progId="AcroExch.Document.7">
                  <p:embed/>
                </p:oleObj>
              </mc:Choice>
              <mc:Fallback>
                <p:oleObj name="Acrobat Document" r:id="rId3" imgW="7542857" imgH="5830114"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688" y="514350"/>
                        <a:ext cx="7542212" cy="5830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14786605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Documents and Settings\huang.C-AD\My Documents\pc files\AGS\agspol06\ju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20675"/>
            <a:ext cx="8458200" cy="6537325"/>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76200" y="76200"/>
            <a:ext cx="7772400" cy="609600"/>
          </a:xfrm>
        </p:spPr>
        <p:txBody>
          <a:bodyPr/>
          <a:lstStyle/>
          <a:p>
            <a:pPr algn="l"/>
            <a:r>
              <a:rPr lang="en-US" sz="3200" b="1" dirty="0">
                <a:solidFill>
                  <a:srgbClr val="FF0000"/>
                </a:solidFill>
              </a:rPr>
              <a:t>AGS Injection </a:t>
            </a:r>
            <a:r>
              <a:rPr lang="en-US" sz="3200" b="1" dirty="0" smtClean="0">
                <a:solidFill>
                  <a:srgbClr val="FF0000"/>
                </a:solidFill>
              </a:rPr>
              <a:t>Lattice (2 Quads)</a:t>
            </a:r>
            <a:endParaRPr lang="en-US" sz="3200" b="1" dirty="0">
              <a:solidFill>
                <a:srgbClr val="FF0000"/>
              </a:solidFill>
            </a:endParaRPr>
          </a:p>
        </p:txBody>
      </p:sp>
    </p:spTree>
    <p:extLst>
      <p:ext uri="{BB962C8B-B14F-4D97-AF65-F5344CB8AC3E}">
        <p14:creationId xmlns:p14="http://schemas.microsoft.com/office/powerpoint/2010/main" val="47405451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C:\Documents and Settings\huang.C-AD\My Documents\pc files\AGS\agspol06\run06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2588"/>
            <a:ext cx="8382000" cy="6475412"/>
          </a:xfrm>
          <a:prstGeom prst="rect">
            <a:avLst/>
          </a:prstGeom>
          <a:noFill/>
          <a:extLst>
            <a:ext uri="{909E8E84-426E-40dd-AFC4-6F175D3DCCD1}">
              <a14:hiddenFill xmlns:a14="http://schemas.microsoft.com/office/drawing/2010/main">
                <a:solidFill>
                  <a:srgbClr val="FFFFFF"/>
                </a:solidFill>
              </a14:hiddenFill>
            </a:ext>
          </a:extLst>
        </p:spPr>
      </p:pic>
      <p:sp>
        <p:nvSpPr>
          <p:cNvPr id="6147" name="Rectangle 3"/>
          <p:cNvSpPr>
            <a:spLocks noGrp="1" noChangeArrowheads="1"/>
          </p:cNvSpPr>
          <p:nvPr>
            <p:ph type="title"/>
          </p:nvPr>
        </p:nvSpPr>
        <p:spPr>
          <a:xfrm>
            <a:off x="0" y="0"/>
            <a:ext cx="7772400" cy="609600"/>
          </a:xfrm>
        </p:spPr>
        <p:txBody>
          <a:bodyPr/>
          <a:lstStyle/>
          <a:p>
            <a:pPr algn="l"/>
            <a:r>
              <a:rPr lang="en-US" sz="3200" b="1" dirty="0">
                <a:solidFill>
                  <a:srgbClr val="FF0000"/>
                </a:solidFill>
              </a:rPr>
              <a:t>AGS Injection </a:t>
            </a:r>
            <a:r>
              <a:rPr lang="en-US" sz="3200" b="1" dirty="0" smtClean="0">
                <a:solidFill>
                  <a:srgbClr val="FF0000"/>
                </a:solidFill>
              </a:rPr>
              <a:t>Lattice(4 Quads) </a:t>
            </a:r>
            <a:endParaRPr lang="en-US" b="1" dirty="0">
              <a:solidFill>
                <a:srgbClr val="FF0000"/>
              </a:solidFill>
            </a:endParaRPr>
          </a:p>
        </p:txBody>
      </p:sp>
    </p:spTree>
    <p:extLst>
      <p:ext uri="{BB962C8B-B14F-4D97-AF65-F5344CB8AC3E}">
        <p14:creationId xmlns:p14="http://schemas.microsoft.com/office/powerpoint/2010/main" val="144618112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C:\Documents and Settings\huang.C-AD\My Documents\pc files\AGS\agspol06\jun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0850"/>
            <a:ext cx="8153400" cy="6299200"/>
          </a:xfrm>
          <a:prstGeom prst="rect">
            <a:avLst/>
          </a:prstGeom>
          <a:noFill/>
          <a:extLst>
            <a:ext uri="{909E8E84-426E-40dd-AFC4-6F175D3DCCD1}">
              <a14:hiddenFill xmlns:a14="http://schemas.microsoft.com/office/drawing/2010/main">
                <a:solidFill>
                  <a:srgbClr val="FFFFFF"/>
                </a:solidFill>
              </a14:hiddenFill>
            </a:ext>
          </a:extLst>
        </p:spPr>
      </p:pic>
      <p:sp>
        <p:nvSpPr>
          <p:cNvPr id="5123" name="Rectangle 3"/>
          <p:cNvSpPr>
            <a:spLocks noGrp="1" noChangeArrowheads="1"/>
          </p:cNvSpPr>
          <p:nvPr>
            <p:ph type="title"/>
          </p:nvPr>
        </p:nvSpPr>
        <p:spPr>
          <a:xfrm>
            <a:off x="0" y="0"/>
            <a:ext cx="8991600" cy="609600"/>
          </a:xfrm>
        </p:spPr>
        <p:txBody>
          <a:bodyPr/>
          <a:lstStyle/>
          <a:p>
            <a:pPr algn="l"/>
            <a:r>
              <a:rPr lang="en-US" sz="3200" b="1" dirty="0">
                <a:solidFill>
                  <a:srgbClr val="FF0000"/>
                </a:solidFill>
              </a:rPr>
              <a:t>AGS Injection Lattice </a:t>
            </a:r>
            <a:r>
              <a:rPr lang="en-US" sz="3200" b="1" dirty="0" smtClean="0">
                <a:solidFill>
                  <a:srgbClr val="FF0000"/>
                </a:solidFill>
              </a:rPr>
              <a:t>(CSNK only, 4 Quads)</a:t>
            </a:r>
            <a:endParaRPr lang="en-US" sz="3200" b="1" dirty="0">
              <a:solidFill>
                <a:srgbClr val="FF0000"/>
              </a:solidFill>
            </a:endParaRPr>
          </a:p>
        </p:txBody>
      </p:sp>
    </p:spTree>
    <p:extLst>
      <p:ext uri="{BB962C8B-B14F-4D97-AF65-F5344CB8AC3E}">
        <p14:creationId xmlns:p14="http://schemas.microsoft.com/office/powerpoint/2010/main" val="418557255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152400"/>
            <a:ext cx="7772400" cy="381000"/>
          </a:xfrm>
        </p:spPr>
        <p:txBody>
          <a:bodyPr/>
          <a:lstStyle/>
          <a:p>
            <a:pPr algn="l"/>
            <a:r>
              <a:rPr lang="en-US" sz="3200" b="1" dirty="0">
                <a:solidFill>
                  <a:srgbClr val="FF0000"/>
                </a:solidFill>
              </a:rPr>
              <a:t>AGS </a:t>
            </a:r>
            <a:r>
              <a:rPr lang="en-US" sz="3200" b="1" dirty="0" smtClean="0">
                <a:solidFill>
                  <a:srgbClr val="FF0000"/>
                </a:solidFill>
              </a:rPr>
              <a:t>Dynamic Aperture w/o Snakes</a:t>
            </a:r>
            <a:endParaRPr lang="en-US" sz="3200" b="1" dirty="0">
              <a:solidFill>
                <a:srgbClr val="FF0000"/>
              </a:solidFill>
            </a:endParaRPr>
          </a:p>
        </p:txBody>
      </p:sp>
      <p:pic>
        <p:nvPicPr>
          <p:cNvPr id="2" name="Picture 1" descr="Screen Shot 2017-10-05 at 3.34.1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3400"/>
            <a:ext cx="9144000" cy="4389120"/>
          </a:xfrm>
          <a:prstGeom prst="rect">
            <a:avLst/>
          </a:prstGeom>
        </p:spPr>
      </p:pic>
      <p:sp>
        <p:nvSpPr>
          <p:cNvPr id="3" name="Rectangle 2"/>
          <p:cNvSpPr/>
          <p:nvPr/>
        </p:nvSpPr>
        <p:spPr>
          <a:xfrm>
            <a:off x="152400" y="4876800"/>
            <a:ext cx="8839200" cy="1631216"/>
          </a:xfrm>
          <a:prstGeom prst="rect">
            <a:avLst/>
          </a:prstGeom>
        </p:spPr>
        <p:txBody>
          <a:bodyPr wrap="square">
            <a:spAutoFit/>
          </a:bodyPr>
          <a:lstStyle/>
          <a:p>
            <a:r>
              <a:rPr lang="en-US" dirty="0"/>
              <a:t> </a:t>
            </a:r>
            <a:r>
              <a:rPr lang="en-US" b="0" dirty="0" smtClean="0"/>
              <a:t>Ray-tracing code ZGOUBI is used to calculate the dynamic aperture. The </a:t>
            </a:r>
            <a:r>
              <a:rPr lang="en-US" b="0" dirty="0"/>
              <a:t>dynamic aperture of the ring for </a:t>
            </a:r>
            <a:r>
              <a:rPr lang="en-US" b="0" dirty="0" err="1"/>
              <a:t>δp</a:t>
            </a:r>
            <a:r>
              <a:rPr lang="en-US" b="0" dirty="0"/>
              <a:t>/p = 0, ± 1, ±2, ±3%. These (x, </a:t>
            </a:r>
            <a:r>
              <a:rPr lang="en-US" b="0" dirty="0" smtClean="0"/>
              <a:t>y) </a:t>
            </a:r>
            <a:r>
              <a:rPr lang="en-US" b="0" dirty="0"/>
              <a:t>limits are </a:t>
            </a:r>
            <a:r>
              <a:rPr lang="en-US" b="0" dirty="0" smtClean="0"/>
              <a:t>obtained by </a:t>
            </a:r>
            <a:r>
              <a:rPr lang="en-US" b="0" dirty="0"/>
              <a:t>scanning the x-axis, step size 3 cm, and looking, at each x-step, for the maximum vertical stable </a:t>
            </a:r>
            <a:r>
              <a:rPr lang="en-US" b="0" dirty="0" smtClean="0"/>
              <a:t>amplitude upon </a:t>
            </a:r>
            <a:r>
              <a:rPr lang="en-US" b="0" dirty="0"/>
              <a:t>1000-turn </a:t>
            </a:r>
            <a:r>
              <a:rPr lang="en-US" b="0" dirty="0" smtClean="0"/>
              <a:t>tracking, </a:t>
            </a:r>
            <a:r>
              <a:rPr lang="en-US" b="0" dirty="0"/>
              <a:t>with 2 mm precision on that </a:t>
            </a:r>
            <a:r>
              <a:rPr lang="en-US" b="0" dirty="0" smtClean="0"/>
              <a:t>y-</a:t>
            </a:r>
            <a:r>
              <a:rPr lang="en-US" b="0" dirty="0"/>
              <a:t>limit. </a:t>
            </a:r>
          </a:p>
        </p:txBody>
      </p:sp>
    </p:spTree>
    <p:extLst>
      <p:ext uri="{BB962C8B-B14F-4D97-AF65-F5344CB8AC3E}">
        <p14:creationId xmlns:p14="http://schemas.microsoft.com/office/powerpoint/2010/main" val="345637687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7-10-05 at 3.35.5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
            <a:ext cx="9144000" cy="4362755"/>
          </a:xfrm>
          <a:prstGeom prst="rect">
            <a:avLst/>
          </a:prstGeom>
        </p:spPr>
      </p:pic>
      <p:sp>
        <p:nvSpPr>
          <p:cNvPr id="4098" name="Rectangle 2"/>
          <p:cNvSpPr>
            <a:spLocks noGrp="1" noChangeArrowheads="1"/>
          </p:cNvSpPr>
          <p:nvPr>
            <p:ph type="title"/>
          </p:nvPr>
        </p:nvSpPr>
        <p:spPr>
          <a:xfrm>
            <a:off x="76200" y="76200"/>
            <a:ext cx="7772400" cy="457200"/>
          </a:xfrm>
        </p:spPr>
        <p:txBody>
          <a:bodyPr/>
          <a:lstStyle/>
          <a:p>
            <a:pPr algn="l"/>
            <a:r>
              <a:rPr lang="en-US" sz="3200" b="1" dirty="0">
                <a:solidFill>
                  <a:srgbClr val="FF0000"/>
                </a:solidFill>
              </a:rPr>
              <a:t>AGS </a:t>
            </a:r>
            <a:r>
              <a:rPr lang="en-US" sz="3200" b="1" dirty="0" smtClean="0">
                <a:solidFill>
                  <a:srgbClr val="FF0000"/>
                </a:solidFill>
              </a:rPr>
              <a:t>Dynamic Aperture with Snakes</a:t>
            </a:r>
            <a:endParaRPr lang="en-US" sz="3200" b="1" dirty="0">
              <a:solidFill>
                <a:srgbClr val="FF0000"/>
              </a:solidFill>
            </a:endParaRPr>
          </a:p>
        </p:txBody>
      </p:sp>
      <p:sp>
        <p:nvSpPr>
          <p:cNvPr id="4" name="Rectangle 3"/>
          <p:cNvSpPr/>
          <p:nvPr/>
        </p:nvSpPr>
        <p:spPr>
          <a:xfrm>
            <a:off x="25502" y="4953000"/>
            <a:ext cx="8915400" cy="1754327"/>
          </a:xfrm>
          <a:prstGeom prst="rect">
            <a:avLst/>
          </a:prstGeom>
          <a:solidFill>
            <a:schemeClr val="bg1"/>
          </a:solidFill>
        </p:spPr>
        <p:txBody>
          <a:bodyPr wrap="square">
            <a:spAutoFit/>
          </a:bodyPr>
          <a:lstStyle/>
          <a:p>
            <a:r>
              <a:rPr lang="en-US" sz="1800" b="0" dirty="0" smtClean="0">
                <a:solidFill>
                  <a:srgbClr val="000090"/>
                </a:solidFill>
              </a:rPr>
              <a:t>[1]Spin </a:t>
            </a:r>
            <a:r>
              <a:rPr lang="en-US" sz="1800" b="0" dirty="0">
                <a:solidFill>
                  <a:srgbClr val="000090"/>
                </a:solidFill>
              </a:rPr>
              <a:t>dynamics simulations at the AGS, H. Huang, W. W. MacKay, F. </a:t>
            </a:r>
            <a:r>
              <a:rPr lang="en-US" sz="1800" b="0" dirty="0" err="1">
                <a:solidFill>
                  <a:srgbClr val="000090"/>
                </a:solidFill>
              </a:rPr>
              <a:t>Meot</a:t>
            </a:r>
            <a:r>
              <a:rPr lang="en-US" sz="1800" b="0" dirty="0">
                <a:solidFill>
                  <a:srgbClr val="000090"/>
                </a:solidFill>
              </a:rPr>
              <a:t>, T. </a:t>
            </a:r>
            <a:r>
              <a:rPr lang="en-US" sz="1800" b="0" dirty="0" err="1">
                <a:solidFill>
                  <a:srgbClr val="000090"/>
                </a:solidFill>
              </a:rPr>
              <a:t>Roser</a:t>
            </a:r>
            <a:r>
              <a:rPr lang="en-US" sz="1800" b="0" dirty="0">
                <a:solidFill>
                  <a:srgbClr val="000090"/>
                </a:solidFill>
              </a:rPr>
              <a:t>, Proc. IPAC </a:t>
            </a:r>
            <a:r>
              <a:rPr lang="en-US" sz="1800" b="0" dirty="0" smtClean="0">
                <a:solidFill>
                  <a:srgbClr val="000090"/>
                </a:solidFill>
              </a:rPr>
              <a:t>2010, </a:t>
            </a:r>
            <a:r>
              <a:rPr lang="en-US" sz="1800" b="0" dirty="0">
                <a:solidFill>
                  <a:srgbClr val="000090"/>
                </a:solidFill>
              </a:rPr>
              <a:t>Kyoto.</a:t>
            </a:r>
          </a:p>
          <a:p>
            <a:r>
              <a:rPr lang="en-US" sz="1800" b="0" dirty="0" smtClean="0">
                <a:solidFill>
                  <a:srgbClr val="000090"/>
                </a:solidFill>
              </a:rPr>
              <a:t>[2] Modeling </a:t>
            </a:r>
            <a:r>
              <a:rPr lang="en-US" sz="1800" b="0" dirty="0">
                <a:solidFill>
                  <a:srgbClr val="000090"/>
                </a:solidFill>
              </a:rPr>
              <a:t>of the AGS using </a:t>
            </a:r>
            <a:r>
              <a:rPr lang="en-US" sz="1800" b="0" dirty="0" err="1">
                <a:solidFill>
                  <a:srgbClr val="000090"/>
                </a:solidFill>
              </a:rPr>
              <a:t>Zgoubi</a:t>
            </a:r>
            <a:r>
              <a:rPr lang="en-US" sz="1800" b="0" dirty="0">
                <a:solidFill>
                  <a:srgbClr val="000090"/>
                </a:solidFill>
              </a:rPr>
              <a:t> - status, F. </a:t>
            </a:r>
            <a:r>
              <a:rPr lang="en-US" sz="1800" b="0" dirty="0" err="1">
                <a:solidFill>
                  <a:srgbClr val="000090"/>
                </a:solidFill>
              </a:rPr>
              <a:t>Meot</a:t>
            </a:r>
            <a:r>
              <a:rPr lang="en-US" sz="1800" b="0" dirty="0">
                <a:solidFill>
                  <a:srgbClr val="000090"/>
                </a:solidFill>
              </a:rPr>
              <a:t> et al., </a:t>
            </a:r>
            <a:r>
              <a:rPr lang="en-US" sz="1800" b="0" dirty="0" smtClean="0">
                <a:solidFill>
                  <a:srgbClr val="000090"/>
                </a:solidFill>
              </a:rPr>
              <a:t>Proc. </a:t>
            </a:r>
            <a:r>
              <a:rPr lang="en-US" sz="1800" b="0" dirty="0">
                <a:solidFill>
                  <a:srgbClr val="000090"/>
                </a:solidFill>
              </a:rPr>
              <a:t>IPAC </a:t>
            </a:r>
            <a:r>
              <a:rPr lang="en-US" sz="1800" b="0" dirty="0" smtClean="0">
                <a:solidFill>
                  <a:srgbClr val="000090"/>
                </a:solidFill>
              </a:rPr>
              <a:t>2011, </a:t>
            </a:r>
            <a:r>
              <a:rPr lang="en-US" sz="1800" b="0" dirty="0">
                <a:solidFill>
                  <a:srgbClr val="000090"/>
                </a:solidFill>
              </a:rPr>
              <a:t>San Sebastian. </a:t>
            </a:r>
          </a:p>
          <a:p>
            <a:r>
              <a:rPr lang="en-US" sz="1800" b="0" dirty="0" smtClean="0">
                <a:solidFill>
                  <a:srgbClr val="000090"/>
                </a:solidFill>
              </a:rPr>
              <a:t>[3] </a:t>
            </a:r>
            <a:r>
              <a:rPr lang="en-US" sz="1800" b="0" dirty="0">
                <a:solidFill>
                  <a:srgbClr val="000090"/>
                </a:solidFill>
              </a:rPr>
              <a:t>Development of a stepwise ray-tracing based, on-line model of the AGS, F. </a:t>
            </a:r>
            <a:r>
              <a:rPr lang="en-US" sz="1800" b="0" dirty="0" err="1">
                <a:solidFill>
                  <a:srgbClr val="000090"/>
                </a:solidFill>
              </a:rPr>
              <a:t>Meot</a:t>
            </a:r>
            <a:r>
              <a:rPr lang="en-US" sz="1800" b="0" dirty="0">
                <a:solidFill>
                  <a:srgbClr val="000090"/>
                </a:solidFill>
              </a:rPr>
              <a:t> et al., </a:t>
            </a:r>
            <a:r>
              <a:rPr lang="en-US" sz="1800" b="0" dirty="0" smtClean="0">
                <a:solidFill>
                  <a:srgbClr val="000090"/>
                </a:solidFill>
              </a:rPr>
              <a:t>Proc. </a:t>
            </a:r>
            <a:r>
              <a:rPr lang="en-US" sz="1800" b="0" dirty="0">
                <a:solidFill>
                  <a:srgbClr val="000090"/>
                </a:solidFill>
              </a:rPr>
              <a:t>PAC </a:t>
            </a:r>
            <a:r>
              <a:rPr lang="en-US" sz="1800" b="0" dirty="0" smtClean="0">
                <a:solidFill>
                  <a:srgbClr val="000090"/>
                </a:solidFill>
              </a:rPr>
              <a:t>2011, </a:t>
            </a:r>
            <a:r>
              <a:rPr lang="en-US" sz="1800" b="0" dirty="0">
                <a:solidFill>
                  <a:srgbClr val="000090"/>
                </a:solidFill>
              </a:rPr>
              <a:t>New York. </a:t>
            </a:r>
          </a:p>
          <a:p>
            <a:r>
              <a:rPr lang="en-US" sz="1800" b="0" dirty="0" smtClean="0">
                <a:solidFill>
                  <a:srgbClr val="000090"/>
                </a:solidFill>
              </a:rPr>
              <a:t>[4] Modeling </a:t>
            </a:r>
            <a:r>
              <a:rPr lang="en-US" sz="1800" b="0" dirty="0">
                <a:solidFill>
                  <a:srgbClr val="000090"/>
                </a:solidFill>
              </a:rPr>
              <a:t>of the AGS using </a:t>
            </a:r>
            <a:r>
              <a:rPr lang="en-US" sz="1800" b="0" dirty="0" err="1">
                <a:solidFill>
                  <a:srgbClr val="000090"/>
                </a:solidFill>
              </a:rPr>
              <a:t>Zgoubi</a:t>
            </a:r>
            <a:r>
              <a:rPr lang="en-US" sz="1800" b="0" dirty="0">
                <a:solidFill>
                  <a:srgbClr val="000090"/>
                </a:solidFill>
              </a:rPr>
              <a:t> - status, F. </a:t>
            </a:r>
            <a:r>
              <a:rPr lang="en-US" sz="1800" b="0" dirty="0" err="1">
                <a:solidFill>
                  <a:srgbClr val="000090"/>
                </a:solidFill>
              </a:rPr>
              <a:t>Meot</a:t>
            </a:r>
            <a:r>
              <a:rPr lang="en-US" sz="1800" b="0" dirty="0">
                <a:solidFill>
                  <a:srgbClr val="000090"/>
                </a:solidFill>
              </a:rPr>
              <a:t> et al., </a:t>
            </a:r>
            <a:r>
              <a:rPr lang="en-US" sz="1800" b="0" dirty="0" err="1">
                <a:solidFill>
                  <a:srgbClr val="000090"/>
                </a:solidFill>
              </a:rPr>
              <a:t>Procs</a:t>
            </a:r>
            <a:r>
              <a:rPr lang="en-US" sz="1800" b="0" dirty="0">
                <a:solidFill>
                  <a:srgbClr val="000090"/>
                </a:solidFill>
              </a:rPr>
              <a:t> PAC </a:t>
            </a:r>
            <a:r>
              <a:rPr lang="en-US" sz="1800" b="0" dirty="0" smtClean="0">
                <a:solidFill>
                  <a:srgbClr val="000090"/>
                </a:solidFill>
              </a:rPr>
              <a:t>2012, </a:t>
            </a:r>
            <a:r>
              <a:rPr lang="en-US" sz="1800" b="0" dirty="0">
                <a:solidFill>
                  <a:srgbClr val="000090"/>
                </a:solidFill>
              </a:rPr>
              <a:t>New Orleans.</a:t>
            </a:r>
          </a:p>
        </p:txBody>
      </p:sp>
    </p:spTree>
    <p:extLst>
      <p:ext uri="{BB962C8B-B14F-4D97-AF65-F5344CB8AC3E}">
        <p14:creationId xmlns:p14="http://schemas.microsoft.com/office/powerpoint/2010/main" val="184879994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p:cNvSpPr>
            <a:spLocks noGrp="1"/>
          </p:cNvSpPr>
          <p:nvPr>
            <p:ph type="ftr" sz="quarter" idx="11"/>
          </p:nvPr>
        </p:nvSpPr>
        <p:spPr>
          <a:noFill/>
        </p:spPr>
        <p:txBody>
          <a:bodyPr/>
          <a:lstStyle/>
          <a:p>
            <a:r>
              <a:rPr lang="ja-JP" altLang="en-US"/>
              <a:t>Haixin Huang</a:t>
            </a:r>
            <a:endParaRPr lang="en-US" altLang="ja-JP"/>
          </a:p>
        </p:txBody>
      </p:sp>
      <p:sp>
        <p:nvSpPr>
          <p:cNvPr id="9219" name="Slide Number Placeholder 5"/>
          <p:cNvSpPr>
            <a:spLocks noGrp="1"/>
          </p:cNvSpPr>
          <p:nvPr>
            <p:ph type="sldNum" sz="quarter" idx="12"/>
          </p:nvPr>
        </p:nvSpPr>
        <p:spPr>
          <a:noFill/>
        </p:spPr>
        <p:txBody>
          <a:bodyPr/>
          <a:lstStyle/>
          <a:p>
            <a:fld id="{F15C2BC4-841E-4AFF-AB0A-F143FB07AE0D}" type="slidenum">
              <a:rPr lang="ja-JP" altLang="en-US">
                <a:latin typeface="Arial" pitchFamily="34" charset="0"/>
              </a:rPr>
              <a:pPr/>
              <a:t>26</a:t>
            </a:fld>
            <a:endParaRPr lang="en-US" altLang="ja-JP">
              <a:latin typeface="Arial" pitchFamily="34" charset="0"/>
            </a:endParaRPr>
          </a:p>
        </p:txBody>
      </p:sp>
      <p:sp>
        <p:nvSpPr>
          <p:cNvPr id="9220" name="Rectangle 2"/>
          <p:cNvSpPr>
            <a:spLocks noGrp="1" noChangeArrowheads="1"/>
          </p:cNvSpPr>
          <p:nvPr>
            <p:ph type="title"/>
          </p:nvPr>
        </p:nvSpPr>
        <p:spPr>
          <a:xfrm>
            <a:off x="12700" y="76200"/>
            <a:ext cx="8915400" cy="533400"/>
          </a:xfrm>
        </p:spPr>
        <p:txBody>
          <a:bodyPr/>
          <a:lstStyle/>
          <a:p>
            <a:pPr eaLnBrk="1" hangingPunct="1"/>
            <a:r>
              <a:rPr lang="en-US" sz="3200" b="1" dirty="0" smtClean="0">
                <a:solidFill>
                  <a:srgbClr val="FF0000"/>
                </a:solidFill>
              </a:rPr>
              <a:t>Summary</a:t>
            </a:r>
          </a:p>
        </p:txBody>
      </p:sp>
      <p:sp>
        <p:nvSpPr>
          <p:cNvPr id="9221" name="Rectangle 3"/>
          <p:cNvSpPr>
            <a:spLocks noGrp="1" noChangeArrowheads="1"/>
          </p:cNvSpPr>
          <p:nvPr>
            <p:ph type="body" idx="1"/>
          </p:nvPr>
        </p:nvSpPr>
        <p:spPr>
          <a:xfrm>
            <a:off x="0" y="613879"/>
            <a:ext cx="9144000" cy="6248400"/>
          </a:xfrm>
          <a:solidFill>
            <a:schemeClr val="bg1"/>
          </a:solidFill>
          <a:ln>
            <a:solidFill>
              <a:schemeClr val="bg1"/>
            </a:solidFill>
          </a:ln>
        </p:spPr>
        <p:txBody>
          <a:bodyPr/>
          <a:lstStyle/>
          <a:p>
            <a:pPr>
              <a:buSzPct val="76000"/>
            </a:pPr>
            <a:r>
              <a:rPr lang="en-US" sz="2100" dirty="0" smtClean="0">
                <a:solidFill>
                  <a:srgbClr val="000090"/>
                </a:solidFill>
                <a:latin typeface="+mj-lt"/>
              </a:rPr>
              <a:t>AGS polarized proton operation requires two helical dipole magnets (partial Siberian Snakes). These two magnets caused significant optical distortion near injection. </a:t>
            </a:r>
          </a:p>
          <a:p>
            <a:pPr>
              <a:buSzPct val="76000"/>
            </a:pPr>
            <a:r>
              <a:rPr lang="en-US" sz="2100" dirty="0" smtClean="0">
                <a:solidFill>
                  <a:srgbClr val="000090"/>
                </a:solidFill>
                <a:latin typeface="+mj-lt"/>
              </a:rPr>
              <a:t>Two compensation quads at the stronger dipole magnet is not enough to restore the lattice.</a:t>
            </a:r>
          </a:p>
          <a:p>
            <a:pPr>
              <a:buSzPct val="76000"/>
            </a:pPr>
            <a:r>
              <a:rPr lang="en-US" sz="2100" dirty="0" smtClean="0">
                <a:solidFill>
                  <a:srgbClr val="000090"/>
                </a:solidFill>
                <a:latin typeface="+mj-lt"/>
              </a:rPr>
              <a:t>Four thin quads were added to both helical dipole magnets. The beta beat was greatly reduced in this case, and the vertical aperture is improved enough to get required intensity (more than doubled in the first test: 0.6E11-&gt; 2.2E11).</a:t>
            </a:r>
          </a:p>
          <a:p>
            <a:pPr>
              <a:buSzPct val="76000"/>
            </a:pPr>
            <a:r>
              <a:rPr lang="en-US" sz="2100" dirty="0" smtClean="0">
                <a:solidFill>
                  <a:srgbClr val="000090"/>
                </a:solidFill>
                <a:latin typeface="+mj-lt"/>
              </a:rPr>
              <a:t>Over years, various improvement has increased the bunch intensity to 3E11, which is critical for RHIC high intensity operation (2.5E11) in the e-lens operation mode.</a:t>
            </a:r>
          </a:p>
          <a:p>
            <a:pPr>
              <a:buSzPct val="76000"/>
            </a:pPr>
            <a:endParaRPr lang="en-US" sz="2100" dirty="0" smtClean="0">
              <a:solidFill>
                <a:srgbClr val="000090"/>
              </a:solidFill>
              <a:latin typeface="+mj-lt"/>
            </a:endParaRPr>
          </a:p>
        </p:txBody>
      </p:sp>
    </p:spTree>
    <p:extLst>
      <p:ext uri="{BB962C8B-B14F-4D97-AF65-F5344CB8AC3E}">
        <p14:creationId xmlns:p14="http://schemas.microsoft.com/office/powerpoint/2010/main" val="2279395355"/>
      </p:ext>
    </p:extLst>
  </p:cSld>
  <p:clrMapOvr>
    <a:masterClrMapping/>
  </p:clrMapOvr>
  <p:transition xmlns:p14="http://schemas.microsoft.com/office/powerpoint/2010/main" advTm="49200"/>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819400"/>
            <a:ext cx="3962400" cy="533400"/>
          </a:xfrm>
        </p:spPr>
        <p:txBody>
          <a:bodyPr/>
          <a:lstStyle/>
          <a:p>
            <a:r>
              <a:rPr lang="en-US" b="1" dirty="0" smtClean="0"/>
              <a:t>Backup Slides</a:t>
            </a:r>
            <a:endParaRPr lang="en-US" b="1" dirty="0"/>
          </a:p>
        </p:txBody>
      </p:sp>
      <p:sp>
        <p:nvSpPr>
          <p:cNvPr id="4" name="Footer Placeholder 3"/>
          <p:cNvSpPr>
            <a:spLocks noGrp="1"/>
          </p:cNvSpPr>
          <p:nvPr>
            <p:ph type="ftr" sz="quarter" idx="11"/>
          </p:nvPr>
        </p:nvSpPr>
        <p:spPr/>
        <p:txBody>
          <a:bodyPr/>
          <a:lstStyle/>
          <a:p>
            <a:pPr>
              <a:defRPr/>
            </a:pPr>
            <a:r>
              <a:rPr lang="ja-JP" altLang="en-US" smtClean="0"/>
              <a:t>Haixin Huang</a:t>
            </a:r>
            <a:endParaRPr lang="en-US" altLang="ja-JP"/>
          </a:p>
        </p:txBody>
      </p:sp>
      <p:sp>
        <p:nvSpPr>
          <p:cNvPr id="5" name="Slide Number Placeholder 4"/>
          <p:cNvSpPr>
            <a:spLocks noGrp="1"/>
          </p:cNvSpPr>
          <p:nvPr>
            <p:ph type="sldNum" sz="quarter" idx="12"/>
          </p:nvPr>
        </p:nvSpPr>
        <p:spPr/>
        <p:txBody>
          <a:bodyPr/>
          <a:lstStyle/>
          <a:p>
            <a:pPr>
              <a:defRPr/>
            </a:pPr>
            <a:fld id="{EFD0FAA2-0353-4E4B-9D82-7D7E4F87B0F3}" type="slidenum">
              <a:rPr lang="ja-JP" altLang="en-US" smtClean="0"/>
              <a:pPr>
                <a:defRPr/>
              </a:pPr>
              <a:t>27</a:t>
            </a:fld>
            <a:endParaRPr lang="en-US" altLang="ja-JP"/>
          </a:p>
        </p:txBody>
      </p:sp>
    </p:spTree>
    <p:extLst>
      <p:ext uri="{BB962C8B-B14F-4D97-AF65-F5344CB8AC3E}">
        <p14:creationId xmlns:p14="http://schemas.microsoft.com/office/powerpoint/2010/main" val="327330190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ja-JP" altLang="en-US"/>
              <a:t>Haixin Huang</a:t>
            </a:r>
            <a:endParaRPr lang="en-US" altLang="ja-JP"/>
          </a:p>
        </p:txBody>
      </p:sp>
      <p:sp>
        <p:nvSpPr>
          <p:cNvPr id="6" name="Slide Number Placeholder 6"/>
          <p:cNvSpPr>
            <a:spLocks noGrp="1"/>
          </p:cNvSpPr>
          <p:nvPr>
            <p:ph type="sldNum" sz="quarter" idx="12"/>
          </p:nvPr>
        </p:nvSpPr>
        <p:spPr/>
        <p:txBody>
          <a:bodyPr/>
          <a:lstStyle/>
          <a:p>
            <a:fld id="{2074F6CE-DAEB-C84D-9DCA-CFC5736B1C4D}" type="slidenum">
              <a:rPr lang="ja-JP" altLang="en-US"/>
              <a:pPr/>
              <a:t>28</a:t>
            </a:fld>
            <a:endParaRPr lang="ja-JP" altLang="en-US"/>
          </a:p>
        </p:txBody>
      </p:sp>
      <p:sp>
        <p:nvSpPr>
          <p:cNvPr id="264194" name="Rectangle 2"/>
          <p:cNvSpPr>
            <a:spLocks noGrp="1" noChangeArrowheads="1"/>
          </p:cNvSpPr>
          <p:nvPr>
            <p:ph type="body" sz="half" idx="1"/>
          </p:nvPr>
        </p:nvSpPr>
        <p:spPr>
          <a:xfrm>
            <a:off x="152400" y="1219200"/>
            <a:ext cx="4495800" cy="5334000"/>
          </a:xfrm>
        </p:spPr>
        <p:txBody>
          <a:bodyPr/>
          <a:lstStyle/>
          <a:p>
            <a:r>
              <a:rPr lang="en-US" sz="2000">
                <a:solidFill>
                  <a:srgbClr val="003399"/>
                </a:solidFill>
                <a:latin typeface="Times New Roman" charset="0"/>
              </a:rPr>
              <a:t>Spin tune is given by</a:t>
            </a:r>
            <a:r>
              <a:rPr lang="en-US" sz="2000"/>
              <a:t> </a:t>
            </a:r>
          </a:p>
          <a:p>
            <a:pPr>
              <a:buFont typeface="Monotype Sorts" charset="0"/>
              <a:buNone/>
            </a:pPr>
            <a:r>
              <a:rPr lang="en-US" sz="2000"/>
              <a:t>        </a:t>
            </a:r>
            <a:r>
              <a:rPr lang="en-US" sz="2000">
                <a:solidFill>
                  <a:srgbClr val="0066FF"/>
                </a:solidFill>
                <a:latin typeface="Times New Roman" charset="0"/>
              </a:rPr>
              <a:t>cos</a:t>
            </a:r>
            <a:r>
              <a:rPr lang="en-US" sz="2000">
                <a:solidFill>
                  <a:srgbClr val="0066FF"/>
                </a:solidFill>
                <a:latin typeface="Times New Roman" charset="0"/>
                <a:sym typeface="Symbol" charset="0"/>
              </a:rPr>
              <a:t></a:t>
            </a:r>
            <a:r>
              <a:rPr lang="en-US" sz="2000" baseline="-25000">
                <a:solidFill>
                  <a:srgbClr val="0066FF"/>
                </a:solidFill>
                <a:latin typeface="Times New Roman" charset="0"/>
                <a:sym typeface="Symbol" charset="0"/>
              </a:rPr>
              <a:t>s</a:t>
            </a:r>
            <a:r>
              <a:rPr lang="en-US" sz="2000">
                <a:solidFill>
                  <a:srgbClr val="0066FF"/>
                </a:solidFill>
                <a:latin typeface="Times New Roman" charset="0"/>
                <a:sym typeface="Symbol" charset="0"/>
              </a:rPr>
              <a:t>=cos (/2) cos G</a:t>
            </a:r>
            <a:endParaRPr lang="en-US" sz="2000">
              <a:sym typeface="Symbol" charset="0"/>
            </a:endParaRPr>
          </a:p>
          <a:p>
            <a:pPr>
              <a:buFont typeface="Monotype Sorts" charset="0"/>
              <a:buNone/>
            </a:pPr>
            <a:r>
              <a:rPr lang="en-US" sz="2000">
                <a:latin typeface="Times New Roman" charset="0"/>
                <a:sym typeface="Symbol" charset="0"/>
              </a:rPr>
              <a:t>      </a:t>
            </a:r>
            <a:r>
              <a:rPr lang="en-US" sz="2000">
                <a:solidFill>
                  <a:srgbClr val="003399"/>
                </a:solidFill>
                <a:latin typeface="Times New Roman" charset="0"/>
                <a:sym typeface="Symbol" charset="0"/>
              </a:rPr>
              <a:t> =0.05 in AGS, </a:t>
            </a:r>
            <a:r>
              <a:rPr lang="en-US" sz="2000" baseline="-25000">
                <a:solidFill>
                  <a:srgbClr val="003399"/>
                </a:solidFill>
                <a:latin typeface="Times New Roman" charset="0"/>
                <a:sym typeface="Symbol" charset="0"/>
              </a:rPr>
              <a:t>s</a:t>
            </a:r>
            <a:r>
              <a:rPr lang="en-US" sz="2000">
                <a:solidFill>
                  <a:srgbClr val="003399"/>
                </a:solidFill>
                <a:latin typeface="Times New Roman" charset="0"/>
                <a:sym typeface="Symbol" charset="0"/>
              </a:rPr>
              <a:t> can not be an integer, avoided all imperfection resonances;</a:t>
            </a:r>
          </a:p>
          <a:p>
            <a:pPr>
              <a:buFont typeface="Monotype Sorts" charset="0"/>
              <a:buNone/>
            </a:pPr>
            <a:r>
              <a:rPr lang="en-US" sz="2000">
                <a:solidFill>
                  <a:srgbClr val="003399"/>
                </a:solidFill>
                <a:latin typeface="Times New Roman" charset="0"/>
                <a:sym typeface="Symbol" charset="0"/>
              </a:rPr>
              <a:t>      = in RHIC, </a:t>
            </a:r>
            <a:r>
              <a:rPr lang="en-US" sz="2000" baseline="-25000">
                <a:solidFill>
                  <a:srgbClr val="003399"/>
                </a:solidFill>
                <a:latin typeface="Times New Roman" charset="0"/>
                <a:sym typeface="Symbol" charset="0"/>
              </a:rPr>
              <a:t>s</a:t>
            </a:r>
            <a:r>
              <a:rPr lang="en-US" sz="2000">
                <a:solidFill>
                  <a:srgbClr val="003399"/>
                </a:solidFill>
                <a:latin typeface="Times New Roman" charset="0"/>
                <a:sym typeface="Symbol" charset="0"/>
              </a:rPr>
              <a:t> =1/2, avoided all imperfection and intrinsic resonances.</a:t>
            </a:r>
            <a:endParaRPr lang="en-US" sz="2000">
              <a:solidFill>
                <a:srgbClr val="003399"/>
              </a:solidFill>
              <a:sym typeface="Symbol" charset="0"/>
            </a:endParaRPr>
          </a:p>
          <a:p>
            <a:r>
              <a:rPr lang="en-US" sz="2000">
                <a:solidFill>
                  <a:srgbClr val="003399"/>
                </a:solidFill>
                <a:latin typeface="Times New Roman" charset="0"/>
                <a:sym typeface="Symbol" charset="0"/>
              </a:rPr>
              <a:t>Polarization after passing an isolated resonance with strength  and passing speed  =Gd/d is given by  Froissart-Stora Formula</a:t>
            </a:r>
          </a:p>
          <a:p>
            <a:pPr>
              <a:buFont typeface="Monotype Sorts" charset="0"/>
              <a:buNone/>
            </a:pPr>
            <a:r>
              <a:rPr lang="en-US" sz="2000">
                <a:latin typeface="Times New Roman" charset="0"/>
                <a:sym typeface="Symbol" charset="0"/>
              </a:rPr>
              <a:t>            </a:t>
            </a:r>
            <a:r>
              <a:rPr lang="en-US" sz="2000">
                <a:solidFill>
                  <a:srgbClr val="0066FF"/>
                </a:solidFill>
                <a:latin typeface="Times New Roman" charset="0"/>
                <a:sym typeface="Symbol" charset="0"/>
              </a:rPr>
              <a:t>P</a:t>
            </a:r>
            <a:r>
              <a:rPr lang="en-US" sz="2000" baseline="-25000">
                <a:solidFill>
                  <a:srgbClr val="0066FF"/>
                </a:solidFill>
                <a:latin typeface="Times New Roman" charset="0"/>
                <a:sym typeface="Symbol" charset="0"/>
              </a:rPr>
              <a:t>f</a:t>
            </a:r>
            <a:r>
              <a:rPr lang="en-US" sz="2000">
                <a:solidFill>
                  <a:srgbClr val="0066FF"/>
                </a:solidFill>
                <a:latin typeface="Times New Roman" charset="0"/>
                <a:sym typeface="Symbol" charset="0"/>
              </a:rPr>
              <a:t>/P</a:t>
            </a:r>
            <a:r>
              <a:rPr lang="en-US" sz="2000" baseline="-25000">
                <a:solidFill>
                  <a:srgbClr val="0066FF"/>
                </a:solidFill>
                <a:latin typeface="Times New Roman" charset="0"/>
                <a:sym typeface="Symbol" charset="0"/>
              </a:rPr>
              <a:t>i</a:t>
            </a:r>
            <a:r>
              <a:rPr lang="en-US" sz="2000">
                <a:solidFill>
                  <a:srgbClr val="0066FF"/>
                </a:solidFill>
                <a:latin typeface="Times New Roman" charset="0"/>
                <a:sym typeface="Symbol" charset="0"/>
              </a:rPr>
              <a:t>=2exp[-||</a:t>
            </a:r>
            <a:r>
              <a:rPr lang="en-US" sz="2000" baseline="30000">
                <a:solidFill>
                  <a:srgbClr val="0066FF"/>
                </a:solidFill>
                <a:latin typeface="Times New Roman" charset="0"/>
                <a:sym typeface="Symbol" charset="0"/>
              </a:rPr>
              <a:t>2</a:t>
            </a:r>
            <a:r>
              <a:rPr lang="en-US" sz="2000">
                <a:solidFill>
                  <a:srgbClr val="0066FF"/>
                </a:solidFill>
                <a:latin typeface="Times New Roman" charset="0"/>
                <a:sym typeface="Symbol" charset="0"/>
              </a:rPr>
              <a:t>/(2)]-1</a:t>
            </a:r>
            <a:endParaRPr lang="en-US" sz="2000">
              <a:latin typeface="Times New Roman" charset="0"/>
              <a:sym typeface="Symbol" charset="0"/>
            </a:endParaRPr>
          </a:p>
          <a:p>
            <a:pPr>
              <a:buFont typeface="Monotype Sorts" charset="0"/>
              <a:buNone/>
            </a:pPr>
            <a:r>
              <a:rPr lang="en-US" sz="2000">
                <a:latin typeface="Times New Roman" charset="0"/>
                <a:sym typeface="Symbol" charset="0"/>
              </a:rPr>
              <a:t>              </a:t>
            </a:r>
            <a:r>
              <a:rPr lang="en-US" sz="2000">
                <a:solidFill>
                  <a:srgbClr val="003399"/>
                </a:solidFill>
                <a:latin typeface="Times New Roman" charset="0"/>
                <a:sym typeface="Symbol" charset="0"/>
              </a:rPr>
              <a:t>||</a:t>
            </a:r>
            <a:r>
              <a:rPr lang="en-US" sz="2000" baseline="30000">
                <a:solidFill>
                  <a:srgbClr val="003399"/>
                </a:solidFill>
                <a:latin typeface="Times New Roman" charset="0"/>
                <a:sym typeface="Symbol" charset="0"/>
              </a:rPr>
              <a:t>2</a:t>
            </a:r>
            <a:r>
              <a:rPr lang="en-US" sz="2000">
                <a:solidFill>
                  <a:srgbClr val="003399"/>
                </a:solidFill>
                <a:latin typeface="Times New Roman" charset="0"/>
                <a:sym typeface="Symbol" charset="0"/>
              </a:rPr>
              <a:t>/(2)&lt;&lt;1, P</a:t>
            </a:r>
            <a:r>
              <a:rPr lang="en-US" sz="2000" baseline="-25000">
                <a:solidFill>
                  <a:srgbClr val="003399"/>
                </a:solidFill>
                <a:latin typeface="Times New Roman" charset="0"/>
                <a:sym typeface="Symbol" charset="0"/>
              </a:rPr>
              <a:t>f</a:t>
            </a:r>
            <a:r>
              <a:rPr lang="en-US" sz="2000">
                <a:solidFill>
                  <a:srgbClr val="003399"/>
                </a:solidFill>
                <a:latin typeface="Times New Roman" charset="0"/>
                <a:sym typeface="Symbol" charset="0"/>
              </a:rPr>
              <a:t>/P</a:t>
            </a:r>
            <a:r>
              <a:rPr lang="en-US" sz="2000" baseline="-25000">
                <a:solidFill>
                  <a:srgbClr val="003399"/>
                </a:solidFill>
                <a:latin typeface="Times New Roman" charset="0"/>
                <a:sym typeface="Symbol" charset="0"/>
              </a:rPr>
              <a:t>i</a:t>
            </a:r>
            <a:r>
              <a:rPr lang="en-US" sz="2000">
                <a:solidFill>
                  <a:srgbClr val="003399"/>
                </a:solidFill>
                <a:latin typeface="Times New Roman" charset="0"/>
                <a:sym typeface="Symbol" charset="0"/>
              </a:rPr>
              <a:t>1;</a:t>
            </a:r>
          </a:p>
          <a:p>
            <a:pPr>
              <a:buFont typeface="Monotype Sorts" charset="0"/>
              <a:buNone/>
            </a:pPr>
            <a:r>
              <a:rPr lang="en-US" sz="2000">
                <a:solidFill>
                  <a:srgbClr val="003399"/>
                </a:solidFill>
                <a:latin typeface="Times New Roman" charset="0"/>
                <a:sym typeface="Symbol" charset="0"/>
              </a:rPr>
              <a:t>              ||</a:t>
            </a:r>
            <a:r>
              <a:rPr lang="en-US" sz="2000" baseline="30000">
                <a:solidFill>
                  <a:srgbClr val="003399"/>
                </a:solidFill>
                <a:latin typeface="Times New Roman" charset="0"/>
                <a:sym typeface="Symbol" charset="0"/>
              </a:rPr>
              <a:t>2</a:t>
            </a:r>
            <a:r>
              <a:rPr lang="en-US" sz="2000">
                <a:solidFill>
                  <a:srgbClr val="003399"/>
                </a:solidFill>
                <a:latin typeface="Times New Roman" charset="0"/>
                <a:sym typeface="Symbol" charset="0"/>
              </a:rPr>
              <a:t>/(2)&gt;&gt;1, P</a:t>
            </a:r>
            <a:r>
              <a:rPr lang="en-US" sz="2000" baseline="-25000">
                <a:solidFill>
                  <a:srgbClr val="003399"/>
                </a:solidFill>
                <a:latin typeface="Times New Roman" charset="0"/>
                <a:sym typeface="Symbol" charset="0"/>
              </a:rPr>
              <a:t>f</a:t>
            </a:r>
            <a:r>
              <a:rPr lang="en-US" sz="2000">
                <a:solidFill>
                  <a:srgbClr val="003399"/>
                </a:solidFill>
                <a:latin typeface="Times New Roman" charset="0"/>
                <a:sym typeface="Symbol" charset="0"/>
              </a:rPr>
              <a:t>/P</a:t>
            </a:r>
            <a:r>
              <a:rPr lang="en-US" sz="2000" baseline="-25000">
                <a:solidFill>
                  <a:srgbClr val="003399"/>
                </a:solidFill>
                <a:latin typeface="Times New Roman" charset="0"/>
                <a:sym typeface="Symbol" charset="0"/>
              </a:rPr>
              <a:t>i</a:t>
            </a:r>
            <a:r>
              <a:rPr lang="en-US" sz="2000">
                <a:solidFill>
                  <a:srgbClr val="003399"/>
                </a:solidFill>
                <a:latin typeface="Times New Roman" charset="0"/>
                <a:sym typeface="Symbol" charset="0"/>
              </a:rPr>
              <a:t>-1.</a:t>
            </a:r>
          </a:p>
        </p:txBody>
      </p:sp>
      <p:pic>
        <p:nvPicPr>
          <p:cNvPr id="264195" name="Picture 3" descr="C:\word\RHIC Pol\spintun2.gif"/>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495800" y="1544638"/>
            <a:ext cx="4495800" cy="3948112"/>
          </a:xfrm>
        </p:spPr>
      </p:pic>
      <p:sp>
        <p:nvSpPr>
          <p:cNvPr id="264196" name="Rectangle 4"/>
          <p:cNvSpPr>
            <a:spLocks noGrp="1" noChangeArrowheads="1"/>
          </p:cNvSpPr>
          <p:nvPr>
            <p:ph type="title"/>
          </p:nvPr>
        </p:nvSpPr>
        <p:spPr>
          <a:xfrm>
            <a:off x="381000" y="381000"/>
            <a:ext cx="7772400" cy="533400"/>
          </a:xfrm>
        </p:spPr>
        <p:txBody>
          <a:bodyPr/>
          <a:lstStyle/>
          <a:p>
            <a:r>
              <a:rPr lang="en-US" b="1">
                <a:solidFill>
                  <a:srgbClr val="FF0000"/>
                </a:solidFill>
                <a:effectLst>
                  <a:outerShdw blurRad="38100" dist="38100" dir="2700000" algn="tl">
                    <a:srgbClr val="DDDDDD"/>
                  </a:outerShdw>
                </a:effectLst>
              </a:rPr>
              <a:t>Spin Dynamics</a:t>
            </a:r>
          </a:p>
        </p:txBody>
      </p:sp>
    </p:spTree>
    <p:extLst>
      <p:ext uri="{BB962C8B-B14F-4D97-AF65-F5344CB8AC3E}">
        <p14:creationId xmlns:p14="http://schemas.microsoft.com/office/powerpoint/2010/main" val="139368840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lide Number Placeholder 5"/>
          <p:cNvSpPr>
            <a:spLocks noGrp="1"/>
          </p:cNvSpPr>
          <p:nvPr>
            <p:ph type="sldNum" sz="quarter" idx="12"/>
          </p:nvPr>
        </p:nvSpPr>
        <p:spPr/>
        <p:txBody>
          <a:bodyPr/>
          <a:lstStyle/>
          <a:p>
            <a:fld id="{7C7FF864-C35C-4BC9-B0B2-E89393B8A762}" type="slidenum">
              <a:rPr lang="ja-JP" altLang="en-US"/>
              <a:pPr/>
              <a:t>3</a:t>
            </a:fld>
            <a:endParaRPr lang="en-US" altLang="ja-JP"/>
          </a:p>
        </p:txBody>
      </p:sp>
      <p:sp>
        <p:nvSpPr>
          <p:cNvPr id="461826" name="Rectangle 2"/>
          <p:cNvSpPr>
            <a:spLocks noGrp="1" noChangeArrowheads="1"/>
          </p:cNvSpPr>
          <p:nvPr>
            <p:ph type="title"/>
          </p:nvPr>
        </p:nvSpPr>
        <p:spPr>
          <a:xfrm>
            <a:off x="152400" y="76200"/>
            <a:ext cx="8686800" cy="509588"/>
          </a:xfrm>
        </p:spPr>
        <p:txBody>
          <a:bodyPr/>
          <a:lstStyle/>
          <a:p>
            <a:r>
              <a:rPr lang="en-US" altLang="ja-JP" sz="3200" b="1" dirty="0">
                <a:solidFill>
                  <a:srgbClr val="FF0000"/>
                </a:solidFill>
              </a:rPr>
              <a:t>AGS as </a:t>
            </a:r>
            <a:r>
              <a:rPr lang="en-US" altLang="ja-JP" sz="3200" b="1" dirty="0" smtClean="0">
                <a:solidFill>
                  <a:srgbClr val="FF0000"/>
                </a:solidFill>
              </a:rPr>
              <a:t>Polarized </a:t>
            </a:r>
            <a:r>
              <a:rPr lang="en-US" altLang="ja-JP" sz="3200" b="1" dirty="0">
                <a:solidFill>
                  <a:srgbClr val="FF0000"/>
                </a:solidFill>
              </a:rPr>
              <a:t>Proton </a:t>
            </a:r>
            <a:r>
              <a:rPr lang="en-US" altLang="ja-JP" sz="3200" b="1" dirty="0" smtClean="0">
                <a:solidFill>
                  <a:srgbClr val="FF0000"/>
                </a:solidFill>
              </a:rPr>
              <a:t>Injector for RHIC (2)</a:t>
            </a:r>
            <a:endParaRPr lang="en-US" altLang="ja-JP" sz="3200" b="1" dirty="0">
              <a:solidFill>
                <a:srgbClr val="FF0000"/>
              </a:solidFill>
            </a:endParaRPr>
          </a:p>
        </p:txBody>
      </p:sp>
      <p:sp>
        <p:nvSpPr>
          <p:cNvPr id="461827" name="Text Box 3"/>
          <p:cNvSpPr txBox="1">
            <a:spLocks noChangeArrowheads="1"/>
          </p:cNvSpPr>
          <p:nvPr/>
        </p:nvSpPr>
        <p:spPr bwMode="auto">
          <a:xfrm>
            <a:off x="152400" y="4278893"/>
            <a:ext cx="8839200" cy="2554545"/>
          </a:xfrm>
          <a:prstGeom prst="rect">
            <a:avLst/>
          </a:prstGeom>
          <a:solidFill>
            <a:schemeClr val="bg1"/>
          </a:solidFill>
          <a:ln w="9525">
            <a:noFill/>
            <a:miter lim="800000"/>
            <a:headEnd/>
            <a:tailEnd/>
          </a:ln>
          <a:effectLst/>
        </p:spPr>
        <p:txBody>
          <a:bodyPr>
            <a:spAutoFit/>
          </a:bodyPr>
          <a:lstStyle/>
          <a:p>
            <a:pPr eaLnBrk="1" hangingPunct="1"/>
            <a:r>
              <a:rPr kumimoji="1" lang="en-US" altLang="ja-JP" sz="2400" b="0" dirty="0">
                <a:solidFill>
                  <a:srgbClr val="000066"/>
                </a:solidFill>
              </a:rPr>
              <a:t>AGS has been running as RHIC polarized proton injector with dual partial snakes</a:t>
            </a:r>
            <a:r>
              <a:rPr kumimoji="1" lang="en-US" altLang="ja-JP" sz="2400" b="0" dirty="0" smtClean="0">
                <a:solidFill>
                  <a:srgbClr val="000066"/>
                </a:solidFill>
              </a:rPr>
              <a:t> and two horizontal </a:t>
            </a:r>
            <a:r>
              <a:rPr kumimoji="1" lang="en-US" altLang="ja-JP" b="0" dirty="0" smtClean="0">
                <a:solidFill>
                  <a:srgbClr val="000066"/>
                </a:solidFill>
              </a:rPr>
              <a:t>tune jump quads</a:t>
            </a:r>
            <a:r>
              <a:rPr kumimoji="1" lang="en-US" altLang="ja-JP" sz="2400" b="0" dirty="0" smtClean="0">
                <a:solidFill>
                  <a:srgbClr val="000066"/>
                </a:solidFill>
              </a:rPr>
              <a:t>. </a:t>
            </a:r>
            <a:r>
              <a:rPr kumimoji="1" lang="en-US" altLang="ja-JP" sz="2400" b="0" dirty="0">
                <a:solidFill>
                  <a:srgbClr val="000066"/>
                </a:solidFill>
              </a:rPr>
              <a:t>It has delivered </a:t>
            </a:r>
            <a:r>
              <a:rPr kumimoji="1" lang="en-US" altLang="ja-JP" dirty="0">
                <a:solidFill>
                  <a:srgbClr val="000066"/>
                </a:solidFill>
              </a:rPr>
              <a:t>~</a:t>
            </a:r>
            <a:r>
              <a:rPr kumimoji="1" lang="en-US" altLang="ja-JP" sz="2400" b="0" dirty="0" smtClean="0">
                <a:solidFill>
                  <a:srgbClr val="000066"/>
                </a:solidFill>
              </a:rPr>
              <a:t>70% </a:t>
            </a:r>
            <a:r>
              <a:rPr kumimoji="1" lang="en-US" altLang="ja-JP" sz="2400" b="0" dirty="0">
                <a:solidFill>
                  <a:srgbClr val="000066"/>
                </a:solidFill>
              </a:rPr>
              <a:t>polarization with </a:t>
            </a:r>
            <a:r>
              <a:rPr kumimoji="1" lang="en-US" altLang="ja-JP" dirty="0">
                <a:solidFill>
                  <a:srgbClr val="000066"/>
                </a:solidFill>
              </a:rPr>
              <a:t>~</a:t>
            </a:r>
            <a:r>
              <a:rPr kumimoji="1" lang="en-US" altLang="ja-JP" sz="2400" b="0" dirty="0" smtClean="0">
                <a:solidFill>
                  <a:srgbClr val="000066"/>
                </a:solidFill>
              </a:rPr>
              <a:t>2*</a:t>
            </a:r>
            <a:r>
              <a:rPr kumimoji="1" lang="en-US" altLang="ja-JP" sz="2400" b="0" dirty="0">
                <a:solidFill>
                  <a:srgbClr val="000066"/>
                </a:solidFill>
              </a:rPr>
              <a:t>10</a:t>
            </a:r>
            <a:r>
              <a:rPr kumimoji="1" lang="en-US" altLang="ja-JP" sz="2400" b="0" baseline="30000" dirty="0">
                <a:solidFill>
                  <a:srgbClr val="000066"/>
                </a:solidFill>
              </a:rPr>
              <a:t>11</a:t>
            </a:r>
            <a:r>
              <a:rPr kumimoji="1" lang="en-US" altLang="ja-JP" sz="2400" b="0" dirty="0">
                <a:solidFill>
                  <a:srgbClr val="000066"/>
                </a:solidFill>
              </a:rPr>
              <a:t>/bunch intensity with </a:t>
            </a:r>
            <a:r>
              <a:rPr kumimoji="1" lang="en-US" altLang="ja-JP" sz="2400" b="0" dirty="0" smtClean="0">
                <a:solidFill>
                  <a:srgbClr val="000066"/>
                </a:solidFill>
              </a:rPr>
              <a:t>80% </a:t>
            </a:r>
            <a:r>
              <a:rPr kumimoji="1" lang="en-US" altLang="ja-JP" sz="2400" b="0" dirty="0">
                <a:solidFill>
                  <a:srgbClr val="000066"/>
                </a:solidFill>
              </a:rPr>
              <a:t>as input polarization. </a:t>
            </a:r>
            <a:endParaRPr kumimoji="1" lang="en-US" altLang="ja-JP" sz="2400" b="0" dirty="0" smtClean="0">
              <a:solidFill>
                <a:srgbClr val="000066"/>
              </a:solidFill>
            </a:endParaRPr>
          </a:p>
          <a:p>
            <a:r>
              <a:rPr lang="pt-BR" sz="2400" b="0" dirty="0">
                <a:solidFill>
                  <a:srgbClr val="000090"/>
                </a:solidFill>
              </a:rPr>
              <a:t>[</a:t>
            </a:r>
            <a:r>
              <a:rPr lang="pt-BR" b="0" dirty="0">
                <a:solidFill>
                  <a:srgbClr val="000090"/>
                </a:solidFill>
              </a:rPr>
              <a:t>1] H. Huang, </a:t>
            </a:r>
            <a:r>
              <a:rPr lang="pt-BR" b="0" i="1" dirty="0">
                <a:solidFill>
                  <a:srgbClr val="000090"/>
                </a:solidFill>
              </a:rPr>
              <a:t>et al.</a:t>
            </a:r>
            <a:r>
              <a:rPr lang="pt-BR" b="0" dirty="0">
                <a:solidFill>
                  <a:srgbClr val="000090"/>
                </a:solidFill>
              </a:rPr>
              <a:t>, </a:t>
            </a:r>
            <a:r>
              <a:rPr lang="pt-BR" b="0" dirty="0" err="1">
                <a:solidFill>
                  <a:srgbClr val="000090"/>
                </a:solidFill>
              </a:rPr>
              <a:t>Phys</a:t>
            </a:r>
            <a:r>
              <a:rPr lang="pt-BR" b="0" dirty="0">
                <a:solidFill>
                  <a:srgbClr val="000090"/>
                </a:solidFill>
              </a:rPr>
              <a:t>. Rev. </a:t>
            </a:r>
            <a:r>
              <a:rPr lang="pt-BR" b="0" dirty="0" err="1">
                <a:solidFill>
                  <a:srgbClr val="000090"/>
                </a:solidFill>
              </a:rPr>
              <a:t>Lett</a:t>
            </a:r>
            <a:r>
              <a:rPr lang="pt-BR" b="0" dirty="0">
                <a:solidFill>
                  <a:srgbClr val="000090"/>
                </a:solidFill>
              </a:rPr>
              <a:t> .99, 154801(2007). </a:t>
            </a:r>
          </a:p>
          <a:p>
            <a:r>
              <a:rPr lang="pt-BR" b="0" dirty="0" smtClean="0">
                <a:solidFill>
                  <a:srgbClr val="000090"/>
                </a:solidFill>
              </a:rPr>
              <a:t>[2] </a:t>
            </a:r>
            <a:r>
              <a:rPr lang="pt-BR" b="0" dirty="0">
                <a:solidFill>
                  <a:srgbClr val="000090"/>
                </a:solidFill>
              </a:rPr>
              <a:t>F. </a:t>
            </a:r>
            <a:r>
              <a:rPr lang="pt-BR" b="0" dirty="0" err="1">
                <a:solidFill>
                  <a:srgbClr val="000090"/>
                </a:solidFill>
              </a:rPr>
              <a:t>Lin</a:t>
            </a:r>
            <a:r>
              <a:rPr lang="pt-BR" b="0" dirty="0">
                <a:solidFill>
                  <a:srgbClr val="000090"/>
                </a:solidFill>
              </a:rPr>
              <a:t>, </a:t>
            </a:r>
            <a:r>
              <a:rPr lang="pt-BR" b="0" i="1" dirty="0">
                <a:solidFill>
                  <a:srgbClr val="000090"/>
                </a:solidFill>
              </a:rPr>
              <a:t>et al.</a:t>
            </a:r>
            <a:r>
              <a:rPr lang="pt-BR" b="0" dirty="0">
                <a:solidFill>
                  <a:srgbClr val="000090"/>
                </a:solidFill>
              </a:rPr>
              <a:t>, </a:t>
            </a:r>
            <a:r>
              <a:rPr lang="pt-BR" b="0" dirty="0" err="1">
                <a:solidFill>
                  <a:srgbClr val="000090"/>
                </a:solidFill>
              </a:rPr>
              <a:t>Phys</a:t>
            </a:r>
            <a:r>
              <a:rPr lang="pt-BR" b="0" dirty="0">
                <a:solidFill>
                  <a:srgbClr val="000090"/>
                </a:solidFill>
              </a:rPr>
              <a:t>. Rev. ST AB 10, 044001 (2007).</a:t>
            </a:r>
          </a:p>
          <a:p>
            <a:r>
              <a:rPr lang="pt-BR" b="0" dirty="0" smtClean="0">
                <a:solidFill>
                  <a:srgbClr val="000090"/>
                </a:solidFill>
              </a:rPr>
              <a:t>[3] </a:t>
            </a:r>
            <a:r>
              <a:rPr lang="pt-BR" b="0" dirty="0">
                <a:solidFill>
                  <a:srgbClr val="000090"/>
                </a:solidFill>
              </a:rPr>
              <a:t>H. Huang, </a:t>
            </a:r>
            <a:r>
              <a:rPr lang="pt-BR" b="0" i="1" dirty="0">
                <a:solidFill>
                  <a:srgbClr val="000090"/>
                </a:solidFill>
              </a:rPr>
              <a:t>et al.</a:t>
            </a:r>
            <a:r>
              <a:rPr lang="pt-BR" b="0" dirty="0">
                <a:solidFill>
                  <a:srgbClr val="000090"/>
                </a:solidFill>
              </a:rPr>
              <a:t>, </a:t>
            </a:r>
            <a:r>
              <a:rPr lang="pt-BR" b="0" dirty="0" err="1">
                <a:solidFill>
                  <a:srgbClr val="000090"/>
                </a:solidFill>
              </a:rPr>
              <a:t>Phys</a:t>
            </a:r>
            <a:r>
              <a:rPr lang="pt-BR" b="0" dirty="0">
                <a:solidFill>
                  <a:srgbClr val="000090"/>
                </a:solidFill>
              </a:rPr>
              <a:t>. Rev. ST AB 17, 081001 (2014). </a:t>
            </a:r>
          </a:p>
        </p:txBody>
      </p:sp>
      <p:grpSp>
        <p:nvGrpSpPr>
          <p:cNvPr id="2" name="Group 60"/>
          <p:cNvGrpSpPr/>
          <p:nvPr/>
        </p:nvGrpSpPr>
        <p:grpSpPr>
          <a:xfrm>
            <a:off x="76200" y="228600"/>
            <a:ext cx="8927253" cy="4038600"/>
            <a:chOff x="228600" y="1143000"/>
            <a:chExt cx="8698653" cy="3346450"/>
          </a:xfrm>
        </p:grpSpPr>
        <p:grpSp>
          <p:nvGrpSpPr>
            <p:cNvPr id="3" name="Group 4"/>
            <p:cNvGrpSpPr>
              <a:grpSpLocks/>
            </p:cNvGrpSpPr>
            <p:nvPr/>
          </p:nvGrpSpPr>
          <p:grpSpPr bwMode="auto">
            <a:xfrm>
              <a:off x="228600" y="1143000"/>
              <a:ext cx="8651875" cy="3346450"/>
              <a:chOff x="336" y="740"/>
              <a:chExt cx="4585" cy="1880"/>
            </a:xfrm>
          </p:grpSpPr>
          <p:sp>
            <p:nvSpPr>
              <p:cNvPr id="461829" name="Rectangle 5"/>
              <p:cNvSpPr>
                <a:spLocks noChangeArrowheads="1"/>
              </p:cNvSpPr>
              <p:nvPr/>
            </p:nvSpPr>
            <p:spPr bwMode="auto">
              <a:xfrm>
                <a:off x="3768" y="740"/>
                <a:ext cx="1153" cy="303"/>
              </a:xfrm>
              <a:prstGeom prst="rect">
                <a:avLst/>
              </a:prstGeom>
              <a:noFill/>
              <a:ln w="9525">
                <a:noFill/>
                <a:miter lim="800000"/>
                <a:headEnd/>
                <a:tailEnd/>
              </a:ln>
            </p:spPr>
            <p:txBody>
              <a:bodyPr/>
              <a:lstStyle/>
              <a:p>
                <a:endParaRPr lang="en-US"/>
              </a:p>
            </p:txBody>
          </p:sp>
          <p:sp>
            <p:nvSpPr>
              <p:cNvPr id="461830" name="Line 6"/>
              <p:cNvSpPr>
                <a:spLocks noChangeShapeType="1"/>
              </p:cNvSpPr>
              <p:nvPr/>
            </p:nvSpPr>
            <p:spPr bwMode="auto">
              <a:xfrm>
                <a:off x="1972" y="1914"/>
                <a:ext cx="75" cy="39"/>
              </a:xfrm>
              <a:prstGeom prst="line">
                <a:avLst/>
              </a:prstGeom>
              <a:noFill/>
              <a:ln w="9525">
                <a:solidFill>
                  <a:srgbClr val="FF0000"/>
                </a:solidFill>
                <a:round/>
                <a:headEnd/>
                <a:tailEnd/>
              </a:ln>
              <a:effectLst/>
            </p:spPr>
            <p:txBody>
              <a:bodyPr wrap="none" anchor="ctr"/>
              <a:lstStyle/>
              <a:p>
                <a:endParaRPr lang="en-US"/>
              </a:p>
            </p:txBody>
          </p:sp>
          <p:sp>
            <p:nvSpPr>
              <p:cNvPr id="461831" name="Rectangle 7"/>
              <p:cNvSpPr>
                <a:spLocks noChangeArrowheads="1"/>
              </p:cNvSpPr>
              <p:nvPr/>
            </p:nvSpPr>
            <p:spPr bwMode="auto">
              <a:xfrm>
                <a:off x="3025" y="950"/>
                <a:ext cx="701" cy="429"/>
              </a:xfrm>
              <a:prstGeom prst="rect">
                <a:avLst/>
              </a:prstGeom>
              <a:noFill/>
              <a:ln w="9525">
                <a:noFill/>
                <a:miter lim="800000"/>
                <a:headEnd/>
                <a:tailEnd/>
              </a:ln>
            </p:spPr>
            <p:txBody>
              <a:bodyPr/>
              <a:lstStyle/>
              <a:p>
                <a:endParaRPr lang="en-US"/>
              </a:p>
            </p:txBody>
          </p:sp>
          <p:sp>
            <p:nvSpPr>
              <p:cNvPr id="461832" name="Rectangle 8"/>
              <p:cNvSpPr>
                <a:spLocks noChangeArrowheads="1"/>
              </p:cNvSpPr>
              <p:nvPr/>
            </p:nvSpPr>
            <p:spPr bwMode="auto">
              <a:xfrm>
                <a:off x="2504" y="1827"/>
                <a:ext cx="365" cy="265"/>
              </a:xfrm>
              <a:prstGeom prst="rect">
                <a:avLst/>
              </a:prstGeom>
              <a:noFill/>
              <a:ln w="9525">
                <a:noFill/>
                <a:miter lim="800000"/>
                <a:headEnd/>
                <a:tailEnd/>
              </a:ln>
            </p:spPr>
            <p:txBody>
              <a:bodyPr/>
              <a:lstStyle/>
              <a:p>
                <a:endParaRPr lang="en-US"/>
              </a:p>
            </p:txBody>
          </p:sp>
          <p:sp>
            <p:nvSpPr>
              <p:cNvPr id="461833" name="Rectangle 9"/>
              <p:cNvSpPr>
                <a:spLocks noChangeArrowheads="1"/>
              </p:cNvSpPr>
              <p:nvPr/>
            </p:nvSpPr>
            <p:spPr bwMode="auto">
              <a:xfrm>
                <a:off x="2617" y="1916"/>
                <a:ext cx="208" cy="129"/>
              </a:xfrm>
              <a:prstGeom prst="rect">
                <a:avLst/>
              </a:prstGeom>
              <a:noFill/>
              <a:ln w="9525">
                <a:noFill/>
                <a:miter lim="800000"/>
                <a:headEnd/>
                <a:tailEnd/>
              </a:ln>
            </p:spPr>
            <p:txBody>
              <a:bodyPr wrap="none" lIns="0" tIns="0" rIns="0" bIns="0">
                <a:spAutoFit/>
              </a:bodyPr>
              <a:lstStyle/>
              <a:p>
                <a:r>
                  <a:rPr lang="en-US" altLang="ja-JP" sz="1500">
                    <a:solidFill>
                      <a:schemeClr val="tx1"/>
                    </a:solidFill>
                  </a:rPr>
                  <a:t>AGS</a:t>
                </a:r>
                <a:endParaRPr lang="en-US" altLang="ja-JP" sz="2400" b="0">
                  <a:solidFill>
                    <a:schemeClr val="tx1"/>
                  </a:solidFill>
                </a:endParaRPr>
              </a:p>
            </p:txBody>
          </p:sp>
          <p:sp>
            <p:nvSpPr>
              <p:cNvPr id="461834" name="Rectangle 10"/>
              <p:cNvSpPr>
                <a:spLocks noChangeArrowheads="1"/>
              </p:cNvSpPr>
              <p:nvPr/>
            </p:nvSpPr>
            <p:spPr bwMode="auto">
              <a:xfrm>
                <a:off x="1163" y="1734"/>
                <a:ext cx="431" cy="226"/>
              </a:xfrm>
              <a:prstGeom prst="rect">
                <a:avLst/>
              </a:prstGeom>
              <a:noFill/>
              <a:ln w="9525">
                <a:noFill/>
                <a:miter lim="800000"/>
                <a:headEnd/>
                <a:tailEnd/>
              </a:ln>
            </p:spPr>
            <p:txBody>
              <a:bodyPr/>
              <a:lstStyle/>
              <a:p>
                <a:endParaRPr lang="en-US"/>
              </a:p>
            </p:txBody>
          </p:sp>
          <p:sp>
            <p:nvSpPr>
              <p:cNvPr id="461835" name="Rectangle 11"/>
              <p:cNvSpPr>
                <a:spLocks noChangeArrowheads="1"/>
              </p:cNvSpPr>
              <p:nvPr/>
            </p:nvSpPr>
            <p:spPr bwMode="auto">
              <a:xfrm rot="1433664">
                <a:off x="1467" y="1511"/>
                <a:ext cx="217" cy="86"/>
              </a:xfrm>
              <a:prstGeom prst="rect">
                <a:avLst/>
              </a:prstGeom>
              <a:noFill/>
              <a:ln w="9525">
                <a:noFill/>
                <a:miter lim="800000"/>
                <a:headEnd/>
                <a:tailEnd/>
              </a:ln>
            </p:spPr>
            <p:txBody>
              <a:bodyPr wrap="none" lIns="0" tIns="0" rIns="0" bIns="0">
                <a:spAutoFit/>
              </a:bodyPr>
              <a:lstStyle/>
              <a:p>
                <a:r>
                  <a:rPr lang="en-US" altLang="ja-JP" sz="1000" dirty="0">
                    <a:solidFill>
                      <a:schemeClr val="tx1"/>
                    </a:solidFill>
                  </a:rPr>
                  <a:t>LINAC</a:t>
                </a:r>
                <a:endParaRPr lang="en-US" altLang="ja-JP" sz="800" b="0" dirty="0">
                  <a:solidFill>
                    <a:schemeClr val="tx1"/>
                  </a:solidFill>
                </a:endParaRPr>
              </a:p>
            </p:txBody>
          </p:sp>
          <p:sp>
            <p:nvSpPr>
              <p:cNvPr id="461836" name="Rectangle 12"/>
              <p:cNvSpPr>
                <a:spLocks noChangeArrowheads="1"/>
              </p:cNvSpPr>
              <p:nvPr/>
            </p:nvSpPr>
            <p:spPr bwMode="auto">
              <a:xfrm>
                <a:off x="1985" y="1604"/>
                <a:ext cx="262" cy="69"/>
              </a:xfrm>
              <a:prstGeom prst="rect">
                <a:avLst/>
              </a:prstGeom>
              <a:noFill/>
              <a:ln w="9525">
                <a:noFill/>
                <a:miter lim="800000"/>
                <a:headEnd/>
                <a:tailEnd/>
              </a:ln>
            </p:spPr>
            <p:txBody>
              <a:bodyPr wrap="none" lIns="0" tIns="0" rIns="0" bIns="0">
                <a:spAutoFit/>
              </a:bodyPr>
              <a:lstStyle/>
              <a:p>
                <a:r>
                  <a:rPr lang="en-US" altLang="ja-JP" sz="800">
                    <a:solidFill>
                      <a:srgbClr val="000000"/>
                    </a:solidFill>
                  </a:rPr>
                  <a:t>BOOSTER</a:t>
                </a:r>
                <a:endParaRPr lang="en-US" altLang="ja-JP" sz="800" b="0">
                  <a:solidFill>
                    <a:schemeClr val="tx1"/>
                  </a:solidFill>
                </a:endParaRPr>
              </a:p>
            </p:txBody>
          </p:sp>
          <p:sp>
            <p:nvSpPr>
              <p:cNvPr id="461837" name="Rectangle 13"/>
              <p:cNvSpPr>
                <a:spLocks noChangeArrowheads="1"/>
              </p:cNvSpPr>
              <p:nvPr/>
            </p:nvSpPr>
            <p:spPr bwMode="auto">
              <a:xfrm>
                <a:off x="1594" y="1241"/>
                <a:ext cx="684" cy="226"/>
              </a:xfrm>
              <a:prstGeom prst="rect">
                <a:avLst/>
              </a:prstGeom>
              <a:noFill/>
              <a:ln w="9525">
                <a:noFill/>
                <a:miter lim="800000"/>
                <a:headEnd/>
                <a:tailEnd/>
              </a:ln>
            </p:spPr>
            <p:txBody>
              <a:bodyPr/>
              <a:lstStyle/>
              <a:p>
                <a:endParaRPr lang="en-US"/>
              </a:p>
            </p:txBody>
          </p:sp>
          <p:sp>
            <p:nvSpPr>
              <p:cNvPr id="461838" name="Oval 14"/>
              <p:cNvSpPr>
                <a:spLocks noChangeArrowheads="1"/>
              </p:cNvSpPr>
              <p:nvPr/>
            </p:nvSpPr>
            <p:spPr bwMode="auto">
              <a:xfrm>
                <a:off x="2178" y="1704"/>
                <a:ext cx="1139" cy="662"/>
              </a:xfrm>
              <a:prstGeom prst="ellipse">
                <a:avLst/>
              </a:prstGeom>
              <a:noFill/>
              <a:ln w="28575">
                <a:solidFill>
                  <a:srgbClr val="FF0000"/>
                </a:solidFill>
                <a:round/>
                <a:headEnd/>
                <a:tailEnd/>
              </a:ln>
            </p:spPr>
            <p:txBody>
              <a:bodyPr/>
              <a:lstStyle/>
              <a:p>
                <a:endParaRPr lang="en-US"/>
              </a:p>
            </p:txBody>
          </p:sp>
          <p:sp>
            <p:nvSpPr>
              <p:cNvPr id="461839" name="Freeform 15"/>
              <p:cNvSpPr>
                <a:spLocks/>
              </p:cNvSpPr>
              <p:nvPr/>
            </p:nvSpPr>
            <p:spPr bwMode="auto">
              <a:xfrm>
                <a:off x="1802" y="1792"/>
                <a:ext cx="193" cy="125"/>
              </a:xfrm>
              <a:custGeom>
                <a:avLst/>
                <a:gdLst/>
                <a:ahLst/>
                <a:cxnLst>
                  <a:cxn ang="0">
                    <a:pos x="177" y="0"/>
                  </a:cxn>
                  <a:cxn ang="0">
                    <a:pos x="138" y="44"/>
                  </a:cxn>
                  <a:cxn ang="0">
                    <a:pos x="155" y="89"/>
                  </a:cxn>
                  <a:cxn ang="0">
                    <a:pos x="0" y="36"/>
                  </a:cxn>
                </a:cxnLst>
                <a:rect l="0" t="0" r="r" b="b"/>
                <a:pathLst>
                  <a:path w="177" h="89">
                    <a:moveTo>
                      <a:pt x="177" y="0"/>
                    </a:moveTo>
                    <a:lnTo>
                      <a:pt x="138" y="44"/>
                    </a:lnTo>
                    <a:lnTo>
                      <a:pt x="155" y="89"/>
                    </a:lnTo>
                    <a:lnTo>
                      <a:pt x="0" y="36"/>
                    </a:lnTo>
                  </a:path>
                </a:pathLst>
              </a:custGeom>
              <a:noFill/>
              <a:ln w="28575" cmpd="sng">
                <a:solidFill>
                  <a:srgbClr val="FF0000"/>
                </a:solidFill>
                <a:round/>
                <a:headEnd/>
                <a:tailEnd/>
              </a:ln>
              <a:effectLst/>
            </p:spPr>
            <p:txBody>
              <a:bodyPr wrap="none" anchor="ctr"/>
              <a:lstStyle/>
              <a:p>
                <a:endParaRPr lang="en-US"/>
              </a:p>
            </p:txBody>
          </p:sp>
          <p:sp>
            <p:nvSpPr>
              <p:cNvPr id="461840" name="Line 16"/>
              <p:cNvSpPr>
                <a:spLocks noChangeShapeType="1"/>
              </p:cNvSpPr>
              <p:nvPr/>
            </p:nvSpPr>
            <p:spPr bwMode="auto">
              <a:xfrm>
                <a:off x="1243" y="1592"/>
                <a:ext cx="138" cy="57"/>
              </a:xfrm>
              <a:prstGeom prst="line">
                <a:avLst/>
              </a:prstGeom>
              <a:noFill/>
              <a:ln w="28575">
                <a:solidFill>
                  <a:srgbClr val="FF0000"/>
                </a:solidFill>
                <a:round/>
                <a:headEnd/>
                <a:tailEnd/>
              </a:ln>
              <a:effectLst/>
            </p:spPr>
            <p:txBody>
              <a:bodyPr wrap="none" anchor="ctr"/>
              <a:lstStyle/>
              <a:p>
                <a:endParaRPr lang="en-US"/>
              </a:p>
            </p:txBody>
          </p:sp>
          <p:sp>
            <p:nvSpPr>
              <p:cNvPr id="461841" name="Freeform 17"/>
              <p:cNvSpPr>
                <a:spLocks/>
              </p:cNvSpPr>
              <p:nvPr/>
            </p:nvSpPr>
            <p:spPr bwMode="auto">
              <a:xfrm>
                <a:off x="1205" y="1629"/>
                <a:ext cx="112" cy="129"/>
              </a:xfrm>
              <a:custGeom>
                <a:avLst/>
                <a:gdLst/>
                <a:ahLst/>
                <a:cxnLst>
                  <a:cxn ang="0">
                    <a:pos x="0" y="67"/>
                  </a:cxn>
                  <a:cxn ang="0">
                    <a:pos x="73" y="91"/>
                  </a:cxn>
                  <a:cxn ang="0">
                    <a:pos x="103" y="0"/>
                  </a:cxn>
                </a:cxnLst>
                <a:rect l="0" t="0" r="r" b="b"/>
                <a:pathLst>
                  <a:path w="103" h="91">
                    <a:moveTo>
                      <a:pt x="0" y="67"/>
                    </a:moveTo>
                    <a:lnTo>
                      <a:pt x="73" y="91"/>
                    </a:lnTo>
                    <a:lnTo>
                      <a:pt x="103" y="0"/>
                    </a:lnTo>
                  </a:path>
                </a:pathLst>
              </a:custGeom>
              <a:noFill/>
              <a:ln w="28575" cmpd="sng">
                <a:solidFill>
                  <a:srgbClr val="FF0000"/>
                </a:solidFill>
                <a:round/>
                <a:headEnd/>
                <a:tailEnd/>
              </a:ln>
              <a:effectLst/>
            </p:spPr>
            <p:txBody>
              <a:bodyPr wrap="none" anchor="ctr"/>
              <a:lstStyle/>
              <a:p>
                <a:endParaRPr lang="en-US"/>
              </a:p>
            </p:txBody>
          </p:sp>
          <p:sp>
            <p:nvSpPr>
              <p:cNvPr id="461842" name="Freeform 18"/>
              <p:cNvSpPr>
                <a:spLocks/>
              </p:cNvSpPr>
              <p:nvPr/>
            </p:nvSpPr>
            <p:spPr bwMode="auto">
              <a:xfrm>
                <a:off x="2181" y="1753"/>
                <a:ext cx="56" cy="238"/>
              </a:xfrm>
              <a:custGeom>
                <a:avLst/>
                <a:gdLst/>
                <a:ahLst/>
                <a:cxnLst>
                  <a:cxn ang="0">
                    <a:pos x="9" y="0"/>
                  </a:cxn>
                  <a:cxn ang="0">
                    <a:pos x="54" y="54"/>
                  </a:cxn>
                  <a:cxn ang="0">
                    <a:pos x="0" y="168"/>
                  </a:cxn>
                </a:cxnLst>
                <a:rect l="0" t="0" r="r" b="b"/>
                <a:pathLst>
                  <a:path w="54" h="168">
                    <a:moveTo>
                      <a:pt x="9" y="0"/>
                    </a:moveTo>
                    <a:lnTo>
                      <a:pt x="54" y="54"/>
                    </a:lnTo>
                    <a:lnTo>
                      <a:pt x="0" y="168"/>
                    </a:lnTo>
                  </a:path>
                </a:pathLst>
              </a:custGeom>
              <a:noFill/>
              <a:ln w="28575" cmpd="sng">
                <a:solidFill>
                  <a:srgbClr val="FF0000"/>
                </a:solidFill>
                <a:round/>
                <a:headEnd/>
                <a:tailEnd/>
              </a:ln>
              <a:effectLst/>
            </p:spPr>
            <p:txBody>
              <a:bodyPr wrap="none" anchor="ctr"/>
              <a:lstStyle/>
              <a:p>
                <a:endParaRPr lang="en-US"/>
              </a:p>
            </p:txBody>
          </p:sp>
          <p:sp>
            <p:nvSpPr>
              <p:cNvPr id="461843" name="Oval 19"/>
              <p:cNvSpPr>
                <a:spLocks noChangeArrowheads="1"/>
              </p:cNvSpPr>
              <p:nvPr/>
            </p:nvSpPr>
            <p:spPr bwMode="auto">
              <a:xfrm>
                <a:off x="1995" y="1732"/>
                <a:ext cx="221" cy="153"/>
              </a:xfrm>
              <a:prstGeom prst="ellipse">
                <a:avLst/>
              </a:prstGeom>
              <a:noFill/>
              <a:ln w="28575">
                <a:solidFill>
                  <a:srgbClr val="FF0000"/>
                </a:solidFill>
                <a:round/>
                <a:headEnd/>
                <a:tailEnd/>
              </a:ln>
            </p:spPr>
            <p:txBody>
              <a:bodyPr/>
              <a:lstStyle/>
              <a:p>
                <a:endParaRPr lang="en-US"/>
              </a:p>
            </p:txBody>
          </p:sp>
          <p:sp>
            <p:nvSpPr>
              <p:cNvPr id="461844" name="Freeform 20"/>
              <p:cNvSpPr>
                <a:spLocks/>
              </p:cNvSpPr>
              <p:nvPr/>
            </p:nvSpPr>
            <p:spPr bwMode="auto">
              <a:xfrm>
                <a:off x="2996" y="1351"/>
                <a:ext cx="265" cy="534"/>
              </a:xfrm>
              <a:custGeom>
                <a:avLst/>
                <a:gdLst/>
                <a:ahLst/>
                <a:cxnLst>
                  <a:cxn ang="0">
                    <a:pos x="243" y="378"/>
                  </a:cxn>
                  <a:cxn ang="0">
                    <a:pos x="90" y="252"/>
                  </a:cxn>
                  <a:cxn ang="0">
                    <a:pos x="42" y="180"/>
                  </a:cxn>
                  <a:cxn ang="0">
                    <a:pos x="0" y="0"/>
                  </a:cxn>
                </a:cxnLst>
                <a:rect l="0" t="0" r="r" b="b"/>
                <a:pathLst>
                  <a:path w="243" h="378">
                    <a:moveTo>
                      <a:pt x="243" y="378"/>
                    </a:moveTo>
                    <a:lnTo>
                      <a:pt x="90" y="252"/>
                    </a:lnTo>
                    <a:lnTo>
                      <a:pt x="42" y="180"/>
                    </a:lnTo>
                    <a:lnTo>
                      <a:pt x="0" y="0"/>
                    </a:lnTo>
                  </a:path>
                </a:pathLst>
              </a:custGeom>
              <a:noFill/>
              <a:ln w="28575" cmpd="sng">
                <a:solidFill>
                  <a:srgbClr val="FF0000"/>
                </a:solidFill>
                <a:round/>
                <a:headEnd/>
                <a:tailEnd/>
              </a:ln>
              <a:effectLst/>
            </p:spPr>
            <p:txBody>
              <a:bodyPr wrap="none" anchor="ctr"/>
              <a:lstStyle/>
              <a:p>
                <a:endParaRPr lang="en-US"/>
              </a:p>
            </p:txBody>
          </p:sp>
          <p:sp>
            <p:nvSpPr>
              <p:cNvPr id="461845" name="Rectangle 21"/>
              <p:cNvSpPr>
                <a:spLocks noChangeArrowheads="1"/>
              </p:cNvSpPr>
              <p:nvPr/>
            </p:nvSpPr>
            <p:spPr bwMode="auto">
              <a:xfrm rot="-20452156">
                <a:off x="1084" y="1650"/>
                <a:ext cx="124" cy="9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461846" name="Rectangle 22"/>
              <p:cNvSpPr>
                <a:spLocks noChangeArrowheads="1"/>
              </p:cNvSpPr>
              <p:nvPr/>
            </p:nvSpPr>
            <p:spPr bwMode="auto">
              <a:xfrm rot="-20452156">
                <a:off x="1121" y="1518"/>
                <a:ext cx="124" cy="97"/>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461847" name="Rectangle 23"/>
              <p:cNvSpPr>
                <a:spLocks noChangeArrowheads="1"/>
              </p:cNvSpPr>
              <p:nvPr/>
            </p:nvSpPr>
            <p:spPr bwMode="auto">
              <a:xfrm rot="-20452156">
                <a:off x="1367" y="1703"/>
                <a:ext cx="466" cy="97"/>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461848" name="Rectangle 24"/>
              <p:cNvSpPr>
                <a:spLocks noChangeArrowheads="1"/>
              </p:cNvSpPr>
              <p:nvPr/>
            </p:nvSpPr>
            <p:spPr bwMode="auto">
              <a:xfrm>
                <a:off x="336" y="1337"/>
                <a:ext cx="562" cy="137"/>
              </a:xfrm>
              <a:prstGeom prst="rect">
                <a:avLst/>
              </a:prstGeom>
              <a:noFill/>
              <a:ln w="9525">
                <a:noFill/>
                <a:miter lim="800000"/>
                <a:headEnd/>
                <a:tailEnd/>
              </a:ln>
            </p:spPr>
            <p:txBody>
              <a:bodyPr wrap="none" lIns="0" tIns="0" rIns="0" bIns="0">
                <a:spAutoFit/>
              </a:bodyPr>
              <a:lstStyle/>
              <a:p>
                <a:r>
                  <a:rPr lang="en-US" altLang="ja-JP" sz="1400" b="0">
                    <a:solidFill>
                      <a:schemeClr val="tx1"/>
                    </a:solidFill>
                  </a:rPr>
                  <a:t>Pol. H</a:t>
                </a:r>
                <a:r>
                  <a:rPr lang="en-US" altLang="ja-JP" sz="2400" b="0" baseline="30000">
                    <a:solidFill>
                      <a:schemeClr val="tx1"/>
                    </a:solidFill>
                  </a:rPr>
                  <a:t>-</a:t>
                </a:r>
                <a:r>
                  <a:rPr lang="en-US" altLang="ja-JP" sz="1400" b="0">
                    <a:solidFill>
                      <a:schemeClr val="tx1"/>
                    </a:solidFill>
                  </a:rPr>
                  <a:t> Source</a:t>
                </a:r>
              </a:p>
            </p:txBody>
          </p:sp>
          <p:sp>
            <p:nvSpPr>
              <p:cNvPr id="461849" name="Oval 25"/>
              <p:cNvSpPr>
                <a:spLocks noChangeArrowheads="1"/>
              </p:cNvSpPr>
              <p:nvPr/>
            </p:nvSpPr>
            <p:spPr bwMode="auto">
              <a:xfrm rot="-15100317">
                <a:off x="2031" y="1936"/>
                <a:ext cx="67" cy="53"/>
              </a:xfrm>
              <a:prstGeom prst="ellipse">
                <a:avLst/>
              </a:prstGeom>
              <a:solidFill>
                <a:srgbClr val="CC00CC"/>
              </a:solidFill>
              <a:ln w="9525">
                <a:solidFill>
                  <a:schemeClr val="tx1"/>
                </a:solidFill>
                <a:round/>
                <a:headEnd/>
                <a:tailEnd/>
              </a:ln>
              <a:effectLst/>
            </p:spPr>
            <p:txBody>
              <a:bodyPr wrap="none" anchor="ctr"/>
              <a:lstStyle/>
              <a:p>
                <a:endParaRPr lang="en-US"/>
              </a:p>
            </p:txBody>
          </p:sp>
          <p:sp>
            <p:nvSpPr>
              <p:cNvPr id="461850" name="Line 26"/>
              <p:cNvSpPr>
                <a:spLocks noChangeAspect="1" noChangeShapeType="1"/>
              </p:cNvSpPr>
              <p:nvPr/>
            </p:nvSpPr>
            <p:spPr bwMode="auto">
              <a:xfrm rot="-15100317">
                <a:off x="2073" y="2008"/>
                <a:ext cx="32" cy="26"/>
              </a:xfrm>
              <a:prstGeom prst="line">
                <a:avLst/>
              </a:prstGeom>
              <a:noFill/>
              <a:ln w="9525">
                <a:solidFill>
                  <a:srgbClr val="CC00CC"/>
                </a:solidFill>
                <a:round/>
                <a:headEnd/>
                <a:tailEnd/>
              </a:ln>
              <a:effectLst/>
            </p:spPr>
            <p:txBody>
              <a:bodyPr wrap="none" anchor="ctr"/>
              <a:lstStyle/>
              <a:p>
                <a:endParaRPr lang="en-US"/>
              </a:p>
            </p:txBody>
          </p:sp>
          <p:sp>
            <p:nvSpPr>
              <p:cNvPr id="461851" name="Line 27"/>
              <p:cNvSpPr>
                <a:spLocks noChangeAspect="1" noChangeShapeType="1"/>
              </p:cNvSpPr>
              <p:nvPr/>
            </p:nvSpPr>
            <p:spPr bwMode="auto">
              <a:xfrm rot="-15100317">
                <a:off x="2086" y="2041"/>
                <a:ext cx="33" cy="25"/>
              </a:xfrm>
              <a:prstGeom prst="line">
                <a:avLst/>
              </a:prstGeom>
              <a:noFill/>
              <a:ln w="9525">
                <a:solidFill>
                  <a:srgbClr val="CC00CC"/>
                </a:solidFill>
                <a:round/>
                <a:headEnd/>
                <a:tailEnd/>
              </a:ln>
              <a:effectLst/>
            </p:spPr>
            <p:txBody>
              <a:bodyPr wrap="none" anchor="ctr"/>
              <a:lstStyle/>
              <a:p>
                <a:endParaRPr lang="en-US"/>
              </a:p>
            </p:txBody>
          </p:sp>
          <p:sp>
            <p:nvSpPr>
              <p:cNvPr id="461852" name="Line 28"/>
              <p:cNvSpPr>
                <a:spLocks noChangeAspect="1" noChangeShapeType="1"/>
              </p:cNvSpPr>
              <p:nvPr/>
            </p:nvSpPr>
            <p:spPr bwMode="auto">
              <a:xfrm rot="-20500316">
                <a:off x="2100" y="1926"/>
                <a:ext cx="26" cy="32"/>
              </a:xfrm>
              <a:prstGeom prst="line">
                <a:avLst/>
              </a:prstGeom>
              <a:noFill/>
              <a:ln w="9525">
                <a:solidFill>
                  <a:srgbClr val="CC00CC"/>
                </a:solidFill>
                <a:round/>
                <a:headEnd/>
                <a:tailEnd/>
              </a:ln>
              <a:effectLst/>
            </p:spPr>
            <p:txBody>
              <a:bodyPr wrap="none" anchor="ctr"/>
              <a:lstStyle/>
              <a:p>
                <a:endParaRPr lang="en-US"/>
              </a:p>
            </p:txBody>
          </p:sp>
          <p:sp>
            <p:nvSpPr>
              <p:cNvPr id="461853" name="Line 29"/>
              <p:cNvSpPr>
                <a:spLocks noChangeAspect="1" noChangeShapeType="1"/>
              </p:cNvSpPr>
              <p:nvPr/>
            </p:nvSpPr>
            <p:spPr bwMode="auto">
              <a:xfrm rot="-20500316">
                <a:off x="2126" y="1910"/>
                <a:ext cx="25" cy="33"/>
              </a:xfrm>
              <a:prstGeom prst="line">
                <a:avLst/>
              </a:prstGeom>
              <a:noFill/>
              <a:ln w="9525">
                <a:solidFill>
                  <a:srgbClr val="CC00CC"/>
                </a:solidFill>
                <a:round/>
                <a:headEnd/>
                <a:tailEnd/>
              </a:ln>
              <a:effectLst/>
            </p:spPr>
            <p:txBody>
              <a:bodyPr wrap="none" anchor="ctr"/>
              <a:lstStyle/>
              <a:p>
                <a:endParaRPr lang="en-US"/>
              </a:p>
            </p:txBody>
          </p:sp>
          <p:sp>
            <p:nvSpPr>
              <p:cNvPr id="461854" name="Rectangle 30"/>
              <p:cNvSpPr>
                <a:spLocks noChangeArrowheads="1"/>
              </p:cNvSpPr>
              <p:nvPr/>
            </p:nvSpPr>
            <p:spPr bwMode="auto">
              <a:xfrm>
                <a:off x="755" y="1999"/>
                <a:ext cx="822" cy="120"/>
              </a:xfrm>
              <a:prstGeom prst="rect">
                <a:avLst/>
              </a:prstGeom>
              <a:noFill/>
              <a:ln w="9525">
                <a:noFill/>
                <a:miter lim="800000"/>
                <a:headEnd/>
                <a:tailEnd/>
              </a:ln>
            </p:spPr>
            <p:txBody>
              <a:bodyPr wrap="none" lIns="0" tIns="0" rIns="0" bIns="0">
                <a:spAutoFit/>
              </a:bodyPr>
              <a:lstStyle/>
              <a:p>
                <a:r>
                  <a:rPr lang="en-US" altLang="ja-JP" sz="1400" b="0">
                    <a:solidFill>
                      <a:schemeClr val="tx1"/>
                    </a:solidFill>
                  </a:rPr>
                  <a:t>200 MeV Polarimeter</a:t>
                </a:r>
              </a:p>
            </p:txBody>
          </p:sp>
          <p:sp>
            <p:nvSpPr>
              <p:cNvPr id="461855" name="Line 31"/>
              <p:cNvSpPr>
                <a:spLocks noChangeShapeType="1"/>
              </p:cNvSpPr>
              <p:nvPr/>
            </p:nvSpPr>
            <p:spPr bwMode="auto">
              <a:xfrm flipV="1">
                <a:off x="1864" y="1999"/>
                <a:ext cx="150" cy="98"/>
              </a:xfrm>
              <a:prstGeom prst="line">
                <a:avLst/>
              </a:prstGeom>
              <a:noFill/>
              <a:ln w="9525">
                <a:solidFill>
                  <a:schemeClr val="tx1"/>
                </a:solidFill>
                <a:round/>
                <a:headEnd/>
                <a:tailEnd type="triangle" w="med" len="med"/>
              </a:ln>
              <a:effectLst/>
            </p:spPr>
            <p:txBody>
              <a:bodyPr wrap="none" anchor="ctr"/>
              <a:lstStyle/>
              <a:p>
                <a:endParaRPr lang="en-US"/>
              </a:p>
            </p:txBody>
          </p:sp>
          <p:sp>
            <p:nvSpPr>
              <p:cNvPr id="461856" name="Line 32"/>
              <p:cNvSpPr>
                <a:spLocks noChangeShapeType="1"/>
              </p:cNvSpPr>
              <p:nvPr/>
            </p:nvSpPr>
            <p:spPr bwMode="auto">
              <a:xfrm>
                <a:off x="913" y="1553"/>
                <a:ext cx="151" cy="114"/>
              </a:xfrm>
              <a:prstGeom prst="line">
                <a:avLst/>
              </a:prstGeom>
              <a:noFill/>
              <a:ln w="9525">
                <a:solidFill>
                  <a:schemeClr val="tx1"/>
                </a:solidFill>
                <a:round/>
                <a:headEnd/>
                <a:tailEnd type="triangle" w="med" len="med"/>
              </a:ln>
              <a:effectLst/>
            </p:spPr>
            <p:txBody>
              <a:bodyPr wrap="none" anchor="ctr"/>
              <a:lstStyle/>
              <a:p>
                <a:endParaRPr lang="en-US"/>
              </a:p>
            </p:txBody>
          </p:sp>
          <p:sp>
            <p:nvSpPr>
              <p:cNvPr id="461857" name="Oval 33"/>
              <p:cNvSpPr>
                <a:spLocks noChangeArrowheads="1"/>
              </p:cNvSpPr>
              <p:nvPr/>
            </p:nvSpPr>
            <p:spPr bwMode="auto">
              <a:xfrm rot="-17754641">
                <a:off x="3043" y="2280"/>
                <a:ext cx="68" cy="53"/>
              </a:xfrm>
              <a:prstGeom prst="ellipse">
                <a:avLst/>
              </a:prstGeom>
              <a:solidFill>
                <a:srgbClr val="CC00CC"/>
              </a:solidFill>
              <a:ln w="9525">
                <a:solidFill>
                  <a:schemeClr val="tx1"/>
                </a:solidFill>
                <a:round/>
                <a:headEnd/>
                <a:tailEnd/>
              </a:ln>
              <a:effectLst/>
            </p:spPr>
            <p:txBody>
              <a:bodyPr wrap="none" anchor="ctr"/>
              <a:lstStyle/>
              <a:p>
                <a:endParaRPr lang="en-US"/>
              </a:p>
            </p:txBody>
          </p:sp>
          <p:sp>
            <p:nvSpPr>
              <p:cNvPr id="461858" name="Line 34"/>
              <p:cNvSpPr>
                <a:spLocks noChangeAspect="1" noChangeShapeType="1"/>
              </p:cNvSpPr>
              <p:nvPr/>
            </p:nvSpPr>
            <p:spPr bwMode="auto">
              <a:xfrm rot="-17754641">
                <a:off x="3112" y="2313"/>
                <a:ext cx="32" cy="25"/>
              </a:xfrm>
              <a:prstGeom prst="line">
                <a:avLst/>
              </a:prstGeom>
              <a:noFill/>
              <a:ln w="9525">
                <a:solidFill>
                  <a:srgbClr val="CC00CC"/>
                </a:solidFill>
                <a:round/>
                <a:headEnd/>
                <a:tailEnd/>
              </a:ln>
              <a:effectLst/>
            </p:spPr>
            <p:txBody>
              <a:bodyPr wrap="none" anchor="ctr"/>
              <a:lstStyle/>
              <a:p>
                <a:endParaRPr lang="en-US"/>
              </a:p>
            </p:txBody>
          </p:sp>
          <p:sp>
            <p:nvSpPr>
              <p:cNvPr id="461859" name="Line 35"/>
              <p:cNvSpPr>
                <a:spLocks noChangeAspect="1" noChangeShapeType="1"/>
              </p:cNvSpPr>
              <p:nvPr/>
            </p:nvSpPr>
            <p:spPr bwMode="auto">
              <a:xfrm rot="-17754641">
                <a:off x="3137" y="2326"/>
                <a:ext cx="33" cy="25"/>
              </a:xfrm>
              <a:prstGeom prst="line">
                <a:avLst/>
              </a:prstGeom>
              <a:noFill/>
              <a:ln w="9525">
                <a:solidFill>
                  <a:srgbClr val="CC00CC"/>
                </a:solidFill>
                <a:round/>
                <a:headEnd/>
                <a:tailEnd/>
              </a:ln>
              <a:effectLst/>
            </p:spPr>
            <p:txBody>
              <a:bodyPr wrap="none" anchor="ctr"/>
              <a:lstStyle/>
              <a:p>
                <a:endParaRPr lang="en-US"/>
              </a:p>
            </p:txBody>
          </p:sp>
          <p:sp>
            <p:nvSpPr>
              <p:cNvPr id="461860" name="Line 36"/>
              <p:cNvSpPr>
                <a:spLocks noChangeAspect="1" noChangeShapeType="1"/>
              </p:cNvSpPr>
              <p:nvPr/>
            </p:nvSpPr>
            <p:spPr bwMode="auto">
              <a:xfrm rot="-23154641">
                <a:off x="3090" y="2232"/>
                <a:ext cx="25" cy="33"/>
              </a:xfrm>
              <a:prstGeom prst="line">
                <a:avLst/>
              </a:prstGeom>
              <a:noFill/>
              <a:ln w="9525">
                <a:solidFill>
                  <a:srgbClr val="CC00CC"/>
                </a:solidFill>
                <a:round/>
                <a:headEnd/>
                <a:tailEnd/>
              </a:ln>
              <a:effectLst/>
            </p:spPr>
            <p:txBody>
              <a:bodyPr wrap="none" anchor="ctr"/>
              <a:lstStyle/>
              <a:p>
                <a:endParaRPr lang="en-US"/>
              </a:p>
            </p:txBody>
          </p:sp>
          <p:sp>
            <p:nvSpPr>
              <p:cNvPr id="461861" name="Line 37"/>
              <p:cNvSpPr>
                <a:spLocks noChangeAspect="1" noChangeShapeType="1"/>
              </p:cNvSpPr>
              <p:nvPr/>
            </p:nvSpPr>
            <p:spPr bwMode="auto">
              <a:xfrm rot="-23154641">
                <a:off x="3098" y="2198"/>
                <a:ext cx="25" cy="33"/>
              </a:xfrm>
              <a:prstGeom prst="line">
                <a:avLst/>
              </a:prstGeom>
              <a:noFill/>
              <a:ln w="9525">
                <a:solidFill>
                  <a:srgbClr val="CC00CC"/>
                </a:solidFill>
                <a:round/>
                <a:headEnd/>
                <a:tailEnd/>
              </a:ln>
              <a:effectLst/>
            </p:spPr>
            <p:txBody>
              <a:bodyPr wrap="none" anchor="ctr"/>
              <a:lstStyle/>
              <a:p>
                <a:endParaRPr lang="en-US"/>
              </a:p>
            </p:txBody>
          </p:sp>
          <p:sp>
            <p:nvSpPr>
              <p:cNvPr id="461862" name="Rectangle 38"/>
              <p:cNvSpPr>
                <a:spLocks noChangeArrowheads="1"/>
              </p:cNvSpPr>
              <p:nvPr/>
            </p:nvSpPr>
            <p:spPr bwMode="auto">
              <a:xfrm>
                <a:off x="3372" y="2338"/>
                <a:ext cx="1019" cy="143"/>
              </a:xfrm>
              <a:prstGeom prst="rect">
                <a:avLst/>
              </a:prstGeom>
              <a:noFill/>
              <a:ln w="9525">
                <a:noFill/>
                <a:miter lim="800000"/>
                <a:headEnd/>
                <a:tailEnd/>
              </a:ln>
            </p:spPr>
            <p:txBody>
              <a:bodyPr wrap="none" lIns="0" tIns="0" rIns="0" bIns="0">
                <a:spAutoFit/>
              </a:bodyPr>
              <a:lstStyle/>
              <a:p>
                <a:r>
                  <a:rPr lang="en-US" altLang="ja-JP" dirty="0">
                    <a:solidFill>
                      <a:srgbClr val="FF0000"/>
                    </a:solidFill>
                  </a:rPr>
                  <a:t>AGS </a:t>
                </a:r>
                <a:r>
                  <a:rPr lang="en-US" altLang="ja-JP" dirty="0" smtClean="0">
                    <a:solidFill>
                      <a:srgbClr val="FF0000"/>
                    </a:solidFill>
                  </a:rPr>
                  <a:t> </a:t>
                </a:r>
                <a:r>
                  <a:rPr lang="en-US" altLang="ja-JP" dirty="0">
                    <a:solidFill>
                      <a:srgbClr val="FF0000"/>
                    </a:solidFill>
                  </a:rPr>
                  <a:t>Polarimeter</a:t>
                </a:r>
              </a:p>
            </p:txBody>
          </p:sp>
          <p:sp>
            <p:nvSpPr>
              <p:cNvPr id="461863" name="Line 39"/>
              <p:cNvSpPr>
                <a:spLocks noChangeShapeType="1"/>
              </p:cNvSpPr>
              <p:nvPr/>
            </p:nvSpPr>
            <p:spPr bwMode="auto">
              <a:xfrm flipH="1" flipV="1">
                <a:off x="3175" y="2369"/>
                <a:ext cx="169" cy="61"/>
              </a:xfrm>
              <a:prstGeom prst="line">
                <a:avLst/>
              </a:prstGeom>
              <a:noFill/>
              <a:ln w="9525">
                <a:solidFill>
                  <a:schemeClr val="tx1"/>
                </a:solidFill>
                <a:round/>
                <a:headEnd/>
                <a:tailEnd type="triangle" w="med" len="med"/>
              </a:ln>
              <a:effectLst/>
            </p:spPr>
            <p:txBody>
              <a:bodyPr wrap="none" anchor="ctr"/>
              <a:lstStyle/>
              <a:p>
                <a:endParaRPr lang="en-US"/>
              </a:p>
            </p:txBody>
          </p:sp>
          <p:sp>
            <p:nvSpPr>
              <p:cNvPr id="461864" name="Text Box 40"/>
              <p:cNvSpPr txBox="1">
                <a:spLocks noChangeArrowheads="1"/>
              </p:cNvSpPr>
              <p:nvPr/>
            </p:nvSpPr>
            <p:spPr bwMode="auto">
              <a:xfrm>
                <a:off x="2016" y="2448"/>
                <a:ext cx="1415" cy="172"/>
              </a:xfrm>
              <a:prstGeom prst="rect">
                <a:avLst/>
              </a:prstGeom>
              <a:noFill/>
              <a:ln w="9525">
                <a:noFill/>
                <a:miter lim="800000"/>
                <a:headEnd/>
                <a:tailEnd/>
              </a:ln>
              <a:effectLst/>
            </p:spPr>
            <p:txBody>
              <a:bodyPr>
                <a:spAutoFit/>
              </a:bodyPr>
              <a:lstStyle/>
              <a:p>
                <a:r>
                  <a:rPr lang="en-US" altLang="ja-JP" sz="1400">
                    <a:solidFill>
                      <a:srgbClr val="CC3300"/>
                    </a:solidFill>
                  </a:rPr>
                  <a:t>Cold  Helical Partial Snake</a:t>
                </a:r>
              </a:p>
            </p:txBody>
          </p:sp>
          <p:sp>
            <p:nvSpPr>
              <p:cNvPr id="461865" name="Line 41"/>
              <p:cNvSpPr>
                <a:spLocks noChangeShapeType="1"/>
              </p:cNvSpPr>
              <p:nvPr/>
            </p:nvSpPr>
            <p:spPr bwMode="auto">
              <a:xfrm flipH="1" flipV="1">
                <a:off x="2448" y="2352"/>
                <a:ext cx="69" cy="118"/>
              </a:xfrm>
              <a:prstGeom prst="line">
                <a:avLst/>
              </a:prstGeom>
              <a:noFill/>
              <a:ln w="9525">
                <a:solidFill>
                  <a:schemeClr val="tx1"/>
                </a:solidFill>
                <a:round/>
                <a:headEnd/>
                <a:tailEnd type="triangle" w="med" len="med"/>
              </a:ln>
              <a:effectLst/>
            </p:spPr>
            <p:txBody>
              <a:bodyPr wrap="none" anchor="ctr"/>
              <a:lstStyle/>
              <a:p>
                <a:endParaRPr lang="en-US"/>
              </a:p>
            </p:txBody>
          </p:sp>
          <p:grpSp>
            <p:nvGrpSpPr>
              <p:cNvPr id="4" name="Group 42"/>
              <p:cNvGrpSpPr>
                <a:grpSpLocks/>
              </p:cNvGrpSpPr>
              <p:nvPr/>
            </p:nvGrpSpPr>
            <p:grpSpPr bwMode="auto">
              <a:xfrm>
                <a:off x="3232" y="1835"/>
                <a:ext cx="88" cy="204"/>
                <a:chOff x="5420" y="4309"/>
                <a:chExt cx="136" cy="211"/>
              </a:xfrm>
            </p:grpSpPr>
            <p:sp>
              <p:nvSpPr>
                <p:cNvPr id="461867" name="Oval 43"/>
                <p:cNvSpPr>
                  <a:spLocks noChangeArrowheads="1"/>
                </p:cNvSpPr>
                <p:nvPr/>
              </p:nvSpPr>
              <p:spPr bwMode="auto">
                <a:xfrm rot="-18161290">
                  <a:off x="5382" y="4347"/>
                  <a:ext cx="211" cy="136"/>
                </a:xfrm>
                <a:prstGeom prst="ellipse">
                  <a:avLst/>
                </a:prstGeom>
                <a:solidFill>
                  <a:srgbClr val="33CC33"/>
                </a:solidFill>
                <a:ln w="9525">
                  <a:solidFill>
                    <a:schemeClr val="tx1"/>
                  </a:solidFill>
                  <a:round/>
                  <a:headEnd/>
                  <a:tailEnd/>
                </a:ln>
                <a:effectLst/>
              </p:spPr>
              <p:txBody>
                <a:bodyPr wrap="none" anchor="ctr"/>
                <a:lstStyle/>
                <a:p>
                  <a:endParaRPr lang="en-US"/>
                </a:p>
              </p:txBody>
            </p:sp>
            <p:sp>
              <p:nvSpPr>
                <p:cNvPr id="461868" name="AutoShape 44"/>
                <p:cNvSpPr>
                  <a:spLocks noChangeArrowheads="1"/>
                </p:cNvSpPr>
                <p:nvPr/>
              </p:nvSpPr>
              <p:spPr bwMode="auto">
                <a:xfrm rot="-18009276">
                  <a:off x="5435" y="4371"/>
                  <a:ext cx="122" cy="98"/>
                </a:xfrm>
                <a:prstGeom prst="curvedDownArrow">
                  <a:avLst>
                    <a:gd name="adj1" fmla="val 24898"/>
                    <a:gd name="adj2" fmla="val 49796"/>
                    <a:gd name="adj3" fmla="val 42009"/>
                  </a:avLst>
                </a:prstGeom>
                <a:solidFill>
                  <a:srgbClr val="FFFFFF"/>
                </a:solidFill>
                <a:ln w="3175">
                  <a:solidFill>
                    <a:schemeClr val="tx1"/>
                  </a:solidFill>
                  <a:miter lim="800000"/>
                  <a:headEnd/>
                  <a:tailEnd/>
                </a:ln>
                <a:effectLst/>
              </p:spPr>
              <p:txBody>
                <a:bodyPr wrap="none" anchor="ctr"/>
                <a:lstStyle/>
                <a:p>
                  <a:endParaRPr lang="en-US"/>
                </a:p>
              </p:txBody>
            </p:sp>
          </p:grpSp>
          <p:sp>
            <p:nvSpPr>
              <p:cNvPr id="461869" name="Text Box 45"/>
              <p:cNvSpPr txBox="1">
                <a:spLocks noChangeArrowheads="1"/>
              </p:cNvSpPr>
              <p:nvPr/>
            </p:nvSpPr>
            <p:spPr bwMode="auto">
              <a:xfrm>
                <a:off x="3472" y="1686"/>
                <a:ext cx="1235" cy="171"/>
              </a:xfrm>
              <a:prstGeom prst="rect">
                <a:avLst/>
              </a:prstGeom>
              <a:noFill/>
              <a:ln w="9525">
                <a:noFill/>
                <a:miter lim="800000"/>
                <a:headEnd/>
                <a:tailEnd/>
              </a:ln>
              <a:effectLst/>
            </p:spPr>
            <p:txBody>
              <a:bodyPr wrap="none">
                <a:spAutoFit/>
              </a:bodyPr>
              <a:lstStyle/>
              <a:p>
                <a:r>
                  <a:rPr lang="en-US" altLang="ja-JP" sz="1400">
                    <a:solidFill>
                      <a:srgbClr val="CC3300"/>
                    </a:solidFill>
                  </a:rPr>
                  <a:t>Warm Helical Partial Snake</a:t>
                </a:r>
              </a:p>
            </p:txBody>
          </p:sp>
          <p:sp>
            <p:nvSpPr>
              <p:cNvPr id="461870" name="Line 46"/>
              <p:cNvSpPr>
                <a:spLocks noChangeShapeType="1"/>
              </p:cNvSpPr>
              <p:nvPr/>
            </p:nvSpPr>
            <p:spPr bwMode="auto">
              <a:xfrm flipH="1">
                <a:off x="3351" y="1851"/>
                <a:ext cx="152" cy="39"/>
              </a:xfrm>
              <a:prstGeom prst="line">
                <a:avLst/>
              </a:prstGeom>
              <a:noFill/>
              <a:ln w="9525">
                <a:solidFill>
                  <a:schemeClr val="tx1"/>
                </a:solidFill>
                <a:round/>
                <a:headEnd/>
                <a:tailEnd type="triangle" w="med" len="med"/>
              </a:ln>
              <a:effectLst/>
            </p:spPr>
            <p:txBody>
              <a:bodyPr wrap="none" anchor="ctr"/>
              <a:lstStyle/>
              <a:p>
                <a:endParaRPr lang="en-US"/>
              </a:p>
            </p:txBody>
          </p:sp>
          <p:grpSp>
            <p:nvGrpSpPr>
              <p:cNvPr id="5" name="Group 47"/>
              <p:cNvGrpSpPr>
                <a:grpSpLocks/>
              </p:cNvGrpSpPr>
              <p:nvPr/>
            </p:nvGrpSpPr>
            <p:grpSpPr bwMode="auto">
              <a:xfrm rot="-2695348">
                <a:off x="2352" y="2194"/>
                <a:ext cx="88" cy="202"/>
                <a:chOff x="5420" y="4309"/>
                <a:chExt cx="136" cy="211"/>
              </a:xfrm>
            </p:grpSpPr>
            <p:sp>
              <p:nvSpPr>
                <p:cNvPr id="461872" name="Oval 48"/>
                <p:cNvSpPr>
                  <a:spLocks noChangeArrowheads="1"/>
                </p:cNvSpPr>
                <p:nvPr/>
              </p:nvSpPr>
              <p:spPr bwMode="auto">
                <a:xfrm rot="-18161290">
                  <a:off x="5382" y="4347"/>
                  <a:ext cx="211" cy="136"/>
                </a:xfrm>
                <a:prstGeom prst="ellipse">
                  <a:avLst/>
                </a:prstGeom>
                <a:solidFill>
                  <a:srgbClr val="33CC33"/>
                </a:solidFill>
                <a:ln w="9525">
                  <a:solidFill>
                    <a:schemeClr val="tx1"/>
                  </a:solidFill>
                  <a:round/>
                  <a:headEnd/>
                  <a:tailEnd/>
                </a:ln>
                <a:effectLst/>
              </p:spPr>
              <p:txBody>
                <a:bodyPr wrap="none" anchor="ctr"/>
                <a:lstStyle/>
                <a:p>
                  <a:endParaRPr lang="en-US"/>
                </a:p>
              </p:txBody>
            </p:sp>
            <p:sp>
              <p:nvSpPr>
                <p:cNvPr id="461873" name="AutoShape 49"/>
                <p:cNvSpPr>
                  <a:spLocks noChangeArrowheads="1"/>
                </p:cNvSpPr>
                <p:nvPr/>
              </p:nvSpPr>
              <p:spPr bwMode="auto">
                <a:xfrm rot="-18009276">
                  <a:off x="5435" y="4371"/>
                  <a:ext cx="122" cy="98"/>
                </a:xfrm>
                <a:prstGeom prst="curvedDownArrow">
                  <a:avLst>
                    <a:gd name="adj1" fmla="val 24898"/>
                    <a:gd name="adj2" fmla="val 49796"/>
                    <a:gd name="adj3" fmla="val 42009"/>
                  </a:avLst>
                </a:prstGeom>
                <a:solidFill>
                  <a:srgbClr val="FFFFFF"/>
                </a:solidFill>
                <a:ln w="3175">
                  <a:solidFill>
                    <a:schemeClr val="tx1"/>
                  </a:solidFill>
                  <a:miter lim="800000"/>
                  <a:headEnd/>
                  <a:tailEnd/>
                </a:ln>
                <a:effectLst/>
              </p:spPr>
              <p:txBody>
                <a:bodyPr wrap="none" anchor="ctr"/>
                <a:lstStyle/>
                <a:p>
                  <a:endParaRPr lang="en-US"/>
                </a:p>
              </p:txBody>
            </p:sp>
          </p:grpSp>
          <p:sp>
            <p:nvSpPr>
              <p:cNvPr id="461874" name="Line 50"/>
              <p:cNvSpPr>
                <a:spLocks noChangeShapeType="1"/>
              </p:cNvSpPr>
              <p:nvPr/>
            </p:nvSpPr>
            <p:spPr bwMode="auto">
              <a:xfrm flipH="1" flipV="1">
                <a:off x="2953" y="1050"/>
                <a:ext cx="53" cy="339"/>
              </a:xfrm>
              <a:prstGeom prst="line">
                <a:avLst/>
              </a:prstGeom>
              <a:noFill/>
              <a:ln w="25400">
                <a:solidFill>
                  <a:srgbClr val="FF0000"/>
                </a:solidFill>
                <a:round/>
                <a:headEnd/>
                <a:tailEnd type="triangle" w="med" len="med"/>
              </a:ln>
              <a:effectLst/>
            </p:spPr>
            <p:txBody>
              <a:bodyPr/>
              <a:lstStyle/>
              <a:p>
                <a:endParaRPr lang="en-US"/>
              </a:p>
            </p:txBody>
          </p:sp>
          <p:sp>
            <p:nvSpPr>
              <p:cNvPr id="461875" name="Text Box 51"/>
              <p:cNvSpPr txBox="1">
                <a:spLocks noChangeArrowheads="1"/>
              </p:cNvSpPr>
              <p:nvPr/>
            </p:nvSpPr>
            <p:spPr bwMode="auto">
              <a:xfrm>
                <a:off x="2592" y="864"/>
                <a:ext cx="1189" cy="223"/>
              </a:xfrm>
              <a:prstGeom prst="rect">
                <a:avLst/>
              </a:prstGeom>
              <a:noFill/>
              <a:ln w="9525">
                <a:noFill/>
                <a:miter lim="800000"/>
                <a:headEnd/>
                <a:tailEnd/>
              </a:ln>
              <a:effectLst/>
            </p:spPr>
            <p:txBody>
              <a:bodyPr wrap="none">
                <a:spAutoFit/>
              </a:bodyPr>
              <a:lstStyle/>
              <a:p>
                <a:r>
                  <a:rPr lang="en-US" dirty="0">
                    <a:solidFill>
                      <a:srgbClr val="FF0000"/>
                    </a:solidFill>
                  </a:rPr>
                  <a:t>To RHIC Injection</a:t>
                </a:r>
              </a:p>
            </p:txBody>
          </p:sp>
        </p:grpSp>
        <p:sp>
          <p:nvSpPr>
            <p:cNvPr id="461876" name="Text Box 52"/>
            <p:cNvSpPr txBox="1">
              <a:spLocks noChangeArrowheads="1"/>
            </p:cNvSpPr>
            <p:nvPr/>
          </p:nvSpPr>
          <p:spPr bwMode="auto">
            <a:xfrm>
              <a:off x="3886200" y="3429000"/>
              <a:ext cx="1791192" cy="331538"/>
            </a:xfrm>
            <a:prstGeom prst="rect">
              <a:avLst/>
            </a:prstGeom>
            <a:noFill/>
            <a:ln w="9525">
              <a:noFill/>
              <a:miter lim="800000"/>
              <a:headEnd/>
              <a:tailEnd/>
            </a:ln>
            <a:effectLst/>
          </p:spPr>
          <p:txBody>
            <a:bodyPr wrap="none">
              <a:spAutoFit/>
            </a:bodyPr>
            <a:lstStyle/>
            <a:p>
              <a:r>
                <a:rPr lang="en-US" sz="2000" dirty="0" err="1">
                  <a:solidFill>
                    <a:srgbClr val="0000FF"/>
                  </a:solidFill>
                </a:rPr>
                <a:t>G</a:t>
              </a:r>
              <a:r>
                <a:rPr lang="en-US" sz="2000" dirty="0" err="1">
                  <a:solidFill>
                    <a:srgbClr val="0000FF"/>
                  </a:solidFill>
                  <a:latin typeface="Symbol" pitchFamily="18" charset="2"/>
                </a:rPr>
                <a:t>g</a:t>
              </a:r>
              <a:r>
                <a:rPr lang="en-US" sz="2000" dirty="0">
                  <a:solidFill>
                    <a:srgbClr val="0000FF"/>
                  </a:solidFill>
                </a:rPr>
                <a:t>= 4.5 … 45.5</a:t>
              </a:r>
            </a:p>
          </p:txBody>
        </p:sp>
        <p:sp>
          <p:nvSpPr>
            <p:cNvPr id="461877" name="Rectangle 53"/>
            <p:cNvSpPr>
              <a:spLocks noChangeArrowheads="1"/>
            </p:cNvSpPr>
            <p:nvPr/>
          </p:nvSpPr>
          <p:spPr bwMode="auto">
            <a:xfrm>
              <a:off x="2819400" y="2286000"/>
              <a:ext cx="1541278" cy="331538"/>
            </a:xfrm>
            <a:prstGeom prst="rect">
              <a:avLst/>
            </a:prstGeom>
            <a:noFill/>
            <a:ln w="9525">
              <a:noFill/>
              <a:miter lim="800000"/>
              <a:headEnd/>
              <a:tailEnd/>
            </a:ln>
            <a:effectLst/>
          </p:spPr>
          <p:txBody>
            <a:bodyPr wrap="none">
              <a:spAutoFit/>
            </a:bodyPr>
            <a:lstStyle/>
            <a:p>
              <a:r>
                <a:rPr lang="en-US" sz="2000" dirty="0" err="1">
                  <a:solidFill>
                    <a:srgbClr val="0000FF"/>
                  </a:solidFill>
                </a:rPr>
                <a:t>G</a:t>
              </a:r>
              <a:r>
                <a:rPr lang="en-US" sz="2000" dirty="0" err="1">
                  <a:solidFill>
                    <a:srgbClr val="0000FF"/>
                  </a:solidFill>
                  <a:latin typeface="Symbol" pitchFamily="18" charset="2"/>
                </a:rPr>
                <a:t>g</a:t>
              </a:r>
              <a:r>
                <a:rPr lang="en-US" sz="2000" dirty="0">
                  <a:solidFill>
                    <a:srgbClr val="0000FF"/>
                  </a:solidFill>
                </a:rPr>
                <a:t>= 2.2... 4.5</a:t>
              </a:r>
            </a:p>
          </p:txBody>
        </p:sp>
        <p:sp>
          <p:nvSpPr>
            <p:cNvPr id="56" name="Oval 33"/>
            <p:cNvSpPr>
              <a:spLocks noChangeArrowheads="1"/>
            </p:cNvSpPr>
            <p:nvPr/>
          </p:nvSpPr>
          <p:spPr bwMode="auto">
            <a:xfrm rot="3845359">
              <a:off x="4720011" y="2800248"/>
              <a:ext cx="198521" cy="114508"/>
            </a:xfrm>
            <a:prstGeom prst="ellipse">
              <a:avLst/>
            </a:prstGeom>
            <a:solidFill>
              <a:srgbClr val="0070C0"/>
            </a:solidFill>
            <a:ln w="9525">
              <a:solidFill>
                <a:schemeClr val="tx1"/>
              </a:solidFill>
              <a:round/>
              <a:headEnd/>
              <a:tailEnd/>
            </a:ln>
            <a:effectLst/>
          </p:spPr>
          <p:txBody>
            <a:bodyPr wrap="none" anchor="ctr"/>
            <a:lstStyle/>
            <a:p>
              <a:endParaRPr lang="en-US"/>
            </a:p>
          </p:txBody>
        </p:sp>
        <p:sp>
          <p:nvSpPr>
            <p:cNvPr id="57" name="Oval 33"/>
            <p:cNvSpPr>
              <a:spLocks noChangeArrowheads="1"/>
            </p:cNvSpPr>
            <p:nvPr/>
          </p:nvSpPr>
          <p:spPr bwMode="auto">
            <a:xfrm rot="3845359">
              <a:off x="4339013" y="2876445"/>
              <a:ext cx="198520" cy="114507"/>
            </a:xfrm>
            <a:prstGeom prst="ellipse">
              <a:avLst/>
            </a:prstGeom>
            <a:solidFill>
              <a:srgbClr val="0070C0"/>
            </a:solidFill>
            <a:ln w="9525">
              <a:solidFill>
                <a:schemeClr val="tx1"/>
              </a:solidFill>
              <a:round/>
              <a:headEnd/>
              <a:tailEnd/>
            </a:ln>
            <a:effectLst/>
          </p:spPr>
          <p:txBody>
            <a:bodyPr wrap="none" anchor="ctr"/>
            <a:lstStyle/>
            <a:p>
              <a:endParaRPr lang="en-US"/>
            </a:p>
          </p:txBody>
        </p:sp>
        <p:sp>
          <p:nvSpPr>
            <p:cNvPr id="58" name="TextBox 57"/>
            <p:cNvSpPr txBox="1"/>
            <p:nvPr/>
          </p:nvSpPr>
          <p:spPr>
            <a:xfrm>
              <a:off x="5410200" y="2362200"/>
              <a:ext cx="3517053" cy="307777"/>
            </a:xfrm>
            <a:prstGeom prst="rect">
              <a:avLst/>
            </a:prstGeom>
            <a:noFill/>
          </p:spPr>
          <p:txBody>
            <a:bodyPr wrap="none" rtlCol="0">
              <a:spAutoFit/>
            </a:bodyPr>
            <a:lstStyle/>
            <a:p>
              <a:r>
                <a:rPr lang="en-US" sz="1400" dirty="0" smtClean="0">
                  <a:solidFill>
                    <a:srgbClr val="0070C0"/>
                  </a:solidFill>
                </a:rPr>
                <a:t>Jump quads in adjacent super-periods I &amp;J</a:t>
              </a:r>
              <a:endParaRPr lang="en-US" sz="1400" dirty="0">
                <a:solidFill>
                  <a:srgbClr val="0070C0"/>
                </a:solidFill>
              </a:endParaRPr>
            </a:p>
          </p:txBody>
        </p:sp>
        <p:cxnSp>
          <p:nvCxnSpPr>
            <p:cNvPr id="60" name="Straight Arrow Connector 59"/>
            <p:cNvCxnSpPr>
              <a:stCxn id="58" idx="1"/>
            </p:cNvCxnSpPr>
            <p:nvPr/>
          </p:nvCxnSpPr>
          <p:spPr bwMode="auto">
            <a:xfrm rot="10800000" flipV="1">
              <a:off x="4495800" y="2516089"/>
              <a:ext cx="914400" cy="30331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2" name="Straight Arrow Connector 61"/>
            <p:cNvCxnSpPr/>
            <p:nvPr/>
          </p:nvCxnSpPr>
          <p:spPr bwMode="auto">
            <a:xfrm rot="10800000" flipV="1">
              <a:off x="4953000" y="2590800"/>
              <a:ext cx="5334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sp>
        <p:nvSpPr>
          <p:cNvPr id="6" name="TextBox 5"/>
          <p:cNvSpPr txBox="1"/>
          <p:nvPr/>
        </p:nvSpPr>
        <p:spPr>
          <a:xfrm>
            <a:off x="228600" y="3657600"/>
            <a:ext cx="2558488" cy="400110"/>
          </a:xfrm>
          <a:prstGeom prst="rect">
            <a:avLst/>
          </a:prstGeom>
          <a:noFill/>
        </p:spPr>
        <p:txBody>
          <a:bodyPr wrap="none" rtlCol="0">
            <a:spAutoFit/>
          </a:bodyPr>
          <a:lstStyle/>
          <a:p>
            <a:r>
              <a:rPr lang="en-US" dirty="0" smtClean="0"/>
              <a:t>For proton, G=1.7982</a:t>
            </a:r>
            <a:endParaRPr lang="en-US" dirty="0"/>
          </a:p>
        </p:txBody>
      </p:sp>
    </p:spTree>
    <p:extLst>
      <p:ext uri="{BB962C8B-B14F-4D97-AF65-F5344CB8AC3E}">
        <p14:creationId xmlns:p14="http://schemas.microsoft.com/office/powerpoint/2010/main" val="428661881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oter Placeholder 3"/>
          <p:cNvSpPr>
            <a:spLocks noGrp="1"/>
          </p:cNvSpPr>
          <p:nvPr>
            <p:ph type="ftr" sz="quarter" idx="11"/>
          </p:nvPr>
        </p:nvSpPr>
        <p:spPr/>
        <p:txBody>
          <a:bodyPr/>
          <a:lstStyle/>
          <a:p>
            <a:r>
              <a:rPr lang="ja-JP" altLang="en-US"/>
              <a:t>Haixin Huang</a:t>
            </a:r>
            <a:endParaRPr lang="en-US" altLang="ja-JP"/>
          </a:p>
        </p:txBody>
      </p:sp>
      <p:sp>
        <p:nvSpPr>
          <p:cNvPr id="23" name="Slide Number Placeholder 4"/>
          <p:cNvSpPr>
            <a:spLocks noGrp="1"/>
          </p:cNvSpPr>
          <p:nvPr>
            <p:ph type="sldNum" sz="quarter" idx="12"/>
          </p:nvPr>
        </p:nvSpPr>
        <p:spPr/>
        <p:txBody>
          <a:bodyPr/>
          <a:lstStyle/>
          <a:p>
            <a:fld id="{9F98A824-73B8-1A4E-9D3C-74FC7AE34990}" type="slidenum">
              <a:rPr lang="ja-JP" altLang="en-US"/>
              <a:pPr/>
              <a:t>4</a:t>
            </a:fld>
            <a:endParaRPr lang="ja-JP" altLang="en-US"/>
          </a:p>
        </p:txBody>
      </p:sp>
      <p:sp>
        <p:nvSpPr>
          <p:cNvPr id="321538" name="Rectangle 1026"/>
          <p:cNvSpPr>
            <a:spLocks noGrp="1" noChangeArrowheads="1"/>
          </p:cNvSpPr>
          <p:nvPr>
            <p:ph type="title"/>
          </p:nvPr>
        </p:nvSpPr>
        <p:spPr>
          <a:xfrm>
            <a:off x="0" y="0"/>
            <a:ext cx="8686800" cy="609600"/>
          </a:xfrm>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defTabSz="457200">
              <a:lnSpc>
                <a:spcPct val="97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3200" b="1" dirty="0">
                <a:solidFill>
                  <a:srgbClr val="FF0000"/>
                </a:solidFill>
              </a:rPr>
              <a:t>Tune Measurement on </a:t>
            </a:r>
            <a:r>
              <a:rPr lang="en-GB" sz="3200" b="1" dirty="0" smtClean="0">
                <a:solidFill>
                  <a:srgbClr val="FF0000"/>
                </a:solidFill>
              </a:rPr>
              <a:t>Ramp</a:t>
            </a:r>
            <a:endParaRPr lang="en-GB" sz="3200" b="1" dirty="0">
              <a:solidFill>
                <a:srgbClr val="FF0000"/>
              </a:solidFill>
            </a:endParaRPr>
          </a:p>
        </p:txBody>
      </p:sp>
      <p:sp>
        <p:nvSpPr>
          <p:cNvPr id="321539" name="Text Box 1027"/>
          <p:cNvSpPr txBox="1">
            <a:spLocks noChangeArrowheads="1"/>
          </p:cNvSpPr>
          <p:nvPr/>
        </p:nvSpPr>
        <p:spPr bwMode="auto">
          <a:xfrm>
            <a:off x="1143000" y="4724400"/>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solidFill>
                <a:schemeClr val="tx2"/>
              </a:solidFill>
            </a:endParaRPr>
          </a:p>
        </p:txBody>
      </p:sp>
      <p:sp>
        <p:nvSpPr>
          <p:cNvPr id="321540" name="Text Box 1028"/>
          <p:cNvSpPr txBox="1">
            <a:spLocks noChangeArrowheads="1"/>
          </p:cNvSpPr>
          <p:nvPr/>
        </p:nvSpPr>
        <p:spPr bwMode="auto">
          <a:xfrm>
            <a:off x="914400" y="4662488"/>
            <a:ext cx="2438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solidFill>
                <a:schemeClr val="tx2"/>
              </a:solidFill>
            </a:endParaRPr>
          </a:p>
          <a:p>
            <a:endParaRPr lang="en-US">
              <a:solidFill>
                <a:schemeClr val="tx2"/>
              </a:solidFill>
            </a:endParaRPr>
          </a:p>
          <a:p>
            <a:endParaRPr lang="en-US">
              <a:solidFill>
                <a:schemeClr val="tx2"/>
              </a:solidFill>
            </a:endParaRPr>
          </a:p>
        </p:txBody>
      </p:sp>
      <p:sp>
        <p:nvSpPr>
          <p:cNvPr id="321541" name="Text Box 1029"/>
          <p:cNvSpPr txBox="1">
            <a:spLocks noChangeArrowheads="1"/>
          </p:cNvSpPr>
          <p:nvPr/>
        </p:nvSpPr>
        <p:spPr bwMode="auto">
          <a:xfrm>
            <a:off x="152400" y="4495800"/>
            <a:ext cx="304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solidFill>
                <a:schemeClr val="tx2"/>
              </a:solidFill>
            </a:endParaRPr>
          </a:p>
        </p:txBody>
      </p:sp>
      <p:sp>
        <p:nvSpPr>
          <p:cNvPr id="321543" name="Line 1031"/>
          <p:cNvSpPr>
            <a:spLocks noChangeShapeType="1"/>
          </p:cNvSpPr>
          <p:nvPr/>
        </p:nvSpPr>
        <p:spPr bwMode="auto">
          <a:xfrm>
            <a:off x="7315200" y="3581400"/>
            <a:ext cx="1219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21544" name="Text Box 1032"/>
          <p:cNvSpPr txBox="1">
            <a:spLocks noChangeArrowheads="1"/>
          </p:cNvSpPr>
          <p:nvPr/>
        </p:nvSpPr>
        <p:spPr bwMode="auto">
          <a:xfrm>
            <a:off x="6689725" y="1157288"/>
            <a:ext cx="1473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chemeClr val="tx2"/>
                </a:solidFill>
              </a:rPr>
              <a:t>(Jeff Wood)</a:t>
            </a:r>
          </a:p>
        </p:txBody>
      </p:sp>
      <p:pic>
        <p:nvPicPr>
          <p:cNvPr id="321545" name="Picture 10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911225"/>
            <a:ext cx="8763000" cy="594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21546" name="Text Box 1034"/>
          <p:cNvSpPr txBox="1">
            <a:spLocks noChangeArrowheads="1"/>
          </p:cNvSpPr>
          <p:nvPr/>
        </p:nvSpPr>
        <p:spPr bwMode="auto">
          <a:xfrm rot="-5395219">
            <a:off x="6393657" y="692943"/>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r>
              <a:rPr lang="en-US" sz="1800">
                <a:solidFill>
                  <a:schemeClr val="tx2"/>
                </a:solidFill>
              </a:rPr>
              <a:t>36+</a:t>
            </a:r>
            <a:r>
              <a:rPr lang="en-US" sz="1800">
                <a:solidFill>
                  <a:schemeClr val="tx2"/>
                </a:solidFill>
                <a:sym typeface="Symbol" charset="0"/>
              </a:rPr>
              <a:t></a:t>
            </a:r>
            <a:r>
              <a:rPr lang="en-US" sz="1800" baseline="-25000">
                <a:solidFill>
                  <a:schemeClr val="tx2"/>
                </a:solidFill>
                <a:sym typeface="Symbol" charset="0"/>
              </a:rPr>
              <a:t>y</a:t>
            </a:r>
            <a:endParaRPr lang="en-US" sz="1800">
              <a:solidFill>
                <a:schemeClr val="tx2"/>
              </a:solidFill>
            </a:endParaRPr>
          </a:p>
        </p:txBody>
      </p:sp>
      <p:sp>
        <p:nvSpPr>
          <p:cNvPr id="321547" name="Text Box 1035"/>
          <p:cNvSpPr txBox="1">
            <a:spLocks noChangeArrowheads="1"/>
          </p:cNvSpPr>
          <p:nvPr/>
        </p:nvSpPr>
        <p:spPr bwMode="auto">
          <a:xfrm rot="-5395219">
            <a:off x="6622257" y="692943"/>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r>
              <a:rPr lang="en-US" sz="1800">
                <a:solidFill>
                  <a:schemeClr val="tx2"/>
                </a:solidFill>
              </a:rPr>
              <a:t>37+</a:t>
            </a:r>
            <a:r>
              <a:rPr lang="en-US" sz="1800">
                <a:solidFill>
                  <a:schemeClr val="tx2"/>
                </a:solidFill>
                <a:sym typeface="Symbol" charset="0"/>
              </a:rPr>
              <a:t></a:t>
            </a:r>
            <a:r>
              <a:rPr lang="en-US" sz="1800" baseline="-25000">
                <a:solidFill>
                  <a:schemeClr val="tx2"/>
                </a:solidFill>
                <a:sym typeface="Symbol" charset="0"/>
              </a:rPr>
              <a:t>y</a:t>
            </a:r>
            <a:endParaRPr lang="en-US" sz="1800">
              <a:solidFill>
                <a:schemeClr val="tx2"/>
              </a:solidFill>
            </a:endParaRPr>
          </a:p>
        </p:txBody>
      </p:sp>
      <p:sp>
        <p:nvSpPr>
          <p:cNvPr id="321548" name="Text Box 1036"/>
          <p:cNvSpPr txBox="1">
            <a:spLocks noChangeArrowheads="1"/>
          </p:cNvSpPr>
          <p:nvPr/>
        </p:nvSpPr>
        <p:spPr bwMode="auto">
          <a:xfrm rot="-5395219">
            <a:off x="6165057" y="692943"/>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r>
              <a:rPr lang="en-US" sz="1800">
                <a:solidFill>
                  <a:schemeClr val="tx2"/>
                </a:solidFill>
              </a:rPr>
              <a:t>35+</a:t>
            </a:r>
            <a:r>
              <a:rPr lang="en-US" sz="1800">
                <a:solidFill>
                  <a:schemeClr val="tx2"/>
                </a:solidFill>
                <a:sym typeface="Symbol" charset="0"/>
              </a:rPr>
              <a:t></a:t>
            </a:r>
            <a:r>
              <a:rPr lang="en-US" sz="1800" baseline="-25000">
                <a:solidFill>
                  <a:schemeClr val="tx2"/>
                </a:solidFill>
                <a:sym typeface="Symbol" charset="0"/>
              </a:rPr>
              <a:t>y</a:t>
            </a:r>
            <a:endParaRPr lang="en-US" sz="1800">
              <a:solidFill>
                <a:schemeClr val="tx2"/>
              </a:solidFill>
            </a:endParaRPr>
          </a:p>
        </p:txBody>
      </p:sp>
      <p:sp>
        <p:nvSpPr>
          <p:cNvPr id="321549" name="Text Box 1037"/>
          <p:cNvSpPr txBox="1">
            <a:spLocks noChangeArrowheads="1"/>
          </p:cNvSpPr>
          <p:nvPr/>
        </p:nvSpPr>
        <p:spPr bwMode="auto">
          <a:xfrm rot="-5395219">
            <a:off x="5707857" y="692943"/>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r>
              <a:rPr lang="en-US" sz="1800">
                <a:solidFill>
                  <a:schemeClr val="tx2"/>
                </a:solidFill>
              </a:rPr>
              <a:t>48-</a:t>
            </a:r>
            <a:r>
              <a:rPr lang="en-US" sz="1800">
                <a:solidFill>
                  <a:schemeClr val="tx2"/>
                </a:solidFill>
                <a:sym typeface="Symbol" charset="0"/>
              </a:rPr>
              <a:t></a:t>
            </a:r>
            <a:r>
              <a:rPr lang="en-US" sz="1800" baseline="-25000">
                <a:solidFill>
                  <a:schemeClr val="tx2"/>
                </a:solidFill>
                <a:sym typeface="Symbol" charset="0"/>
              </a:rPr>
              <a:t>y</a:t>
            </a:r>
            <a:endParaRPr lang="en-US" sz="1800">
              <a:solidFill>
                <a:schemeClr val="tx2"/>
              </a:solidFill>
            </a:endParaRPr>
          </a:p>
        </p:txBody>
      </p:sp>
      <p:sp>
        <p:nvSpPr>
          <p:cNvPr id="321550" name="Text Box 1038"/>
          <p:cNvSpPr txBox="1">
            <a:spLocks noChangeArrowheads="1"/>
          </p:cNvSpPr>
          <p:nvPr/>
        </p:nvSpPr>
        <p:spPr bwMode="auto">
          <a:xfrm rot="-5395219">
            <a:off x="4564857" y="692943"/>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r>
              <a:rPr lang="en-US" sz="1800">
                <a:solidFill>
                  <a:schemeClr val="tx2"/>
                </a:solidFill>
              </a:rPr>
              <a:t>24+</a:t>
            </a:r>
            <a:r>
              <a:rPr lang="en-US" sz="1800">
                <a:solidFill>
                  <a:schemeClr val="tx2"/>
                </a:solidFill>
                <a:sym typeface="Symbol" charset="0"/>
              </a:rPr>
              <a:t></a:t>
            </a:r>
            <a:r>
              <a:rPr lang="en-US" sz="1800" baseline="-25000">
                <a:solidFill>
                  <a:schemeClr val="tx2"/>
                </a:solidFill>
                <a:sym typeface="Symbol" charset="0"/>
              </a:rPr>
              <a:t>y</a:t>
            </a:r>
            <a:endParaRPr lang="en-US" sz="1800">
              <a:solidFill>
                <a:schemeClr val="tx2"/>
              </a:solidFill>
            </a:endParaRPr>
          </a:p>
        </p:txBody>
      </p:sp>
      <p:sp>
        <p:nvSpPr>
          <p:cNvPr id="321551" name="Text Box 1039"/>
          <p:cNvSpPr txBox="1">
            <a:spLocks noChangeArrowheads="1"/>
          </p:cNvSpPr>
          <p:nvPr/>
        </p:nvSpPr>
        <p:spPr bwMode="auto">
          <a:xfrm rot="-5395219">
            <a:off x="4260057" y="692943"/>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r>
              <a:rPr lang="en-US" sz="1800">
                <a:solidFill>
                  <a:schemeClr val="tx2"/>
                </a:solidFill>
              </a:rPr>
              <a:t>36-</a:t>
            </a:r>
            <a:r>
              <a:rPr lang="en-US" sz="1800">
                <a:solidFill>
                  <a:schemeClr val="tx2"/>
                </a:solidFill>
                <a:sym typeface="Symbol" charset="0"/>
              </a:rPr>
              <a:t></a:t>
            </a:r>
            <a:r>
              <a:rPr lang="en-US" sz="1800" baseline="-25000">
                <a:solidFill>
                  <a:schemeClr val="tx2"/>
                </a:solidFill>
                <a:sym typeface="Symbol" charset="0"/>
              </a:rPr>
              <a:t>y</a:t>
            </a:r>
            <a:endParaRPr lang="en-US" sz="1800">
              <a:solidFill>
                <a:schemeClr val="tx2"/>
              </a:solidFill>
            </a:endParaRPr>
          </a:p>
        </p:txBody>
      </p:sp>
      <p:sp>
        <p:nvSpPr>
          <p:cNvPr id="321552" name="Text Box 1040"/>
          <p:cNvSpPr txBox="1">
            <a:spLocks noChangeArrowheads="1"/>
          </p:cNvSpPr>
          <p:nvPr/>
        </p:nvSpPr>
        <p:spPr bwMode="auto">
          <a:xfrm rot="-5395219">
            <a:off x="3726657" y="692943"/>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r>
              <a:rPr lang="en-US" sz="1800">
                <a:solidFill>
                  <a:schemeClr val="tx2"/>
                </a:solidFill>
              </a:rPr>
              <a:t>12+</a:t>
            </a:r>
            <a:r>
              <a:rPr lang="en-US" sz="1800">
                <a:solidFill>
                  <a:schemeClr val="tx2"/>
                </a:solidFill>
                <a:sym typeface="Symbol" charset="0"/>
              </a:rPr>
              <a:t></a:t>
            </a:r>
            <a:r>
              <a:rPr lang="en-US" sz="1800" baseline="-25000">
                <a:solidFill>
                  <a:schemeClr val="tx2"/>
                </a:solidFill>
                <a:sym typeface="Symbol" charset="0"/>
              </a:rPr>
              <a:t>y</a:t>
            </a:r>
            <a:endParaRPr lang="en-US" sz="1800">
              <a:solidFill>
                <a:schemeClr val="tx2"/>
              </a:solidFill>
            </a:endParaRPr>
          </a:p>
        </p:txBody>
      </p:sp>
      <p:sp>
        <p:nvSpPr>
          <p:cNvPr id="321553" name="Text Box 1041"/>
          <p:cNvSpPr txBox="1">
            <a:spLocks noChangeArrowheads="1"/>
          </p:cNvSpPr>
          <p:nvPr/>
        </p:nvSpPr>
        <p:spPr bwMode="auto">
          <a:xfrm rot="-5395219">
            <a:off x="2431257" y="692943"/>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r>
              <a:rPr lang="en-US" sz="1800">
                <a:solidFill>
                  <a:schemeClr val="tx2"/>
                </a:solidFill>
              </a:rPr>
              <a:t>0+</a:t>
            </a:r>
            <a:r>
              <a:rPr lang="en-US" sz="1800">
                <a:solidFill>
                  <a:schemeClr val="tx2"/>
                </a:solidFill>
                <a:sym typeface="Symbol" charset="0"/>
              </a:rPr>
              <a:t></a:t>
            </a:r>
            <a:r>
              <a:rPr lang="en-US" sz="1800" baseline="-25000">
                <a:solidFill>
                  <a:schemeClr val="tx2"/>
                </a:solidFill>
                <a:sym typeface="Symbol" charset="0"/>
              </a:rPr>
              <a:t>y</a:t>
            </a:r>
            <a:endParaRPr lang="en-US" sz="1800">
              <a:solidFill>
                <a:schemeClr val="tx2"/>
              </a:solidFill>
            </a:endParaRPr>
          </a:p>
        </p:txBody>
      </p:sp>
      <p:sp>
        <p:nvSpPr>
          <p:cNvPr id="321554" name="Text Box 1042"/>
          <p:cNvSpPr txBox="1">
            <a:spLocks noChangeArrowheads="1"/>
          </p:cNvSpPr>
          <p:nvPr/>
        </p:nvSpPr>
        <p:spPr bwMode="auto">
          <a:xfrm rot="-5395219">
            <a:off x="2659857" y="769143"/>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r>
              <a:rPr lang="en-US" sz="1800">
                <a:solidFill>
                  <a:schemeClr val="tx2"/>
                </a:solidFill>
              </a:rPr>
              <a:t>1+</a:t>
            </a:r>
            <a:r>
              <a:rPr lang="en-US" sz="1800">
                <a:solidFill>
                  <a:schemeClr val="tx2"/>
                </a:solidFill>
                <a:sym typeface="Symbol" charset="0"/>
              </a:rPr>
              <a:t></a:t>
            </a:r>
            <a:r>
              <a:rPr lang="en-US" sz="1800" baseline="-25000">
                <a:solidFill>
                  <a:schemeClr val="tx2"/>
                </a:solidFill>
                <a:sym typeface="Symbol" charset="0"/>
              </a:rPr>
              <a:t>y</a:t>
            </a:r>
            <a:endParaRPr lang="en-US" sz="1800">
              <a:solidFill>
                <a:schemeClr val="tx2"/>
              </a:solidFill>
            </a:endParaRPr>
          </a:p>
        </p:txBody>
      </p:sp>
      <p:sp>
        <p:nvSpPr>
          <p:cNvPr id="321555" name="Text Box 1043"/>
          <p:cNvSpPr txBox="1">
            <a:spLocks noChangeArrowheads="1"/>
          </p:cNvSpPr>
          <p:nvPr/>
        </p:nvSpPr>
        <p:spPr bwMode="auto">
          <a:xfrm rot="-5395219">
            <a:off x="2202657" y="692943"/>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r>
              <a:rPr lang="en-US" sz="1800">
                <a:solidFill>
                  <a:schemeClr val="tx2"/>
                </a:solidFill>
              </a:rPr>
              <a:t>-1+</a:t>
            </a:r>
            <a:r>
              <a:rPr lang="en-US" sz="1800">
                <a:solidFill>
                  <a:schemeClr val="tx2"/>
                </a:solidFill>
                <a:sym typeface="Symbol" charset="0"/>
              </a:rPr>
              <a:t></a:t>
            </a:r>
            <a:r>
              <a:rPr lang="en-US" sz="1800" baseline="-25000">
                <a:solidFill>
                  <a:schemeClr val="tx2"/>
                </a:solidFill>
                <a:sym typeface="Symbol" charset="0"/>
              </a:rPr>
              <a:t>y</a:t>
            </a:r>
            <a:endParaRPr lang="en-US" sz="1800">
              <a:solidFill>
                <a:schemeClr val="tx2"/>
              </a:solidFill>
            </a:endParaRPr>
          </a:p>
        </p:txBody>
      </p:sp>
      <p:sp>
        <p:nvSpPr>
          <p:cNvPr id="321556" name="Line 1044"/>
          <p:cNvSpPr>
            <a:spLocks noChangeShapeType="1"/>
          </p:cNvSpPr>
          <p:nvPr/>
        </p:nvSpPr>
        <p:spPr bwMode="auto">
          <a:xfrm>
            <a:off x="1981200" y="1600200"/>
            <a:ext cx="6324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21557" name="Text Box 1045"/>
          <p:cNvSpPr txBox="1">
            <a:spLocks noChangeArrowheads="1"/>
          </p:cNvSpPr>
          <p:nvPr/>
        </p:nvSpPr>
        <p:spPr bwMode="auto">
          <a:xfrm>
            <a:off x="8305800" y="1371600"/>
            <a:ext cx="628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chemeClr val="tx2"/>
                </a:solidFill>
              </a:rPr>
              <a:t>8.98</a:t>
            </a:r>
          </a:p>
        </p:txBody>
      </p:sp>
      <p:sp>
        <p:nvSpPr>
          <p:cNvPr id="321558" name="Text Box 1046"/>
          <p:cNvSpPr txBox="1">
            <a:spLocks noChangeArrowheads="1"/>
          </p:cNvSpPr>
          <p:nvPr/>
        </p:nvSpPr>
        <p:spPr bwMode="auto">
          <a:xfrm>
            <a:off x="3581400" y="2971800"/>
            <a:ext cx="2438400" cy="1477328"/>
          </a:xfrm>
          <a:prstGeom prst="rect">
            <a:avLst/>
          </a:prstGeom>
          <a:solidFill>
            <a:schemeClr val="bg1"/>
          </a:solidFill>
          <a:ln>
            <a:noFill/>
          </a:ln>
          <a:effectLst/>
        </p:spPr>
        <p:txBody>
          <a:bodyPr wrap="square">
            <a:spAutoFit/>
          </a:bodyPr>
          <a:lstStyle/>
          <a:p>
            <a:r>
              <a:rPr lang="en-US" sz="1800" b="0" dirty="0" smtClean="0"/>
              <a:t>For polarization preservation, the vertical tune needs to stay about 8.98, or as high as 8.99.</a:t>
            </a:r>
            <a:endParaRPr lang="en-US" sz="1800" b="0" dirty="0"/>
          </a:p>
        </p:txBody>
      </p:sp>
    </p:spTree>
    <p:extLst>
      <p:ext uri="{BB962C8B-B14F-4D97-AF65-F5344CB8AC3E}">
        <p14:creationId xmlns:p14="http://schemas.microsoft.com/office/powerpoint/2010/main" val="66287817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3"/>
          <p:cNvSpPr>
            <a:spLocks noGrp="1"/>
          </p:cNvSpPr>
          <p:nvPr>
            <p:ph type="ftr" sz="quarter" idx="11"/>
          </p:nvPr>
        </p:nvSpPr>
        <p:spPr/>
        <p:txBody>
          <a:bodyPr/>
          <a:lstStyle/>
          <a:p>
            <a:r>
              <a:rPr lang="ja-JP" altLang="en-US"/>
              <a:t>Haixin Huang</a:t>
            </a:r>
            <a:endParaRPr lang="en-US" altLang="ja-JP"/>
          </a:p>
        </p:txBody>
      </p:sp>
      <p:sp>
        <p:nvSpPr>
          <p:cNvPr id="11" name="Slide Number Placeholder 4"/>
          <p:cNvSpPr>
            <a:spLocks noGrp="1"/>
          </p:cNvSpPr>
          <p:nvPr>
            <p:ph type="sldNum" sz="quarter" idx="12"/>
          </p:nvPr>
        </p:nvSpPr>
        <p:spPr/>
        <p:txBody>
          <a:bodyPr/>
          <a:lstStyle/>
          <a:p>
            <a:fld id="{AD06DF06-0158-194C-B9BE-C413888758D0}" type="slidenum">
              <a:rPr lang="ja-JP" altLang="en-US"/>
              <a:pPr/>
              <a:t>5</a:t>
            </a:fld>
            <a:endParaRPr lang="ja-JP" altLang="en-US"/>
          </a:p>
        </p:txBody>
      </p:sp>
      <p:sp>
        <p:nvSpPr>
          <p:cNvPr id="324610" name="Rectangle 2"/>
          <p:cNvSpPr>
            <a:spLocks noGrp="1" noChangeArrowheads="1"/>
          </p:cNvSpPr>
          <p:nvPr>
            <p:ph type="title"/>
          </p:nvPr>
        </p:nvSpPr>
        <p:spPr>
          <a:xfrm>
            <a:off x="228600" y="228600"/>
            <a:ext cx="7773988" cy="534988"/>
          </a:xfrm>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defTabSz="457200">
              <a:lnSpc>
                <a:spcPct val="97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3600" b="1" dirty="0">
                <a:solidFill>
                  <a:srgbClr val="FF0000"/>
                </a:solidFill>
              </a:rPr>
              <a:t>AGS </a:t>
            </a:r>
            <a:r>
              <a:rPr lang="en-GB" sz="3600" b="1" dirty="0" smtClean="0">
                <a:solidFill>
                  <a:srgbClr val="FF0000"/>
                </a:solidFill>
              </a:rPr>
              <a:t>Partial Snakes</a:t>
            </a:r>
            <a:endParaRPr lang="en-GB" sz="3600" b="1" dirty="0">
              <a:solidFill>
                <a:srgbClr val="FF0000"/>
              </a:solidFill>
            </a:endParaRPr>
          </a:p>
        </p:txBody>
      </p:sp>
      <p:sp>
        <p:nvSpPr>
          <p:cNvPr id="324611" name="Text Box 3"/>
          <p:cNvSpPr txBox="1">
            <a:spLocks noChangeArrowheads="1"/>
          </p:cNvSpPr>
          <p:nvPr/>
        </p:nvSpPr>
        <p:spPr bwMode="auto">
          <a:xfrm>
            <a:off x="1143000" y="4724400"/>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324612" name="Text Box 4"/>
          <p:cNvSpPr txBox="1">
            <a:spLocks noChangeArrowheads="1"/>
          </p:cNvSpPr>
          <p:nvPr/>
        </p:nvSpPr>
        <p:spPr bwMode="auto">
          <a:xfrm>
            <a:off x="914400" y="4662488"/>
            <a:ext cx="2438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a:p>
            <a:endParaRPr lang="en-US"/>
          </a:p>
          <a:p>
            <a:endParaRPr lang="en-US"/>
          </a:p>
        </p:txBody>
      </p:sp>
      <p:sp>
        <p:nvSpPr>
          <p:cNvPr id="324613" name="Text Box 5"/>
          <p:cNvSpPr txBox="1">
            <a:spLocks noChangeArrowheads="1"/>
          </p:cNvSpPr>
          <p:nvPr/>
        </p:nvSpPr>
        <p:spPr bwMode="auto">
          <a:xfrm>
            <a:off x="152400" y="4495800"/>
            <a:ext cx="304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pic>
        <p:nvPicPr>
          <p:cNvPr id="324615" name="Picture 7" descr="C:\Documents and Settings\huang.C-AD\My Documents\My Pictures\2005_03_31\00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733800"/>
            <a:ext cx="3429000" cy="2709863"/>
          </a:xfrm>
          <a:prstGeom prst="rect">
            <a:avLst/>
          </a:prstGeom>
          <a:noFill/>
          <a:extLst>
            <a:ext uri="{909E8E84-426E-40dd-AFC4-6F175D3DCCD1}">
              <a14:hiddenFill xmlns:a14="http://schemas.microsoft.com/office/drawing/2010/main">
                <a:solidFill>
                  <a:srgbClr val="FFFFFF"/>
                </a:solidFill>
              </a14:hiddenFill>
            </a:ext>
          </a:extLst>
        </p:spPr>
      </p:pic>
      <p:pic>
        <p:nvPicPr>
          <p:cNvPr id="324617" name="Picture 9" descr="C:\Documents and Settings\huang.C-AD\My Documents\My Pictures\2005_03_30\000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304800"/>
            <a:ext cx="3505200" cy="2628900"/>
          </a:xfrm>
          <a:prstGeom prst="rect">
            <a:avLst/>
          </a:prstGeom>
          <a:noFill/>
          <a:extLst>
            <a:ext uri="{909E8E84-426E-40dd-AFC4-6F175D3DCCD1}">
              <a14:hiddenFill xmlns:a14="http://schemas.microsoft.com/office/drawing/2010/main">
                <a:solidFill>
                  <a:srgbClr val="FFFFFF"/>
                </a:solidFill>
              </a14:hiddenFill>
            </a:ext>
          </a:extLst>
        </p:spPr>
      </p:pic>
      <p:sp>
        <p:nvSpPr>
          <p:cNvPr id="324619" name="Text Box 11"/>
          <p:cNvSpPr txBox="1">
            <a:spLocks noChangeArrowheads="1"/>
          </p:cNvSpPr>
          <p:nvPr/>
        </p:nvSpPr>
        <p:spPr bwMode="auto">
          <a:xfrm>
            <a:off x="365125" y="1233488"/>
            <a:ext cx="47402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t>The two-snake solution provides better spin match at injection and extraction.</a:t>
            </a:r>
          </a:p>
        </p:txBody>
      </p:sp>
      <p:pic>
        <p:nvPicPr>
          <p:cNvPr id="174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2971800"/>
            <a:ext cx="3314700" cy="3100388"/>
          </a:xfrm>
          <a:prstGeom prst="rect">
            <a:avLst/>
          </a:prstGeom>
          <a:noFill/>
          <a:ln w="6350">
            <a:solidFill>
              <a:srgbClr val="0000FF"/>
            </a:solidFill>
            <a:miter lim="800000"/>
            <a:headEnd/>
            <a:tailEnd/>
          </a:ln>
          <a:effectLst/>
          <a:extLst>
            <a:ext uri="{909E8E84-426E-40dd-AFC4-6F175D3DCCD1}">
              <a14:hiddenFill xmlns:a14="http://schemas.microsoft.com/office/drawing/2010/main">
                <a:solidFill>
                  <a:srgbClr val="FF6600"/>
                </a:solidFill>
              </a14:hiddenFill>
            </a:ext>
            <a:ext uri="{AF507438-7753-43e0-B8FC-AC1667EBCBE1}">
              <a14:hiddenEffects xmlns:a14="http://schemas.microsoft.com/office/drawing/2010/main">
                <a:effectLst>
                  <a:outerShdw blurRad="63500" dist="38099" dir="2700000" algn="ctr" rotWithShape="0">
                    <a:srgbClr val="5E574E">
                      <a:alpha val="74998"/>
                    </a:srgbClr>
                  </a:outerShdw>
                </a:effectLst>
              </a14:hiddenEffects>
            </a:ext>
          </a:extLst>
        </p:spPr>
      </p:pic>
      <p:sp>
        <p:nvSpPr>
          <p:cNvPr id="2" name="TextBox 1"/>
          <p:cNvSpPr txBox="1"/>
          <p:nvPr/>
        </p:nvSpPr>
        <p:spPr>
          <a:xfrm>
            <a:off x="5334000" y="6096000"/>
            <a:ext cx="639192" cy="400110"/>
          </a:xfrm>
          <a:prstGeom prst="rect">
            <a:avLst/>
          </a:prstGeom>
          <a:noFill/>
        </p:spPr>
        <p:txBody>
          <a:bodyPr wrap="none" rtlCol="0">
            <a:spAutoFit/>
          </a:bodyPr>
          <a:lstStyle/>
          <a:p>
            <a:r>
              <a:rPr lang="en-US" dirty="0" smtClean="0"/>
              <a:t>A20</a:t>
            </a:r>
            <a:endParaRPr lang="en-US" dirty="0"/>
          </a:p>
        </p:txBody>
      </p:sp>
      <p:sp>
        <p:nvSpPr>
          <p:cNvPr id="13" name="TextBox 12"/>
          <p:cNvSpPr txBox="1"/>
          <p:nvPr/>
        </p:nvSpPr>
        <p:spPr>
          <a:xfrm>
            <a:off x="7848600" y="4495800"/>
            <a:ext cx="612217" cy="400110"/>
          </a:xfrm>
          <a:prstGeom prst="rect">
            <a:avLst/>
          </a:prstGeom>
          <a:noFill/>
        </p:spPr>
        <p:txBody>
          <a:bodyPr wrap="none" rtlCol="0">
            <a:spAutoFit/>
          </a:bodyPr>
          <a:lstStyle/>
          <a:p>
            <a:r>
              <a:rPr lang="en-US" dirty="0" smtClean="0"/>
              <a:t>E20</a:t>
            </a:r>
            <a:endParaRPr lang="en-US" dirty="0"/>
          </a:p>
        </p:txBody>
      </p:sp>
    </p:spTree>
    <p:extLst>
      <p:ext uri="{BB962C8B-B14F-4D97-AF65-F5344CB8AC3E}">
        <p14:creationId xmlns:p14="http://schemas.microsoft.com/office/powerpoint/2010/main" val="98237291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52400" y="152400"/>
            <a:ext cx="8229600" cy="609600"/>
          </a:xfrm>
        </p:spPr>
        <p:txBody>
          <a:bodyPr/>
          <a:lstStyle/>
          <a:p>
            <a:r>
              <a:rPr lang="en-US" sz="2800" b="1" dirty="0" smtClean="0">
                <a:solidFill>
                  <a:srgbClr val="FF0000"/>
                </a:solidFill>
              </a:rPr>
              <a:t>2-3T AGS Super-Conducting Helical </a:t>
            </a:r>
            <a:r>
              <a:rPr lang="en-US" sz="2800" b="1" dirty="0">
                <a:solidFill>
                  <a:srgbClr val="FF0000"/>
                </a:solidFill>
              </a:rPr>
              <a:t>S</a:t>
            </a:r>
            <a:r>
              <a:rPr lang="en-US" sz="2800" b="1" dirty="0" smtClean="0">
                <a:solidFill>
                  <a:srgbClr val="FF0000"/>
                </a:solidFill>
              </a:rPr>
              <a:t>nake</a:t>
            </a:r>
            <a:endParaRPr lang="en-US" sz="2800" b="1" dirty="0">
              <a:solidFill>
                <a:srgbClr val="FF0000"/>
              </a:solidFill>
            </a:endParaRPr>
          </a:p>
        </p:txBody>
      </p:sp>
      <p:sp>
        <p:nvSpPr>
          <p:cNvPr id="27651" name="Rectangle 3"/>
          <p:cNvSpPr>
            <a:spLocks noChangeArrowheads="1"/>
          </p:cNvSpPr>
          <p:nvPr/>
        </p:nvSpPr>
        <p:spPr bwMode="auto">
          <a:xfrm>
            <a:off x="3095625" y="2700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27652" name="Rectangle 4"/>
          <p:cNvSpPr>
            <a:spLocks noChangeArrowheads="1"/>
          </p:cNvSpPr>
          <p:nvPr/>
        </p:nvSpPr>
        <p:spPr bwMode="auto">
          <a:xfrm>
            <a:off x="3095625" y="2590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pic>
        <p:nvPicPr>
          <p:cNvPr id="27653" name="Picture 5" descr="0523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43000"/>
            <a:ext cx="7010400" cy="3459163"/>
          </a:xfrm>
          <a:prstGeom prst="rect">
            <a:avLst/>
          </a:prstGeom>
          <a:noFill/>
          <a:extLst>
            <a:ext uri="{909E8E84-426E-40dd-AFC4-6F175D3DCCD1}">
              <a14:hiddenFill xmlns:a14="http://schemas.microsoft.com/office/drawing/2010/main">
                <a:solidFill>
                  <a:srgbClr val="FFFFFF"/>
                </a:solidFill>
              </a14:hiddenFill>
            </a:ext>
          </a:extLst>
        </p:spPr>
      </p:pic>
      <p:pic>
        <p:nvPicPr>
          <p:cNvPr id="27654" name="Picture 6" descr="0523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4038600"/>
            <a:ext cx="4800600" cy="2725738"/>
          </a:xfrm>
          <a:prstGeom prst="rect">
            <a:avLst/>
          </a:prstGeom>
          <a:noFill/>
          <a:extLst>
            <a:ext uri="{909E8E84-426E-40dd-AFC4-6F175D3DCCD1}">
              <a14:hiddenFill xmlns:a14="http://schemas.microsoft.com/office/drawing/2010/main">
                <a:solidFill>
                  <a:srgbClr val="FFFFFF"/>
                </a:solidFill>
              </a14:hiddenFill>
            </a:ext>
          </a:extLst>
        </p:spPr>
      </p:pic>
      <p:sp>
        <p:nvSpPr>
          <p:cNvPr id="27655" name="Line 7"/>
          <p:cNvSpPr>
            <a:spLocks noChangeShapeType="1"/>
          </p:cNvSpPr>
          <p:nvPr/>
        </p:nvSpPr>
        <p:spPr bwMode="auto">
          <a:xfrm flipV="1">
            <a:off x="704850" y="3343275"/>
            <a:ext cx="6496050" cy="134302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7656" name="Text Box 8"/>
          <p:cNvSpPr txBox="1">
            <a:spLocks noChangeArrowheads="1"/>
          </p:cNvSpPr>
          <p:nvPr/>
        </p:nvSpPr>
        <p:spPr bwMode="auto">
          <a:xfrm>
            <a:off x="3581400" y="4038600"/>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a:t>2.6 m</a:t>
            </a:r>
          </a:p>
        </p:txBody>
      </p:sp>
      <p:sp>
        <p:nvSpPr>
          <p:cNvPr id="27657" name="Text Box 9"/>
          <p:cNvSpPr txBox="1">
            <a:spLocks noChangeArrowheads="1"/>
          </p:cNvSpPr>
          <p:nvPr/>
        </p:nvSpPr>
        <p:spPr bwMode="auto">
          <a:xfrm>
            <a:off x="685800" y="4953000"/>
            <a:ext cx="2574925" cy="650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t>15 cm warm bore </a:t>
            </a:r>
            <a:br>
              <a:rPr lang="en-US" sz="1800"/>
            </a:br>
            <a:r>
              <a:rPr lang="en-US" sz="1800"/>
              <a:t>Helix with changing pitch</a:t>
            </a:r>
          </a:p>
        </p:txBody>
      </p:sp>
    </p:spTree>
    <p:extLst>
      <p:ext uri="{BB962C8B-B14F-4D97-AF65-F5344CB8AC3E}">
        <p14:creationId xmlns:p14="http://schemas.microsoft.com/office/powerpoint/2010/main" val="407843597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152400"/>
            <a:ext cx="7772400" cy="609600"/>
          </a:xfrm>
        </p:spPr>
        <p:txBody>
          <a:bodyPr/>
          <a:lstStyle/>
          <a:p>
            <a:pPr algn="l"/>
            <a:r>
              <a:rPr lang="en-US" sz="3200" b="1" dirty="0">
                <a:solidFill>
                  <a:srgbClr val="FF0000"/>
                </a:solidFill>
              </a:rPr>
              <a:t>AGS </a:t>
            </a:r>
            <a:r>
              <a:rPr lang="en-US" sz="3200" b="1" dirty="0" smtClean="0">
                <a:solidFill>
                  <a:srgbClr val="FF0000"/>
                </a:solidFill>
              </a:rPr>
              <a:t>Parameters</a:t>
            </a:r>
            <a:endParaRPr lang="en-US" sz="3200" b="1" dirty="0">
              <a:solidFill>
                <a:srgbClr val="FF0000"/>
              </a:solidFill>
            </a:endParaRPr>
          </a:p>
        </p:txBody>
      </p:sp>
      <p:pic>
        <p:nvPicPr>
          <p:cNvPr id="2" name="Picture 1" descr="Screen Shot 2017-10-05 at 3.33.5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801599"/>
            <a:ext cx="8991600" cy="5333526"/>
          </a:xfrm>
          <a:prstGeom prst="rect">
            <a:avLst/>
          </a:prstGeom>
        </p:spPr>
      </p:pic>
    </p:spTree>
    <p:extLst>
      <p:ext uri="{BB962C8B-B14F-4D97-AF65-F5344CB8AC3E}">
        <p14:creationId xmlns:p14="http://schemas.microsoft.com/office/powerpoint/2010/main" val="393303257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1"/>
          </p:nvPr>
        </p:nvSpPr>
        <p:spPr/>
        <p:txBody>
          <a:bodyPr/>
          <a:lstStyle/>
          <a:p>
            <a:r>
              <a:rPr lang="ja-JP" altLang="en-US"/>
              <a:t>Haixin Huang</a:t>
            </a:r>
            <a:endParaRPr lang="en-US" altLang="ja-JP"/>
          </a:p>
        </p:txBody>
      </p:sp>
      <p:sp>
        <p:nvSpPr>
          <p:cNvPr id="8" name="Slide Number Placeholder 4"/>
          <p:cNvSpPr>
            <a:spLocks noGrp="1"/>
          </p:cNvSpPr>
          <p:nvPr>
            <p:ph type="sldNum" sz="quarter" idx="12"/>
          </p:nvPr>
        </p:nvSpPr>
        <p:spPr/>
        <p:txBody>
          <a:bodyPr/>
          <a:lstStyle/>
          <a:p>
            <a:fld id="{28FD796B-5AE6-234C-95DA-2121E7560FDC}" type="slidenum">
              <a:rPr lang="ja-JP" altLang="en-US"/>
              <a:pPr/>
              <a:t>8</a:t>
            </a:fld>
            <a:endParaRPr lang="ja-JP" altLang="en-US"/>
          </a:p>
        </p:txBody>
      </p:sp>
      <p:sp>
        <p:nvSpPr>
          <p:cNvPr id="374786" name="Rectangle 2"/>
          <p:cNvSpPr>
            <a:spLocks noGrp="1" noChangeArrowheads="1"/>
          </p:cNvSpPr>
          <p:nvPr>
            <p:ph type="title"/>
          </p:nvPr>
        </p:nvSpPr>
        <p:spPr>
          <a:xfrm>
            <a:off x="152400" y="152400"/>
            <a:ext cx="8839200" cy="534988"/>
          </a:xfrm>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defTabSz="457200">
              <a:lnSpc>
                <a:spcPct val="97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3200" b="1" dirty="0" smtClean="0">
                <a:solidFill>
                  <a:srgbClr val="FF0000"/>
                </a:solidFill>
              </a:rPr>
              <a:t>Intensity with Limited Compensation: 6E10</a:t>
            </a:r>
            <a:endParaRPr lang="en-GB" sz="3200" b="1" dirty="0">
              <a:solidFill>
                <a:srgbClr val="FF0000"/>
              </a:solidFill>
            </a:endParaRPr>
          </a:p>
        </p:txBody>
      </p:sp>
      <p:sp>
        <p:nvSpPr>
          <p:cNvPr id="374787" name="Text Box 3"/>
          <p:cNvSpPr txBox="1">
            <a:spLocks noChangeArrowheads="1"/>
          </p:cNvSpPr>
          <p:nvPr/>
        </p:nvSpPr>
        <p:spPr bwMode="auto">
          <a:xfrm>
            <a:off x="1143000" y="4724400"/>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374788" name="Text Box 4"/>
          <p:cNvSpPr txBox="1">
            <a:spLocks noChangeArrowheads="1"/>
          </p:cNvSpPr>
          <p:nvPr/>
        </p:nvSpPr>
        <p:spPr bwMode="auto">
          <a:xfrm>
            <a:off x="914400" y="4662488"/>
            <a:ext cx="2438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a:p>
            <a:endParaRPr lang="en-US"/>
          </a:p>
          <a:p>
            <a:endParaRPr lang="en-US"/>
          </a:p>
        </p:txBody>
      </p:sp>
      <p:pic>
        <p:nvPicPr>
          <p:cNvPr id="374790" name="Picture 6" descr="C:\Documents and Settings\huang.C-AD\My Documents\pc files\AGS\agspol05\Tue_Jun_14_2005_215508_2268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85800"/>
            <a:ext cx="6778625" cy="48577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5486400"/>
            <a:ext cx="9144000" cy="1015663"/>
          </a:xfrm>
          <a:prstGeom prst="rect">
            <a:avLst/>
          </a:prstGeom>
          <a:noFill/>
        </p:spPr>
        <p:txBody>
          <a:bodyPr wrap="square" rtlCol="0">
            <a:spAutoFit/>
          </a:bodyPr>
          <a:lstStyle/>
          <a:p>
            <a:r>
              <a:rPr lang="en-US" b="0" dirty="0" smtClean="0">
                <a:solidFill>
                  <a:srgbClr val="000090"/>
                </a:solidFill>
              </a:rPr>
              <a:t>To compensate the large optical distortion from helical magnets, a pair of thin quads were added next to the cold snake. But this is not enough: still huge beam loss near injection.</a:t>
            </a:r>
            <a:endParaRPr lang="en-US" b="0" dirty="0">
              <a:solidFill>
                <a:srgbClr val="000090"/>
              </a:solidFill>
            </a:endParaRPr>
          </a:p>
        </p:txBody>
      </p:sp>
      <p:sp>
        <p:nvSpPr>
          <p:cNvPr id="9" name="CustomShape 8"/>
          <p:cNvSpPr/>
          <p:nvPr/>
        </p:nvSpPr>
        <p:spPr>
          <a:xfrm rot="10800000" flipH="1">
            <a:off x="6553200" y="2560315"/>
            <a:ext cx="762000" cy="45719"/>
          </a:xfrm>
          <a:prstGeom prst="straightConnector1">
            <a:avLst/>
          </a:prstGeom>
          <a:noFill/>
          <a:ln w="38160">
            <a:solidFill>
              <a:srgbClr val="FF0000"/>
            </a:solidFill>
            <a:round/>
            <a:tailEnd type="triangle" w="med" len="med"/>
          </a:ln>
        </p:spPr>
      </p:sp>
      <p:sp>
        <p:nvSpPr>
          <p:cNvPr id="10" name="CustomShape 8"/>
          <p:cNvSpPr/>
          <p:nvPr/>
        </p:nvSpPr>
        <p:spPr>
          <a:xfrm rot="10800000" flipH="1" flipV="1">
            <a:off x="6477000" y="3124200"/>
            <a:ext cx="914400" cy="45719"/>
          </a:xfrm>
          <a:prstGeom prst="straightConnector1">
            <a:avLst/>
          </a:prstGeom>
          <a:noFill/>
          <a:ln w="38160">
            <a:solidFill>
              <a:srgbClr val="FF0000"/>
            </a:solidFill>
            <a:round/>
            <a:tailEnd type="triangle" w="med" len="med"/>
          </a:ln>
        </p:spPr>
      </p:sp>
      <p:sp>
        <p:nvSpPr>
          <p:cNvPr id="3" name="TextBox 2"/>
          <p:cNvSpPr txBox="1"/>
          <p:nvPr/>
        </p:nvSpPr>
        <p:spPr>
          <a:xfrm>
            <a:off x="7467079" y="2286000"/>
            <a:ext cx="1646605" cy="400110"/>
          </a:xfrm>
          <a:prstGeom prst="rect">
            <a:avLst/>
          </a:prstGeom>
          <a:noFill/>
        </p:spPr>
        <p:txBody>
          <a:bodyPr wrap="none" rtlCol="0">
            <a:spAutoFit/>
          </a:bodyPr>
          <a:lstStyle/>
          <a:p>
            <a:r>
              <a:rPr lang="en-US" dirty="0" smtClean="0"/>
              <a:t>Main magnet</a:t>
            </a:r>
            <a:endParaRPr lang="en-US" dirty="0"/>
          </a:p>
        </p:txBody>
      </p:sp>
      <p:sp>
        <p:nvSpPr>
          <p:cNvPr id="12" name="TextBox 11"/>
          <p:cNvSpPr txBox="1"/>
          <p:nvPr/>
        </p:nvSpPr>
        <p:spPr>
          <a:xfrm>
            <a:off x="7459571" y="2971800"/>
            <a:ext cx="1159292" cy="400110"/>
          </a:xfrm>
          <a:prstGeom prst="rect">
            <a:avLst/>
          </a:prstGeom>
          <a:noFill/>
        </p:spPr>
        <p:txBody>
          <a:bodyPr wrap="none" rtlCol="0">
            <a:spAutoFit/>
          </a:bodyPr>
          <a:lstStyle/>
          <a:p>
            <a:r>
              <a:rPr lang="en-US" dirty="0" smtClean="0"/>
              <a:t>Intensity</a:t>
            </a:r>
            <a:endParaRPr lang="en-US" dirty="0"/>
          </a:p>
        </p:txBody>
      </p:sp>
    </p:spTree>
    <p:extLst>
      <p:ext uri="{BB962C8B-B14F-4D97-AF65-F5344CB8AC3E}">
        <p14:creationId xmlns:p14="http://schemas.microsoft.com/office/powerpoint/2010/main" val="364348589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extLst>
              <p:ext uri="{D42A27DB-BD31-4B8C-83A1-F6EECF244321}">
                <p14:modId xmlns:p14="http://schemas.microsoft.com/office/powerpoint/2010/main" val="3473347568"/>
              </p:ext>
            </p:extLst>
          </p:nvPr>
        </p:nvGraphicFramePr>
        <p:xfrm>
          <a:off x="76200" y="914400"/>
          <a:ext cx="9067800" cy="5334000"/>
        </p:xfrm>
        <a:graphic>
          <a:graphicData uri="http://schemas.openxmlformats.org/presentationml/2006/ole">
            <mc:AlternateContent xmlns:mc="http://schemas.openxmlformats.org/markup-compatibility/2006">
              <mc:Choice xmlns:v="urn:schemas-microsoft-com:vml" Requires="v">
                <p:oleObj spid="_x0000_s33839" name="Worksheet" r:id="rId4" imgW="9153754" imgH="3086405" progId="Excel.Sheet.8">
                  <p:embed/>
                </p:oleObj>
              </mc:Choice>
              <mc:Fallback>
                <p:oleObj name="Worksheet" r:id="rId4" imgW="9153754" imgH="3086405"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914400"/>
                        <a:ext cx="9067800" cy="5334000"/>
                      </a:xfrm>
                      <a:prstGeom prst="rect">
                        <a:avLst/>
                      </a:prstGeom>
                      <a:noFill/>
                      <a:ln>
                        <a:noFill/>
                      </a:ln>
                      <a:effectLst/>
                      <a:extLst/>
                    </p:spPr>
                  </p:pic>
                </p:oleObj>
              </mc:Fallback>
            </mc:AlternateContent>
          </a:graphicData>
        </a:graphic>
      </p:graphicFrame>
      <p:sp>
        <p:nvSpPr>
          <p:cNvPr id="3" name="Rectangle 2"/>
          <p:cNvSpPr txBox="1">
            <a:spLocks noChangeArrowheads="1"/>
          </p:cNvSpPr>
          <p:nvPr/>
        </p:nvSpPr>
        <p:spPr>
          <a:xfrm>
            <a:off x="152400" y="152400"/>
            <a:ext cx="8839200" cy="609600"/>
          </a:xfrm>
          <a:prstGeom prst="rect">
            <a:avLst/>
          </a:prstGeom>
        </p:spPr>
        <p:txBody>
          <a:bodyPr/>
          <a:lst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Times New Roman" pitchFamily="18" charset="0"/>
                <a:ea typeface="ＭＳ Ｐゴシック" pitchFamily="50" charset="-128"/>
              </a:defRPr>
            </a:lvl2pPr>
            <a:lvl3pPr algn="l" rtl="0" eaLnBrk="0" fontAlgn="base" hangingPunct="0">
              <a:spcBef>
                <a:spcPct val="0"/>
              </a:spcBef>
              <a:spcAft>
                <a:spcPct val="0"/>
              </a:spcAft>
              <a:defRPr kumimoji="1" sz="4000">
                <a:solidFill>
                  <a:schemeClr val="tx2"/>
                </a:solidFill>
                <a:latin typeface="Times New Roman" pitchFamily="18" charset="0"/>
                <a:ea typeface="ＭＳ Ｐゴシック" pitchFamily="50" charset="-128"/>
              </a:defRPr>
            </a:lvl3pPr>
            <a:lvl4pPr algn="l" rtl="0" eaLnBrk="0" fontAlgn="base" hangingPunct="0">
              <a:spcBef>
                <a:spcPct val="0"/>
              </a:spcBef>
              <a:spcAft>
                <a:spcPct val="0"/>
              </a:spcAft>
              <a:defRPr kumimoji="1" sz="4000">
                <a:solidFill>
                  <a:schemeClr val="tx2"/>
                </a:solidFill>
                <a:latin typeface="Times New Roman" pitchFamily="18" charset="0"/>
                <a:ea typeface="ＭＳ Ｐゴシック" pitchFamily="50" charset="-128"/>
              </a:defRPr>
            </a:lvl4pPr>
            <a:lvl5pPr algn="l" rtl="0" eaLnBrk="0" fontAlgn="base" hangingPunct="0">
              <a:spcBef>
                <a:spcPct val="0"/>
              </a:spcBef>
              <a:spcAft>
                <a:spcPct val="0"/>
              </a:spcAft>
              <a:defRPr kumimoji="1" sz="4000">
                <a:solidFill>
                  <a:schemeClr val="tx2"/>
                </a:solidFill>
                <a:latin typeface="Times New Roman" pitchFamily="18" charset="0"/>
                <a:ea typeface="ＭＳ Ｐゴシック" pitchFamily="50" charset="-128"/>
              </a:defRPr>
            </a:lvl5pPr>
            <a:lvl6pPr marL="457200" algn="l" rtl="0" fontAlgn="base">
              <a:spcBef>
                <a:spcPct val="0"/>
              </a:spcBef>
              <a:spcAft>
                <a:spcPct val="0"/>
              </a:spcAft>
              <a:defRPr kumimoji="1" sz="4000">
                <a:solidFill>
                  <a:schemeClr val="tx2"/>
                </a:solidFill>
                <a:latin typeface="Times New Roman" pitchFamily="18" charset="0"/>
                <a:ea typeface="ＭＳ Ｐゴシック" pitchFamily="50" charset="-128"/>
              </a:defRPr>
            </a:lvl6pPr>
            <a:lvl7pPr marL="914400" algn="l" rtl="0" fontAlgn="base">
              <a:spcBef>
                <a:spcPct val="0"/>
              </a:spcBef>
              <a:spcAft>
                <a:spcPct val="0"/>
              </a:spcAft>
              <a:defRPr kumimoji="1" sz="4000">
                <a:solidFill>
                  <a:schemeClr val="tx2"/>
                </a:solidFill>
                <a:latin typeface="Times New Roman" pitchFamily="18" charset="0"/>
                <a:ea typeface="ＭＳ Ｐゴシック" pitchFamily="50" charset="-128"/>
              </a:defRPr>
            </a:lvl7pPr>
            <a:lvl8pPr marL="1371600" algn="l" rtl="0" fontAlgn="base">
              <a:spcBef>
                <a:spcPct val="0"/>
              </a:spcBef>
              <a:spcAft>
                <a:spcPct val="0"/>
              </a:spcAft>
              <a:defRPr kumimoji="1" sz="4000">
                <a:solidFill>
                  <a:schemeClr val="tx2"/>
                </a:solidFill>
                <a:latin typeface="Times New Roman" pitchFamily="18" charset="0"/>
                <a:ea typeface="ＭＳ Ｐゴシック" pitchFamily="50" charset="-128"/>
              </a:defRPr>
            </a:lvl8pPr>
            <a:lvl9pPr marL="1828800" algn="l" rtl="0" fontAlgn="base">
              <a:spcBef>
                <a:spcPct val="0"/>
              </a:spcBef>
              <a:spcAft>
                <a:spcPct val="0"/>
              </a:spcAft>
              <a:defRPr kumimoji="1" sz="4000">
                <a:solidFill>
                  <a:schemeClr val="tx2"/>
                </a:solidFill>
                <a:latin typeface="Times New Roman" pitchFamily="18" charset="0"/>
                <a:ea typeface="ＭＳ Ｐゴシック" pitchFamily="50" charset="-128"/>
              </a:defRPr>
            </a:lvl9pPr>
          </a:lstStyle>
          <a:p>
            <a:r>
              <a:rPr lang="en-US" sz="3200" b="1" dirty="0" smtClean="0">
                <a:solidFill>
                  <a:srgbClr val="FF0000"/>
                </a:solidFill>
              </a:rPr>
              <a:t>Compensation Quads Setting vs. Beam Energy</a:t>
            </a:r>
            <a:endParaRPr lang="en-US" sz="3200" b="1" dirty="0">
              <a:solidFill>
                <a:srgbClr val="FF0000"/>
              </a:solidFill>
            </a:endParaRPr>
          </a:p>
        </p:txBody>
      </p:sp>
      <p:sp>
        <p:nvSpPr>
          <p:cNvPr id="4" name="CustomShape 6"/>
          <p:cNvSpPr/>
          <p:nvPr/>
        </p:nvSpPr>
        <p:spPr>
          <a:xfrm>
            <a:off x="609600" y="3276600"/>
            <a:ext cx="1143000" cy="3124200"/>
          </a:xfrm>
          <a:prstGeom prst="ellipse">
            <a:avLst/>
          </a:prstGeom>
          <a:noFill/>
          <a:ln w="28440">
            <a:solidFill>
              <a:srgbClr val="FF0000"/>
            </a:solidFill>
            <a:round/>
          </a:ln>
        </p:spPr>
      </p:sp>
      <p:sp>
        <p:nvSpPr>
          <p:cNvPr id="5" name="CustomShape 6"/>
          <p:cNvSpPr/>
          <p:nvPr/>
        </p:nvSpPr>
        <p:spPr>
          <a:xfrm>
            <a:off x="8153400" y="3276600"/>
            <a:ext cx="1143000" cy="3124200"/>
          </a:xfrm>
          <a:prstGeom prst="ellipse">
            <a:avLst/>
          </a:prstGeom>
          <a:noFill/>
          <a:ln w="28440">
            <a:solidFill>
              <a:srgbClr val="FF0000"/>
            </a:solidFill>
            <a:round/>
          </a:ln>
        </p:spPr>
      </p:sp>
    </p:spTree>
    <p:extLst>
      <p:ext uri="{BB962C8B-B14F-4D97-AF65-F5344CB8AC3E}">
        <p14:creationId xmlns:p14="http://schemas.microsoft.com/office/powerpoint/2010/main" val="33363658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ntemporary Portrait">
  <a:themeElements>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ntemporary Portrait">
      <a:majorFont>
        <a:latin typeface="Times New Roman"/>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2"/>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2"/>
            </a:solidFill>
            <a:effectLst/>
            <a:latin typeface="Times New Roman" pitchFamily="18" charset="0"/>
            <a:ea typeface="ＭＳ Ｐゴシック" pitchFamily="50" charset="-128"/>
          </a:defRPr>
        </a:defPPr>
      </a:lstStyle>
    </a:ln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2"/>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2"/>
            </a:solidFill>
            <a:effectLst/>
            <a:latin typeface="Times New Roman" pitchFamily="18" charset="0"/>
            <a:ea typeface="ＭＳ Ｐゴシック" pitchFamily="50"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2"/>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2"/>
            </a:solidFill>
            <a:effectLst/>
            <a:latin typeface="Times New Roman" pitchFamily="18" charset="0"/>
            <a:ea typeface="ＭＳ Ｐゴシック" pitchFamily="50"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292941623</TotalTime>
  <Words>1210</Words>
  <Application>Microsoft Macintosh PowerPoint</Application>
  <PresentationFormat>On-screen Show (4:3)</PresentationFormat>
  <Paragraphs>106</Paragraphs>
  <Slides>28</Slides>
  <Notes>9</Notes>
  <HiddenSlides>0</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28</vt:i4>
      </vt:variant>
    </vt:vector>
  </HeadingPairs>
  <TitlesOfParts>
    <vt:vector size="33" baseType="lpstr">
      <vt:lpstr>Contemporary Portrait</vt:lpstr>
      <vt:lpstr>1_Custom Design</vt:lpstr>
      <vt:lpstr>Custom Design</vt:lpstr>
      <vt:lpstr>Worksheet</vt:lpstr>
      <vt:lpstr>Acrobat Document</vt:lpstr>
      <vt:lpstr>AGS Dynamic Aperture Issue with Partial Siberian Snake Inserted</vt:lpstr>
      <vt:lpstr>AGS as Polarized Proton Injector for RHIC</vt:lpstr>
      <vt:lpstr>AGS as Polarized Proton Injector for RHIC (2)</vt:lpstr>
      <vt:lpstr>Tune Measurement on Ramp</vt:lpstr>
      <vt:lpstr>AGS Partial Snakes</vt:lpstr>
      <vt:lpstr>2-3T AGS Super-Conducting Helical Snake</vt:lpstr>
      <vt:lpstr>AGS Parameters</vt:lpstr>
      <vt:lpstr>Intensity with Limited Compensation: 6E10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AGS Injection Lattice (2 Quads)</vt:lpstr>
      <vt:lpstr>AGS Injection Lattice(4 Quads) </vt:lpstr>
      <vt:lpstr>AGS Injection Lattice (CSNK only, 4 Quads)</vt:lpstr>
      <vt:lpstr>AGS Dynamic Aperture w/o Snakes</vt:lpstr>
      <vt:lpstr>AGS Dynamic Aperture with Snakes</vt:lpstr>
      <vt:lpstr>Summary</vt:lpstr>
      <vt:lpstr>Backup Slides</vt:lpstr>
      <vt:lpstr>Spin Dynamics</vt:lpstr>
    </vt:vector>
  </TitlesOfParts>
  <Company>bnl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RHIC Monday Meeting 06-14-2010</dc:title>
  <dc:creator>Haixin Huang</dc:creator>
  <cp:lastModifiedBy>Haixin Huang</cp:lastModifiedBy>
  <cp:revision>1374</cp:revision>
  <cp:lastPrinted>2000-11-14T18:14:29Z</cp:lastPrinted>
  <dcterms:created xsi:type="dcterms:W3CDTF">2012-07-26T16:02:31Z</dcterms:created>
  <dcterms:modified xsi:type="dcterms:W3CDTF">2017-11-02T02:02:01Z</dcterms:modified>
</cp:coreProperties>
</file>