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  <Override PartName="/ppt/theme/theme2.xml" ContentType="application/vnd.openxmlformats-officedocument.theme+xml"/>
  <Override PartName="/ppt/media/image9.jpeg" ContentType="image/jpeg"/>
  <Override PartName="/ppt/media/image10.jpeg" ContentType="image/jpeg"/>
  <Override PartName="/ppt/media/image11.jpeg" ContentType="image/jpeg"/>
</Types>
</file>

<file path=_rels/.rels><?xml version="1.0" encoding="UTF-8" standalone="yes"?>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  <p:sldId id="279" r:id="rId31"/>
    <p:sldId id="280" r:id="rId32"/>
    <p:sldId id="281" r:id="rId33"/>
    <p:sldId id="282" r:id="rId34"/>
    <p:sldId id="283" r:id="rId35"/>
    <p:sldId id="284" r:id="rId36"/>
    <p:sldId id="285" r:id="rId37"/>
    <p:sldId id="286" r:id="rId38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1pPr>
    <a:lvl2pPr marL="0" marR="0" indent="228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2pPr>
    <a:lvl3pPr marL="0" marR="0" indent="457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3pPr>
    <a:lvl4pPr marL="0" marR="0" indent="685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4pPr>
    <a:lvl5pPr marL="0" marR="0" indent="9144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5pPr>
    <a:lvl6pPr marL="0" marR="0" indent="11430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6pPr>
    <a:lvl7pPr marL="0" marR="0" indent="13716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7pPr>
    <a:lvl8pPr marL="0" marR="0" indent="16002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8pPr>
    <a:lvl9pPr marL="0" marR="0" indent="1828800" algn="ctr" defTabSz="457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2400" u="none" kumimoji="0" normalizeH="0">
        <a:ln>
          <a:noFill/>
        </a:ln>
        <a:solidFill>
          <a:srgbClr val="5B5854"/>
        </a:solidFill>
        <a:effectLst/>
        <a:uFillTx/>
        <a:latin typeface="Avenir Medium"/>
        <a:ea typeface="Avenir Medium"/>
        <a:cs typeface="Avenir Medium"/>
        <a:sym typeface="Avenir Medium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25400" cap="flat">
              <a:solidFill>
                <a:srgbClr val="5B5854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2">
              <a:hueOff val="-1122706"/>
              <a:satOff val="6504"/>
              <a:lumOff val="15871"/>
              <a:alpha val="17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809E35">
              <a:alpha val="10000"/>
            </a:srgbClr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38100" cap="flat">
              <a:solidFill>
                <a:srgbClr val="5B585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5B5854"/>
              </a:solidFill>
              <a:prstDash val="solid"/>
              <a:miter lim="400000"/>
            </a:ln>
          </a:left>
          <a:right>
            <a:ln w="12700" cap="flat">
              <a:solidFill>
                <a:srgbClr val="5B5854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5B5854"/>
              </a:solidFill>
              <a:prstDash val="solid"/>
              <a:miter lim="400000"/>
            </a:ln>
          </a:bottom>
          <a:insideH>
            <a:ln w="12700" cap="flat">
              <a:solidFill>
                <a:srgbClr val="5B5854"/>
              </a:solidFill>
              <a:prstDash val="solid"/>
              <a:miter lim="400000"/>
            </a:ln>
          </a:insideH>
          <a:insideV>
            <a:ln w="12700" cap="flat">
              <a:solidFill>
                <a:srgbClr val="5B5854"/>
              </a:solidFill>
              <a:prstDash val="solid"/>
              <a:miter lim="400000"/>
            </a:ln>
          </a:insideV>
        </a:tcBdr>
        <a:fill>
          <a:solidFill>
            <a:srgbClr val="619E5C">
              <a:alpha val="15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solidFill>
                <a:srgbClr val="BDBBB3"/>
              </a:solidFill>
              <a:prstDash val="solid"/>
              <a:miter lim="400000"/>
            </a:ln>
          </a:left>
          <a:right>
            <a:ln w="12700" cap="flat">
              <a:solidFill>
                <a:srgbClr val="BDBBB3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BDBBB3"/>
              </a:solidFill>
              <a:prstDash val="solid"/>
              <a:miter lim="400000"/>
            </a:ln>
          </a:insideV>
        </a:tcBdr>
        <a:fill>
          <a:solidFill>
            <a:srgbClr val="E7E3D2"/>
          </a:solidFill>
        </a:fill>
      </a:tcStyle>
    </a:wholeTbl>
    <a:band2H>
      <a:tcTxStyle b="def" i="def"/>
      <a:tcStyle>
        <a:tcBdr/>
        <a:fill>
          <a:solidFill>
            <a:srgbClr val="F6F2E5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solidFill>
            <a:srgbClr val="D3CDB7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solidFill>
                <a:srgbClr val="A5A59F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solidFill>
                <a:srgbClr val="8E755A"/>
              </a:solidFill>
              <a:prstDash val="solid"/>
              <a:miter lim="400000"/>
            </a:ln>
          </a:left>
          <a:right>
            <a:ln w="12700" cap="flat">
              <a:solidFill>
                <a:srgbClr val="8E755A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8E755A"/>
              </a:solidFill>
              <a:prstDash val="solid"/>
              <a:miter lim="400000"/>
            </a:ln>
          </a:insideH>
          <a:insideV>
            <a:ln w="12700" cap="flat">
              <a:solidFill>
                <a:srgbClr val="8E755A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EEE7283C-3CF3-47DC-8721-378D4A62B228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BDBBB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3DA"/>
          </a:solidFill>
        </a:fill>
      </a:tcStyle>
    </a:wholeTbl>
    <a:band2H>
      <a:tcTxStyle b="def" i="def"/>
      <a:tcStyle>
        <a:tcBdr/>
        <a:fill>
          <a:solidFill>
            <a:srgbClr val="F9F5E8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A5A59F"/>
              </a:solidFill>
              <a:prstDash val="solid"/>
              <a:miter lim="400000"/>
            </a:ln>
          </a:left>
          <a:right>
            <a:ln w="12700" cap="flat">
              <a:solidFill>
                <a:srgbClr val="A5A59F"/>
              </a:solidFill>
              <a:prstDash val="solid"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A5A59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5D0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DBBB3"/>
              </a:solidFill>
              <a:prstDash val="solid"/>
              <a:miter lim="400000"/>
            </a:ln>
          </a:top>
          <a:bottom>
            <a:ln w="12700" cap="flat">
              <a:solidFill>
                <a:srgbClr val="A5A59F"/>
              </a:solidFill>
              <a:prstDash val="solid"/>
              <a:miter lim="400000"/>
            </a:ln>
          </a:bottom>
          <a:insideH>
            <a:ln w="12700" cap="flat">
              <a:solidFill>
                <a:srgbClr val="4D616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5A59F"/>
              </a:solidFill>
              <a:prstDash val="solid"/>
              <a:miter lim="400000"/>
            </a:ln>
          </a:top>
          <a:bottom>
            <a:ln w="12700" cap="flat">
              <a:solidFill>
                <a:srgbClr val="BDBBB3"/>
              </a:solidFill>
              <a:prstDash val="solid"/>
              <a:miter lim="400000"/>
            </a:ln>
          </a:bottom>
          <a:insideH>
            <a:ln w="12700" cap="flat">
              <a:solidFill>
                <a:srgbClr val="657477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CF821DB8-F4EB-4A41-A1BA-3FCAFE7338EE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FECE2"/>
          </a:solidFill>
        </a:fill>
      </a:tcStyle>
    </a:wholeTbl>
    <a:band2H>
      <a:tcTxStyle b="def" i="def"/>
      <a:tcStyle>
        <a:tcBdr/>
        <a:fill>
          <a:solidFill>
            <a:srgbClr val="FFFBF1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A29A85"/>
              </a:solidFill>
              <a:prstDash val="solid"/>
              <a:miter lim="400000"/>
            </a:ln>
          </a:right>
          <a:top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AAA6A6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4D8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A29A85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A29A85"/>
              </a:solidFill>
              <a:prstDash val="solid"/>
              <a:miter lim="400000"/>
            </a:ln>
          </a:bottom>
          <a:insideH>
            <a:ln w="12700" cap="flat">
              <a:solidFill>
                <a:srgbClr val="A29A85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firstRow>
  </a:tblStyle>
  <a:tblStyle styleId="{33BA23B1-9221-436E-865A-0063620EA4FD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50000"/>
            </a:srgbClr>
          </a:solidFill>
        </a:fill>
      </a:tcStyle>
    </a:wholeTbl>
    <a:band2H>
      <a:tcTxStyle b="def" i="def"/>
      <a:tcStyle>
        <a:tcBdr/>
        <a:fill>
          <a:solidFill>
            <a:srgbClr val="E9E7DC"/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C5BEAA"/>
          </a:solidFill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D6D2C0">
              <a:alpha val="25000"/>
            </a:srgbClr>
          </a:solidFill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28C7D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venir Next Medium"/>
          <a:ea typeface="Avenir Next Medium"/>
          <a:cs typeface="Avenir Next Medium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chemeClr val="accent2">
              <a:hueOff val="-1122706"/>
              <a:satOff val="6504"/>
              <a:lumOff val="15871"/>
              <a:alpha val="12000"/>
            </a:schemeClr>
          </a:solidFill>
        </a:fill>
      </a:tcStyle>
    </a:band2H>
    <a:firstCol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12700" cap="flat">
              <a:noFill/>
              <a:miter lim="400000"/>
            </a:ln>
          </a:left>
          <a:right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right>
          <a:top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top>
          <a:bottom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Avenir Next Demi Bold"/>
          <a:ea typeface="Avenir Next Demi Bold"/>
          <a:cs typeface="Avenir Next Demi Bold"/>
        </a:font>
        <a:srgbClr val="5B5854"/>
      </a:tcTxStyle>
      <a:tcStyle>
        <a:tcBdr>
          <a:lef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left>
          <a:right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50800" cap="flat">
              <a:solidFill>
                <a:schemeClr val="accent5">
                  <a:alpha val="75000"/>
                </a:schemeClr>
              </a:solidFill>
              <a:prstDash val="solid"/>
              <a:miter lim="400000"/>
            </a:ln>
          </a:bottom>
          <a:insideH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H>
          <a:insideV>
            <a:ln w="38100" cap="flat">
              <a:solidFill>
                <a:schemeClr val="accent2">
                  <a:hueOff val="-1122706"/>
                  <a:satOff val="6504"/>
                  <a:lumOff val="15871"/>
                  <a:alpha val="64999"/>
                </a:schemeClr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showComments="1"/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Relationship Id="rId31" Type="http://schemas.openxmlformats.org/officeDocument/2006/relationships/slide" Target="slides/slide24.xml"/><Relationship Id="rId32" Type="http://schemas.openxmlformats.org/officeDocument/2006/relationships/slide" Target="slides/slide25.xml"/><Relationship Id="rId33" Type="http://schemas.openxmlformats.org/officeDocument/2006/relationships/slide" Target="slides/slide26.xml"/><Relationship Id="rId34" Type="http://schemas.openxmlformats.org/officeDocument/2006/relationships/slide" Target="slides/slide27.xml"/><Relationship Id="rId35" Type="http://schemas.openxmlformats.org/officeDocument/2006/relationships/slide" Target="slides/slide28.xml"/><Relationship Id="rId36" Type="http://schemas.openxmlformats.org/officeDocument/2006/relationships/slide" Target="slides/slide29.xml"/><Relationship Id="rId37" Type="http://schemas.openxmlformats.org/officeDocument/2006/relationships/slide" Target="slides/slide30.xml"/><Relationship Id="rId38" Type="http://schemas.openxmlformats.org/officeDocument/2006/relationships/slide" Target="slides/slide31.xml"/></Relationships>
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Shape 216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217" name="Shape 217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1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2.png"/></Relationships>

</file>

<file path=ppt/slideLayouts/_rels/slideLayout1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jpeg"/></Relationships>
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2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2.png"/></Relationships>

</file>

<file path=ppt/slideLayouts/_rels/slideLayout2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jpeg"/><Relationship Id="rId3" Type="http://schemas.openxmlformats.org/officeDocument/2006/relationships/image" Target="../media/image2.png"/></Relationships>
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jpeg"/></Relationships>
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jpeg"/></Relationships>
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jpeg"/></Relationships>
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jpeg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showMasterSp="1" showMasterPhAnim="1">
  <p:cSld name="Title &amp; Subtitl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3835400"/>
            <a:ext cx="11658600" cy="3886200"/>
          </a:xfrm>
          <a:prstGeom prst="rect">
            <a:avLst/>
          </a:prstGeom>
        </p:spPr>
        <p:txBody>
          <a:bodyPr/>
          <a:lstStyle>
            <a:lvl1pPr>
              <a:defRPr spc="208" sz="10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2070100"/>
            <a:ext cx="11658600" cy="1778000"/>
          </a:xfrm>
          <a:prstGeom prst="rect">
            <a:avLst/>
          </a:prstGeom>
        </p:spPr>
        <p:txBody>
          <a:bodyPr anchor="b"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15" sz="54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cap="all" spc="215" sz="54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cap="all" spc="215" sz="54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cap="all" spc="215" sz="54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cap="all" spc="215" sz="54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Body Level One…"/>
          <p:cNvSpPr txBox="1"/>
          <p:nvPr>
            <p:ph type="body" idx="1"/>
          </p:nvPr>
        </p:nvSpPr>
        <p:spPr>
          <a:xfrm>
            <a:off x="673100" y="1320800"/>
            <a:ext cx="11658600" cy="7467600"/>
          </a:xfrm>
          <a:prstGeom prst="rect">
            <a:avLst/>
          </a:prstGeom>
        </p:spPr>
        <p:txBody>
          <a:bodyPr anchor="ctr"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7" name="Slide Number"/>
          <p:cNvSpPr txBox="1"/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3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Image"/>
          <p:cNvSpPr/>
          <p:nvPr>
            <p:ph type="pic" sz="quarter" idx="13"/>
          </p:nvPr>
        </p:nvSpPr>
        <p:spPr>
          <a:xfrm>
            <a:off x="6502400" y="4813300"/>
            <a:ext cx="5600700" cy="40513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5" name="Image"/>
          <p:cNvSpPr/>
          <p:nvPr>
            <p:ph type="pic" sz="quarter" idx="14"/>
          </p:nvPr>
        </p:nvSpPr>
        <p:spPr>
          <a:xfrm>
            <a:off x="6502400" y="1079500"/>
            <a:ext cx="5600700" cy="34290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6" name="Image"/>
          <p:cNvSpPr/>
          <p:nvPr>
            <p:ph type="pic" sz="half" idx="15"/>
          </p:nvPr>
        </p:nvSpPr>
        <p:spPr>
          <a:xfrm>
            <a:off x="897846" y="1079500"/>
            <a:ext cx="4978401" cy="77851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07" name="Slide Number"/>
          <p:cNvSpPr txBox="1"/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2 up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Image"/>
          <p:cNvSpPr/>
          <p:nvPr>
            <p:ph type="pic" sz="half" idx="13"/>
          </p:nvPr>
        </p:nvSpPr>
        <p:spPr>
          <a:xfrm>
            <a:off x="6807200" y="1079500"/>
            <a:ext cx="5295900" cy="77851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5" name="Image"/>
          <p:cNvSpPr/>
          <p:nvPr>
            <p:ph type="pic" sz="half" idx="14"/>
          </p:nvPr>
        </p:nvSpPr>
        <p:spPr>
          <a:xfrm>
            <a:off x="889000" y="1079500"/>
            <a:ext cx="5295900" cy="77851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16" name="Slide Number"/>
          <p:cNvSpPr txBox="1"/>
          <p:nvPr>
            <p:ph type="sldNum" sz="quarter" idx="2"/>
          </p:nvPr>
        </p:nvSpPr>
        <p:spPr>
          <a:xfrm>
            <a:off x="6335522" y="9235547"/>
            <a:ext cx="327168" cy="3376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Quote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— Johnny Appleseed"/>
          <p:cNvSpPr txBox="1"/>
          <p:nvPr>
            <p:ph type="body" sz="quarter" idx="13"/>
          </p:nvPr>
        </p:nvSpPr>
        <p:spPr>
          <a:xfrm>
            <a:off x="673100" y="6483350"/>
            <a:ext cx="11658600" cy="558800"/>
          </a:xfrm>
          <a:prstGeom prst="rect">
            <a:avLst/>
          </a:prstGeom>
        </p:spPr>
        <p:txBody>
          <a:bodyPr anchor="ctr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i="1" spc="52" sz="2600">
                <a:solidFill>
                  <a:schemeClr val="accent5">
                    <a:satOff val="-10854"/>
                    <a:lumOff val="-10463"/>
                  </a:schemeClr>
                </a:solidFill>
              </a:defRPr>
            </a:lvl1pPr>
          </a:lstStyle>
          <a:p>
            <a:pPr/>
            <a:r>
              <a:t>— Johnny Appleseed</a:t>
            </a:r>
          </a:p>
        </p:txBody>
      </p:sp>
      <p:sp>
        <p:nvSpPr>
          <p:cNvPr id="124" name="Type a quote here."/>
          <p:cNvSpPr txBox="1"/>
          <p:nvPr>
            <p:ph type="body" sz="quarter" idx="14"/>
          </p:nvPr>
        </p:nvSpPr>
        <p:spPr>
          <a:xfrm>
            <a:off x="673100" y="5317839"/>
            <a:ext cx="11658600" cy="1057561"/>
          </a:xfrm>
          <a:prstGeom prst="rect">
            <a:avLst/>
          </a:prstGeom>
        </p:spPr>
        <p:txBody>
          <a:bodyPr anchor="b"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464" sz="58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 defTabSz="914400"/>
            <a:r>
              <a:t>Type a quote here.</a:t>
            </a:r>
          </a:p>
        </p:txBody>
      </p:sp>
      <p:sp>
        <p:nvSpPr>
          <p:cNvPr id="125" name="”"/>
          <p:cNvSpPr txBox="1"/>
          <p:nvPr>
            <p:ph type="body" sz="quarter" idx="15"/>
          </p:nvPr>
        </p:nvSpPr>
        <p:spPr>
          <a:xfrm>
            <a:off x="6113659" y="7061200"/>
            <a:ext cx="779541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pc="180" sz="90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”</a:t>
            </a:r>
          </a:p>
        </p:txBody>
      </p:sp>
      <p:sp>
        <p:nvSpPr>
          <p:cNvPr id="126" name="“"/>
          <p:cNvSpPr txBox="1"/>
          <p:nvPr>
            <p:ph type="body" sz="quarter" idx="16"/>
          </p:nvPr>
        </p:nvSpPr>
        <p:spPr>
          <a:xfrm>
            <a:off x="6113659" y="2565400"/>
            <a:ext cx="779541" cy="1409700"/>
          </a:xfrm>
          <a:prstGeom prst="rect">
            <a:avLst/>
          </a:prstGeom>
        </p:spPr>
        <p:txBody>
          <a:bodyPr wrap="none">
            <a:spAutoFit/>
          </a:bodyPr>
          <a:lstStyle>
            <a:lvl1pPr marL="0" indent="0" algn="ctr" defTabSz="647700">
              <a:spcBef>
                <a:spcPts val="0"/>
              </a:spcBef>
              <a:buClrTx/>
              <a:buSzTx/>
              <a:buNone/>
              <a:defRPr spc="180" sz="9000">
                <a:latin typeface="Baskerville SemiBold"/>
                <a:ea typeface="Baskerville SemiBold"/>
                <a:cs typeface="Baskerville SemiBold"/>
                <a:sym typeface="Baskerville SemiBold"/>
              </a:defRPr>
            </a:lvl1pPr>
          </a:lstStyle>
          <a:p>
            <a:pPr/>
            <a:r>
              <a:t>“</a:t>
            </a:r>
          </a:p>
        </p:txBody>
      </p:sp>
      <p:sp>
        <p:nvSpPr>
          <p:cNvPr id="127" name="Slide Number"/>
          <p:cNvSpPr txBox="1"/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Image"/>
          <p:cNvSpPr/>
          <p:nvPr>
            <p:ph type="pic" idx="13"/>
          </p:nvPr>
        </p:nvSpPr>
        <p:spPr>
          <a:xfrm>
            <a:off x="-5645" y="0"/>
            <a:ext cx="13004801" cy="97536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135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Slide Number"/>
          <p:cNvSpPr txBox="1"/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Blank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Slide Number"/>
          <p:cNvSpPr txBox="1"/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（上）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Line"/>
          <p:cNvSpPr/>
          <p:nvPr/>
        </p:nvSpPr>
        <p:spPr>
          <a:xfrm>
            <a:off x="457199" y="774700"/>
            <a:ext cx="12192001" cy="127"/>
          </a:xfrm>
          <a:prstGeom prst="line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12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57" name="Line"/>
          <p:cNvSpPr/>
          <p:nvPr/>
        </p:nvSpPr>
        <p:spPr>
          <a:xfrm>
            <a:off x="457199" y="825500"/>
            <a:ext cx="12192001" cy="127"/>
          </a:xfrm>
          <a:prstGeom prst="line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12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58" name="Title Text"/>
          <p:cNvSpPr txBox="1"/>
          <p:nvPr>
            <p:ph type="title"/>
          </p:nvPr>
        </p:nvSpPr>
        <p:spPr>
          <a:xfrm>
            <a:off x="355600" y="102107"/>
            <a:ext cx="12293600" cy="616078"/>
          </a:xfrm>
          <a:prstGeom prst="rect">
            <a:avLst/>
          </a:prstGeom>
        </p:spPr>
        <p:txBody>
          <a:bodyPr anchor="ctr"/>
          <a:lstStyle>
            <a:lvl1pPr algn="l" defTabSz="584200">
              <a:defRPr cap="none" spc="-128" sz="6400">
                <a:solidFill>
                  <a:srgbClr val="00000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9" name="Body Level One…"/>
          <p:cNvSpPr txBox="1"/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</p:spPr>
        <p:txBody>
          <a:bodyPr/>
          <a:lstStyle>
            <a:lvl1pPr marL="508000" indent="-508000" defTabSz="584200">
              <a:spcBef>
                <a:spcPts val="3800"/>
              </a:spcBef>
              <a:buClr>
                <a:srgbClr val="5C86B9"/>
              </a:buClr>
              <a:buSzPct val="70000"/>
              <a:buFont typeface="Zapf Dingbats"/>
              <a:buChar char="✤"/>
              <a:defRPr spc="0" sz="3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016000" indent="-508000" defTabSz="584200">
              <a:spcBef>
                <a:spcPts val="3800"/>
              </a:spcBef>
              <a:buClr>
                <a:srgbClr val="5C86B9"/>
              </a:buClr>
              <a:buSzPct val="70000"/>
              <a:buFont typeface="Zapf Dingbats"/>
              <a:buChar char="✤"/>
              <a:defRPr spc="0" sz="3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524000" indent="-508000" defTabSz="584200">
              <a:spcBef>
                <a:spcPts val="3800"/>
              </a:spcBef>
              <a:buClr>
                <a:srgbClr val="5C86B9"/>
              </a:buClr>
              <a:buSzPct val="70000"/>
              <a:buFont typeface="Zapf Dingbats"/>
              <a:buChar char="✤"/>
              <a:defRPr spc="0" sz="3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032000" indent="-508000" defTabSz="584200">
              <a:spcBef>
                <a:spcPts val="3800"/>
              </a:spcBef>
              <a:buClr>
                <a:srgbClr val="5C86B9"/>
              </a:buClr>
              <a:buSzPct val="70000"/>
              <a:buFont typeface="Zapf Dingbats"/>
              <a:buChar char="✤"/>
              <a:defRPr spc="0" sz="3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540000" indent="-508000" defTabSz="584200">
              <a:spcBef>
                <a:spcPts val="3800"/>
              </a:spcBef>
              <a:buClr>
                <a:srgbClr val="5C86B9"/>
              </a:buClr>
              <a:buSzPct val="70000"/>
              <a:buFont typeface="Zapf Dingbats"/>
              <a:buChar char="✤"/>
              <a:defRPr spc="0" sz="3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60" name="image8.png" descr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73784" y="63725"/>
            <a:ext cx="1662077" cy="692843"/>
          </a:xfrm>
          <a:prstGeom prst="rect">
            <a:avLst/>
          </a:prstGeom>
          <a:ln w="12700">
            <a:miter lim="400000"/>
          </a:ln>
        </p:spPr>
      </p:pic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12331700" y="9220200"/>
            <a:ext cx="317500" cy="355600"/>
          </a:xfrm>
          <a:prstGeom prst="rect">
            <a:avLst/>
          </a:prstGeom>
        </p:spPr>
        <p:txBody>
          <a:bodyPr anchor="t"/>
          <a:lstStyle>
            <a:lvl1pPr defTabSz="584200">
              <a:defRPr cap="none" spc="0" sz="1600">
                <a:solidFill>
                  <a:srgbClr val="314864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Пустой слайд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Slide Number"/>
          <p:cNvSpPr txBox="1"/>
          <p:nvPr>
            <p:ph type="sldNum" sz="quarter" idx="2"/>
          </p:nvPr>
        </p:nvSpPr>
        <p:spPr>
          <a:xfrm>
            <a:off x="12005833" y="9114112"/>
            <a:ext cx="348727" cy="371349"/>
          </a:xfrm>
          <a:prstGeom prst="rect">
            <a:avLst/>
          </a:prstGeom>
        </p:spPr>
        <p:txBody>
          <a:bodyPr lIns="65023" tIns="65023" rIns="65023" bIns="65023"/>
          <a:lstStyle>
            <a:lvl1pPr algn="r" defTabSz="1300480">
              <a:defRPr cap="none" spc="0" sz="16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空白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Slide Number"/>
          <p:cNvSpPr txBox="1"/>
          <p:nvPr>
            <p:ph type="sldNum" sz="quarter" idx="2"/>
          </p:nvPr>
        </p:nvSpPr>
        <p:spPr>
          <a:xfrm>
            <a:off x="6324599" y="9258300"/>
            <a:ext cx="342901" cy="406400"/>
          </a:xfrm>
          <a:prstGeom prst="rect">
            <a:avLst/>
          </a:prstGeom>
        </p:spPr>
        <p:txBody>
          <a:bodyPr anchor="t"/>
          <a:lstStyle>
            <a:lvl1pPr defTabSz="584200">
              <a:defRPr cap="none" spc="0" sz="1800">
                <a:solidFill>
                  <a:srgbClr val="4C4946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/>
          <p:nvPr>
            <p:ph type="pic" idx="13"/>
          </p:nvPr>
        </p:nvSpPr>
        <p:spPr>
          <a:xfrm>
            <a:off x="533400" y="3479800"/>
            <a:ext cx="11938000" cy="57658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673100" y="1168400"/>
            <a:ext cx="11658600" cy="1333500"/>
          </a:xfrm>
          <a:prstGeom prst="rect">
            <a:avLst/>
          </a:prstGeom>
        </p:spPr>
        <p:txBody>
          <a:bodyPr/>
          <a:lstStyle>
            <a:lvl1pPr>
              <a:lnSpc>
                <a:spcPct val="80000"/>
              </a:lnSpc>
              <a:defRPr spc="148" sz="7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673100" y="508000"/>
            <a:ext cx="11658600" cy="6731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79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cap="all" spc="79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cap="all" spc="79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cap="all" spc="79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cap="all" spc="79" sz="4000">
                <a:solidFill>
                  <a:srgbClr val="FFFFFF"/>
                </a:solidFill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Line 9"/>
          <p:cNvSpPr/>
          <p:nvPr/>
        </p:nvSpPr>
        <p:spPr>
          <a:xfrm>
            <a:off x="433493" y="8994986"/>
            <a:ext cx="12246188" cy="1"/>
          </a:xfrm>
          <a:prstGeom prst="line">
            <a:avLst/>
          </a:prstGeom>
          <a:ln w="12700">
            <a:solidFill>
              <a:srgbClr val="5F5F5F"/>
            </a:solidFill>
          </a:ln>
        </p:spPr>
        <p:txBody>
          <a:bodyPr lIns="65023" tIns="65023" rIns="65023" bIns="65023"/>
          <a:lstStyle/>
          <a:p>
            <a:pPr algn="l" defTabSz="1300480">
              <a:defRPr sz="3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183" name="Text Box 11"/>
          <p:cNvSpPr txBox="1"/>
          <p:nvPr/>
        </p:nvSpPr>
        <p:spPr>
          <a:xfrm>
            <a:off x="388337" y="9022080"/>
            <a:ext cx="1317301" cy="352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Patrick Janot</a:t>
            </a:r>
          </a:p>
        </p:txBody>
      </p:sp>
      <p:sp>
        <p:nvSpPr>
          <p:cNvPr id="184" name="Title Text"/>
          <p:cNvSpPr txBox="1"/>
          <p:nvPr>
            <p:ph type="title"/>
          </p:nvPr>
        </p:nvSpPr>
        <p:spPr>
          <a:xfrm>
            <a:off x="433493" y="216746"/>
            <a:ext cx="12246187" cy="1083734"/>
          </a:xfrm>
          <a:prstGeom prst="rect">
            <a:avLst/>
          </a:prstGeom>
          <a:gradFill>
            <a:gsLst>
              <a:gs pos="0">
                <a:srgbClr val="EBF5FF"/>
              </a:gs>
              <a:gs pos="100000">
                <a:srgbClr val="7F96F9"/>
              </a:gs>
            </a:gsLst>
          </a:gradFill>
          <a:ln>
            <a:solidFill>
              <a:srgbClr val="FFFFFF"/>
            </a:solidFill>
            <a:miter lim="800000"/>
          </a:ln>
        </p:spPr>
        <p:txBody>
          <a:bodyPr lIns="65476" tIns="65476" rIns="65476" bIns="65476" anchor="ctr"/>
          <a:lstStyle>
            <a:lvl1pPr defTabSz="1300480">
              <a:lnSpc>
                <a:spcPct val="70000"/>
              </a:lnSpc>
              <a:defRPr b="1" cap="none" spc="0" sz="4400">
                <a:solidFill>
                  <a:srgbClr val="003399"/>
                </a:solidFill>
                <a:latin typeface="Corbel"/>
                <a:ea typeface="Corbel"/>
                <a:cs typeface="Corbel"/>
                <a:sym typeface="Corbel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85" name="Body Level One…"/>
          <p:cNvSpPr txBox="1"/>
          <p:nvPr>
            <p:ph type="body" idx="1"/>
          </p:nvPr>
        </p:nvSpPr>
        <p:spPr>
          <a:xfrm>
            <a:off x="433493" y="1300479"/>
            <a:ext cx="12246187" cy="7649352"/>
          </a:xfrm>
          <a:prstGeom prst="rect">
            <a:avLst/>
          </a:prstGeom>
        </p:spPr>
        <p:txBody>
          <a:bodyPr lIns="65476" tIns="65476" rIns="65476" bIns="65476"/>
          <a:lstStyle>
            <a:lvl1pPr marL="485775" indent="-485775" defTabSz="1300480">
              <a:spcBef>
                <a:spcPts val="800"/>
              </a:spcBef>
              <a:buClr>
                <a:srgbClr val="FF0000"/>
              </a:buClr>
              <a:buSzPct val="50000"/>
              <a:buChar char="❑"/>
              <a:defRPr b="1" spc="0" sz="34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defRPr>
            </a:lvl1pPr>
            <a:lvl2pPr marL="942975" indent="-485775" defTabSz="1300480">
              <a:spcBef>
                <a:spcPts val="800"/>
              </a:spcBef>
              <a:buClr>
                <a:srgbClr val="FF0000"/>
              </a:buClr>
              <a:buSzPct val="60000"/>
              <a:buChar char="◆"/>
              <a:defRPr b="1" spc="0" sz="34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defRPr>
            </a:lvl2pPr>
            <a:lvl3pPr marL="1303019" indent="-388619" defTabSz="1300480">
              <a:spcBef>
                <a:spcPts val="800"/>
              </a:spcBef>
              <a:buClr>
                <a:srgbClr val="FF0000"/>
              </a:buClr>
              <a:buSzPct val="65000"/>
              <a:buChar char="●"/>
              <a:defRPr b="1" spc="0" sz="34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defRPr>
            </a:lvl3pPr>
            <a:lvl4pPr marL="1760220" indent="-388620" defTabSz="1300480">
              <a:spcBef>
                <a:spcPts val="800"/>
              </a:spcBef>
              <a:buClr>
                <a:srgbClr val="FF0000"/>
              </a:buClr>
              <a:buChar char="➨"/>
              <a:defRPr b="1" spc="0" sz="34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defRPr>
            </a:lvl4pPr>
            <a:lvl5pPr marL="0" indent="1828800" defTabSz="1300480">
              <a:spcBef>
                <a:spcPts val="800"/>
              </a:spcBef>
              <a:buClr>
                <a:srgbClr val="FF0000"/>
              </a:buClr>
              <a:buSzTx/>
              <a:buFont typeface="Wingdings"/>
              <a:buNone/>
              <a:defRPr b="1" spc="0" sz="3400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6" name="Slide Number"/>
          <p:cNvSpPr txBox="1"/>
          <p:nvPr>
            <p:ph type="sldNum" sz="quarter" idx="2"/>
          </p:nvPr>
        </p:nvSpPr>
        <p:spPr>
          <a:xfrm>
            <a:off x="12310007" y="9204614"/>
            <a:ext cx="369674" cy="352906"/>
          </a:xfrm>
          <a:prstGeom prst="rect">
            <a:avLst/>
          </a:prstGeom>
        </p:spPr>
        <p:txBody>
          <a:bodyPr lIns="65476" tIns="65476" rIns="65476" bIns="65476"/>
          <a:lstStyle>
            <a:lvl1pPr algn="r" defTabSz="1300480">
              <a:defRPr cap="none" spc="0"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（上）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3" name="Line"/>
          <p:cNvSpPr/>
          <p:nvPr/>
        </p:nvSpPr>
        <p:spPr>
          <a:xfrm>
            <a:off x="-79416" y="610499"/>
            <a:ext cx="13163632" cy="49"/>
          </a:xfrm>
          <a:prstGeom prst="line">
            <a:avLst/>
          </a:prstGeom>
          <a:ln w="3175">
            <a:solidFill>
              <a:srgbClr val="7996B9"/>
            </a:solidFill>
            <a:miter lim="400000"/>
          </a:ln>
        </p:spPr>
        <p:txBody>
          <a:bodyPr lIns="38100" tIns="38100" rIns="38100" bIns="38100" anchor="ctr"/>
          <a:lstStyle/>
          <a:p>
            <a:pPr algn="l">
              <a:defRPr sz="11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94" name="Line"/>
          <p:cNvSpPr/>
          <p:nvPr/>
        </p:nvSpPr>
        <p:spPr>
          <a:xfrm>
            <a:off x="-38277" y="648517"/>
            <a:ext cx="13081356" cy="48"/>
          </a:xfrm>
          <a:prstGeom prst="line">
            <a:avLst/>
          </a:prstGeom>
          <a:ln w="3175">
            <a:solidFill>
              <a:srgbClr val="7996B9"/>
            </a:solidFill>
            <a:miter lim="400000"/>
          </a:ln>
        </p:spPr>
        <p:txBody>
          <a:bodyPr lIns="38100" tIns="38100" rIns="38100" bIns="38100" anchor="ctr"/>
          <a:lstStyle/>
          <a:p>
            <a:pPr algn="l">
              <a:defRPr sz="11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195" name="Title Text"/>
          <p:cNvSpPr txBox="1"/>
          <p:nvPr>
            <p:ph type="title"/>
          </p:nvPr>
        </p:nvSpPr>
        <p:spPr>
          <a:xfrm>
            <a:off x="488751" y="89280"/>
            <a:ext cx="10965062" cy="462059"/>
          </a:xfrm>
          <a:prstGeom prst="rect">
            <a:avLst/>
          </a:prstGeom>
        </p:spPr>
        <p:txBody>
          <a:bodyPr lIns="38100" tIns="38100" rIns="38100" bIns="38100" anchor="ctr"/>
          <a:lstStyle>
            <a:lvl1pPr algn="l" defTabSz="584200">
              <a:defRPr cap="none" spc="-128" sz="6400">
                <a:solidFill>
                  <a:srgbClr val="00000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96" name="Body Level One…"/>
          <p:cNvSpPr txBox="1"/>
          <p:nvPr>
            <p:ph type="body" sz="half" idx="1"/>
          </p:nvPr>
        </p:nvSpPr>
        <p:spPr>
          <a:xfrm>
            <a:off x="1892299" y="3457575"/>
            <a:ext cx="9220202" cy="4743451"/>
          </a:xfrm>
          <a:prstGeom prst="rect">
            <a:avLst/>
          </a:prstGeom>
        </p:spPr>
        <p:txBody>
          <a:bodyPr lIns="38100" tIns="38100" rIns="38100" bIns="38100"/>
          <a:lstStyle>
            <a:lvl1pPr marL="481263" indent="-481263" defTabSz="584200">
              <a:spcBef>
                <a:spcPts val="3800"/>
              </a:spcBef>
              <a:buClr>
                <a:srgbClr val="5C86B9"/>
              </a:buClr>
              <a:buSzPct val="70000"/>
              <a:buFont typeface="Zapf Dingbats"/>
              <a:buChar char="✤"/>
              <a:defRPr spc="0" sz="3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989263" indent="-481263" defTabSz="584200">
              <a:spcBef>
                <a:spcPts val="3800"/>
              </a:spcBef>
              <a:buClr>
                <a:srgbClr val="5C86B9"/>
              </a:buClr>
              <a:buSzPct val="70000"/>
              <a:buFont typeface="Zapf Dingbats"/>
              <a:buChar char="✤"/>
              <a:defRPr spc="0" sz="3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497263" indent="-481263" defTabSz="584200">
              <a:spcBef>
                <a:spcPts val="3800"/>
              </a:spcBef>
              <a:buClr>
                <a:srgbClr val="5C86B9"/>
              </a:buClr>
              <a:buSzPct val="70000"/>
              <a:buFont typeface="Zapf Dingbats"/>
              <a:buChar char="✤"/>
              <a:defRPr spc="0" sz="3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005263" indent="-481263" defTabSz="584200">
              <a:spcBef>
                <a:spcPts val="3800"/>
              </a:spcBef>
              <a:buClr>
                <a:srgbClr val="5C86B9"/>
              </a:buClr>
              <a:buSzPct val="70000"/>
              <a:buFont typeface="Zapf Dingbats"/>
              <a:buChar char="✤"/>
              <a:defRPr spc="0" sz="3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513263" indent="-481263" defTabSz="584200">
              <a:spcBef>
                <a:spcPts val="3800"/>
              </a:spcBef>
              <a:buClr>
                <a:srgbClr val="5C86B9"/>
              </a:buClr>
              <a:buSzPct val="70000"/>
              <a:buFont typeface="Zapf Dingbats"/>
              <a:buChar char="✤"/>
              <a:defRPr spc="0" sz="3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197" name="image8.png" descr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594484" y="89280"/>
            <a:ext cx="1246558" cy="519633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Slide Number"/>
          <p:cNvSpPr txBox="1"/>
          <p:nvPr>
            <p:ph type="sldNum" sz="quarter" idx="2"/>
          </p:nvPr>
        </p:nvSpPr>
        <p:spPr>
          <a:xfrm>
            <a:off x="10860087" y="8134350"/>
            <a:ext cx="266701" cy="317500"/>
          </a:xfrm>
          <a:prstGeom prst="rect">
            <a:avLst/>
          </a:prstGeom>
        </p:spPr>
        <p:txBody>
          <a:bodyPr lIns="38100" tIns="38100" rIns="38100" bIns="38100" anchor="t"/>
          <a:lstStyle>
            <a:lvl1pPr defTabSz="584200">
              <a:defRPr cap="none" spc="0">
                <a:solidFill>
                  <a:srgbClr val="314864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タイトル（上）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Line"/>
          <p:cNvSpPr/>
          <p:nvPr/>
        </p:nvSpPr>
        <p:spPr>
          <a:xfrm>
            <a:off x="457199" y="774700"/>
            <a:ext cx="12192001" cy="127"/>
          </a:xfrm>
          <a:prstGeom prst="line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12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206" name="Line"/>
          <p:cNvSpPr/>
          <p:nvPr/>
        </p:nvSpPr>
        <p:spPr>
          <a:xfrm>
            <a:off x="457199" y="825500"/>
            <a:ext cx="12192001" cy="127"/>
          </a:xfrm>
          <a:prstGeom prst="line">
            <a:avLst/>
          </a:prstGeom>
          <a:ln w="12700">
            <a:solidFill>
              <a:srgbClr val="7996B9"/>
            </a:solidFill>
            <a:miter lim="400000"/>
          </a:ln>
        </p:spPr>
        <p:txBody>
          <a:bodyPr lIns="50800" tIns="50800" rIns="50800" bIns="50800" anchor="ctr"/>
          <a:lstStyle/>
          <a:p>
            <a:pPr algn="l">
              <a:defRPr sz="12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207" name="Title Text"/>
          <p:cNvSpPr txBox="1"/>
          <p:nvPr>
            <p:ph type="title"/>
          </p:nvPr>
        </p:nvSpPr>
        <p:spPr>
          <a:xfrm>
            <a:off x="457199" y="102107"/>
            <a:ext cx="12192001" cy="616078"/>
          </a:xfrm>
          <a:prstGeom prst="rect">
            <a:avLst/>
          </a:prstGeom>
        </p:spPr>
        <p:txBody>
          <a:bodyPr anchor="ctr"/>
          <a:lstStyle>
            <a:lvl1pPr algn="l" defTabSz="584200">
              <a:defRPr cap="none" spc="-128" sz="6400">
                <a:solidFill>
                  <a:srgbClr val="000000"/>
                </a:solidFill>
                <a:latin typeface="Didot"/>
                <a:ea typeface="Didot"/>
                <a:cs typeface="Didot"/>
                <a:sym typeface="Didot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208" name="Body Level One…"/>
          <p:cNvSpPr txBox="1"/>
          <p:nvPr>
            <p:ph type="body" idx="1"/>
          </p:nvPr>
        </p:nvSpPr>
        <p:spPr>
          <a:xfrm>
            <a:off x="355600" y="2984500"/>
            <a:ext cx="12293600" cy="6324600"/>
          </a:xfrm>
          <a:prstGeom prst="rect">
            <a:avLst/>
          </a:prstGeom>
        </p:spPr>
        <p:txBody>
          <a:bodyPr/>
          <a:lstStyle>
            <a:lvl1pPr marL="508000" indent="-508000" defTabSz="584200">
              <a:spcBef>
                <a:spcPts val="3800"/>
              </a:spcBef>
              <a:buClr>
                <a:srgbClr val="5C86B9"/>
              </a:buClr>
              <a:buSzPct val="70000"/>
              <a:buFont typeface="Zapf Dingbats"/>
              <a:buChar char="✤"/>
              <a:defRPr spc="0" sz="3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  <a:lvl2pPr marL="1016000" indent="-508000" defTabSz="584200">
              <a:spcBef>
                <a:spcPts val="3800"/>
              </a:spcBef>
              <a:buClr>
                <a:srgbClr val="5C86B9"/>
              </a:buClr>
              <a:buSzPct val="70000"/>
              <a:buFont typeface="Zapf Dingbats"/>
              <a:buChar char="✤"/>
              <a:defRPr spc="0" sz="3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2pPr>
            <a:lvl3pPr marL="1524000" indent="-508000" defTabSz="584200">
              <a:spcBef>
                <a:spcPts val="3800"/>
              </a:spcBef>
              <a:buClr>
                <a:srgbClr val="5C86B9"/>
              </a:buClr>
              <a:buSzPct val="70000"/>
              <a:buFont typeface="Zapf Dingbats"/>
              <a:buChar char="✤"/>
              <a:defRPr spc="0" sz="3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3pPr>
            <a:lvl4pPr marL="2032000" indent="-508000" defTabSz="584200">
              <a:spcBef>
                <a:spcPts val="3800"/>
              </a:spcBef>
              <a:buClr>
                <a:srgbClr val="5C86B9"/>
              </a:buClr>
              <a:buSzPct val="70000"/>
              <a:buFont typeface="Zapf Dingbats"/>
              <a:buChar char="✤"/>
              <a:defRPr spc="0" sz="3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4pPr>
            <a:lvl5pPr marL="2540000" indent="-508000" defTabSz="584200">
              <a:spcBef>
                <a:spcPts val="3800"/>
              </a:spcBef>
              <a:buClr>
                <a:srgbClr val="5C86B9"/>
              </a:buClr>
              <a:buSzPct val="70000"/>
              <a:buFont typeface="Zapf Dingbats"/>
              <a:buChar char="✤"/>
              <a:defRPr spc="0" sz="3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pic>
        <p:nvPicPr>
          <p:cNvPr id="209" name="image8.png" descr="image8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1173784" y="63725"/>
            <a:ext cx="1662077" cy="692843"/>
          </a:xfrm>
          <a:prstGeom prst="rect">
            <a:avLst/>
          </a:prstGeom>
          <a:ln w="12700">
            <a:miter lim="400000"/>
          </a:ln>
        </p:spPr>
      </p:pic>
      <p:sp>
        <p:nvSpPr>
          <p:cNvPr id="210" name="Slide Number"/>
          <p:cNvSpPr txBox="1"/>
          <p:nvPr>
            <p:ph type="sldNum" sz="quarter" idx="2"/>
          </p:nvPr>
        </p:nvSpPr>
        <p:spPr>
          <a:xfrm>
            <a:off x="12331700" y="9220200"/>
            <a:ext cx="317500" cy="355600"/>
          </a:xfrm>
          <a:prstGeom prst="rect">
            <a:avLst/>
          </a:prstGeom>
        </p:spPr>
        <p:txBody>
          <a:bodyPr anchor="t"/>
          <a:lstStyle>
            <a:lvl1pPr defTabSz="584200">
              <a:defRPr cap="none" spc="0" sz="1600">
                <a:solidFill>
                  <a:srgbClr val="314864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Horizontal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Image"/>
          <p:cNvSpPr/>
          <p:nvPr>
            <p:ph type="pic" idx="13"/>
          </p:nvPr>
        </p:nvSpPr>
        <p:spPr>
          <a:xfrm>
            <a:off x="876300" y="2330450"/>
            <a:ext cx="11277600" cy="6477000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31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2" name="Body Level One…"/>
          <p:cNvSpPr txBox="1"/>
          <p:nvPr>
            <p:ph type="body" sz="quarter" idx="1"/>
          </p:nvPr>
        </p:nvSpPr>
        <p:spPr>
          <a:xfrm>
            <a:off x="673100" y="1320800"/>
            <a:ext cx="11658600" cy="495300"/>
          </a:xfrm>
          <a:prstGeom prst="rect">
            <a:avLst/>
          </a:prstGeom>
        </p:spPr>
        <p:txBody>
          <a:bodyPr/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34" sz="2600">
                <a:latin typeface="+mn-lt"/>
                <a:ea typeface="+mn-ea"/>
                <a:cs typeface="+mn-cs"/>
                <a:sym typeface="Futura"/>
              </a:defRPr>
            </a:lvl1pPr>
            <a:lvl2pPr marL="0" indent="228600" algn="ctr">
              <a:spcBef>
                <a:spcPts val="0"/>
              </a:spcBef>
              <a:buClrTx/>
              <a:buSzTx/>
              <a:buNone/>
              <a:defRPr cap="all" spc="234" sz="2600">
                <a:latin typeface="+mn-lt"/>
                <a:ea typeface="+mn-ea"/>
                <a:cs typeface="+mn-cs"/>
                <a:sym typeface="Futura"/>
              </a:defRPr>
            </a:lvl2pPr>
            <a:lvl3pPr marL="0" indent="457200" algn="ctr">
              <a:spcBef>
                <a:spcPts val="0"/>
              </a:spcBef>
              <a:buClrTx/>
              <a:buSzTx/>
              <a:buNone/>
              <a:defRPr cap="all" spc="234" sz="2600">
                <a:latin typeface="+mn-lt"/>
                <a:ea typeface="+mn-ea"/>
                <a:cs typeface="+mn-cs"/>
                <a:sym typeface="Futura"/>
              </a:defRPr>
            </a:lvl3pPr>
            <a:lvl4pPr marL="0" indent="685800" algn="ctr">
              <a:spcBef>
                <a:spcPts val="0"/>
              </a:spcBef>
              <a:buClrTx/>
              <a:buSzTx/>
              <a:buNone/>
              <a:defRPr cap="all" spc="234" sz="2600">
                <a:latin typeface="+mn-lt"/>
                <a:ea typeface="+mn-ea"/>
                <a:cs typeface="+mn-cs"/>
                <a:sym typeface="Futura"/>
              </a:defRPr>
            </a:lvl4pPr>
            <a:lvl5pPr marL="0" indent="914400" algn="ctr">
              <a:spcBef>
                <a:spcPts val="0"/>
              </a:spcBef>
              <a:buClrTx/>
              <a:buSzTx/>
              <a:buNone/>
              <a:defRPr cap="all" spc="234" sz="2600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itle Text"/>
          <p:cNvSpPr txBox="1"/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pc="208" sz="10400">
                <a:solidFill>
                  <a:srgbClr val="FFFFFF"/>
                </a:solidFill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Center Alt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xfrm>
            <a:off x="673100" y="3086100"/>
            <a:ext cx="11658600" cy="3568700"/>
          </a:xfrm>
          <a:prstGeom prst="rect">
            <a:avLst/>
          </a:prstGeom>
        </p:spPr>
        <p:txBody>
          <a:bodyPr anchor="ctr"/>
          <a:lstStyle>
            <a:lvl1pPr>
              <a:defRPr spc="208" sz="10400"/>
            </a:lvl1pPr>
          </a:lstStyle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Photo - Vertical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Image"/>
          <p:cNvSpPr/>
          <p:nvPr>
            <p:ph type="pic" sz="half" idx="13"/>
          </p:nvPr>
        </p:nvSpPr>
        <p:spPr>
          <a:xfrm>
            <a:off x="6191619" y="1082886"/>
            <a:ext cx="5880101" cy="7747001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57" name="Title Text"/>
          <p:cNvSpPr txBox="1"/>
          <p:nvPr>
            <p:ph type="title"/>
          </p:nvPr>
        </p:nvSpPr>
        <p:spPr>
          <a:xfrm>
            <a:off x="673100" y="4191000"/>
            <a:ext cx="4889500" cy="3581400"/>
          </a:xfrm>
          <a:prstGeom prst="rect">
            <a:avLst/>
          </a:prstGeom>
        </p:spPr>
        <p:txBody>
          <a:bodyPr/>
          <a:lstStyle>
            <a:lvl1pPr algn="l">
              <a:lnSpc>
                <a:spcPct val="80000"/>
              </a:lnSpc>
              <a:defRPr spc="148" sz="7400"/>
            </a:lvl1pPr>
          </a:lstStyle>
          <a:p>
            <a:pPr/>
            <a:r>
              <a:t>Title Text</a:t>
            </a:r>
          </a:p>
        </p:txBody>
      </p:sp>
      <p:sp>
        <p:nvSpPr>
          <p:cNvPr id="58" name="Body Level One…"/>
          <p:cNvSpPr txBox="1"/>
          <p:nvPr>
            <p:ph type="body" sz="quarter" idx="1"/>
          </p:nvPr>
        </p:nvSpPr>
        <p:spPr>
          <a:xfrm>
            <a:off x="673100" y="2844800"/>
            <a:ext cx="4889500" cy="1358900"/>
          </a:xfrm>
          <a:prstGeom prst="rect">
            <a:avLst/>
          </a:prstGeom>
        </p:spPr>
        <p:txBody>
          <a:bodyPr anchor="b"/>
          <a:lstStyle>
            <a:lvl1pPr marL="0" indent="0">
              <a:spcBef>
                <a:spcPts val="0"/>
              </a:spcBef>
              <a:buClrTx/>
              <a:buSzTx/>
              <a:buNone/>
              <a:defRPr cap="all" spc="79" sz="4000">
                <a:latin typeface="+mn-lt"/>
                <a:ea typeface="+mn-ea"/>
                <a:cs typeface="+mn-cs"/>
                <a:sym typeface="Futura"/>
              </a:defRPr>
            </a:lvl1pPr>
            <a:lvl2pPr marL="0" indent="228600">
              <a:spcBef>
                <a:spcPts val="0"/>
              </a:spcBef>
              <a:buClrTx/>
              <a:buSzTx/>
              <a:buNone/>
              <a:defRPr cap="all" spc="79" sz="4000">
                <a:latin typeface="+mn-lt"/>
                <a:ea typeface="+mn-ea"/>
                <a:cs typeface="+mn-cs"/>
                <a:sym typeface="Futura"/>
              </a:defRPr>
            </a:lvl2pPr>
            <a:lvl3pPr marL="0" indent="457200">
              <a:spcBef>
                <a:spcPts val="0"/>
              </a:spcBef>
              <a:buClrTx/>
              <a:buSzTx/>
              <a:buNone/>
              <a:defRPr cap="all" spc="79" sz="4000">
                <a:latin typeface="+mn-lt"/>
                <a:ea typeface="+mn-ea"/>
                <a:cs typeface="+mn-cs"/>
                <a:sym typeface="Futura"/>
              </a:defRPr>
            </a:lvl3pPr>
            <a:lvl4pPr marL="0" indent="685800">
              <a:spcBef>
                <a:spcPts val="0"/>
              </a:spcBef>
              <a:buClrTx/>
              <a:buSzTx/>
              <a:buNone/>
              <a:defRPr cap="all" spc="79" sz="4000">
                <a:latin typeface="+mn-lt"/>
                <a:ea typeface="+mn-ea"/>
                <a:cs typeface="+mn-cs"/>
                <a:sym typeface="Futura"/>
              </a:defRPr>
            </a:lvl4pPr>
            <a:lvl5pPr marL="0" indent="914400">
              <a:spcBef>
                <a:spcPts val="0"/>
              </a:spcBef>
              <a:buClrTx/>
              <a:buSzTx/>
              <a:buNone/>
              <a:defRPr cap="all" spc="79" sz="4000">
                <a:latin typeface="+mn-lt"/>
                <a:ea typeface="+mn-ea"/>
                <a:cs typeface="+mn-cs"/>
                <a:sym typeface="Futura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donec quis nunc"/>
          <p:cNvSpPr txBox="1"/>
          <p:nvPr>
            <p:ph type="body" sz="quarter" idx="13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34" sz="26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donec quis nunc</a:t>
            </a:r>
          </a:p>
        </p:txBody>
      </p:sp>
      <p:sp>
        <p:nvSpPr>
          <p:cNvPr id="6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donec quis nunc"/>
          <p:cNvSpPr txBox="1"/>
          <p:nvPr>
            <p:ph type="body" sz="quarter" idx="13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34" sz="26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donec quis nunc</a:t>
            </a:r>
          </a:p>
        </p:txBody>
      </p:sp>
      <p:sp>
        <p:nvSpPr>
          <p:cNvPr id="7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8" name="Slide Number"/>
          <p:cNvSpPr txBox="1"/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 showMasterSp="1" showMasterPhAnim="1">
  <p:cSld name="Title, Bullets &amp; 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Image"/>
          <p:cNvSpPr/>
          <p:nvPr>
            <p:ph type="pic" sz="half" idx="13"/>
          </p:nvPr>
        </p:nvSpPr>
        <p:spPr>
          <a:xfrm>
            <a:off x="6172200" y="2324089"/>
            <a:ext cx="5943600" cy="6568573"/>
          </a:xfrm>
          <a:prstGeom prst="rect">
            <a:avLst/>
          </a:prstGeom>
          <a:effectLst>
            <a:outerShdw sx="100000" sy="100000" kx="0" ky="0" algn="b" rotWithShape="0" blurRad="190500" dist="8455" dir="5400000">
              <a:srgbClr val="000000"/>
            </a:outerShdw>
          </a:effectLst>
        </p:spPr>
        <p:txBody>
          <a:bodyPr lIns="91439" tIns="45719" rIns="91439" bIns="45719">
            <a:noAutofit/>
          </a:bodyPr>
          <a:lstStyle/>
          <a:p>
            <a:pPr/>
          </a:p>
        </p:txBody>
      </p:sp>
      <p:sp>
        <p:nvSpPr>
          <p:cNvPr id="86" name="donec quis nunc"/>
          <p:cNvSpPr txBox="1"/>
          <p:nvPr>
            <p:ph type="body" sz="quarter" idx="14"/>
          </p:nvPr>
        </p:nvSpPr>
        <p:spPr>
          <a:xfrm>
            <a:off x="673100" y="1320800"/>
            <a:ext cx="11658600" cy="536265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ClrTx/>
              <a:buSzTx/>
              <a:buNone/>
              <a:defRPr cap="all" spc="234" sz="2600"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r>
              <a:t>donec quis nunc</a:t>
            </a:r>
          </a:p>
        </p:txBody>
      </p:sp>
      <p:sp>
        <p:nvSpPr>
          <p:cNvPr id="87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8" name="Body Level One…"/>
          <p:cNvSpPr txBox="1"/>
          <p:nvPr>
            <p:ph type="body" sz="half" idx="1"/>
          </p:nvPr>
        </p:nvSpPr>
        <p:spPr>
          <a:xfrm>
            <a:off x="673100" y="2603500"/>
            <a:ext cx="4775200" cy="6019800"/>
          </a:xfrm>
          <a:prstGeom prst="rect">
            <a:avLst/>
          </a:prstGeom>
        </p:spPr>
        <p:txBody>
          <a:bodyPr/>
          <a:lstStyle>
            <a:lvl1pPr>
              <a:spcBef>
                <a:spcPts val="2800"/>
              </a:spcBef>
              <a:defRPr spc="48" sz="2400"/>
            </a:lvl1pPr>
            <a:lvl2pPr>
              <a:spcBef>
                <a:spcPts val="2800"/>
              </a:spcBef>
              <a:defRPr spc="48" sz="2400"/>
            </a:lvl2pPr>
            <a:lvl3pPr>
              <a:spcBef>
                <a:spcPts val="2800"/>
              </a:spcBef>
              <a:defRPr spc="48" sz="2400"/>
            </a:lvl3pPr>
            <a:lvl4pPr>
              <a:spcBef>
                <a:spcPts val="2800"/>
              </a:spcBef>
              <a:defRPr spc="48" sz="2400"/>
            </a:lvl4pPr>
            <a:lvl5pPr>
              <a:spcBef>
                <a:spcPts val="2800"/>
              </a:spcBef>
              <a:defRPr spc="48" sz="2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9" name="Slide Number"/>
          <p:cNvSpPr txBox="1"/>
          <p:nvPr>
            <p:ph type="sldNum" sz="quarter" idx="2"/>
          </p:nvPr>
        </p:nvSpPr>
        <p:spPr>
          <a:xfrm>
            <a:off x="6338817" y="9235547"/>
            <a:ext cx="327168" cy="337606"/>
          </a:xfrm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Relationship Id="rId21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1.xml"/><Relationship Id="rId24" Type="http://schemas.openxmlformats.org/officeDocument/2006/relationships/slideLayout" Target="../slideLayouts/slideLayout2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584200"/>
            <a:ext cx="11658600" cy="7493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2387600"/>
            <a:ext cx="11658600" cy="6451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6338817" y="9234278"/>
            <a:ext cx="327168" cy="337605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>
            <a:lvl1pPr>
              <a:defRPr cap="all" spc="28" sz="1400">
                <a:solidFill>
                  <a:srgbClr val="9A958E"/>
                </a:solidFill>
                <a:latin typeface="+mn-lt"/>
                <a:ea typeface="+mn-ea"/>
                <a:cs typeface="+mn-cs"/>
                <a:sym typeface="Futura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  <p:sldLayoutId id="2147483667" r:id="rId21"/>
    <p:sldLayoutId id="2147483668" r:id="rId22"/>
    <p:sldLayoutId id="2147483669" r:id="rId23"/>
    <p:sldLayoutId id="2147483670" r:id="rId24"/>
  </p:sldLayoutIdLst>
  <p:transition xmlns:p14="http://schemas.microsoft.com/office/powerpoint/2010/main" spd="med" advClick="1"/>
  <p:txStyles>
    <p:title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79" strike="noStrike" sz="4000" u="none">
          <a:ln>
            <a:noFill/>
          </a:ln>
          <a:solidFill>
            <a:srgbClr val="5B5854"/>
          </a:solidFill>
          <a:uFillTx/>
          <a:latin typeface="+mn-lt"/>
          <a:ea typeface="+mn-ea"/>
          <a:cs typeface="+mn-cs"/>
          <a:sym typeface="Futura"/>
        </a:defRPr>
      </a:lvl9pPr>
    </p:titleStyle>
    <p:bodyStyle>
      <a:lvl1pPr marL="381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1pPr>
      <a:lvl2pPr marL="762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2pPr>
      <a:lvl3pPr marL="1143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3pPr>
      <a:lvl4pPr marL="1524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4pPr>
      <a:lvl5pPr marL="1905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5pPr>
      <a:lvl6pPr marL="2286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6pPr>
      <a:lvl7pPr marL="2667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7pPr>
      <a:lvl8pPr marL="3048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8pPr>
      <a:lvl9pPr marL="3429000" marR="0" indent="-381000" algn="l" defTabSz="457200" rtl="0" latinLnBrk="0">
        <a:lnSpc>
          <a:spcPct val="100000"/>
        </a:lnSpc>
        <a:spcBef>
          <a:spcPts val="3400"/>
        </a:spcBef>
        <a:spcAft>
          <a:spcPts val="0"/>
        </a:spcAft>
        <a:buClr>
          <a:srgbClr val="9A958E"/>
        </a:buClr>
        <a:buSzPct val="75000"/>
        <a:buFontTx/>
        <a:buChar char="•"/>
        <a:tabLst/>
        <a:defRPr b="0" baseline="0" cap="none" i="0" spc="56" strike="noStrike" sz="2800" u="none">
          <a:ln>
            <a:noFill/>
          </a:ln>
          <a:solidFill>
            <a:srgbClr val="5B5854"/>
          </a:solidFill>
          <a:uFillTx/>
          <a:latin typeface="Avenir Medium"/>
          <a:ea typeface="Avenir Medium"/>
          <a:cs typeface="Avenir Medium"/>
          <a:sym typeface="Avenir Medium"/>
        </a:defRPr>
      </a:lvl9pPr>
    </p:bodyStyle>
    <p:otherStyle>
      <a:lvl1pPr marL="0" marR="0" indent="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1pPr>
      <a:lvl2pPr marL="0" marR="0" indent="228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2pPr>
      <a:lvl3pPr marL="0" marR="0" indent="457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3pPr>
      <a:lvl4pPr marL="0" marR="0" indent="685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4pPr>
      <a:lvl5pPr marL="0" marR="0" indent="9144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5pPr>
      <a:lvl6pPr marL="0" marR="0" indent="11430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6pPr>
      <a:lvl7pPr marL="0" marR="0" indent="13716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7pPr>
      <a:lvl8pPr marL="0" marR="0" indent="16002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8pPr>
      <a:lvl9pPr marL="0" marR="0" indent="1828800" algn="ctr" defTabSz="457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28" strike="noStrike" sz="1400" u="none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Futura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/Relationships>
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/Relationships>
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17.png"/><Relationship Id="rId3" Type="http://schemas.openxmlformats.org/officeDocument/2006/relationships/image" Target="../media/image18.png"/></Relationships>
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Relationship Id="rId3" Type="http://schemas.openxmlformats.org/officeDocument/2006/relationships/image" Target="../media/image20.png"/></Relationships>
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5.png"/></Relationships>
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.tif"/></Relationships>
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6.png"/></Relationships>
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27.png"/><Relationship Id="rId3" Type="http://schemas.openxmlformats.org/officeDocument/2006/relationships/image" Target="../media/image28.png"/></Relationships>
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3.png"/></Relationships>
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29.png"/><Relationship Id="rId3" Type="http://schemas.openxmlformats.org/officeDocument/2006/relationships/image" Target="../media/image24.png"/></Relationships>
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0.png"/><Relationship Id="rId3" Type="http://schemas.openxmlformats.org/officeDocument/2006/relationships/image" Target="../media/image31.png"/></Relationships>
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2.png"/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35.png"/><Relationship Id="rId6" Type="http://schemas.openxmlformats.org/officeDocument/2006/relationships/image" Target="../media/image36.png"/></Relationships>
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37.png"/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png"/><Relationship Id="rId6" Type="http://schemas.openxmlformats.org/officeDocument/2006/relationships/image" Target="../media/image8.png"/><Relationship Id="rId7" Type="http://schemas.openxmlformats.org/officeDocument/2006/relationships/image" Target="../media/image9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/Relationships>
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44.png"/><Relationship Id="rId8" Type="http://schemas.openxmlformats.org/officeDocument/2006/relationships/image" Target="../media/image10.png"/><Relationship Id="rId9" Type="http://schemas.openxmlformats.org/officeDocument/2006/relationships/image" Target="../media/image11.png"/></Relationships>
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5.png"/></Relationships>
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46.png"/><Relationship Id="rId3" Type="http://schemas.openxmlformats.org/officeDocument/2006/relationships/image" Target="../media/image47.png"/><Relationship Id="rId4" Type="http://schemas.openxmlformats.org/officeDocument/2006/relationships/image" Target="../media/image48.png"/><Relationship Id="rId5" Type="http://schemas.openxmlformats.org/officeDocument/2006/relationships/image" Target="../media/image49.png"/></Relationships>
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50.png"/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/Relationships>
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Relationship Id="rId4" Type="http://schemas.openxmlformats.org/officeDocument/2006/relationships/image" Target="../media/image56.png"/></Relationships>
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57.png"/><Relationship Id="rId3" Type="http://schemas.openxmlformats.org/officeDocument/2006/relationships/image" Target="../media/image58.png"/><Relationship Id="rId4" Type="http://schemas.openxmlformats.org/officeDocument/2006/relationships/image" Target="../media/image59.png"/><Relationship Id="rId5" Type="http://schemas.openxmlformats.org/officeDocument/2006/relationships/image" Target="../media/image60.png"/></Relationships>
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9.jpeg"/><Relationship Id="rId3" Type="http://schemas.openxmlformats.org/officeDocument/2006/relationships/image" Target="../media/image10.jpeg"/></Relationships>
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Relationship Id="rId2" Type="http://schemas.openxmlformats.org/officeDocument/2006/relationships/image" Target="../media/image37.png"/><Relationship Id="rId3" Type="http://schemas.openxmlformats.org/officeDocument/2006/relationships/image" Target="../media/image61.png"/></Relationships>
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2.xml"/></Relationships>
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4" Type="http://schemas.openxmlformats.org/officeDocument/2006/relationships/image" Target="../media/image11.jpeg"/></Relationships>
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image" Target="../media/image1.tif"/><Relationship Id="rId3" Type="http://schemas.openxmlformats.org/officeDocument/2006/relationships/image" Target="../media/image6.png"/></Relationships>
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/Relationships>
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1.xml"/><Relationship Id="rId2" Type="http://schemas.openxmlformats.org/officeDocument/2006/relationships/image" Target="../media/image7.pn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/Relationships>
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Beam Optics &amp; Dynamic Aperture of FCC-ee"/>
          <p:cNvSpPr txBox="1"/>
          <p:nvPr>
            <p:ph type="ctrTitle"/>
          </p:nvPr>
        </p:nvSpPr>
        <p:spPr>
          <a:xfrm>
            <a:off x="673100" y="825500"/>
            <a:ext cx="11658600" cy="3886200"/>
          </a:xfrm>
          <a:prstGeom prst="rect">
            <a:avLst/>
          </a:prstGeom>
        </p:spPr>
        <p:txBody>
          <a:bodyPr/>
          <a:lstStyle>
            <a:lvl1pPr>
              <a:defRPr cap="none" spc="136" sz="6800"/>
            </a:lvl1pPr>
          </a:lstStyle>
          <a:p>
            <a:pPr/>
            <a:r>
              <a:t>Beam Optics &amp; Dynamic Aperture of FCC-ee</a:t>
            </a:r>
          </a:p>
        </p:txBody>
      </p:sp>
      <p:sp>
        <p:nvSpPr>
          <p:cNvPr id="220" name="Nov. 1, 2017 @ DA Workshop…"/>
          <p:cNvSpPr txBox="1"/>
          <p:nvPr>
            <p:ph type="subTitle" idx="1"/>
          </p:nvPr>
        </p:nvSpPr>
        <p:spPr>
          <a:xfrm>
            <a:off x="673100" y="4115816"/>
            <a:ext cx="11658600" cy="4544568"/>
          </a:xfrm>
          <a:prstGeom prst="rect">
            <a:avLst/>
          </a:prstGeom>
        </p:spPr>
        <p:txBody>
          <a:bodyPr anchor="t"/>
          <a:lstStyle/>
          <a:p>
            <a:pPr>
              <a:defRPr cap="none" spc="132" sz="3300"/>
            </a:pPr>
          </a:p>
          <a:p>
            <a:pPr>
              <a:defRPr cap="none" spc="132" sz="3300"/>
            </a:pPr>
            <a:r>
              <a:t>Nov. 1, 2017 @ DA Workshop</a:t>
            </a:r>
          </a:p>
          <a:p>
            <a:pPr>
              <a:defRPr cap="none" spc="132" sz="3300"/>
            </a:pPr>
          </a:p>
          <a:p>
            <a:pPr>
              <a:defRPr cap="none" spc="132" sz="3300"/>
            </a:pPr>
            <a:r>
              <a:t>K. Oide (KEK) on behalf of the FCC-ee Collaboration</a:t>
            </a:r>
          </a:p>
          <a:p>
            <a:pPr>
              <a:defRPr cap="none" spc="132" sz="3300"/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2" name="Table 1"/>
          <p:cNvGraphicFramePr/>
          <p:nvPr/>
        </p:nvGraphicFramePr>
        <p:xfrm>
          <a:off x="-1" y="1525657"/>
          <a:ext cx="13004803" cy="3859271"/>
        </p:xfrm>
        <a:graphic xmlns:a="http://schemas.openxmlformats.org/drawingml/2006/main">
          <a:graphicData uri="http://schemas.openxmlformats.org/drawingml/2006/table">
            <a:tbl>
              <a:tblPr firstCol="0" firstRow="1" lastCol="0" lastRow="0" bandCol="0" bandRow="0" rtl="0">
                <a:tableStyleId>{4C3C2611-4C71-4FC5-86AE-919BDF0F9419}</a:tableStyleId>
              </a:tblPr>
              <a:tblGrid>
                <a:gridCol w="1989581"/>
                <a:gridCol w="2686432"/>
                <a:gridCol w="3437053"/>
                <a:gridCol w="2567912"/>
                <a:gridCol w="2311122"/>
              </a:tblGrid>
              <a:tr h="1005839">
                <a:tc>
                  <a:txBody>
                    <a:bodyPr/>
                    <a:lstStyle/>
                    <a:p>
                      <a:pPr algn="l" defTabSz="130048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working point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cap="none" spc="0" sz="2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luminosity/IP</a:t>
                      </a:r>
                    </a:p>
                    <a:p>
                      <a:pPr algn="l" defTabSz="1300480">
                        <a:defRPr cap="none" spc="0" sz="2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[10</a:t>
                      </a:r>
                      <a:r>
                        <a:rPr baseline="30571"/>
                        <a:t>34</a:t>
                      </a:r>
                      <a:r>
                        <a:t> cm</a:t>
                      </a:r>
                      <a:r>
                        <a:rPr baseline="30571"/>
                        <a:t>-2</a:t>
                      </a:r>
                      <a:r>
                        <a:t>s</a:t>
                      </a:r>
                      <a:r>
                        <a:rPr baseline="30571"/>
                        <a:t>-1</a:t>
                      </a:r>
                      <a:r>
                        <a:t>]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total luminosity (2 IPs)/ year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physics goal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run time [years]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50800">
                      <a:solidFill>
                        <a:srgbClr val="FFFFFF"/>
                      </a:solidFill>
                    </a:lnB>
                    <a:solidFill>
                      <a:srgbClr val="5B9BD5"/>
                    </a:solidFill>
                  </a:tcPr>
                </a:tc>
              </a:tr>
              <a:tr h="1158240">
                <a:tc>
                  <a:txBody>
                    <a:bodyPr/>
                    <a:lstStyle/>
                    <a:p>
                      <a:pPr algn="l" defTabSz="1300480">
                        <a:defRPr cap="none" i="1" spc="0" sz="3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Z</a:t>
                      </a:r>
                      <a:r>
                        <a:rPr i="0"/>
                        <a:t> first 2 years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100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cap="none" spc="0" sz="3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26 ab</a:t>
                      </a:r>
                      <a:r>
                        <a:rPr baseline="30588"/>
                        <a:t>-1</a:t>
                      </a:r>
                      <a:r>
                        <a:t>/year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defTabSz="1300480">
                        <a:defRPr cap="none" spc="0" sz="3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150 ab</a:t>
                      </a:r>
                      <a:r>
                        <a:rPr baseline="30588"/>
                        <a:t>-1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l" defTabSz="130048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4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508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</a:tr>
              <a:tr h="624840">
                <a:tc>
                  <a:txBody>
                    <a:bodyPr/>
                    <a:lstStyle/>
                    <a:p>
                      <a:pPr algn="l" defTabSz="1300480">
                        <a:defRPr cap="none" i="1" spc="0" sz="3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Z</a:t>
                      </a:r>
                      <a:r>
                        <a:rPr i="0"/>
                        <a:t> later 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200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cap="none" spc="0" sz="3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52 ab</a:t>
                      </a:r>
                      <a:r>
                        <a:rPr baseline="30588"/>
                        <a:t>-1</a:t>
                      </a:r>
                      <a:r>
                        <a:t>/year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 vMerge="1">
                  <a:tcPr/>
                </a:tc>
                <a:tc vMerge="1">
                  <a:tcPr/>
                </a:tc>
              </a:tr>
              <a:tr h="624840">
                <a:tc>
                  <a:txBody>
                    <a:bodyPr/>
                    <a:lstStyle/>
                    <a:p>
                      <a:pPr algn="l" defTabSz="130048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i="1" sz="3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W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cap="none" spc="0" sz="3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7.8 ab</a:t>
                      </a:r>
                      <a:r>
                        <a:rPr baseline="30588"/>
                        <a:t>-1</a:t>
                      </a:r>
                      <a:r>
                        <a:t>/year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cap="none" spc="0" sz="3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10 ab</a:t>
                      </a:r>
                      <a:r>
                        <a:rPr baseline="30588"/>
                        <a:t>-1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~1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</a:tr>
              <a:tr h="624840">
                <a:tc>
                  <a:txBody>
                    <a:bodyPr/>
                    <a:lstStyle/>
                    <a:p>
                      <a:pPr algn="l" defTabSz="130048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i="1" sz="3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H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7.0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cap="none" spc="0" sz="3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1.8 ab</a:t>
                      </a:r>
                      <a:r>
                        <a:rPr baseline="30588"/>
                        <a:t>-1</a:t>
                      </a:r>
                      <a:r>
                        <a:t>/year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cap="none" spc="0" sz="3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5 ab</a:t>
                      </a:r>
                      <a:r>
                        <a:rPr baseline="30588"/>
                        <a:t>-1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3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E9EFF7"/>
                    </a:solidFill>
                  </a:tcPr>
                </a:tc>
              </a:tr>
              <a:tr h="624840">
                <a:tc>
                  <a:txBody>
                    <a:bodyPr/>
                    <a:lstStyle/>
                    <a:p>
                      <a:pPr algn="l" defTabSz="130048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top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1.3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cap="none" spc="0" sz="3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0.34 ab</a:t>
                      </a:r>
                      <a:r>
                        <a:rPr baseline="30588"/>
                        <a:t>-1</a:t>
                      </a:r>
                      <a:r>
                        <a:t>/year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cap="none" spc="0" sz="3400">
                          <a:solidFill>
                            <a:srgbClr val="000000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defRPr>
                      </a:pPr>
                      <a:r>
                        <a:t>1.5 ab</a:t>
                      </a:r>
                      <a:r>
                        <a:rPr baseline="30588"/>
                        <a:t>-1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  <a:tc>
                  <a:txBody>
                    <a:bodyPr/>
                    <a:lstStyle/>
                    <a:p>
                      <a:pPr algn="l" defTabSz="130048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3400"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5</a:t>
                      </a:r>
                    </a:p>
                  </a:txBody>
                  <a:tcPr marL="45720" marR="45720" marT="45720" marB="45720" anchor="t" anchorCtr="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  <a:solidFill>
                      <a:srgbClr val="D0DEEF"/>
                    </a:solidFill>
                  </a:tcPr>
                </a:tc>
              </a:tr>
            </a:tbl>
          </a:graphicData>
        </a:graphic>
      </p:graphicFrame>
      <p:sp>
        <p:nvSpPr>
          <p:cNvPr id="373" name="TextBox 2"/>
          <p:cNvSpPr txBox="1"/>
          <p:nvPr/>
        </p:nvSpPr>
        <p:spPr>
          <a:xfrm>
            <a:off x="1996299" y="267349"/>
            <a:ext cx="8675636" cy="815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conservative revised operation model</a:t>
            </a:r>
          </a:p>
        </p:txBody>
      </p:sp>
      <p:sp>
        <p:nvSpPr>
          <p:cNvPr id="374" name="TextBox 3"/>
          <p:cNvSpPr txBox="1"/>
          <p:nvPr/>
        </p:nvSpPr>
        <p:spPr>
          <a:xfrm>
            <a:off x="3532470" y="7539495"/>
            <a:ext cx="6298007" cy="815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023" tIns="65023" rIns="65023" bIns="65023">
            <a:spAutoFit/>
          </a:bodyPr>
          <a:lstStyle>
            <a:lvl1pPr algn="l" defTabSz="1300480">
              <a:defRPr sz="44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total run time: 12-13 years </a:t>
            </a:r>
          </a:p>
        </p:txBody>
      </p:sp>
      <p:sp>
        <p:nvSpPr>
          <p:cNvPr id="375" name="F. Zimmermann"/>
          <p:cNvSpPr txBox="1"/>
          <p:nvPr/>
        </p:nvSpPr>
        <p:spPr>
          <a:xfrm>
            <a:off x="9924694" y="8483600"/>
            <a:ext cx="2223212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F. Zimmermann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Mitigation of Coherent Beam-Beam Instabilit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45363">
              <a:defRPr spc="-53" sz="2688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Mitigation of Coherent Beam-Beam Instability</a:t>
            </a:r>
          </a:p>
        </p:txBody>
      </p:sp>
      <p:sp>
        <p:nvSpPr>
          <p:cNvPr id="378" name="Text"/>
          <p:cNvSpPr txBox="1"/>
          <p:nvPr/>
        </p:nvSpPr>
        <p:spPr>
          <a:xfrm>
            <a:off x="1364826" y="1624423"/>
            <a:ext cx="127001" cy="371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 defTabSz="325120">
              <a:defRPr sz="9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</a:p>
        </p:txBody>
      </p:sp>
      <p:sp>
        <p:nvSpPr>
          <p:cNvPr id="379" name="A new coherent instability in x-z plane was first found by K. Ohmi by FCC Week 2016 with a strong-strong beam-beam simulation.…"/>
          <p:cNvSpPr txBox="1"/>
          <p:nvPr>
            <p:ph type="body" idx="1"/>
          </p:nvPr>
        </p:nvSpPr>
        <p:spPr>
          <a:xfrm>
            <a:off x="447278" y="745743"/>
            <a:ext cx="12557522" cy="11722638"/>
          </a:xfrm>
          <a:prstGeom prst="rect">
            <a:avLst/>
          </a:prstGeom>
        </p:spPr>
        <p:txBody>
          <a:bodyPr lIns="71437" tIns="71437" rIns="71437" bIns="71437">
            <a:noAutofit/>
          </a:bodyPr>
          <a:lstStyle/>
          <a:p>
            <a:pPr marL="706782" indent="-706782" defTabSz="821531">
              <a:spcBef>
                <a:spcPts val="500"/>
              </a:spcBef>
              <a:defRPr sz="2100"/>
            </a:pPr>
            <a:r>
              <a:t>A new coherent instability in x-z plane was first found by K. Ohmi by FCC Week 2016 with a strong-strong beam-beam simulation.</a:t>
            </a:r>
          </a:p>
          <a:p>
            <a:pPr marL="706782" indent="-706782" defTabSz="821531">
              <a:spcBef>
                <a:spcPts val="500"/>
              </a:spcBef>
              <a:defRPr sz="2100"/>
            </a:pPr>
            <a:r>
              <a:t>D. Shatilov confirmed their phenomenon by a completely independent simulation, with a turn-by-turn alternating quasi-strong-strong method. The results of these two agree to each other very well.</a:t>
            </a:r>
          </a:p>
          <a:p>
            <a:pPr marL="706782" indent="-706782" defTabSz="821531">
              <a:spcBef>
                <a:spcPts val="500"/>
              </a:spcBef>
              <a:defRPr sz="2100"/>
            </a:pPr>
          </a:p>
          <a:p>
            <a:pPr marL="706782" indent="-706782" defTabSz="821531">
              <a:spcBef>
                <a:spcPts val="500"/>
              </a:spcBef>
              <a:defRPr sz="2100"/>
            </a:pPr>
          </a:p>
          <a:p>
            <a:pPr marL="706782" indent="-706782" defTabSz="821531">
              <a:spcBef>
                <a:spcPts val="500"/>
              </a:spcBef>
              <a:defRPr sz="2100"/>
            </a:pPr>
          </a:p>
          <a:p>
            <a:pPr marL="706782" indent="-706782" defTabSz="821531">
              <a:spcBef>
                <a:spcPts val="500"/>
              </a:spcBef>
              <a:defRPr sz="2100"/>
            </a:pPr>
          </a:p>
          <a:p>
            <a:pPr marL="706782" indent="-706782" defTabSz="821531">
              <a:spcBef>
                <a:spcPts val="500"/>
              </a:spcBef>
              <a:defRPr sz="2100"/>
            </a:pPr>
          </a:p>
          <a:p>
            <a:pPr marL="706782" indent="-706782" defTabSz="821531">
              <a:spcBef>
                <a:spcPts val="500"/>
              </a:spcBef>
              <a:defRPr sz="2100"/>
            </a:pPr>
          </a:p>
          <a:p>
            <a:pPr marL="706782" indent="-706782" defTabSz="821531">
              <a:spcBef>
                <a:spcPts val="500"/>
              </a:spcBef>
              <a:defRPr sz="2100"/>
            </a:pPr>
          </a:p>
          <a:p>
            <a:pPr marL="706782" indent="-706782" defTabSz="821531">
              <a:spcBef>
                <a:spcPts val="500"/>
              </a:spcBef>
              <a:defRPr sz="2100"/>
            </a:pPr>
          </a:p>
          <a:p>
            <a:pPr marL="706782" indent="-706782" defTabSz="821531">
              <a:spcBef>
                <a:spcPts val="500"/>
              </a:spcBef>
              <a:defRPr sz="2100"/>
            </a:pPr>
            <a:r>
              <a:t>A semi-analytic scaling the threshold bunch intensity has been derived by K. Ohmi:</a:t>
            </a:r>
          </a:p>
          <a:p>
            <a:pPr marL="706782" indent="-706782" defTabSz="821531">
              <a:spcBef>
                <a:spcPts val="500"/>
              </a:spcBef>
              <a:defRPr sz="2100"/>
            </a:pPr>
          </a:p>
          <a:p>
            <a:pPr marL="706782" indent="-706782" defTabSz="821531">
              <a:spcBef>
                <a:spcPts val="500"/>
              </a:spcBef>
              <a:defRPr sz="2100"/>
            </a:pPr>
          </a:p>
          <a:p>
            <a:pPr marL="706782" indent="-706782" defTabSz="821531">
              <a:spcBef>
                <a:spcPts val="500"/>
              </a:spcBef>
              <a:defRPr sz="2100"/>
            </a:pPr>
            <a:r>
              <a:t>Thus a smaller </a:t>
            </a:r>
            <a:r>
              <a:rPr i="1"/>
              <a:t>β</a:t>
            </a:r>
            <a:r>
              <a:rPr baseline="-5999" i="1"/>
              <a:t>x</a:t>
            </a:r>
            <a:r>
              <a:rPr i="1"/>
              <a:t>*</a:t>
            </a:r>
            <a:r>
              <a:t> and a larger momentum compaction α</a:t>
            </a:r>
            <a:r>
              <a:rPr baseline="-5999" i="1"/>
              <a:t>p  </a:t>
            </a:r>
            <a:r>
              <a:t>are favorable. The latter can be achieved by changing the phase advances to 60°/60° of the arc at </a:t>
            </a:r>
            <a:r>
              <a:rPr i="1"/>
              <a:t>Z</a:t>
            </a:r>
            <a:r>
              <a:t>.</a:t>
            </a:r>
          </a:p>
          <a:p>
            <a:pPr marL="706782" indent="-706782" defTabSz="821531">
              <a:spcBef>
                <a:spcPts val="500"/>
              </a:spcBef>
              <a:defRPr sz="2100"/>
            </a:pPr>
            <a:r>
              <a:t>Longer bunch lengths by SR as well as beamstrahlung stabilizes the instability.</a:t>
            </a:r>
          </a:p>
          <a:p>
            <a:pPr marL="706782" indent="-706782" defTabSz="821531">
              <a:spcBef>
                <a:spcPts val="500"/>
              </a:spcBef>
              <a:defRPr sz="2100"/>
            </a:pPr>
            <a:r>
              <a:t>This instability appears up to Zh (120 GeV). A longer bunch length by a strong beamstrahlung can mitigate it, then an imbalance in the charges of the two colliding bunches may cause flip-flop: a “bootstrap” injection is necessary (D. Shatilov).</a:t>
            </a:r>
          </a:p>
        </p:txBody>
      </p:sp>
      <p:sp>
        <p:nvSpPr>
          <p:cNvPr id="380" name="Rectangle"/>
          <p:cNvSpPr/>
          <p:nvPr/>
        </p:nvSpPr>
        <p:spPr>
          <a:xfrm>
            <a:off x="2330489" y="2780062"/>
            <a:ext cx="8343822" cy="281542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 defTabSz="821531">
              <a:defRPr sz="4200">
                <a:solidFill>
                  <a:srgbClr val="FFFFFF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grpSp>
        <p:nvGrpSpPr>
          <p:cNvPr id="383" name="Group"/>
          <p:cNvGrpSpPr/>
          <p:nvPr/>
        </p:nvGrpSpPr>
        <p:grpSpPr>
          <a:xfrm>
            <a:off x="1935892" y="2708230"/>
            <a:ext cx="9106299" cy="3170788"/>
            <a:chOff x="0" y="0"/>
            <a:chExt cx="9106297" cy="3170786"/>
          </a:xfrm>
        </p:grpSpPr>
        <p:pic>
          <p:nvPicPr>
            <p:cNvPr id="381" name="image2.png" descr="image2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76688"/>
              <a:ext cx="4306781" cy="295322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82" name="image1.pdf" descr="image1.pdf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4576602" y="0"/>
              <a:ext cx="4529696" cy="317078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84" name="D. Shatilov"/>
          <p:cNvSpPr txBox="1"/>
          <p:nvPr/>
        </p:nvSpPr>
        <p:spPr>
          <a:xfrm>
            <a:off x="3863247" y="3997987"/>
            <a:ext cx="1139577" cy="379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5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D. Shatilov</a:t>
            </a:r>
          </a:p>
        </p:txBody>
      </p:sp>
      <p:sp>
        <p:nvSpPr>
          <p:cNvPr id="385" name="K. Ohmi"/>
          <p:cNvSpPr txBox="1"/>
          <p:nvPr/>
        </p:nvSpPr>
        <p:spPr>
          <a:xfrm>
            <a:off x="8639128" y="3997987"/>
            <a:ext cx="901179" cy="3795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 anchor="ctr"/>
          <a:lstStyle>
            <a:lvl1pPr defTabSz="821531">
              <a:defRPr sz="15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K. Ohmi</a:t>
            </a:r>
          </a:p>
        </p:txBody>
      </p:sp>
      <p:pic>
        <p:nvPicPr>
          <p:cNvPr id="386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918979" y="6231462"/>
            <a:ext cx="2104606" cy="711016"/>
          </a:xfrm>
          <a:prstGeom prst="rect">
            <a:avLst/>
          </a:prstGeom>
          <a:ln w="12700">
            <a:miter lim="400000"/>
          </a:ln>
        </p:spPr>
      </p:pic>
      <p:sp>
        <p:nvSpPr>
          <p:cNvPr id="387" name="K. Ohmi, et al., Phys.Rev.Lett. 119 (2017) no.13, 134801"/>
          <p:cNvSpPr txBox="1"/>
          <p:nvPr/>
        </p:nvSpPr>
        <p:spPr>
          <a:xfrm>
            <a:off x="8335165" y="9118081"/>
            <a:ext cx="4400196" cy="286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333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K. Ohmi, et al., Phys.Rev.Lett. 119 (2017) no.13, 134801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TextBox 3"/>
          <p:cNvSpPr txBox="1"/>
          <p:nvPr/>
        </p:nvSpPr>
        <p:spPr>
          <a:xfrm>
            <a:off x="704426" y="245623"/>
            <a:ext cx="11595948" cy="815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023" tIns="65023" rIns="65023" bIns="65023">
            <a:spAutoFit/>
          </a:bodyPr>
          <a:lstStyle>
            <a:lvl1pPr defTabSz="1300480">
              <a:defRPr b="1" sz="4400">
                <a:solidFill>
                  <a:srgbClr val="002060"/>
                </a:solidFill>
                <a:effectLst>
                  <a:outerShdw sx="100000" sy="100000" kx="0" ky="0" algn="b" rotWithShape="0" blurRad="38100" dist="38100" dir="2700000">
                    <a:srgbClr val="000000">
                      <a:alpha val="43137"/>
                    </a:srgbClr>
                  </a:outerShdw>
                </a:effectLst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Bootstrapping</a:t>
            </a:r>
          </a:p>
        </p:txBody>
      </p:sp>
      <p:sp>
        <p:nvSpPr>
          <p:cNvPr id="390" name="D. Shatilov"/>
          <p:cNvSpPr txBox="1"/>
          <p:nvPr/>
        </p:nvSpPr>
        <p:spPr>
          <a:xfrm>
            <a:off x="10885681" y="653547"/>
            <a:ext cx="1599287" cy="520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D. Shatilov</a:t>
            </a:r>
          </a:p>
        </p:txBody>
      </p:sp>
      <p:grpSp>
        <p:nvGrpSpPr>
          <p:cNvPr id="409" name="Group"/>
          <p:cNvGrpSpPr/>
          <p:nvPr/>
        </p:nvGrpSpPr>
        <p:grpSpPr>
          <a:xfrm>
            <a:off x="1624732" y="1061471"/>
            <a:ext cx="9755336" cy="7069884"/>
            <a:chOff x="0" y="0"/>
            <a:chExt cx="9755335" cy="7069882"/>
          </a:xfrm>
        </p:grpSpPr>
        <p:pic>
          <p:nvPicPr>
            <p:cNvPr id="391" name="Рисунок 1" descr="Рисунок 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138425" y="0"/>
              <a:ext cx="9616911" cy="34620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2" name="Рисунок 2" descr="Рисунок 2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3607794"/>
              <a:ext cx="9755335" cy="346208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93" name="TextBox 5"/>
            <p:cNvSpPr txBox="1"/>
            <p:nvPr/>
          </p:nvSpPr>
          <p:spPr>
            <a:xfrm>
              <a:off x="1301816" y="202493"/>
              <a:ext cx="1266228" cy="115358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b="1" i="1" sz="21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b="0" i="0">
                  <a:latin typeface="Symbol"/>
                  <a:ea typeface="Symbol"/>
                  <a:cs typeface="Symbol"/>
                  <a:sym typeface="Symbol"/>
                </a:rPr>
                <a:t>s</a:t>
              </a:r>
              <a:r>
                <a:rPr baseline="-24095" i="0"/>
                <a:t>z1</a:t>
              </a:r>
              <a:r>
                <a:rPr i="0"/>
                <a:t> /</a:t>
              </a:r>
              <a:r>
                <a:rPr b="0" i="0">
                  <a:latin typeface="Symbol"/>
                  <a:ea typeface="Symbol"/>
                  <a:cs typeface="Symbol"/>
                  <a:sym typeface="Symbol"/>
                </a:rPr>
                <a:t>s</a:t>
              </a:r>
              <a:r>
                <a:rPr baseline="-24095" i="0"/>
                <a:t>z0</a:t>
              </a:r>
              <a:endParaRPr baseline="-24095" i="0"/>
            </a:p>
            <a:p>
              <a:pPr algn="l" defTabSz="1300480">
                <a:lnSpc>
                  <a:spcPct val="80000"/>
                </a:lnSpc>
                <a:defRPr b="1" i="1" sz="21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b="0" i="0">
                  <a:latin typeface="Symbol"/>
                  <a:ea typeface="Symbol"/>
                  <a:cs typeface="Symbol"/>
                  <a:sym typeface="Symbol"/>
                </a:rPr>
                <a:t>s</a:t>
              </a:r>
              <a:r>
                <a:rPr baseline="-24095" i="0"/>
                <a:t>z2</a:t>
              </a:r>
              <a:r>
                <a:rPr i="0"/>
                <a:t> /</a:t>
              </a:r>
              <a:r>
                <a:rPr b="0" i="0">
                  <a:latin typeface="Symbol"/>
                  <a:ea typeface="Symbol"/>
                  <a:cs typeface="Symbol"/>
                  <a:sym typeface="Symbol"/>
                </a:rPr>
                <a:t>s</a:t>
              </a:r>
              <a:r>
                <a:rPr baseline="-24095" i="0"/>
                <a:t>z0</a:t>
              </a:r>
            </a:p>
          </p:txBody>
        </p:sp>
        <p:sp>
          <p:nvSpPr>
            <p:cNvPr id="394" name="TextBox 6"/>
            <p:cNvSpPr txBox="1"/>
            <p:nvPr/>
          </p:nvSpPr>
          <p:spPr>
            <a:xfrm>
              <a:off x="1301816" y="2626805"/>
              <a:ext cx="1590199" cy="453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i="1" sz="22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</a:t>
              </a:r>
              <a:r>
                <a:rPr baseline="-19818" i="0"/>
                <a:t>p</a:t>
              </a:r>
              <a:r>
                <a:rPr i="0"/>
                <a:t> = 4.0</a:t>
              </a:r>
              <a:r>
                <a:rPr i="0">
                  <a:latin typeface="Symbol"/>
                  <a:ea typeface="Symbol"/>
                  <a:cs typeface="Symbol"/>
                  <a:sym typeface="Symbol"/>
                </a:rPr>
                <a:t>×</a:t>
              </a:r>
              <a:r>
                <a:rPr i="0"/>
                <a:t>10</a:t>
              </a:r>
              <a:r>
                <a:rPr baseline="30545" i="0"/>
                <a:t>10</a:t>
              </a:r>
            </a:p>
          </p:txBody>
        </p:sp>
        <p:sp>
          <p:nvSpPr>
            <p:cNvPr id="395" name="TextBox 7"/>
            <p:cNvSpPr txBox="1"/>
            <p:nvPr/>
          </p:nvSpPr>
          <p:spPr>
            <a:xfrm>
              <a:off x="2892014" y="2081595"/>
              <a:ext cx="1590198" cy="453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i="1" sz="2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</a:t>
              </a:r>
              <a:r>
                <a:rPr baseline="-19818" i="0"/>
                <a:t>p</a:t>
              </a:r>
              <a:r>
                <a:rPr i="0"/>
                <a:t> = 4.0</a:t>
              </a:r>
              <a:r>
                <a:rPr i="0">
                  <a:latin typeface="Symbol"/>
                  <a:ea typeface="Symbol"/>
                  <a:cs typeface="Symbol"/>
                  <a:sym typeface="Symbol"/>
                </a:rPr>
                <a:t>×</a:t>
              </a:r>
              <a:r>
                <a:rPr i="0"/>
                <a:t>10</a:t>
              </a:r>
              <a:r>
                <a:rPr baseline="30545" i="0"/>
                <a:t>10</a:t>
              </a:r>
            </a:p>
          </p:txBody>
        </p:sp>
        <p:sp>
          <p:nvSpPr>
            <p:cNvPr id="396" name="TextBox 8"/>
            <p:cNvSpPr txBox="1"/>
            <p:nvPr/>
          </p:nvSpPr>
          <p:spPr>
            <a:xfrm>
              <a:off x="1301816" y="2081595"/>
              <a:ext cx="1590199" cy="453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i="1" sz="2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</a:t>
              </a:r>
              <a:r>
                <a:rPr baseline="-19818" i="0"/>
                <a:t>p</a:t>
              </a:r>
              <a:r>
                <a:rPr i="0"/>
                <a:t> = 4.0</a:t>
              </a:r>
              <a:r>
                <a:rPr i="0">
                  <a:latin typeface="Symbol"/>
                  <a:ea typeface="Symbol"/>
                  <a:cs typeface="Symbol"/>
                  <a:sym typeface="Symbol"/>
                </a:rPr>
                <a:t>×</a:t>
              </a:r>
              <a:r>
                <a:rPr i="0"/>
                <a:t>10</a:t>
              </a:r>
              <a:r>
                <a:rPr baseline="30545" i="0"/>
                <a:t>10</a:t>
              </a:r>
            </a:p>
          </p:txBody>
        </p:sp>
        <p:sp>
          <p:nvSpPr>
            <p:cNvPr id="397" name="TextBox 9"/>
            <p:cNvSpPr txBox="1"/>
            <p:nvPr/>
          </p:nvSpPr>
          <p:spPr>
            <a:xfrm>
              <a:off x="2892014" y="2626805"/>
              <a:ext cx="1602819" cy="453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i="1" sz="22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</a:t>
              </a:r>
              <a:r>
                <a:rPr baseline="-19818" i="0"/>
                <a:t>p</a:t>
              </a:r>
              <a:r>
                <a:rPr i="0"/>
                <a:t> = 4.5</a:t>
              </a:r>
              <a:r>
                <a:rPr i="0">
                  <a:latin typeface="Symbol"/>
                  <a:ea typeface="Symbol"/>
                  <a:cs typeface="Symbol"/>
                  <a:sym typeface="Symbol"/>
                </a:rPr>
                <a:t>×</a:t>
              </a:r>
              <a:r>
                <a:rPr i="0"/>
                <a:t>10</a:t>
              </a:r>
              <a:r>
                <a:rPr baseline="30545" i="0"/>
                <a:t>10</a:t>
              </a:r>
            </a:p>
          </p:txBody>
        </p:sp>
        <p:sp>
          <p:nvSpPr>
            <p:cNvPr id="398" name="Прямая соединительная линия 10"/>
            <p:cNvSpPr/>
            <p:nvPr/>
          </p:nvSpPr>
          <p:spPr>
            <a:xfrm flipH="1">
              <a:off x="2823862" y="127923"/>
              <a:ext cx="1" cy="30500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399" name="Прямая соединительная линия 11"/>
            <p:cNvSpPr/>
            <p:nvPr/>
          </p:nvSpPr>
          <p:spPr>
            <a:xfrm flipH="1">
              <a:off x="4482211" y="127923"/>
              <a:ext cx="1" cy="30500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0" name="Прямая соединительная линия 12"/>
            <p:cNvSpPr/>
            <p:nvPr/>
          </p:nvSpPr>
          <p:spPr>
            <a:xfrm flipH="1">
              <a:off x="6140560" y="127923"/>
              <a:ext cx="1" cy="30500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1" name="Прямая соединительная линия 13"/>
            <p:cNvSpPr/>
            <p:nvPr/>
          </p:nvSpPr>
          <p:spPr>
            <a:xfrm>
              <a:off x="7798910" y="127923"/>
              <a:ext cx="1" cy="3050025"/>
            </a:xfrm>
            <a:prstGeom prst="line">
              <a:avLst/>
            </a:prstGeom>
            <a:noFill/>
            <a:ln w="12700" cap="flat">
              <a:solidFill>
                <a:srgbClr val="000000"/>
              </a:solidFill>
              <a:prstDash val="dash"/>
              <a:round/>
            </a:ln>
            <a:effectLst/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402" name="TextBox 14"/>
            <p:cNvSpPr txBox="1"/>
            <p:nvPr/>
          </p:nvSpPr>
          <p:spPr>
            <a:xfrm>
              <a:off x="4618514" y="2081595"/>
              <a:ext cx="1635633" cy="453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i="1" sz="2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</a:t>
              </a:r>
              <a:r>
                <a:rPr baseline="-19818" i="0"/>
                <a:t>p</a:t>
              </a:r>
              <a:r>
                <a:rPr i="0"/>
                <a:t> = 5.0</a:t>
              </a:r>
              <a:r>
                <a:rPr i="0">
                  <a:latin typeface="Symbol"/>
                  <a:ea typeface="Symbol"/>
                  <a:cs typeface="Symbol"/>
                  <a:sym typeface="Symbol"/>
                </a:rPr>
                <a:t>×</a:t>
              </a:r>
              <a:r>
                <a:rPr i="0"/>
                <a:t>10</a:t>
              </a:r>
              <a:r>
                <a:rPr baseline="30545" i="0"/>
                <a:t>10</a:t>
              </a:r>
            </a:p>
          </p:txBody>
        </p:sp>
        <p:sp>
          <p:nvSpPr>
            <p:cNvPr id="403" name="TextBox 15"/>
            <p:cNvSpPr txBox="1"/>
            <p:nvPr/>
          </p:nvSpPr>
          <p:spPr>
            <a:xfrm>
              <a:off x="4573080" y="2626805"/>
              <a:ext cx="1602820" cy="453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i="1" sz="22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</a:t>
              </a:r>
              <a:r>
                <a:rPr baseline="-19818" i="0"/>
                <a:t>p</a:t>
              </a:r>
              <a:r>
                <a:rPr i="0"/>
                <a:t> = 4.5</a:t>
              </a:r>
              <a:r>
                <a:rPr i="0">
                  <a:latin typeface="Symbol"/>
                  <a:ea typeface="Symbol"/>
                  <a:cs typeface="Symbol"/>
                  <a:sym typeface="Symbol"/>
                </a:rPr>
                <a:t>×</a:t>
              </a:r>
              <a:r>
                <a:rPr i="0"/>
                <a:t>10</a:t>
              </a:r>
              <a:r>
                <a:rPr baseline="30545" i="0"/>
                <a:t>10</a:t>
              </a:r>
            </a:p>
          </p:txBody>
        </p:sp>
        <p:sp>
          <p:nvSpPr>
            <p:cNvPr id="404" name="TextBox 16"/>
            <p:cNvSpPr txBox="1"/>
            <p:nvPr/>
          </p:nvSpPr>
          <p:spPr>
            <a:xfrm>
              <a:off x="6254146" y="2081595"/>
              <a:ext cx="1602819" cy="453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i="1" sz="2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</a:t>
              </a:r>
              <a:r>
                <a:rPr baseline="-19818" i="0"/>
                <a:t>p</a:t>
              </a:r>
              <a:r>
                <a:rPr i="0"/>
                <a:t> = 5.0</a:t>
              </a:r>
              <a:r>
                <a:rPr i="0">
                  <a:latin typeface="Symbol"/>
                  <a:ea typeface="Symbol"/>
                  <a:cs typeface="Symbol"/>
                  <a:sym typeface="Symbol"/>
                </a:rPr>
                <a:t>×</a:t>
              </a:r>
              <a:r>
                <a:rPr i="0"/>
                <a:t>10</a:t>
              </a:r>
              <a:r>
                <a:rPr baseline="30545" i="0"/>
                <a:t>10</a:t>
              </a:r>
            </a:p>
          </p:txBody>
        </p:sp>
        <p:sp>
          <p:nvSpPr>
            <p:cNvPr id="405" name="TextBox 17"/>
            <p:cNvSpPr txBox="1"/>
            <p:nvPr/>
          </p:nvSpPr>
          <p:spPr>
            <a:xfrm>
              <a:off x="6254146" y="2626805"/>
              <a:ext cx="1602819" cy="453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i="1" sz="22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</a:t>
              </a:r>
              <a:r>
                <a:rPr baseline="-19818" i="0"/>
                <a:t>p</a:t>
              </a:r>
              <a:r>
                <a:rPr i="0"/>
                <a:t> = 5.5</a:t>
              </a:r>
              <a:r>
                <a:rPr i="0">
                  <a:latin typeface="Symbol"/>
                  <a:ea typeface="Symbol"/>
                  <a:cs typeface="Symbol"/>
                  <a:sym typeface="Symbol"/>
                </a:rPr>
                <a:t>×</a:t>
              </a:r>
              <a:r>
                <a:rPr i="0"/>
                <a:t>10</a:t>
              </a:r>
              <a:r>
                <a:rPr baseline="30545" i="0"/>
                <a:t>10</a:t>
              </a:r>
            </a:p>
          </p:txBody>
        </p:sp>
        <p:sp>
          <p:nvSpPr>
            <p:cNvPr id="406" name="TextBox 18"/>
            <p:cNvSpPr txBox="1"/>
            <p:nvPr/>
          </p:nvSpPr>
          <p:spPr>
            <a:xfrm>
              <a:off x="7844343" y="2081595"/>
              <a:ext cx="1602820" cy="45394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i="1" sz="22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</a:t>
              </a:r>
              <a:r>
                <a:rPr baseline="-19818" i="0"/>
                <a:t>p</a:t>
              </a:r>
              <a:r>
                <a:rPr i="0"/>
                <a:t> = 6.0</a:t>
              </a:r>
              <a:r>
                <a:rPr i="0">
                  <a:latin typeface="Symbol"/>
                  <a:ea typeface="Symbol"/>
                  <a:cs typeface="Symbol"/>
                  <a:sym typeface="Symbol"/>
                </a:rPr>
                <a:t>×</a:t>
              </a:r>
              <a:r>
                <a:rPr i="0"/>
                <a:t>10</a:t>
              </a:r>
              <a:r>
                <a:rPr baseline="30545" i="0"/>
                <a:t>10</a:t>
              </a:r>
            </a:p>
          </p:txBody>
        </p:sp>
        <p:sp>
          <p:nvSpPr>
            <p:cNvPr id="407" name="TextBox 19"/>
            <p:cNvSpPr txBox="1"/>
            <p:nvPr/>
          </p:nvSpPr>
          <p:spPr>
            <a:xfrm>
              <a:off x="7844343" y="2626805"/>
              <a:ext cx="1602820" cy="45395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noAutofit/>
            </a:bodyPr>
            <a:lstStyle/>
            <a:p>
              <a:pPr algn="l" defTabSz="1300480">
                <a:defRPr i="1" sz="22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t>N</a:t>
              </a:r>
              <a:r>
                <a:rPr baseline="-19818" i="0"/>
                <a:t>p</a:t>
              </a:r>
              <a:r>
                <a:rPr i="0"/>
                <a:t> = 5.5</a:t>
              </a:r>
              <a:r>
                <a:rPr i="0">
                  <a:latin typeface="Symbol"/>
                  <a:ea typeface="Symbol"/>
                  <a:cs typeface="Symbol"/>
                  <a:sym typeface="Symbol"/>
                </a:rPr>
                <a:t>×</a:t>
              </a:r>
              <a:r>
                <a:rPr i="0"/>
                <a:t>10</a:t>
              </a:r>
              <a:r>
                <a:rPr baseline="30545" i="0"/>
                <a:t>10</a:t>
              </a:r>
            </a:p>
          </p:txBody>
        </p:sp>
        <p:sp>
          <p:nvSpPr>
            <p:cNvPr id="408" name="TextBox 4"/>
            <p:cNvSpPr txBox="1"/>
            <p:nvPr/>
          </p:nvSpPr>
          <p:spPr>
            <a:xfrm>
              <a:off x="7868248" y="5492796"/>
              <a:ext cx="1426917" cy="106476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5023" tIns="65023" rIns="65023" bIns="65023" numCol="1" anchor="t">
              <a:spAutoFit/>
            </a:bodyPr>
            <a:lstStyle/>
            <a:p>
              <a:pPr algn="l" defTabSz="1300480">
                <a:defRPr b="1" i="1" sz="2700">
                  <a:solidFill>
                    <a:srgbClr val="FF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b="0" i="0">
                  <a:latin typeface="Symbol"/>
                  <a:ea typeface="Symbol"/>
                  <a:cs typeface="Symbol"/>
                  <a:sym typeface="Symbol"/>
                </a:rPr>
                <a:t>e</a:t>
              </a:r>
              <a:r>
                <a:rPr baseline="-20074" i="0"/>
                <a:t>x1</a:t>
              </a:r>
              <a:r>
                <a:rPr i="0"/>
                <a:t> /</a:t>
              </a:r>
              <a:r>
                <a:rPr b="0" i="0">
                  <a:latin typeface="Symbol"/>
                  <a:ea typeface="Symbol"/>
                  <a:cs typeface="Symbol"/>
                  <a:sym typeface="Symbol"/>
                </a:rPr>
                <a:t>e</a:t>
              </a:r>
              <a:r>
                <a:rPr baseline="-20074" i="0"/>
                <a:t>x0</a:t>
              </a:r>
              <a:endParaRPr baseline="-20074" i="0"/>
            </a:p>
            <a:p>
              <a:pPr algn="l" defTabSz="1300480">
                <a:defRPr b="1" i="1" sz="27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 b="0" i="0">
                  <a:latin typeface="Symbol"/>
                  <a:ea typeface="Symbol"/>
                  <a:cs typeface="Symbol"/>
                  <a:sym typeface="Symbol"/>
                </a:rPr>
                <a:t>e</a:t>
              </a:r>
              <a:r>
                <a:rPr baseline="-20074" i="0"/>
                <a:t>x2</a:t>
              </a:r>
              <a:r>
                <a:rPr i="0"/>
                <a:t> /</a:t>
              </a:r>
              <a:r>
                <a:rPr b="0" i="0">
                  <a:latin typeface="Symbol"/>
                  <a:ea typeface="Symbol"/>
                  <a:cs typeface="Symbol"/>
                  <a:sym typeface="Symbol"/>
                </a:rPr>
                <a:t>e</a:t>
              </a:r>
              <a:r>
                <a:rPr baseline="-20074" i="0"/>
                <a:t>x0</a:t>
              </a:r>
            </a:p>
          </p:txBody>
        </p:sp>
      </p:grpSp>
      <p:sp>
        <p:nvSpPr>
          <p:cNvPr id="410" name="The maximum bunch charge is determined considering the balance of beamstrahlung, momentum acceptance, and the capability of injector."/>
          <p:cNvSpPr txBox="1"/>
          <p:nvPr>
            <p:ph type="body" idx="4294967295"/>
          </p:nvPr>
        </p:nvSpPr>
        <p:spPr>
          <a:xfrm>
            <a:off x="650239" y="8384540"/>
            <a:ext cx="11704322" cy="7477760"/>
          </a:xfrm>
          <a:prstGeom prst="rect">
            <a:avLst/>
          </a:prstGeom>
        </p:spPr>
        <p:txBody>
          <a:bodyPr lIns="65023" tIns="65023" rIns="65023" bIns="65023"/>
          <a:lstStyle>
            <a:lvl1pPr marL="471487" indent="-471487" defTabSz="1300480">
              <a:spcBef>
                <a:spcPts val="1000"/>
              </a:spcBef>
              <a:buClrTx/>
              <a:buSzPct val="100000"/>
              <a:buFont typeface="Arial"/>
              <a:defRPr spc="0" sz="29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The maximum bunch charge is determined considering the balance of beamstrahlung, momentum acceptance, and the capability of injector.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The arc cells"/>
          <p:cNvSpPr txBox="1"/>
          <p:nvPr>
            <p:ph type="title"/>
          </p:nvPr>
        </p:nvSpPr>
        <p:spPr>
          <a:xfrm>
            <a:off x="673100" y="241300"/>
            <a:ext cx="11658600" cy="749300"/>
          </a:xfrm>
          <a:prstGeom prst="rect">
            <a:avLst/>
          </a:prstGeom>
        </p:spPr>
        <p:txBody>
          <a:bodyPr/>
          <a:lstStyle>
            <a:lvl1pPr defTabSz="452627">
              <a:defRPr cap="none" spc="79" sz="3959"/>
            </a:lvl1pPr>
          </a:lstStyle>
          <a:p>
            <a:pPr/>
            <a:r>
              <a:t>The arc cells</a:t>
            </a:r>
          </a:p>
        </p:txBody>
      </p:sp>
      <p:sp>
        <p:nvSpPr>
          <p:cNvPr id="413" name="The length of dipoles are adjusted to fill spaces, with three lengths of dipoles (21.84 m, 23.54 m, 24.44 m) with equal bending radius.…"/>
          <p:cNvSpPr txBox="1"/>
          <p:nvPr>
            <p:ph type="body" sz="half" idx="4294967295"/>
          </p:nvPr>
        </p:nvSpPr>
        <p:spPr>
          <a:xfrm>
            <a:off x="673100" y="6357143"/>
            <a:ext cx="11658600" cy="3024238"/>
          </a:xfrm>
          <a:prstGeom prst="rect">
            <a:avLst/>
          </a:prstGeom>
        </p:spPr>
        <p:txBody>
          <a:bodyPr>
            <a:noAutofit/>
          </a:bodyPr>
          <a:lstStyle/>
          <a:p>
            <a:pPr marL="380999" indent="-380999">
              <a:spcBef>
                <a:spcPts val="800"/>
              </a:spcBef>
              <a:defRPr spc="44" sz="2200">
                <a:solidFill>
                  <a:srgbClr val="000000"/>
                </a:solidFill>
              </a:defRPr>
            </a:pPr>
            <a:r>
              <a:t>The length of dipoles are adjusted to fill spaces, with three lengths of dipoles (21.84 m, 23.54 m, 24.44 m) with equal bending radius.</a:t>
            </a:r>
          </a:p>
          <a:p>
            <a:pPr marL="380999" indent="-380999">
              <a:spcBef>
                <a:spcPts val="800"/>
              </a:spcBef>
              <a:defRPr spc="44" sz="2200">
                <a:solidFill>
                  <a:srgbClr val="000000"/>
                </a:solidFill>
              </a:defRPr>
            </a:pPr>
            <a:r>
              <a:t>While the β-functions are more or less uniform, there appear some wiggling in the horizontal dispersion.</a:t>
            </a:r>
          </a:p>
          <a:p>
            <a:pPr marL="380999" indent="-380999">
              <a:spcBef>
                <a:spcPts val="800"/>
              </a:spcBef>
              <a:defRPr spc="44" sz="2200">
                <a:solidFill>
                  <a:srgbClr val="000000"/>
                </a:solidFill>
              </a:defRPr>
            </a:pPr>
            <a:r>
              <a:t>Sextupoles are made longer, from 0.7 m to 0.8 m (Z), and from 2.1 m to 2.4 m (tt).</a:t>
            </a:r>
          </a:p>
          <a:p>
            <a:pPr marL="380999" indent="-380999">
              <a:spcBef>
                <a:spcPts val="800"/>
              </a:spcBef>
              <a:defRPr spc="44" sz="2200">
                <a:solidFill>
                  <a:srgbClr val="000000"/>
                </a:solidFill>
              </a:defRPr>
            </a:pPr>
            <a:r>
              <a:t>The resulting packing factor of the dipoles in the arc has been  improved from 81.7% to 83.2%.</a:t>
            </a:r>
          </a:p>
        </p:txBody>
      </p:sp>
      <p:pic>
        <p:nvPicPr>
          <p:cNvPr id="414" name="ScreenShot 2017-10-12 at 4.27.59 .png" descr="ScreenShot 2017-10-12 at 4.27.59 .png"/>
          <p:cNvPicPr>
            <a:picLocks noChangeAspect="1"/>
          </p:cNvPicPr>
          <p:nvPr/>
        </p:nvPicPr>
        <p:blipFill>
          <a:blip r:embed="rId2">
            <a:extLst/>
          </a:blip>
          <a:srcRect l="9105" t="13519" r="9105" b="2409"/>
          <a:stretch>
            <a:fillRect/>
          </a:stretch>
        </p:blipFill>
        <p:spPr>
          <a:xfrm>
            <a:off x="6709965" y="1079499"/>
            <a:ext cx="5973074" cy="493474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415" name="Line"/>
          <p:cNvSpPr/>
          <p:nvPr/>
        </p:nvSpPr>
        <p:spPr>
          <a:xfrm flipV="1">
            <a:off x="7169697" y="5334000"/>
            <a:ext cx="1" cy="503089"/>
          </a:xfrm>
          <a:prstGeom prst="line">
            <a:avLst/>
          </a:prstGeom>
          <a:ln w="38100">
            <a:solidFill>
              <a:srgbClr val="007D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cap="all" spc="32" sz="1600">
                <a:latin typeface="+mn-lt"/>
                <a:ea typeface="+mn-ea"/>
                <a:cs typeface="+mn-cs"/>
                <a:sym typeface="Futura"/>
              </a:defRPr>
            </a:pPr>
          </a:p>
        </p:txBody>
      </p:sp>
      <p:grpSp>
        <p:nvGrpSpPr>
          <p:cNvPr id="420" name="Group"/>
          <p:cNvGrpSpPr/>
          <p:nvPr/>
        </p:nvGrpSpPr>
        <p:grpSpPr>
          <a:xfrm>
            <a:off x="7647216" y="5334000"/>
            <a:ext cx="586742" cy="503089"/>
            <a:chOff x="0" y="0"/>
            <a:chExt cx="586740" cy="503088"/>
          </a:xfrm>
        </p:grpSpPr>
        <p:sp>
          <p:nvSpPr>
            <p:cNvPr id="416" name="Line"/>
            <p:cNvSpPr/>
            <p:nvPr/>
          </p:nvSpPr>
          <p:spPr>
            <a:xfrm flipV="1">
              <a:off x="58420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17" name="Line"/>
            <p:cNvSpPr/>
            <p:nvPr/>
          </p:nvSpPr>
          <p:spPr>
            <a:xfrm flipV="1">
              <a:off x="-1" y="0"/>
              <a:ext cx="2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18" name="Line"/>
            <p:cNvSpPr/>
            <p:nvPr/>
          </p:nvSpPr>
          <p:spPr>
            <a:xfrm flipV="1">
              <a:off x="586740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19" name="Line"/>
            <p:cNvSpPr/>
            <p:nvPr/>
          </p:nvSpPr>
          <p:spPr>
            <a:xfrm flipV="1">
              <a:off x="528320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</p:grpSp>
      <p:grpSp>
        <p:nvGrpSpPr>
          <p:cNvPr id="425" name="Group"/>
          <p:cNvGrpSpPr/>
          <p:nvPr/>
        </p:nvGrpSpPr>
        <p:grpSpPr>
          <a:xfrm>
            <a:off x="8729257" y="5334000"/>
            <a:ext cx="586742" cy="503089"/>
            <a:chOff x="0" y="0"/>
            <a:chExt cx="586740" cy="503088"/>
          </a:xfrm>
        </p:grpSpPr>
        <p:sp>
          <p:nvSpPr>
            <p:cNvPr id="421" name="Line"/>
            <p:cNvSpPr/>
            <p:nvPr/>
          </p:nvSpPr>
          <p:spPr>
            <a:xfrm flipV="1">
              <a:off x="58420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22" name="Line"/>
            <p:cNvSpPr/>
            <p:nvPr/>
          </p:nvSpPr>
          <p:spPr>
            <a:xfrm flipV="1">
              <a:off x="-1" y="0"/>
              <a:ext cx="2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23" name="Line"/>
            <p:cNvSpPr/>
            <p:nvPr/>
          </p:nvSpPr>
          <p:spPr>
            <a:xfrm flipV="1">
              <a:off x="586740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24" name="Line"/>
            <p:cNvSpPr/>
            <p:nvPr/>
          </p:nvSpPr>
          <p:spPr>
            <a:xfrm flipV="1">
              <a:off x="528320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</p:grpSp>
      <p:grpSp>
        <p:nvGrpSpPr>
          <p:cNvPr id="430" name="Group"/>
          <p:cNvGrpSpPr/>
          <p:nvPr/>
        </p:nvGrpSpPr>
        <p:grpSpPr>
          <a:xfrm>
            <a:off x="9810750" y="5334000"/>
            <a:ext cx="586741" cy="503089"/>
            <a:chOff x="0" y="0"/>
            <a:chExt cx="586740" cy="503088"/>
          </a:xfrm>
        </p:grpSpPr>
        <p:sp>
          <p:nvSpPr>
            <p:cNvPr id="426" name="Line"/>
            <p:cNvSpPr/>
            <p:nvPr/>
          </p:nvSpPr>
          <p:spPr>
            <a:xfrm flipV="1">
              <a:off x="58420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27" name="Line"/>
            <p:cNvSpPr/>
            <p:nvPr/>
          </p:nvSpPr>
          <p:spPr>
            <a:xfrm flipV="1">
              <a:off x="-1" y="0"/>
              <a:ext cx="2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28" name="Line"/>
            <p:cNvSpPr/>
            <p:nvPr/>
          </p:nvSpPr>
          <p:spPr>
            <a:xfrm flipV="1">
              <a:off x="586740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29" name="Line"/>
            <p:cNvSpPr/>
            <p:nvPr/>
          </p:nvSpPr>
          <p:spPr>
            <a:xfrm flipV="1">
              <a:off x="528320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</p:grpSp>
      <p:grpSp>
        <p:nvGrpSpPr>
          <p:cNvPr id="435" name="Group"/>
          <p:cNvGrpSpPr/>
          <p:nvPr/>
        </p:nvGrpSpPr>
        <p:grpSpPr>
          <a:xfrm>
            <a:off x="10867938" y="5334000"/>
            <a:ext cx="586742" cy="503089"/>
            <a:chOff x="0" y="0"/>
            <a:chExt cx="586740" cy="503088"/>
          </a:xfrm>
        </p:grpSpPr>
        <p:sp>
          <p:nvSpPr>
            <p:cNvPr id="431" name="Line"/>
            <p:cNvSpPr/>
            <p:nvPr/>
          </p:nvSpPr>
          <p:spPr>
            <a:xfrm flipV="1">
              <a:off x="58420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32" name="Line"/>
            <p:cNvSpPr/>
            <p:nvPr/>
          </p:nvSpPr>
          <p:spPr>
            <a:xfrm flipV="1">
              <a:off x="-1" y="0"/>
              <a:ext cx="2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33" name="Line"/>
            <p:cNvSpPr/>
            <p:nvPr/>
          </p:nvSpPr>
          <p:spPr>
            <a:xfrm flipV="1">
              <a:off x="586740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34" name="Line"/>
            <p:cNvSpPr/>
            <p:nvPr/>
          </p:nvSpPr>
          <p:spPr>
            <a:xfrm flipV="1">
              <a:off x="528320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</p:grpSp>
      <p:sp>
        <p:nvSpPr>
          <p:cNvPr id="436" name="Line"/>
          <p:cNvSpPr/>
          <p:nvPr/>
        </p:nvSpPr>
        <p:spPr>
          <a:xfrm flipV="1">
            <a:off x="12032703" y="5334000"/>
            <a:ext cx="1" cy="503089"/>
          </a:xfrm>
          <a:prstGeom prst="line">
            <a:avLst/>
          </a:prstGeom>
          <a:ln w="38100">
            <a:solidFill>
              <a:srgbClr val="FF65E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cap="all" spc="32" sz="1600">
                <a:latin typeface="+mn-lt"/>
                <a:ea typeface="+mn-ea"/>
                <a:cs typeface="+mn-cs"/>
                <a:sym typeface="Futura"/>
              </a:defRPr>
            </a:pPr>
          </a:p>
        </p:txBody>
      </p:sp>
      <p:sp>
        <p:nvSpPr>
          <p:cNvPr id="437" name="Line"/>
          <p:cNvSpPr/>
          <p:nvPr/>
        </p:nvSpPr>
        <p:spPr>
          <a:xfrm flipV="1">
            <a:off x="11974283" y="5334000"/>
            <a:ext cx="1" cy="503089"/>
          </a:xfrm>
          <a:prstGeom prst="line">
            <a:avLst/>
          </a:prstGeom>
          <a:ln w="38100">
            <a:solidFill>
              <a:srgbClr val="007D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cap="all" spc="32" sz="1600">
                <a:latin typeface="+mn-lt"/>
                <a:ea typeface="+mn-ea"/>
                <a:cs typeface="+mn-cs"/>
                <a:sym typeface="Futura"/>
              </a:defRPr>
            </a:pPr>
          </a:p>
        </p:txBody>
      </p:sp>
      <p:sp>
        <p:nvSpPr>
          <p:cNvPr id="438" name="Line"/>
          <p:cNvSpPr/>
          <p:nvPr/>
        </p:nvSpPr>
        <p:spPr>
          <a:xfrm flipV="1">
            <a:off x="12502603" y="5334000"/>
            <a:ext cx="1" cy="503089"/>
          </a:xfrm>
          <a:prstGeom prst="line">
            <a:avLst/>
          </a:prstGeom>
          <a:ln w="38100">
            <a:solidFill>
              <a:srgbClr val="FF65E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cap="all" spc="32" sz="1600">
                <a:latin typeface="+mn-lt"/>
                <a:ea typeface="+mn-ea"/>
                <a:cs typeface="+mn-cs"/>
                <a:sym typeface="Futura"/>
              </a:defRPr>
            </a:pPr>
          </a:p>
        </p:txBody>
      </p:sp>
      <p:sp>
        <p:nvSpPr>
          <p:cNvPr id="439" name="60°/60° (Z)"/>
          <p:cNvSpPr txBox="1"/>
          <p:nvPr/>
        </p:nvSpPr>
        <p:spPr>
          <a:xfrm>
            <a:off x="9022627" y="673100"/>
            <a:ext cx="1589533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60°/60° (Z)</a:t>
            </a:r>
          </a:p>
        </p:txBody>
      </p:sp>
      <p:pic>
        <p:nvPicPr>
          <p:cNvPr id="440" name="ScreenShot 2017-10-12 at 4.31.50 .png" descr="ScreenShot 2017-10-12 at 4.31.50 .png"/>
          <p:cNvPicPr>
            <a:picLocks noChangeAspect="1"/>
          </p:cNvPicPr>
          <p:nvPr/>
        </p:nvPicPr>
        <p:blipFill>
          <a:blip r:embed="rId3">
            <a:extLst/>
          </a:blip>
          <a:srcRect l="8881" t="13495" r="9344" b="2449"/>
          <a:stretch>
            <a:fillRect/>
          </a:stretch>
        </p:blipFill>
        <p:spPr>
          <a:xfrm>
            <a:off x="321865" y="1079500"/>
            <a:ext cx="5973074" cy="4934747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441" name="Line"/>
          <p:cNvSpPr/>
          <p:nvPr/>
        </p:nvSpPr>
        <p:spPr>
          <a:xfrm flipV="1">
            <a:off x="756919" y="5334000"/>
            <a:ext cx="1" cy="503089"/>
          </a:xfrm>
          <a:prstGeom prst="line">
            <a:avLst/>
          </a:prstGeom>
          <a:ln w="38100">
            <a:solidFill>
              <a:srgbClr val="007D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cap="all" spc="32" sz="1600">
                <a:latin typeface="+mn-lt"/>
                <a:ea typeface="+mn-ea"/>
                <a:cs typeface="+mn-cs"/>
                <a:sym typeface="Futura"/>
              </a:defRPr>
            </a:pPr>
          </a:p>
        </p:txBody>
      </p:sp>
      <p:grpSp>
        <p:nvGrpSpPr>
          <p:cNvPr id="446" name="Group"/>
          <p:cNvGrpSpPr/>
          <p:nvPr/>
        </p:nvGrpSpPr>
        <p:grpSpPr>
          <a:xfrm>
            <a:off x="1131865" y="5334000"/>
            <a:ext cx="439421" cy="503089"/>
            <a:chOff x="0" y="0"/>
            <a:chExt cx="439419" cy="503088"/>
          </a:xfrm>
        </p:grpSpPr>
        <p:sp>
          <p:nvSpPr>
            <p:cNvPr id="442" name="Line"/>
            <p:cNvSpPr/>
            <p:nvPr/>
          </p:nvSpPr>
          <p:spPr>
            <a:xfrm flipV="1">
              <a:off x="50799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43" name="Line"/>
            <p:cNvSpPr/>
            <p:nvPr/>
          </p:nvSpPr>
          <p:spPr>
            <a:xfrm flipV="1">
              <a:off x="-1" y="0"/>
              <a:ext cx="2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44" name="Line"/>
            <p:cNvSpPr/>
            <p:nvPr/>
          </p:nvSpPr>
          <p:spPr>
            <a:xfrm flipV="1">
              <a:off x="439419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45" name="Line"/>
            <p:cNvSpPr/>
            <p:nvPr/>
          </p:nvSpPr>
          <p:spPr>
            <a:xfrm flipV="1">
              <a:off x="380999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</p:grpSp>
      <p:sp>
        <p:nvSpPr>
          <p:cNvPr id="447" name="90°/90° (tt, Zh, WW)"/>
          <p:cNvSpPr txBox="1"/>
          <p:nvPr/>
        </p:nvSpPr>
        <p:spPr>
          <a:xfrm>
            <a:off x="1974330" y="673100"/>
            <a:ext cx="2909927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90°/90° (tt, Zh, WW)</a:t>
            </a:r>
          </a:p>
        </p:txBody>
      </p:sp>
      <p:grpSp>
        <p:nvGrpSpPr>
          <p:cNvPr id="452" name="Group"/>
          <p:cNvGrpSpPr/>
          <p:nvPr/>
        </p:nvGrpSpPr>
        <p:grpSpPr>
          <a:xfrm>
            <a:off x="1878878" y="5334000"/>
            <a:ext cx="439421" cy="503089"/>
            <a:chOff x="0" y="0"/>
            <a:chExt cx="439419" cy="503088"/>
          </a:xfrm>
        </p:grpSpPr>
        <p:sp>
          <p:nvSpPr>
            <p:cNvPr id="448" name="Line"/>
            <p:cNvSpPr/>
            <p:nvPr/>
          </p:nvSpPr>
          <p:spPr>
            <a:xfrm flipV="1">
              <a:off x="50799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49" name="Line"/>
            <p:cNvSpPr/>
            <p:nvPr/>
          </p:nvSpPr>
          <p:spPr>
            <a:xfrm flipV="1">
              <a:off x="-1" y="0"/>
              <a:ext cx="2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50" name="Line"/>
            <p:cNvSpPr/>
            <p:nvPr/>
          </p:nvSpPr>
          <p:spPr>
            <a:xfrm flipV="1">
              <a:off x="439419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51" name="Line"/>
            <p:cNvSpPr/>
            <p:nvPr/>
          </p:nvSpPr>
          <p:spPr>
            <a:xfrm flipV="1">
              <a:off x="380999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</p:grpSp>
      <p:grpSp>
        <p:nvGrpSpPr>
          <p:cNvPr id="457" name="Group"/>
          <p:cNvGrpSpPr/>
          <p:nvPr/>
        </p:nvGrpSpPr>
        <p:grpSpPr>
          <a:xfrm>
            <a:off x="2656119" y="5334000"/>
            <a:ext cx="439421" cy="503089"/>
            <a:chOff x="0" y="0"/>
            <a:chExt cx="439419" cy="503088"/>
          </a:xfrm>
        </p:grpSpPr>
        <p:sp>
          <p:nvSpPr>
            <p:cNvPr id="453" name="Line"/>
            <p:cNvSpPr/>
            <p:nvPr/>
          </p:nvSpPr>
          <p:spPr>
            <a:xfrm flipV="1">
              <a:off x="50799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54" name="Line"/>
            <p:cNvSpPr/>
            <p:nvPr/>
          </p:nvSpPr>
          <p:spPr>
            <a:xfrm flipV="1">
              <a:off x="-1" y="0"/>
              <a:ext cx="2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55" name="Line"/>
            <p:cNvSpPr/>
            <p:nvPr/>
          </p:nvSpPr>
          <p:spPr>
            <a:xfrm flipV="1">
              <a:off x="439419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56" name="Line"/>
            <p:cNvSpPr/>
            <p:nvPr/>
          </p:nvSpPr>
          <p:spPr>
            <a:xfrm flipV="1">
              <a:off x="380999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</p:grpSp>
      <p:grpSp>
        <p:nvGrpSpPr>
          <p:cNvPr id="462" name="Group"/>
          <p:cNvGrpSpPr/>
          <p:nvPr/>
        </p:nvGrpSpPr>
        <p:grpSpPr>
          <a:xfrm>
            <a:off x="3429293" y="5334000"/>
            <a:ext cx="439421" cy="503089"/>
            <a:chOff x="0" y="0"/>
            <a:chExt cx="439419" cy="503088"/>
          </a:xfrm>
        </p:grpSpPr>
        <p:sp>
          <p:nvSpPr>
            <p:cNvPr id="458" name="Line"/>
            <p:cNvSpPr/>
            <p:nvPr/>
          </p:nvSpPr>
          <p:spPr>
            <a:xfrm flipV="1">
              <a:off x="50799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59" name="Line"/>
            <p:cNvSpPr/>
            <p:nvPr/>
          </p:nvSpPr>
          <p:spPr>
            <a:xfrm flipV="1">
              <a:off x="-1" y="0"/>
              <a:ext cx="2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60" name="Line"/>
            <p:cNvSpPr/>
            <p:nvPr/>
          </p:nvSpPr>
          <p:spPr>
            <a:xfrm flipV="1">
              <a:off x="439419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61" name="Line"/>
            <p:cNvSpPr/>
            <p:nvPr/>
          </p:nvSpPr>
          <p:spPr>
            <a:xfrm flipV="1">
              <a:off x="380999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</p:grpSp>
      <p:grpSp>
        <p:nvGrpSpPr>
          <p:cNvPr id="467" name="Group"/>
          <p:cNvGrpSpPr/>
          <p:nvPr/>
        </p:nvGrpSpPr>
        <p:grpSpPr>
          <a:xfrm>
            <a:off x="4189768" y="5334000"/>
            <a:ext cx="439421" cy="503089"/>
            <a:chOff x="0" y="0"/>
            <a:chExt cx="439419" cy="503088"/>
          </a:xfrm>
        </p:grpSpPr>
        <p:sp>
          <p:nvSpPr>
            <p:cNvPr id="463" name="Line"/>
            <p:cNvSpPr/>
            <p:nvPr/>
          </p:nvSpPr>
          <p:spPr>
            <a:xfrm flipV="1">
              <a:off x="50799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64" name="Line"/>
            <p:cNvSpPr/>
            <p:nvPr/>
          </p:nvSpPr>
          <p:spPr>
            <a:xfrm flipV="1">
              <a:off x="-1" y="0"/>
              <a:ext cx="2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65" name="Line"/>
            <p:cNvSpPr/>
            <p:nvPr/>
          </p:nvSpPr>
          <p:spPr>
            <a:xfrm flipV="1">
              <a:off x="439419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66" name="Line"/>
            <p:cNvSpPr/>
            <p:nvPr/>
          </p:nvSpPr>
          <p:spPr>
            <a:xfrm flipV="1">
              <a:off x="380999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</p:grpSp>
      <p:grpSp>
        <p:nvGrpSpPr>
          <p:cNvPr id="472" name="Group"/>
          <p:cNvGrpSpPr/>
          <p:nvPr/>
        </p:nvGrpSpPr>
        <p:grpSpPr>
          <a:xfrm>
            <a:off x="4953547" y="5334000"/>
            <a:ext cx="439421" cy="503089"/>
            <a:chOff x="0" y="0"/>
            <a:chExt cx="439419" cy="503088"/>
          </a:xfrm>
        </p:grpSpPr>
        <p:sp>
          <p:nvSpPr>
            <p:cNvPr id="468" name="Line"/>
            <p:cNvSpPr/>
            <p:nvPr/>
          </p:nvSpPr>
          <p:spPr>
            <a:xfrm flipV="1">
              <a:off x="50799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69" name="Line"/>
            <p:cNvSpPr/>
            <p:nvPr/>
          </p:nvSpPr>
          <p:spPr>
            <a:xfrm flipV="1">
              <a:off x="-1" y="0"/>
              <a:ext cx="2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70" name="Line"/>
            <p:cNvSpPr/>
            <p:nvPr/>
          </p:nvSpPr>
          <p:spPr>
            <a:xfrm flipV="1">
              <a:off x="439419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007D00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  <p:sp>
          <p:nvSpPr>
            <p:cNvPr id="471" name="Line"/>
            <p:cNvSpPr/>
            <p:nvPr/>
          </p:nvSpPr>
          <p:spPr>
            <a:xfrm flipV="1">
              <a:off x="380999" y="0"/>
              <a:ext cx="1" cy="503089"/>
            </a:xfrm>
            <a:prstGeom prst="line">
              <a:avLst/>
            </a:prstGeom>
            <a:noFill/>
            <a:ln w="38100" cap="flat">
              <a:solidFill>
                <a:srgbClr val="FF65E5"/>
              </a:solidFill>
              <a:prstDash val="solid"/>
              <a:miter lim="400000"/>
              <a:tailEnd type="triangle" w="med" len="med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cap="all" spc="32" sz="1600">
                  <a:latin typeface="+mn-lt"/>
                  <a:ea typeface="+mn-ea"/>
                  <a:cs typeface="+mn-cs"/>
                  <a:sym typeface="Futura"/>
                </a:defRPr>
              </a:pPr>
            </a:p>
          </p:txBody>
        </p:sp>
      </p:grpSp>
      <p:sp>
        <p:nvSpPr>
          <p:cNvPr id="473" name="Line"/>
          <p:cNvSpPr/>
          <p:nvPr/>
        </p:nvSpPr>
        <p:spPr>
          <a:xfrm flipV="1">
            <a:off x="5807749" y="5334000"/>
            <a:ext cx="1" cy="503089"/>
          </a:xfrm>
          <a:prstGeom prst="line">
            <a:avLst/>
          </a:prstGeom>
          <a:ln w="38100">
            <a:solidFill>
              <a:srgbClr val="FF65E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cap="all" spc="32" sz="1600">
                <a:latin typeface="+mn-lt"/>
                <a:ea typeface="+mn-ea"/>
                <a:cs typeface="+mn-cs"/>
                <a:sym typeface="Futura"/>
              </a:defRPr>
            </a:pPr>
          </a:p>
        </p:txBody>
      </p:sp>
      <p:sp>
        <p:nvSpPr>
          <p:cNvPr id="474" name="Line"/>
          <p:cNvSpPr/>
          <p:nvPr/>
        </p:nvSpPr>
        <p:spPr>
          <a:xfrm flipV="1">
            <a:off x="5756949" y="5334000"/>
            <a:ext cx="1" cy="503089"/>
          </a:xfrm>
          <a:prstGeom prst="line">
            <a:avLst/>
          </a:prstGeom>
          <a:ln w="38100">
            <a:solidFill>
              <a:srgbClr val="007D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cap="all" spc="32" sz="1600">
                <a:latin typeface="+mn-lt"/>
                <a:ea typeface="+mn-ea"/>
                <a:cs typeface="+mn-cs"/>
                <a:sym typeface="Futura"/>
              </a:defRPr>
            </a:pPr>
          </a:p>
        </p:txBody>
      </p:sp>
      <p:sp>
        <p:nvSpPr>
          <p:cNvPr id="475" name="Line"/>
          <p:cNvSpPr/>
          <p:nvPr/>
        </p:nvSpPr>
        <p:spPr>
          <a:xfrm flipV="1">
            <a:off x="6137949" y="5334000"/>
            <a:ext cx="1" cy="503089"/>
          </a:xfrm>
          <a:prstGeom prst="line">
            <a:avLst/>
          </a:prstGeom>
          <a:ln w="38100">
            <a:solidFill>
              <a:srgbClr val="FF65E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>
              <a:defRPr cap="all" spc="32" sz="1600">
                <a:latin typeface="+mn-lt"/>
                <a:ea typeface="+mn-ea"/>
                <a:cs typeface="+mn-cs"/>
                <a:sym typeface="Futura"/>
              </a:defRPr>
            </a:pPr>
          </a:p>
        </p:txBody>
      </p:sp>
      <p:sp>
        <p:nvSpPr>
          <p:cNvPr id="476" name="14 sext pairs / 28 FODOs"/>
          <p:cNvSpPr txBox="1"/>
          <p:nvPr/>
        </p:nvSpPr>
        <p:spPr>
          <a:xfrm>
            <a:off x="1790826" y="5976143"/>
            <a:ext cx="3035047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000"/>
            </a:lvl1pPr>
          </a:lstStyle>
          <a:p>
            <a:pPr/>
            <a:r>
              <a:t>14 sext pairs / 28 FODOs</a:t>
            </a:r>
          </a:p>
        </p:txBody>
      </p:sp>
      <p:sp>
        <p:nvSpPr>
          <p:cNvPr id="477" name="10 sext pairs / 28 FODOs"/>
          <p:cNvSpPr txBox="1"/>
          <p:nvPr/>
        </p:nvSpPr>
        <p:spPr>
          <a:xfrm>
            <a:off x="8293226" y="5976143"/>
            <a:ext cx="3035047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>
              <a:defRPr sz="2000"/>
            </a:lvl1pPr>
          </a:lstStyle>
          <a:p>
            <a:pPr/>
            <a:r>
              <a:t>10 sext pairs / 28 FODOs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Reduction of βx* at Z, W, Zh"/>
          <p:cNvSpPr txBox="1"/>
          <p:nvPr>
            <p:ph type="title"/>
          </p:nvPr>
        </p:nvSpPr>
        <p:spPr>
          <a:xfrm>
            <a:off x="673100" y="241300"/>
            <a:ext cx="11658600" cy="749300"/>
          </a:xfrm>
          <a:prstGeom prst="rect">
            <a:avLst/>
          </a:prstGeom>
        </p:spPr>
        <p:txBody>
          <a:bodyPr/>
          <a:lstStyle>
            <a:lvl1pPr defTabSz="452627">
              <a:defRPr cap="none" spc="79" sz="3959"/>
            </a:lvl1pPr>
          </a:lstStyle>
          <a:p>
            <a:pPr/>
            <a:r>
              <a:t>Reduction of βx* at Z, W, Zh</a:t>
            </a:r>
          </a:p>
        </p:txBody>
      </p:sp>
      <p:graphicFrame>
        <p:nvGraphicFramePr>
          <p:cNvPr id="480" name="Table"/>
          <p:cNvGraphicFramePr/>
          <p:nvPr/>
        </p:nvGraphicFramePr>
        <p:xfrm>
          <a:off x="1002199" y="6405376"/>
          <a:ext cx="5389384" cy="2046791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528970"/>
                <a:gridCol w="1037830"/>
                <a:gridCol w="1386894"/>
                <a:gridCol w="1435687"/>
              </a:tblGrid>
              <a:tr h="344666">
                <a:tc>
                  <a:txBody>
                    <a:bodyPr/>
                    <a:lstStyle/>
                    <a:p>
                      <a:pPr defTabSz="914400">
                        <a:defRPr b="0" cap="none" spc="0" sz="19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0">
                      <a:miter lim="400000"/>
                    </a:lnB>
                    <a:solidFill>
                      <a:srgbClr val="B0564E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L (m)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0">
                      <a:miter lim="400000"/>
                    </a:lnB>
                    <a:solidFill>
                      <a:srgbClr val="B0564E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B’ @ tt (T/m)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0">
                      <a:miter lim="400000"/>
                    </a:lnB>
                    <a:solidFill>
                      <a:srgbClr val="B0564E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B’ @ Z (T/m)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0">
                      <a:miter lim="400000"/>
                    </a:lnB>
                    <a:solidFill>
                      <a:srgbClr val="B0564E"/>
                    </a:solidFill>
                  </a:tcPr>
                </a:tc>
              </a:tr>
              <a:tr h="344666">
                <a:tc>
                  <a:txBody>
                    <a:bodyPr/>
                    <a:lstStyle/>
                    <a:p>
                      <a:pPr defTabSz="91440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QC1L1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  <a:solidFill>
                      <a:srgbClr val="89847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1.2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-94.4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-96.3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39364">
                <a:tc>
                  <a:txBody>
                    <a:bodyPr/>
                    <a:lstStyle/>
                    <a:p>
                      <a:pPr defTabSz="91440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QC1L2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9847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9C3B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-92.6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9C3B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+50.3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9C3BA">
                        <a:alpha val="50000"/>
                      </a:srgbClr>
                    </a:solidFill>
                  </a:tcPr>
                </a:tc>
              </a:tr>
              <a:tr h="339364">
                <a:tc>
                  <a:txBody>
                    <a:bodyPr/>
                    <a:lstStyle/>
                    <a:p>
                      <a:pPr defTabSz="91440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QC1L3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9847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-96.7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+9.8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39364">
                <a:tc>
                  <a:txBody>
                    <a:bodyPr/>
                    <a:lstStyle/>
                    <a:p>
                      <a:pPr defTabSz="91440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QC2L1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9847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1.25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9C3B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+45.8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9C3B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+6.7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9C3BA">
                        <a:alpha val="50000"/>
                      </a:srgbClr>
                    </a:solidFill>
                  </a:tcPr>
                </a:tc>
              </a:tr>
              <a:tr h="339364">
                <a:tc>
                  <a:txBody>
                    <a:bodyPr/>
                    <a:lstStyle/>
                    <a:p>
                      <a:pPr defTabSz="91440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QC2L2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9847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1.25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+74.0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+3.2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graphicFrame>
        <p:nvGraphicFramePr>
          <p:cNvPr id="481" name="Table"/>
          <p:cNvGraphicFramePr/>
          <p:nvPr/>
        </p:nvGraphicFramePr>
        <p:xfrm>
          <a:off x="6785077" y="6405376"/>
          <a:ext cx="5389384" cy="2057396"/>
        </p:xfrm>
        <a:graphic xmlns:a="http://schemas.openxmlformats.org/drawingml/2006/main">
          <a:graphicData uri="http://schemas.openxmlformats.org/drawingml/2006/table">
            <a:tbl>
              <a:tblPr firstCol="1" firstRow="1" lastCol="0" lastRow="0" bandCol="0" bandRow="1" rtl="0">
                <a:tableStyleId>{4C3C2611-4C71-4FC5-86AE-919BDF0F9419}</a:tableStyleId>
              </a:tblPr>
              <a:tblGrid>
                <a:gridCol w="1528970"/>
                <a:gridCol w="1037830"/>
                <a:gridCol w="1386894"/>
                <a:gridCol w="1435687"/>
              </a:tblGrid>
              <a:tr h="346452">
                <a:tc>
                  <a:txBody>
                    <a:bodyPr/>
                    <a:lstStyle/>
                    <a:p>
                      <a:pPr defTabSz="914400">
                        <a:defRPr b="0" cap="none" spc="0" sz="19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defRPr>
                      </a:pP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0">
                      <a:miter lim="400000"/>
                    </a:lnB>
                    <a:solidFill>
                      <a:srgbClr val="B0564E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L (m)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0">
                      <a:miter lim="400000"/>
                    </a:lnB>
                    <a:solidFill>
                      <a:srgbClr val="B0564E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B’ @ tt (T/m)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0">
                      <a:miter lim="400000"/>
                    </a:lnB>
                    <a:solidFill>
                      <a:srgbClr val="B0564E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B’ @ Z (T/m)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B w="0">
                      <a:miter lim="400000"/>
                    </a:lnB>
                    <a:solidFill>
                      <a:srgbClr val="B0564E"/>
                    </a:solidFill>
                  </a:tcPr>
                </a:tc>
              </a:tr>
              <a:tr h="346452">
                <a:tc>
                  <a:txBody>
                    <a:bodyPr/>
                    <a:lstStyle/>
                    <a:p>
                      <a:pPr defTabSz="91440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QC1R1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  <a:solidFill>
                      <a:srgbClr val="89847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1.2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-99.9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-97.2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41122">
                <a:tc>
                  <a:txBody>
                    <a:bodyPr/>
                    <a:lstStyle/>
                    <a:p>
                      <a:pPr defTabSz="91440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QC1R2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9847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9C3B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-99.9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9C3B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+51.2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9C3BA">
                        <a:alpha val="50000"/>
                      </a:srgbClr>
                    </a:solidFill>
                  </a:tcPr>
                </a:tc>
              </a:tr>
              <a:tr h="341122">
                <a:tc>
                  <a:txBody>
                    <a:bodyPr/>
                    <a:lstStyle/>
                    <a:p>
                      <a:pPr defTabSz="91440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QC1R3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9847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-99.9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+12.0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  <a:tr h="341122">
                <a:tc>
                  <a:txBody>
                    <a:bodyPr/>
                    <a:lstStyle/>
                    <a:p>
                      <a:pPr defTabSz="91440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QC2R1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9847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1.25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9C3B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+78.6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9C3BA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+7.3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C9C3BA">
                        <a:alpha val="50000"/>
                      </a:srgbClr>
                    </a:solidFill>
                  </a:tcPr>
                </a:tc>
              </a:tr>
              <a:tr h="341122">
                <a:tc>
                  <a:txBody>
                    <a:bodyPr/>
                    <a:lstStyle/>
                    <a:p>
                      <a:pPr defTabSz="914400">
                        <a:defRPr b="0"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FFFFFF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QC2R2</a:t>
                      </a:r>
                    </a:p>
                  </a:txBody>
                  <a:tcPr marL="50800" marR="50800" marT="50800" marB="50800" anchor="ctr" anchorCtr="0" horzOverflow="overflow"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  <a:solidFill>
                      <a:srgbClr val="89847F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1.25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+76.2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900">
                          <a:solidFill>
                            <a:srgbClr val="414141"/>
                          </a:solidFill>
                          <a:latin typeface="Palatino"/>
                          <a:ea typeface="Palatino"/>
                          <a:cs typeface="Palatino"/>
                          <a:sym typeface="Palatino"/>
                        </a:rPr>
                        <a:t>+7.2</a:t>
                      </a:r>
                    </a:p>
                  </a:txBody>
                  <a:tcPr marL="50800" marR="50800" marT="50800" marB="50800" anchor="ctr" anchorCtr="0" horzOverflow="overflow">
                    <a:lnL w="12700">
                      <a:miter lim="400000"/>
                    </a:lnL>
                    <a:lnR w="12700">
                      <a:miter lim="400000"/>
                    </a:lnR>
                    <a:lnT w="12700">
                      <a:miter lim="400000"/>
                    </a:lnT>
                    <a:lnB w="12700"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482" name="Divide QC1 into three independent pieces, reverse the polarity at Z."/>
          <p:cNvSpPr txBox="1"/>
          <p:nvPr/>
        </p:nvSpPr>
        <p:spPr>
          <a:xfrm>
            <a:off x="673100" y="5937528"/>
            <a:ext cx="11658600" cy="8663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marL="626533" indent="-626533" algn="l" defTabSz="821531">
              <a:spcBef>
                <a:spcPts val="3300"/>
              </a:spcBef>
              <a:buClr>
                <a:srgbClr val="929292"/>
              </a:buClr>
              <a:buSzPct val="60000"/>
              <a:buFont typeface="Zapf Dingbats"/>
              <a:buChar char="❖"/>
              <a:defRPr sz="21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Divide QC1 into three independent pieces, reverse the polarity at </a:t>
            </a:r>
            <a:r>
              <a:rPr i="1"/>
              <a:t>Z</a:t>
            </a:r>
            <a:r>
              <a:t>.</a:t>
            </a:r>
          </a:p>
        </p:txBody>
      </p:sp>
      <p:pic>
        <p:nvPicPr>
          <p:cNvPr id="483" name="ScreenShot 2017-05-07 at 8.28.58 .png" descr="ScreenShot 2017-05-07 at 8.28.58 .png"/>
          <p:cNvPicPr>
            <a:picLocks noChangeAspect="1"/>
          </p:cNvPicPr>
          <p:nvPr/>
        </p:nvPicPr>
        <p:blipFill>
          <a:blip r:embed="rId2">
            <a:extLst/>
          </a:blip>
          <a:srcRect l="8163" t="19759" r="8163" b="5252"/>
          <a:stretch>
            <a:fillRect/>
          </a:stretch>
        </p:blipFill>
        <p:spPr>
          <a:xfrm>
            <a:off x="6280546" y="1561981"/>
            <a:ext cx="6051245" cy="4375613"/>
          </a:xfrm>
          <a:prstGeom prst="rect">
            <a:avLst/>
          </a:prstGeom>
          <a:ln w="12700">
            <a:miter lim="400000"/>
          </a:ln>
        </p:spPr>
      </p:pic>
      <p:pic>
        <p:nvPicPr>
          <p:cNvPr id="484" name="ScreenShot 2017-05-07 at 13.52.58 .png" descr="ScreenShot 2017-05-07 at 13.52.58 .png"/>
          <p:cNvPicPr>
            <a:picLocks noChangeAspect="1"/>
          </p:cNvPicPr>
          <p:nvPr/>
        </p:nvPicPr>
        <p:blipFill>
          <a:blip r:embed="rId3">
            <a:extLst/>
          </a:blip>
          <a:srcRect l="8180" t="19626" r="8132" b="5328"/>
          <a:stretch>
            <a:fillRect/>
          </a:stretch>
        </p:blipFill>
        <p:spPr>
          <a:xfrm>
            <a:off x="344000" y="1587500"/>
            <a:ext cx="6047560" cy="4375588"/>
          </a:xfrm>
          <a:prstGeom prst="rect">
            <a:avLst/>
          </a:prstGeom>
          <a:ln w="12700">
            <a:miter lim="400000"/>
          </a:ln>
        </p:spPr>
      </p:pic>
      <p:sp>
        <p:nvSpPr>
          <p:cNvPr id="485" name="βx,y* = (1 m, 2 mm) @ tt"/>
          <p:cNvSpPr txBox="1"/>
          <p:nvPr/>
        </p:nvSpPr>
        <p:spPr>
          <a:xfrm>
            <a:off x="2027553" y="1035049"/>
            <a:ext cx="2984524" cy="381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821531">
              <a:defRPr sz="23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β</a:t>
            </a:r>
            <a:r>
              <a:rPr baseline="-5999"/>
              <a:t>x,y</a:t>
            </a:r>
            <a:r>
              <a:t>* = (1 m, 2 mm) @ tt</a:t>
            </a:r>
          </a:p>
        </p:txBody>
      </p:sp>
      <p:sp>
        <p:nvSpPr>
          <p:cNvPr id="486" name="βx,y* = (15 cm, 1 mm) @ Z"/>
          <p:cNvSpPr txBox="1"/>
          <p:nvPr/>
        </p:nvSpPr>
        <p:spPr>
          <a:xfrm>
            <a:off x="7673873" y="996949"/>
            <a:ext cx="3264501" cy="3810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defTabSz="821531">
              <a:defRPr sz="23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β</a:t>
            </a:r>
            <a:r>
              <a:rPr baseline="-5999"/>
              <a:t>x,y</a:t>
            </a:r>
            <a:r>
              <a:t>* = (15 cm, 1 mm) @ Z</a:t>
            </a:r>
          </a:p>
        </p:txBody>
      </p:sp>
      <p:sp>
        <p:nvSpPr>
          <p:cNvPr id="487" name="IP"/>
          <p:cNvSpPr txBox="1"/>
          <p:nvPr/>
        </p:nvSpPr>
        <p:spPr>
          <a:xfrm>
            <a:off x="9306123" y="5246749"/>
            <a:ext cx="347291" cy="469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821531">
              <a:defRPr sz="28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IP</a:t>
            </a:r>
          </a:p>
        </p:txBody>
      </p:sp>
      <p:sp>
        <p:nvSpPr>
          <p:cNvPr id="488" name="IP"/>
          <p:cNvSpPr txBox="1"/>
          <p:nvPr/>
        </p:nvSpPr>
        <p:spPr>
          <a:xfrm>
            <a:off x="16679651" y="6808849"/>
            <a:ext cx="347292" cy="46990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821531">
              <a:defRPr sz="28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IP</a:t>
            </a:r>
          </a:p>
        </p:txBody>
      </p:sp>
      <p:sp>
        <p:nvSpPr>
          <p:cNvPr id="489" name="By this split the chromaticity and the peaks of βx,y around the IP are suppressed for the reduction of βx,y* at Z to (1/7, 1/2) at tt."/>
          <p:cNvSpPr txBox="1"/>
          <p:nvPr/>
        </p:nvSpPr>
        <p:spPr>
          <a:xfrm>
            <a:off x="614977" y="8591866"/>
            <a:ext cx="11774846" cy="132470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71437" tIns="71437" rIns="71437" bIns="71437"/>
          <a:lstStyle/>
          <a:p>
            <a:pPr marL="626533" indent="-626533" algn="l" defTabSz="821531">
              <a:spcBef>
                <a:spcPts val="3300"/>
              </a:spcBef>
              <a:buClr>
                <a:srgbClr val="929292"/>
              </a:buClr>
              <a:buSzPct val="60000"/>
              <a:buFont typeface="Zapf Dingbats"/>
              <a:buChar char="❖"/>
              <a:defRPr sz="19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By this split the chromaticity and the peaks of β</a:t>
            </a:r>
            <a:r>
              <a:rPr baseline="-5999"/>
              <a:t>x,y</a:t>
            </a:r>
            <a:r>
              <a:t> around the IP are suppressed for the reduction of β</a:t>
            </a:r>
            <a:r>
              <a:rPr baseline="-5999"/>
              <a:t>x,y</a:t>
            </a:r>
            <a:r>
              <a:t>* at Z to (1/7, 1/2) at tt.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Rectangle"/>
          <p:cNvSpPr/>
          <p:nvPr/>
        </p:nvSpPr>
        <p:spPr>
          <a:xfrm>
            <a:off x="6921749" y="2702173"/>
            <a:ext cx="756001" cy="1662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492" name="Rectangle"/>
          <p:cNvSpPr/>
          <p:nvPr/>
        </p:nvSpPr>
        <p:spPr>
          <a:xfrm>
            <a:off x="7766149" y="2702173"/>
            <a:ext cx="1512002" cy="1662758"/>
          </a:xfrm>
          <a:prstGeom prst="rect">
            <a:avLst/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493" name="Rectangle"/>
          <p:cNvSpPr/>
          <p:nvPr/>
        </p:nvSpPr>
        <p:spPr>
          <a:xfrm>
            <a:off x="3396449" y="1924546"/>
            <a:ext cx="3348001" cy="3218012"/>
          </a:xfrm>
          <a:prstGeom prst="rect">
            <a:avLst/>
          </a:prstGeom>
          <a:blipFill>
            <a:blip r:embed="rId3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 defTabSz="584200">
              <a:defRPr sz="32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494" name="Quad"/>
          <p:cNvSpPr txBox="1"/>
          <p:nvPr/>
        </p:nvSpPr>
        <p:spPr>
          <a:xfrm>
            <a:off x="4454499" y="1368673"/>
            <a:ext cx="876301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Quad</a:t>
            </a:r>
          </a:p>
        </p:txBody>
      </p:sp>
      <p:sp>
        <p:nvSpPr>
          <p:cNvPr id="495" name="Sext"/>
          <p:cNvSpPr txBox="1"/>
          <p:nvPr/>
        </p:nvSpPr>
        <p:spPr>
          <a:xfrm>
            <a:off x="7652940" y="1368673"/>
            <a:ext cx="677020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Sext</a:t>
            </a:r>
          </a:p>
        </p:txBody>
      </p:sp>
      <p:sp>
        <p:nvSpPr>
          <p:cNvPr id="496" name="Line"/>
          <p:cNvSpPr/>
          <p:nvPr/>
        </p:nvSpPr>
        <p:spPr>
          <a:xfrm>
            <a:off x="6921749" y="4594473"/>
            <a:ext cx="756001" cy="1"/>
          </a:xfrm>
          <a:prstGeom prst="line">
            <a:avLst/>
          </a:prstGeom>
          <a:ln w="25400">
            <a:solidFill>
              <a:srgbClr val="414141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497" name="Line"/>
          <p:cNvSpPr/>
          <p:nvPr/>
        </p:nvSpPr>
        <p:spPr>
          <a:xfrm>
            <a:off x="7753150" y="4594473"/>
            <a:ext cx="1538001" cy="1"/>
          </a:xfrm>
          <a:prstGeom prst="line">
            <a:avLst/>
          </a:prstGeom>
          <a:ln w="25400">
            <a:solidFill>
              <a:srgbClr val="414141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32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498" name="0.8 m"/>
          <p:cNvSpPr txBox="1"/>
          <p:nvPr/>
        </p:nvSpPr>
        <p:spPr>
          <a:xfrm>
            <a:off x="6904859" y="4670673"/>
            <a:ext cx="84058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0.8 m</a:t>
            </a:r>
          </a:p>
        </p:txBody>
      </p:sp>
      <p:sp>
        <p:nvSpPr>
          <p:cNvPr id="499" name="1.6 m"/>
          <p:cNvSpPr txBox="1"/>
          <p:nvPr/>
        </p:nvSpPr>
        <p:spPr>
          <a:xfrm>
            <a:off x="8101859" y="4670673"/>
            <a:ext cx="84058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1.6 m</a:t>
            </a:r>
          </a:p>
        </p:txBody>
      </p:sp>
      <p:sp>
        <p:nvSpPr>
          <p:cNvPr id="500" name="A sext consists of two pieces, 0.8 m and 1.6 m long with same field strength.…"/>
          <p:cNvSpPr txBox="1"/>
          <p:nvPr>
            <p:ph type="body" sz="half" idx="4294967295"/>
          </p:nvPr>
        </p:nvSpPr>
        <p:spPr>
          <a:xfrm>
            <a:off x="508000" y="5484415"/>
            <a:ext cx="11988800" cy="2900512"/>
          </a:xfrm>
          <a:prstGeom prst="rect">
            <a:avLst/>
          </a:prstGeom>
        </p:spPr>
        <p:txBody>
          <a:bodyPr/>
          <a:lstStyle/>
          <a:p>
            <a:pPr marL="469900" indent="-469900" defTabSz="584200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pc="0" sz="3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 sext consists of two pieces, 0.8 m and 1.6 m long with same field strength.</a:t>
            </a:r>
          </a:p>
          <a:p>
            <a:pPr marL="469900" indent="-469900" defTabSz="584200">
              <a:spcBef>
                <a:spcPts val="2400"/>
              </a:spcBef>
              <a:buClr>
                <a:srgbClr val="929292"/>
              </a:buClr>
              <a:buSzPct val="60000"/>
              <a:buFont typeface="Zapf Dingbats"/>
              <a:buChar char="❖"/>
              <a:defRPr spc="0" sz="36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Only the thinner piece of the sext is used at Z.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An idea of “twin aperture quadrupole” has been developed by A. Milanese to save the power consumption of  quadrupole magnets.…"/>
          <p:cNvSpPr txBox="1"/>
          <p:nvPr/>
        </p:nvSpPr>
        <p:spPr>
          <a:xfrm>
            <a:off x="508000" y="1131346"/>
            <a:ext cx="1198880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469900" indent="-469900" algn="l" defTabSz="584200">
              <a:spcBef>
                <a:spcPts val="900"/>
              </a:spcBef>
              <a:buClr>
                <a:srgbClr val="929292"/>
              </a:buClr>
              <a:buSzPct val="60000"/>
              <a:buFont typeface="Zapf Dingbats"/>
              <a:buChar char="❖"/>
              <a:defRPr sz="21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 idea of “twin aperture quadrupole” has been developed by A. Milanese to save the power consumption of  quadrupole magnets.</a:t>
            </a:r>
          </a:p>
          <a:p>
            <a:pPr marL="469900" indent="-469900" algn="l" defTabSz="584200">
              <a:spcBef>
                <a:spcPts val="900"/>
              </a:spcBef>
              <a:buClr>
                <a:srgbClr val="929292"/>
              </a:buClr>
              <a:buSzPct val="60000"/>
              <a:buFont typeface="Zapf Dingbats"/>
              <a:buChar char="❖"/>
              <a:defRPr sz="21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The currents in the magnet are always surrounded by iron to maximize the usage.</a:t>
            </a:r>
          </a:p>
        </p:txBody>
      </p:sp>
      <p:sp>
        <p:nvSpPr>
          <p:cNvPr id="503" name="Twin Aperture Quadrupol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7152">
              <a:defRPr spc="-71" sz="358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Twin Aperture Quadrupole</a:t>
            </a:r>
          </a:p>
        </p:txBody>
      </p:sp>
      <p:pic>
        <p:nvPicPr>
          <p:cNvPr id="504" name="TUOCB1f3.png" descr="TUOCB1f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855373" y="2666158"/>
            <a:ext cx="3890536" cy="3922270"/>
          </a:xfrm>
          <a:prstGeom prst="rect">
            <a:avLst/>
          </a:prstGeom>
          <a:ln w="12700">
            <a:miter lim="400000"/>
          </a:ln>
        </p:spPr>
      </p:pic>
      <p:sp>
        <p:nvSpPr>
          <p:cNvPr id="505" name="An example of the cross section of a twin aperture quadrupole for FCC-ee (A. Milanese).…"/>
          <p:cNvSpPr txBox="1"/>
          <p:nvPr/>
        </p:nvSpPr>
        <p:spPr>
          <a:xfrm>
            <a:off x="6956052" y="5043885"/>
            <a:ext cx="5352380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l" defTabSz="584200">
              <a:defRPr sz="19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An example of the cross section of a twin aperture quadrupole for FCC-ee (A. Milanese).</a:t>
            </a:r>
          </a:p>
          <a:p>
            <a:pPr algn="l" defTabSz="584200">
              <a:defRPr sz="19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  <a:p>
            <a:pPr algn="l" defTabSz="584200">
              <a:defRPr sz="19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The separation between two beams is 30 cm.</a:t>
            </a:r>
          </a:p>
        </p:txBody>
      </p:sp>
      <p:sp>
        <p:nvSpPr>
          <p:cNvPr id="506" name="The power consumption of the twin aperture quad: 22 MW at 175 GeV with Cu coil = half of single-aperture quads.…"/>
          <p:cNvSpPr txBox="1"/>
          <p:nvPr/>
        </p:nvSpPr>
        <p:spPr>
          <a:xfrm>
            <a:off x="414401" y="6751639"/>
            <a:ext cx="12175998" cy="1371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marL="469900" indent="-469900" algn="l" defTabSz="584200">
              <a:spcBef>
                <a:spcPts val="900"/>
              </a:spcBef>
              <a:buClr>
                <a:srgbClr val="929292"/>
              </a:buClr>
              <a:buSzPct val="60000"/>
              <a:buFont typeface="Zapf Dingbats"/>
              <a:buChar char="❖"/>
              <a:defRPr sz="21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The power consumption of the twin aperture quad: 22 MW at 175 GeV with Cu coil = half of single-aperture quads.</a:t>
            </a:r>
          </a:p>
          <a:p>
            <a:pPr marL="469900" indent="-469900" algn="l" defTabSz="584200">
              <a:spcBef>
                <a:spcPts val="900"/>
              </a:spcBef>
              <a:buClr>
                <a:srgbClr val="929292"/>
              </a:buClr>
              <a:buSzPct val="60000"/>
              <a:buFont typeface="Zapf Dingbats"/>
              <a:buChar char="❖"/>
              <a:defRPr sz="21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Dipoles are also “twin”: power consumption = 17 MW at 175 GeV with Al bus bar.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Dipole Prototype @ CER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7152">
              <a:defRPr spc="-71" sz="358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Dipole Prototype @ CERN</a:t>
            </a:r>
          </a:p>
        </p:txBody>
      </p:sp>
      <p:pic>
        <p:nvPicPr>
          <p:cNvPr id="509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10204" y="1030337"/>
            <a:ext cx="8984392" cy="673829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510" name="A. Milanese"/>
          <p:cNvSpPr txBox="1"/>
          <p:nvPr/>
        </p:nvSpPr>
        <p:spPr>
          <a:xfrm>
            <a:off x="10657535" y="8337550"/>
            <a:ext cx="1722730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A. Milanese</a:t>
            </a:r>
          </a:p>
        </p:txBody>
      </p:sp>
      <p:sp>
        <p:nvSpPr>
          <p:cNvPr id="511" name="Measurement of field quality is going on.…"/>
          <p:cNvSpPr txBox="1"/>
          <p:nvPr>
            <p:ph type="body" sz="quarter" idx="1"/>
          </p:nvPr>
        </p:nvSpPr>
        <p:spPr>
          <a:xfrm>
            <a:off x="812799" y="8017789"/>
            <a:ext cx="12192002" cy="1991407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600"/>
              </a:spcBef>
              <a:defRPr sz="2300"/>
            </a:pPr>
            <a:r>
              <a:t>Measurement of field quality is going on.</a:t>
            </a:r>
          </a:p>
          <a:p>
            <a:pPr>
              <a:spcBef>
                <a:spcPts val="600"/>
              </a:spcBef>
              <a:defRPr sz="2300"/>
            </a:pPr>
            <a:r>
              <a:t>A prototype of quadrupole comes soon.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3" name="ScreenShot 2017-10-30 at 5.48.16 .png" descr="ScreenShot 2017-10-30 at 5.48.16 .png"/>
          <p:cNvPicPr>
            <a:picLocks noChangeAspect="1"/>
          </p:cNvPicPr>
          <p:nvPr/>
        </p:nvPicPr>
        <p:blipFill>
          <a:blip r:embed="rId2">
            <a:extLst/>
          </a:blip>
          <a:srcRect l="8154" t="15272" r="9323" b="21345"/>
          <a:stretch>
            <a:fillRect/>
          </a:stretch>
        </p:blipFill>
        <p:spPr>
          <a:xfrm>
            <a:off x="1235398" y="932942"/>
            <a:ext cx="10063007" cy="618202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514" name="Half Ring Opt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92100">
              <a:defRPr spc="-64" sz="3200"/>
            </a:lvl1pPr>
          </a:lstStyle>
          <a:p>
            <a:pPr/>
            <a:r>
              <a:t>Half Ring Optics</a:t>
            </a:r>
          </a:p>
        </p:txBody>
      </p:sp>
      <p:sp>
        <p:nvSpPr>
          <p:cNvPr id="515" name="Above are the half optics β*x/y = 1 m / 2 mm at ttbar.…"/>
          <p:cNvSpPr txBox="1"/>
          <p:nvPr>
            <p:ph type="body" sz="quarter" idx="1"/>
          </p:nvPr>
        </p:nvSpPr>
        <p:spPr>
          <a:xfrm>
            <a:off x="863599" y="7291438"/>
            <a:ext cx="11379201" cy="1831013"/>
          </a:xfrm>
          <a:prstGeom prst="rect">
            <a:avLst/>
          </a:prstGeom>
        </p:spPr>
        <p:txBody>
          <a:bodyPr>
            <a:noAutofit/>
          </a:bodyPr>
          <a:lstStyle/>
          <a:p>
            <a:pPr marL="361950" indent="-361950">
              <a:spcBef>
                <a:spcPts val="900"/>
              </a:spcBef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Above are the half optics β*</a:t>
            </a:r>
            <a:r>
              <a:rPr baseline="-5999"/>
              <a:t>x/y</a:t>
            </a:r>
            <a:r>
              <a:t> = 1 m / 2 mm at ttbar.</a:t>
            </a:r>
          </a:p>
          <a:p>
            <a:pPr marL="361950" indent="-361950">
              <a:spcBef>
                <a:spcPts val="900"/>
              </a:spcBef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2 IPs / ring.</a:t>
            </a:r>
          </a:p>
          <a:p>
            <a:pPr marL="361950" indent="-361950">
              <a:spcBef>
                <a:spcPts val="900"/>
              </a:spcBef>
              <a:buChar char="•"/>
              <a:defRPr sz="2400"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The optics for straight sections except for the IR are tentative, to be customized for injection/extraction/collimation/polarimeter/beam instumentation, etc.</a:t>
            </a:r>
          </a:p>
        </p:txBody>
      </p:sp>
      <p:sp>
        <p:nvSpPr>
          <p:cNvPr id="516" name="RF"/>
          <p:cNvSpPr/>
          <p:nvPr/>
        </p:nvSpPr>
        <p:spPr>
          <a:xfrm>
            <a:off x="11189083" y="3506788"/>
            <a:ext cx="580319" cy="517216"/>
          </a:xfrm>
          <a:prstGeom prst="rect">
            <a:avLst/>
          </a:prstGeom>
          <a:gradFill>
            <a:gsLst>
              <a:gs pos="0">
                <a:srgbClr val="FEFDFF"/>
              </a:gs>
              <a:gs pos="100000">
                <a:srgbClr val="00C615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RF</a:t>
            </a:r>
          </a:p>
        </p:txBody>
      </p:sp>
      <p:sp>
        <p:nvSpPr>
          <p:cNvPr id="517" name="RF"/>
          <p:cNvSpPr/>
          <p:nvPr/>
        </p:nvSpPr>
        <p:spPr>
          <a:xfrm>
            <a:off x="1404820" y="3506788"/>
            <a:ext cx="580319" cy="517216"/>
          </a:xfrm>
          <a:prstGeom prst="rect">
            <a:avLst/>
          </a:prstGeom>
          <a:gradFill>
            <a:gsLst>
              <a:gs pos="0">
                <a:srgbClr val="FEFDFF"/>
              </a:gs>
              <a:gs pos="100000">
                <a:srgbClr val="00C615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RF</a:t>
            </a:r>
          </a:p>
        </p:txBody>
      </p:sp>
      <p:sp>
        <p:nvSpPr>
          <p:cNvPr id="518" name="IP"/>
          <p:cNvSpPr/>
          <p:nvPr/>
        </p:nvSpPr>
        <p:spPr>
          <a:xfrm>
            <a:off x="6408744" y="1085883"/>
            <a:ext cx="453071" cy="517216"/>
          </a:xfrm>
          <a:prstGeom prst="rect">
            <a:avLst/>
          </a:prstGeom>
          <a:gradFill>
            <a:gsLst>
              <a:gs pos="0">
                <a:srgbClr val="FEFDFF"/>
              </a:gs>
              <a:gs pos="100000">
                <a:srgbClr val="00C615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IP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RF"/>
          <p:cNvSpPr/>
          <p:nvPr/>
        </p:nvSpPr>
        <p:spPr>
          <a:xfrm>
            <a:off x="6644040" y="2421092"/>
            <a:ext cx="580320" cy="517216"/>
          </a:xfrm>
          <a:prstGeom prst="rect">
            <a:avLst/>
          </a:prstGeom>
          <a:gradFill>
            <a:gsLst>
              <a:gs pos="0">
                <a:srgbClr val="FEFDFF"/>
              </a:gs>
              <a:gs pos="100000">
                <a:srgbClr val="00C615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RF</a:t>
            </a:r>
          </a:p>
        </p:txBody>
      </p:sp>
      <p:sp>
        <p:nvSpPr>
          <p:cNvPr id="521" name="RF"/>
          <p:cNvSpPr/>
          <p:nvPr/>
        </p:nvSpPr>
        <p:spPr>
          <a:xfrm>
            <a:off x="1843440" y="2421092"/>
            <a:ext cx="580320" cy="517216"/>
          </a:xfrm>
          <a:prstGeom prst="rect">
            <a:avLst/>
          </a:prstGeom>
          <a:gradFill>
            <a:gsLst>
              <a:gs pos="0">
                <a:srgbClr val="FEFDFF"/>
              </a:gs>
              <a:gs pos="100000">
                <a:srgbClr val="00C615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RF</a:t>
            </a:r>
          </a:p>
        </p:txBody>
      </p:sp>
      <p:pic>
        <p:nvPicPr>
          <p:cNvPr id="522" name="ScreenShot 2017-10-12 at 3.53.16 .png" descr="ScreenShot 2017-10-12 at 3.53.16 .png"/>
          <p:cNvPicPr>
            <a:picLocks noChangeAspect="1"/>
          </p:cNvPicPr>
          <p:nvPr/>
        </p:nvPicPr>
        <p:blipFill>
          <a:blip r:embed="rId2">
            <a:extLst/>
          </a:blip>
          <a:srcRect l="8155" t="13759" r="8155" b="12814"/>
          <a:stretch>
            <a:fillRect/>
          </a:stretch>
        </p:blipFill>
        <p:spPr>
          <a:xfrm>
            <a:off x="1179512" y="553367"/>
            <a:ext cx="10645915" cy="7507282"/>
          </a:xfrm>
          <a:prstGeom prst="rect">
            <a:avLst/>
          </a:prstGeom>
          <a:ln w="12700">
            <a:miter lim="400000"/>
          </a:ln>
        </p:spPr>
      </p:pic>
      <p:sp>
        <p:nvSpPr>
          <p:cNvPr id="523" name="IP"/>
          <p:cNvSpPr/>
          <p:nvPr/>
        </p:nvSpPr>
        <p:spPr>
          <a:xfrm>
            <a:off x="8267606" y="6104092"/>
            <a:ext cx="453072" cy="517216"/>
          </a:xfrm>
          <a:prstGeom prst="rect">
            <a:avLst/>
          </a:prstGeom>
          <a:gradFill>
            <a:gsLst>
              <a:gs pos="0">
                <a:srgbClr val="FEFDFF"/>
              </a:gs>
              <a:gs pos="100000">
                <a:srgbClr val="00C615"/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3000">
                <a:solidFill>
                  <a:srgbClr val="FFFFFF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IP</a:t>
            </a:r>
          </a:p>
        </p:txBody>
      </p:sp>
      <p:sp>
        <p:nvSpPr>
          <p:cNvPr id="524" name="Beam"/>
          <p:cNvSpPr/>
          <p:nvPr/>
        </p:nvSpPr>
        <p:spPr>
          <a:xfrm>
            <a:off x="2824670" y="4481562"/>
            <a:ext cx="1437260" cy="1085602"/>
          </a:xfrm>
          <a:prstGeom prst="rightArrow">
            <a:avLst>
              <a:gd name="adj1" fmla="val 46812"/>
              <a:gd name="adj2" fmla="val 68469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2600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/>
            <a:r>
              <a:t>Beam</a:t>
            </a:r>
          </a:p>
        </p:txBody>
      </p:sp>
      <p:sp>
        <p:nvSpPr>
          <p:cNvPr id="525" name="Local CCS…"/>
          <p:cNvSpPr/>
          <p:nvPr/>
        </p:nvSpPr>
        <p:spPr>
          <a:xfrm>
            <a:off x="3764036" y="1460499"/>
            <a:ext cx="1290565" cy="625290"/>
          </a:xfrm>
          <a:prstGeom prst="rect">
            <a:avLst/>
          </a:prstGeom>
          <a:gradFill>
            <a:gsLst>
              <a:gs pos="0">
                <a:srgbClr val="FEFDFF"/>
              </a:gs>
              <a:gs pos="100000">
                <a:srgbClr val="CBBF00">
                  <a:alpha val="5782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Local CCS</a:t>
            </a:r>
          </a:p>
          <a:p>
            <a:pPr defTabSz="584200"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+ crab waist </a:t>
            </a:r>
          </a:p>
        </p:txBody>
      </p:sp>
      <p:sp>
        <p:nvSpPr>
          <p:cNvPr id="526" name="Local CCS…"/>
          <p:cNvSpPr/>
          <p:nvPr/>
        </p:nvSpPr>
        <p:spPr>
          <a:xfrm>
            <a:off x="9173114" y="1460499"/>
            <a:ext cx="1437259" cy="625290"/>
          </a:xfrm>
          <a:prstGeom prst="rect">
            <a:avLst/>
          </a:prstGeom>
          <a:gradFill>
            <a:gsLst>
              <a:gs pos="0">
                <a:srgbClr val="FEFDFF"/>
              </a:gs>
              <a:gs pos="100000">
                <a:srgbClr val="CBBF00">
                  <a:alpha val="57820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defTabSz="584200"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Local CCS</a:t>
            </a:r>
          </a:p>
          <a:p>
            <a:pPr defTabSz="584200">
              <a:defRPr sz="18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pPr>
            <a:r>
              <a:t>+ crab waist</a:t>
            </a:r>
          </a:p>
        </p:txBody>
      </p:sp>
      <p:sp>
        <p:nvSpPr>
          <p:cNvPr id="527" name="Synchrotron radiation toward the IP @ 182.5 GeV"/>
          <p:cNvSpPr txBox="1"/>
          <p:nvPr>
            <p:ph type="title"/>
          </p:nvPr>
        </p:nvSpPr>
        <p:spPr>
          <a:xfrm>
            <a:off x="528009" y="165358"/>
            <a:ext cx="10645776" cy="776019"/>
          </a:xfrm>
          <a:prstGeom prst="rect">
            <a:avLst/>
          </a:prstGeom>
          <a:solidFill>
            <a:srgbClr val="EDEAE3">
              <a:alpha val="92795"/>
            </a:srgbClr>
          </a:solidFill>
        </p:spPr>
        <p:txBody>
          <a:bodyPr anchor="t">
            <a:noAutofit/>
          </a:bodyPr>
          <a:lstStyle>
            <a:lvl1pPr>
              <a:defRPr spc="-72" sz="3600"/>
            </a:lvl1pPr>
          </a:lstStyle>
          <a:p>
            <a:pPr/>
            <a:r>
              <a:t>Synchrotron radiation toward the IP @ 182.5 GeV</a:t>
            </a:r>
          </a:p>
        </p:txBody>
      </p:sp>
      <p:sp>
        <p:nvSpPr>
          <p:cNvPr id="528" name="uc (keV)…"/>
          <p:cNvSpPr txBox="1"/>
          <p:nvPr/>
        </p:nvSpPr>
        <p:spPr>
          <a:xfrm>
            <a:off x="313283" y="8051799"/>
            <a:ext cx="1253034" cy="863602"/>
          </a:xfrm>
          <a:prstGeom prst="rect">
            <a:avLst/>
          </a:prstGeom>
          <a:solidFill>
            <a:srgbClr val="EDEAE3">
              <a:alpha val="9279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300">
                <a:solidFill>
                  <a:srgbClr val="FF295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i="1"/>
              <a:t>u</a:t>
            </a:r>
            <a:r>
              <a:rPr baseline="-5999" i="1"/>
              <a:t>c</a:t>
            </a:r>
            <a:r>
              <a:t> (keV)</a:t>
            </a:r>
          </a:p>
          <a:p>
            <a:pPr defTabSz="584200">
              <a:defRPr sz="2300">
                <a:solidFill>
                  <a:srgbClr val="FF295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i="1"/>
              <a:t>P</a:t>
            </a:r>
            <a:r>
              <a:rPr baseline="-5999" i="1"/>
              <a:t>SR</a:t>
            </a:r>
            <a:r>
              <a:t> (kW)</a:t>
            </a:r>
          </a:p>
        </p:txBody>
      </p:sp>
      <p:sp>
        <p:nvSpPr>
          <p:cNvPr id="529" name="1460…"/>
          <p:cNvSpPr txBox="1"/>
          <p:nvPr/>
        </p:nvSpPr>
        <p:spPr>
          <a:xfrm>
            <a:off x="1999977" y="8051799"/>
            <a:ext cx="771526" cy="863601"/>
          </a:xfrm>
          <a:prstGeom prst="rect">
            <a:avLst/>
          </a:prstGeom>
          <a:solidFill>
            <a:srgbClr val="EDEAE3">
              <a:alpha val="9279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300">
                <a:solidFill>
                  <a:srgbClr val="FF295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1460</a:t>
            </a:r>
          </a:p>
          <a:p>
            <a:pPr defTabSz="584200">
              <a:defRPr sz="2300">
                <a:solidFill>
                  <a:srgbClr val="FF295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24.2</a:t>
            </a:r>
          </a:p>
        </p:txBody>
      </p:sp>
      <p:sp>
        <p:nvSpPr>
          <p:cNvPr id="530" name="571 472 572 226…"/>
          <p:cNvSpPr txBox="1"/>
          <p:nvPr/>
        </p:nvSpPr>
        <p:spPr>
          <a:xfrm>
            <a:off x="3329818" y="8060655"/>
            <a:ext cx="2159001" cy="863601"/>
          </a:xfrm>
          <a:prstGeom prst="rect">
            <a:avLst/>
          </a:prstGeom>
          <a:solidFill>
            <a:srgbClr val="EDEAE3">
              <a:alpha val="9279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300">
                <a:solidFill>
                  <a:srgbClr val="FF295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571 472 572 226</a:t>
            </a:r>
          </a:p>
          <a:p>
            <a:pPr defTabSz="584200">
              <a:defRPr sz="2300">
                <a:solidFill>
                  <a:srgbClr val="FF295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7.9  7.9  7.9  1.5</a:t>
            </a:r>
          </a:p>
        </p:txBody>
      </p:sp>
      <p:sp>
        <p:nvSpPr>
          <p:cNvPr id="531" name="88.9  93.2…"/>
          <p:cNvSpPr txBox="1"/>
          <p:nvPr/>
        </p:nvSpPr>
        <p:spPr>
          <a:xfrm>
            <a:off x="6492937" y="8051799"/>
            <a:ext cx="1355726" cy="863601"/>
          </a:xfrm>
          <a:prstGeom prst="rect">
            <a:avLst/>
          </a:prstGeom>
          <a:solidFill>
            <a:srgbClr val="EDEAE3">
              <a:alpha val="9279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300">
                <a:solidFill>
                  <a:srgbClr val="FF295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88.9  93.2</a:t>
            </a:r>
          </a:p>
          <a:p>
            <a:pPr defTabSz="584200">
              <a:defRPr sz="2300">
                <a:solidFill>
                  <a:srgbClr val="FF295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0.28  0.47</a:t>
            </a:r>
          </a:p>
        </p:txBody>
      </p:sp>
      <p:sp>
        <p:nvSpPr>
          <p:cNvPr id="532" name="741 648 1004 175 917 ……"/>
          <p:cNvSpPr txBox="1"/>
          <p:nvPr/>
        </p:nvSpPr>
        <p:spPr>
          <a:xfrm>
            <a:off x="8619077" y="8051799"/>
            <a:ext cx="3311426" cy="863601"/>
          </a:xfrm>
          <a:prstGeom prst="rect">
            <a:avLst/>
          </a:prstGeom>
          <a:solidFill>
            <a:srgbClr val="EDEAE3">
              <a:alpha val="92795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300">
                <a:solidFill>
                  <a:srgbClr val="3D5B85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741 648 1004 175 917 …</a:t>
            </a:r>
          </a:p>
          <a:p>
            <a:pPr defTabSz="584200">
              <a:defRPr sz="2300">
                <a:solidFill>
                  <a:srgbClr val="3D5B85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11.5 0.75 15.9 0.47 0.16 …</a:t>
            </a:r>
          </a:p>
        </p:txBody>
      </p:sp>
      <p:sp>
        <p:nvSpPr>
          <p:cNvPr id="533" name="Line"/>
          <p:cNvSpPr/>
          <p:nvPr/>
        </p:nvSpPr>
        <p:spPr>
          <a:xfrm flipH="1">
            <a:off x="5105399" y="8966200"/>
            <a:ext cx="3425850" cy="0"/>
          </a:xfrm>
          <a:prstGeom prst="line">
            <a:avLst/>
          </a:prstGeom>
          <a:ln w="25400">
            <a:solidFill>
              <a:srgbClr val="A53234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534" name="uc &lt; 100 keV up to 480 m from the IP."/>
          <p:cNvSpPr txBox="1"/>
          <p:nvPr/>
        </p:nvSpPr>
        <p:spPr>
          <a:xfrm>
            <a:off x="3924596" y="9036050"/>
            <a:ext cx="5685856" cy="571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7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rPr i="1"/>
              <a:t>u</a:t>
            </a:r>
            <a:r>
              <a:rPr baseline="-5999" i="1" sz="2800"/>
              <a:t>c</a:t>
            </a:r>
            <a:r>
              <a:t> &lt; 100 keV up to 480 m from the IP.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Footer Placeholder 4"/>
          <p:cNvSpPr txBox="1"/>
          <p:nvPr/>
        </p:nvSpPr>
        <p:spPr>
          <a:xfrm>
            <a:off x="5459338" y="9042054"/>
            <a:ext cx="1815191" cy="352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476" tIns="65476" rIns="65476" bIns="65476" anchor="ctr">
            <a:spAutoFit/>
          </a:bodyPr>
          <a:lstStyle>
            <a:lvl1pPr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Academic Training</a:t>
            </a:r>
          </a:p>
        </p:txBody>
      </p:sp>
      <p:sp>
        <p:nvSpPr>
          <p:cNvPr id="22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FCC Design Study</a:t>
            </a:r>
          </a:p>
        </p:txBody>
      </p:sp>
      <p:sp>
        <p:nvSpPr>
          <p:cNvPr id="224" name="Content Placeholder 2"/>
          <p:cNvSpPr txBox="1"/>
          <p:nvPr>
            <p:ph type="body" idx="1"/>
          </p:nvPr>
        </p:nvSpPr>
        <p:spPr>
          <a:xfrm>
            <a:off x="433493" y="1300479"/>
            <a:ext cx="7283592" cy="7649352"/>
          </a:xfrm>
          <a:prstGeom prst="rect">
            <a:avLst/>
          </a:prstGeom>
        </p:spPr>
        <p:txBody>
          <a:bodyPr/>
          <a:lstStyle/>
          <a:p>
            <a:pPr marL="480059" indent="-480059">
              <a:spcBef>
                <a:spcPts val="600"/>
              </a:spcBef>
              <a:defRPr sz="2800"/>
            </a:pPr>
            <a:r>
              <a:t>Requested from European Strategy </a:t>
            </a:r>
            <a:r>
              <a:rPr sz="2400"/>
              <a:t>(2013) </a:t>
            </a:r>
            <a:endParaRPr sz="2400"/>
          </a:p>
          <a:p>
            <a:pPr lvl="1" marL="850106" indent="-392906">
              <a:spcBef>
                <a:spcPts val="500"/>
              </a:spcBef>
              <a:buClr>
                <a:srgbClr val="0000CC"/>
              </a:buClr>
              <a:buFont typeface="Zapf Dingbats"/>
              <a:defRPr sz="2200">
                <a:solidFill>
                  <a:srgbClr val="0000CC"/>
                </a:solidFill>
              </a:defRPr>
            </a:pPr>
            <a:r>
              <a:t>“Ambitious post-LHC accelerator project”</a:t>
            </a:r>
            <a:endParaRPr sz="2800"/>
          </a:p>
          <a:p>
            <a:pPr lvl="2" marL="1228725" indent="-314325">
              <a:spcBef>
                <a:spcPts val="500"/>
              </a:spcBef>
              <a:buClr>
                <a:srgbClr val="009900"/>
              </a:buClr>
              <a:buFont typeface="Zapf Dingbats"/>
              <a:defRPr sz="2200">
                <a:solidFill>
                  <a:srgbClr val="009900"/>
                </a:solidFill>
              </a:defRPr>
            </a:pPr>
            <a:r>
              <a:t>Study kicked off in Geneva in Feb. 2014</a:t>
            </a:r>
          </a:p>
          <a:p>
            <a:pPr marL="480059" indent="-480059">
              <a:spcBef>
                <a:spcPts val="600"/>
              </a:spcBef>
              <a:defRPr sz="2800"/>
            </a:pPr>
            <a:r>
              <a:t>International collaboration to study circular colliders </a:t>
            </a:r>
            <a:r>
              <a:rPr sz="2400"/>
              <a:t>(111 institutes)</a:t>
            </a:r>
            <a:endParaRPr sz="2400"/>
          </a:p>
          <a:p>
            <a:pPr lvl="1" marL="850106" indent="-392906">
              <a:spcBef>
                <a:spcPts val="500"/>
              </a:spcBef>
              <a:buClr>
                <a:srgbClr val="0000CC"/>
              </a:buClr>
              <a:buFont typeface="Zapf Dingbats"/>
              <a:defRPr sz="2200">
                <a:solidFill>
                  <a:srgbClr val="0000CC"/>
                </a:solidFill>
              </a:defRPr>
            </a:pPr>
            <a:r>
              <a:t>Fitting in a new 100 km infrastructure, in the Geneva area</a:t>
            </a:r>
            <a:endParaRPr sz="2800"/>
          </a:p>
          <a:p>
            <a:pPr marL="480059" indent="-480059">
              <a:spcBef>
                <a:spcPts val="600"/>
              </a:spcBef>
              <a:defRPr sz="2800"/>
            </a:pPr>
            <a:r>
              <a:t>Ultimate goal: 100TeV pp collider </a:t>
            </a:r>
            <a:r>
              <a:rPr sz="2400"/>
              <a:t>(FCC-hh)</a:t>
            </a:r>
          </a:p>
          <a:p>
            <a:pPr lvl="1" marL="850106" indent="-392906">
              <a:spcBef>
                <a:spcPts val="500"/>
              </a:spcBef>
              <a:buClr>
                <a:srgbClr val="0000CC"/>
              </a:buClr>
              <a:buFont typeface="Zapf Dingbats"/>
              <a:defRPr sz="2200">
                <a:solidFill>
                  <a:srgbClr val="0000CC"/>
                </a:solidFill>
              </a:defRPr>
            </a:pPr>
            <a:r>
              <a:t>Requires R&amp;D for 16T magnets</a:t>
            </a:r>
            <a:endParaRPr sz="2800"/>
          </a:p>
          <a:p>
            <a:pPr lvl="1" marL="850106" indent="-392906">
              <a:spcBef>
                <a:spcPts val="500"/>
              </a:spcBef>
              <a:buClr>
                <a:srgbClr val="0000CC"/>
              </a:buClr>
              <a:buFont typeface="Zapf Dingbats"/>
              <a:defRPr sz="2200">
                <a:solidFill>
                  <a:srgbClr val="0000CC"/>
                </a:solidFill>
              </a:defRPr>
            </a:pPr>
            <a:r>
              <a:t>Defines the infrastructure </a:t>
            </a:r>
            <a:endParaRPr sz="2800"/>
          </a:p>
          <a:p>
            <a:pPr marL="480059" indent="-480059">
              <a:spcBef>
                <a:spcPts val="600"/>
              </a:spcBef>
              <a:defRPr sz="2800"/>
            </a:pPr>
            <a:r>
              <a:t>Possible first steps</a:t>
            </a:r>
          </a:p>
          <a:p>
            <a:pPr lvl="1" marL="850106" indent="-392906">
              <a:spcBef>
                <a:spcPts val="500"/>
              </a:spcBef>
              <a:buClr>
                <a:srgbClr val="0000CC"/>
              </a:buClr>
              <a:buFont typeface="Zapf Dingbats"/>
              <a:defRPr sz="2200">
                <a:solidFill>
                  <a:srgbClr val="0000CC"/>
                </a:solidFill>
              </a:defRPr>
            </a:pPr>
            <a:r>
              <a:t>e</a:t>
            </a:r>
            <a:r>
              <a:rPr b="0" baseline="30545">
                <a:latin typeface="Symbol"/>
                <a:ea typeface="Symbol"/>
                <a:cs typeface="Symbol"/>
                <a:sym typeface="Symbol"/>
              </a:rPr>
              <a:t>+</a:t>
            </a:r>
            <a:r>
              <a:t>e</a:t>
            </a:r>
            <a:r>
              <a:rPr b="0" baseline="30545">
                <a:latin typeface="Symbol"/>
                <a:ea typeface="Symbol"/>
                <a:cs typeface="Symbol"/>
                <a:sym typeface="Symbol"/>
              </a:rPr>
              <a:t>-</a:t>
            </a:r>
            <a:r>
              <a:t> collider (FCC-ee) at the intensity frontier</a:t>
            </a:r>
            <a:endParaRPr sz="2800"/>
          </a:p>
          <a:p>
            <a:pPr lvl="2" marL="1228725" indent="-314325">
              <a:spcBef>
                <a:spcPts val="500"/>
              </a:spcBef>
              <a:buClr>
                <a:srgbClr val="009900"/>
              </a:buClr>
              <a:buFont typeface="Zapf Dingbats"/>
              <a:defRPr sz="2200">
                <a:solidFill>
                  <a:srgbClr val="009900"/>
                </a:solidFill>
              </a:defRPr>
            </a:pPr>
            <a:r>
              <a:t>High luminosity, √s = 90-400 GeV</a:t>
            </a:r>
          </a:p>
          <a:p>
            <a:pPr lvl="1" marL="850106" indent="-392906">
              <a:spcBef>
                <a:spcPts val="500"/>
              </a:spcBef>
              <a:buClr>
                <a:srgbClr val="0000CC"/>
              </a:buClr>
              <a:buFont typeface="Zapf Dingbats"/>
              <a:defRPr sz="2200">
                <a:solidFill>
                  <a:srgbClr val="0000CC"/>
                </a:solidFill>
              </a:defRPr>
            </a:pPr>
            <a:r>
              <a:t>pp collider (HE-LHC) in the LEP/LHC tunnel</a:t>
            </a:r>
            <a:endParaRPr sz="2800"/>
          </a:p>
          <a:p>
            <a:pPr lvl="2" marL="1228725" indent="-314325">
              <a:spcBef>
                <a:spcPts val="500"/>
              </a:spcBef>
              <a:buClr>
                <a:srgbClr val="009900"/>
              </a:buClr>
              <a:buFont typeface="Zapf Dingbats"/>
              <a:defRPr sz="2200">
                <a:solidFill>
                  <a:srgbClr val="009900"/>
                </a:solidFill>
              </a:defRPr>
            </a:pPr>
            <a:r>
              <a:t>With FCC-hh technology (16T → 28 TeV)</a:t>
            </a:r>
            <a:endParaRPr sz="2800"/>
          </a:p>
          <a:p>
            <a:pPr marL="480059" indent="-480059">
              <a:spcBef>
                <a:spcPts val="600"/>
              </a:spcBef>
              <a:defRPr sz="2800"/>
            </a:pPr>
            <a:r>
              <a:t>Possible add-on </a:t>
            </a:r>
          </a:p>
          <a:p>
            <a:pPr lvl="1" marL="850106" indent="-392906">
              <a:spcBef>
                <a:spcPts val="500"/>
              </a:spcBef>
              <a:buClr>
                <a:srgbClr val="0000CC"/>
              </a:buClr>
              <a:buFont typeface="Zapf Dingbats"/>
              <a:defRPr sz="2200">
                <a:solidFill>
                  <a:srgbClr val="0000CC"/>
                </a:solidFill>
              </a:defRPr>
            </a:pPr>
            <a:r>
              <a:t>e-p option (FCC-eh)</a:t>
            </a:r>
          </a:p>
        </p:txBody>
      </p:sp>
      <p:sp>
        <p:nvSpPr>
          <p:cNvPr id="225" name="Date Placeholder 3"/>
          <p:cNvSpPr txBox="1"/>
          <p:nvPr/>
        </p:nvSpPr>
        <p:spPr>
          <a:xfrm>
            <a:off x="5744590" y="9297184"/>
            <a:ext cx="1235655" cy="352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476" tIns="65476" rIns="65476" bIns="65476" anchor="ctr">
            <a:spAutoFit/>
          </a:bodyPr>
          <a:lstStyle>
            <a:lvl1pPr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11 Oct 2017</a:t>
            </a:r>
          </a:p>
        </p:txBody>
      </p:sp>
      <p:sp>
        <p:nvSpPr>
          <p:cNvPr id="226" name="Slide Number Placeholder 5"/>
          <p:cNvSpPr txBox="1"/>
          <p:nvPr>
            <p:ph type="sldNum" sz="quarter" idx="2"/>
          </p:nvPr>
        </p:nvSpPr>
        <p:spPr>
          <a:xfrm>
            <a:off x="12423017" y="9204614"/>
            <a:ext cx="256664" cy="3529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  <p:pic>
        <p:nvPicPr>
          <p:cNvPr id="227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94507" y="1327325"/>
            <a:ext cx="5286294" cy="5608569"/>
          </a:xfrm>
          <a:prstGeom prst="rect">
            <a:avLst/>
          </a:prstGeom>
          <a:ln w="12700">
            <a:miter lim="400000"/>
          </a:ln>
        </p:spPr>
      </p:pic>
      <p:sp>
        <p:nvSpPr>
          <p:cNvPr id="228" name="Content Placeholder 2"/>
          <p:cNvSpPr txBox="1"/>
          <p:nvPr/>
        </p:nvSpPr>
        <p:spPr>
          <a:xfrm>
            <a:off x="7369386" y="7152640"/>
            <a:ext cx="5635414" cy="205071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65476" tIns="65476" rIns="65476" bIns="65476">
            <a:spAutoFit/>
          </a:bodyPr>
          <a:lstStyle/>
          <a:p>
            <a:pPr marL="457200" indent="-457200" algn="l" defTabSz="1300480">
              <a:spcBef>
                <a:spcPts val="600"/>
              </a:spcBef>
              <a:buClr>
                <a:srgbClr val="FF0000"/>
              </a:buClr>
              <a:buSzPct val="50000"/>
              <a:buChar char="❑"/>
              <a:defRPr b="1">
                <a:solidFill>
                  <a:srgbClr val="FF0000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European Strategy update (2019)</a:t>
            </a:r>
          </a:p>
          <a:p>
            <a:pPr lvl="1" marL="824592" indent="-367392" algn="l" defTabSz="1300480">
              <a:spcBef>
                <a:spcPts val="400"/>
              </a:spcBef>
              <a:buClr>
                <a:srgbClr val="0000CC"/>
              </a:buClr>
              <a:buSzPct val="60000"/>
              <a:buFont typeface="Zapf Dingbats"/>
              <a:buChar char="◆"/>
              <a:defRPr b="1" sz="1800">
                <a:solidFill>
                  <a:srgbClr val="0000CC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Conceptual design report (CDR)</a:t>
            </a:r>
            <a:endParaRPr sz="2800"/>
          </a:p>
          <a:p>
            <a:pPr lvl="1" marL="824592" indent="-367392" algn="l" defTabSz="1300480">
              <a:spcBef>
                <a:spcPts val="400"/>
              </a:spcBef>
              <a:buClr>
                <a:srgbClr val="0000CC"/>
              </a:buClr>
              <a:buSzPct val="60000"/>
              <a:buFont typeface="Zapf Dingbats"/>
              <a:buChar char="◆"/>
              <a:defRPr b="1" sz="1800">
                <a:solidFill>
                  <a:srgbClr val="0000CC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Cost review for tunnel and each collider</a:t>
            </a:r>
            <a:endParaRPr sz="2800"/>
          </a:p>
          <a:p>
            <a:pPr lvl="1" marL="824592" indent="-367392" algn="l" defTabSz="1300480">
              <a:spcBef>
                <a:spcPts val="400"/>
              </a:spcBef>
              <a:buClr>
                <a:srgbClr val="0000CC"/>
              </a:buClr>
              <a:buSzPct val="60000"/>
              <a:buFont typeface="Zapf Dingbats"/>
              <a:buChar char="◆"/>
              <a:defRPr b="1" sz="1800">
                <a:solidFill>
                  <a:srgbClr val="0000CC"/>
                </a:solidFill>
                <a:latin typeface="Corbel"/>
                <a:ea typeface="Corbel"/>
                <a:cs typeface="Corbel"/>
                <a:sym typeface="Corbel"/>
              </a:defRPr>
            </a:pPr>
            <a:r>
              <a:t>Schedules and operation models</a:t>
            </a:r>
            <a:endParaRPr sz="2800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6" name="ScreenShot 2017-10-30 at 5.52.48 .png" descr="ScreenShot 2017-10-30 at 5.52.48 .png"/>
          <p:cNvPicPr>
            <a:picLocks noChangeAspect="1"/>
          </p:cNvPicPr>
          <p:nvPr/>
        </p:nvPicPr>
        <p:blipFill>
          <a:blip r:embed="rId2">
            <a:extLst/>
          </a:blip>
          <a:srcRect l="7345" t="11890" r="7345" b="12672"/>
          <a:stretch>
            <a:fillRect/>
          </a:stretch>
        </p:blipFill>
        <p:spPr>
          <a:xfrm>
            <a:off x="2346385" y="472152"/>
            <a:ext cx="9061422" cy="6409060"/>
          </a:xfrm>
          <a:prstGeom prst="rect">
            <a:avLst/>
          </a:prstGeom>
          <a:ln w="12700">
            <a:miter lim="400000"/>
          </a:ln>
        </p:spPr>
      </p:pic>
      <p:sp>
        <p:nvSpPr>
          <p:cNvPr id="537" name="The RF section (FCC-ee @ 182.5 GeV)"/>
          <p:cNvSpPr txBox="1"/>
          <p:nvPr>
            <p:ph type="title"/>
          </p:nvPr>
        </p:nvSpPr>
        <p:spPr>
          <a:xfrm>
            <a:off x="355600" y="102107"/>
            <a:ext cx="9549057" cy="616078"/>
          </a:xfrm>
          <a:prstGeom prst="rect">
            <a:avLst/>
          </a:prstGeom>
          <a:solidFill>
            <a:srgbClr val="F3F0E8">
              <a:alpha val="78393"/>
            </a:srgbClr>
          </a:solidFill>
        </p:spPr>
        <p:txBody>
          <a:bodyPr/>
          <a:lstStyle>
            <a:lvl1pPr defTabSz="274574">
              <a:defRPr spc="-63" sz="3196"/>
            </a:lvl1pPr>
          </a:lstStyle>
          <a:p>
            <a:pPr/>
            <a:r>
              <a:t>The RF section (FCC-ee @ 182.5 GeV)</a:t>
            </a:r>
          </a:p>
        </p:txBody>
      </p:sp>
      <p:sp>
        <p:nvSpPr>
          <p:cNvPr id="538" name="RF cavities:  5.3 GV / section"/>
          <p:cNvSpPr txBox="1"/>
          <p:nvPr/>
        </p:nvSpPr>
        <p:spPr>
          <a:xfrm>
            <a:off x="4682550" y="5295142"/>
            <a:ext cx="4589960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 sz="17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RF cavities:  5.3 GV / section</a:t>
            </a:r>
          </a:p>
        </p:txBody>
      </p:sp>
      <p:sp>
        <p:nvSpPr>
          <p:cNvPr id="539" name="Beams cross over through the RF section."/>
          <p:cNvSpPr txBox="1"/>
          <p:nvPr/>
        </p:nvSpPr>
        <p:spPr>
          <a:xfrm>
            <a:off x="355600" y="5450103"/>
            <a:ext cx="2506643" cy="1320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defTabSz="584200">
              <a:defRPr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Beams cross over through the RF section.</a:t>
            </a:r>
          </a:p>
        </p:txBody>
      </p:sp>
      <p:sp>
        <p:nvSpPr>
          <p:cNvPr id="540" name="The usage of the straights on the both sides of the RF is to be determined.…"/>
          <p:cNvSpPr txBox="1"/>
          <p:nvPr>
            <p:ph type="body" sz="quarter" idx="1"/>
          </p:nvPr>
        </p:nvSpPr>
        <p:spPr>
          <a:xfrm>
            <a:off x="355600" y="7490172"/>
            <a:ext cx="12293600" cy="2015481"/>
          </a:xfrm>
          <a:prstGeom prst="rect">
            <a:avLst/>
          </a:prstGeom>
        </p:spPr>
        <p:txBody>
          <a:bodyPr>
            <a:noAutofit/>
          </a:bodyPr>
          <a:lstStyle/>
          <a:p>
            <a:pPr lvl="3" marL="808879" indent="-448879">
              <a:spcBef>
                <a:spcPts val="1200"/>
              </a:spcBef>
              <a:defRPr sz="2000"/>
            </a:pPr>
            <a:r>
              <a:t>The usage of the straights on the both sides of the RF is to be determined.</a:t>
            </a:r>
          </a:p>
          <a:p>
            <a:pPr lvl="3" marL="808879" indent="-448879">
              <a:spcBef>
                <a:spcPts val="1200"/>
              </a:spcBef>
              <a:defRPr sz="2000"/>
            </a:pPr>
            <a:r>
              <a:t>If the nominal strengths of quads are symmetrical in the common section, it matches to the optics of both beam.</a:t>
            </a:r>
          </a:p>
          <a:p>
            <a:pPr lvl="3" marL="808879" indent="-448879">
              <a:spcBef>
                <a:spcPts val="900"/>
              </a:spcBef>
              <a:defRPr sz="2000"/>
            </a:pPr>
            <a:r>
              <a:t>This section is compatible with the RF staging scenario. For lower energy, the common RF and cross over will not be necessary.</a:t>
            </a:r>
          </a:p>
        </p:txBody>
      </p:sp>
      <p:sp>
        <p:nvSpPr>
          <p:cNvPr id="541" name="beam"/>
          <p:cNvSpPr/>
          <p:nvPr/>
        </p:nvSpPr>
        <p:spPr>
          <a:xfrm>
            <a:off x="4070152" y="4718214"/>
            <a:ext cx="1224797" cy="665997"/>
          </a:xfrm>
          <a:prstGeom prst="rightArrow">
            <a:avLst>
              <a:gd name="adj1" fmla="val 62240"/>
              <a:gd name="adj2" fmla="val 74656"/>
            </a:avLst>
          </a:prstGeom>
          <a:blipFill>
            <a:blip r:embed="rId3"/>
          </a:blip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defTabSz="584200">
              <a:defRPr sz="1700">
                <a:solidFill>
                  <a:srgbClr val="FFFFFF"/>
                </a:solidFill>
                <a:effectLst>
                  <a:outerShdw sx="100000" sy="100000" kx="0" ky="0" algn="b" rotWithShape="0" blurRad="25400" dist="33948" dir="2700000">
                    <a:srgbClr val="3B3936"/>
                  </a:outerShdw>
                </a:effectLst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beam</a:t>
            </a:r>
          </a:p>
        </p:txBody>
      </p:sp>
      <p:sp>
        <p:nvSpPr>
          <p:cNvPr id="542" name="Line"/>
          <p:cNvSpPr/>
          <p:nvPr/>
        </p:nvSpPr>
        <p:spPr>
          <a:xfrm flipV="1">
            <a:off x="8140700" y="6607607"/>
            <a:ext cx="1" cy="326594"/>
          </a:xfrm>
          <a:prstGeom prst="line">
            <a:avLst/>
          </a:prstGeom>
          <a:ln w="25400">
            <a:solidFill>
              <a:srgbClr val="FF2700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543" name="An electrostatic separator, combined with a dipole magnet"/>
          <p:cNvSpPr txBox="1"/>
          <p:nvPr/>
        </p:nvSpPr>
        <p:spPr>
          <a:xfrm>
            <a:off x="4881742" y="6940550"/>
            <a:ext cx="6898916" cy="368301"/>
          </a:xfrm>
          <a:prstGeom prst="rect">
            <a:avLst/>
          </a:prstGeom>
          <a:ln w="12700">
            <a:solidFill>
              <a:srgbClr val="FF27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584200">
              <a:defRPr sz="21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An electrostatic separator, combined with a dipole magnet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ScreenShot 2017-10-30 at 6.04.33 .png" descr="ScreenShot 2017-10-30 at 6.04.33 .png"/>
          <p:cNvPicPr>
            <a:picLocks noChangeAspect="1"/>
          </p:cNvPicPr>
          <p:nvPr/>
        </p:nvPicPr>
        <p:blipFill>
          <a:blip r:embed="rId2">
            <a:extLst/>
          </a:blip>
          <a:srcRect l="8606" t="14313" r="8606" b="20767"/>
          <a:stretch>
            <a:fillRect/>
          </a:stretch>
        </p:blipFill>
        <p:spPr>
          <a:xfrm>
            <a:off x="212129" y="1895053"/>
            <a:ext cx="6243130" cy="3915786"/>
          </a:xfrm>
          <a:prstGeom prst="rect">
            <a:avLst/>
          </a:prstGeom>
          <a:ln w="12700">
            <a:miter lim="400000"/>
          </a:ln>
        </p:spPr>
      </p:pic>
      <p:sp>
        <p:nvSpPr>
          <p:cNvPr id="546" name="The Sawtooth &amp; Tapering (FCC-ee @ 182.5 GeV)"/>
          <p:cNvSpPr txBox="1"/>
          <p:nvPr>
            <p:ph type="title"/>
          </p:nvPr>
        </p:nvSpPr>
        <p:spPr>
          <a:xfrm>
            <a:off x="355600" y="102107"/>
            <a:ext cx="9549057" cy="616078"/>
          </a:xfrm>
          <a:prstGeom prst="rect">
            <a:avLst/>
          </a:prstGeom>
          <a:solidFill>
            <a:srgbClr val="F3F0E8">
              <a:alpha val="78393"/>
            </a:srgbClr>
          </a:solidFill>
        </p:spPr>
        <p:txBody>
          <a:bodyPr/>
          <a:lstStyle>
            <a:lvl1pPr defTabSz="274574">
              <a:defRPr spc="-63" sz="3196"/>
            </a:lvl1pPr>
          </a:lstStyle>
          <a:p>
            <a:pPr/>
            <a:r>
              <a:t>The Sawtooth &amp; Tapering (FCC-ee @ 182.5 GeV)</a:t>
            </a:r>
          </a:p>
        </p:txBody>
      </p:sp>
      <p:sp>
        <p:nvSpPr>
          <p:cNvPr id="547" name="The change of the orbit due to energy loss along the arc causes serious deformation on the optics, causing the loss of the dynamic aperture.…"/>
          <p:cNvSpPr txBox="1"/>
          <p:nvPr>
            <p:ph type="body" sz="half" idx="1"/>
          </p:nvPr>
        </p:nvSpPr>
        <p:spPr>
          <a:xfrm>
            <a:off x="355600" y="6270972"/>
            <a:ext cx="12293600" cy="2485927"/>
          </a:xfrm>
          <a:prstGeom prst="rect">
            <a:avLst/>
          </a:prstGeom>
        </p:spPr>
        <p:txBody>
          <a:bodyPr>
            <a:noAutofit/>
          </a:bodyPr>
          <a:lstStyle/>
          <a:p>
            <a:pPr lvl="3" marL="808879" indent="-448879">
              <a:spcBef>
                <a:spcPts val="1200"/>
              </a:spcBef>
              <a:defRPr sz="2400"/>
            </a:pPr>
            <a:r>
              <a:t>The change of the orbit due to energy loss along the arc causes serious deformation on the optics, causing the loss of the dynamic aperture.</a:t>
            </a:r>
          </a:p>
          <a:p>
            <a:pPr lvl="3" marL="808879" indent="-448879">
              <a:spcBef>
                <a:spcPts val="1200"/>
              </a:spcBef>
              <a:defRPr sz="2400"/>
            </a:pPr>
            <a:r>
              <a:t>Everything can be cured almost completely by “tapering”, i.e. scaling the strengths of all magnets along the local energy of the beam: this is one of the best merits of a double-ring collider (F. Zimmermann).</a:t>
            </a:r>
          </a:p>
        </p:txBody>
      </p:sp>
      <p:pic>
        <p:nvPicPr>
          <p:cNvPr id="548" name="ScreenShot 2017-10-30 at 6.05.35 .png" descr="ScreenShot 2017-10-30 at 6.05.35 .png"/>
          <p:cNvPicPr>
            <a:picLocks noChangeAspect="1"/>
          </p:cNvPicPr>
          <p:nvPr/>
        </p:nvPicPr>
        <p:blipFill>
          <a:blip r:embed="rId3">
            <a:extLst/>
          </a:blip>
          <a:srcRect l="9546" t="14287" r="0" b="20800"/>
          <a:stretch>
            <a:fillRect/>
          </a:stretch>
        </p:blipFill>
        <p:spPr>
          <a:xfrm>
            <a:off x="6549429" y="1895053"/>
            <a:ext cx="6822001" cy="3915786"/>
          </a:xfrm>
          <a:prstGeom prst="rect">
            <a:avLst/>
          </a:prstGeom>
          <a:ln w="12700">
            <a:miter lim="400000"/>
          </a:ln>
        </p:spPr>
      </p:pic>
      <p:sp>
        <p:nvSpPr>
          <p:cNvPr id="549" name="No Taper"/>
          <p:cNvSpPr txBox="1"/>
          <p:nvPr/>
        </p:nvSpPr>
        <p:spPr>
          <a:xfrm>
            <a:off x="2604318" y="1155700"/>
            <a:ext cx="1685182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30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No Taper</a:t>
            </a:r>
          </a:p>
        </p:txBody>
      </p:sp>
      <p:sp>
        <p:nvSpPr>
          <p:cNvPr id="550" name="Tapered"/>
          <p:cNvSpPr txBox="1"/>
          <p:nvPr/>
        </p:nvSpPr>
        <p:spPr>
          <a:xfrm>
            <a:off x="8926636" y="1155700"/>
            <a:ext cx="1473846" cy="609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30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Tapered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Asymmetric acceptance (ttbar)"/>
          <p:cNvSpPr txBox="1"/>
          <p:nvPr>
            <p:ph type="title"/>
          </p:nvPr>
        </p:nvSpPr>
        <p:spPr>
          <a:xfrm>
            <a:off x="355600" y="102107"/>
            <a:ext cx="9549057" cy="616078"/>
          </a:xfrm>
          <a:prstGeom prst="rect">
            <a:avLst/>
          </a:prstGeom>
          <a:solidFill>
            <a:srgbClr val="F3F0E8">
              <a:alpha val="78393"/>
            </a:srgbClr>
          </a:solidFill>
        </p:spPr>
        <p:txBody>
          <a:bodyPr/>
          <a:lstStyle>
            <a:lvl1pPr defTabSz="274574">
              <a:defRPr spc="-63" sz="3196"/>
            </a:lvl1pPr>
          </a:lstStyle>
          <a:p>
            <a:pPr/>
            <a:r>
              <a:t>Asymmetric acceptance (ttbar)</a:t>
            </a:r>
          </a:p>
        </p:txBody>
      </p:sp>
      <p:sp>
        <p:nvSpPr>
          <p:cNvPr id="553" name="The expected energy distribution of the beam has asymmetric tail due to beamstrahlung (D. Shatilov, as above).…"/>
          <p:cNvSpPr txBox="1"/>
          <p:nvPr>
            <p:ph type="body" idx="1"/>
          </p:nvPr>
        </p:nvSpPr>
        <p:spPr>
          <a:xfrm>
            <a:off x="542260" y="5207084"/>
            <a:ext cx="12293601" cy="4261099"/>
          </a:xfrm>
          <a:prstGeom prst="rect">
            <a:avLst/>
          </a:prstGeom>
        </p:spPr>
        <p:txBody>
          <a:bodyPr>
            <a:noAutofit/>
          </a:bodyPr>
          <a:lstStyle/>
          <a:p>
            <a:pPr lvl="3" marL="808879" indent="-448879">
              <a:spcBef>
                <a:spcPts val="1200"/>
              </a:spcBef>
              <a:defRPr sz="2400"/>
            </a:pPr>
            <a:r>
              <a:t>The expected energy distribution of the beam has asymmetric tail due to beamstrahlung (D. Shatilov, as above).</a:t>
            </a:r>
          </a:p>
          <a:p>
            <a:pPr lvl="3" marL="808879" indent="-448879">
              <a:spcBef>
                <a:spcPts val="1200"/>
              </a:spcBef>
              <a:defRPr sz="2400"/>
            </a:pPr>
            <a:r>
              <a:t>Thus the required momentum acceptance should be asymmetric: Wider aperture in the negative side.</a:t>
            </a:r>
          </a:p>
          <a:p>
            <a:pPr lvl="3" marL="808879" indent="-448879">
              <a:spcBef>
                <a:spcPts val="1200"/>
              </a:spcBef>
              <a:defRPr sz="2400"/>
            </a:pPr>
            <a:r>
              <a:t>The aperture of the positive side can be expressed as the summation of damping and diffusion terms in a half synchrotron period:</a:t>
            </a:r>
          </a:p>
          <a:p>
            <a:pPr lvl="3" marL="0" indent="359999">
              <a:spcBef>
                <a:spcPts val="1200"/>
              </a:spcBef>
              <a:buSzTx/>
              <a:buNone/>
              <a:defRPr sz="2400"/>
            </a:pPr>
          </a:p>
          <a:p>
            <a:pPr lvl="3" marL="0" indent="359999">
              <a:spcBef>
                <a:spcPts val="1200"/>
              </a:spcBef>
              <a:buSzTx/>
              <a:buNone/>
              <a:defRPr sz="2400"/>
            </a:pPr>
            <a:r>
              <a:t>with the damping rate       .       </a:t>
            </a:r>
          </a:p>
        </p:txBody>
      </p:sp>
      <p:grpSp>
        <p:nvGrpSpPr>
          <p:cNvPr id="558" name="Group"/>
          <p:cNvGrpSpPr/>
          <p:nvPr/>
        </p:nvGrpSpPr>
        <p:grpSpPr>
          <a:xfrm>
            <a:off x="5272827" y="1111461"/>
            <a:ext cx="6219826" cy="3765340"/>
            <a:chOff x="0" y="0"/>
            <a:chExt cx="6219825" cy="3765338"/>
          </a:xfrm>
        </p:grpSpPr>
        <p:pic>
          <p:nvPicPr>
            <p:cNvPr id="554" name="Рисунок 1" descr="Рисунок 1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6219825" cy="353377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55" name="Прямоугольник 4"/>
            <p:cNvSpPr/>
            <p:nvPr/>
          </p:nvSpPr>
          <p:spPr>
            <a:xfrm>
              <a:off x="2821880" y="3377888"/>
              <a:ext cx="576065" cy="2160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56" name="Прямоугольник 7"/>
            <p:cNvSpPr/>
            <p:nvPr/>
          </p:nvSpPr>
          <p:spPr>
            <a:xfrm>
              <a:off x="2605856" y="3351064"/>
              <a:ext cx="504057" cy="14401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>
                <a:defRPr sz="1800">
                  <a:solidFill>
                    <a:srgbClr val="FFFFFF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</a:p>
          </p:txBody>
        </p:sp>
        <p:sp>
          <p:nvSpPr>
            <p:cNvPr id="557" name="TextBox 8"/>
            <p:cNvSpPr txBox="1"/>
            <p:nvPr/>
          </p:nvSpPr>
          <p:spPr>
            <a:xfrm>
              <a:off x="2749872" y="3351064"/>
              <a:ext cx="792089" cy="414275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spAutoFit/>
            </a:bodyPr>
            <a:lstStyle/>
            <a:p>
              <a:pPr algn="l" defTabSz="914400">
                <a:defRPr sz="180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r>
                <a:rPr>
                  <a:latin typeface="Symbol"/>
                  <a:ea typeface="Symbol"/>
                  <a:cs typeface="Symbol"/>
                  <a:sym typeface="Symbol"/>
                </a:rPr>
                <a:t>d</a:t>
              </a:r>
              <a:r>
                <a:t>E/</a:t>
              </a:r>
              <a:r>
                <a:rPr>
                  <a:latin typeface="Symbol"/>
                  <a:ea typeface="Symbol"/>
                  <a:cs typeface="Symbol"/>
                  <a:sym typeface="Symbol"/>
                </a:rPr>
                <a:t>s</a:t>
              </a:r>
              <a:r>
                <a:rPr baseline="-25000"/>
                <a:t>E0</a:t>
              </a:r>
            </a:p>
          </p:txBody>
        </p:sp>
      </p:grpSp>
      <p:sp>
        <p:nvSpPr>
          <p:cNvPr id="559" name="TextBox 10"/>
          <p:cNvSpPr txBox="1"/>
          <p:nvPr/>
        </p:nvSpPr>
        <p:spPr>
          <a:xfrm>
            <a:off x="-1" y="1460500"/>
            <a:ext cx="6029524" cy="2030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914400">
              <a:defRPr b="1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 = 182.5 GeV</a:t>
            </a:r>
          </a:p>
          <a:p>
            <a:pPr algn="l"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  <a:p>
            <a:pPr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-25000"/>
              <a:t>E0</a:t>
            </a:r>
            <a:r>
              <a:t> = 0.00153, 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-25000"/>
              <a:t>E</a:t>
            </a:r>
            <a:r>
              <a:t> = 0.00193,  </a:t>
            </a:r>
          </a:p>
          <a:p>
            <a:pPr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Black line: Gauss with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-25000"/>
              <a:t>E</a:t>
            </a:r>
            <a:r>
              <a:t> = 1.3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-25000"/>
              <a:t>E0</a:t>
            </a:r>
            <a:endParaRPr baseline="-25000"/>
          </a:p>
          <a:p>
            <a:pPr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baseline="-25000"/>
          </a:p>
          <a:p>
            <a:pPr defTabSz="914400">
              <a:def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Energy acceptance: 2.5% = 16.3 </a:t>
            </a:r>
            <a:r>
              <a:rPr>
                <a:latin typeface="Symbol"/>
                <a:ea typeface="Symbol"/>
                <a:cs typeface="Symbol"/>
                <a:sym typeface="Symbol"/>
              </a:rPr>
              <a:t>s</a:t>
            </a:r>
            <a:r>
              <a:rPr baseline="-25000"/>
              <a:t>E0</a:t>
            </a:r>
            <a:r>
              <a:t> </a:t>
            </a:r>
          </a:p>
        </p:txBody>
      </p:sp>
      <p:sp>
        <p:nvSpPr>
          <p:cNvPr id="560" name="D. Shatilov"/>
          <p:cNvSpPr txBox="1"/>
          <p:nvPr/>
        </p:nvSpPr>
        <p:spPr>
          <a:xfrm>
            <a:off x="9258757" y="1460500"/>
            <a:ext cx="1599286" cy="5207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/>
            <a:r>
              <a:t>D. Shatilov</a:t>
            </a:r>
          </a:p>
        </p:txBody>
      </p:sp>
      <p:pic>
        <p:nvPicPr>
          <p:cNvPr id="56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017418" y="4650829"/>
            <a:ext cx="584201" cy="342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986168" y="4587230"/>
            <a:ext cx="5969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638470" y="8075473"/>
            <a:ext cx="7926298" cy="423616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529394" y="8838951"/>
            <a:ext cx="380487" cy="2325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6" name="FCCee_t_208_nosol_5-4.pdf" descr="FCCee_t_208_nosol_5-4.pdf"/>
          <p:cNvPicPr>
            <a:picLocks noChangeAspect="1"/>
          </p:cNvPicPr>
          <p:nvPr/>
        </p:nvPicPr>
        <p:blipFill>
          <a:blip r:embed="rId2">
            <a:extLst/>
          </a:blip>
          <a:srcRect l="8752" t="14829" r="5186" b="12248"/>
          <a:stretch>
            <a:fillRect/>
          </a:stretch>
        </p:blipFill>
        <p:spPr>
          <a:xfrm>
            <a:off x="6514855" y="5295503"/>
            <a:ext cx="6342013" cy="4260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ScreenShot 2017-10-19 at 6.29.52 .png" descr="ScreenShot 2017-10-19 at 6.29.52 .png"/>
          <p:cNvPicPr>
            <a:picLocks noChangeAspect="1"/>
          </p:cNvPicPr>
          <p:nvPr/>
        </p:nvPicPr>
        <p:blipFill>
          <a:blip r:embed="rId3">
            <a:extLst/>
          </a:blip>
          <a:srcRect l="9421" t="16395" r="4517" b="11671"/>
          <a:stretch>
            <a:fillRect/>
          </a:stretch>
        </p:blipFill>
        <p:spPr>
          <a:xfrm>
            <a:off x="147881" y="1035049"/>
            <a:ext cx="6342013" cy="4260512"/>
          </a:xfrm>
          <a:prstGeom prst="rect">
            <a:avLst/>
          </a:prstGeom>
          <a:ln w="12700">
            <a:miter lim="400000"/>
          </a:ln>
        </p:spPr>
      </p:pic>
      <p:sp>
        <p:nvSpPr>
          <p:cNvPr id="568" name="Dynamic Apert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7152">
              <a:defRPr spc="-71" sz="358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Dynamic Aperture</a:t>
            </a:r>
          </a:p>
        </p:txBody>
      </p:sp>
      <p:sp>
        <p:nvSpPr>
          <p:cNvPr id="569" name="±1.3%"/>
          <p:cNvSpPr txBox="1"/>
          <p:nvPr/>
        </p:nvSpPr>
        <p:spPr>
          <a:xfrm>
            <a:off x="2822635" y="3274702"/>
            <a:ext cx="915157" cy="379134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1186656"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±1.3%</a:t>
            </a:r>
          </a:p>
        </p:txBody>
      </p:sp>
      <p:sp>
        <p:nvSpPr>
          <p:cNvPr id="570" name="Line"/>
          <p:cNvSpPr/>
          <p:nvPr/>
        </p:nvSpPr>
        <p:spPr>
          <a:xfrm>
            <a:off x="890886" y="3216076"/>
            <a:ext cx="4880255" cy="1"/>
          </a:xfrm>
          <a:prstGeom prst="line">
            <a:avLst/>
          </a:prstGeom>
          <a:ln w="38100">
            <a:solidFill>
              <a:srgbClr val="0433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defTabSz="1186656">
              <a:defRPr sz="4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pic>
        <p:nvPicPr>
          <p:cNvPr id="571" name="FCCee_w_208_nosol_6-3.pdf" descr="FCCee_w_208_nosol_6-3.pdf"/>
          <p:cNvPicPr>
            <a:picLocks noChangeAspect="1"/>
          </p:cNvPicPr>
          <p:nvPr/>
        </p:nvPicPr>
        <p:blipFill>
          <a:blip r:embed="rId4">
            <a:extLst/>
          </a:blip>
          <a:srcRect l="8706" t="14612" r="5232" b="12465"/>
          <a:stretch>
            <a:fillRect/>
          </a:stretch>
        </p:blipFill>
        <p:spPr>
          <a:xfrm>
            <a:off x="6514855" y="1035050"/>
            <a:ext cx="6342013" cy="4260511"/>
          </a:xfrm>
          <a:prstGeom prst="rect">
            <a:avLst/>
          </a:prstGeom>
          <a:ln w="12700">
            <a:miter lim="400000"/>
          </a:ln>
        </p:spPr>
      </p:pic>
      <p:sp>
        <p:nvSpPr>
          <p:cNvPr id="572" name="Line"/>
          <p:cNvSpPr/>
          <p:nvPr/>
        </p:nvSpPr>
        <p:spPr>
          <a:xfrm>
            <a:off x="7279920" y="3216076"/>
            <a:ext cx="4880256" cy="1"/>
          </a:xfrm>
          <a:prstGeom prst="line">
            <a:avLst/>
          </a:prstGeom>
          <a:ln w="38100">
            <a:solidFill>
              <a:srgbClr val="0433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defTabSz="1186656">
              <a:defRPr sz="4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73" name="-2.8 +2.4%"/>
          <p:cNvSpPr txBox="1"/>
          <p:nvPr/>
        </p:nvSpPr>
        <p:spPr>
          <a:xfrm>
            <a:off x="8911444" y="7567969"/>
            <a:ext cx="1548886" cy="3791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1186656"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-2.8 +2.4%</a:t>
            </a:r>
          </a:p>
        </p:txBody>
      </p:sp>
      <p:pic>
        <p:nvPicPr>
          <p:cNvPr id="574" name="FCCee_h_208_nosol_13-4.pdf" descr="FCCee_h_208_nosol_13-4.pdf"/>
          <p:cNvPicPr>
            <a:picLocks noChangeAspect="1"/>
          </p:cNvPicPr>
          <p:nvPr/>
        </p:nvPicPr>
        <p:blipFill>
          <a:blip r:embed="rId5">
            <a:extLst/>
          </a:blip>
          <a:srcRect l="8907" t="14725" r="5031" b="12352"/>
          <a:stretch>
            <a:fillRect/>
          </a:stretch>
        </p:blipFill>
        <p:spPr>
          <a:xfrm>
            <a:off x="109182" y="5295503"/>
            <a:ext cx="6342012" cy="4260511"/>
          </a:xfrm>
          <a:prstGeom prst="rect">
            <a:avLst/>
          </a:prstGeom>
          <a:ln w="12700">
            <a:miter lim="400000"/>
          </a:ln>
        </p:spPr>
      </p:pic>
      <p:sp>
        <p:nvSpPr>
          <p:cNvPr id="575" name="Line"/>
          <p:cNvSpPr/>
          <p:nvPr/>
        </p:nvSpPr>
        <p:spPr>
          <a:xfrm>
            <a:off x="7279920" y="7484149"/>
            <a:ext cx="4880256" cy="1"/>
          </a:xfrm>
          <a:prstGeom prst="line">
            <a:avLst/>
          </a:prstGeom>
          <a:ln w="38100">
            <a:solidFill>
              <a:srgbClr val="0433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defTabSz="1186656">
              <a:defRPr sz="4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76" name="Line"/>
          <p:cNvSpPr/>
          <p:nvPr/>
        </p:nvSpPr>
        <p:spPr>
          <a:xfrm>
            <a:off x="865486" y="7484149"/>
            <a:ext cx="4880255" cy="1"/>
          </a:xfrm>
          <a:prstGeom prst="line">
            <a:avLst/>
          </a:prstGeom>
          <a:ln w="38100">
            <a:solidFill>
              <a:srgbClr val="0433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defTabSz="1186656">
              <a:defRPr sz="4800">
                <a:solidFill>
                  <a:srgbClr val="000000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</a:p>
        </p:txBody>
      </p:sp>
      <p:sp>
        <p:nvSpPr>
          <p:cNvPr id="577" name="±1.5%"/>
          <p:cNvSpPr txBox="1"/>
          <p:nvPr/>
        </p:nvSpPr>
        <p:spPr>
          <a:xfrm>
            <a:off x="2822635" y="7567969"/>
            <a:ext cx="915157" cy="3791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1186656"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±1.5%</a:t>
            </a:r>
          </a:p>
        </p:txBody>
      </p:sp>
      <p:grpSp>
        <p:nvGrpSpPr>
          <p:cNvPr id="582" name="Group"/>
          <p:cNvGrpSpPr/>
          <p:nvPr/>
        </p:nvGrpSpPr>
        <p:grpSpPr>
          <a:xfrm>
            <a:off x="2984450" y="2622689"/>
            <a:ext cx="7134691" cy="4626531"/>
            <a:chOff x="0" y="0"/>
            <a:chExt cx="7134689" cy="4626530"/>
          </a:xfrm>
        </p:grpSpPr>
        <p:pic>
          <p:nvPicPr>
            <p:cNvPr id="578" name="Image" descr="Image"/>
            <p:cNvPicPr>
              <a:picLocks noChangeAspect="1"/>
            </p:cNvPicPr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6468640" y="4109203"/>
              <a:ext cx="465594" cy="517328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90500" dist="8455" dir="5400000">
                <a:srgbClr val="000000"/>
              </a:outerShdw>
            </a:effectLst>
          </p:spPr>
        </p:pic>
        <p:pic>
          <p:nvPicPr>
            <p:cNvPr id="579" name="Image" descr="Image"/>
            <p:cNvPicPr>
              <a:picLocks noChangeAspect="1"/>
            </p:cNvPicPr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106196" y="0"/>
              <a:ext cx="379134" cy="37913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90500" dist="8455" dir="5400000">
                <a:srgbClr val="000000"/>
              </a:outerShdw>
            </a:effectLst>
          </p:spPr>
        </p:pic>
        <p:pic>
          <p:nvPicPr>
            <p:cNvPr id="580" name="Image" descr="Image"/>
            <p:cNvPicPr>
              <a:picLocks noChangeAspect="1"/>
            </p:cNvPicPr>
            <p:nvPr/>
          </p:nvPicPr>
          <p:blipFill>
            <a:blip r:embed="rId8">
              <a:extLst/>
            </a:blip>
            <a:stretch>
              <a:fillRect/>
            </a:stretch>
          </p:blipFill>
          <p:spPr>
            <a:xfrm>
              <a:off x="0" y="4253566"/>
              <a:ext cx="642326" cy="372965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90500" dist="8455" dir="5400000">
                <a:srgbClr val="000000"/>
              </a:outerShdw>
            </a:effectLst>
          </p:spPr>
        </p:pic>
        <p:pic>
          <p:nvPicPr>
            <p:cNvPr id="581" name="Image" descr="Image"/>
            <p:cNvPicPr>
              <a:picLocks noChangeAspect="1"/>
            </p:cNvPicPr>
            <p:nvPr/>
          </p:nvPicPr>
          <p:blipFill>
            <a:blip r:embed="rId9">
              <a:extLst/>
            </a:blip>
            <a:stretch>
              <a:fillRect/>
            </a:stretch>
          </p:blipFill>
          <p:spPr>
            <a:xfrm>
              <a:off x="6502800" y="0"/>
              <a:ext cx="631890" cy="379134"/>
            </a:xfrm>
            <a:prstGeom prst="rect">
              <a:avLst/>
            </a:prstGeom>
            <a:ln w="12700" cap="flat">
              <a:noFill/>
              <a:miter lim="400000"/>
            </a:ln>
            <a:effectLst>
              <a:outerShdw sx="100000" sy="100000" kx="0" ky="0" algn="b" rotWithShape="0" blurRad="190500" dist="8455" dir="5400000">
                <a:srgbClr val="000000"/>
              </a:outerShdw>
            </a:effectLst>
          </p:spPr>
        </p:pic>
      </p:grpSp>
      <p:sp>
        <p:nvSpPr>
          <p:cNvPr id="583" name="±1.3%"/>
          <p:cNvSpPr txBox="1"/>
          <p:nvPr/>
        </p:nvSpPr>
        <p:spPr>
          <a:xfrm>
            <a:off x="9262469" y="3299896"/>
            <a:ext cx="915158" cy="379135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1186656">
              <a:defRPr sz="27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±1.3%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5" name="FCCee_t_208_nosol_5-5.pdf" descr="FCCee_t_208_nosol_5-5.pdf"/>
          <p:cNvPicPr>
            <a:picLocks noChangeAspect="1"/>
          </p:cNvPicPr>
          <p:nvPr/>
        </p:nvPicPr>
        <p:blipFill>
          <a:blip r:embed="rId2">
            <a:extLst/>
          </a:blip>
          <a:srcRect l="7312" t="15291" r="6626" b="7300"/>
          <a:stretch>
            <a:fillRect/>
          </a:stretch>
        </p:blipFill>
        <p:spPr>
          <a:xfrm>
            <a:off x="6514855" y="5295503"/>
            <a:ext cx="6342013" cy="4260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6" name="FCCee_z_208_nosol_4-5.pdf" descr="FCCee_z_208_nosol_4-5.pdf"/>
          <p:cNvPicPr>
            <a:picLocks noChangeAspect="1"/>
          </p:cNvPicPr>
          <p:nvPr/>
        </p:nvPicPr>
        <p:blipFill>
          <a:blip r:embed="rId3">
            <a:extLst/>
          </a:blip>
          <a:srcRect l="7500" t="14634" r="6438" b="12443"/>
          <a:stretch>
            <a:fillRect/>
          </a:stretch>
        </p:blipFill>
        <p:spPr>
          <a:xfrm>
            <a:off x="147881" y="1035049"/>
            <a:ext cx="6342012" cy="4260512"/>
          </a:xfrm>
          <a:prstGeom prst="rect">
            <a:avLst/>
          </a:prstGeom>
          <a:ln w="12700">
            <a:miter lim="400000"/>
          </a:ln>
        </p:spPr>
      </p:pic>
      <p:sp>
        <p:nvSpPr>
          <p:cNvPr id="587" name="Dynamic Aperture (cont’d : on-momentum transverse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7152">
              <a:defRPr spc="-71" sz="358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Dynamic Aperture (cont’d : on-momentum transverse)</a:t>
            </a:r>
          </a:p>
        </p:txBody>
      </p:sp>
      <p:pic>
        <p:nvPicPr>
          <p:cNvPr id="588" name="FCCee_w_208_nosol_6-4.pdf" descr="FCCee_w_208_nosol_6-4.pdf"/>
          <p:cNvPicPr>
            <a:picLocks noChangeAspect="1"/>
          </p:cNvPicPr>
          <p:nvPr/>
        </p:nvPicPr>
        <p:blipFill>
          <a:blip r:embed="rId4">
            <a:extLst/>
          </a:blip>
          <a:srcRect l="7327" t="14634" r="6611" b="12443"/>
          <a:stretch>
            <a:fillRect/>
          </a:stretch>
        </p:blipFill>
        <p:spPr>
          <a:xfrm>
            <a:off x="6514855" y="1035050"/>
            <a:ext cx="6342013" cy="4260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592790" y="6731892"/>
            <a:ext cx="465595" cy="5173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590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243646" y="2622689"/>
            <a:ext cx="379134" cy="3791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591" name="FCCee_h_208_nosol_13-5.pdf" descr="FCCee_h_208_nosol_13-5.pdf"/>
          <p:cNvPicPr>
            <a:picLocks noChangeAspect="1"/>
          </p:cNvPicPr>
          <p:nvPr/>
        </p:nvPicPr>
        <p:blipFill>
          <a:blip r:embed="rId7">
            <a:extLst/>
          </a:blip>
          <a:srcRect l="6953" t="14470" r="6985" b="12607"/>
          <a:stretch>
            <a:fillRect/>
          </a:stretch>
        </p:blipFill>
        <p:spPr>
          <a:xfrm>
            <a:off x="109182" y="5295503"/>
            <a:ext cx="6342012" cy="426051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3124150" y="6876256"/>
            <a:ext cx="642327" cy="3729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593" name="Image" descr="Image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9512651" y="2622689"/>
            <a:ext cx="631890" cy="3791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5" name="Effects included in the dynamic aperture surve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7152">
              <a:defRPr spc="-71" sz="358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Effects included in the dynamic aperture survey</a:t>
            </a:r>
          </a:p>
        </p:txBody>
      </p:sp>
      <p:pic>
        <p:nvPicPr>
          <p:cNvPr id="596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6516" y="1103423"/>
            <a:ext cx="11991768" cy="720673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8" name="ScreenShot 2017-10-30 at 6.43.38 .png" descr="ScreenShot 2017-10-30 at 6.43.38 .png"/>
          <p:cNvPicPr>
            <a:picLocks noChangeAspect="1"/>
          </p:cNvPicPr>
          <p:nvPr/>
        </p:nvPicPr>
        <p:blipFill>
          <a:blip r:embed="rId2">
            <a:extLst/>
          </a:blip>
          <a:srcRect l="9737" t="18116" r="4952" b="12329"/>
          <a:stretch>
            <a:fillRect/>
          </a:stretch>
        </p:blipFill>
        <p:spPr>
          <a:xfrm>
            <a:off x="6553199" y="5514326"/>
            <a:ext cx="6286618" cy="4099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9" name="ScreenShot 2017-10-30 at 6.38.06 .png" descr="ScreenShot 2017-10-30 at 6.38.06 .png"/>
          <p:cNvPicPr>
            <a:picLocks noChangeAspect="1"/>
          </p:cNvPicPr>
          <p:nvPr/>
        </p:nvPicPr>
        <p:blipFill>
          <a:blip r:embed="rId3">
            <a:extLst/>
          </a:blip>
          <a:srcRect l="9392" t="17900" r="5298" b="12544"/>
          <a:stretch>
            <a:fillRect/>
          </a:stretch>
        </p:blipFill>
        <p:spPr>
          <a:xfrm>
            <a:off x="162942" y="5514326"/>
            <a:ext cx="6286618" cy="4099703"/>
          </a:xfrm>
          <a:prstGeom prst="rect">
            <a:avLst/>
          </a:prstGeom>
          <a:ln w="12700">
            <a:miter lim="400000"/>
          </a:ln>
        </p:spPr>
      </p:pic>
      <p:pic>
        <p:nvPicPr>
          <p:cNvPr id="600" name="ScreenShot 2017-10-30 at 6.17.05 .png" descr="ScreenShot 2017-10-30 at 6.17.05 .png"/>
          <p:cNvPicPr>
            <a:picLocks noChangeAspect="1"/>
          </p:cNvPicPr>
          <p:nvPr/>
        </p:nvPicPr>
        <p:blipFill>
          <a:blip r:embed="rId4">
            <a:extLst/>
          </a:blip>
          <a:srcRect l="9770" t="17065" r="4920" b="13380"/>
          <a:stretch>
            <a:fillRect/>
          </a:stretch>
        </p:blipFill>
        <p:spPr>
          <a:xfrm>
            <a:off x="6555357" y="932942"/>
            <a:ext cx="6286618" cy="4099703"/>
          </a:xfrm>
          <a:prstGeom prst="rect">
            <a:avLst/>
          </a:prstGeom>
          <a:ln w="12700">
            <a:miter lim="400000"/>
          </a:ln>
        </p:spPr>
      </p:pic>
      <p:sp>
        <p:nvSpPr>
          <p:cNvPr id="601" name="Several effects on the dynamic aperture (ttbar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7152">
              <a:defRPr spc="-71" sz="358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Several effects on the dynamic aperture (ttbar)</a:t>
            </a:r>
          </a:p>
        </p:txBody>
      </p:sp>
      <p:pic>
        <p:nvPicPr>
          <p:cNvPr id="602" name="ScreenShot 2017-10-30 at 6.12.58 .png" descr="ScreenShot 2017-10-30 at 6.12.58 .png"/>
          <p:cNvPicPr>
            <a:picLocks noChangeAspect="1"/>
          </p:cNvPicPr>
          <p:nvPr/>
        </p:nvPicPr>
        <p:blipFill>
          <a:blip r:embed="rId5">
            <a:extLst/>
          </a:blip>
          <a:srcRect l="9387" t="17578" r="5302" b="12866"/>
          <a:stretch>
            <a:fillRect/>
          </a:stretch>
        </p:blipFill>
        <p:spPr>
          <a:xfrm>
            <a:off x="162942" y="963192"/>
            <a:ext cx="6286618" cy="4099703"/>
          </a:xfrm>
          <a:prstGeom prst="rect">
            <a:avLst/>
          </a:prstGeom>
          <a:ln w="12700">
            <a:miter lim="400000"/>
          </a:ln>
        </p:spPr>
      </p:pic>
      <p:sp>
        <p:nvSpPr>
          <p:cNvPr id="603" name="No RF, No radiation"/>
          <p:cNvSpPr txBox="1"/>
          <p:nvPr/>
        </p:nvSpPr>
        <p:spPr>
          <a:xfrm>
            <a:off x="2370875" y="2809166"/>
            <a:ext cx="2285666" cy="407771"/>
          </a:xfrm>
          <a:prstGeom prst="rect">
            <a:avLst/>
          </a:prstGeom>
          <a:solidFill>
            <a:srgbClr val="FFFFFF">
              <a:alpha val="3209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No RF, No radiation</a:t>
            </a:r>
          </a:p>
        </p:txBody>
      </p:sp>
      <p:sp>
        <p:nvSpPr>
          <p:cNvPr id="604" name="RF, No radiation"/>
          <p:cNvSpPr txBox="1"/>
          <p:nvPr/>
        </p:nvSpPr>
        <p:spPr>
          <a:xfrm>
            <a:off x="8980679" y="2809166"/>
            <a:ext cx="1893039" cy="407771"/>
          </a:xfrm>
          <a:prstGeom prst="rect">
            <a:avLst/>
          </a:prstGeom>
          <a:solidFill>
            <a:srgbClr val="FFFFFF">
              <a:alpha val="3209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RF, No radiation</a:t>
            </a:r>
          </a:p>
        </p:txBody>
      </p:sp>
      <p:sp>
        <p:nvSpPr>
          <p:cNvPr id="605" name="RF, radiation damping each turn"/>
          <p:cNvSpPr txBox="1"/>
          <p:nvPr/>
        </p:nvSpPr>
        <p:spPr>
          <a:xfrm>
            <a:off x="1737788" y="7411854"/>
            <a:ext cx="3551840" cy="407772"/>
          </a:xfrm>
          <a:prstGeom prst="rect">
            <a:avLst/>
          </a:prstGeom>
          <a:solidFill>
            <a:srgbClr val="FFFFFF">
              <a:alpha val="3209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RF, radiation damping each turn</a:t>
            </a:r>
          </a:p>
        </p:txBody>
      </p:sp>
      <p:sp>
        <p:nvSpPr>
          <p:cNvPr id="606" name="RF, radiation in each element"/>
          <p:cNvSpPr txBox="1"/>
          <p:nvPr/>
        </p:nvSpPr>
        <p:spPr>
          <a:xfrm>
            <a:off x="8345071" y="7411854"/>
            <a:ext cx="3240473" cy="407772"/>
          </a:xfrm>
          <a:prstGeom prst="rect">
            <a:avLst/>
          </a:prstGeom>
          <a:solidFill>
            <a:srgbClr val="FFFFFF">
              <a:alpha val="3209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1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RF, radiation in each element</a:t>
            </a:r>
          </a:p>
        </p:txBody>
      </p:sp>
      <p:sp>
        <p:nvSpPr>
          <p:cNvPr id="607" name="Line"/>
          <p:cNvSpPr/>
          <p:nvPr/>
        </p:nvSpPr>
        <p:spPr>
          <a:xfrm>
            <a:off x="880724" y="5093620"/>
            <a:ext cx="4850936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08" name="-2.8, +2.4%"/>
          <p:cNvSpPr txBox="1"/>
          <p:nvPr/>
        </p:nvSpPr>
        <p:spPr>
          <a:xfrm>
            <a:off x="2588263" y="5033435"/>
            <a:ext cx="1435858" cy="4199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-2.8, +2.4%</a:t>
            </a:r>
          </a:p>
        </p:txBody>
      </p:sp>
      <p:sp>
        <p:nvSpPr>
          <p:cNvPr id="609" name="Line"/>
          <p:cNvSpPr/>
          <p:nvPr/>
        </p:nvSpPr>
        <p:spPr>
          <a:xfrm>
            <a:off x="7273139" y="5154580"/>
            <a:ext cx="4850937" cy="1"/>
          </a:xfrm>
          <a:prstGeom prst="line">
            <a:avLst/>
          </a:prstGeom>
          <a:ln w="25400">
            <a:solidFill>
              <a:srgbClr val="000000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10" name="-2.8, +2.4%"/>
          <p:cNvSpPr txBox="1"/>
          <p:nvPr/>
        </p:nvSpPr>
        <p:spPr>
          <a:xfrm>
            <a:off x="8980679" y="5094394"/>
            <a:ext cx="1435858" cy="4199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200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-2.8, +2.4%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2" name="Synchrotron radiation in quadrupole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7152">
              <a:defRPr spc="-71" sz="358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Synchrotron radiation in quadrupoles</a:t>
            </a:r>
          </a:p>
        </p:txBody>
      </p:sp>
      <p:pic>
        <p:nvPicPr>
          <p:cNvPr id="613" name="ScreenShot 2016-07-05 12.50.21 .png" descr="ScreenShot 2016-07-05 12.50.21 .png"/>
          <p:cNvPicPr>
            <a:picLocks noChangeAspect="1"/>
          </p:cNvPicPr>
          <p:nvPr/>
        </p:nvPicPr>
        <p:blipFill>
          <a:blip r:embed="rId2">
            <a:extLst/>
          </a:blip>
          <a:srcRect l="18719" t="7459" r="7402" b="44829"/>
          <a:stretch>
            <a:fillRect/>
          </a:stretch>
        </p:blipFill>
        <p:spPr>
          <a:xfrm>
            <a:off x="798491" y="932942"/>
            <a:ext cx="11407818" cy="5921312"/>
          </a:xfrm>
          <a:prstGeom prst="rect">
            <a:avLst/>
          </a:prstGeom>
          <a:ln w="12700">
            <a:miter lim="400000"/>
          </a:ln>
        </p:spPr>
      </p:pic>
      <p:sp>
        <p:nvSpPr>
          <p:cNvPr id="614" name="Line"/>
          <p:cNvSpPr/>
          <p:nvPr/>
        </p:nvSpPr>
        <p:spPr>
          <a:xfrm>
            <a:off x="7949821" y="3892883"/>
            <a:ext cx="1" cy="967881"/>
          </a:xfrm>
          <a:prstGeom prst="line">
            <a:avLst/>
          </a:prstGeom>
          <a:ln w="38100">
            <a:solidFill>
              <a:srgbClr val="0433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973666">
              <a:defRPr sz="36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sp>
        <p:nvSpPr>
          <p:cNvPr id="615" name="Line"/>
          <p:cNvSpPr/>
          <p:nvPr/>
        </p:nvSpPr>
        <p:spPr>
          <a:xfrm>
            <a:off x="9321859" y="3892883"/>
            <a:ext cx="1" cy="1978670"/>
          </a:xfrm>
          <a:prstGeom prst="line">
            <a:avLst/>
          </a:prstGeom>
          <a:ln w="38100">
            <a:solidFill>
              <a:srgbClr val="0433FF"/>
            </a:solidFill>
            <a:miter lim="400000"/>
            <a:tailEnd type="triangle"/>
          </a:ln>
        </p:spPr>
        <p:txBody>
          <a:bodyPr lIns="71437" tIns="71437" rIns="71437" bIns="71437" anchor="ctr"/>
          <a:lstStyle/>
          <a:p>
            <a:pPr defTabSz="973666">
              <a:defRPr sz="36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pPr>
          </a:p>
        </p:txBody>
      </p:sp>
      <p:pic>
        <p:nvPicPr>
          <p:cNvPr id="616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980037" y="4118280"/>
            <a:ext cx="572060" cy="329662"/>
          </a:xfrm>
          <a:prstGeom prst="rect">
            <a:avLst/>
          </a:prstGeom>
          <a:ln w="12700">
            <a:miter lim="400000"/>
          </a:ln>
        </p:spPr>
      </p:pic>
      <p:pic>
        <p:nvPicPr>
          <p:cNvPr id="617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9373992" y="4844145"/>
            <a:ext cx="455708" cy="329662"/>
          </a:xfrm>
          <a:prstGeom prst="rect">
            <a:avLst/>
          </a:prstGeom>
          <a:ln w="12700">
            <a:miter lim="400000"/>
          </a:ln>
        </p:spPr>
      </p:pic>
      <p:sp>
        <p:nvSpPr>
          <p:cNvPr id="618" name="0"/>
          <p:cNvSpPr txBox="1"/>
          <p:nvPr/>
        </p:nvSpPr>
        <p:spPr>
          <a:xfrm>
            <a:off x="7823546" y="3571673"/>
            <a:ext cx="252550" cy="317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973666">
              <a:defRPr sz="21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619" name="1"/>
          <p:cNvSpPr txBox="1"/>
          <p:nvPr/>
        </p:nvSpPr>
        <p:spPr>
          <a:xfrm>
            <a:off x="7989306" y="4723447"/>
            <a:ext cx="252551" cy="317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973666">
              <a:defRPr sz="21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620" name="2"/>
          <p:cNvSpPr txBox="1"/>
          <p:nvPr/>
        </p:nvSpPr>
        <p:spPr>
          <a:xfrm>
            <a:off x="8139792" y="5432444"/>
            <a:ext cx="252550" cy="317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973666">
              <a:defRPr sz="21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621" name="0"/>
          <p:cNvSpPr txBox="1"/>
          <p:nvPr/>
        </p:nvSpPr>
        <p:spPr>
          <a:xfrm>
            <a:off x="5357597" y="3571673"/>
            <a:ext cx="252550" cy="317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973666">
              <a:defRPr sz="21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0</a:t>
            </a:r>
          </a:p>
        </p:txBody>
      </p:sp>
      <p:sp>
        <p:nvSpPr>
          <p:cNvPr id="622" name="1"/>
          <p:cNvSpPr txBox="1"/>
          <p:nvPr/>
        </p:nvSpPr>
        <p:spPr>
          <a:xfrm>
            <a:off x="5255592" y="5024419"/>
            <a:ext cx="252550" cy="317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973666">
              <a:defRPr sz="21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1</a:t>
            </a:r>
          </a:p>
        </p:txBody>
      </p:sp>
      <p:sp>
        <p:nvSpPr>
          <p:cNvPr id="623" name="2"/>
          <p:cNvSpPr txBox="1"/>
          <p:nvPr/>
        </p:nvSpPr>
        <p:spPr>
          <a:xfrm>
            <a:off x="4462519" y="5644160"/>
            <a:ext cx="252550" cy="31754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 fontScale="100000" lnSpcReduction="0"/>
          </a:bodyPr>
          <a:lstStyle>
            <a:lvl1pPr defTabSz="973666">
              <a:defRPr sz="2100">
                <a:solidFill>
                  <a:srgbClr val="000000"/>
                </a:solidFill>
                <a:latin typeface="ヒラギノ角ゴ ProN W3"/>
                <a:ea typeface="ヒラギノ角ゴ ProN W3"/>
                <a:cs typeface="ヒラギノ角ゴ ProN W3"/>
                <a:sym typeface="ヒラギノ角ゴ ProN W3"/>
              </a:defRPr>
            </a:lvl1pPr>
          </a:lstStyle>
          <a:p>
            <a:pPr/>
            <a:r>
              <a:t>2</a:t>
            </a:r>
          </a:p>
        </p:txBody>
      </p:sp>
      <p:sp>
        <p:nvSpPr>
          <p:cNvPr id="624" name="Horizontal betatron oscillation (left) causes a synchrotron motion (right) due to the energy loss by the synchrotron radiation in arc quadrupoles.…"/>
          <p:cNvSpPr txBox="1"/>
          <p:nvPr>
            <p:ph type="body" sz="half" idx="1"/>
          </p:nvPr>
        </p:nvSpPr>
        <p:spPr>
          <a:xfrm>
            <a:off x="355600" y="6742703"/>
            <a:ext cx="12293601" cy="2679992"/>
          </a:xfrm>
          <a:prstGeom prst="rect">
            <a:avLst/>
          </a:prstGeom>
        </p:spPr>
        <p:txBody>
          <a:bodyPr>
            <a:noAutofit/>
          </a:bodyPr>
          <a:lstStyle/>
          <a:p>
            <a:pPr marL="507999" indent="-507999">
              <a:defRPr sz="2000"/>
            </a:pPr>
            <a:r>
              <a:t>Horizontal betatron oscillation (left) causes a synchrotron motion (right) due to the energy loss by the synchrotron radiation in arc quadrupoles. </a:t>
            </a:r>
          </a:p>
          <a:p>
            <a:pPr marL="507999" indent="-507999">
              <a:spcBef>
                <a:spcPts val="2400"/>
              </a:spcBef>
              <a:defRPr sz="2000"/>
            </a:pPr>
          </a:p>
          <a:p>
            <a:pPr marL="507999" indent="-507999">
              <a:spcBef>
                <a:spcPts val="2400"/>
              </a:spcBef>
              <a:defRPr sz="2000"/>
            </a:pPr>
          </a:p>
          <a:p>
            <a:pPr marL="507999" indent="-507999">
              <a:spcBef>
                <a:spcPts val="2400"/>
              </a:spcBef>
              <a:defRPr sz="2000"/>
            </a:pPr>
            <a:r>
              <a:t>Such particles can not stay on momentum: reduction of the dynamic aperture.</a:t>
            </a:r>
          </a:p>
        </p:txBody>
      </p:sp>
      <p:pic>
        <p:nvPicPr>
          <p:cNvPr id="625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429100" y="7567220"/>
            <a:ext cx="6248199" cy="137867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Synchrotron radiation in quadrupoles (cont’d)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7152">
              <a:defRPr spc="-71" sz="358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Synchrotron radiation in quadrupoles (cont’d)</a:t>
            </a:r>
          </a:p>
        </p:txBody>
      </p:sp>
      <p:sp>
        <p:nvSpPr>
          <p:cNvPr id="628" name="The dynamic aperture without radiation loss in quadrupoles (left) has a sharp peak at on momentum.…"/>
          <p:cNvSpPr txBox="1"/>
          <p:nvPr>
            <p:ph type="body" sz="half" idx="1"/>
          </p:nvPr>
        </p:nvSpPr>
        <p:spPr>
          <a:xfrm>
            <a:off x="355600" y="5656040"/>
            <a:ext cx="12293600" cy="3936865"/>
          </a:xfrm>
          <a:prstGeom prst="rect">
            <a:avLst/>
          </a:prstGeom>
        </p:spPr>
        <p:txBody>
          <a:bodyPr>
            <a:noAutofit/>
          </a:bodyPr>
          <a:lstStyle/>
          <a:p>
            <a:pPr marL="507999" indent="-507999">
              <a:spcBef>
                <a:spcPts val="2400"/>
              </a:spcBef>
              <a:defRPr sz="2400"/>
            </a:pPr>
            <a:r>
              <a:t>The dynamic aperture without radiation loss in quadrupoles (left) has a sharp peak at on momentum.</a:t>
            </a:r>
          </a:p>
          <a:p>
            <a:pPr marL="507999" indent="-507999">
              <a:spcBef>
                <a:spcPts val="2400"/>
              </a:spcBef>
              <a:defRPr sz="2400"/>
            </a:pPr>
            <a:r>
              <a:t>The peak is destroyed if the radiation in quads is turned on (right).</a:t>
            </a:r>
          </a:p>
          <a:p>
            <a:pPr marL="507999" indent="-507999">
              <a:spcBef>
                <a:spcPts val="2400"/>
              </a:spcBef>
              <a:defRPr sz="2400"/>
            </a:pPr>
            <a:r>
              <a:t>The parabolas on the left show the amplitude of the synchrotron motion due to the radiation in the quadrupole. For a given transverse amplitude, if the parabola is beyond the DA, the particle with that amplitude will be lost.</a:t>
            </a:r>
          </a:p>
          <a:p>
            <a:pPr marL="507999" indent="-507999">
              <a:spcBef>
                <a:spcPts val="2400"/>
              </a:spcBef>
              <a:defRPr sz="2200"/>
            </a:pPr>
            <a:r>
              <a:t>More effects will be presented by A. Bogomyagkov in this workshop.</a:t>
            </a:r>
          </a:p>
        </p:txBody>
      </p:sp>
      <p:sp>
        <p:nvSpPr>
          <p:cNvPr id="629" name="E = 175 GeV, βx,y = (1 m, 2 mm)"/>
          <p:cNvSpPr txBox="1"/>
          <p:nvPr/>
        </p:nvSpPr>
        <p:spPr>
          <a:xfrm>
            <a:off x="4342457" y="898326"/>
            <a:ext cx="431988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 = 175 GeV, β</a:t>
            </a:r>
            <a:r>
              <a:rPr baseline="-5999" sz="2700"/>
              <a:t>x,y</a:t>
            </a:r>
            <a:r>
              <a:t> = (1 m, 2 mm)</a:t>
            </a:r>
          </a:p>
        </p:txBody>
      </p:sp>
      <p:grpSp>
        <p:nvGrpSpPr>
          <p:cNvPr id="633" name="Group"/>
          <p:cNvGrpSpPr/>
          <p:nvPr/>
        </p:nvGrpSpPr>
        <p:grpSpPr>
          <a:xfrm>
            <a:off x="209640" y="1629701"/>
            <a:ext cx="12687119" cy="3842030"/>
            <a:chOff x="0" y="246717"/>
            <a:chExt cx="12687117" cy="3842028"/>
          </a:xfrm>
        </p:grpSpPr>
        <p:pic>
          <p:nvPicPr>
            <p:cNvPr id="630" name="Image" descr="Image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11531" t="25415" r="6417" b="11393"/>
            <a:stretch>
              <a:fillRect/>
            </a:stretch>
          </p:blipFill>
          <p:spPr>
            <a:xfrm>
              <a:off x="0" y="246717"/>
              <a:ext cx="6194831" cy="384203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1" name="ScreenShot 2016-06-26 11.57.48 .png" descr="ScreenShot 2016-06-26 11.57.48 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10706" t="25418" r="6971" b="11389"/>
            <a:stretch>
              <a:fillRect/>
            </a:stretch>
          </p:blipFill>
          <p:spPr>
            <a:xfrm>
              <a:off x="6471810" y="246718"/>
              <a:ext cx="6215308" cy="38420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632" name="ScreenShot 2016-07-06 12.32.30 .png" descr="ScreenShot 2016-07-06 12.32.30 .png"/>
            <p:cNvPicPr>
              <a:picLocks noChangeAspect="1"/>
            </p:cNvPicPr>
            <p:nvPr/>
          </p:nvPicPr>
          <p:blipFill>
            <a:blip r:embed="rId4">
              <a:extLst/>
            </a:blip>
            <a:srcRect l="18549" t="40553" r="7846" b="34062"/>
            <a:stretch>
              <a:fillRect/>
            </a:stretch>
          </p:blipFill>
          <p:spPr>
            <a:xfrm>
              <a:off x="531493" y="1170064"/>
              <a:ext cx="5557045" cy="15403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572" fill="norm" stroke="1" extrusionOk="0">
                  <a:moveTo>
                    <a:pt x="8" y="4"/>
                  </a:moveTo>
                  <a:cubicBezTo>
                    <a:pt x="2" y="14"/>
                    <a:pt x="5" y="40"/>
                    <a:pt x="17" y="88"/>
                  </a:cubicBezTo>
                  <a:cubicBezTo>
                    <a:pt x="36" y="162"/>
                    <a:pt x="186" y="283"/>
                    <a:pt x="349" y="354"/>
                  </a:cubicBezTo>
                  <a:cubicBezTo>
                    <a:pt x="512" y="426"/>
                    <a:pt x="756" y="537"/>
                    <a:pt x="890" y="604"/>
                  </a:cubicBezTo>
                  <a:cubicBezTo>
                    <a:pt x="1024" y="672"/>
                    <a:pt x="1260" y="790"/>
                    <a:pt x="1413" y="866"/>
                  </a:cubicBezTo>
                  <a:cubicBezTo>
                    <a:pt x="1881" y="1098"/>
                    <a:pt x="2101" y="1218"/>
                    <a:pt x="2320" y="1360"/>
                  </a:cubicBezTo>
                  <a:cubicBezTo>
                    <a:pt x="2435" y="1435"/>
                    <a:pt x="2639" y="1552"/>
                    <a:pt x="2774" y="1622"/>
                  </a:cubicBezTo>
                  <a:cubicBezTo>
                    <a:pt x="2908" y="1691"/>
                    <a:pt x="3097" y="1804"/>
                    <a:pt x="3193" y="1872"/>
                  </a:cubicBezTo>
                  <a:cubicBezTo>
                    <a:pt x="3289" y="1940"/>
                    <a:pt x="3461" y="2049"/>
                    <a:pt x="3576" y="2111"/>
                  </a:cubicBezTo>
                  <a:cubicBezTo>
                    <a:pt x="4047" y="2365"/>
                    <a:pt x="4338" y="2548"/>
                    <a:pt x="4902" y="2950"/>
                  </a:cubicBezTo>
                  <a:cubicBezTo>
                    <a:pt x="6034" y="3755"/>
                    <a:pt x="6892" y="4392"/>
                    <a:pt x="6996" y="4506"/>
                  </a:cubicBezTo>
                  <a:cubicBezTo>
                    <a:pt x="7053" y="4570"/>
                    <a:pt x="7305" y="4802"/>
                    <a:pt x="7554" y="5018"/>
                  </a:cubicBezTo>
                  <a:cubicBezTo>
                    <a:pt x="8016" y="5417"/>
                    <a:pt x="8143" y="5545"/>
                    <a:pt x="8881" y="6396"/>
                  </a:cubicBezTo>
                  <a:cubicBezTo>
                    <a:pt x="9925" y="7600"/>
                    <a:pt x="10561" y="8944"/>
                    <a:pt x="10731" y="10298"/>
                  </a:cubicBezTo>
                  <a:cubicBezTo>
                    <a:pt x="10808" y="10920"/>
                    <a:pt x="10768" y="11326"/>
                    <a:pt x="10542" y="12132"/>
                  </a:cubicBezTo>
                  <a:cubicBezTo>
                    <a:pt x="10209" y="13325"/>
                    <a:pt x="9731" y="14181"/>
                    <a:pt x="8776" y="15295"/>
                  </a:cubicBezTo>
                  <a:cubicBezTo>
                    <a:pt x="8181" y="15989"/>
                    <a:pt x="8015" y="16160"/>
                    <a:pt x="7520" y="16579"/>
                  </a:cubicBezTo>
                  <a:cubicBezTo>
                    <a:pt x="7348" y="16725"/>
                    <a:pt x="7120" y="16935"/>
                    <a:pt x="7014" y="17046"/>
                  </a:cubicBezTo>
                  <a:cubicBezTo>
                    <a:pt x="6909" y="17157"/>
                    <a:pt x="6759" y="17285"/>
                    <a:pt x="6683" y="17335"/>
                  </a:cubicBezTo>
                  <a:cubicBezTo>
                    <a:pt x="6606" y="17384"/>
                    <a:pt x="6103" y="17751"/>
                    <a:pt x="5566" y="18146"/>
                  </a:cubicBezTo>
                  <a:cubicBezTo>
                    <a:pt x="5028" y="18541"/>
                    <a:pt x="4486" y="18914"/>
                    <a:pt x="4361" y="18974"/>
                  </a:cubicBezTo>
                  <a:cubicBezTo>
                    <a:pt x="4236" y="19035"/>
                    <a:pt x="4065" y="19146"/>
                    <a:pt x="3978" y="19219"/>
                  </a:cubicBezTo>
                  <a:cubicBezTo>
                    <a:pt x="3892" y="19292"/>
                    <a:pt x="3719" y="19402"/>
                    <a:pt x="3594" y="19464"/>
                  </a:cubicBezTo>
                  <a:cubicBezTo>
                    <a:pt x="3470" y="19525"/>
                    <a:pt x="3280" y="19639"/>
                    <a:pt x="3175" y="19719"/>
                  </a:cubicBezTo>
                  <a:cubicBezTo>
                    <a:pt x="3069" y="19800"/>
                    <a:pt x="2881" y="19916"/>
                    <a:pt x="2757" y="19975"/>
                  </a:cubicBezTo>
                  <a:cubicBezTo>
                    <a:pt x="2632" y="20034"/>
                    <a:pt x="2428" y="20149"/>
                    <a:pt x="2303" y="20231"/>
                  </a:cubicBezTo>
                  <a:cubicBezTo>
                    <a:pt x="2068" y="20384"/>
                    <a:pt x="2023" y="20409"/>
                    <a:pt x="1729" y="20536"/>
                  </a:cubicBezTo>
                  <a:cubicBezTo>
                    <a:pt x="1633" y="20578"/>
                    <a:pt x="1447" y="20665"/>
                    <a:pt x="1317" y="20731"/>
                  </a:cubicBezTo>
                  <a:cubicBezTo>
                    <a:pt x="880" y="20954"/>
                    <a:pt x="612" y="21089"/>
                    <a:pt x="305" y="21242"/>
                  </a:cubicBezTo>
                  <a:cubicBezTo>
                    <a:pt x="138" y="21326"/>
                    <a:pt x="0" y="21446"/>
                    <a:pt x="0" y="21509"/>
                  </a:cubicBezTo>
                  <a:cubicBezTo>
                    <a:pt x="0" y="21572"/>
                    <a:pt x="27" y="21590"/>
                    <a:pt x="60" y="21553"/>
                  </a:cubicBezTo>
                  <a:cubicBezTo>
                    <a:pt x="94" y="21517"/>
                    <a:pt x="255" y="21425"/>
                    <a:pt x="418" y="21348"/>
                  </a:cubicBezTo>
                  <a:cubicBezTo>
                    <a:pt x="581" y="21271"/>
                    <a:pt x="818" y="21162"/>
                    <a:pt x="943" y="21103"/>
                  </a:cubicBezTo>
                  <a:cubicBezTo>
                    <a:pt x="1067" y="21044"/>
                    <a:pt x="1295" y="20932"/>
                    <a:pt x="1449" y="20853"/>
                  </a:cubicBezTo>
                  <a:cubicBezTo>
                    <a:pt x="2146" y="20492"/>
                    <a:pt x="2024" y="20557"/>
                    <a:pt x="2948" y="20019"/>
                  </a:cubicBezTo>
                  <a:cubicBezTo>
                    <a:pt x="3140" y="19908"/>
                    <a:pt x="3384" y="19777"/>
                    <a:pt x="3489" y="19725"/>
                  </a:cubicBezTo>
                  <a:cubicBezTo>
                    <a:pt x="3697" y="19622"/>
                    <a:pt x="3966" y="19441"/>
                    <a:pt x="4938" y="18752"/>
                  </a:cubicBezTo>
                  <a:cubicBezTo>
                    <a:pt x="5778" y="18157"/>
                    <a:pt x="5800" y="18140"/>
                    <a:pt x="6141" y="17907"/>
                  </a:cubicBezTo>
                  <a:cubicBezTo>
                    <a:pt x="6474" y="17680"/>
                    <a:pt x="6960" y="17291"/>
                    <a:pt x="7170" y="17085"/>
                  </a:cubicBezTo>
                  <a:cubicBezTo>
                    <a:pt x="7247" y="17009"/>
                    <a:pt x="7373" y="16898"/>
                    <a:pt x="7449" y="16834"/>
                  </a:cubicBezTo>
                  <a:cubicBezTo>
                    <a:pt x="7745" y="16591"/>
                    <a:pt x="8046" y="16317"/>
                    <a:pt x="8130" y="16212"/>
                  </a:cubicBezTo>
                  <a:cubicBezTo>
                    <a:pt x="8178" y="16152"/>
                    <a:pt x="8320" y="16003"/>
                    <a:pt x="8444" y="15884"/>
                  </a:cubicBezTo>
                  <a:cubicBezTo>
                    <a:pt x="8569" y="15765"/>
                    <a:pt x="8702" y="15624"/>
                    <a:pt x="8741" y="15567"/>
                  </a:cubicBezTo>
                  <a:cubicBezTo>
                    <a:pt x="8779" y="15511"/>
                    <a:pt x="8874" y="15396"/>
                    <a:pt x="8950" y="15317"/>
                  </a:cubicBezTo>
                  <a:cubicBezTo>
                    <a:pt x="9027" y="15238"/>
                    <a:pt x="9122" y="15129"/>
                    <a:pt x="9160" y="15073"/>
                  </a:cubicBezTo>
                  <a:cubicBezTo>
                    <a:pt x="9199" y="15016"/>
                    <a:pt x="9301" y="14869"/>
                    <a:pt x="9387" y="14745"/>
                  </a:cubicBezTo>
                  <a:cubicBezTo>
                    <a:pt x="10099" y="13721"/>
                    <a:pt x="10360" y="13204"/>
                    <a:pt x="10601" y="12343"/>
                  </a:cubicBezTo>
                  <a:cubicBezTo>
                    <a:pt x="10808" y="11602"/>
                    <a:pt x="10821" y="11576"/>
                    <a:pt x="10849" y="11838"/>
                  </a:cubicBezTo>
                  <a:cubicBezTo>
                    <a:pt x="10912" y="12419"/>
                    <a:pt x="11299" y="13405"/>
                    <a:pt x="11672" y="13933"/>
                  </a:cubicBezTo>
                  <a:cubicBezTo>
                    <a:pt x="11787" y="14096"/>
                    <a:pt x="11898" y="14268"/>
                    <a:pt x="11917" y="14317"/>
                  </a:cubicBezTo>
                  <a:cubicBezTo>
                    <a:pt x="11988" y="14496"/>
                    <a:pt x="12699" y="15445"/>
                    <a:pt x="12762" y="15445"/>
                  </a:cubicBezTo>
                  <a:cubicBezTo>
                    <a:pt x="12798" y="15445"/>
                    <a:pt x="12843" y="15499"/>
                    <a:pt x="12861" y="15562"/>
                  </a:cubicBezTo>
                  <a:cubicBezTo>
                    <a:pt x="12892" y="15668"/>
                    <a:pt x="13265" y="16037"/>
                    <a:pt x="14237" y="16935"/>
                  </a:cubicBezTo>
                  <a:cubicBezTo>
                    <a:pt x="14614" y="17283"/>
                    <a:pt x="15090" y="17660"/>
                    <a:pt x="15528" y="17952"/>
                  </a:cubicBezTo>
                  <a:cubicBezTo>
                    <a:pt x="15634" y="18022"/>
                    <a:pt x="16026" y="18309"/>
                    <a:pt x="16400" y="18591"/>
                  </a:cubicBezTo>
                  <a:cubicBezTo>
                    <a:pt x="16774" y="18873"/>
                    <a:pt x="17175" y="19153"/>
                    <a:pt x="17290" y="19213"/>
                  </a:cubicBezTo>
                  <a:cubicBezTo>
                    <a:pt x="17405" y="19274"/>
                    <a:pt x="17585" y="19390"/>
                    <a:pt x="17691" y="19469"/>
                  </a:cubicBezTo>
                  <a:cubicBezTo>
                    <a:pt x="17797" y="19549"/>
                    <a:pt x="17977" y="19659"/>
                    <a:pt x="18092" y="19719"/>
                  </a:cubicBezTo>
                  <a:cubicBezTo>
                    <a:pt x="18207" y="19779"/>
                    <a:pt x="18404" y="19896"/>
                    <a:pt x="18529" y="19975"/>
                  </a:cubicBezTo>
                  <a:cubicBezTo>
                    <a:pt x="18653" y="20054"/>
                    <a:pt x="18905" y="20193"/>
                    <a:pt x="19087" y="20286"/>
                  </a:cubicBezTo>
                  <a:cubicBezTo>
                    <a:pt x="19269" y="20379"/>
                    <a:pt x="19583" y="20546"/>
                    <a:pt x="19784" y="20653"/>
                  </a:cubicBezTo>
                  <a:cubicBezTo>
                    <a:pt x="19986" y="20760"/>
                    <a:pt x="20253" y="20903"/>
                    <a:pt x="20378" y="20970"/>
                  </a:cubicBezTo>
                  <a:cubicBezTo>
                    <a:pt x="20503" y="21036"/>
                    <a:pt x="20738" y="21152"/>
                    <a:pt x="20901" y="21231"/>
                  </a:cubicBezTo>
                  <a:cubicBezTo>
                    <a:pt x="21064" y="21310"/>
                    <a:pt x="21281" y="21417"/>
                    <a:pt x="21382" y="21470"/>
                  </a:cubicBezTo>
                  <a:cubicBezTo>
                    <a:pt x="21484" y="21523"/>
                    <a:pt x="21574" y="21533"/>
                    <a:pt x="21581" y="21487"/>
                  </a:cubicBezTo>
                  <a:cubicBezTo>
                    <a:pt x="21589" y="21441"/>
                    <a:pt x="21451" y="21328"/>
                    <a:pt x="21275" y="21242"/>
                  </a:cubicBezTo>
                  <a:cubicBezTo>
                    <a:pt x="21098" y="21156"/>
                    <a:pt x="20861" y="21041"/>
                    <a:pt x="20745" y="20981"/>
                  </a:cubicBezTo>
                  <a:cubicBezTo>
                    <a:pt x="20630" y="20920"/>
                    <a:pt x="20425" y="20812"/>
                    <a:pt x="20290" y="20742"/>
                  </a:cubicBezTo>
                  <a:cubicBezTo>
                    <a:pt x="20156" y="20671"/>
                    <a:pt x="19953" y="20576"/>
                    <a:pt x="19838" y="20531"/>
                  </a:cubicBezTo>
                  <a:cubicBezTo>
                    <a:pt x="19724" y="20486"/>
                    <a:pt x="19598" y="20425"/>
                    <a:pt x="19559" y="20397"/>
                  </a:cubicBezTo>
                  <a:cubicBezTo>
                    <a:pt x="19520" y="20370"/>
                    <a:pt x="19331" y="20260"/>
                    <a:pt x="19139" y="20153"/>
                  </a:cubicBezTo>
                  <a:cubicBezTo>
                    <a:pt x="18948" y="20045"/>
                    <a:pt x="18658" y="19866"/>
                    <a:pt x="18495" y="19758"/>
                  </a:cubicBezTo>
                  <a:cubicBezTo>
                    <a:pt x="18332" y="19650"/>
                    <a:pt x="18104" y="19518"/>
                    <a:pt x="17989" y="19464"/>
                  </a:cubicBezTo>
                  <a:cubicBezTo>
                    <a:pt x="17874" y="19409"/>
                    <a:pt x="17701" y="19301"/>
                    <a:pt x="17605" y="19225"/>
                  </a:cubicBezTo>
                  <a:cubicBezTo>
                    <a:pt x="17509" y="19148"/>
                    <a:pt x="17336" y="19036"/>
                    <a:pt x="17220" y="18974"/>
                  </a:cubicBezTo>
                  <a:cubicBezTo>
                    <a:pt x="16914" y="18810"/>
                    <a:pt x="14737" y="17225"/>
                    <a:pt x="14533" y="17018"/>
                  </a:cubicBezTo>
                  <a:cubicBezTo>
                    <a:pt x="14437" y="16921"/>
                    <a:pt x="14233" y="16728"/>
                    <a:pt x="14080" y="16590"/>
                  </a:cubicBezTo>
                  <a:cubicBezTo>
                    <a:pt x="13003" y="15621"/>
                    <a:pt x="11924" y="14313"/>
                    <a:pt x="11585" y="13561"/>
                  </a:cubicBezTo>
                  <a:cubicBezTo>
                    <a:pt x="11556" y="13497"/>
                    <a:pt x="11452" y="13269"/>
                    <a:pt x="11354" y="13060"/>
                  </a:cubicBezTo>
                  <a:cubicBezTo>
                    <a:pt x="11129" y="12582"/>
                    <a:pt x="10867" y="11580"/>
                    <a:pt x="10837" y="11087"/>
                  </a:cubicBezTo>
                  <a:cubicBezTo>
                    <a:pt x="10812" y="10670"/>
                    <a:pt x="10852" y="10187"/>
                    <a:pt x="10959" y="9648"/>
                  </a:cubicBezTo>
                  <a:cubicBezTo>
                    <a:pt x="11033" y="9274"/>
                    <a:pt x="11515" y="8077"/>
                    <a:pt x="11724" y="7747"/>
                  </a:cubicBezTo>
                  <a:cubicBezTo>
                    <a:pt x="11791" y="7641"/>
                    <a:pt x="11922" y="7433"/>
                    <a:pt x="12014" y="7285"/>
                  </a:cubicBezTo>
                  <a:cubicBezTo>
                    <a:pt x="12174" y="7027"/>
                    <a:pt x="12933" y="6099"/>
                    <a:pt x="13261" y="5762"/>
                  </a:cubicBezTo>
                  <a:cubicBezTo>
                    <a:pt x="13347" y="5674"/>
                    <a:pt x="13487" y="5522"/>
                    <a:pt x="13574" y="5423"/>
                  </a:cubicBezTo>
                  <a:cubicBezTo>
                    <a:pt x="13660" y="5325"/>
                    <a:pt x="13793" y="5194"/>
                    <a:pt x="13870" y="5134"/>
                  </a:cubicBezTo>
                  <a:cubicBezTo>
                    <a:pt x="13947" y="5075"/>
                    <a:pt x="14143" y="4907"/>
                    <a:pt x="14306" y="4762"/>
                  </a:cubicBezTo>
                  <a:cubicBezTo>
                    <a:pt x="14582" y="4517"/>
                    <a:pt x="15528" y="3781"/>
                    <a:pt x="15929" y="3500"/>
                  </a:cubicBezTo>
                  <a:cubicBezTo>
                    <a:pt x="16025" y="3433"/>
                    <a:pt x="16175" y="3320"/>
                    <a:pt x="16261" y="3250"/>
                  </a:cubicBezTo>
                  <a:cubicBezTo>
                    <a:pt x="16347" y="3181"/>
                    <a:pt x="16504" y="3064"/>
                    <a:pt x="16610" y="2989"/>
                  </a:cubicBezTo>
                  <a:cubicBezTo>
                    <a:pt x="16715" y="2914"/>
                    <a:pt x="16872" y="2796"/>
                    <a:pt x="16958" y="2733"/>
                  </a:cubicBezTo>
                  <a:cubicBezTo>
                    <a:pt x="17045" y="2670"/>
                    <a:pt x="17225" y="2563"/>
                    <a:pt x="17359" y="2494"/>
                  </a:cubicBezTo>
                  <a:cubicBezTo>
                    <a:pt x="17494" y="2426"/>
                    <a:pt x="17683" y="2315"/>
                    <a:pt x="17779" y="2250"/>
                  </a:cubicBezTo>
                  <a:cubicBezTo>
                    <a:pt x="17875" y="2184"/>
                    <a:pt x="18141" y="2021"/>
                    <a:pt x="18371" y="1883"/>
                  </a:cubicBezTo>
                  <a:cubicBezTo>
                    <a:pt x="19552" y="1173"/>
                    <a:pt x="19689" y="1091"/>
                    <a:pt x="20168" y="860"/>
                  </a:cubicBezTo>
                  <a:cubicBezTo>
                    <a:pt x="20312" y="791"/>
                    <a:pt x="20533" y="684"/>
                    <a:pt x="20657" y="621"/>
                  </a:cubicBezTo>
                  <a:cubicBezTo>
                    <a:pt x="21092" y="402"/>
                    <a:pt x="21512" y="205"/>
                    <a:pt x="21555" y="199"/>
                  </a:cubicBezTo>
                  <a:cubicBezTo>
                    <a:pt x="21579" y="195"/>
                    <a:pt x="21600" y="136"/>
                    <a:pt x="21600" y="71"/>
                  </a:cubicBezTo>
                  <a:cubicBezTo>
                    <a:pt x="21600" y="5"/>
                    <a:pt x="21558" y="-10"/>
                    <a:pt x="21506" y="38"/>
                  </a:cubicBezTo>
                  <a:cubicBezTo>
                    <a:pt x="21454" y="84"/>
                    <a:pt x="21222" y="206"/>
                    <a:pt x="20991" y="304"/>
                  </a:cubicBezTo>
                  <a:cubicBezTo>
                    <a:pt x="20265" y="613"/>
                    <a:pt x="19722" y="889"/>
                    <a:pt x="19383" y="1116"/>
                  </a:cubicBezTo>
                  <a:cubicBezTo>
                    <a:pt x="19268" y="1193"/>
                    <a:pt x="19073" y="1308"/>
                    <a:pt x="18948" y="1371"/>
                  </a:cubicBezTo>
                  <a:cubicBezTo>
                    <a:pt x="18823" y="1435"/>
                    <a:pt x="18627" y="1548"/>
                    <a:pt x="18512" y="1622"/>
                  </a:cubicBezTo>
                  <a:cubicBezTo>
                    <a:pt x="18396" y="1696"/>
                    <a:pt x="18247" y="1781"/>
                    <a:pt x="18180" y="1816"/>
                  </a:cubicBezTo>
                  <a:cubicBezTo>
                    <a:pt x="17804" y="2014"/>
                    <a:pt x="16393" y="2950"/>
                    <a:pt x="16017" y="3250"/>
                  </a:cubicBezTo>
                  <a:cubicBezTo>
                    <a:pt x="15826" y="3403"/>
                    <a:pt x="15720" y="3481"/>
                    <a:pt x="15354" y="3739"/>
                  </a:cubicBezTo>
                  <a:cubicBezTo>
                    <a:pt x="14674" y="4220"/>
                    <a:pt x="13611" y="5142"/>
                    <a:pt x="13294" y="5523"/>
                  </a:cubicBezTo>
                  <a:cubicBezTo>
                    <a:pt x="13246" y="5581"/>
                    <a:pt x="13137" y="5687"/>
                    <a:pt x="13051" y="5762"/>
                  </a:cubicBezTo>
                  <a:cubicBezTo>
                    <a:pt x="12964" y="5838"/>
                    <a:pt x="12862" y="5948"/>
                    <a:pt x="12824" y="6007"/>
                  </a:cubicBezTo>
                  <a:cubicBezTo>
                    <a:pt x="12786" y="6066"/>
                    <a:pt x="12555" y="6374"/>
                    <a:pt x="12312" y="6691"/>
                  </a:cubicBezTo>
                  <a:cubicBezTo>
                    <a:pt x="11552" y="7681"/>
                    <a:pt x="11105" y="8560"/>
                    <a:pt x="10897" y="9470"/>
                  </a:cubicBezTo>
                  <a:lnTo>
                    <a:pt x="10795" y="9909"/>
                  </a:lnTo>
                  <a:lnTo>
                    <a:pt x="10658" y="9392"/>
                  </a:lnTo>
                  <a:cubicBezTo>
                    <a:pt x="10582" y="9107"/>
                    <a:pt x="10419" y="8640"/>
                    <a:pt x="10294" y="8353"/>
                  </a:cubicBezTo>
                  <a:cubicBezTo>
                    <a:pt x="10020" y="7721"/>
                    <a:pt x="9944" y="7593"/>
                    <a:pt x="9473" y="6958"/>
                  </a:cubicBezTo>
                  <a:cubicBezTo>
                    <a:pt x="9339" y="6776"/>
                    <a:pt x="9199" y="6578"/>
                    <a:pt x="9160" y="6518"/>
                  </a:cubicBezTo>
                  <a:cubicBezTo>
                    <a:pt x="9122" y="6459"/>
                    <a:pt x="9027" y="6340"/>
                    <a:pt x="8950" y="6257"/>
                  </a:cubicBezTo>
                  <a:cubicBezTo>
                    <a:pt x="8874" y="6174"/>
                    <a:pt x="8779" y="6062"/>
                    <a:pt x="8741" y="6007"/>
                  </a:cubicBezTo>
                  <a:cubicBezTo>
                    <a:pt x="8602" y="5809"/>
                    <a:pt x="8057" y="5254"/>
                    <a:pt x="7712" y="4962"/>
                  </a:cubicBezTo>
                  <a:cubicBezTo>
                    <a:pt x="7587" y="4857"/>
                    <a:pt x="7383" y="4682"/>
                    <a:pt x="7258" y="4567"/>
                  </a:cubicBezTo>
                  <a:cubicBezTo>
                    <a:pt x="6903" y="4242"/>
                    <a:pt x="5847" y="3442"/>
                    <a:pt x="5024" y="2878"/>
                  </a:cubicBezTo>
                  <a:cubicBezTo>
                    <a:pt x="4612" y="2595"/>
                    <a:pt x="4142" y="2269"/>
                    <a:pt x="3978" y="2155"/>
                  </a:cubicBezTo>
                  <a:cubicBezTo>
                    <a:pt x="3815" y="2041"/>
                    <a:pt x="3595" y="1909"/>
                    <a:pt x="3489" y="1861"/>
                  </a:cubicBezTo>
                  <a:cubicBezTo>
                    <a:pt x="3295" y="1771"/>
                    <a:pt x="2912" y="1547"/>
                    <a:pt x="2215" y="1116"/>
                  </a:cubicBezTo>
                  <a:cubicBezTo>
                    <a:pt x="2004" y="985"/>
                    <a:pt x="1753" y="843"/>
                    <a:pt x="1657" y="799"/>
                  </a:cubicBezTo>
                  <a:cubicBezTo>
                    <a:pt x="1561" y="755"/>
                    <a:pt x="1380" y="667"/>
                    <a:pt x="1256" y="604"/>
                  </a:cubicBezTo>
                  <a:cubicBezTo>
                    <a:pt x="1131" y="542"/>
                    <a:pt x="825" y="400"/>
                    <a:pt x="575" y="293"/>
                  </a:cubicBezTo>
                  <a:cubicBezTo>
                    <a:pt x="326" y="186"/>
                    <a:pt x="91" y="67"/>
                    <a:pt x="52" y="26"/>
                  </a:cubicBezTo>
                  <a:cubicBezTo>
                    <a:pt x="28" y="1"/>
                    <a:pt x="13" y="-6"/>
                    <a:pt x="8" y="4"/>
                  </a:cubicBezTo>
                  <a:close/>
                </a:path>
              </a:pathLst>
            </a:cu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Less chromaticity ≠ better dynamic apertur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7152">
              <a:defRPr spc="-71" sz="358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Less chromaticity ≠ better dynamic aperture</a:t>
            </a:r>
          </a:p>
        </p:txBody>
      </p:sp>
      <p:sp>
        <p:nvSpPr>
          <p:cNvPr id="636" name="β*x,y = (0.5 m, 1 mm), no radiation damping"/>
          <p:cNvSpPr txBox="1"/>
          <p:nvPr/>
        </p:nvSpPr>
        <p:spPr>
          <a:xfrm>
            <a:off x="3516362" y="831977"/>
            <a:ext cx="5972077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>
                <a:solidFill>
                  <a:srgbClr val="A53234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β*</a:t>
            </a:r>
            <a:r>
              <a:rPr baseline="-5999"/>
              <a:t>x,y</a:t>
            </a:r>
            <a:r>
              <a:t> = (0.5 m, 1 mm), no radiation damping</a:t>
            </a:r>
          </a:p>
        </p:txBody>
      </p:sp>
      <p:pic>
        <p:nvPicPr>
          <p:cNvPr id="637" name="ScreenShot 2016-04-26 0.42.25 .png" descr="ScreenShot 2016-04-26 0.42.25 .png"/>
          <p:cNvPicPr>
            <a:picLocks noChangeAspect="1"/>
          </p:cNvPicPr>
          <p:nvPr/>
        </p:nvPicPr>
        <p:blipFill>
          <a:blip r:embed="rId2">
            <a:extLst/>
          </a:blip>
          <a:srcRect l="10559" t="16954" r="7164" b="11445"/>
          <a:stretch>
            <a:fillRect/>
          </a:stretch>
        </p:blipFill>
        <p:spPr>
          <a:xfrm>
            <a:off x="555060" y="1379657"/>
            <a:ext cx="5653051" cy="4019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8" name="ScreenShot 2016-04-26 0.45.52 .png" descr="ScreenShot 2016-04-26 0.45.52 .png"/>
          <p:cNvPicPr>
            <a:picLocks noChangeAspect="1"/>
          </p:cNvPicPr>
          <p:nvPr/>
        </p:nvPicPr>
        <p:blipFill>
          <a:blip r:embed="rId3">
            <a:extLst/>
          </a:blip>
          <a:srcRect l="9109" t="8786" r="1831" b="6798"/>
          <a:stretch>
            <a:fillRect/>
          </a:stretch>
        </p:blipFill>
        <p:spPr>
          <a:xfrm>
            <a:off x="555060" y="5324693"/>
            <a:ext cx="5649356" cy="43754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39" name="ScreenShot 2016-04-26 0.58.08 .png" descr="ScreenShot 2016-04-26 0.58.08 .png"/>
          <p:cNvPicPr>
            <a:picLocks noChangeAspect="1"/>
          </p:cNvPicPr>
          <p:nvPr/>
        </p:nvPicPr>
        <p:blipFill>
          <a:blip r:embed="rId4">
            <a:extLst/>
          </a:blip>
          <a:srcRect l="10738" t="17022" r="6687" b="11119"/>
          <a:stretch>
            <a:fillRect/>
          </a:stretch>
        </p:blipFill>
        <p:spPr>
          <a:xfrm>
            <a:off x="6855790" y="1379657"/>
            <a:ext cx="5653051" cy="401983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0" name="ScreenShot 2016-04-26 0.55.06 .png" descr="ScreenShot 2016-04-26 0.55.06 .png"/>
          <p:cNvPicPr>
            <a:picLocks noChangeAspect="1"/>
          </p:cNvPicPr>
          <p:nvPr/>
        </p:nvPicPr>
        <p:blipFill>
          <a:blip r:embed="rId5">
            <a:extLst/>
          </a:blip>
          <a:srcRect l="9273" t="8880" r="0" b="6373"/>
          <a:stretch>
            <a:fillRect/>
          </a:stretch>
        </p:blipFill>
        <p:spPr>
          <a:xfrm>
            <a:off x="6855790" y="5324693"/>
            <a:ext cx="5649355" cy="4311938"/>
          </a:xfrm>
          <a:prstGeom prst="rect">
            <a:avLst/>
          </a:prstGeom>
          <a:ln w="12700">
            <a:miter lim="400000"/>
          </a:ln>
        </p:spPr>
      </p:pic>
      <p:sp>
        <p:nvSpPr>
          <p:cNvPr id="641" name="DA-optimized"/>
          <p:cNvSpPr txBox="1"/>
          <p:nvPr/>
        </p:nvSpPr>
        <p:spPr>
          <a:xfrm>
            <a:off x="1325550" y="2037330"/>
            <a:ext cx="1743100" cy="431801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sz="20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DA-optimized</a:t>
            </a:r>
          </a:p>
        </p:txBody>
      </p:sp>
      <p:sp>
        <p:nvSpPr>
          <p:cNvPr id="642" name="Chromaticity…"/>
          <p:cNvSpPr txBox="1"/>
          <p:nvPr/>
        </p:nvSpPr>
        <p:spPr>
          <a:xfrm>
            <a:off x="7742994" y="1967480"/>
            <a:ext cx="1659012" cy="762001"/>
          </a:xfrm>
          <a:prstGeom prst="rect">
            <a:avLst/>
          </a:prstGeom>
          <a:solidFill>
            <a:srgbClr val="FFFFFF">
              <a:alpha val="50000"/>
            </a:srgb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sz="20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Chromaticity</a:t>
            </a:r>
          </a:p>
          <a:p>
            <a:pPr defTabSz="584200">
              <a:defRPr sz="20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-optimized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Footer Placeholder 4"/>
          <p:cNvSpPr txBox="1"/>
          <p:nvPr/>
        </p:nvSpPr>
        <p:spPr>
          <a:xfrm>
            <a:off x="5459338" y="9042054"/>
            <a:ext cx="1815191" cy="35290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476" tIns="65476" rIns="65476" bIns="65476" anchor="ctr">
            <a:spAutoFit/>
          </a:bodyPr>
          <a:lstStyle>
            <a:lvl1pPr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Academic Training</a:t>
            </a:r>
          </a:p>
        </p:txBody>
      </p:sp>
      <p:pic>
        <p:nvPicPr>
          <p:cNvPr id="231" name="Picture 8" descr="Picture 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0483" y="5509013"/>
            <a:ext cx="11762211" cy="33776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32" name="Picture 7" descr="Picture 7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1300479"/>
            <a:ext cx="6337583" cy="5222465"/>
          </a:xfrm>
          <a:prstGeom prst="rect">
            <a:avLst/>
          </a:prstGeom>
          <a:ln w="12700">
            <a:miter lim="400000"/>
          </a:ln>
        </p:spPr>
      </p:pic>
      <p:sp>
        <p:nvSpPr>
          <p:cNvPr id="233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The FCC Home</a:t>
            </a:r>
          </a:p>
        </p:txBody>
      </p:sp>
      <p:sp>
        <p:nvSpPr>
          <p:cNvPr id="234" name="Content Placeholder 2"/>
          <p:cNvSpPr txBox="1"/>
          <p:nvPr>
            <p:ph type="body" sz="half" idx="1"/>
          </p:nvPr>
        </p:nvSpPr>
        <p:spPr>
          <a:xfrm>
            <a:off x="6285653" y="1300479"/>
            <a:ext cx="6394027" cy="7649352"/>
          </a:xfrm>
          <a:prstGeom prst="rect">
            <a:avLst/>
          </a:prstGeom>
        </p:spPr>
        <p:txBody>
          <a:bodyPr/>
          <a:lstStyle/>
          <a:p>
            <a:pPr marL="457200" indent="-457200">
              <a:spcBef>
                <a:spcPts val="600"/>
              </a:spcBef>
              <a:defRPr sz="2400"/>
            </a:pPr>
            <a:r>
              <a:t>Optimized length: 97.5 km</a:t>
            </a:r>
          </a:p>
          <a:p>
            <a:pPr lvl="1" marL="824592" indent="-367392">
              <a:spcBef>
                <a:spcPts val="400"/>
              </a:spcBef>
              <a:buClr>
                <a:srgbClr val="0000CC"/>
              </a:buClr>
              <a:buFont typeface="Zapf Dingbats"/>
              <a:defRPr sz="1800">
                <a:solidFill>
                  <a:srgbClr val="0000CC"/>
                </a:solidFill>
              </a:defRPr>
            </a:pPr>
            <a:r>
              <a:t>Accessibility, rock type, shaft depth, etc.</a:t>
            </a:r>
            <a:endParaRPr sz="2800"/>
          </a:p>
          <a:p>
            <a:pPr lvl="1" marL="824592" indent="-367392">
              <a:spcBef>
                <a:spcPts val="400"/>
              </a:spcBef>
              <a:buClr>
                <a:srgbClr val="0000CC"/>
              </a:buClr>
              <a:buFont typeface="Zapf Dingbats"/>
              <a:defRPr sz="1800">
                <a:solidFill>
                  <a:srgbClr val="0000CC"/>
                </a:solidFill>
              </a:defRPr>
            </a:pPr>
            <a:r>
              <a:t>Tried different options from 80 to 100 km</a:t>
            </a:r>
            <a:endParaRPr sz="2800"/>
          </a:p>
          <a:p>
            <a:pPr marL="457200" indent="-457200">
              <a:spcBef>
                <a:spcPts val="600"/>
              </a:spcBef>
              <a:defRPr sz="2400"/>
            </a:pPr>
            <a:r>
              <a:t>Tunneling</a:t>
            </a:r>
          </a:p>
          <a:p>
            <a:pPr lvl="1" marL="824592" indent="-367392">
              <a:spcBef>
                <a:spcPts val="400"/>
              </a:spcBef>
              <a:buClr>
                <a:srgbClr val="0000CC"/>
              </a:buClr>
              <a:buFont typeface="Zapf Dingbats"/>
              <a:defRPr sz="1800">
                <a:solidFill>
                  <a:srgbClr val="0000CC"/>
                </a:solidFill>
              </a:defRPr>
            </a:pPr>
            <a:r>
              <a:t>Molasse 90% (easy to dig)</a:t>
            </a:r>
            <a:endParaRPr sz="2800"/>
          </a:p>
          <a:p>
            <a:pPr lvl="1" marL="824592" indent="-367392">
              <a:spcBef>
                <a:spcPts val="400"/>
              </a:spcBef>
              <a:buClr>
                <a:srgbClr val="0000CC"/>
              </a:buClr>
              <a:buFont typeface="Zapf Dingbats"/>
              <a:defRPr sz="1800">
                <a:solidFill>
                  <a:srgbClr val="0000CC"/>
                </a:solidFill>
              </a:defRPr>
            </a:pPr>
            <a:r>
              <a:t>Limestone 5%, Moraines 5% (tougher)</a:t>
            </a:r>
            <a:endParaRPr sz="2800"/>
          </a:p>
          <a:p>
            <a:pPr marL="457200" indent="-457200">
              <a:spcBef>
                <a:spcPts val="600"/>
              </a:spcBef>
              <a:defRPr sz="2400"/>
            </a:pPr>
            <a:r>
              <a:t>Shallow implementation</a:t>
            </a:r>
          </a:p>
          <a:p>
            <a:pPr lvl="1" marL="824592" indent="-367392">
              <a:spcBef>
                <a:spcPts val="400"/>
              </a:spcBef>
              <a:buClr>
                <a:srgbClr val="0000CC"/>
              </a:buClr>
              <a:buFont typeface="Zapf Dingbats"/>
              <a:defRPr sz="1800">
                <a:solidFill>
                  <a:srgbClr val="0000CC"/>
                </a:solidFill>
              </a:defRPr>
            </a:pPr>
            <a:r>
              <a:t>30m below Leman lakebed</a:t>
            </a:r>
            <a:endParaRPr sz="2800"/>
          </a:p>
          <a:p>
            <a:pPr lvl="1" marL="824592" indent="-367392">
              <a:spcBef>
                <a:spcPts val="400"/>
              </a:spcBef>
              <a:buClr>
                <a:srgbClr val="0000CC"/>
              </a:buClr>
              <a:buFont typeface="Zapf Dingbats"/>
              <a:defRPr sz="1800">
                <a:solidFill>
                  <a:srgbClr val="0000CC"/>
                </a:solidFill>
              </a:defRPr>
            </a:pPr>
            <a:r>
              <a:t>Only one very deep shaft (F, 476m)</a:t>
            </a:r>
            <a:endParaRPr sz="2800"/>
          </a:p>
          <a:p>
            <a:pPr lvl="2" marL="1208314" indent="-293914">
              <a:spcBef>
                <a:spcPts val="400"/>
              </a:spcBef>
              <a:buClr>
                <a:srgbClr val="009900"/>
              </a:buClr>
              <a:buFont typeface="Zapf Dingbats"/>
              <a:defRPr sz="1800">
                <a:solidFill>
                  <a:srgbClr val="009900"/>
                </a:solidFill>
              </a:defRPr>
            </a:pPr>
            <a:r>
              <a:t>Alternatives studied (e.g. inclined access)</a:t>
            </a:r>
          </a:p>
        </p:txBody>
      </p:sp>
      <p:sp>
        <p:nvSpPr>
          <p:cNvPr id="235" name="Date Placeholder 3"/>
          <p:cNvSpPr txBox="1"/>
          <p:nvPr/>
        </p:nvSpPr>
        <p:spPr>
          <a:xfrm>
            <a:off x="5744590" y="9297184"/>
            <a:ext cx="1235655" cy="3529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65476" tIns="65476" rIns="65476" bIns="65476" anchor="ctr">
            <a:spAutoFit/>
          </a:bodyPr>
          <a:lstStyle>
            <a:lvl1pPr defTabSz="1300480">
              <a:defRPr sz="160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pPr/>
            <a:r>
              <a:t>11 Oct 2017</a:t>
            </a:r>
          </a:p>
        </p:txBody>
      </p:sp>
      <p:sp>
        <p:nvSpPr>
          <p:cNvPr id="236" name="Slide Number Placeholder 5"/>
          <p:cNvSpPr txBox="1"/>
          <p:nvPr>
            <p:ph type="sldNum" sz="quarter" idx="2"/>
          </p:nvPr>
        </p:nvSpPr>
        <p:spPr>
          <a:xfrm>
            <a:off x="12423017" y="9204614"/>
            <a:ext cx="256664" cy="352906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4" name="FCCee_t_208_nosol_5-4.pdf" descr="FCCee_t_208_nosol_5-4.pdf"/>
          <p:cNvPicPr>
            <a:picLocks noChangeAspect="1"/>
          </p:cNvPicPr>
          <p:nvPr/>
        </p:nvPicPr>
        <p:blipFill>
          <a:blip r:embed="rId2">
            <a:extLst/>
          </a:blip>
          <a:srcRect l="8752" t="14829" r="5186" b="12248"/>
          <a:stretch>
            <a:fillRect/>
          </a:stretch>
        </p:blipFill>
        <p:spPr>
          <a:xfrm>
            <a:off x="211137" y="1816392"/>
            <a:ext cx="6342012" cy="4260512"/>
          </a:xfrm>
          <a:prstGeom prst="rect">
            <a:avLst/>
          </a:prstGeom>
          <a:ln w="12700">
            <a:miter lim="400000"/>
          </a:ln>
        </p:spPr>
      </p:pic>
      <p:sp>
        <p:nvSpPr>
          <p:cNvPr id="645" name="Line"/>
          <p:cNvSpPr/>
          <p:nvPr/>
        </p:nvSpPr>
        <p:spPr>
          <a:xfrm>
            <a:off x="1000877" y="6148089"/>
            <a:ext cx="4848092" cy="1"/>
          </a:xfrm>
          <a:prstGeom prst="line">
            <a:avLst/>
          </a:prstGeom>
          <a:ln w="25400">
            <a:solidFill>
              <a:srgbClr val="0433FF"/>
            </a:solidFill>
            <a:miter lim="400000"/>
            <a:headEnd type="triangle"/>
            <a:tailEnd type="triangle"/>
          </a:ln>
        </p:spPr>
        <p:txBody>
          <a:bodyPr lIns="50800" tIns="50800" rIns="50800" bIns="50800" anchor="ctr"/>
          <a:lstStyle/>
          <a:p>
            <a:pPr defTabSz="584200">
              <a:defRPr sz="30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646" name="-2.8, +2.4%"/>
          <p:cNvSpPr txBox="1"/>
          <p:nvPr/>
        </p:nvSpPr>
        <p:spPr>
          <a:xfrm>
            <a:off x="2785259" y="6076845"/>
            <a:ext cx="1279327" cy="419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b="1" sz="1900">
                <a:solidFill>
                  <a:srgbClr val="0433FF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-2.8, +2.4%</a:t>
            </a:r>
          </a:p>
        </p:txBody>
      </p:sp>
      <p:sp>
        <p:nvSpPr>
          <p:cNvPr id="647" name="Effect of Radiation Fluctuation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algn="ctr" defTabSz="286258">
              <a:lnSpc>
                <a:spcPct val="90000"/>
              </a:lnSpc>
              <a:spcBef>
                <a:spcPts val="700"/>
              </a:spcBef>
              <a:defRPr spc="0" sz="3430">
                <a:solidFill>
                  <a:srgbClr val="D93E2B"/>
                </a:solidFill>
                <a:latin typeface="Bodoni SvtyTwo ITC TT-Book"/>
                <a:ea typeface="Bodoni SvtyTwo ITC TT-Book"/>
                <a:cs typeface="Bodoni SvtyTwo ITC TT-Book"/>
                <a:sym typeface="Bodoni SvtyTwo ITC TT-Book"/>
              </a:defRPr>
            </a:lvl1pPr>
          </a:lstStyle>
          <a:p>
            <a:pPr/>
            <a:r>
              <a:t>Effect of Radiation Fluctuation</a:t>
            </a:r>
          </a:p>
        </p:txBody>
      </p:sp>
      <p:sp>
        <p:nvSpPr>
          <p:cNvPr id="648" name="(Right figure) 100 samples are taken to evaluate the dynamic aperture with radiation fluctuation.…"/>
          <p:cNvSpPr txBox="1"/>
          <p:nvPr>
            <p:ph type="body" sz="half" idx="1"/>
          </p:nvPr>
        </p:nvSpPr>
        <p:spPr>
          <a:xfrm>
            <a:off x="211137" y="6567189"/>
            <a:ext cx="12293601" cy="3186411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600">
              <a:spcBef>
                <a:spcPts val="1100"/>
              </a:spcBef>
              <a:buChar char="•"/>
              <a:defRPr sz="2200"/>
            </a:pPr>
            <a:r>
              <a:t>(Right figure) 100 samples are taken to evaluate the dynamic aperture with radiation fluctuation.</a:t>
            </a:r>
          </a:p>
          <a:p>
            <a:pPr lvl="1" marL="736600" indent="-228600">
              <a:spcBef>
                <a:spcPts val="1100"/>
              </a:spcBef>
              <a:buChar char="•"/>
              <a:defRPr sz="2200"/>
            </a:pPr>
            <a:r>
              <a:t>Within the lines: particles survive for 75% of the samples.</a:t>
            </a:r>
          </a:p>
          <a:p>
            <a:pPr lvl="1" marL="736600" indent="-228600">
              <a:spcBef>
                <a:spcPts val="1100"/>
              </a:spcBef>
              <a:buChar char="•"/>
              <a:defRPr sz="2200"/>
            </a:pPr>
            <a:r>
              <a:t>Error bars correspond to the range of survival between 50% and 100% of the samples.</a:t>
            </a:r>
          </a:p>
          <a:p>
            <a:pPr marL="228600" indent="-228600">
              <a:spcBef>
                <a:spcPts val="1100"/>
              </a:spcBef>
              <a:buChar char="•"/>
              <a:defRPr sz="2200"/>
            </a:pPr>
            <a:r>
              <a:t>It may reasonable that the 50% loss corresponds to the original aperture.</a:t>
            </a:r>
          </a:p>
          <a:p>
            <a:pPr marL="228600" indent="-228600">
              <a:spcBef>
                <a:spcPts val="1100"/>
              </a:spcBef>
              <a:buChar char="•"/>
              <a:defRPr sz="2200"/>
            </a:pPr>
            <a:r>
              <a:t>The thickness between 50% and 100% survival can be attributed to the fractal structure of unstable orbits or resonances in the phase space.</a:t>
            </a:r>
          </a:p>
        </p:txBody>
      </p:sp>
      <p:sp>
        <p:nvSpPr>
          <p:cNvPr id="649" name="E = 182.5 GeV, βx,y = (1 m, 2 mm)"/>
          <p:cNvSpPr txBox="1"/>
          <p:nvPr/>
        </p:nvSpPr>
        <p:spPr>
          <a:xfrm>
            <a:off x="4228157" y="898326"/>
            <a:ext cx="4548486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E = 182.5 GeV, β</a:t>
            </a:r>
            <a:r>
              <a:rPr baseline="-5999" sz="2700"/>
              <a:t>x,y</a:t>
            </a:r>
            <a:r>
              <a:t> = (1 m, 2 mm)</a:t>
            </a:r>
          </a:p>
        </p:txBody>
      </p:sp>
      <p:sp>
        <p:nvSpPr>
          <p:cNvPr id="650" name="Radiation damping only"/>
          <p:cNvSpPr txBox="1"/>
          <p:nvPr/>
        </p:nvSpPr>
        <p:spPr>
          <a:xfrm>
            <a:off x="1957040" y="1308621"/>
            <a:ext cx="351770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defTabSz="584200">
              <a:defRPr b="1">
                <a:solidFill>
                  <a:srgbClr val="D955C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Radiation damping only</a:t>
            </a:r>
          </a:p>
        </p:txBody>
      </p:sp>
      <p:sp>
        <p:nvSpPr>
          <p:cNvPr id="651" name="Radiation damping + fluctuation"/>
          <p:cNvSpPr txBox="1"/>
          <p:nvPr/>
        </p:nvSpPr>
        <p:spPr>
          <a:xfrm>
            <a:off x="7571630" y="1308621"/>
            <a:ext cx="4658322" cy="508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defTabSz="584200">
              <a:defRPr b="1">
                <a:solidFill>
                  <a:srgbClr val="D955C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Radiation damping + </a:t>
            </a:r>
            <a:r>
              <a:rPr>
                <a:solidFill>
                  <a:srgbClr val="FF2700"/>
                </a:solidFill>
              </a:rPr>
              <a:t>fluctuation</a:t>
            </a:r>
          </a:p>
        </p:txBody>
      </p:sp>
      <p:pic>
        <p:nvPicPr>
          <p:cNvPr id="652" name="FCCee_t_208_nosol_5-7.pdf" descr="FCCee_t_208_nosol_5-7.pdf"/>
          <p:cNvPicPr>
            <a:picLocks noChangeAspect="1"/>
          </p:cNvPicPr>
          <p:nvPr/>
        </p:nvPicPr>
        <p:blipFill>
          <a:blip r:embed="rId3">
            <a:extLst/>
          </a:blip>
          <a:srcRect l="9253" t="15438" r="4685" b="11639"/>
          <a:stretch>
            <a:fillRect/>
          </a:stretch>
        </p:blipFill>
        <p:spPr>
          <a:xfrm>
            <a:off x="6553199" y="1816392"/>
            <a:ext cx="6342012" cy="42605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4" name="Summar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7152">
              <a:defRPr spc="-71" sz="358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Summary</a:t>
            </a:r>
          </a:p>
        </p:txBody>
      </p:sp>
      <p:sp>
        <p:nvSpPr>
          <p:cNvPr id="655" name="Modification of the beam optics for FCC-ee has been performed over the base line optics 2016:…"/>
          <p:cNvSpPr txBox="1"/>
          <p:nvPr>
            <p:ph type="body" idx="1"/>
          </p:nvPr>
        </p:nvSpPr>
        <p:spPr>
          <a:xfrm>
            <a:off x="355600" y="1051637"/>
            <a:ext cx="12293600" cy="8545194"/>
          </a:xfrm>
          <a:prstGeom prst="rect">
            <a:avLst/>
          </a:prstGeom>
        </p:spPr>
        <p:txBody>
          <a:bodyPr>
            <a:noAutofit/>
          </a:bodyPr>
          <a:lstStyle/>
          <a:p>
            <a:pPr marL="507999" indent="-507999">
              <a:spcBef>
                <a:spcPts val="600"/>
              </a:spcBef>
              <a:defRPr sz="2800"/>
            </a:pPr>
            <a:r>
              <a:t>Modification of the beam optics for FCC-ee has been performed over the base line optics 2016:</a:t>
            </a:r>
          </a:p>
          <a:p>
            <a:pPr lvl="1">
              <a:spcBef>
                <a:spcPts val="600"/>
              </a:spcBef>
              <a:defRPr sz="2500"/>
            </a:pPr>
            <a:r>
              <a:t>Mitigation of the coherent beam-beam instability at </a:t>
            </a:r>
            <a:r>
              <a:rPr i="1"/>
              <a:t>Z</a:t>
            </a:r>
            <a:endParaRPr i="1"/>
          </a:p>
          <a:p>
            <a:pPr lvl="2">
              <a:spcBef>
                <a:spcPts val="600"/>
              </a:spcBef>
              <a:defRPr sz="2500"/>
            </a:pPr>
            <a:r>
              <a:rPr i="1"/>
              <a:t>By achieving smaller β</a:t>
            </a:r>
            <a:r>
              <a:rPr baseline="-5999" i="1"/>
              <a:t>x</a:t>
            </a:r>
            <a:r>
              <a:rPr i="1"/>
              <a:t>* at Z, W, Zh.</a:t>
            </a:r>
            <a:endParaRPr i="1"/>
          </a:p>
          <a:p>
            <a:pPr lvl="2">
              <a:spcBef>
                <a:spcPts val="600"/>
              </a:spcBef>
              <a:defRPr sz="2500"/>
            </a:pPr>
            <a:r>
              <a:rPr i="1"/>
              <a:t>Applying 60°/60° cell in the arc, only at Z, compatible with 90°/90° cell at higher energies.</a:t>
            </a:r>
            <a:endParaRPr i="1"/>
          </a:p>
          <a:p>
            <a:pPr lvl="1">
              <a:spcBef>
                <a:spcPts val="600"/>
              </a:spcBef>
              <a:defRPr sz="2500"/>
            </a:pPr>
            <a:r>
              <a:t>The base energy for tuba is raised to 182.5 GeV, keeping the SR to IP below 100 keV.</a:t>
            </a:r>
          </a:p>
          <a:p>
            <a:pPr lvl="1">
              <a:spcBef>
                <a:spcPts val="600"/>
              </a:spcBef>
              <a:defRPr sz="2500"/>
            </a:pPr>
            <a:r>
              <a:t>Adopt the “Twin Aperture Quadrupole” scheme for arc quadrupoles.</a:t>
            </a:r>
          </a:p>
          <a:p>
            <a:pPr lvl="1">
              <a:spcBef>
                <a:spcPts val="600"/>
              </a:spcBef>
              <a:defRPr sz="2500"/>
            </a:pPr>
            <a:r>
              <a:t>Fit the footprint to a new FCC-hh layout.</a:t>
            </a:r>
          </a:p>
          <a:p>
            <a:pPr marL="507999" indent="-507999">
              <a:spcBef>
                <a:spcPts val="1500"/>
              </a:spcBef>
              <a:defRPr sz="2800"/>
            </a:pPr>
            <a:r>
              <a:t>The resulting dynamic aperture is sufficient for the beamstrahlung and top-up injection.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FCC-ee Beam Optics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7152">
              <a:defRPr spc="-71" sz="358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FCC-ee Beam Optics</a:t>
            </a:r>
          </a:p>
        </p:txBody>
      </p:sp>
      <p:sp>
        <p:nvSpPr>
          <p:cNvPr id="239" name="A baseline optics* for FCC-ee was once established in Oct. 2016 characterized by:…"/>
          <p:cNvSpPr txBox="1"/>
          <p:nvPr>
            <p:ph type="body" idx="1"/>
          </p:nvPr>
        </p:nvSpPr>
        <p:spPr>
          <a:xfrm>
            <a:off x="355600" y="869950"/>
            <a:ext cx="12293600" cy="827425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600"/>
              </a:spcBef>
              <a:defRPr sz="2400"/>
            </a:pPr>
            <a:r>
              <a:t>A baseline optics* for FCC-ee was once established in Oct. 2016 characterized by:</a:t>
            </a:r>
          </a:p>
          <a:p>
            <a:pPr lvl="1">
              <a:spcBef>
                <a:spcPts val="600"/>
              </a:spcBef>
              <a:defRPr sz="2100"/>
            </a:pPr>
            <a:r>
              <a:t>100 km circumference, 2 IP/ring</a:t>
            </a:r>
          </a:p>
          <a:p>
            <a:pPr lvl="1">
              <a:spcBef>
                <a:spcPts val="600"/>
              </a:spcBef>
              <a:defRPr sz="2100"/>
            </a:pPr>
            <a:r>
              <a:t>Common lattice for all energies</a:t>
            </a:r>
          </a:p>
          <a:p>
            <a:pPr lvl="1">
              <a:spcBef>
                <a:spcPts val="600"/>
              </a:spcBef>
              <a:defRPr sz="2100"/>
            </a:pPr>
            <a:r>
              <a:t>90°/90° FODO cell in the arc with non-interleaved sextupole pairs (294 families)</a:t>
            </a:r>
          </a:p>
          <a:p>
            <a:pPr lvl="1">
              <a:spcBef>
                <a:spcPts val="600"/>
              </a:spcBef>
              <a:defRPr sz="2100"/>
            </a:pPr>
            <a:r>
              <a:t>30 mrad crossing angle at the IP, with the crab-waist scheme</a:t>
            </a:r>
          </a:p>
          <a:p>
            <a:pPr lvl="1">
              <a:spcBef>
                <a:spcPts val="600"/>
              </a:spcBef>
              <a:defRPr sz="2100"/>
            </a:pPr>
            <a:r>
              <a:t>Local chromaticity correction for </a:t>
            </a:r>
            <a:r>
              <a:rPr i="1"/>
              <a:t>y</a:t>
            </a:r>
            <a:r>
              <a:t>-plane, incorporated with crab sextupoles </a:t>
            </a:r>
          </a:p>
          <a:p>
            <a:pPr lvl="1">
              <a:spcBef>
                <a:spcPts val="600"/>
              </a:spcBef>
              <a:defRPr sz="2100"/>
            </a:pPr>
            <a:r>
              <a:t>100 MW total SR power for all energies</a:t>
            </a:r>
          </a:p>
          <a:p>
            <a:pPr lvl="1">
              <a:spcBef>
                <a:spcPts val="600"/>
              </a:spcBef>
              <a:defRPr sz="2100"/>
            </a:pPr>
            <a:r>
              <a:t>Limit the SR toward the IP below 100 keV at 175 GeV, up to 450 m upstream</a:t>
            </a:r>
          </a:p>
          <a:p>
            <a:pPr lvl="1">
              <a:spcBef>
                <a:spcPts val="600"/>
              </a:spcBef>
              <a:defRPr sz="2100"/>
            </a:pPr>
            <a:r>
              <a:t>Tapering of magnets along the ring to compensate the effects of SR on orbit/optics</a:t>
            </a:r>
          </a:p>
          <a:p>
            <a:pPr lvl="1">
              <a:spcBef>
                <a:spcPts val="600"/>
              </a:spcBef>
              <a:defRPr sz="2100"/>
            </a:pPr>
            <a:r>
              <a:t>Sufficient dynamic aperture for beamstrahlung and top-up injection</a:t>
            </a:r>
          </a:p>
          <a:p>
            <a:pPr>
              <a:spcBef>
                <a:spcPts val="600"/>
              </a:spcBef>
              <a:defRPr sz="2400"/>
            </a:pPr>
            <a:r>
              <a:t>Motivations for changes in 2017:</a:t>
            </a:r>
          </a:p>
          <a:p>
            <a:pPr lvl="1">
              <a:spcBef>
                <a:spcPts val="600"/>
              </a:spcBef>
              <a:defRPr sz="2400"/>
            </a:pPr>
            <a:r>
              <a:t>Mitigation of the coherent beam-beam instability at </a:t>
            </a:r>
            <a:r>
              <a:rPr i="1"/>
              <a:t>Z</a:t>
            </a:r>
            <a:endParaRPr i="1"/>
          </a:p>
          <a:p>
            <a:pPr lvl="2">
              <a:spcBef>
                <a:spcPts val="600"/>
              </a:spcBef>
              <a:defRPr sz="2400"/>
            </a:pPr>
            <a:r>
              <a:rPr i="1"/>
              <a:t>Smaller β</a:t>
            </a:r>
            <a:r>
              <a:rPr baseline="-5999" i="1" sz="2500"/>
              <a:t>x</a:t>
            </a:r>
            <a:r>
              <a:rPr i="1"/>
              <a:t>* at Z, W, Zh.</a:t>
            </a:r>
            <a:endParaRPr i="1"/>
          </a:p>
          <a:p>
            <a:pPr lvl="2">
              <a:spcBef>
                <a:spcPts val="600"/>
              </a:spcBef>
              <a:defRPr sz="2400"/>
            </a:pPr>
            <a:r>
              <a:rPr i="1"/>
              <a:t>60°/60° cell in the arc at Z</a:t>
            </a:r>
            <a:endParaRPr i="1"/>
          </a:p>
          <a:p>
            <a:pPr lvl="2">
              <a:spcBef>
                <a:spcPts val="600"/>
              </a:spcBef>
              <a:defRPr sz="2400"/>
            </a:pPr>
            <a:r>
              <a:rPr i="1"/>
              <a:t>Longer bunch lengths by SR and beamstrahlung.</a:t>
            </a:r>
            <a:endParaRPr i="1"/>
          </a:p>
          <a:p>
            <a:pPr lvl="1">
              <a:spcBef>
                <a:spcPts val="600"/>
              </a:spcBef>
              <a:defRPr sz="2400"/>
            </a:pPr>
            <a:r>
              <a:t>The baseline beam energy for ttbar is set at 182.5 GeV.</a:t>
            </a:r>
            <a:endParaRPr i="1"/>
          </a:p>
          <a:p>
            <a:pPr lvl="1">
              <a:spcBef>
                <a:spcPts val="600"/>
              </a:spcBef>
              <a:defRPr sz="2400"/>
            </a:pPr>
            <a:r>
              <a:t>Adopt the “Twin Aperture Quadrupole” scheme for arc quadrupoles</a:t>
            </a:r>
          </a:p>
          <a:p>
            <a:pPr lvl="1">
              <a:spcBef>
                <a:spcPts val="600"/>
              </a:spcBef>
              <a:defRPr sz="2400"/>
            </a:pPr>
            <a:r>
              <a:t>Fit the footprint to a new FCC-hh layout</a:t>
            </a:r>
          </a:p>
        </p:txBody>
      </p:sp>
      <p:sp>
        <p:nvSpPr>
          <p:cNvPr id="240" name="*Phys.Rev.Accel.Beams 19 (2016) no.11, 111005"/>
          <p:cNvSpPr txBox="1"/>
          <p:nvPr/>
        </p:nvSpPr>
        <p:spPr>
          <a:xfrm>
            <a:off x="7596928" y="9144205"/>
            <a:ext cx="4827613" cy="406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 defTabSz="584200">
              <a:defRPr sz="18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*Phys.Rev.Accel.Beams 19 (2016) no.11, 111005 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Layout of FCC-ee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7152">
              <a:defRPr spc="-71" sz="358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Layout of FCC-ee</a:t>
            </a:r>
          </a:p>
        </p:txBody>
      </p:sp>
      <p:sp>
        <p:nvSpPr>
          <p:cNvPr id="243" name="Text"/>
          <p:cNvSpPr txBox="1"/>
          <p:nvPr/>
        </p:nvSpPr>
        <p:spPr>
          <a:xfrm>
            <a:off x="-4927600" y="-3073400"/>
            <a:ext cx="127000" cy="569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4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</a:p>
        </p:txBody>
      </p:sp>
      <p:pic>
        <p:nvPicPr>
          <p:cNvPr id="244" name="ScreenShot 2017-05-25 at 10.44.06 .png" descr="ScreenShot 2017-05-25 at 10.44.06 .png"/>
          <p:cNvPicPr>
            <a:picLocks noChangeAspect="1"/>
          </p:cNvPicPr>
          <p:nvPr/>
        </p:nvPicPr>
        <p:blipFill>
          <a:blip r:embed="rId2">
            <a:extLst/>
          </a:blip>
          <a:srcRect l="7716" t="19034" r="9629" b="9814"/>
          <a:stretch>
            <a:fillRect/>
          </a:stretch>
        </p:blipFill>
        <p:spPr>
          <a:xfrm>
            <a:off x="6539055" y="4657695"/>
            <a:ext cx="4508267" cy="312520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5" name="TUOCB1f4.png" descr="TUOCB1f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42546" y="1170645"/>
            <a:ext cx="3563982" cy="3707663"/>
          </a:xfrm>
          <a:prstGeom prst="rect">
            <a:avLst/>
          </a:prstGeom>
          <a:ln w="12700">
            <a:miter lim="400000"/>
          </a:ln>
        </p:spPr>
      </p:pic>
      <p:sp>
        <p:nvSpPr>
          <p:cNvPr id="246" name="Line"/>
          <p:cNvSpPr/>
          <p:nvPr/>
        </p:nvSpPr>
        <p:spPr>
          <a:xfrm flipV="1">
            <a:off x="6146806" y="2536883"/>
            <a:ext cx="360486" cy="313366"/>
          </a:xfrm>
          <a:prstGeom prst="line">
            <a:avLst/>
          </a:prstGeom>
          <a:ln w="12700">
            <a:solidFill>
              <a:srgbClr val="414141"/>
            </a:solidFill>
            <a:miter lim="400000"/>
            <a:headEnd type="triangle"/>
            <a:tailEnd type="triangle"/>
          </a:ln>
        </p:spPr>
        <p:txBody>
          <a:bodyPr lIns="38100" tIns="38100" rIns="38100" bIns="38100" anchor="ctr"/>
          <a:lstStyle/>
          <a:p>
            <a:pPr defTabSz="584200">
              <a:defRPr sz="3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247" name="“Middle straight”…"/>
          <p:cNvSpPr txBox="1"/>
          <p:nvPr/>
        </p:nvSpPr>
        <p:spPr>
          <a:xfrm>
            <a:off x="4698887" y="1699782"/>
            <a:ext cx="2001821" cy="676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 defTabSz="584200">
              <a:defRPr sz="16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“Middle straight”</a:t>
            </a:r>
          </a:p>
          <a:p>
            <a:pPr defTabSz="584200">
              <a:defRPr sz="16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∼1.4 km</a:t>
            </a:r>
          </a:p>
        </p:txBody>
      </p:sp>
      <p:sp>
        <p:nvSpPr>
          <p:cNvPr id="248" name="Line"/>
          <p:cNvSpPr/>
          <p:nvPr/>
        </p:nvSpPr>
        <p:spPr>
          <a:xfrm flipV="1">
            <a:off x="4888572" y="4912331"/>
            <a:ext cx="1" cy="853825"/>
          </a:xfrm>
          <a:prstGeom prst="line">
            <a:avLst/>
          </a:prstGeom>
          <a:ln w="12700">
            <a:solidFill>
              <a:srgbClr val="414141"/>
            </a:solidFill>
            <a:miter lim="400000"/>
            <a:headEnd type="triangle"/>
            <a:tailEnd type="triangle"/>
          </a:ln>
        </p:spPr>
        <p:txBody>
          <a:bodyPr lIns="38100" tIns="38100" rIns="38100" bIns="38100" anchor="ctr"/>
          <a:lstStyle/>
          <a:p>
            <a:pPr defTabSz="584200">
              <a:defRPr sz="3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249" name="“90/270 straight”…"/>
          <p:cNvSpPr txBox="1"/>
          <p:nvPr/>
        </p:nvSpPr>
        <p:spPr>
          <a:xfrm>
            <a:off x="3028830" y="5026209"/>
            <a:ext cx="1973181" cy="6768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 defTabSz="584200">
              <a:defRPr sz="16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“90/270 straight”</a:t>
            </a:r>
          </a:p>
          <a:p>
            <a:pPr defTabSz="584200">
              <a:defRPr sz="16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∼2.8 km</a:t>
            </a:r>
          </a:p>
        </p:txBody>
      </p:sp>
      <p:sp>
        <p:nvSpPr>
          <p:cNvPr id="250" name="Beams must cross over through the common RF (@ tt) to enter the IP from inside.…"/>
          <p:cNvSpPr txBox="1"/>
          <p:nvPr/>
        </p:nvSpPr>
        <p:spPr>
          <a:xfrm>
            <a:off x="6730958" y="2950765"/>
            <a:ext cx="4461925" cy="15481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/>
          <a:p>
            <a:pPr defTabSz="584200">
              <a:defRPr sz="1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Beams must cross over through the common RF (@ tt) to enter the IP from inside.</a:t>
            </a:r>
          </a:p>
          <a:p>
            <a:pPr defTabSz="584200">
              <a:defRPr sz="16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Only a half of each ring is filled with bunches.</a:t>
            </a:r>
          </a:p>
        </p:txBody>
      </p:sp>
      <p:sp>
        <p:nvSpPr>
          <p:cNvPr id="251" name="Line"/>
          <p:cNvSpPr/>
          <p:nvPr/>
        </p:nvSpPr>
        <p:spPr>
          <a:xfrm flipH="1">
            <a:off x="5627498" y="3712714"/>
            <a:ext cx="1391356" cy="1391356"/>
          </a:xfrm>
          <a:prstGeom prst="line">
            <a:avLst/>
          </a:prstGeom>
          <a:ln w="12700">
            <a:solidFill>
              <a:srgbClr val="414141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584200">
              <a:defRPr sz="3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252" name="Line"/>
          <p:cNvSpPr/>
          <p:nvPr/>
        </p:nvSpPr>
        <p:spPr>
          <a:xfrm>
            <a:off x="11019673" y="3691941"/>
            <a:ext cx="1002423" cy="1340692"/>
          </a:xfrm>
          <a:prstGeom prst="line">
            <a:avLst/>
          </a:prstGeom>
          <a:ln w="12700">
            <a:solidFill>
              <a:srgbClr val="414141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584200">
              <a:defRPr sz="3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253" name="FCC-hh"/>
          <p:cNvSpPr txBox="1"/>
          <p:nvPr/>
        </p:nvSpPr>
        <p:spPr>
          <a:xfrm>
            <a:off x="1811253" y="3024476"/>
            <a:ext cx="1217578" cy="5111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8100" tIns="38100" rIns="38100" bIns="38100" anchor="ctr"/>
          <a:lstStyle>
            <a:lvl1pPr defTabSz="584200">
              <a:defRPr sz="2200">
                <a:solidFill>
                  <a:srgbClr val="007D01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FCC-hh</a:t>
            </a:r>
          </a:p>
        </p:txBody>
      </p:sp>
      <p:grpSp>
        <p:nvGrpSpPr>
          <p:cNvPr id="308" name="Group"/>
          <p:cNvGrpSpPr/>
          <p:nvPr/>
        </p:nvGrpSpPr>
        <p:grpSpPr>
          <a:xfrm>
            <a:off x="5290663" y="1836861"/>
            <a:ext cx="7004890" cy="6806205"/>
            <a:chOff x="0" y="0"/>
            <a:chExt cx="7004888" cy="6806204"/>
          </a:xfrm>
        </p:grpSpPr>
        <p:grpSp>
          <p:nvGrpSpPr>
            <p:cNvPr id="280" name="Group"/>
            <p:cNvGrpSpPr/>
            <p:nvPr/>
          </p:nvGrpSpPr>
          <p:grpSpPr>
            <a:xfrm>
              <a:off x="0" y="0"/>
              <a:ext cx="3503263" cy="6806205"/>
              <a:chOff x="0" y="0"/>
              <a:chExt cx="3503262" cy="6806204"/>
            </a:xfrm>
          </p:grpSpPr>
          <p:sp>
            <p:nvSpPr>
              <p:cNvPr id="254" name="Line"/>
              <p:cNvSpPr/>
              <p:nvPr/>
            </p:nvSpPr>
            <p:spPr>
              <a:xfrm flipV="1">
                <a:off x="181677" y="2925987"/>
                <a:ext cx="96077" cy="291158"/>
              </a:xfrm>
              <a:prstGeom prst="line">
                <a:avLst/>
              </a:prstGeom>
              <a:noFill/>
              <a:ln w="12700" cap="flat">
                <a:solidFill>
                  <a:srgbClr val="0433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defTabSz="973666">
                  <a:defRPr sz="500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55" name="Line"/>
              <p:cNvSpPr/>
              <p:nvPr/>
            </p:nvSpPr>
            <p:spPr>
              <a:xfrm>
                <a:off x="181677" y="3579398"/>
                <a:ext cx="96077" cy="291159"/>
              </a:xfrm>
              <a:prstGeom prst="line">
                <a:avLst/>
              </a:prstGeom>
              <a:noFill/>
              <a:ln w="12700" cap="flat">
                <a:solidFill>
                  <a:srgbClr val="FF27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defTabSz="973666">
                  <a:defRPr sz="500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grpSp>
            <p:nvGrpSpPr>
              <p:cNvPr id="266" name="Group"/>
              <p:cNvGrpSpPr/>
              <p:nvPr/>
            </p:nvGrpSpPr>
            <p:grpSpPr>
              <a:xfrm>
                <a:off x="181041" y="0"/>
                <a:ext cx="3322222" cy="2940223"/>
                <a:chOff x="0" y="0"/>
                <a:chExt cx="3322220" cy="2940222"/>
              </a:xfrm>
            </p:grpSpPr>
            <p:grpSp>
              <p:nvGrpSpPr>
                <p:cNvPr id="259" name="Group"/>
                <p:cNvGrpSpPr/>
                <p:nvPr/>
              </p:nvGrpSpPr>
              <p:grpSpPr>
                <a:xfrm>
                  <a:off x="0" y="263475"/>
                  <a:ext cx="1951082" cy="2676748"/>
                  <a:chOff x="0" y="0"/>
                  <a:chExt cx="1951081" cy="2676746"/>
                </a:xfrm>
              </p:grpSpPr>
              <p:sp>
                <p:nvSpPr>
                  <p:cNvPr id="256" name="Line"/>
                  <p:cNvSpPr/>
                  <p:nvPr/>
                </p:nvSpPr>
                <p:spPr>
                  <a:xfrm>
                    <a:off x="0" y="725576"/>
                    <a:ext cx="868641" cy="195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3578" tIns="53578" rIns="53578" bIns="53578" numCol="1" anchor="ctr">
                    <a:noAutofit/>
                  </a:bodyPr>
                  <a:lstStyle/>
                  <a:p>
                    <a:pPr defTabSz="973666">
                      <a:defRPr sz="5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257" name="Line"/>
                  <p:cNvSpPr/>
                  <p:nvPr/>
                </p:nvSpPr>
                <p:spPr>
                  <a:xfrm>
                    <a:off x="1096460" y="0"/>
                    <a:ext cx="854622" cy="5264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3578" tIns="53578" rIns="53578" bIns="53578" numCol="1" anchor="ctr">
                    <a:noAutofit/>
                  </a:bodyPr>
                  <a:lstStyle/>
                  <a:p>
                    <a:pPr defTabSz="973666">
                      <a:defRPr sz="5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258" name="Line"/>
                  <p:cNvSpPr/>
                  <p:nvPr/>
                </p:nvSpPr>
                <p:spPr>
                  <a:xfrm flipV="1">
                    <a:off x="862354" y="517324"/>
                    <a:ext cx="244108" cy="21444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3578" tIns="53578" rIns="53578" bIns="53578" numCol="1" anchor="ctr">
                    <a:noAutofit/>
                  </a:bodyPr>
                  <a:lstStyle/>
                  <a:p>
                    <a:pPr defTabSz="973666">
                      <a:defRPr sz="5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</p:grpSp>
            <p:sp>
              <p:nvSpPr>
                <p:cNvPr id="260" name="Line"/>
                <p:cNvSpPr/>
                <p:nvPr/>
              </p:nvSpPr>
              <p:spPr>
                <a:xfrm>
                  <a:off x="1946435" y="0"/>
                  <a:ext cx="1375786" cy="261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330" fill="norm" stroke="1" extrusionOk="0">
                      <a:moveTo>
                        <a:pt x="21600" y="3710"/>
                      </a:moveTo>
                      <a:cubicBezTo>
                        <a:pt x="20266" y="1626"/>
                        <a:pt x="18887" y="410"/>
                        <a:pt x="17496" y="89"/>
                      </a:cubicBezTo>
                      <a:cubicBezTo>
                        <a:pt x="15941" y="-270"/>
                        <a:pt x="14388" y="490"/>
                        <a:pt x="12851" y="1741"/>
                      </a:cubicBezTo>
                      <a:cubicBezTo>
                        <a:pt x="11335" y="2975"/>
                        <a:pt x="9835" y="4685"/>
                        <a:pt x="8352" y="6721"/>
                      </a:cubicBezTo>
                      <a:cubicBezTo>
                        <a:pt x="6832" y="8806"/>
                        <a:pt x="5330" y="11230"/>
                        <a:pt x="3843" y="13885"/>
                      </a:cubicBezTo>
                      <a:cubicBezTo>
                        <a:pt x="2550" y="16194"/>
                        <a:pt x="1268" y="18676"/>
                        <a:pt x="0" y="21330"/>
                      </a:cubicBezTo>
                    </a:path>
                  </a:pathLst>
                </a:custGeom>
                <a:noFill/>
                <a:ln w="12700" cap="flat">
                  <a:solidFill>
                    <a:srgbClr val="FF2700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61" name="Line"/>
                <p:cNvSpPr/>
                <p:nvPr/>
              </p:nvSpPr>
              <p:spPr>
                <a:xfrm>
                  <a:off x="89703" y="1047604"/>
                  <a:ext cx="842575" cy="18926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206" y="19380"/>
                        <a:pt x="869" y="17174"/>
                        <a:pt x="1983" y="15008"/>
                      </a:cubicBezTo>
                      <a:cubicBezTo>
                        <a:pt x="3148" y="12744"/>
                        <a:pt x="4801" y="10532"/>
                        <a:pt x="7097" y="8445"/>
                      </a:cubicBezTo>
                      <a:cubicBezTo>
                        <a:pt x="9125" y="6602"/>
                        <a:pt x="11638" y="4873"/>
                        <a:pt x="14547" y="3281"/>
                      </a:cubicBezTo>
                      <a:cubicBezTo>
                        <a:pt x="16697" y="2105"/>
                        <a:pt x="19055" y="1008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62" name="Line"/>
                <p:cNvSpPr/>
                <p:nvPr/>
              </p:nvSpPr>
              <p:spPr>
                <a:xfrm>
                  <a:off x="1153260" y="343801"/>
                  <a:ext cx="828976" cy="5106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2424" y="18137"/>
                        <a:pt x="4982" y="14932"/>
                        <a:pt x="7660" y="12004"/>
                      </a:cubicBezTo>
                      <a:cubicBezTo>
                        <a:pt x="12034" y="7220"/>
                        <a:pt x="16707" y="3197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63" name="Line"/>
                <p:cNvSpPr/>
                <p:nvPr/>
              </p:nvSpPr>
              <p:spPr>
                <a:xfrm flipV="1">
                  <a:off x="926179" y="845602"/>
                  <a:ext cx="236783" cy="208009"/>
                </a:xfrm>
                <a:prstGeom prst="line">
                  <a:avLst/>
                </a:prstGeom>
                <a:noFill/>
                <a:ln w="12700" cap="flat">
                  <a:solidFill>
                    <a:srgbClr val="414141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64" name="Line"/>
                <p:cNvSpPr/>
                <p:nvPr/>
              </p:nvSpPr>
              <p:spPr>
                <a:xfrm flipH="1" rot="10800000">
                  <a:off x="1977434" y="41981"/>
                  <a:ext cx="1334720" cy="300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20202" y="20511"/>
                        <a:pt x="18803" y="19473"/>
                        <a:pt x="17401" y="18484"/>
                      </a:cubicBezTo>
                      <a:cubicBezTo>
                        <a:pt x="15768" y="17332"/>
                        <a:pt x="14133" y="16248"/>
                        <a:pt x="12507" y="14921"/>
                      </a:cubicBezTo>
                      <a:cubicBezTo>
                        <a:pt x="11109" y="13781"/>
                        <a:pt x="9719" y="12461"/>
                        <a:pt x="8331" y="11105"/>
                      </a:cubicBezTo>
                      <a:cubicBezTo>
                        <a:pt x="7048" y="9852"/>
                        <a:pt x="5766" y="8566"/>
                        <a:pt x="4501" y="6989"/>
                      </a:cubicBezTo>
                      <a:cubicBezTo>
                        <a:pt x="2968" y="5078"/>
                        <a:pt x="1465" y="2744"/>
                        <a:pt x="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65" name="Line"/>
                <p:cNvSpPr/>
                <p:nvPr/>
              </p:nvSpPr>
              <p:spPr>
                <a:xfrm>
                  <a:off x="2143901" y="143429"/>
                  <a:ext cx="1175710" cy="13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2523" y="15566"/>
                        <a:pt x="5091" y="11065"/>
                        <a:pt x="7687" y="8131"/>
                      </a:cubicBezTo>
                      <a:cubicBezTo>
                        <a:pt x="9741" y="5810"/>
                        <a:pt x="11807" y="4475"/>
                        <a:pt x="13874" y="3337"/>
                      </a:cubicBezTo>
                      <a:cubicBezTo>
                        <a:pt x="16447" y="1919"/>
                        <a:pt x="19023" y="807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007D00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</p:grpSp>
          <p:grpSp>
            <p:nvGrpSpPr>
              <p:cNvPr id="276" name="Group"/>
              <p:cNvGrpSpPr/>
              <p:nvPr/>
            </p:nvGrpSpPr>
            <p:grpSpPr>
              <a:xfrm>
                <a:off x="181041" y="3865981"/>
                <a:ext cx="3322222" cy="2940224"/>
                <a:chOff x="0" y="0"/>
                <a:chExt cx="3322220" cy="2940222"/>
              </a:xfrm>
            </p:grpSpPr>
            <p:sp>
              <p:nvSpPr>
                <p:cNvPr id="267" name="Line"/>
                <p:cNvSpPr/>
                <p:nvPr/>
              </p:nvSpPr>
              <p:spPr>
                <a:xfrm flipH="1" rot="10800000">
                  <a:off x="0" y="0"/>
                  <a:ext cx="868641" cy="19511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206" y="19380"/>
                        <a:pt x="869" y="17174"/>
                        <a:pt x="1983" y="15008"/>
                      </a:cubicBezTo>
                      <a:cubicBezTo>
                        <a:pt x="3148" y="12744"/>
                        <a:pt x="4801" y="10532"/>
                        <a:pt x="7097" y="8445"/>
                      </a:cubicBezTo>
                      <a:cubicBezTo>
                        <a:pt x="9125" y="6602"/>
                        <a:pt x="11638" y="4873"/>
                        <a:pt x="14547" y="3281"/>
                      </a:cubicBezTo>
                      <a:cubicBezTo>
                        <a:pt x="16697" y="2105"/>
                        <a:pt x="19055" y="1008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68" name="Line"/>
                <p:cNvSpPr/>
                <p:nvPr/>
              </p:nvSpPr>
              <p:spPr>
                <a:xfrm flipH="1" rot="10800000">
                  <a:off x="1096460" y="2150311"/>
                  <a:ext cx="854622" cy="52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2424" y="18137"/>
                        <a:pt x="4982" y="14932"/>
                        <a:pt x="7660" y="12004"/>
                      </a:cubicBezTo>
                      <a:cubicBezTo>
                        <a:pt x="12034" y="7220"/>
                        <a:pt x="16707" y="3197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69" name="Line"/>
                <p:cNvSpPr/>
                <p:nvPr/>
              </p:nvSpPr>
              <p:spPr>
                <a:xfrm>
                  <a:off x="862354" y="1944978"/>
                  <a:ext cx="244108" cy="214444"/>
                </a:xfrm>
                <a:prstGeom prst="line">
                  <a:avLst/>
                </a:prstGeom>
                <a:noFill/>
                <a:ln w="12700" cap="flat">
                  <a:solidFill>
                    <a:srgbClr val="414141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70" name="Line"/>
                <p:cNvSpPr/>
                <p:nvPr/>
              </p:nvSpPr>
              <p:spPr>
                <a:xfrm flipH="1" rot="10800000">
                  <a:off x="1946435" y="2679178"/>
                  <a:ext cx="1375786" cy="261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330" fill="norm" stroke="1" extrusionOk="0">
                      <a:moveTo>
                        <a:pt x="21600" y="3710"/>
                      </a:moveTo>
                      <a:cubicBezTo>
                        <a:pt x="20266" y="1626"/>
                        <a:pt x="18887" y="410"/>
                        <a:pt x="17496" y="89"/>
                      </a:cubicBezTo>
                      <a:cubicBezTo>
                        <a:pt x="15941" y="-270"/>
                        <a:pt x="14388" y="490"/>
                        <a:pt x="12851" y="1741"/>
                      </a:cubicBezTo>
                      <a:cubicBezTo>
                        <a:pt x="11335" y="2975"/>
                        <a:pt x="9835" y="4685"/>
                        <a:pt x="8352" y="6721"/>
                      </a:cubicBezTo>
                      <a:cubicBezTo>
                        <a:pt x="6832" y="8806"/>
                        <a:pt x="5330" y="11230"/>
                        <a:pt x="3843" y="13885"/>
                      </a:cubicBezTo>
                      <a:cubicBezTo>
                        <a:pt x="2550" y="16194"/>
                        <a:pt x="1268" y="18676"/>
                        <a:pt x="0" y="21330"/>
                      </a:cubicBezTo>
                    </a:path>
                  </a:pathLst>
                </a:custGeom>
                <a:noFill/>
                <a:ln w="127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71" name="Line"/>
                <p:cNvSpPr/>
                <p:nvPr/>
              </p:nvSpPr>
              <p:spPr>
                <a:xfrm flipH="1" rot="10800000">
                  <a:off x="89703" y="0"/>
                  <a:ext cx="842575" cy="18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206" y="19380"/>
                        <a:pt x="869" y="17174"/>
                        <a:pt x="1983" y="15008"/>
                      </a:cubicBezTo>
                      <a:cubicBezTo>
                        <a:pt x="3148" y="12744"/>
                        <a:pt x="4801" y="10532"/>
                        <a:pt x="7097" y="8445"/>
                      </a:cubicBezTo>
                      <a:cubicBezTo>
                        <a:pt x="9125" y="6602"/>
                        <a:pt x="11638" y="4873"/>
                        <a:pt x="14547" y="3281"/>
                      </a:cubicBezTo>
                      <a:cubicBezTo>
                        <a:pt x="16697" y="2105"/>
                        <a:pt x="19055" y="1008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F2700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72" name="Line"/>
                <p:cNvSpPr/>
                <p:nvPr/>
              </p:nvSpPr>
              <p:spPr>
                <a:xfrm flipH="1" rot="10800000">
                  <a:off x="1153260" y="2085783"/>
                  <a:ext cx="828976" cy="510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2424" y="18137"/>
                        <a:pt x="4982" y="14932"/>
                        <a:pt x="7660" y="12004"/>
                      </a:cubicBezTo>
                      <a:cubicBezTo>
                        <a:pt x="12034" y="7220"/>
                        <a:pt x="16707" y="3197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F2700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73" name="Line"/>
                <p:cNvSpPr/>
                <p:nvPr/>
              </p:nvSpPr>
              <p:spPr>
                <a:xfrm>
                  <a:off x="926179" y="1886611"/>
                  <a:ext cx="236783" cy="208010"/>
                </a:xfrm>
                <a:prstGeom prst="line">
                  <a:avLst/>
                </a:prstGeom>
                <a:noFill/>
                <a:ln w="12700" cap="flat">
                  <a:solidFill>
                    <a:srgbClr val="414141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74" name="Line"/>
                <p:cNvSpPr/>
                <p:nvPr/>
              </p:nvSpPr>
              <p:spPr>
                <a:xfrm>
                  <a:off x="1977434" y="2598191"/>
                  <a:ext cx="1334720" cy="300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20202" y="20511"/>
                        <a:pt x="18803" y="19473"/>
                        <a:pt x="17401" y="18484"/>
                      </a:cubicBezTo>
                      <a:cubicBezTo>
                        <a:pt x="15768" y="17332"/>
                        <a:pt x="14133" y="16248"/>
                        <a:pt x="12507" y="14921"/>
                      </a:cubicBezTo>
                      <a:cubicBezTo>
                        <a:pt x="11109" y="13781"/>
                        <a:pt x="9719" y="12461"/>
                        <a:pt x="8331" y="11105"/>
                      </a:cubicBezTo>
                      <a:cubicBezTo>
                        <a:pt x="7048" y="9852"/>
                        <a:pt x="5766" y="8566"/>
                        <a:pt x="4501" y="6989"/>
                      </a:cubicBezTo>
                      <a:cubicBezTo>
                        <a:pt x="2968" y="5078"/>
                        <a:pt x="1465" y="2744"/>
                        <a:pt x="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F2700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75" name="Line"/>
                <p:cNvSpPr/>
                <p:nvPr/>
              </p:nvSpPr>
              <p:spPr>
                <a:xfrm flipH="1" rot="10800000">
                  <a:off x="2143901" y="2660351"/>
                  <a:ext cx="1175710" cy="1364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2523" y="15566"/>
                        <a:pt x="5091" y="11065"/>
                        <a:pt x="7687" y="8131"/>
                      </a:cubicBezTo>
                      <a:cubicBezTo>
                        <a:pt x="9741" y="5810"/>
                        <a:pt x="11807" y="4475"/>
                        <a:pt x="13874" y="3337"/>
                      </a:cubicBezTo>
                      <a:cubicBezTo>
                        <a:pt x="16447" y="1919"/>
                        <a:pt x="19023" y="807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007D00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</p:grpSp>
          <p:sp>
            <p:nvSpPr>
              <p:cNvPr id="277" name="Rectangle"/>
              <p:cNvSpPr/>
              <p:nvPr/>
            </p:nvSpPr>
            <p:spPr>
              <a:xfrm>
                <a:off x="0" y="3206228"/>
                <a:ext cx="337248" cy="393749"/>
              </a:xfrm>
              <a:prstGeom prst="rect">
                <a:avLst/>
              </a:prstGeom>
              <a:blipFill rotWithShape="1">
                <a:blip r:embed="rId4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defTabSz="973666">
                  <a:defRPr sz="50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78" name="Line"/>
              <p:cNvSpPr/>
              <p:nvPr/>
            </p:nvSpPr>
            <p:spPr>
              <a:xfrm>
                <a:off x="181677" y="2929672"/>
                <a:ext cx="2719" cy="287107"/>
              </a:xfrm>
              <a:prstGeom prst="line">
                <a:avLst/>
              </a:prstGeom>
              <a:noFill/>
              <a:ln w="12700" cap="flat">
                <a:solidFill>
                  <a:srgbClr val="FF27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defTabSz="973666">
                  <a:defRPr sz="500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79" name="Line"/>
              <p:cNvSpPr/>
              <p:nvPr/>
            </p:nvSpPr>
            <p:spPr>
              <a:xfrm flipV="1">
                <a:off x="181677" y="3579298"/>
                <a:ext cx="2719" cy="287107"/>
              </a:xfrm>
              <a:prstGeom prst="line">
                <a:avLst/>
              </a:prstGeom>
              <a:noFill/>
              <a:ln w="12700" cap="flat">
                <a:solidFill>
                  <a:srgbClr val="0433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defTabSz="973666">
                  <a:defRPr sz="500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</p:grpSp>
        <p:grpSp>
          <p:nvGrpSpPr>
            <p:cNvPr id="307" name="Group"/>
            <p:cNvGrpSpPr/>
            <p:nvPr/>
          </p:nvGrpSpPr>
          <p:grpSpPr>
            <a:xfrm rot="10800000">
              <a:off x="3501626" y="0"/>
              <a:ext cx="3503263" cy="6806205"/>
              <a:chOff x="0" y="0"/>
              <a:chExt cx="3503262" cy="6806204"/>
            </a:xfrm>
          </p:grpSpPr>
          <p:sp>
            <p:nvSpPr>
              <p:cNvPr id="281" name="Line"/>
              <p:cNvSpPr/>
              <p:nvPr/>
            </p:nvSpPr>
            <p:spPr>
              <a:xfrm flipV="1">
                <a:off x="181677" y="2925987"/>
                <a:ext cx="96077" cy="291158"/>
              </a:xfrm>
              <a:prstGeom prst="line">
                <a:avLst/>
              </a:prstGeom>
              <a:noFill/>
              <a:ln w="12700" cap="flat">
                <a:solidFill>
                  <a:srgbClr val="0433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defTabSz="973666">
                  <a:defRPr sz="500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282" name="Line"/>
              <p:cNvSpPr/>
              <p:nvPr/>
            </p:nvSpPr>
            <p:spPr>
              <a:xfrm>
                <a:off x="181677" y="3579398"/>
                <a:ext cx="96077" cy="291159"/>
              </a:xfrm>
              <a:prstGeom prst="line">
                <a:avLst/>
              </a:prstGeom>
              <a:noFill/>
              <a:ln w="12700" cap="flat">
                <a:solidFill>
                  <a:srgbClr val="FF27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defTabSz="973666">
                  <a:defRPr sz="500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grpSp>
            <p:nvGrpSpPr>
              <p:cNvPr id="293" name="Group"/>
              <p:cNvGrpSpPr/>
              <p:nvPr/>
            </p:nvGrpSpPr>
            <p:grpSpPr>
              <a:xfrm>
                <a:off x="181041" y="0"/>
                <a:ext cx="3322222" cy="2940223"/>
                <a:chOff x="0" y="0"/>
                <a:chExt cx="3322220" cy="2940222"/>
              </a:xfrm>
            </p:grpSpPr>
            <p:grpSp>
              <p:nvGrpSpPr>
                <p:cNvPr id="286" name="Group"/>
                <p:cNvGrpSpPr/>
                <p:nvPr/>
              </p:nvGrpSpPr>
              <p:grpSpPr>
                <a:xfrm>
                  <a:off x="0" y="263475"/>
                  <a:ext cx="1951082" cy="2676748"/>
                  <a:chOff x="0" y="0"/>
                  <a:chExt cx="1951081" cy="2676746"/>
                </a:xfrm>
              </p:grpSpPr>
              <p:sp>
                <p:nvSpPr>
                  <p:cNvPr id="283" name="Line"/>
                  <p:cNvSpPr/>
                  <p:nvPr/>
                </p:nvSpPr>
                <p:spPr>
                  <a:xfrm>
                    <a:off x="0" y="725576"/>
                    <a:ext cx="868641" cy="195117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06" y="19380"/>
                          <a:pt x="869" y="17174"/>
                          <a:pt x="1983" y="15008"/>
                        </a:cubicBezTo>
                        <a:cubicBezTo>
                          <a:pt x="3148" y="12744"/>
                          <a:pt x="4801" y="10532"/>
                          <a:pt x="7097" y="8445"/>
                        </a:cubicBezTo>
                        <a:cubicBezTo>
                          <a:pt x="9125" y="6602"/>
                          <a:pt x="11638" y="4873"/>
                          <a:pt x="14547" y="3281"/>
                        </a:cubicBezTo>
                        <a:cubicBezTo>
                          <a:pt x="16697" y="2105"/>
                          <a:pt x="19055" y="1008"/>
                          <a:pt x="21600" y="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3578" tIns="53578" rIns="53578" bIns="53578" numCol="1" anchor="ctr">
                    <a:noAutofit/>
                  </a:bodyPr>
                  <a:lstStyle/>
                  <a:p>
                    <a:pPr defTabSz="973666">
                      <a:defRPr sz="5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284" name="Line"/>
                  <p:cNvSpPr/>
                  <p:nvPr/>
                </p:nvSpPr>
                <p:spPr>
                  <a:xfrm>
                    <a:off x="1096460" y="0"/>
                    <a:ext cx="854622" cy="52643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21600"/>
                        </a:moveTo>
                        <a:cubicBezTo>
                          <a:pt x="2424" y="18137"/>
                          <a:pt x="4982" y="14932"/>
                          <a:pt x="7660" y="12004"/>
                        </a:cubicBezTo>
                        <a:cubicBezTo>
                          <a:pt x="12034" y="7220"/>
                          <a:pt x="16707" y="3197"/>
                          <a:pt x="21600" y="0"/>
                        </a:cubicBezTo>
                      </a:path>
                    </a:pathLst>
                  </a:custGeom>
                  <a:noFill/>
                  <a:ln w="12700" cap="flat">
                    <a:solidFill>
                      <a:srgbClr val="FF2700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3578" tIns="53578" rIns="53578" bIns="53578" numCol="1" anchor="ctr">
                    <a:noAutofit/>
                  </a:bodyPr>
                  <a:lstStyle/>
                  <a:p>
                    <a:pPr defTabSz="973666">
                      <a:defRPr sz="5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  <p:sp>
                <p:nvSpPr>
                  <p:cNvPr id="285" name="Line"/>
                  <p:cNvSpPr/>
                  <p:nvPr/>
                </p:nvSpPr>
                <p:spPr>
                  <a:xfrm flipV="1">
                    <a:off x="862354" y="517324"/>
                    <a:ext cx="244108" cy="214445"/>
                  </a:xfrm>
                  <a:prstGeom prst="line">
                    <a:avLst/>
                  </a:prstGeom>
                  <a:noFill/>
                  <a:ln w="12700" cap="flat">
                    <a:solidFill>
                      <a:srgbClr val="414141"/>
                    </a:solidFill>
                    <a:prstDash val="solid"/>
                    <a:miter lim="400000"/>
                  </a:ln>
                  <a:effectLst/>
                </p:spPr>
                <p:txBody>
                  <a:bodyPr wrap="square" lIns="53578" tIns="53578" rIns="53578" bIns="53578" numCol="1" anchor="ctr">
                    <a:noAutofit/>
                  </a:bodyPr>
                  <a:lstStyle/>
                  <a:p>
                    <a:pPr defTabSz="973666">
                      <a:defRPr sz="5000">
                        <a:solidFill>
                          <a:srgbClr val="414141"/>
                        </a:solidFill>
                        <a:latin typeface="Palatino"/>
                        <a:ea typeface="Palatino"/>
                        <a:cs typeface="Palatino"/>
                        <a:sym typeface="Palatino"/>
                      </a:defRPr>
                    </a:pPr>
                  </a:p>
                </p:txBody>
              </p:sp>
            </p:grpSp>
            <p:sp>
              <p:nvSpPr>
                <p:cNvPr id="287" name="Line"/>
                <p:cNvSpPr/>
                <p:nvPr/>
              </p:nvSpPr>
              <p:spPr>
                <a:xfrm>
                  <a:off x="1946435" y="0"/>
                  <a:ext cx="1375786" cy="261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330" fill="norm" stroke="1" extrusionOk="0">
                      <a:moveTo>
                        <a:pt x="21600" y="3710"/>
                      </a:moveTo>
                      <a:cubicBezTo>
                        <a:pt x="20266" y="1626"/>
                        <a:pt x="18887" y="410"/>
                        <a:pt x="17496" y="89"/>
                      </a:cubicBezTo>
                      <a:cubicBezTo>
                        <a:pt x="15941" y="-270"/>
                        <a:pt x="14388" y="490"/>
                        <a:pt x="12851" y="1741"/>
                      </a:cubicBezTo>
                      <a:cubicBezTo>
                        <a:pt x="11335" y="2975"/>
                        <a:pt x="9835" y="4685"/>
                        <a:pt x="8352" y="6721"/>
                      </a:cubicBezTo>
                      <a:cubicBezTo>
                        <a:pt x="6832" y="8806"/>
                        <a:pt x="5330" y="11230"/>
                        <a:pt x="3843" y="13885"/>
                      </a:cubicBezTo>
                      <a:cubicBezTo>
                        <a:pt x="2550" y="16194"/>
                        <a:pt x="1268" y="18676"/>
                        <a:pt x="0" y="21330"/>
                      </a:cubicBezTo>
                    </a:path>
                  </a:pathLst>
                </a:custGeom>
                <a:noFill/>
                <a:ln w="12700" cap="flat">
                  <a:solidFill>
                    <a:srgbClr val="FF2700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88" name="Line"/>
                <p:cNvSpPr/>
                <p:nvPr/>
              </p:nvSpPr>
              <p:spPr>
                <a:xfrm>
                  <a:off x="89703" y="1047604"/>
                  <a:ext cx="842575" cy="189261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206" y="19380"/>
                        <a:pt x="869" y="17174"/>
                        <a:pt x="1983" y="15008"/>
                      </a:cubicBezTo>
                      <a:cubicBezTo>
                        <a:pt x="3148" y="12744"/>
                        <a:pt x="4801" y="10532"/>
                        <a:pt x="7097" y="8445"/>
                      </a:cubicBezTo>
                      <a:cubicBezTo>
                        <a:pt x="9125" y="6602"/>
                        <a:pt x="11638" y="4873"/>
                        <a:pt x="14547" y="3281"/>
                      </a:cubicBezTo>
                      <a:cubicBezTo>
                        <a:pt x="16697" y="2105"/>
                        <a:pt x="19055" y="1008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89" name="Line"/>
                <p:cNvSpPr/>
                <p:nvPr/>
              </p:nvSpPr>
              <p:spPr>
                <a:xfrm>
                  <a:off x="1153260" y="343801"/>
                  <a:ext cx="828976" cy="510639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2424" y="18137"/>
                        <a:pt x="4982" y="14932"/>
                        <a:pt x="7660" y="12004"/>
                      </a:cubicBezTo>
                      <a:cubicBezTo>
                        <a:pt x="12034" y="7220"/>
                        <a:pt x="16707" y="3197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90" name="Line"/>
                <p:cNvSpPr/>
                <p:nvPr/>
              </p:nvSpPr>
              <p:spPr>
                <a:xfrm flipV="1">
                  <a:off x="926179" y="845602"/>
                  <a:ext cx="236783" cy="208009"/>
                </a:xfrm>
                <a:prstGeom prst="line">
                  <a:avLst/>
                </a:prstGeom>
                <a:noFill/>
                <a:ln w="12700" cap="flat">
                  <a:solidFill>
                    <a:srgbClr val="414141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91" name="Line"/>
                <p:cNvSpPr/>
                <p:nvPr/>
              </p:nvSpPr>
              <p:spPr>
                <a:xfrm flipH="1" rot="10800000">
                  <a:off x="1977434" y="41981"/>
                  <a:ext cx="1334720" cy="300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20202" y="20511"/>
                        <a:pt x="18803" y="19473"/>
                        <a:pt x="17401" y="18484"/>
                      </a:cubicBezTo>
                      <a:cubicBezTo>
                        <a:pt x="15768" y="17332"/>
                        <a:pt x="14133" y="16248"/>
                        <a:pt x="12507" y="14921"/>
                      </a:cubicBezTo>
                      <a:cubicBezTo>
                        <a:pt x="11109" y="13781"/>
                        <a:pt x="9719" y="12461"/>
                        <a:pt x="8331" y="11105"/>
                      </a:cubicBezTo>
                      <a:cubicBezTo>
                        <a:pt x="7048" y="9852"/>
                        <a:pt x="5766" y="8566"/>
                        <a:pt x="4501" y="6989"/>
                      </a:cubicBezTo>
                      <a:cubicBezTo>
                        <a:pt x="2968" y="5078"/>
                        <a:pt x="1465" y="2744"/>
                        <a:pt x="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92" name="Line"/>
                <p:cNvSpPr/>
                <p:nvPr/>
              </p:nvSpPr>
              <p:spPr>
                <a:xfrm>
                  <a:off x="2143901" y="143429"/>
                  <a:ext cx="1175710" cy="136442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2523" y="15566"/>
                        <a:pt x="5091" y="11065"/>
                        <a:pt x="7687" y="8131"/>
                      </a:cubicBezTo>
                      <a:cubicBezTo>
                        <a:pt x="9741" y="5810"/>
                        <a:pt x="11807" y="4475"/>
                        <a:pt x="13874" y="3337"/>
                      </a:cubicBezTo>
                      <a:cubicBezTo>
                        <a:pt x="16447" y="1919"/>
                        <a:pt x="19023" y="807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007D00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</p:grpSp>
          <p:grpSp>
            <p:nvGrpSpPr>
              <p:cNvPr id="303" name="Group"/>
              <p:cNvGrpSpPr/>
              <p:nvPr/>
            </p:nvGrpSpPr>
            <p:grpSpPr>
              <a:xfrm>
                <a:off x="181041" y="3865981"/>
                <a:ext cx="3322222" cy="2940224"/>
                <a:chOff x="0" y="0"/>
                <a:chExt cx="3322220" cy="2940222"/>
              </a:xfrm>
            </p:grpSpPr>
            <p:sp>
              <p:nvSpPr>
                <p:cNvPr id="294" name="Line"/>
                <p:cNvSpPr/>
                <p:nvPr/>
              </p:nvSpPr>
              <p:spPr>
                <a:xfrm flipH="1" rot="10800000">
                  <a:off x="0" y="0"/>
                  <a:ext cx="868641" cy="1951171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206" y="19380"/>
                        <a:pt x="869" y="17174"/>
                        <a:pt x="1983" y="15008"/>
                      </a:cubicBezTo>
                      <a:cubicBezTo>
                        <a:pt x="3148" y="12744"/>
                        <a:pt x="4801" y="10532"/>
                        <a:pt x="7097" y="8445"/>
                      </a:cubicBezTo>
                      <a:cubicBezTo>
                        <a:pt x="9125" y="6602"/>
                        <a:pt x="11638" y="4873"/>
                        <a:pt x="14547" y="3281"/>
                      </a:cubicBezTo>
                      <a:cubicBezTo>
                        <a:pt x="16697" y="2105"/>
                        <a:pt x="19055" y="1008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95" name="Line"/>
                <p:cNvSpPr/>
                <p:nvPr/>
              </p:nvSpPr>
              <p:spPr>
                <a:xfrm flipH="1" rot="10800000">
                  <a:off x="1096460" y="2150311"/>
                  <a:ext cx="854622" cy="526436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2424" y="18137"/>
                        <a:pt x="4982" y="14932"/>
                        <a:pt x="7660" y="12004"/>
                      </a:cubicBezTo>
                      <a:cubicBezTo>
                        <a:pt x="12034" y="7220"/>
                        <a:pt x="16707" y="3197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96" name="Line"/>
                <p:cNvSpPr/>
                <p:nvPr/>
              </p:nvSpPr>
              <p:spPr>
                <a:xfrm>
                  <a:off x="862354" y="1944978"/>
                  <a:ext cx="244108" cy="214444"/>
                </a:xfrm>
                <a:prstGeom prst="line">
                  <a:avLst/>
                </a:prstGeom>
                <a:noFill/>
                <a:ln w="12700" cap="flat">
                  <a:solidFill>
                    <a:srgbClr val="414141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97" name="Line"/>
                <p:cNvSpPr/>
                <p:nvPr/>
              </p:nvSpPr>
              <p:spPr>
                <a:xfrm flipH="1" rot="10800000">
                  <a:off x="1946435" y="2679178"/>
                  <a:ext cx="1375786" cy="261045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330" fill="norm" stroke="1" extrusionOk="0">
                      <a:moveTo>
                        <a:pt x="21600" y="3710"/>
                      </a:moveTo>
                      <a:cubicBezTo>
                        <a:pt x="20266" y="1626"/>
                        <a:pt x="18887" y="410"/>
                        <a:pt x="17496" y="89"/>
                      </a:cubicBezTo>
                      <a:cubicBezTo>
                        <a:pt x="15941" y="-270"/>
                        <a:pt x="14388" y="490"/>
                        <a:pt x="12851" y="1741"/>
                      </a:cubicBezTo>
                      <a:cubicBezTo>
                        <a:pt x="11335" y="2975"/>
                        <a:pt x="9835" y="4685"/>
                        <a:pt x="8352" y="6721"/>
                      </a:cubicBezTo>
                      <a:cubicBezTo>
                        <a:pt x="6832" y="8806"/>
                        <a:pt x="5330" y="11230"/>
                        <a:pt x="3843" y="13885"/>
                      </a:cubicBezTo>
                      <a:cubicBezTo>
                        <a:pt x="2550" y="16194"/>
                        <a:pt x="1268" y="18676"/>
                        <a:pt x="0" y="21330"/>
                      </a:cubicBezTo>
                    </a:path>
                  </a:pathLst>
                </a:custGeom>
                <a:noFill/>
                <a:ln w="12700" cap="flat">
                  <a:solidFill>
                    <a:srgbClr val="0433FF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98" name="Line"/>
                <p:cNvSpPr/>
                <p:nvPr/>
              </p:nvSpPr>
              <p:spPr>
                <a:xfrm flipH="1" rot="10800000">
                  <a:off x="89703" y="0"/>
                  <a:ext cx="842575" cy="189261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206" y="19380"/>
                        <a:pt x="869" y="17174"/>
                        <a:pt x="1983" y="15008"/>
                      </a:cubicBezTo>
                      <a:cubicBezTo>
                        <a:pt x="3148" y="12744"/>
                        <a:pt x="4801" y="10532"/>
                        <a:pt x="7097" y="8445"/>
                      </a:cubicBezTo>
                      <a:cubicBezTo>
                        <a:pt x="9125" y="6602"/>
                        <a:pt x="11638" y="4873"/>
                        <a:pt x="14547" y="3281"/>
                      </a:cubicBezTo>
                      <a:cubicBezTo>
                        <a:pt x="16697" y="2105"/>
                        <a:pt x="19055" y="1008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F2700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299" name="Line"/>
                <p:cNvSpPr/>
                <p:nvPr/>
              </p:nvSpPr>
              <p:spPr>
                <a:xfrm flipH="1" rot="10800000">
                  <a:off x="1153260" y="2085783"/>
                  <a:ext cx="828976" cy="510638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2424" y="18137"/>
                        <a:pt x="4982" y="14932"/>
                        <a:pt x="7660" y="12004"/>
                      </a:cubicBezTo>
                      <a:cubicBezTo>
                        <a:pt x="12034" y="7220"/>
                        <a:pt x="16707" y="3197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F2700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300" name="Line"/>
                <p:cNvSpPr/>
                <p:nvPr/>
              </p:nvSpPr>
              <p:spPr>
                <a:xfrm>
                  <a:off x="926179" y="1886611"/>
                  <a:ext cx="236783" cy="208010"/>
                </a:xfrm>
                <a:prstGeom prst="line">
                  <a:avLst/>
                </a:prstGeom>
                <a:noFill/>
                <a:ln w="12700" cap="flat">
                  <a:solidFill>
                    <a:srgbClr val="414141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301" name="Line"/>
                <p:cNvSpPr/>
                <p:nvPr/>
              </p:nvSpPr>
              <p:spPr>
                <a:xfrm>
                  <a:off x="1977434" y="2598191"/>
                  <a:ext cx="1334720" cy="300050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21600" y="21600"/>
                      </a:moveTo>
                      <a:cubicBezTo>
                        <a:pt x="20202" y="20511"/>
                        <a:pt x="18803" y="19473"/>
                        <a:pt x="17401" y="18484"/>
                      </a:cubicBezTo>
                      <a:cubicBezTo>
                        <a:pt x="15768" y="17332"/>
                        <a:pt x="14133" y="16248"/>
                        <a:pt x="12507" y="14921"/>
                      </a:cubicBezTo>
                      <a:cubicBezTo>
                        <a:pt x="11109" y="13781"/>
                        <a:pt x="9719" y="12461"/>
                        <a:pt x="8331" y="11105"/>
                      </a:cubicBezTo>
                      <a:cubicBezTo>
                        <a:pt x="7048" y="9852"/>
                        <a:pt x="5766" y="8566"/>
                        <a:pt x="4501" y="6989"/>
                      </a:cubicBezTo>
                      <a:cubicBezTo>
                        <a:pt x="2968" y="5078"/>
                        <a:pt x="1465" y="2744"/>
                        <a:pt x="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FF2700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  <p:sp>
              <p:nvSpPr>
                <p:cNvPr id="302" name="Line"/>
                <p:cNvSpPr/>
                <p:nvPr/>
              </p:nvSpPr>
              <p:spPr>
                <a:xfrm flipH="1" rot="10800000">
                  <a:off x="2143901" y="2660351"/>
                  <a:ext cx="1175710" cy="136443"/>
                </a:xfrm>
                <a:custGeom>
                  <a:avLst/>
                  <a:gdLst/>
                  <a:ahLst/>
                  <a:cxnLst>
                    <a:cxn ang="0">
                      <a:pos x="wd2" y="hd2"/>
                    </a:cxn>
                    <a:cxn ang="5400000">
                      <a:pos x="wd2" y="hd2"/>
                    </a:cxn>
                    <a:cxn ang="10800000">
                      <a:pos x="wd2" y="hd2"/>
                    </a:cxn>
                    <a:cxn ang="16200000">
                      <a:pos x="wd2" y="hd2"/>
                    </a:cxn>
                  </a:cxnLst>
                  <a:rect l="0" t="0" r="r" b="b"/>
                  <a:pathLst>
                    <a:path w="21600" h="21600" fill="norm" stroke="1" extrusionOk="0">
                      <a:moveTo>
                        <a:pt x="0" y="21600"/>
                      </a:moveTo>
                      <a:cubicBezTo>
                        <a:pt x="2523" y="15566"/>
                        <a:pt x="5091" y="11065"/>
                        <a:pt x="7687" y="8131"/>
                      </a:cubicBezTo>
                      <a:cubicBezTo>
                        <a:pt x="9741" y="5810"/>
                        <a:pt x="11807" y="4475"/>
                        <a:pt x="13874" y="3337"/>
                      </a:cubicBezTo>
                      <a:cubicBezTo>
                        <a:pt x="16447" y="1919"/>
                        <a:pt x="19023" y="807"/>
                        <a:pt x="21600" y="0"/>
                      </a:cubicBezTo>
                    </a:path>
                  </a:pathLst>
                </a:custGeom>
                <a:noFill/>
                <a:ln w="12700" cap="flat">
                  <a:solidFill>
                    <a:srgbClr val="007D00"/>
                  </a:solidFill>
                  <a:prstDash val="solid"/>
                  <a:miter lim="400000"/>
                </a:ln>
                <a:effectLst/>
              </p:spPr>
              <p:txBody>
                <a:bodyPr wrap="square" lIns="53578" tIns="53578" rIns="53578" bIns="53578" numCol="1" anchor="ctr">
                  <a:noAutofit/>
                </a:bodyPr>
                <a:lstStyle/>
                <a:p>
                  <a:pPr defTabSz="973666">
                    <a:defRPr sz="5000">
                      <a:solidFill>
                        <a:srgbClr val="414141"/>
                      </a:solidFill>
                      <a:latin typeface="Palatino"/>
                      <a:ea typeface="Palatino"/>
                      <a:cs typeface="Palatino"/>
                      <a:sym typeface="Palatino"/>
                    </a:defRPr>
                  </a:pPr>
                </a:p>
              </p:txBody>
            </p:sp>
          </p:grpSp>
          <p:sp>
            <p:nvSpPr>
              <p:cNvPr id="304" name="Rectangle"/>
              <p:cNvSpPr/>
              <p:nvPr/>
            </p:nvSpPr>
            <p:spPr>
              <a:xfrm>
                <a:off x="0" y="3206228"/>
                <a:ext cx="337248" cy="393749"/>
              </a:xfrm>
              <a:prstGeom prst="rect">
                <a:avLst/>
              </a:prstGeom>
              <a:blipFill rotWithShape="1">
                <a:blip r:embed="rId4"/>
                <a:srcRect l="0" t="0" r="0" b="0"/>
                <a:stretch>
                  <a:fillRect/>
                </a:stretch>
              </a:blipFill>
              <a:ln w="12700" cap="flat">
                <a:noFill/>
                <a:miter lim="400000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defTabSz="973666">
                  <a:defRPr sz="5000">
                    <a:solidFill>
                      <a:srgbClr val="FFFFFF"/>
                    </a:solidFill>
                    <a:effectLst>
                      <a:outerShdw sx="100000" sy="100000" kx="0" ky="0" algn="b" rotWithShape="0" blurRad="25400" dist="33948" dir="2700000">
                        <a:srgbClr val="3B3936"/>
                      </a:outerShdw>
                    </a:effectLst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305" name="Line"/>
              <p:cNvSpPr/>
              <p:nvPr/>
            </p:nvSpPr>
            <p:spPr>
              <a:xfrm>
                <a:off x="181677" y="2929672"/>
                <a:ext cx="2719" cy="287107"/>
              </a:xfrm>
              <a:prstGeom prst="line">
                <a:avLst/>
              </a:prstGeom>
              <a:noFill/>
              <a:ln w="12700" cap="flat">
                <a:solidFill>
                  <a:srgbClr val="FF27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defTabSz="973666">
                  <a:defRPr sz="500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  <p:sp>
            <p:nvSpPr>
              <p:cNvPr id="306" name="Line"/>
              <p:cNvSpPr/>
              <p:nvPr/>
            </p:nvSpPr>
            <p:spPr>
              <a:xfrm flipV="1">
                <a:off x="181677" y="3579298"/>
                <a:ext cx="2719" cy="287107"/>
              </a:xfrm>
              <a:prstGeom prst="line">
                <a:avLst/>
              </a:prstGeom>
              <a:noFill/>
              <a:ln w="12700" cap="flat">
                <a:solidFill>
                  <a:srgbClr val="0433FF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3578" tIns="53578" rIns="53578" bIns="53578" numCol="1" anchor="ctr">
                <a:noAutofit/>
              </a:bodyPr>
              <a:lstStyle/>
              <a:p>
                <a:pPr defTabSz="973666">
                  <a:defRPr sz="5000">
                    <a:solidFill>
                      <a:srgbClr val="414141"/>
                    </a:solidFill>
                    <a:latin typeface="Palatino"/>
                    <a:ea typeface="Palatino"/>
                    <a:cs typeface="Palatino"/>
                    <a:sym typeface="Palatino"/>
                  </a:defRPr>
                </a:pPr>
              </a:p>
            </p:txBody>
          </p:sp>
        </p:grpSp>
      </p:grpSp>
      <p:sp>
        <p:nvSpPr>
          <p:cNvPr id="309" name="Line"/>
          <p:cNvSpPr/>
          <p:nvPr/>
        </p:nvSpPr>
        <p:spPr>
          <a:xfrm>
            <a:off x="9130459" y="1842117"/>
            <a:ext cx="39986" cy="850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0238" h="21600" fill="norm" stroke="1" extrusionOk="0">
                <a:moveTo>
                  <a:pt x="0" y="0"/>
                </a:moveTo>
                <a:cubicBezTo>
                  <a:pt x="12398" y="538"/>
                  <a:pt x="21600" y="6189"/>
                  <a:pt x="20071" y="12370"/>
                </a:cubicBezTo>
                <a:cubicBezTo>
                  <a:pt x="18833" y="17379"/>
                  <a:pt x="10642" y="21233"/>
                  <a:pt x="610" y="21600"/>
                </a:cubicBezTo>
              </a:path>
            </a:pathLst>
          </a:custGeom>
          <a:ln w="12700">
            <a:solidFill>
              <a:srgbClr val="414141"/>
            </a:solidFill>
            <a:miter lim="400000"/>
          </a:ln>
        </p:spPr>
        <p:txBody>
          <a:bodyPr lIns="53578" tIns="53578" rIns="53578" bIns="53578" anchor="ctr"/>
          <a:lstStyle/>
          <a:p>
            <a:pPr defTabSz="973666">
              <a:defRPr sz="5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10" name="Line"/>
          <p:cNvSpPr/>
          <p:nvPr/>
        </p:nvSpPr>
        <p:spPr>
          <a:xfrm>
            <a:off x="8408183" y="1495203"/>
            <a:ext cx="1" cy="334072"/>
          </a:xfrm>
          <a:prstGeom prst="line">
            <a:avLst/>
          </a:prstGeom>
          <a:ln w="12700">
            <a:solidFill>
              <a:srgbClr val="414141"/>
            </a:solidFill>
            <a:miter lim="400000"/>
            <a:tailEnd type="triangle"/>
          </a:ln>
        </p:spPr>
        <p:txBody>
          <a:bodyPr lIns="53578" tIns="53578" rIns="53578" bIns="53578" anchor="ctr"/>
          <a:lstStyle/>
          <a:p>
            <a:pPr defTabSz="973666">
              <a:defRPr sz="5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11" name="Line"/>
          <p:cNvSpPr/>
          <p:nvPr/>
        </p:nvSpPr>
        <p:spPr>
          <a:xfrm flipV="1">
            <a:off x="8408183" y="1998036"/>
            <a:ext cx="1" cy="334072"/>
          </a:xfrm>
          <a:prstGeom prst="line">
            <a:avLst/>
          </a:prstGeom>
          <a:ln w="12700">
            <a:solidFill>
              <a:srgbClr val="414141"/>
            </a:solidFill>
            <a:miter lim="400000"/>
            <a:tailEnd type="triangle"/>
          </a:ln>
        </p:spPr>
        <p:txBody>
          <a:bodyPr lIns="53578" tIns="53578" rIns="53578" bIns="53578" anchor="ctr"/>
          <a:lstStyle/>
          <a:p>
            <a:pPr defTabSz="973666">
              <a:defRPr sz="5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12" name="13.5 m"/>
          <p:cNvSpPr txBox="1"/>
          <p:nvPr/>
        </p:nvSpPr>
        <p:spPr>
          <a:xfrm>
            <a:off x="7745224" y="2269405"/>
            <a:ext cx="710000" cy="370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73666">
              <a:defRPr sz="18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13.5 m</a:t>
            </a:r>
          </a:p>
        </p:txBody>
      </p:sp>
      <p:sp>
        <p:nvSpPr>
          <p:cNvPr id="313" name="30 mrad"/>
          <p:cNvSpPr txBox="1"/>
          <p:nvPr/>
        </p:nvSpPr>
        <p:spPr>
          <a:xfrm>
            <a:off x="9090239" y="1469234"/>
            <a:ext cx="914450" cy="3860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73666">
              <a:defRPr sz="18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30 mrad</a:t>
            </a:r>
          </a:p>
        </p:txBody>
      </p:sp>
      <p:sp>
        <p:nvSpPr>
          <p:cNvPr id="314" name="Line"/>
          <p:cNvSpPr/>
          <p:nvPr/>
        </p:nvSpPr>
        <p:spPr>
          <a:xfrm>
            <a:off x="8793059" y="1529748"/>
            <a:ext cx="1" cy="334072"/>
          </a:xfrm>
          <a:prstGeom prst="line">
            <a:avLst/>
          </a:prstGeom>
          <a:ln w="12700">
            <a:solidFill>
              <a:srgbClr val="414141"/>
            </a:solidFill>
            <a:miter lim="400000"/>
            <a:tailEnd type="triangle"/>
          </a:ln>
        </p:spPr>
        <p:txBody>
          <a:bodyPr lIns="53578" tIns="53578" rIns="53578" bIns="53578" anchor="ctr"/>
          <a:lstStyle/>
          <a:p>
            <a:pPr defTabSz="973666">
              <a:defRPr sz="5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15" name="Line"/>
          <p:cNvSpPr/>
          <p:nvPr/>
        </p:nvSpPr>
        <p:spPr>
          <a:xfrm flipV="1">
            <a:off x="8793059" y="1979622"/>
            <a:ext cx="1" cy="334073"/>
          </a:xfrm>
          <a:prstGeom prst="line">
            <a:avLst/>
          </a:prstGeom>
          <a:ln w="12700">
            <a:solidFill>
              <a:srgbClr val="414141"/>
            </a:solidFill>
            <a:miter lim="400000"/>
            <a:tailEnd type="triangle"/>
          </a:ln>
        </p:spPr>
        <p:txBody>
          <a:bodyPr lIns="53578" tIns="53578" rIns="53578" bIns="53578" anchor="ctr"/>
          <a:lstStyle/>
          <a:p>
            <a:pPr defTabSz="973666">
              <a:defRPr sz="5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16" name="10.7 m"/>
          <p:cNvSpPr txBox="1"/>
          <p:nvPr/>
        </p:nvSpPr>
        <p:spPr>
          <a:xfrm>
            <a:off x="8555143" y="2269405"/>
            <a:ext cx="714482" cy="3709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73666">
              <a:defRPr sz="18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10.7 m</a:t>
            </a:r>
          </a:p>
        </p:txBody>
      </p:sp>
      <p:sp>
        <p:nvSpPr>
          <p:cNvPr id="317" name="FCC-hh/…"/>
          <p:cNvSpPr txBox="1"/>
          <p:nvPr/>
        </p:nvSpPr>
        <p:spPr>
          <a:xfrm>
            <a:off x="9129912" y="2043448"/>
            <a:ext cx="939649" cy="5969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/>
          <a:p>
            <a:pPr defTabSz="973666">
              <a:defRPr sz="1400">
                <a:solidFill>
                  <a:srgbClr val="007D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FCC-hh/</a:t>
            </a:r>
          </a:p>
          <a:p>
            <a:pPr defTabSz="973666">
              <a:defRPr sz="1400">
                <a:solidFill>
                  <a:srgbClr val="007D00"/>
                </a:solidFill>
                <a:latin typeface="Palatino"/>
                <a:ea typeface="Palatino"/>
                <a:cs typeface="Palatino"/>
                <a:sym typeface="Palatino"/>
              </a:defRPr>
            </a:pPr>
            <a:r>
              <a:t>Booster</a:t>
            </a:r>
          </a:p>
        </p:txBody>
      </p:sp>
      <p:sp>
        <p:nvSpPr>
          <p:cNvPr id="318" name="RF"/>
          <p:cNvSpPr txBox="1"/>
          <p:nvPr/>
        </p:nvSpPr>
        <p:spPr>
          <a:xfrm>
            <a:off x="5709294" y="5069553"/>
            <a:ext cx="331986" cy="340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73666">
              <a:defRPr sz="14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RF</a:t>
            </a:r>
          </a:p>
        </p:txBody>
      </p:sp>
      <p:sp>
        <p:nvSpPr>
          <p:cNvPr id="319" name="IP (A)"/>
          <p:cNvSpPr txBox="1"/>
          <p:nvPr/>
        </p:nvSpPr>
        <p:spPr>
          <a:xfrm>
            <a:off x="8029964" y="831977"/>
            <a:ext cx="1602391" cy="8538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73666">
              <a:defRPr b="1"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IP (A)</a:t>
            </a:r>
          </a:p>
        </p:txBody>
      </p:sp>
      <p:sp>
        <p:nvSpPr>
          <p:cNvPr id="320" name="IP (G)"/>
          <p:cNvSpPr txBox="1"/>
          <p:nvPr/>
        </p:nvSpPr>
        <p:spPr>
          <a:xfrm>
            <a:off x="8251644" y="8643065"/>
            <a:ext cx="1159033" cy="6928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73666">
              <a:defRPr b="1"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IP (G)</a:t>
            </a:r>
          </a:p>
        </p:txBody>
      </p:sp>
      <p:sp>
        <p:nvSpPr>
          <p:cNvPr id="321" name="Line"/>
          <p:cNvSpPr/>
          <p:nvPr/>
        </p:nvSpPr>
        <p:spPr>
          <a:xfrm flipH="1">
            <a:off x="7484209" y="1863218"/>
            <a:ext cx="310320" cy="90802"/>
          </a:xfrm>
          <a:prstGeom prst="line">
            <a:avLst/>
          </a:prstGeom>
          <a:ln w="12700">
            <a:solidFill>
              <a:srgbClr val="FF2700"/>
            </a:solidFill>
            <a:miter lim="400000"/>
            <a:tailEnd type="triangle"/>
          </a:ln>
        </p:spPr>
        <p:txBody>
          <a:bodyPr lIns="53578" tIns="53578" rIns="53578" bIns="53578" anchor="ctr"/>
          <a:lstStyle/>
          <a:p>
            <a:pPr defTabSz="973666">
              <a:defRPr sz="5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22" name="Line"/>
          <p:cNvSpPr/>
          <p:nvPr/>
        </p:nvSpPr>
        <p:spPr>
          <a:xfrm>
            <a:off x="9788969" y="1863218"/>
            <a:ext cx="310320" cy="90802"/>
          </a:xfrm>
          <a:prstGeom prst="line">
            <a:avLst/>
          </a:prstGeom>
          <a:ln w="12700">
            <a:solidFill>
              <a:srgbClr val="0433FF"/>
            </a:solidFill>
            <a:miter lim="400000"/>
            <a:tailEnd type="triangle"/>
          </a:ln>
        </p:spPr>
        <p:txBody>
          <a:bodyPr lIns="53578" tIns="53578" rIns="53578" bIns="53578" anchor="ctr"/>
          <a:lstStyle/>
          <a:p>
            <a:pPr defTabSz="973666">
              <a:defRPr sz="5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23" name="Line"/>
          <p:cNvSpPr/>
          <p:nvPr/>
        </p:nvSpPr>
        <p:spPr>
          <a:xfrm flipH="1" flipV="1">
            <a:off x="7391003" y="8512706"/>
            <a:ext cx="310320" cy="90802"/>
          </a:xfrm>
          <a:prstGeom prst="line">
            <a:avLst/>
          </a:prstGeom>
          <a:ln w="12700">
            <a:solidFill>
              <a:srgbClr val="0433FF"/>
            </a:solidFill>
            <a:miter lim="400000"/>
            <a:tailEnd type="triangle"/>
          </a:ln>
        </p:spPr>
        <p:txBody>
          <a:bodyPr lIns="53578" tIns="53578" rIns="53578" bIns="53578" anchor="ctr"/>
          <a:lstStyle/>
          <a:p>
            <a:pPr defTabSz="973666">
              <a:defRPr sz="5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24" name="Line"/>
          <p:cNvSpPr/>
          <p:nvPr/>
        </p:nvSpPr>
        <p:spPr>
          <a:xfrm flipV="1">
            <a:off x="9810153" y="8512706"/>
            <a:ext cx="310320" cy="90802"/>
          </a:xfrm>
          <a:prstGeom prst="line">
            <a:avLst/>
          </a:prstGeom>
          <a:ln w="12700">
            <a:solidFill>
              <a:srgbClr val="FF2700"/>
            </a:solidFill>
            <a:miter lim="400000"/>
            <a:tailEnd type="triangle"/>
          </a:ln>
        </p:spPr>
        <p:txBody>
          <a:bodyPr lIns="53578" tIns="53578" rIns="53578" bIns="53578" anchor="ctr"/>
          <a:lstStyle/>
          <a:p>
            <a:pPr defTabSz="973666">
              <a:defRPr sz="5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25" name="Line"/>
          <p:cNvSpPr/>
          <p:nvPr/>
        </p:nvSpPr>
        <p:spPr>
          <a:xfrm>
            <a:off x="5499507" y="3167275"/>
            <a:ext cx="353838" cy="221103"/>
          </a:xfrm>
          <a:prstGeom prst="line">
            <a:avLst/>
          </a:prstGeom>
          <a:ln w="12700">
            <a:solidFill>
              <a:srgbClr val="414141"/>
            </a:solidFill>
            <a:miter lim="400000"/>
            <a:tailEnd type="triangle"/>
          </a:ln>
        </p:spPr>
        <p:txBody>
          <a:bodyPr lIns="53578" tIns="53578" rIns="53578" bIns="53578" anchor="ctr"/>
          <a:lstStyle/>
          <a:p>
            <a:pPr defTabSz="973666">
              <a:defRPr sz="5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26" name="Line"/>
          <p:cNvSpPr/>
          <p:nvPr/>
        </p:nvSpPr>
        <p:spPr>
          <a:xfrm flipH="1" flipV="1">
            <a:off x="5961306" y="3459606"/>
            <a:ext cx="353839" cy="221104"/>
          </a:xfrm>
          <a:prstGeom prst="line">
            <a:avLst/>
          </a:prstGeom>
          <a:ln w="12700">
            <a:solidFill>
              <a:srgbClr val="414141"/>
            </a:solidFill>
            <a:miter lim="400000"/>
            <a:tailEnd type="triangle"/>
          </a:ln>
        </p:spPr>
        <p:txBody>
          <a:bodyPr lIns="53578" tIns="53578" rIns="53578" bIns="53578" anchor="ctr"/>
          <a:lstStyle/>
          <a:p>
            <a:pPr defTabSz="973666">
              <a:defRPr sz="5000">
                <a:solidFill>
                  <a:srgbClr val="414141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27" name="0.3 m"/>
          <p:cNvSpPr txBox="1"/>
          <p:nvPr/>
        </p:nvSpPr>
        <p:spPr>
          <a:xfrm>
            <a:off x="4850472" y="2878993"/>
            <a:ext cx="648627" cy="4010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73666">
              <a:defRPr sz="18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0.3 m</a:t>
            </a:r>
          </a:p>
        </p:txBody>
      </p:sp>
      <p:sp>
        <p:nvSpPr>
          <p:cNvPr id="328" name="L"/>
          <p:cNvSpPr txBox="1"/>
          <p:nvPr/>
        </p:nvSpPr>
        <p:spPr>
          <a:xfrm>
            <a:off x="6125224" y="2212915"/>
            <a:ext cx="276299" cy="483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73666">
              <a:defRPr b="1"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L</a:t>
            </a:r>
          </a:p>
        </p:txBody>
      </p:sp>
      <p:sp>
        <p:nvSpPr>
          <p:cNvPr id="329" name="B"/>
          <p:cNvSpPr txBox="1"/>
          <p:nvPr/>
        </p:nvSpPr>
        <p:spPr>
          <a:xfrm>
            <a:off x="11176137" y="2212915"/>
            <a:ext cx="293216" cy="48392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73666">
              <a:defRPr b="1"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B</a:t>
            </a:r>
          </a:p>
        </p:txBody>
      </p:sp>
      <p:sp>
        <p:nvSpPr>
          <p:cNvPr id="330" name="H"/>
          <p:cNvSpPr txBox="1"/>
          <p:nvPr/>
        </p:nvSpPr>
        <p:spPr>
          <a:xfrm>
            <a:off x="6091806" y="7783086"/>
            <a:ext cx="343232" cy="48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73666">
              <a:defRPr b="1"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H</a:t>
            </a:r>
          </a:p>
        </p:txBody>
      </p:sp>
      <p:sp>
        <p:nvSpPr>
          <p:cNvPr id="331" name="F"/>
          <p:cNvSpPr txBox="1"/>
          <p:nvPr/>
        </p:nvSpPr>
        <p:spPr>
          <a:xfrm>
            <a:off x="11192882" y="7783086"/>
            <a:ext cx="259822" cy="48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73666">
              <a:defRPr b="1"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F</a:t>
            </a:r>
          </a:p>
        </p:txBody>
      </p:sp>
      <p:sp>
        <p:nvSpPr>
          <p:cNvPr id="332" name="J"/>
          <p:cNvSpPr txBox="1"/>
          <p:nvPr/>
        </p:nvSpPr>
        <p:spPr>
          <a:xfrm>
            <a:off x="5011152" y="5013621"/>
            <a:ext cx="209511" cy="48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73666">
              <a:defRPr b="1"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J</a:t>
            </a:r>
          </a:p>
        </p:txBody>
      </p:sp>
      <p:sp>
        <p:nvSpPr>
          <p:cNvPr id="333" name="D"/>
          <p:cNvSpPr txBox="1"/>
          <p:nvPr/>
        </p:nvSpPr>
        <p:spPr>
          <a:xfrm>
            <a:off x="12373457" y="4998001"/>
            <a:ext cx="343232" cy="48392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73666">
              <a:defRPr b="1" sz="2800">
                <a:solidFill>
                  <a:srgbClr val="00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D</a:t>
            </a:r>
          </a:p>
        </p:txBody>
      </p:sp>
      <p:sp>
        <p:nvSpPr>
          <p:cNvPr id="334" name="RF"/>
          <p:cNvSpPr txBox="1"/>
          <p:nvPr/>
        </p:nvSpPr>
        <p:spPr>
          <a:xfrm>
            <a:off x="11534778" y="5069553"/>
            <a:ext cx="331985" cy="3408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 defTabSz="973666">
              <a:defRPr sz="14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RF</a:t>
            </a:r>
          </a:p>
        </p:txBody>
      </p:sp>
      <p:sp>
        <p:nvSpPr>
          <p:cNvPr id="335" name="Shape 262"/>
          <p:cNvSpPr/>
          <p:nvPr/>
        </p:nvSpPr>
        <p:spPr>
          <a:xfrm flipH="1">
            <a:off x="9129912" y="6560002"/>
            <a:ext cx="243822" cy="158298"/>
          </a:xfrm>
          <a:prstGeom prst="line">
            <a:avLst/>
          </a:prstGeom>
          <a:ln w="25400">
            <a:solidFill>
              <a:srgbClr val="0433FF"/>
            </a:solidFill>
            <a:miter lim="400000"/>
            <a:tailEnd type="triangle"/>
          </a:ln>
        </p:spPr>
        <p:txBody>
          <a:bodyPr lIns="45719" rIns="45719"/>
          <a:lstStyle/>
          <a:p>
            <a:pPr algn="l" defTabSz="91440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6" name="Shape 263"/>
          <p:cNvSpPr/>
          <p:nvPr/>
        </p:nvSpPr>
        <p:spPr>
          <a:xfrm>
            <a:off x="8531795" y="6518090"/>
            <a:ext cx="222248" cy="175308"/>
          </a:xfrm>
          <a:prstGeom prst="line">
            <a:avLst/>
          </a:prstGeom>
          <a:ln w="25400">
            <a:solidFill>
              <a:srgbClr val="FF2700"/>
            </a:solidFill>
            <a:miter lim="400000"/>
            <a:tailEnd type="triangle"/>
          </a:ln>
        </p:spPr>
        <p:txBody>
          <a:bodyPr lIns="45719" rIns="45719"/>
          <a:lstStyle/>
          <a:p>
            <a:pPr algn="l" defTabSz="914400">
              <a:defRPr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pPr>
          </a:p>
        </p:txBody>
      </p:sp>
      <p:sp>
        <p:nvSpPr>
          <p:cNvPr id="337" name="Shape 252"/>
          <p:cNvSpPr txBox="1"/>
          <p:nvPr/>
        </p:nvSpPr>
        <p:spPr>
          <a:xfrm>
            <a:off x="9316663" y="6877228"/>
            <a:ext cx="461604" cy="23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914400">
              <a:defRPr b="1" sz="1000">
                <a:solidFill>
                  <a:srgbClr val="FF0000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Ring 2</a:t>
            </a:r>
          </a:p>
        </p:txBody>
      </p:sp>
      <p:sp>
        <p:nvSpPr>
          <p:cNvPr id="338" name="Shape 252"/>
          <p:cNvSpPr txBox="1"/>
          <p:nvPr/>
        </p:nvSpPr>
        <p:spPr>
          <a:xfrm>
            <a:off x="8177382" y="6877228"/>
            <a:ext cx="461604" cy="2365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l" defTabSz="914400">
              <a:defRPr b="1" sz="1000">
                <a:solidFill>
                  <a:srgbClr val="0000C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Ring 1</a:t>
            </a:r>
          </a:p>
        </p:txBody>
      </p:sp>
      <p:sp>
        <p:nvSpPr>
          <p:cNvPr id="339" name="TextBox 96"/>
          <p:cNvSpPr txBox="1"/>
          <p:nvPr/>
        </p:nvSpPr>
        <p:spPr>
          <a:xfrm>
            <a:off x="8407455" y="6297939"/>
            <a:ext cx="232950" cy="251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 defTabSz="914400">
              <a:defRPr b="1" sz="110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</a:t>
            </a:r>
            <a:r>
              <a:rPr b="0" baseline="30000">
                <a:latin typeface="Symbol"/>
                <a:ea typeface="Symbol"/>
                <a:cs typeface="Symbol"/>
                <a:sym typeface="Symbol"/>
              </a:rPr>
              <a:t>+</a:t>
            </a:r>
          </a:p>
        </p:txBody>
      </p:sp>
      <p:sp>
        <p:nvSpPr>
          <p:cNvPr id="340" name="TextBox 97"/>
          <p:cNvSpPr txBox="1"/>
          <p:nvPr/>
        </p:nvSpPr>
        <p:spPr>
          <a:xfrm>
            <a:off x="9316663" y="6349347"/>
            <a:ext cx="232949" cy="2514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l" defTabSz="914400">
              <a:defRPr b="1" sz="1100">
                <a:solidFill>
                  <a:srgbClr val="0000CC"/>
                </a:solidFill>
                <a:latin typeface="Arial"/>
                <a:ea typeface="Arial"/>
                <a:cs typeface="Arial"/>
                <a:sym typeface="Arial"/>
              </a:defRPr>
            </a:pPr>
            <a:r>
              <a:t>e</a:t>
            </a:r>
            <a:r>
              <a:rPr b="0" baseline="30000">
                <a:latin typeface="Symbol"/>
                <a:ea typeface="Symbol"/>
                <a:cs typeface="Symbol"/>
                <a:sym typeface="Symbol"/>
              </a:rPr>
              <a:t>-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Layout in the tunnel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327152">
              <a:defRPr spc="-71" sz="3584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Layout in the tunnel</a:t>
            </a:r>
          </a:p>
        </p:txBody>
      </p:sp>
      <p:pic>
        <p:nvPicPr>
          <p:cNvPr id="343" name="Image" descr="Image"/>
          <p:cNvPicPr>
            <a:picLocks noChangeAspect="1"/>
          </p:cNvPicPr>
          <p:nvPr/>
        </p:nvPicPr>
        <p:blipFill>
          <a:blip r:embed="rId2">
            <a:extLst/>
          </a:blip>
          <a:srcRect l="26770" t="0" r="15165" b="0"/>
          <a:stretch>
            <a:fillRect/>
          </a:stretch>
        </p:blipFill>
        <p:spPr>
          <a:xfrm>
            <a:off x="535037" y="932942"/>
            <a:ext cx="6042014" cy="552994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344" name="Volker Mertens"/>
          <p:cNvSpPr txBox="1"/>
          <p:nvPr/>
        </p:nvSpPr>
        <p:spPr>
          <a:xfrm>
            <a:off x="4977291" y="6115703"/>
            <a:ext cx="1272218" cy="33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>
            <a:lvl1pPr algn="l">
              <a:defRPr sz="1466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Volker Mertens</a:t>
            </a:r>
          </a:p>
        </p:txBody>
      </p:sp>
      <p:sp>
        <p:nvSpPr>
          <p:cNvPr id="345" name="A new layout of the FCC-ee collider and booster has been proposed by V. Mertens as above.…"/>
          <p:cNvSpPr txBox="1"/>
          <p:nvPr>
            <p:ph type="body" sz="half" idx="1"/>
          </p:nvPr>
        </p:nvSpPr>
        <p:spPr>
          <a:xfrm>
            <a:off x="455293" y="6614763"/>
            <a:ext cx="12094214" cy="2714166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600"/>
              </a:spcBef>
              <a:defRPr sz="2200"/>
            </a:pPr>
            <a:r>
              <a:t>A new layout of the FCC-ee collider and booster has been proposed by V. Mertens as above.</a:t>
            </a:r>
          </a:p>
          <a:p>
            <a:pPr>
              <a:spcBef>
                <a:spcPts val="600"/>
              </a:spcBef>
              <a:defRPr sz="2200"/>
            </a:pPr>
            <a:r>
              <a:t>The main booster sits right on the FCC-hh footprint.</a:t>
            </a:r>
          </a:p>
          <a:p>
            <a:pPr>
              <a:spcBef>
                <a:spcPts val="600"/>
              </a:spcBef>
              <a:defRPr sz="2200"/>
            </a:pPr>
            <a:r>
              <a:t>The collider comes outside of the booster/FCC-hh by 1 m.</a:t>
            </a:r>
          </a:p>
          <a:p>
            <a:pPr>
              <a:spcBef>
                <a:spcPts val="600"/>
              </a:spcBef>
              <a:defRPr sz="2200"/>
            </a:pPr>
            <a:r>
              <a:t>The collider optics has been modified to fit the new layout.</a:t>
            </a:r>
          </a:p>
          <a:p>
            <a:pPr>
              <a:spcBef>
                <a:spcPts val="600"/>
              </a:spcBef>
              <a:defRPr sz="2200"/>
            </a:pPr>
            <a:r>
              <a:t>The shift of the ee's IP from the hh’s IP is 10.7 m.</a:t>
            </a:r>
          </a:p>
          <a:p>
            <a:pPr>
              <a:spcBef>
                <a:spcPts val="600"/>
              </a:spcBef>
              <a:defRPr sz="2200"/>
            </a:pPr>
            <a:r>
              <a:t>The layouts in the straight sections are subject to change.</a:t>
            </a:r>
          </a:p>
        </p:txBody>
      </p:sp>
      <p:pic>
        <p:nvPicPr>
          <p:cNvPr id="346" name="ScreenShot 2017-10-29 at 13.51.15 .png" descr="ScreenShot 2017-10-29 at 13.51.15 .png"/>
          <p:cNvPicPr>
            <a:picLocks noChangeAspect="1"/>
          </p:cNvPicPr>
          <p:nvPr/>
        </p:nvPicPr>
        <p:blipFill>
          <a:blip r:embed="rId3">
            <a:extLst/>
          </a:blip>
          <a:srcRect l="8531" t="18377" r="9575" b="12018"/>
          <a:stretch>
            <a:fillRect/>
          </a:stretch>
        </p:blipFill>
        <p:spPr>
          <a:xfrm>
            <a:off x="6764636" y="1763807"/>
            <a:ext cx="5973477" cy="4060862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347" name="Text"/>
          <p:cNvSpPr txBox="1"/>
          <p:nvPr/>
        </p:nvSpPr>
        <p:spPr>
          <a:xfrm>
            <a:off x="-4927600" y="-3073400"/>
            <a:ext cx="127000" cy="569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50800" tIns="50800" rIns="50800" bIns="50800">
            <a:spAutoFit/>
          </a:bodyPr>
          <a:lstStyle/>
          <a:p>
            <a:pPr algn="l">
              <a:defRPr sz="14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</a:p>
        </p:txBody>
      </p:sp>
      <p:sp>
        <p:nvSpPr>
          <p:cNvPr id="348" name="IP"/>
          <p:cNvSpPr txBox="1"/>
          <p:nvPr/>
        </p:nvSpPr>
        <p:spPr>
          <a:xfrm>
            <a:off x="2058284" y="7074294"/>
            <a:ext cx="351794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584200">
              <a:defRPr sz="2200">
                <a:solidFill>
                  <a:srgbClr val="5F844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IP</a:t>
            </a:r>
          </a:p>
        </p:txBody>
      </p:sp>
      <p:sp>
        <p:nvSpPr>
          <p:cNvPr id="349" name="Line"/>
          <p:cNvSpPr/>
          <p:nvPr/>
        </p:nvSpPr>
        <p:spPr>
          <a:xfrm>
            <a:off x="2377638" y="7296544"/>
            <a:ext cx="289439" cy="1"/>
          </a:xfrm>
          <a:prstGeom prst="line">
            <a:avLst/>
          </a:prstGeom>
          <a:ln w="12700">
            <a:solidFill>
              <a:srgbClr val="007D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584200">
              <a:defRPr sz="28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  <p:sp>
        <p:nvSpPr>
          <p:cNvPr id="350" name="IP"/>
          <p:cNvSpPr txBox="1"/>
          <p:nvPr/>
        </p:nvSpPr>
        <p:spPr>
          <a:xfrm>
            <a:off x="2185284" y="7201294"/>
            <a:ext cx="351794" cy="4445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584200">
              <a:defRPr sz="2200">
                <a:solidFill>
                  <a:srgbClr val="5F844C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IP</a:t>
            </a:r>
          </a:p>
        </p:txBody>
      </p:sp>
      <p:sp>
        <p:nvSpPr>
          <p:cNvPr id="351" name="Line"/>
          <p:cNvSpPr/>
          <p:nvPr/>
        </p:nvSpPr>
        <p:spPr>
          <a:xfrm>
            <a:off x="2504638" y="7423544"/>
            <a:ext cx="289439" cy="1"/>
          </a:xfrm>
          <a:prstGeom prst="line">
            <a:avLst/>
          </a:prstGeom>
          <a:ln w="12700">
            <a:solidFill>
              <a:srgbClr val="007D00"/>
            </a:solidFill>
            <a:miter lim="400000"/>
            <a:tailEnd type="triangle"/>
          </a:ln>
        </p:spPr>
        <p:txBody>
          <a:bodyPr lIns="38100" tIns="38100" rIns="38100" bIns="38100" anchor="ctr"/>
          <a:lstStyle/>
          <a:p>
            <a:pPr defTabSz="584200">
              <a:defRPr sz="2800">
                <a:solidFill>
                  <a:srgbClr val="202020"/>
                </a:solidFill>
                <a:latin typeface="Palatino"/>
                <a:ea typeface="Palatino"/>
                <a:cs typeface="Palatino"/>
                <a:sym typeface="Palatino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arameters 2017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45363">
              <a:defRPr spc="-53" sz="2688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Parameters 2017</a:t>
            </a:r>
          </a:p>
        </p:txBody>
      </p:sp>
      <p:sp>
        <p:nvSpPr>
          <p:cNvPr id="354" name="Text"/>
          <p:cNvSpPr txBox="1"/>
          <p:nvPr/>
        </p:nvSpPr>
        <p:spPr>
          <a:xfrm>
            <a:off x="1364826" y="1624423"/>
            <a:ext cx="127001" cy="371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 defTabSz="325120">
              <a:defRPr sz="9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</a:p>
        </p:txBody>
      </p:sp>
      <p:sp>
        <p:nvSpPr>
          <p:cNvPr id="355" name="Z"/>
          <p:cNvSpPr txBox="1"/>
          <p:nvPr/>
        </p:nvSpPr>
        <p:spPr>
          <a:xfrm>
            <a:off x="8279192" y="4118791"/>
            <a:ext cx="32608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584200">
              <a:defRPr i="1" sz="28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Z</a:t>
            </a:r>
          </a:p>
        </p:txBody>
      </p:sp>
      <p:graphicFrame>
        <p:nvGraphicFramePr>
          <p:cNvPr id="356" name="Table"/>
          <p:cNvGraphicFramePr/>
          <p:nvPr/>
        </p:nvGraphicFramePr>
        <p:xfrm>
          <a:off x="488751" y="551338"/>
          <a:ext cx="12039998" cy="9154166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0">
                <a:tableStyleId>{4C3C2611-4C71-4FC5-86AE-919BDF0F9419}</a:tableStyleId>
              </a:tblPr>
              <a:tblGrid>
                <a:gridCol w="4162476"/>
                <a:gridCol w="1924568"/>
                <a:gridCol w="2091117"/>
                <a:gridCol w="1924568"/>
                <a:gridCol w="1924568"/>
              </a:tblGrid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6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parameter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Z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W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 (ZH)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558ED5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6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ttbar</a:t>
                      </a:r>
                    </a:p>
                  </a:txBody>
                  <a:tcPr marL="91440" marR="91440" marT="45720" marB="4572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558ED5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beam energy [GeV]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45.6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120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FF27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182.5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Circumferene [km]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 gridSpan="4"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97.756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 hMerge="1">
                  <a:tcPr/>
                </a:tc>
                <a:tc hMerge="1">
                  <a:tcPr/>
                </a:tc>
                <a:tc hMerge="1">
                  <a:tcPr/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arc cell optics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60/60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 gridSpan="3">
                  <a:txBody>
                    <a:bodyPr/>
                    <a:lstStyle/>
                    <a:p>
                      <a:pPr defTabSz="914400">
                        <a:defRPr cap="none" spc="0" sz="2200">
                          <a:sym typeface="Avenir Next Medium"/>
                        </a:defRPr>
                      </a:pPr>
                      <a:r>
                        <a:rPr sz="15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90/90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5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momentum compaction [10</a:t>
                      </a:r>
                      <a:r>
                        <a:rPr baseline="31999"/>
                        <a:t>-5</a:t>
                      </a:r>
                      <a:r>
                        <a:t>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1.48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 gridSpan="3">
                  <a:txBody>
                    <a:bodyPr/>
                    <a:lstStyle/>
                    <a:p>
                      <a:pPr defTabSz="914400">
                        <a:defRPr cap="none" spc="0" sz="2200">
                          <a:sym typeface="Avenir Next Medium"/>
                        </a:defRPr>
                      </a:pPr>
                      <a:r>
                        <a:rPr sz="15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0.73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 hMerge="1">
                  <a:tcPr/>
                </a:tc>
                <a:tc hMerge="1">
                  <a:tcPr/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horizontal emittance [nm]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0.27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0.28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0.63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1.43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vertical emittance [pm]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2.9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horizontal beta* [m]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FF27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0.15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FF27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0.2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FF27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vertical beta* [mm]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FF27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0.8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length of interaction area [mm]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0.42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0.5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0.9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2.0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tunes, half-ring (x, y)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(0.569,  0.60)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(0.577,  0.61)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(0.565,  0.60)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(0.552,  0.588)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synchrotron tune (half ring)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0.0124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0.0114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0.0180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0.0340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long. damping time [ms]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414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77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6.6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SR energy loss / turn [GeV]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0.0360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0.334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1.69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9.05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total RF voltage [GV]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0.096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0.43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1.96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10.6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RF acceptance [%]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1.9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1.9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2.3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4.7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energy acceptance [%]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FF27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±1.3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FF27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±1.3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FF27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±1.5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FF27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-2.8/+2.4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energy spread (SR / BS) [%]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0.038 / 0.132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0.066 / 0.153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0.099 / 0.151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0.153 / 0.195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bunch length (SR / BS)  [mm]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3.5 / 12.1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3.3 / 7.65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3.15 / 4.9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2.5 / 3.3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Piwinski angle (SR / BS)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8.2 / 28.5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6.6 / 15.3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3.4 / 5.3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1.0 / 1.3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5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bunch intensity  [10</a:t>
                      </a:r>
                      <a:r>
                        <a:rPr baseline="31999"/>
                        <a:t>11</a:t>
                      </a:r>
                      <a:r>
                        <a:t>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1.7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1.5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1.5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2.8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number of  bunches / beam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16640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2030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401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beam current  [mA]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1390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150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29.6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5.5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16407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500">
                          <a:solidFill>
                            <a:srgbClr val="0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pPr>
                      <a:r>
                        <a:t>luminosity [10</a:t>
                      </a:r>
                      <a:r>
                        <a:rPr baseline="31999"/>
                        <a:t>34</a:t>
                      </a:r>
                      <a:r>
                        <a:t> cm</a:t>
                      </a:r>
                      <a:r>
                        <a:rPr baseline="31999"/>
                        <a:t>-2</a:t>
                      </a:r>
                      <a:r>
                        <a:t>s</a:t>
                      </a:r>
                      <a:r>
                        <a:rPr baseline="31999"/>
                        <a:t>-1</a:t>
                      </a:r>
                      <a:r>
                        <a:t>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C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&gt; 200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C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&gt; 30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C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&gt; 7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1500">
                          <a:solidFill>
                            <a:srgbClr val="C00000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&gt; 1.3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beam-beam  parameter (x / y)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0.004 / 0.133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0.0065 / 0.118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0.016 / 0.108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0.090 / 0.148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luminosity lifetime [min]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70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50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42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39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time between injections [sec]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122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44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31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32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allowable asymmetry [%]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±5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±3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±3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4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±3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required lifetime by BS [min]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29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16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11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12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  <a:tr h="304312">
                <a:tc>
                  <a:txBody>
                    <a:bodyPr/>
                    <a:lstStyle/>
                    <a:p>
                      <a:pPr algn="l"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actual lifetime (w) by BS [min]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A26B2D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&gt; 200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20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ts val="3300"/>
                        </a:lnSpc>
                        <a:defRPr cap="none" spc="0" sz="1800">
                          <a:solidFill>
                            <a:srgbClr val="000000"/>
                          </a:solidFill>
                        </a:defRPr>
                      </a:pPr>
                      <a:r>
                        <a:rPr sz="1500">
                          <a:latin typeface="Helvetica Neue"/>
                          <a:ea typeface="Helvetica Neue"/>
                          <a:cs typeface="Helvetica Neue"/>
                          <a:sym typeface="Helvetica Neue"/>
                        </a:rPr>
                        <a:t>25</a:t>
                      </a:r>
                    </a:p>
                  </a:txBody>
                  <a:tcPr marL="91440" marR="91440" marT="45720" marB="45720" anchor="t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A26B2D"/>
                      </a:solidFill>
                      <a:miter lim="400000"/>
                    </a:lnT>
                    <a:lnB w="12700">
                      <a:solidFill>
                        <a:srgbClr val="A26B2D"/>
                      </a:solidFill>
                      <a:miter lim="400000"/>
                    </a:lnB>
                    <a:solidFill>
                      <a:srgbClr val="F0EBE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Luminosity vs. Energy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 defTabSz="245363">
              <a:defRPr spc="-53" sz="2688"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pPr/>
            <a:r>
              <a:t>Luminosity vs. Energy</a:t>
            </a:r>
          </a:p>
        </p:txBody>
      </p:sp>
      <p:sp>
        <p:nvSpPr>
          <p:cNvPr id="359" name="Text"/>
          <p:cNvSpPr txBox="1"/>
          <p:nvPr/>
        </p:nvSpPr>
        <p:spPr>
          <a:xfrm>
            <a:off x="1364826" y="1624423"/>
            <a:ext cx="127001" cy="3714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/>
          <a:p>
            <a:pPr algn="l" defTabSz="325120">
              <a:defRPr sz="900">
                <a:solidFill>
                  <a:srgbClr val="000000"/>
                </a:solidFill>
                <a:latin typeface="Monaco"/>
                <a:ea typeface="Monaco"/>
                <a:cs typeface="Monaco"/>
                <a:sym typeface="Monaco"/>
              </a:defRPr>
            </a:pPr>
          </a:p>
        </p:txBody>
      </p:sp>
      <p:sp>
        <p:nvSpPr>
          <p:cNvPr id="360" name="Z"/>
          <p:cNvSpPr txBox="1"/>
          <p:nvPr/>
        </p:nvSpPr>
        <p:spPr>
          <a:xfrm>
            <a:off x="8279192" y="4118791"/>
            <a:ext cx="326083" cy="5461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 defTabSz="584200">
              <a:defRPr i="1" sz="2800">
                <a:solidFill>
                  <a:srgbClr val="324863"/>
                </a:solidFill>
                <a:latin typeface="Palatino"/>
                <a:ea typeface="Palatino"/>
                <a:cs typeface="Palatino"/>
                <a:sym typeface="Palatino"/>
              </a:defRPr>
            </a:lvl1pPr>
          </a:lstStyle>
          <a:p>
            <a:pPr/>
            <a:r>
              <a:t>Z</a:t>
            </a:r>
          </a:p>
        </p:txBody>
      </p:sp>
      <p:pic>
        <p:nvPicPr>
          <p:cNvPr id="361" name="ScreenShot 2017-10-29 at 16.49.28 .png" descr="ScreenShot 2017-10-29 at 16.49.28 .png"/>
          <p:cNvPicPr>
            <a:picLocks noChangeAspect="1"/>
          </p:cNvPicPr>
          <p:nvPr/>
        </p:nvPicPr>
        <p:blipFill>
          <a:blip r:embed="rId2">
            <a:extLst/>
          </a:blip>
          <a:srcRect l="5838" t="23775" r="7751" b="10186"/>
          <a:stretch>
            <a:fillRect/>
          </a:stretch>
        </p:blipFill>
        <p:spPr>
          <a:xfrm>
            <a:off x="1338659" y="894182"/>
            <a:ext cx="10327669" cy="644931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362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557990" y="5296792"/>
            <a:ext cx="465595" cy="517328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363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84450" y="1624423"/>
            <a:ext cx="379135" cy="379135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364" name="Image" descr="Image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8279192" y="3745828"/>
            <a:ext cx="642326" cy="37296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365" name="Image" descr="Image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096351" y="2521089"/>
            <a:ext cx="631890" cy="379134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Why 365 GeV CM for ttbar?"/>
          <p:cNvSpPr txBox="1"/>
          <p:nvPr>
            <p:ph type="title"/>
          </p:nvPr>
        </p:nvSpPr>
        <p:spPr>
          <a:xfrm>
            <a:off x="-1016000" y="577850"/>
            <a:ext cx="11658600" cy="749300"/>
          </a:xfrm>
          <a:prstGeom prst="rect">
            <a:avLst/>
          </a:prstGeom>
        </p:spPr>
        <p:txBody>
          <a:bodyPr/>
          <a:lstStyle>
            <a:lvl1pPr defTabSz="452627">
              <a:defRPr cap="none" spc="79" sz="3959"/>
            </a:lvl1pPr>
          </a:lstStyle>
          <a:p>
            <a:pPr/>
            <a:r>
              <a:t>Why 365 GeV CM for ttbar?</a:t>
            </a:r>
          </a:p>
        </p:txBody>
      </p:sp>
      <p:pic>
        <p:nvPicPr>
          <p:cNvPr id="368" name="Image" descr="Image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8578" y="2256550"/>
            <a:ext cx="12567644" cy="7069300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pic>
        <p:nvPicPr>
          <p:cNvPr id="369" name="page6image3080.png" descr="page6image3080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8840672" y="168283"/>
            <a:ext cx="3123454" cy="26226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90500" dist="8455" dir="5400000">
              <a:srgbClr val="000000"/>
            </a:outerShdw>
          </a:effectLst>
        </p:spPr>
      </p:pic>
      <p:sp>
        <p:nvSpPr>
          <p:cNvPr id="370" name="Line"/>
          <p:cNvSpPr/>
          <p:nvPr/>
        </p:nvSpPr>
        <p:spPr>
          <a:xfrm>
            <a:off x="1041400" y="4648200"/>
            <a:ext cx="2985251" cy="0"/>
          </a:xfrm>
          <a:prstGeom prst="line">
            <a:avLst/>
          </a:prstGeom>
          <a:ln w="50800">
            <a:solidFill>
              <a:srgbClr val="FF2700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defRPr cap="all" spc="32" sz="1600">
                <a:latin typeface="+mn-lt"/>
                <a:ea typeface="+mn-ea"/>
                <a:cs typeface="+mn-cs"/>
                <a:sym typeface="Futura"/>
              </a:defRPr>
            </a:pP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_rels/theme1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_rels/theme2.xml.rels><?xml version="1.0" encoding="UTF-8" standalone="yes"?><Relationships xmlns="http://schemas.openxmlformats.org/package/2006/relationships"><Relationship Id="rId1" Type="http://schemas.openxmlformats.org/officeDocument/2006/relationships/image" Target="../media/image1.png"/></Relationships>

</file>

<file path=ppt/theme/theme1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5B5854"/>
      </a:dk1>
      <a:lt1>
        <a:srgbClr val="072B5B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2" strike="noStrike" sz="1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New_Template8">
  <a:themeElements>
    <a:clrScheme name="New_Template8">
      <a:dk1>
        <a:srgbClr val="000000"/>
      </a:dk1>
      <a:lt1>
        <a:srgbClr val="FFFFFF"/>
      </a:lt1>
      <a:dk2>
        <a:srgbClr val="5B5854"/>
      </a:dk2>
      <a:lt2>
        <a:srgbClr val="C9C3BA"/>
      </a:lt2>
      <a:accent1>
        <a:srgbClr val="708CA5"/>
      </a:accent1>
      <a:accent2>
        <a:srgbClr val="80A7A7"/>
      </a:accent2>
      <a:accent3>
        <a:srgbClr val="98A66D"/>
      </a:accent3>
      <a:accent4>
        <a:srgbClr val="CF9E5B"/>
      </a:accent4>
      <a:accent5>
        <a:srgbClr val="C87C6D"/>
      </a:accent5>
      <a:accent6>
        <a:srgbClr val="837B9A"/>
      </a:accent6>
      <a:hlink>
        <a:srgbClr val="0000FF"/>
      </a:hlink>
      <a:folHlink>
        <a:srgbClr val="FF00FF"/>
      </a:folHlink>
    </a:clrScheme>
    <a:fontScheme name="New_Template8">
      <a:majorFont>
        <a:latin typeface="Futura"/>
        <a:ea typeface="Futura"/>
        <a:cs typeface="Futura"/>
      </a:majorFont>
      <a:minorFont>
        <a:latin typeface="Futura"/>
        <a:ea typeface="Futura"/>
        <a:cs typeface="Futura"/>
      </a:minorFont>
    </a:fontScheme>
    <a:fmtScheme name="New_Template8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r:embed="rId1"/>
          <a:srcRect l="0" t="0" r="0" b="0"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all" i="0" spc="32" strike="noStrike" sz="16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Futur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chemeClr val="accent5">
              <a:alpha val="75000"/>
            </a:schemeClr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t" upright="0">
        <a:spAutoFit/>
      </a:bodyPr>
      <a:lstStyle>
        <a:defPPr marL="0" marR="0" indent="0" algn="ctr" defTabSz="457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2400" u="none" kumimoji="0" normalizeH="0">
            <a:ln>
              <a:noFill/>
            </a:ln>
            <a:solidFill>
              <a:srgbClr val="5B5854"/>
            </a:solidFill>
            <a:effectLst/>
            <a:uFillTx/>
            <a:latin typeface="Avenir Medium"/>
            <a:ea typeface="Avenir Medium"/>
            <a:cs typeface="Avenir Medium"/>
            <a:sym typeface="Avenir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