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0" r:id="rId2"/>
    <p:sldId id="271" r:id="rId3"/>
    <p:sldId id="272" r:id="rId4"/>
    <p:sldId id="274" r:id="rId5"/>
    <p:sldId id="275" r:id="rId6"/>
    <p:sldId id="277" r:id="rId7"/>
    <p:sldId id="279" r:id="rId8"/>
    <p:sldId id="280" r:id="rId9"/>
    <p:sldId id="282" r:id="rId10"/>
    <p:sldId id="283" r:id="rId11"/>
    <p:sldId id="281" r:id="rId12"/>
    <p:sldId id="260" r:id="rId13"/>
    <p:sldId id="312" r:id="rId14"/>
    <p:sldId id="293" r:id="rId15"/>
    <p:sldId id="315" r:id="rId16"/>
    <p:sldId id="317" r:id="rId17"/>
    <p:sldId id="298" r:id="rId18"/>
    <p:sldId id="321" r:id="rId19"/>
    <p:sldId id="320" r:id="rId20"/>
    <p:sldId id="295" r:id="rId21"/>
    <p:sldId id="296" r:id="rId22"/>
    <p:sldId id="300" r:id="rId23"/>
    <p:sldId id="276" r:id="rId24"/>
    <p:sldId id="287" r:id="rId25"/>
    <p:sldId id="285" r:id="rId26"/>
    <p:sldId id="288" r:id="rId27"/>
    <p:sldId id="284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8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C3CED-7432-478B-92DA-895F7DD5EFA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5728-E0C0-49C7-87B4-90DFBBC3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5728-E0C0-49C7-87B4-90DFBBC394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5728-E0C0-49C7-87B4-90DFBBC394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7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5728-E0C0-49C7-87B4-90DFBBC394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5728-E0C0-49C7-87B4-90DFBBC394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9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5728-E0C0-49C7-87B4-90DFBBC394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4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7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4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3pPr>
              <a:defRPr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9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5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1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ABA9-6C2A-4ED8-880D-D182FFC4E7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332F-D695-4633-A4CF-86BCF77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9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wmf"/><Relationship Id="rId7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11" Type="http://schemas.openxmlformats.org/officeDocument/2006/relationships/image" Target="../media/image12.wmf"/><Relationship Id="rId5" Type="http://schemas.openxmlformats.org/officeDocument/2006/relationships/image" Target="../media/image55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4.wmf"/><Relationship Id="rId9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74" y="92991"/>
            <a:ext cx="602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the dynamics of beam slip-stacking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10" y="1177542"/>
            <a:ext cx="4908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S.Y. Lee</a:t>
            </a:r>
          </a:p>
          <a:p>
            <a:r>
              <a:rPr lang="en-US" sz="2000" dirty="0" err="1" smtClean="0"/>
              <a:t>Dept</a:t>
            </a:r>
            <a:r>
              <a:rPr lang="en-US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 smtClean="0"/>
              <a:t>Physics, IU</a:t>
            </a:r>
            <a:r>
              <a:rPr lang="en-US" sz="2000" dirty="0" smtClean="0"/>
              <a:t>, Bloomington, IN </a:t>
            </a:r>
            <a:r>
              <a:rPr lang="en-US" sz="2000" dirty="0" smtClean="0"/>
              <a:t>47405 </a:t>
            </a:r>
          </a:p>
          <a:p>
            <a:r>
              <a:rPr lang="en-US" sz="2000" dirty="0" smtClean="0"/>
              <a:t>Engineering Physics, Tsinghua University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32474" y="2361298"/>
            <a:ext cx="8710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MR12"/>
              </a:rPr>
              <a:t>Motivation: </a:t>
            </a:r>
            <a:r>
              <a:rPr lang="en-US" sz="2000" dirty="0" smtClean="0">
                <a:latin typeface="CMR12"/>
              </a:rPr>
              <a:t>Beam </a:t>
            </a:r>
            <a:r>
              <a:rPr lang="en-US" sz="2000" dirty="0">
                <a:latin typeface="CMR12"/>
              </a:rPr>
              <a:t>intensity is limited by space-charge effects at low energies. Rapid cycling </a:t>
            </a:r>
            <a:r>
              <a:rPr lang="en-US" sz="2000" dirty="0" smtClean="0">
                <a:latin typeface="CMR12"/>
              </a:rPr>
              <a:t>synchrotrons (</a:t>
            </a:r>
            <a:r>
              <a:rPr lang="en-US" sz="2000" dirty="0">
                <a:latin typeface="CMR12"/>
              </a:rPr>
              <a:t>RCS) can be used to increase beam power. However, RCS is usually </a:t>
            </a:r>
            <a:r>
              <a:rPr lang="en-US" sz="2000" dirty="0" smtClean="0">
                <a:latin typeface="CMR12"/>
              </a:rPr>
              <a:t>limited by </a:t>
            </a:r>
            <a:r>
              <a:rPr lang="en-US" sz="2000" dirty="0">
                <a:latin typeface="CMR12"/>
              </a:rPr>
              <a:t>its achievable energy and a second-stage accelerator is required to increase both </a:t>
            </a:r>
            <a:r>
              <a:rPr lang="en-US" sz="2000" dirty="0" smtClean="0">
                <a:latin typeface="CMR12"/>
              </a:rPr>
              <a:t>energy and </a:t>
            </a:r>
            <a:r>
              <a:rPr lang="en-US" sz="2000" dirty="0">
                <a:latin typeface="CMR12"/>
              </a:rPr>
              <a:t>beam power. Slip-stacking injection may be a necessary method to achieve high </a:t>
            </a:r>
            <a:r>
              <a:rPr lang="en-US" sz="2000" dirty="0" smtClean="0">
                <a:latin typeface="CMR12"/>
              </a:rPr>
              <a:t>power through </a:t>
            </a:r>
            <a:r>
              <a:rPr lang="en-US" sz="2000" dirty="0">
                <a:latin typeface="CMR12"/>
              </a:rPr>
              <a:t>doubling the beam intensity. Experimental trial on slip-stacking had been </a:t>
            </a:r>
            <a:r>
              <a:rPr lang="en-US" sz="2000" dirty="0" smtClean="0">
                <a:latin typeface="CMR12"/>
              </a:rPr>
              <a:t>carried out </a:t>
            </a:r>
            <a:r>
              <a:rPr lang="en-US" sz="2000" dirty="0">
                <a:latin typeface="CMR12"/>
              </a:rPr>
              <a:t>in the CERN SPS to accumulate beams from the CERN </a:t>
            </a:r>
            <a:r>
              <a:rPr lang="en-US" sz="2000" dirty="0" smtClean="0">
                <a:latin typeface="CMR12"/>
              </a:rPr>
              <a:t>PS. </a:t>
            </a:r>
            <a:r>
              <a:rPr lang="en-US" sz="2000" dirty="0">
                <a:latin typeface="CMR12"/>
              </a:rPr>
              <a:t>It had been applied </a:t>
            </a:r>
            <a:r>
              <a:rPr lang="en-US" sz="2000" dirty="0" smtClean="0">
                <a:latin typeface="CMR12"/>
              </a:rPr>
              <a:t>in the </a:t>
            </a:r>
            <a:r>
              <a:rPr lang="en-US" sz="2000" dirty="0" err="1">
                <a:latin typeface="CMR12"/>
              </a:rPr>
              <a:t>Fermilab</a:t>
            </a:r>
            <a:r>
              <a:rPr lang="en-US" sz="2000" dirty="0">
                <a:latin typeface="CMR12"/>
              </a:rPr>
              <a:t> </a:t>
            </a:r>
            <a:r>
              <a:rPr lang="en-US" sz="2000" dirty="0" err="1">
                <a:latin typeface="CMR12"/>
              </a:rPr>
              <a:t>Tevatron</a:t>
            </a:r>
            <a:r>
              <a:rPr lang="en-US" sz="2000" dirty="0">
                <a:latin typeface="CMR12"/>
              </a:rPr>
              <a:t> Run IIB, where proton bunches from the Booster were slip-stacked </a:t>
            </a:r>
            <a:r>
              <a:rPr lang="en-US" sz="2000" dirty="0" smtClean="0">
                <a:latin typeface="CMR12"/>
              </a:rPr>
              <a:t>in the </a:t>
            </a:r>
            <a:r>
              <a:rPr lang="en-US" sz="2000" dirty="0">
                <a:latin typeface="CMR12"/>
              </a:rPr>
              <a:t>Main Injector in order to increase antiproton production, when the slip-stacked </a:t>
            </a:r>
            <a:r>
              <a:rPr lang="en-US" sz="2000" dirty="0" smtClean="0">
                <a:latin typeface="CMR12"/>
              </a:rPr>
              <a:t>proton beam </a:t>
            </a:r>
            <a:r>
              <a:rPr lang="en-US" sz="2000" dirty="0">
                <a:latin typeface="CMR12"/>
              </a:rPr>
              <a:t>is extracted to hit a </a:t>
            </a:r>
            <a:r>
              <a:rPr lang="en-US" sz="2000" dirty="0" smtClean="0">
                <a:latin typeface="CMR12"/>
              </a:rPr>
              <a:t>target. </a:t>
            </a:r>
            <a:r>
              <a:rPr lang="en-US" sz="2000" dirty="0">
                <a:latin typeface="CMR12"/>
              </a:rPr>
              <a:t>At the moment, slip-stacking is also employed in </a:t>
            </a:r>
            <a:r>
              <a:rPr lang="en-US" sz="2000" dirty="0" smtClean="0">
                <a:latin typeface="CMR12"/>
              </a:rPr>
              <a:t>the </a:t>
            </a:r>
            <a:r>
              <a:rPr lang="en-US" sz="2000" dirty="0" err="1" smtClean="0">
                <a:latin typeface="CMR12"/>
              </a:rPr>
              <a:t>Fermilab</a:t>
            </a:r>
            <a:r>
              <a:rPr lang="en-US" sz="2000" dirty="0" smtClean="0">
                <a:latin typeface="CMR12"/>
              </a:rPr>
              <a:t> </a:t>
            </a:r>
            <a:r>
              <a:rPr lang="en-US" sz="2000" dirty="0">
                <a:latin typeface="CMR12"/>
              </a:rPr>
              <a:t>Recycler Ring to increase the proton beam power for neutrino </a:t>
            </a:r>
            <a:r>
              <a:rPr lang="en-US" sz="2000" dirty="0" smtClean="0">
                <a:latin typeface="CMR12"/>
              </a:rPr>
              <a:t>production.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2474" y="746655"/>
            <a:ext cx="32741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smtClean="0"/>
              <a:t>Motivation &amp; Review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Problem set up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Solution &amp; Applications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Conclusion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4114810" y="6386300"/>
            <a:ext cx="471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  <a:latin typeface="AdvOT483a8203"/>
              </a:rPr>
              <a:t>S.Y. Lee, K.Y. Ng, PRAB </a:t>
            </a:r>
            <a:r>
              <a:rPr lang="en-US" dirty="0">
                <a:solidFill>
                  <a:srgbClr val="231F20"/>
                </a:solidFill>
                <a:latin typeface="AdvOT19ee2aa8.B"/>
              </a:rPr>
              <a:t>20, </a:t>
            </a:r>
            <a:r>
              <a:rPr lang="en-US" dirty="0">
                <a:solidFill>
                  <a:srgbClr val="231F20"/>
                </a:solidFill>
                <a:latin typeface="AdvOT483a8203"/>
              </a:rPr>
              <a:t>064202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73561"/>
              </p:ext>
            </p:extLst>
          </p:nvPr>
        </p:nvGraphicFramePr>
        <p:xfrm>
          <a:off x="1404642" y="984189"/>
          <a:ext cx="624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3" imgW="3124080" imgH="419040" progId="Equation.3">
                  <p:embed/>
                </p:oleObj>
              </mc:Choice>
              <mc:Fallback>
                <p:oleObj name="Equation" r:id="rId3" imgW="3124080" imgH="419040" progId="Equation.3">
                  <p:embed/>
                  <p:pic>
                    <p:nvPicPr>
                      <p:cNvPr id="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642" y="984189"/>
                        <a:ext cx="624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2651" y="240011"/>
                <a:ext cx="8675885" cy="744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simplify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notation by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reidentifying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phase-space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coordinates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Hamiltonian is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1" y="240011"/>
                <a:ext cx="8675885" cy="744178"/>
              </a:xfrm>
              <a:prstGeom prst="rect">
                <a:avLst/>
              </a:prstGeom>
              <a:blipFill>
                <a:blip r:embed="rId5"/>
                <a:stretch>
                  <a:fillRect l="-702" t="-2459" r="-1404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2651" y="1948389"/>
            <a:ext cx="8675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we wish to study the phase structure in-between the upper and lower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buckets,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perform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canonical transformation to cancel the potential-energy part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using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generating function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65838"/>
              </p:ext>
            </p:extLst>
          </p:nvPr>
        </p:nvGraphicFramePr>
        <p:xfrm>
          <a:off x="1251865" y="2964052"/>
          <a:ext cx="695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6" imgW="3479760" imgH="419040" progId="Equation.3">
                  <p:embed/>
                </p:oleObj>
              </mc:Choice>
              <mc:Fallback>
                <p:oleObj name="Equation" r:id="rId6" imgW="3479760" imgH="419040" progId="Equation.3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865" y="2964052"/>
                        <a:ext cx="695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08666"/>
              </p:ext>
            </p:extLst>
          </p:nvPr>
        </p:nvGraphicFramePr>
        <p:xfrm>
          <a:off x="2586038" y="4111625"/>
          <a:ext cx="429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8" imgW="2145960" imgH="431640" progId="Equation.3">
                  <p:embed/>
                </p:oleObj>
              </mc:Choice>
              <mc:Fallback>
                <p:oleObj name="Equation" r:id="rId8" imgW="2145960" imgH="431640" progId="Equation.3">
                  <p:embed/>
                  <p:pic>
                    <p:nvPicPr>
                      <p:cNvPr id="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4111625"/>
                        <a:ext cx="4292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651" y="3928252"/>
            <a:ext cx="139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8507"/>
              </p:ext>
            </p:extLst>
          </p:nvPr>
        </p:nvGraphicFramePr>
        <p:xfrm>
          <a:off x="142651" y="5454476"/>
          <a:ext cx="8963472" cy="71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10" imgW="5422680" imgH="431640" progId="Equation.3">
                  <p:embed/>
                </p:oleObj>
              </mc:Choice>
              <mc:Fallback>
                <p:oleObj name="Equation" r:id="rId10" imgW="5422680" imgH="431640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51" y="5454476"/>
                        <a:ext cx="8963472" cy="713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652" y="4982058"/>
            <a:ext cx="321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obtain the Hamiltonian: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53094" y="6059709"/>
            <a:ext cx="2065887" cy="502265"/>
            <a:chOff x="1553094" y="6059709"/>
            <a:chExt cx="2065887" cy="50226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005263" y="6059709"/>
              <a:ext cx="834190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53094" y="6192642"/>
              <a:ext cx="2065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resonance term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9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82" y="340963"/>
            <a:ext cx="853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cancel the resonance driving term from the upper and lower buckets, we add  the 2nd order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slip-stick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system. The resulting Hamiltonian becomes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10616"/>
              </p:ext>
            </p:extLst>
          </p:nvPr>
        </p:nvGraphicFramePr>
        <p:xfrm>
          <a:off x="461504" y="1048849"/>
          <a:ext cx="812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3" imgW="4063680" imgH="419040" progId="Equation.3">
                  <p:embed/>
                </p:oleObj>
              </mc:Choice>
              <mc:Fallback>
                <p:oleObj name="Equation" r:id="rId3" imgW="4063680" imgH="419040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04" y="1048849"/>
                        <a:ext cx="812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365753"/>
              </p:ext>
            </p:extLst>
          </p:nvPr>
        </p:nvGraphicFramePr>
        <p:xfrm>
          <a:off x="1365734" y="2017579"/>
          <a:ext cx="13144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5" imgW="596880" imgH="431640" progId="Equation.3">
                  <p:embed/>
                </p:oleObj>
              </mc:Choice>
              <mc:Fallback>
                <p:oleObj name="Equation" r:id="rId5" imgW="596880" imgH="431640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734" y="2017579"/>
                        <a:ext cx="13144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481" y="2092925"/>
            <a:ext cx="81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17" y="2292980"/>
            <a:ext cx="5905500" cy="4333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481" y="3595607"/>
            <a:ext cx="2681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Comparison of correction coefficient above and those by Eldred.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12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069" y="48126"/>
            <a:ext cx="4466471" cy="6739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78" y="232474"/>
            <a:ext cx="400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the compensation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799" y="0"/>
            <a:ext cx="45412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3" y="0"/>
            <a:ext cx="4495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41" y="74212"/>
            <a:ext cx="334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Parametric resonances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5640" y="570157"/>
            <a:ext cx="87922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Resonances produced by periodic perturbation to a dynamic system is called the parametric resonances. For example, A time dependent modulation, e.g. </a:t>
            </a:r>
            <a:r>
              <a:rPr lang="en-US" sz="2000" dirty="0" err="1" smtClean="0"/>
              <a:t>rf</a:t>
            </a:r>
            <a:r>
              <a:rPr lang="en-US" sz="2000" dirty="0" smtClean="0"/>
              <a:t> noise, </a:t>
            </a:r>
            <a:r>
              <a:rPr lang="en-US" sz="2000" dirty="0" err="1" smtClean="0"/>
              <a:t>rf</a:t>
            </a:r>
            <a:r>
              <a:rPr lang="en-US" sz="2000" dirty="0" smtClean="0"/>
              <a:t> phase modulation, dipole field modulation, quadrupole vibration, </a:t>
            </a:r>
            <a:r>
              <a:rPr lang="en-US" sz="2000" dirty="0" err="1" smtClean="0"/>
              <a:t>rf</a:t>
            </a:r>
            <a:r>
              <a:rPr lang="en-US" sz="2000" dirty="0" smtClean="0"/>
              <a:t> voltage modulation, etc., on the synchrotron motion can cause resonance excitation to particles inside the </a:t>
            </a:r>
            <a:r>
              <a:rPr lang="en-US" sz="2000" dirty="0" err="1" smtClean="0"/>
              <a:t>rf</a:t>
            </a:r>
            <a:r>
              <a:rPr lang="en-US" sz="2000" dirty="0" smtClean="0"/>
              <a:t> bucket.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Some IUCF experimental data are shown below: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44" y="2911553"/>
            <a:ext cx="5800000" cy="35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40" y="2727707"/>
            <a:ext cx="281519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 (m)		86.82</a:t>
            </a:r>
          </a:p>
          <a:p>
            <a:r>
              <a:rPr lang="el-GR" sz="2200" dirty="0" smtClean="0"/>
              <a:t>ε</a:t>
            </a:r>
            <a:r>
              <a:rPr lang="en-US" sz="2200" baseline="-25000" dirty="0" err="1"/>
              <a:t>r</a:t>
            </a:r>
            <a:r>
              <a:rPr lang="en-US" sz="2200" baseline="-25000" dirty="0" err="1" smtClean="0"/>
              <a:t>ms</a:t>
            </a:r>
            <a:r>
              <a:rPr lang="en-US" sz="2200" dirty="0" smtClean="0"/>
              <a:t> (</a:t>
            </a:r>
            <a:r>
              <a:rPr lang="el-GR" sz="2200" dirty="0" smtClean="0"/>
              <a:t>μ</a:t>
            </a:r>
            <a:r>
              <a:rPr lang="en-US" sz="2200" dirty="0" smtClean="0"/>
              <a:t>m)	0.05</a:t>
            </a:r>
          </a:p>
          <a:p>
            <a:r>
              <a:rPr lang="en-US" sz="2200" dirty="0" err="1" smtClean="0"/>
              <a:t>Δp</a:t>
            </a:r>
            <a:r>
              <a:rPr lang="en-US" sz="2200" dirty="0" smtClean="0"/>
              <a:t>/p (FWHM)	10</a:t>
            </a:r>
            <a:r>
              <a:rPr lang="en-US" sz="2200" baseline="30000" dirty="0" smtClean="0"/>
              <a:t>−4</a:t>
            </a:r>
          </a:p>
          <a:p>
            <a:r>
              <a:rPr lang="en-US" sz="2200" dirty="0" smtClean="0"/>
              <a:t>Tunes		3.8/4.8</a:t>
            </a:r>
          </a:p>
          <a:p>
            <a:r>
              <a:rPr lang="en-US" sz="2200" dirty="0" smtClean="0"/>
              <a:t>Damping time 	</a:t>
            </a:r>
          </a:p>
          <a:p>
            <a:r>
              <a:rPr lang="en-US" sz="2200" dirty="0" smtClean="0"/>
              <a:t>Transverse 	3±1s</a:t>
            </a:r>
          </a:p>
          <a:p>
            <a:r>
              <a:rPr lang="en-US" sz="2200" dirty="0" smtClean="0"/>
              <a:t>Longitudinal	0.34 s</a:t>
            </a:r>
          </a:p>
          <a:p>
            <a:r>
              <a:rPr lang="en-US" sz="2200" dirty="0" smtClean="0"/>
              <a:t>2 </a:t>
            </a:r>
            <a:r>
              <a:rPr lang="en-US" sz="2200" dirty="0" err="1" smtClean="0"/>
              <a:t>rf</a:t>
            </a:r>
            <a:r>
              <a:rPr lang="en-US" sz="2200" dirty="0" smtClean="0"/>
              <a:t> cavities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68" y="2893316"/>
            <a:ext cx="4302986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0380" y="201478"/>
            <a:ext cx="295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synchrotron tune: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509519"/>
              </p:ext>
            </p:extLst>
          </p:nvPr>
        </p:nvGraphicFramePr>
        <p:xfrm>
          <a:off x="6473862" y="30380"/>
          <a:ext cx="2365728" cy="1437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3" imgW="1002960" imgH="609480" progId="Equation.3">
                  <p:embed/>
                </p:oleObj>
              </mc:Choice>
              <mc:Fallback>
                <p:oleObj name="Equation" r:id="rId3" imgW="100296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3862" y="30380"/>
                        <a:ext cx="2365728" cy="1437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2" y="1075567"/>
            <a:ext cx="623786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2540" y="1258139"/>
            <a:ext cx="6416377" cy="5567777"/>
            <a:chOff x="1057144" y="1258139"/>
            <a:chExt cx="6416377" cy="55677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277" y="1258139"/>
              <a:ext cx="6364244" cy="533734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57144" y="6456584"/>
              <a:ext cx="6372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in normalized phase space	Poincare surface of section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6238" y="70140"/>
            <a:ext cx="8883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this experiment, the synchrotron </a:t>
            </a:r>
            <a:r>
              <a:rPr lang="en-US" sz="2000" dirty="0" smtClean="0"/>
              <a:t>oscillation frequency </a:t>
            </a:r>
            <a:r>
              <a:rPr lang="en-US" sz="2000" dirty="0"/>
              <a:t>was chosen to be about 540 Hz, or about 1910 revolutions </a:t>
            </a:r>
            <a:r>
              <a:rPr lang="en-US" sz="2000" dirty="0" smtClean="0"/>
              <a:t>n the accelerator. An </a:t>
            </a:r>
            <a:r>
              <a:rPr lang="en-US" sz="2000" dirty="0" err="1" smtClean="0"/>
              <a:t>rf</a:t>
            </a:r>
            <a:r>
              <a:rPr lang="en-US" sz="2000" dirty="0" smtClean="0"/>
              <a:t> </a:t>
            </a:r>
            <a:r>
              <a:rPr lang="en-US" sz="2000" dirty="0"/>
              <a:t>phase modulation amplitude of </a:t>
            </a:r>
            <a:r>
              <a:rPr lang="en-US" sz="2000" dirty="0" smtClean="0"/>
              <a:t>1.45° after </a:t>
            </a:r>
            <a:r>
              <a:rPr lang="en-US" sz="2000" dirty="0"/>
              <a:t>an initial phase kick of </a:t>
            </a:r>
            <a:r>
              <a:rPr lang="en-US" sz="2000" dirty="0" smtClean="0"/>
              <a:t>42° </a:t>
            </a:r>
            <a:r>
              <a:rPr lang="en-US" sz="2000" dirty="0"/>
              <a:t>at modulation frequencies of 490 Hz (upper) and </a:t>
            </a:r>
            <a:r>
              <a:rPr lang="en-US" sz="2000" dirty="0" smtClean="0"/>
              <a:t>520 Hz </a:t>
            </a:r>
            <a:r>
              <a:rPr lang="en-US" sz="2000" dirty="0"/>
              <a:t>(lower</a:t>
            </a:r>
            <a:r>
              <a:rPr lang="en-US" sz="2000" dirty="0" smtClean="0"/>
              <a:t>).</a:t>
            </a:r>
            <a:r>
              <a:rPr lang="en-US" sz="2000" dirty="0"/>
              <a:t> Fitted synchrotron frequency is 535±3 Hz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96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652" y="3275509"/>
            <a:ext cx="3947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Using a fast sampling digital oscilloscope for a single trace, we found that the beam profile was not made of particles distributed in a ring of large synchrotron amplitude, but was composed of two </a:t>
            </a:r>
            <a:r>
              <a:rPr lang="en-US" sz="2000" dirty="0" err="1" smtClean="0"/>
              <a:t>beamlets</a:t>
            </a:r>
            <a:r>
              <a:rPr lang="en-US" sz="2000" dirty="0" smtClean="0"/>
              <a:t>. Both </a:t>
            </a:r>
            <a:r>
              <a:rPr lang="en-US" sz="2000" dirty="0" err="1" smtClean="0"/>
              <a:t>beamlets</a:t>
            </a:r>
            <a:r>
              <a:rPr lang="en-US" sz="2000" dirty="0" smtClean="0"/>
              <a:t> rotated in the synchrotron phase space at the modulating frequency, as measured from a fast Fourier transform (FFT) of the phase signal.</a:t>
            </a:r>
            <a:endParaRPr lang="en-US" sz="2000" dirty="0"/>
          </a:p>
        </p:txBody>
      </p:sp>
      <p:pic>
        <p:nvPicPr>
          <p:cNvPr id="21506" name="Picture 2" descr="D:\cour\ffig3\ch33a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96" y="0"/>
            <a:ext cx="497205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652" y="43914"/>
            <a:ext cx="39473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Set the synchrotron frequency at  </a:t>
            </a:r>
            <a:r>
              <a:rPr lang="en-US" sz="2000" dirty="0"/>
              <a:t>262 </a:t>
            </a:r>
            <a:r>
              <a:rPr lang="en-US" sz="2000" dirty="0" smtClean="0"/>
              <a:t>Hz and apply modulation frequencies from 210-260 Hz. The oscilloscope </a:t>
            </a:r>
            <a:r>
              <a:rPr lang="en-US" sz="2000" dirty="0"/>
              <a:t>traces of </a:t>
            </a:r>
            <a:r>
              <a:rPr lang="en-US" sz="2000" dirty="0" smtClean="0"/>
              <a:t>accumulated BPM </a:t>
            </a:r>
            <a:r>
              <a:rPr lang="en-US" sz="2000" dirty="0"/>
              <a:t>sum </a:t>
            </a:r>
            <a:r>
              <a:rPr lang="en-US" sz="2000" dirty="0" smtClean="0"/>
              <a:t>signals show </a:t>
            </a:r>
            <a:r>
              <a:rPr lang="en-US" sz="2000" dirty="0"/>
              <a:t>the splitting of </a:t>
            </a:r>
            <a:r>
              <a:rPr lang="en-US" sz="2000" dirty="0" smtClean="0"/>
              <a:t>a beam </a:t>
            </a:r>
            <a:r>
              <a:rPr lang="en-US" sz="2000" dirty="0"/>
              <a:t>bunch into </a:t>
            </a:r>
            <a:r>
              <a:rPr lang="en-US" sz="2000" dirty="0" err="1" smtClean="0"/>
              <a:t>beamlets</a:t>
            </a:r>
            <a:r>
              <a:rPr lang="en-US" sz="2000" dirty="0" smtClean="0"/>
              <a:t> below the </a:t>
            </a:r>
            <a:r>
              <a:rPr lang="en-US" sz="2000" dirty="0"/>
              <a:t>bifurcation </a:t>
            </a:r>
            <a:r>
              <a:rPr lang="en-US" sz="2000" dirty="0" smtClean="0"/>
              <a:t>frequency at about 250 Hz. The dipole field is modulated by sine wave at an amplitude of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=4G</a:t>
            </a:r>
            <a:r>
              <a:rPr lang="en-US" sz="2000" dirty="0"/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83798" y="0"/>
            <a:ext cx="3800475" cy="6853537"/>
            <a:chOff x="4983798" y="0"/>
            <a:chExt cx="3800475" cy="6853537"/>
          </a:xfrm>
        </p:grpSpPr>
        <p:pic>
          <p:nvPicPr>
            <p:cNvPr id="5" name="Picture 4" descr="D:\cour\ffig3\ch33poi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794" y="3629700"/>
              <a:ext cx="3760455" cy="32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88573" y="-104775"/>
              <a:ext cx="3590925" cy="3800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16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our\ffig3\ch33a7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4943"/>
            <a:ext cx="528637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D:\cour\ffig3\ch33a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719627"/>
            <a:ext cx="38004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3194530"/>
            <a:ext cx="619125" cy="18749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57800" y="2121079"/>
            <a:ext cx="533400" cy="69245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75952" y="3547242"/>
            <a:ext cx="2610497" cy="3317109"/>
            <a:chOff x="3275866" y="3806775"/>
            <a:chExt cx="2435912" cy="3057087"/>
          </a:xfrm>
        </p:grpSpPr>
        <p:pic>
          <p:nvPicPr>
            <p:cNvPr id="51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66" y="4554349"/>
              <a:ext cx="2210535" cy="2309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344052" y="3806775"/>
              <a:ext cx="367726" cy="1165133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645459" y="2936838"/>
            <a:ext cx="5421854" cy="2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283" y="5205714"/>
            <a:ext cx="2171700" cy="16097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938221" y="38131"/>
            <a:ext cx="3078480" cy="3003008"/>
            <a:chOff x="5938221" y="38131"/>
            <a:chExt cx="3078480" cy="30030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3101" y="38131"/>
              <a:ext cx="2133600" cy="16764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5938221" y="1714531"/>
              <a:ext cx="951896" cy="13266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01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cour\ffig3\ch33b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84" y="2931355"/>
            <a:ext cx="3350019" cy="21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cour\ffig3\ch33b6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439928" y="551763"/>
            <a:ext cx="4881968" cy="37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7801" y="5257800"/>
            <a:ext cx="72260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beam bunch was </a:t>
            </a:r>
            <a:r>
              <a:rPr lang="en-US" dirty="0" smtClean="0"/>
              <a:t>observed to </a:t>
            </a:r>
            <a:r>
              <a:rPr lang="en-US" dirty="0"/>
              <a:t>split into three </a:t>
            </a:r>
            <a:r>
              <a:rPr lang="en-US" dirty="0" err="1"/>
              <a:t>beamlets</a:t>
            </a:r>
            <a:r>
              <a:rPr lang="en-US" dirty="0"/>
              <a:t> in </a:t>
            </a:r>
            <a:r>
              <a:rPr lang="en-US" dirty="0" smtClean="0"/>
              <a:t>a single </a:t>
            </a:r>
            <a:r>
              <a:rPr lang="en-US" dirty="0" err="1"/>
              <a:t>rf</a:t>
            </a:r>
            <a:r>
              <a:rPr lang="en-US" dirty="0"/>
              <a:t> bucket measured from a </a:t>
            </a:r>
            <a:r>
              <a:rPr lang="en-US" dirty="0" smtClean="0"/>
              <a:t>fast sampling </a:t>
            </a:r>
            <a:r>
              <a:rPr lang="en-US" dirty="0"/>
              <a:t>scope in (</a:t>
            </a:r>
            <a:r>
              <a:rPr lang="el-GR" dirty="0"/>
              <a:t>μ</a:t>
            </a:r>
            <a:r>
              <a:rPr lang="en-US" dirty="0"/>
              <a:t>s). The </a:t>
            </a:r>
            <a:r>
              <a:rPr lang="en-US" dirty="0" smtClean="0"/>
              <a:t>voltage modulation </a:t>
            </a:r>
            <a:r>
              <a:rPr lang="en-US" dirty="0"/>
              <a:t>amplitude is b = 0.05 </a:t>
            </a:r>
            <a:r>
              <a:rPr lang="en-US" dirty="0" smtClean="0"/>
              <a:t>at modulation </a:t>
            </a:r>
            <a:r>
              <a:rPr lang="en-US" dirty="0"/>
              <a:t>frequency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</a:t>
            </a:r>
            <a:r>
              <a:rPr lang="en-US" dirty="0" smtClean="0"/>
              <a:t>=480 </a:t>
            </a:r>
            <a:r>
              <a:rPr lang="en-US" dirty="0"/>
              <a:t>Hz </a:t>
            </a:r>
            <a:r>
              <a:rPr lang="en-US" dirty="0" smtClean="0"/>
              <a:t>with synchrotron </a:t>
            </a:r>
            <a:r>
              <a:rPr lang="en-US" dirty="0"/>
              <a:t>tune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=263 </a:t>
            </a:r>
            <a:r>
              <a:rPr lang="en-US" dirty="0"/>
              <a:t>Hz. Note </a:t>
            </a:r>
            <a:r>
              <a:rPr lang="en-US" dirty="0" smtClean="0"/>
              <a:t>that the </a:t>
            </a:r>
            <a:r>
              <a:rPr lang="en-US" dirty="0"/>
              <a:t>outer two </a:t>
            </a:r>
            <a:r>
              <a:rPr lang="en-US" dirty="0" err="1"/>
              <a:t>beamlets</a:t>
            </a:r>
            <a:r>
              <a:rPr lang="en-US" dirty="0"/>
              <a:t> rotated </a:t>
            </a:r>
            <a:r>
              <a:rPr lang="en-US" dirty="0" smtClean="0"/>
              <a:t>around the </a:t>
            </a:r>
            <a:r>
              <a:rPr lang="en-US" dirty="0"/>
              <a:t>center </a:t>
            </a:r>
            <a:r>
              <a:rPr lang="en-US" dirty="0" err="1"/>
              <a:t>beamlet</a:t>
            </a:r>
            <a:r>
              <a:rPr lang="en-US" dirty="0"/>
              <a:t> at a frequency </a:t>
            </a:r>
            <a:r>
              <a:rPr lang="en-US" dirty="0" smtClean="0"/>
              <a:t>equal to </a:t>
            </a:r>
            <a:r>
              <a:rPr lang="en-US" dirty="0"/>
              <a:t>half the modulation frequency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00" y="0"/>
            <a:ext cx="5286375" cy="2905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1218" y="325463"/>
            <a:ext cx="2336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island action vs modulation frequency.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1925" y="728420"/>
            <a:ext cx="1859797" cy="33941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1925" y="1148316"/>
            <a:ext cx="1796002" cy="312597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4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53" y="657967"/>
            <a:ext cx="886585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D. </a:t>
            </a:r>
            <a:r>
              <a:rPr lang="en-US" sz="2400" dirty="0" err="1"/>
              <a:t>Boussard</a:t>
            </a:r>
            <a:r>
              <a:rPr lang="en-US" sz="2400" dirty="0"/>
              <a:t>* and Y. </a:t>
            </a:r>
            <a:r>
              <a:rPr lang="en-US" sz="2400" dirty="0" err="1" smtClean="0"/>
              <a:t>Mizumachi</a:t>
            </a:r>
            <a:r>
              <a:rPr lang="en-US" sz="2400" dirty="0" smtClean="0"/>
              <a:t>, </a:t>
            </a:r>
            <a:r>
              <a:rPr lang="en-US" sz="2200" dirty="0" smtClean="0"/>
              <a:t>Production of beams with high line-density by azimuthal combination of bunches in a synchrotron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IEEE </a:t>
            </a:r>
            <a:r>
              <a:rPr lang="en-US" sz="2200" dirty="0"/>
              <a:t>Transactions on Nuclear Science, Vol. NS-26, No. 3, June </a:t>
            </a:r>
            <a:r>
              <a:rPr lang="en-US" sz="2200" dirty="0" smtClean="0"/>
              <a:t>1979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7" y="1942333"/>
            <a:ext cx="8865855" cy="2902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9" y="4219984"/>
            <a:ext cx="5361173" cy="2638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026" y="178637"/>
            <a:ext cx="38474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MR10"/>
              </a:rPr>
              <a:t>F.E. Mills, BNL 15936 (1971).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87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0" y="457200"/>
            <a:ext cx="9096375" cy="6248400"/>
            <a:chOff x="1" y="0"/>
            <a:chExt cx="9096374" cy="6248399"/>
          </a:xfrm>
        </p:grpSpPr>
        <p:pic>
          <p:nvPicPr>
            <p:cNvPr id="6154" name="Picture 2" descr="D:\cour\ffig3\ch33a7b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0"/>
              <a:ext cx="5286375" cy="454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" descr="D:\cour\ffig3\ch33b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81062" y="1614487"/>
              <a:ext cx="5514975" cy="375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rot="10800000">
              <a:off x="3429001" y="838200"/>
              <a:ext cx="9144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2209801" y="3200399"/>
              <a:ext cx="3352799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19113" y="304800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Quadrupole mode!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282950" y="2286000"/>
            <a:ext cx="2676525" cy="4586288"/>
            <a:chOff x="3283730" y="2286000"/>
            <a:chExt cx="2676050" cy="4586534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210422"/>
              <a:ext cx="1768780" cy="166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153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3283730" y="2286000"/>
              <a:ext cx="1593070" cy="2924422"/>
            </a:xfrm>
            <a:prstGeom prst="straightConnector1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82950" y="3505200"/>
            <a:ext cx="4984750" cy="3373438"/>
            <a:chOff x="3283730" y="3505200"/>
            <a:chExt cx="4983970" cy="3373538"/>
          </a:xfrm>
        </p:grpSpPr>
        <p:pic>
          <p:nvPicPr>
            <p:cNvPr id="615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652" y="5210421"/>
              <a:ext cx="1533048" cy="166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151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3283730" y="3505200"/>
              <a:ext cx="3574270" cy="1857622"/>
            </a:xfrm>
            <a:prstGeom prst="straightConnector1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84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our\ffig3\ch33a7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160588"/>
            <a:ext cx="528637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D:\cour\ffig2\ch27jf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752475"/>
            <a:ext cx="39624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16200000" flipV="1">
            <a:off x="3162300" y="1485900"/>
            <a:ext cx="15240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086100" y="3390900"/>
            <a:ext cx="17526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52400" y="74613"/>
            <a:ext cx="312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Sextupole 3</a:t>
            </a:r>
            <a:r>
              <a:rPr lang="en-US" baseline="30000">
                <a:solidFill>
                  <a:schemeClr val="tx1"/>
                </a:solidFill>
              </a:rPr>
              <a:t>rd</a:t>
            </a:r>
            <a:r>
              <a:rPr lang="en-US">
                <a:solidFill>
                  <a:schemeClr val="tx1"/>
                </a:solidFill>
              </a:rPr>
              <a:t> resonance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05475"/>
            <a:ext cx="9810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6" name="Group 9"/>
          <p:cNvGrpSpPr>
            <a:grpSpLocks/>
          </p:cNvGrpSpPr>
          <p:nvPr/>
        </p:nvGrpSpPr>
        <p:grpSpPr bwMode="auto">
          <a:xfrm>
            <a:off x="3429000" y="76200"/>
            <a:ext cx="1562100" cy="2209800"/>
            <a:chOff x="3429001" y="76200"/>
            <a:chExt cx="1562099" cy="2209800"/>
          </a:xfrm>
        </p:grpSpPr>
        <p:pic>
          <p:nvPicPr>
            <p:cNvPr id="718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76200"/>
              <a:ext cx="11811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188" name="Straight Arrow Connector 4"/>
            <p:cNvCxnSpPr>
              <a:cxnSpLocks noChangeShapeType="1"/>
            </p:cNvCxnSpPr>
            <p:nvPr/>
          </p:nvCxnSpPr>
          <p:spPr bwMode="auto">
            <a:xfrm flipH="1">
              <a:off x="3429001" y="1128712"/>
              <a:ext cx="761999" cy="1157288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7" name="Group 12"/>
          <p:cNvGrpSpPr>
            <a:grpSpLocks/>
          </p:cNvGrpSpPr>
          <p:nvPr/>
        </p:nvGrpSpPr>
        <p:grpSpPr bwMode="auto">
          <a:xfrm>
            <a:off x="2743200" y="304800"/>
            <a:ext cx="3590925" cy="2286000"/>
            <a:chOff x="2743200" y="304800"/>
            <a:chExt cx="3590925" cy="2286000"/>
          </a:xfrm>
        </p:grpSpPr>
        <p:pic>
          <p:nvPicPr>
            <p:cNvPr id="718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04800"/>
              <a:ext cx="1152525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186" name="Straight Arrow Connector 16"/>
            <p:cNvCxnSpPr>
              <a:cxnSpLocks noChangeShapeType="1"/>
            </p:cNvCxnSpPr>
            <p:nvPr/>
          </p:nvCxnSpPr>
          <p:spPr bwMode="auto">
            <a:xfrm flipH="1">
              <a:off x="2743200" y="1295400"/>
              <a:ext cx="2438400" cy="1295400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8" name="Group 15"/>
          <p:cNvGrpSpPr>
            <a:grpSpLocks/>
          </p:cNvGrpSpPr>
          <p:nvPr/>
        </p:nvGrpSpPr>
        <p:grpSpPr bwMode="auto">
          <a:xfrm>
            <a:off x="3275013" y="609600"/>
            <a:ext cx="4297362" cy="2133600"/>
            <a:chOff x="3275371" y="609600"/>
            <a:chExt cx="4297004" cy="2133599"/>
          </a:xfrm>
        </p:grpSpPr>
        <p:pic>
          <p:nvPicPr>
            <p:cNvPr id="718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609600"/>
              <a:ext cx="1019175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184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3275371" y="1542756"/>
              <a:ext cx="3225441" cy="1200443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9" name="Group 22"/>
          <p:cNvGrpSpPr>
            <a:grpSpLocks/>
          </p:cNvGrpSpPr>
          <p:nvPr/>
        </p:nvGrpSpPr>
        <p:grpSpPr bwMode="auto">
          <a:xfrm>
            <a:off x="3429000" y="1009650"/>
            <a:ext cx="5553075" cy="1803400"/>
            <a:chOff x="3429001" y="1009356"/>
            <a:chExt cx="5553074" cy="1804183"/>
          </a:xfrm>
        </p:grpSpPr>
        <p:pic>
          <p:nvPicPr>
            <p:cNvPr id="718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009356"/>
              <a:ext cx="10572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182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3429001" y="1899140"/>
              <a:ext cx="4495799" cy="914399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180" name="Straight Arrow Connector 30"/>
          <p:cNvCxnSpPr>
            <a:cxnSpLocks noChangeShapeType="1"/>
          </p:cNvCxnSpPr>
          <p:nvPr/>
        </p:nvCxnSpPr>
        <p:spPr bwMode="auto">
          <a:xfrm flipV="1">
            <a:off x="2590800" y="3181350"/>
            <a:ext cx="760413" cy="230505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520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" y="864544"/>
            <a:ext cx="4243388" cy="57835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43177" y="867662"/>
            <a:ext cx="3848100" cy="5757805"/>
            <a:chOff x="5143177" y="867662"/>
            <a:chExt cx="3848100" cy="57578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177" y="867662"/>
              <a:ext cx="3848100" cy="2828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702" y="3701292"/>
              <a:ext cx="3838575" cy="292417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14602" y="714534"/>
            <a:ext cx="3895725" cy="5743575"/>
            <a:chOff x="5114602" y="606048"/>
            <a:chExt cx="3895725" cy="57435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702" y="606048"/>
              <a:ext cx="3857625" cy="28384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602" y="3444498"/>
              <a:ext cx="3876675" cy="290512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2682" y="597099"/>
            <a:ext cx="3902792" cy="59117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91580" y="1880378"/>
            <a:ext cx="139485" cy="10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436062"/>
              </p:ext>
            </p:extLst>
          </p:nvPr>
        </p:nvGraphicFramePr>
        <p:xfrm>
          <a:off x="21902" y="30875"/>
          <a:ext cx="513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0" imgW="2565360" imgH="393480" progId="Equation.3">
                  <p:embed/>
                </p:oleObj>
              </mc:Choice>
              <mc:Fallback>
                <p:oleObj name="Equation" r:id="rId10" imgW="2565360" imgH="393480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2" y="30875"/>
                        <a:ext cx="5130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0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462" y="2268207"/>
            <a:ext cx="85395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231F20"/>
                </a:solidFill>
                <a:latin typeface="AdvOT483a8203"/>
              </a:rPr>
              <a:t>Recycler kinetic energy (</a:t>
            </a:r>
            <a:r>
              <a:rPr lang="de-DE" sz="2000" dirty="0">
                <a:solidFill>
                  <a:srgbClr val="231F20"/>
                </a:solidFill>
                <a:latin typeface="AdvTTd0b5fdba.I"/>
              </a:rPr>
              <a:t>E</a:t>
            </a:r>
            <a:r>
              <a:rPr lang="de-DE" sz="2000" dirty="0">
                <a:solidFill>
                  <a:srgbClr val="231F20"/>
                </a:solidFill>
                <a:latin typeface="AdvOT483a8203"/>
              </a:rPr>
              <a:t>) </a:t>
            </a:r>
            <a:r>
              <a:rPr lang="de-DE" sz="2000" dirty="0" smtClean="0">
                <a:solidFill>
                  <a:srgbClr val="231F20"/>
                </a:solidFill>
                <a:latin typeface="AdvOT483a8203"/>
              </a:rPr>
              <a:t>			8 </a:t>
            </a:r>
            <a:r>
              <a:rPr lang="de-DE" sz="2000" dirty="0">
                <a:solidFill>
                  <a:srgbClr val="231F20"/>
                </a:solidFill>
                <a:latin typeface="AdvOT483a8203"/>
              </a:rPr>
              <a:t>GeV</a:t>
            </a: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Recycler reference </a:t>
            </a:r>
            <a:r>
              <a:rPr lang="en-US" sz="2000" dirty="0" err="1">
                <a:solidFill>
                  <a:srgbClr val="231F20"/>
                </a:solidFill>
                <a:latin typeface="AdvOT483a8203"/>
              </a:rPr>
              <a:t>rf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 frequency (</a:t>
            </a:r>
            <a:r>
              <a:rPr lang="en-US" sz="2000" i="1" dirty="0">
                <a:solidFill>
                  <a:srgbClr val="231F20"/>
                </a:solidFill>
                <a:latin typeface="AdvTTd0b5fdba.I"/>
              </a:rPr>
              <a:t>f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)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52.8 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MHz</a:t>
            </a: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Recycler harmonic number (</a:t>
            </a:r>
            <a:r>
              <a:rPr lang="en-US" sz="2000" i="1" dirty="0">
                <a:solidFill>
                  <a:srgbClr val="231F20"/>
                </a:solidFill>
                <a:latin typeface="AdvTTd0b5fdba.I"/>
              </a:rPr>
              <a:t>h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)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	588</a:t>
            </a:r>
            <a:endParaRPr lang="en-US" sz="2000" dirty="0">
              <a:solidFill>
                <a:srgbClr val="231F20"/>
              </a:solidFill>
              <a:latin typeface="AdvOT483a8203"/>
            </a:endParaRP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Recycler phase-slip factor (</a:t>
            </a:r>
            <a:r>
              <a:rPr lang="en-US" sz="2000" dirty="0">
                <a:solidFill>
                  <a:srgbClr val="231F20"/>
                </a:solidFill>
                <a:latin typeface="AdvOTdd3b7348.I+03"/>
              </a:rPr>
              <a:t>η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)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	</a:t>
            </a:r>
            <a:r>
              <a:rPr lang="en-US" sz="2000" dirty="0" smtClean="0">
                <a:solidFill>
                  <a:srgbClr val="231F20"/>
                </a:solidFill>
                <a:latin typeface="AdvTTd877c31c+22"/>
              </a:rPr>
              <a:t>−</a:t>
            </a:r>
            <a:r>
              <a:rPr lang="en-US" sz="2000" dirty="0">
                <a:solidFill>
                  <a:srgbClr val="231F20"/>
                </a:solidFill>
                <a:latin typeface="AdvTTbdb21c9e"/>
              </a:rPr>
              <a:t>8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.</a:t>
            </a:r>
            <a:r>
              <a:rPr lang="en-US" sz="2000" dirty="0">
                <a:solidFill>
                  <a:srgbClr val="231F20"/>
                </a:solidFill>
                <a:latin typeface="AdvTTbdb21c9e"/>
              </a:rPr>
              <a:t>6 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× </a:t>
            </a:r>
            <a:r>
              <a:rPr lang="en-US" sz="2000" dirty="0">
                <a:solidFill>
                  <a:srgbClr val="231F20"/>
                </a:solidFill>
                <a:latin typeface="AdvTTbdb21c9e"/>
              </a:rPr>
              <a:t>10</a:t>
            </a:r>
            <a:r>
              <a:rPr lang="en-US" sz="2000" baseline="30000" dirty="0">
                <a:solidFill>
                  <a:srgbClr val="231F20"/>
                </a:solidFill>
                <a:latin typeface="AdvTTd877c31c+22"/>
              </a:rPr>
              <a:t>−</a:t>
            </a:r>
            <a:r>
              <a:rPr lang="en-US" sz="2000" baseline="30000" dirty="0">
                <a:solidFill>
                  <a:srgbClr val="231F20"/>
                </a:solidFill>
                <a:latin typeface="AdvTTbdb21c9e"/>
              </a:rPr>
              <a:t>3</a:t>
            </a:r>
          </a:p>
          <a:p>
            <a:r>
              <a:rPr lang="de-DE" sz="2000" dirty="0">
                <a:solidFill>
                  <a:srgbClr val="231F20"/>
                </a:solidFill>
                <a:latin typeface="AdvOT483a8203"/>
              </a:rPr>
              <a:t>Maximum Recycler rf voltage (</a:t>
            </a:r>
            <a:r>
              <a:rPr lang="de-DE" sz="2000" dirty="0">
                <a:solidFill>
                  <a:srgbClr val="231F20"/>
                </a:solidFill>
                <a:latin typeface="AdvTTd0b5fdba.I"/>
              </a:rPr>
              <a:t>V</a:t>
            </a:r>
            <a:r>
              <a:rPr lang="de-DE" sz="2000" dirty="0">
                <a:solidFill>
                  <a:srgbClr val="231F20"/>
                </a:solidFill>
                <a:latin typeface="AdvOT483a8203"/>
              </a:rPr>
              <a:t>) </a:t>
            </a:r>
            <a:r>
              <a:rPr lang="de-DE" sz="2000" dirty="0" smtClean="0">
                <a:solidFill>
                  <a:srgbClr val="231F20"/>
                </a:solidFill>
                <a:latin typeface="AdvOT483a8203"/>
              </a:rPr>
              <a:t>		</a:t>
            </a:r>
            <a:r>
              <a:rPr lang="de-DE" sz="2000" dirty="0" smtClean="0">
                <a:solidFill>
                  <a:srgbClr val="231F20"/>
                </a:solidFill>
                <a:latin typeface="AdvTTbdb21c9e"/>
              </a:rPr>
              <a:t>2 </a:t>
            </a:r>
            <a:r>
              <a:rPr lang="de-DE" sz="2000" dirty="0">
                <a:solidFill>
                  <a:srgbClr val="231F20"/>
                </a:solidFill>
                <a:latin typeface="AdvOT483a8203"/>
              </a:rPr>
              <a:t>× </a:t>
            </a:r>
            <a:r>
              <a:rPr lang="de-DE" sz="2000" dirty="0">
                <a:solidFill>
                  <a:srgbClr val="231F20"/>
                </a:solidFill>
                <a:latin typeface="AdvTTbdb21c9e"/>
              </a:rPr>
              <a:t>150 </a:t>
            </a:r>
            <a:r>
              <a:rPr lang="de-DE" sz="2000" dirty="0">
                <a:solidFill>
                  <a:srgbClr val="231F20"/>
                </a:solidFill>
                <a:latin typeface="AdvOT483a8203"/>
              </a:rPr>
              <a:t>kV</a:t>
            </a: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Booster harmonic number (</a:t>
            </a:r>
            <a:r>
              <a:rPr lang="en-US" sz="2000" i="1" dirty="0" err="1">
                <a:solidFill>
                  <a:srgbClr val="231F20"/>
                </a:solidFill>
                <a:latin typeface="AdvTTd0b5fdba.I"/>
              </a:rPr>
              <a:t>h</a:t>
            </a:r>
            <a:r>
              <a:rPr lang="en-US" sz="2000" baseline="-25000" dirty="0" err="1">
                <a:solidFill>
                  <a:srgbClr val="231F20"/>
                </a:solidFill>
                <a:latin typeface="AdvTTd0b5fdba.I"/>
              </a:rPr>
              <a:t>B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)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	84</a:t>
            </a:r>
            <a:endParaRPr lang="en-US" sz="2000" dirty="0">
              <a:solidFill>
                <a:srgbClr val="231F20"/>
              </a:solidFill>
              <a:latin typeface="AdvOT483a8203"/>
            </a:endParaRP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Booster cycle rate (</a:t>
            </a:r>
            <a:r>
              <a:rPr lang="en-US" sz="2000" i="1" dirty="0" err="1">
                <a:solidFill>
                  <a:srgbClr val="231F20"/>
                </a:solidFill>
                <a:latin typeface="AdvTTd0b5fdba.I"/>
              </a:rPr>
              <a:t>f</a:t>
            </a:r>
            <a:r>
              <a:rPr lang="en-US" sz="2000" baseline="-25000" dirty="0" err="1">
                <a:solidFill>
                  <a:srgbClr val="231F20"/>
                </a:solidFill>
                <a:latin typeface="AdvTTd0b5fdba.I"/>
              </a:rPr>
              <a:t>B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)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		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15</a:t>
            </a:r>
            <a:r>
              <a:rPr lang="en-US" sz="2000" dirty="0" smtClean="0">
                <a:solidFill>
                  <a:srgbClr val="231F20"/>
                </a:solidFill>
                <a:latin typeface="AdvTTd0b5fdba.I"/>
              </a:rPr>
              <a:t> or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20 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Hz</a:t>
            </a: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Difference in Recycler </a:t>
            </a:r>
            <a:r>
              <a:rPr lang="en-US" sz="2000" dirty="0" err="1">
                <a:solidFill>
                  <a:srgbClr val="231F20"/>
                </a:solidFill>
                <a:latin typeface="AdvOT483a8203"/>
              </a:rPr>
              <a:t>rf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 frequency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(</a:t>
            </a:r>
            <a:r>
              <a:rPr lang="en-US" sz="2000" i="1" dirty="0" err="1" smtClean="0">
                <a:solidFill>
                  <a:srgbClr val="231F20"/>
                </a:solidFill>
                <a:latin typeface="AdvTTd877c31c+03"/>
              </a:rPr>
              <a:t>f</a:t>
            </a:r>
            <a:r>
              <a:rPr lang="en-US" sz="2000" baseline="-25000" dirty="0" err="1" smtClean="0">
                <a:solidFill>
                  <a:srgbClr val="231F20"/>
                </a:solidFill>
                <a:latin typeface="AdvTTd877c31c+03"/>
              </a:rPr>
              <a:t>slip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) 		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1260</a:t>
            </a:r>
            <a:r>
              <a:rPr lang="en-US" sz="2000" dirty="0" smtClean="0">
                <a:solidFill>
                  <a:srgbClr val="231F20"/>
                </a:solidFill>
                <a:latin typeface="AdvTTd0b5fdba.I"/>
              </a:rPr>
              <a:t> or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1680 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Hz</a:t>
            </a: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Nominal Booster emittance (</a:t>
            </a:r>
            <a:r>
              <a:rPr lang="en-US" sz="2000" dirty="0">
                <a:solidFill>
                  <a:srgbClr val="231F20"/>
                </a:solidFill>
                <a:latin typeface="AdvOTdd3b7348.I+03"/>
              </a:rPr>
              <a:t>ϵ</a:t>
            </a:r>
            <a:r>
              <a:rPr lang="en-US" sz="2000" dirty="0">
                <a:solidFill>
                  <a:srgbClr val="231F20"/>
                </a:solidFill>
                <a:latin typeface="AdvTTbdb21c9e"/>
              </a:rPr>
              <a:t>97%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)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0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.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12 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eV s</a:t>
            </a: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Nominal Booster aspect ratio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	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3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.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00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MeV</a:t>
            </a:r>
            <a:r>
              <a:rPr lang="en-US" sz="2000" dirty="0" smtClean="0">
                <a:solidFill>
                  <a:srgbClr val="231F20"/>
                </a:solidFill>
                <a:latin typeface="AdvTTd0b5fdba.I"/>
              </a:rPr>
              <a:t>/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ns</a:t>
            </a:r>
            <a:endParaRPr lang="en-US" sz="2000" dirty="0">
              <a:solidFill>
                <a:srgbClr val="231F20"/>
              </a:solidFill>
              <a:latin typeface="AdvOT483a8203"/>
            </a:endParaRP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Nominal Recycler aspect ratio (100 kV)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1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.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06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MeV</a:t>
            </a:r>
            <a:r>
              <a:rPr lang="en-US" sz="2000" dirty="0" smtClean="0">
                <a:solidFill>
                  <a:srgbClr val="231F20"/>
                </a:solidFill>
                <a:latin typeface="AdvTTd0b5fdba.I"/>
              </a:rPr>
              <a:t>/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ns</a:t>
            </a:r>
            <a:endParaRPr lang="en-US" sz="2000" dirty="0">
              <a:solidFill>
                <a:srgbClr val="231F20"/>
              </a:solidFill>
              <a:latin typeface="AdvOT483a8203"/>
            </a:endParaRPr>
          </a:p>
          <a:p>
            <a:r>
              <a:rPr lang="en-US" sz="2000" dirty="0">
                <a:solidFill>
                  <a:srgbClr val="231F20"/>
                </a:solidFill>
                <a:latin typeface="AdvOT483a8203"/>
              </a:rPr>
              <a:t>Nominal Recycler aspect ratio (57 kV)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		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0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.</a:t>
            </a:r>
            <a:r>
              <a:rPr lang="en-US" sz="2000" dirty="0" smtClean="0">
                <a:solidFill>
                  <a:srgbClr val="231F20"/>
                </a:solidFill>
                <a:latin typeface="AdvTTbdb21c9e"/>
              </a:rPr>
              <a:t>80 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MeV</a:t>
            </a:r>
            <a:r>
              <a:rPr lang="en-US" sz="2000" dirty="0" smtClean="0">
                <a:solidFill>
                  <a:srgbClr val="231F20"/>
                </a:solidFill>
                <a:latin typeface="AdvTTd0b5fdba.I"/>
              </a:rPr>
              <a:t>/</a:t>
            </a:r>
            <a:r>
              <a:rPr lang="en-US" sz="2000" dirty="0" smtClean="0">
                <a:solidFill>
                  <a:srgbClr val="231F20"/>
                </a:solidFill>
                <a:latin typeface="AdvOT483a8203"/>
              </a:rPr>
              <a:t>ns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6462" y="216976"/>
            <a:ext cx="569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 to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 accelerator complex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54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430" y="5860225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=              5.5  5.1      4.4     4.1 4.0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" y="98876"/>
            <a:ext cx="8975865" cy="57303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52786" y="4602997"/>
            <a:ext cx="77492" cy="12572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1718" y="4415155"/>
            <a:ext cx="0" cy="1414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87854" y="5231611"/>
            <a:ext cx="16853" cy="628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36464" y="4787663"/>
            <a:ext cx="34475" cy="10725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881" y="4275235"/>
            <a:ext cx="52208" cy="1584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2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465" y="942517"/>
            <a:ext cx="838458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Hamiltonian dynamics </a:t>
            </a:r>
            <a:r>
              <a:rPr lang="en-US" sz="2000" dirty="0" smtClean="0"/>
              <a:t>is applied to analyze the slip-stacking dynamics. It provides clear physics understanding on the second order compensation on </a:t>
            </a:r>
            <a:r>
              <a:rPr lang="en-US" sz="2000" dirty="0"/>
              <a:t>the </a:t>
            </a:r>
            <a:r>
              <a:rPr lang="en-US" sz="2000" dirty="0" smtClean="0"/>
              <a:t>slip-stacking dynamics.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We carry out numerical </a:t>
            </a:r>
            <a:r>
              <a:rPr lang="en-US" sz="2000" dirty="0"/>
              <a:t>simulations </a:t>
            </a:r>
            <a:r>
              <a:rPr lang="en-US" sz="2000" dirty="0" smtClean="0"/>
              <a:t>to verify the </a:t>
            </a:r>
            <a:r>
              <a:rPr lang="en-US" sz="2000" dirty="0"/>
              <a:t>Hamiltonian dynamics. 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apply </a:t>
            </a:r>
            <a:r>
              <a:rPr lang="en-US" sz="2000" dirty="0" smtClean="0"/>
              <a:t>the slip-stacking </a:t>
            </a:r>
            <a:r>
              <a:rPr lang="en-US" sz="2000" dirty="0"/>
              <a:t>Hamiltonian to the </a:t>
            </a:r>
            <a:r>
              <a:rPr lang="en-US" sz="2000" dirty="0" err="1"/>
              <a:t>Fermilab</a:t>
            </a:r>
            <a:r>
              <a:rPr lang="en-US" sz="2000" dirty="0"/>
              <a:t> Booster-Recycler complex. We have derived </a:t>
            </a:r>
            <a:r>
              <a:rPr lang="en-US" sz="2000" dirty="0" smtClean="0"/>
              <a:t>the optimal </a:t>
            </a:r>
            <a:r>
              <a:rPr lang="en-US" sz="2000" dirty="0"/>
              <a:t>range of the slip-stacking parameter and its dependence on the phase-space area </a:t>
            </a:r>
            <a:r>
              <a:rPr lang="en-US" sz="2000" dirty="0" smtClean="0"/>
              <a:t>at the </a:t>
            </a:r>
            <a:r>
              <a:rPr lang="en-US" sz="2000" dirty="0"/>
              <a:t>Booster extraction. To improve the slip-stacking efficiency, it is important to </a:t>
            </a:r>
            <a:r>
              <a:rPr lang="en-US" sz="2000" dirty="0" smtClean="0"/>
              <a:t>minimize the </a:t>
            </a:r>
            <a:r>
              <a:rPr lang="en-US" sz="2000" dirty="0"/>
              <a:t>phase-space area of the Booster extracted beam, but the key problem is the </a:t>
            </a:r>
            <a:r>
              <a:rPr lang="en-US" sz="2000" dirty="0" smtClean="0"/>
              <a:t>aspect-ratio matching </a:t>
            </a:r>
            <a:r>
              <a:rPr lang="en-US" sz="2000" dirty="0"/>
              <a:t>of the RCS and the slip-stacking ring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40963" y="356461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 and conclusions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93693" y="4810027"/>
            <a:ext cx="615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  <a:latin typeface="AdvOT483a8203"/>
              </a:rPr>
              <a:t>S.Y. Lee, K.Y. Ng, PRAB </a:t>
            </a:r>
            <a:r>
              <a:rPr lang="en-US" dirty="0">
                <a:solidFill>
                  <a:srgbClr val="231F20"/>
                </a:solidFill>
                <a:latin typeface="AdvOT19ee2aa8.B"/>
              </a:rPr>
              <a:t>20, </a:t>
            </a:r>
            <a:r>
              <a:rPr lang="en-US" dirty="0">
                <a:solidFill>
                  <a:srgbClr val="231F20"/>
                </a:solidFill>
                <a:latin typeface="AdvOT483a8203"/>
              </a:rPr>
              <a:t>064202 (2017)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7756" y="5722883"/>
            <a:ext cx="401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thanks for your attention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3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6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9" y="563823"/>
            <a:ext cx="8658921" cy="57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0" y="0"/>
            <a:ext cx="4543214" cy="6847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409" y="-15697"/>
            <a:ext cx="4601589" cy="68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6" y="-81563"/>
            <a:ext cx="4584492" cy="6939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93" y="-65521"/>
            <a:ext cx="4500107" cy="67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697" y="347137"/>
            <a:ext cx="829934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Dynamical stability of slip-stacking particles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Jeffrey </a:t>
            </a:r>
            <a:r>
              <a:rPr lang="en-US" sz="2400" dirty="0" smtClean="0"/>
              <a:t>Eldred </a:t>
            </a:r>
            <a:r>
              <a:rPr lang="en-US" sz="2400" dirty="0"/>
              <a:t>and Robert </a:t>
            </a:r>
            <a:r>
              <a:rPr lang="en-US" sz="2400" dirty="0" smtClean="0"/>
              <a:t>Zwaska, PRSTAB </a:t>
            </a:r>
            <a:r>
              <a:rPr lang="en-US" sz="2400" b="1" dirty="0" smtClean="0"/>
              <a:t>17</a:t>
            </a:r>
            <a:r>
              <a:rPr lang="en-US" sz="2400" dirty="0"/>
              <a:t>, 094001 (2014)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36" y="2384309"/>
            <a:ext cx="5633465" cy="1510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213" y="1434973"/>
            <a:ext cx="8438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equations of motion for a single particle under </a:t>
            </a:r>
            <a:r>
              <a:rPr lang="en-US" sz="2200" dirty="0" smtClean="0"/>
              <a:t>the influence </a:t>
            </a:r>
            <a:r>
              <a:rPr lang="en-US" sz="2200" dirty="0"/>
              <a:t>of two </a:t>
            </a:r>
            <a:r>
              <a:rPr lang="en-US" sz="2200" dirty="0" err="1"/>
              <a:t>rf</a:t>
            </a:r>
            <a:r>
              <a:rPr lang="en-US" sz="2200" dirty="0"/>
              <a:t> cavities with identical voltage </a:t>
            </a:r>
            <a:r>
              <a:rPr lang="en-US" sz="2200" dirty="0" smtClean="0"/>
              <a:t>and different </a:t>
            </a:r>
            <a:r>
              <a:rPr lang="en-US" sz="2200" dirty="0"/>
              <a:t>frequencies are</a:t>
            </a:r>
          </a:p>
        </p:txBody>
      </p:sp>
    </p:spTree>
    <p:extLst>
      <p:ext uri="{BB962C8B-B14F-4D97-AF65-F5344CB8AC3E}">
        <p14:creationId xmlns:p14="http://schemas.microsoft.com/office/powerpoint/2010/main" val="18837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709" y="0"/>
            <a:ext cx="4555291" cy="6961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5" y="64168"/>
            <a:ext cx="4513687" cy="67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" y="0"/>
            <a:ext cx="4523787" cy="690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02" y="-40782"/>
            <a:ext cx="4584492" cy="69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" y="16042"/>
            <a:ext cx="4584180" cy="690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526" y="16042"/>
            <a:ext cx="4573079" cy="68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5" y="0"/>
            <a:ext cx="4555166" cy="690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32" y="-563"/>
            <a:ext cx="4555291" cy="68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5" y="-18844"/>
            <a:ext cx="4584492" cy="6895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10" y="0"/>
            <a:ext cx="4496890" cy="68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" y="-15188"/>
            <a:ext cx="4526091" cy="6888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06" y="-7876"/>
            <a:ext cx="4555291" cy="68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9" y="-23063"/>
            <a:ext cx="4555291" cy="6881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05" y="-15188"/>
            <a:ext cx="4526091" cy="68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2" y="0"/>
            <a:ext cx="4496890" cy="6881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82" y="7312"/>
            <a:ext cx="4526091" cy="68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16" y="13890"/>
            <a:ext cx="4612584" cy="6866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3" y="-15188"/>
            <a:ext cx="4526091" cy="68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4121" y="240115"/>
            <a:ext cx="8661911" cy="6093976"/>
            <a:chOff x="482089" y="581080"/>
            <a:chExt cx="8661911" cy="60939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5840" y="675295"/>
              <a:ext cx="5723315" cy="522843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14399" y="581080"/>
              <a:ext cx="857935" cy="547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200"/>
                </a:spcAft>
              </a:pPr>
              <a:r>
                <a:rPr lang="en-US" sz="2000" dirty="0" smtClean="0"/>
                <a:t>0.003</a:t>
              </a:r>
            </a:p>
            <a:p>
              <a:pPr>
                <a:spcAft>
                  <a:spcPts val="4200"/>
                </a:spcAft>
              </a:pPr>
              <a:r>
                <a:rPr lang="en-US" sz="2000" dirty="0" smtClean="0"/>
                <a:t>0.002</a:t>
              </a:r>
            </a:p>
            <a:p>
              <a:pPr>
                <a:spcAft>
                  <a:spcPts val="4200"/>
                </a:spcAft>
              </a:pPr>
              <a:r>
                <a:rPr lang="en-US" sz="2000" dirty="0" smtClean="0"/>
                <a:t>0.001</a:t>
              </a:r>
              <a:endParaRPr lang="en-US" sz="2000" dirty="0"/>
            </a:p>
            <a:p>
              <a:pPr>
                <a:spcAft>
                  <a:spcPts val="4200"/>
                </a:spcAft>
              </a:pPr>
              <a:r>
                <a:rPr lang="en-US" sz="2000" dirty="0" smtClean="0"/>
                <a:t>0</a:t>
              </a:r>
              <a:endParaRPr lang="en-US" sz="2000" dirty="0"/>
            </a:p>
            <a:p>
              <a:pPr>
                <a:spcAft>
                  <a:spcPts val="4200"/>
                </a:spcAft>
              </a:pPr>
              <a:r>
                <a:rPr lang="en-US" sz="2000" dirty="0" smtClean="0"/>
                <a:t>-0.001</a:t>
              </a:r>
              <a:endParaRPr lang="en-US" sz="2000" dirty="0"/>
            </a:p>
            <a:p>
              <a:pPr>
                <a:spcAft>
                  <a:spcPts val="4200"/>
                </a:spcAft>
              </a:pPr>
              <a:r>
                <a:rPr lang="en-US" sz="2000" dirty="0" smtClean="0"/>
                <a:t>-0.002</a:t>
              </a:r>
              <a:endParaRPr lang="en-US" sz="2000" dirty="0"/>
            </a:p>
            <a:p>
              <a:pPr>
                <a:spcAft>
                  <a:spcPts val="4200"/>
                </a:spcAft>
              </a:pPr>
              <a:r>
                <a:rPr lang="en-US" sz="2000" dirty="0" smtClean="0"/>
                <a:t>-0.003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649150" y="2965695"/>
              <a:ext cx="2724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Initial momentum </a:t>
              </a:r>
              <a:r>
                <a:rPr lang="el-GR" sz="2400" b="1" dirty="0"/>
                <a:t>δ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5840" y="5876719"/>
              <a:ext cx="589080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/>
                <a:t>-3 </a:t>
              </a:r>
              <a:r>
                <a:rPr lang="en-US" sz="2200" dirty="0" smtClean="0"/>
                <a:t>          -2           </a:t>
              </a:r>
              <a:r>
                <a:rPr lang="en-US" sz="2200" dirty="0"/>
                <a:t>-1 </a:t>
              </a:r>
              <a:r>
                <a:rPr lang="en-US" sz="2200" dirty="0" smtClean="0"/>
                <a:t>          0           1           </a:t>
              </a:r>
              <a:r>
                <a:rPr lang="en-US" sz="2200" dirty="0"/>
                <a:t>2 </a:t>
              </a:r>
              <a:r>
                <a:rPr lang="en-US" sz="2200" dirty="0" smtClean="0"/>
                <a:t>          3</a:t>
              </a:r>
              <a:endParaRPr lang="en-US" sz="2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16327" y="6213391"/>
              <a:ext cx="22060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Helvetica-Bold"/>
                </a:rPr>
                <a:t>Initial phase </a:t>
              </a:r>
              <a:r>
                <a:rPr lang="el-GR" sz="2400" dirty="0" smtClean="0">
                  <a:latin typeface="Symbol" panose="05050102010706020507" pitchFamily="18" charset="2"/>
                  <a:sym typeface="Symbol" panose="05050102010706020507" pitchFamily="18" charset="2"/>
                </a:rPr>
                <a:t></a:t>
              </a:r>
              <a:endParaRPr lang="en-US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4301" y="681376"/>
              <a:ext cx="438009" cy="52284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461254" y="581080"/>
              <a:ext cx="682746" cy="540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400"/>
                </a:spcAft>
              </a:pPr>
              <a:r>
                <a:rPr lang="en-US" sz="2000" b="1" dirty="0" smtClean="0">
                  <a:latin typeface="Helvetica-Bold"/>
                </a:rPr>
                <a:t>100</a:t>
              </a:r>
            </a:p>
            <a:p>
              <a:pPr>
                <a:spcAft>
                  <a:spcPts val="5400"/>
                </a:spcAft>
              </a:pPr>
              <a:r>
                <a:rPr lang="en-US" sz="2000" b="1" dirty="0" smtClean="0">
                  <a:latin typeface="Helvetica-Bold"/>
                </a:rPr>
                <a:t>30</a:t>
              </a:r>
              <a:endParaRPr lang="en-US" sz="2000" dirty="0"/>
            </a:p>
            <a:p>
              <a:pPr>
                <a:spcAft>
                  <a:spcPts val="5400"/>
                </a:spcAft>
              </a:pPr>
              <a:r>
                <a:rPr lang="en-US" sz="2000" b="1" dirty="0">
                  <a:latin typeface="Helvetica-Bold"/>
                </a:rPr>
                <a:t>10</a:t>
              </a:r>
            </a:p>
            <a:p>
              <a:pPr>
                <a:spcAft>
                  <a:spcPts val="5400"/>
                </a:spcAft>
              </a:pPr>
              <a:r>
                <a:rPr lang="en-US" sz="2000" b="1" dirty="0">
                  <a:latin typeface="Helvetica-Bold"/>
                </a:rPr>
                <a:t>3</a:t>
              </a:r>
            </a:p>
            <a:p>
              <a:pPr>
                <a:spcAft>
                  <a:spcPts val="5400"/>
                </a:spcAft>
              </a:pPr>
              <a:r>
                <a:rPr lang="en-US" sz="2000" b="1" dirty="0">
                  <a:latin typeface="Helvetica-Bold"/>
                </a:rPr>
                <a:t>1</a:t>
              </a:r>
            </a:p>
            <a:p>
              <a:pPr>
                <a:spcAft>
                  <a:spcPts val="5400"/>
                </a:spcAft>
              </a:pPr>
              <a:r>
                <a:rPr lang="en-US" sz="2000" b="1" dirty="0" smtClean="0">
                  <a:latin typeface="Helvetica-Bold"/>
                </a:rPr>
                <a:t>0.3</a:t>
              </a:r>
              <a:endParaRPr lang="en-US" sz="2000" b="1" dirty="0">
                <a:latin typeface="Helvetica-Bold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30187" y="0"/>
            <a:ext cx="29901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Stability map for α</a:t>
            </a:r>
            <a:r>
              <a:rPr lang="en-US" sz="2200" baseline="-25000" dirty="0"/>
              <a:t>s</a:t>
            </a:r>
            <a:r>
              <a:rPr lang="en-US" sz="2200" dirty="0"/>
              <a:t> = 4.4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81965" y="5853222"/>
            <a:ext cx="4169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color corresponds </a:t>
            </a:r>
            <a:r>
              <a:rPr lang="en-US" dirty="0"/>
              <a:t>to the number of synchrotron periods a particle </a:t>
            </a:r>
            <a:r>
              <a:rPr lang="en-US" dirty="0" smtClean="0"/>
              <a:t>at the </a:t>
            </a:r>
            <a:r>
              <a:rPr lang="en-US" dirty="0"/>
              <a:t>initial coordinates survives before it is lost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756" y="236112"/>
            <a:ext cx="1152244" cy="5486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4239" y="1086724"/>
            <a:ext cx="10693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0.003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0.0025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0.002</a:t>
            </a:r>
            <a:endParaRPr lang="en-US" sz="2000" dirty="0"/>
          </a:p>
          <a:p>
            <a:pPr>
              <a:spcAft>
                <a:spcPts val="2400"/>
              </a:spcAft>
            </a:pPr>
            <a:r>
              <a:rPr lang="en-US" sz="2000" dirty="0" smtClean="0"/>
              <a:t>0.0015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0.001</a:t>
            </a:r>
            <a:endParaRPr lang="en-US" sz="2000" dirty="0"/>
          </a:p>
          <a:p>
            <a:pPr>
              <a:spcAft>
                <a:spcPts val="2400"/>
              </a:spcAft>
            </a:pPr>
            <a:r>
              <a:rPr lang="en-US" sz="2000" dirty="0" smtClean="0"/>
              <a:t>0</a:t>
            </a:r>
            <a:endParaRPr lang="en-US" sz="2000" dirty="0"/>
          </a:p>
          <a:p>
            <a:pPr>
              <a:spcAft>
                <a:spcPts val="2400"/>
              </a:spcAft>
            </a:pPr>
            <a:r>
              <a:rPr lang="en-US" sz="2000" dirty="0" smtClean="0"/>
              <a:t>-0.0005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378666" y="2624731"/>
            <a:ext cx="2724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Initial momentum </a:t>
            </a:r>
            <a:r>
              <a:rPr lang="el-GR" sz="2400" b="1" dirty="0"/>
              <a:t>δ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851590" y="5733449"/>
            <a:ext cx="54326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-3 </a:t>
            </a:r>
            <a:r>
              <a:rPr lang="en-US" sz="2200" dirty="0" smtClean="0"/>
              <a:t>         -2          </a:t>
            </a:r>
            <a:r>
              <a:rPr lang="en-US" sz="2200" dirty="0"/>
              <a:t>-1 </a:t>
            </a:r>
            <a:r>
              <a:rPr lang="en-US" sz="2200" dirty="0" smtClean="0"/>
              <a:t>         0          1          </a:t>
            </a:r>
            <a:r>
              <a:rPr lang="en-US" sz="2200" dirty="0"/>
              <a:t>2 </a:t>
            </a:r>
            <a:r>
              <a:rPr lang="en-US" sz="2200" dirty="0" smtClean="0"/>
              <a:t>         3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3499970" y="6164336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elvetica-Bold"/>
              </a:rPr>
              <a:t>Initial phase </a:t>
            </a:r>
            <a:r>
              <a:rPr lang="el-GR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77147" y="973962"/>
            <a:ext cx="5051701" cy="4292438"/>
            <a:chOff x="2077147" y="973962"/>
            <a:chExt cx="5051701" cy="42924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7147" y="973962"/>
              <a:ext cx="5051701" cy="429243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44988" y="1086724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</a:t>
              </a:r>
              <a:r>
                <a:rPr lang="en-US" sz="2400" baseline="-250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s</a:t>
              </a:r>
              <a:r>
                <a:rPr lang="en-US" sz="2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=3.6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7544" y="1184285"/>
            <a:ext cx="5051701" cy="4292438"/>
            <a:chOff x="2042046" y="1354763"/>
            <a:chExt cx="5051701" cy="42924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2046" y="1354763"/>
              <a:ext cx="5051701" cy="42924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3620" y="1510715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</a:t>
              </a:r>
              <a:r>
                <a:rPr lang="en-US" sz="2400" baseline="-250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s</a:t>
              </a:r>
              <a:r>
                <a:rPr lang="en-US" sz="2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=4.1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1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70" y="170481"/>
            <a:ext cx="637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Slip-Stacking Equation of motion and Hamiltonian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78970" y="674574"/>
            <a:ext cx="86790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there is only one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in a synchrotron, the Hamiltonian describing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motion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701460"/>
              </p:ext>
            </p:extLst>
          </p:nvPr>
        </p:nvGraphicFramePr>
        <p:xfrm>
          <a:off x="2347858" y="1421473"/>
          <a:ext cx="317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3" imgW="1587240" imgH="393480" progId="Equation.3">
                  <p:embed/>
                </p:oleObj>
              </mc:Choice>
              <mc:Fallback>
                <p:oleObj name="Equation" r:id="rId3" imgW="1587240" imgH="393480" progId="Equation.3">
                  <p:embed/>
                  <p:pic>
                    <p:nvPicPr>
                      <p:cNvPr id="225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858" y="1421473"/>
                        <a:ext cx="3175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55615"/>
              </p:ext>
            </p:extLst>
          </p:nvPr>
        </p:nvGraphicFramePr>
        <p:xfrm>
          <a:off x="2751461" y="3081911"/>
          <a:ext cx="502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5" imgW="2514600" imgH="469800" progId="Equation.3">
                  <p:embed/>
                </p:oleObj>
              </mc:Choice>
              <mc:Fallback>
                <p:oleObj name="Equation" r:id="rId5" imgW="2514600" imgH="469800" progId="Equation.3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461" y="3081911"/>
                        <a:ext cx="5029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970" y="2260048"/>
            <a:ext cx="867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serves as the time coordinate advancing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 each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revolution, and the normalized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conjugate phase space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coordinates are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given by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970" y="4113774"/>
            <a:ext cx="45255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Here, P the momentum of the particle and P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momentum of the beam,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harmonic number of 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and </a:t>
            </a:r>
            <a:r>
              <a:rPr lang="el-G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phase-slip factor of the slip-stacking ring,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voltage, and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 speed and energy of the beam particles.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38" y="4200065"/>
            <a:ext cx="3981223" cy="26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977" y="68172"/>
            <a:ext cx="8803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slip-stacking, there is another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at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frequency lower or higher than the fundamental one by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slip-stacking to work, these two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generate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buckets which slip by exactly one train or one batch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 injections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rapid-cycling booster synchrotron. This condition fixes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difference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repetition frequency of the RCS.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84 is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 numbers for the Booster and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 Hz is the repetition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Booster. The harmonic number of the Recycler ring is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588. For convenience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a slip-tune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revolution frequency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Recycler 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975" y="2908297"/>
            <a:ext cx="8198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the two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systems, the Hamiltonian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605526"/>
              </p:ext>
            </p:extLst>
          </p:nvPr>
        </p:nvGraphicFramePr>
        <p:xfrm>
          <a:off x="3889213" y="3233759"/>
          <a:ext cx="513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3" imgW="2565360" imgH="393480" progId="Equation.3">
                  <p:embed/>
                </p:oleObj>
              </mc:Choice>
              <mc:Fallback>
                <p:oleObj name="Equation" r:id="rId3" imgW="2565360" imgH="393480" progId="Equation.3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213" y="3233759"/>
                        <a:ext cx="5130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16975" y="3901806"/>
            <a:ext cx="8803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fractional momentum that separates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upper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lower bucket series is</a:t>
            </a:r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831202"/>
              </p:ext>
            </p:extLst>
          </p:nvPr>
        </p:nvGraphicFramePr>
        <p:xfrm>
          <a:off x="5045421" y="4232632"/>
          <a:ext cx="3579091" cy="8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5" imgW="1968480" imgH="457200" progId="Equation.3">
                  <p:embed/>
                </p:oleObj>
              </mc:Choice>
              <mc:Fallback>
                <p:oleObj name="Equation" r:id="rId5" imgW="1968480" imgH="457200" progId="Equation.3">
                  <p:embed/>
                  <p:pic>
                    <p:nvPicPr>
                      <p:cNvPr id="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421" y="4232632"/>
                        <a:ext cx="3579091" cy="8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16974" y="5043476"/>
            <a:ext cx="8803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momentum difference of the two slip-stacking beams, 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nominal momentum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beams.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the centers of the upper and lower buckets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normalized off-momentum coordinate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53699"/>
              </p:ext>
            </p:extLst>
          </p:nvPr>
        </p:nvGraphicFramePr>
        <p:xfrm>
          <a:off x="5021979" y="5982366"/>
          <a:ext cx="3394364" cy="8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7" imgW="1866600" imgH="457200" progId="Equation.3">
                  <p:embed/>
                </p:oleObj>
              </mc:Choice>
              <mc:Fallback>
                <p:oleObj name="Equation" r:id="rId7" imgW="1866600" imgH="457200" progId="Equation.3">
                  <p:embed/>
                  <p:pic>
                    <p:nvPicPr>
                      <p:cNvPr id="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979" y="5982366"/>
                        <a:ext cx="3394364" cy="8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4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06371"/>
              </p:ext>
            </p:extLst>
          </p:nvPr>
        </p:nvGraphicFramePr>
        <p:xfrm>
          <a:off x="345703" y="164140"/>
          <a:ext cx="2850579" cy="109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1295280" imgH="495000" progId="Equation.3">
                  <p:embed/>
                </p:oleObj>
              </mc:Choice>
              <mc:Fallback>
                <p:oleObj name="Equation" r:id="rId3" imgW="1295280" imgH="495000" progId="Equation.3">
                  <p:embed/>
                  <p:pic>
                    <p:nvPicPr>
                      <p:cNvPr id="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03" y="164140"/>
                        <a:ext cx="2850579" cy="1091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04857" y="4910815"/>
            <a:ext cx="8803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slip-stacking parameter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−1/2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unperturbed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 height is |p| ≤ 2, which is independent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Therefore the unperturbed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buckets of the two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just touch each other at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4. The two unperturbed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separated from each other when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4, and they overlap when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67" y="356379"/>
            <a:ext cx="5572125" cy="43053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90075" y="3704095"/>
            <a:ext cx="5017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38157"/>
              </p:ext>
            </p:extLst>
          </p:nvPr>
        </p:nvGraphicFramePr>
        <p:xfrm>
          <a:off x="2908304" y="235432"/>
          <a:ext cx="513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3" imgW="2565360" imgH="393480" progId="Equation.3">
                  <p:embed/>
                </p:oleObj>
              </mc:Choice>
              <mc:Fallback>
                <p:oleObj name="Equation" r:id="rId3" imgW="2565360" imgH="393480" progId="Equation.3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4" y="235432"/>
                        <a:ext cx="5130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5984" y="1087012"/>
            <a:ext cx="88030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of these two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will produce resonances and chaos in-between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upper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lower buckets. If one can find a compensation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to cancel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term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these additional resonances can be eliminated or minimized, and one may be 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recover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slip-stacking buckets for the injection bunches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the derivation, we first symmetrize the Hamiltonian to a frame with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buckets centered at p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+½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with frames moving at +½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slip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accomplished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canonical transformation using the generating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51233"/>
              </p:ext>
            </p:extLst>
          </p:nvPr>
        </p:nvGraphicFramePr>
        <p:xfrm>
          <a:off x="2908304" y="3517816"/>
          <a:ext cx="370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5" imgW="1854000" imgH="419040" progId="Equation.3">
                  <p:embed/>
                </p:oleObj>
              </mc:Choice>
              <mc:Fallback>
                <p:oleObj name="Equation" r:id="rId5" imgW="1854000" imgH="419040" progId="Equation.3">
                  <p:embed/>
                  <p:pic>
                    <p:nvPicPr>
                      <p:cNvPr id="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4" y="3517816"/>
                        <a:ext cx="370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65988"/>
              </p:ext>
            </p:extLst>
          </p:nvPr>
        </p:nvGraphicFramePr>
        <p:xfrm>
          <a:off x="800104" y="4619574"/>
          <a:ext cx="723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7" imgW="3619440" imgH="419040" progId="Equation.3">
                  <p:embed/>
                </p:oleObj>
              </mc:Choice>
              <mc:Fallback>
                <p:oleObj name="Equation" r:id="rId7" imgW="3619440" imgH="419040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4" y="4619574"/>
                        <a:ext cx="723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985" y="4231040"/>
            <a:ext cx="333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Hamiltonian is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5983" y="5465640"/>
                <a:ext cx="8803035" cy="133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the Hamiltonian represents the upper and lower buckets moving at  = ∓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slip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/2,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the structures in-between the two buckets centered 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become stationary.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focus on phase space near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conjugate canonical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coordinates of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symmetrized slip-stacking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systems.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3" y="5465640"/>
                <a:ext cx="8803035" cy="1333635"/>
              </a:xfrm>
              <a:prstGeom prst="rect">
                <a:avLst/>
              </a:prstGeom>
              <a:blipFill>
                <a:blip r:embed="rId9"/>
                <a:stretch>
                  <a:fillRect l="-762" t="-3211" r="-831" b="-7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7330699" y="4619574"/>
            <a:ext cx="708405" cy="846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1501</Words>
  <Application>Microsoft Office PowerPoint</Application>
  <PresentationFormat>On-screen Show (4:3)</PresentationFormat>
  <Paragraphs>114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AdvOT19ee2aa8.B</vt:lpstr>
      <vt:lpstr>AdvOT483a8203</vt:lpstr>
      <vt:lpstr>AdvOTdd3b7348.I+03</vt:lpstr>
      <vt:lpstr>AdvTTbdb21c9e</vt:lpstr>
      <vt:lpstr>AdvTTd0b5fdba.I</vt:lpstr>
      <vt:lpstr>AdvTTd877c31c+03</vt:lpstr>
      <vt:lpstr>AdvTTd877c31c+22</vt:lpstr>
      <vt:lpstr>CMR10</vt:lpstr>
      <vt:lpstr>CMR12</vt:lpstr>
      <vt:lpstr>Helvetica-Bold</vt:lpstr>
      <vt:lpstr>Arial</vt:lpstr>
      <vt:lpstr>Calibri</vt:lpstr>
      <vt:lpstr>Cambria Math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 Lee</dc:creator>
  <cp:lastModifiedBy>SY Lee</cp:lastModifiedBy>
  <cp:revision>104</cp:revision>
  <dcterms:created xsi:type="dcterms:W3CDTF">2017-03-13T17:43:30Z</dcterms:created>
  <dcterms:modified xsi:type="dcterms:W3CDTF">2017-10-31T23:26:13Z</dcterms:modified>
</cp:coreProperties>
</file>