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702" r:id="rId2"/>
    <p:sldMasterId id="2147483730" r:id="rId3"/>
  </p:sldMasterIdLst>
  <p:notesMasterIdLst>
    <p:notesMasterId r:id="rId28"/>
  </p:notesMasterIdLst>
  <p:handoutMasterIdLst>
    <p:handoutMasterId r:id="rId29"/>
  </p:handoutMasterIdLst>
  <p:sldIdLst>
    <p:sldId id="373" r:id="rId4"/>
    <p:sldId id="378" r:id="rId5"/>
    <p:sldId id="478" r:id="rId6"/>
    <p:sldId id="479" r:id="rId7"/>
    <p:sldId id="493" r:id="rId8"/>
    <p:sldId id="494" r:id="rId9"/>
    <p:sldId id="486" r:id="rId10"/>
    <p:sldId id="496" r:id="rId11"/>
    <p:sldId id="497" r:id="rId12"/>
    <p:sldId id="498" r:id="rId13"/>
    <p:sldId id="501" r:id="rId14"/>
    <p:sldId id="499" r:id="rId15"/>
    <p:sldId id="500" r:id="rId16"/>
    <p:sldId id="502" r:id="rId17"/>
    <p:sldId id="503" r:id="rId18"/>
    <p:sldId id="504" r:id="rId19"/>
    <p:sldId id="505" r:id="rId20"/>
    <p:sldId id="506" r:id="rId21"/>
    <p:sldId id="507" r:id="rId22"/>
    <p:sldId id="508" r:id="rId23"/>
    <p:sldId id="509" r:id="rId24"/>
    <p:sldId id="510" r:id="rId25"/>
    <p:sldId id="511" r:id="rId26"/>
    <p:sldId id="495" r:id="rId27"/>
  </p:sldIdLst>
  <p:sldSz cx="9144000" cy="6858000" type="screen4x3"/>
  <p:notesSz cx="9601200" cy="7315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FF66"/>
    <a:srgbClr val="FFFF00"/>
    <a:srgbClr val="5F5F5F"/>
    <a:srgbClr val="808080"/>
    <a:srgbClr val="008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8" autoAdjust="0"/>
    <p:restoredTop sz="94434" autoAdjust="0"/>
  </p:normalViewPr>
  <p:slideViewPr>
    <p:cSldViewPr snapToGrid="0" snapToObjects="1">
      <p:cViewPr varScale="1">
        <p:scale>
          <a:sx n="111" d="100"/>
          <a:sy n="111" d="100"/>
        </p:scale>
        <p:origin x="160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74" tIns="47837" rIns="95674" bIns="47837" numCol="1" anchor="t" anchorCtr="0" compatLnSpc="1">
            <a:prstTxWarp prst="textNoShape">
              <a:avLst/>
            </a:prstTxWarp>
          </a:bodyPr>
          <a:lstStyle>
            <a:lvl1pPr defTabSz="477838">
              <a:defRPr sz="13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74" tIns="47837" rIns="95674" bIns="47837" numCol="1" anchor="t" anchorCtr="0" compatLnSpc="1">
            <a:prstTxWarp prst="textNoShape">
              <a:avLst/>
            </a:prstTxWarp>
          </a:bodyPr>
          <a:lstStyle>
            <a:lvl1pPr algn="r" defTabSz="477838">
              <a:defRPr sz="1300">
                <a:latin typeface="Calibri" panose="020F0502020204030204" pitchFamily="34" charset="0"/>
              </a:defRPr>
            </a:lvl1pPr>
          </a:lstStyle>
          <a:p>
            <a:fld id="{EFCE3EF8-B315-41A7-8BED-2DF44F1225D0}" type="datetimeFigureOut">
              <a:rPr lang="en-US" altLang="en-US"/>
              <a:pPr/>
              <a:t>10/29/2017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6948488"/>
            <a:ext cx="41592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74" tIns="47837" rIns="95674" bIns="47837" numCol="1" anchor="b" anchorCtr="0" compatLnSpc="1">
            <a:prstTxWarp prst="textNoShape">
              <a:avLst/>
            </a:prstTxWarp>
          </a:bodyPr>
          <a:lstStyle>
            <a:lvl1pPr defTabSz="477838">
              <a:defRPr sz="13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674" tIns="47837" rIns="95674" bIns="47837" numCol="1" anchor="b" anchorCtr="0" compatLnSpc="1">
            <a:prstTxWarp prst="textNoShape">
              <a:avLst/>
            </a:prstTxWarp>
          </a:bodyPr>
          <a:lstStyle>
            <a:lvl1pPr algn="r" defTabSz="477838">
              <a:defRPr sz="1300">
                <a:latin typeface="Calibri" panose="020F0502020204030204" pitchFamily="34" charset="0"/>
              </a:defRPr>
            </a:lvl1pPr>
          </a:lstStyle>
          <a:p>
            <a:fld id="{E1089749-C05C-4FC0-9B9F-9D391E17A8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327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160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defTabSz="477838">
              <a:defRPr sz="13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5438775" y="0"/>
            <a:ext cx="4160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r" defTabSz="477838">
              <a:defRPr sz="1300">
                <a:latin typeface="Calibri" panose="020F0502020204030204" pitchFamily="34" charset="0"/>
              </a:defRPr>
            </a:lvl1pPr>
          </a:lstStyle>
          <a:p>
            <a:fld id="{BED2D712-930C-45E3-8B91-3141EAAB4BB2}" type="datetimeFigureOut">
              <a:rPr lang="en-US" altLang="en-US"/>
              <a:pPr/>
              <a:t>10/29/2017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960438" y="3475038"/>
            <a:ext cx="768032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6946900"/>
            <a:ext cx="4160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defTabSz="477838">
              <a:defRPr sz="13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5438775" y="6946900"/>
            <a:ext cx="4160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r" defTabSz="477838">
              <a:defRPr sz="1300">
                <a:latin typeface="Calibri" panose="020F0502020204030204" pitchFamily="34" charset="0"/>
              </a:defRPr>
            </a:lvl1pPr>
          </a:lstStyle>
          <a:p>
            <a:fld id="{469B22F4-399C-493D-9122-A1B0CE0CB4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036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1800" y="547688"/>
            <a:ext cx="3657600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2372" tIns="46186" rIns="92372" bIns="46186"/>
          <a:lstStyle/>
          <a:p>
            <a:pPr defTabSz="914400"/>
            <a:endParaRPr lang="en-US" altLang="en-US" smtClean="0"/>
          </a:p>
        </p:txBody>
      </p:sp>
      <p:sp>
        <p:nvSpPr>
          <p:cNvPr id="93188" name="Footer Placeholder 4"/>
          <p:cNvSpPr txBox="1">
            <a:spLocks noGrp="1"/>
          </p:cNvSpPr>
          <p:nvPr/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2" tIns="46186" rIns="92372" bIns="46186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5013" indent="-2825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0300" indent="-2254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82738" indent="-2254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35175" indent="-2254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2375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49575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06775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3975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0" hangingPunct="0"/>
            <a:r>
              <a:rPr lang="en-US" altLang="en-US" sz="1200">
                <a:latin typeface="Times" panose="02020603050405020304" pitchFamily="18" charset="0"/>
                <a:ea typeface="ＭＳ Ｐゴシック" panose="020B0600070205080204" pitchFamily="34" charset="-128"/>
              </a:rPr>
              <a:t>F. Lin</a:t>
            </a:r>
            <a:endParaRPr lang="ru-RU" altLang="en-US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3189" name="Slide Number Placeholder 1"/>
          <p:cNvSpPr txBox="1">
            <a:spLocks noGrp="1"/>
          </p:cNvSpPr>
          <p:nvPr/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2" tIns="46186" rIns="92372" bIns="46186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5013" indent="-2825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30300" indent="-2254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82738" indent="-2254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35175" indent="-2254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92375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49575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06775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63975" indent="-2254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defTabSz="914400" eaLnBrk="0" hangingPunct="0"/>
            <a:fld id="{FA422156-AF92-4A5B-8439-5271FDE2F46F}" type="slidenum">
              <a:rPr lang="en-US" altLang="en-US" sz="1200">
                <a:latin typeface="Times" panose="02020603050405020304" pitchFamily="18" charset="0"/>
                <a:ea typeface="ＭＳ Ｐゴシック" panose="020B0600070205080204" pitchFamily="34" charset="-128"/>
              </a:rPr>
              <a:pPr algn="r" defTabSz="914400" eaLnBrk="0" hangingPunct="0"/>
              <a:t>1</a:t>
            </a:fld>
            <a:endParaRPr lang="en-US" altLang="en-US" sz="120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3766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8875" y="690563"/>
            <a:ext cx="4616450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/>
        <p:txBody>
          <a:bodyPr lIns="91419" tIns="45709" rIns="91419" bIns="45709"/>
          <a:lstStyle/>
          <a:p>
            <a:pPr marL="169681" indent="-169681" defTabSz="904966">
              <a:buFontTx/>
              <a:buChar char="•"/>
            </a:pPr>
            <a:endParaRPr lang="en-US" altLang="en-US"/>
          </a:p>
        </p:txBody>
      </p:sp>
      <p:sp>
        <p:nvSpPr>
          <p:cNvPr id="100356" name="Footer Placeholder 3"/>
          <p:cNvSpPr txBox="1">
            <a:spLocks noGrp="1"/>
          </p:cNvSpPr>
          <p:nvPr/>
        </p:nvSpPr>
        <p:spPr bwMode="auto">
          <a:xfrm>
            <a:off x="0" y="8770054"/>
            <a:ext cx="3005050" cy="46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defTabSz="904966" eaLnBrk="0" hangingPunct="0"/>
            <a:endParaRPr lang="en-US" altLang="en-US" sz="1200">
              <a:latin typeface="Times" charset="0"/>
              <a:ea typeface="MS PGothic" pitchFamily="34" charset="-128"/>
            </a:endParaRPr>
          </a:p>
        </p:txBody>
      </p:sp>
      <p:sp>
        <p:nvSpPr>
          <p:cNvPr id="100357" name="Slide Number Placeholder 4"/>
          <p:cNvSpPr txBox="1">
            <a:spLocks noGrp="1"/>
          </p:cNvSpPr>
          <p:nvPr/>
        </p:nvSpPr>
        <p:spPr bwMode="auto">
          <a:xfrm>
            <a:off x="3928004" y="8770054"/>
            <a:ext cx="3005050" cy="46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defTabSz="904966" eaLnBrk="0" hangingPunct="0"/>
            <a:fld id="{D55DBF25-F2D0-434E-B221-DD1D3D826DE5}" type="slidenum">
              <a:rPr lang="en-US" altLang="en-US" sz="1200">
                <a:latin typeface="Times" charset="0"/>
                <a:ea typeface="MS PGothic" pitchFamily="34" charset="-128"/>
              </a:rPr>
              <a:pPr algn="r" defTabSz="904966" eaLnBrk="0" hangingPunct="0"/>
              <a:t>19</a:t>
            </a:fld>
            <a:endParaRPr lang="en-US" altLang="en-US" sz="1200">
              <a:latin typeface="Times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616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36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57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7313"/>
            <a:ext cx="9144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7313"/>
            <a:ext cx="9144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3"/>
          <p:cNvSpPr txBox="1">
            <a:spLocks/>
          </p:cNvSpPr>
          <p:nvPr userDrawn="1"/>
        </p:nvSpPr>
        <p:spPr>
          <a:xfrm>
            <a:off x="2286000" y="6470390"/>
            <a:ext cx="3971925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0" hangingPunct="0"/>
            <a:r>
              <a:rPr lang="en-US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ICFA Mini-Workshop</a:t>
            </a:r>
            <a:r>
              <a:rPr lang="en-US" altLang="en-US" sz="12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on DA</a:t>
            </a:r>
            <a:r>
              <a:rPr lang="en-US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, November 1, </a:t>
            </a:r>
            <a:r>
              <a:rPr lang="en-US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2017</a:t>
            </a:r>
            <a:endParaRPr lang="en-US" altLang="en-US" sz="1200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" name="Footer Placeholder 3"/>
          <p:cNvSpPr txBox="1">
            <a:spLocks/>
          </p:cNvSpPr>
          <p:nvPr userDrawn="1"/>
        </p:nvSpPr>
        <p:spPr>
          <a:xfrm>
            <a:off x="6146800" y="6470390"/>
            <a:ext cx="175895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/>
            <a:fld id="{82D3B36A-149E-488C-B9B6-39F38FD24FC4}" type="slidenum"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algn="ctr" defTabSz="914400" eaLnBrk="0" hangingPunct="0"/>
              <a:t>‹#›</a:t>
            </a:fld>
            <a:endParaRPr lang="en-US" altLang="en-US" sz="120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592" y="923366"/>
            <a:ext cx="8453718" cy="5202798"/>
          </a:xfrm>
          <a:prstGeom prst="rect">
            <a:avLst/>
          </a:prstGeom>
        </p:spPr>
        <p:txBody>
          <a:bodyPr/>
          <a:lstStyle>
            <a:lvl1pPr marL="342900" indent="-342900">
              <a:buSzPct val="85000"/>
              <a:buFontTx/>
              <a:buBlip>
                <a:blip r:embed="rId3"/>
              </a:buBlip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739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Collaboration Meeting, October 10-12,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DAB0-EDC0-7349-8215-34C52C0D0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81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688621"/>
          </a:xfrm>
        </p:spPr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88622"/>
            <a:ext cx="9144000" cy="0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0390"/>
            <a:ext cx="9144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0390"/>
            <a:ext cx="9144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ooter Placeholder 3"/>
          <p:cNvSpPr txBox="1">
            <a:spLocks/>
          </p:cNvSpPr>
          <p:nvPr userDrawn="1"/>
        </p:nvSpPr>
        <p:spPr>
          <a:xfrm>
            <a:off x="2286000" y="6503467"/>
            <a:ext cx="3971925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0" hangingPunct="0"/>
            <a:r>
              <a:rPr lang="en-US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ICFA Mini-Workshop</a:t>
            </a:r>
            <a:r>
              <a:rPr lang="en-US" altLang="en-US" sz="12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on DA</a:t>
            </a:r>
            <a:r>
              <a:rPr lang="en-US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, November 1, 2017</a:t>
            </a:r>
            <a:endParaRPr lang="en-US" altLang="en-US" sz="1200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" name="Footer Placeholder 3"/>
          <p:cNvSpPr txBox="1">
            <a:spLocks/>
          </p:cNvSpPr>
          <p:nvPr userDrawn="1"/>
        </p:nvSpPr>
        <p:spPr>
          <a:xfrm>
            <a:off x="6146800" y="6503467"/>
            <a:ext cx="175895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/>
            <a:fld id="{82D3B36A-149E-488C-B9B6-39F38FD24FC4}" type="slidenum"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algn="ctr" defTabSz="914400" eaLnBrk="0" hangingPunct="0"/>
              <a:t>‹#›</a:t>
            </a:fld>
            <a:endParaRPr lang="en-US" altLang="en-US" sz="120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1242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Collaboration Meeting, October 10-12,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DAB0-EDC0-7349-8215-34C52C0D0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01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Collaboration Meeting, October 10-12,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DAB0-EDC0-7349-8215-34C52C0D092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59555"/>
            <a:ext cx="9144000" cy="0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279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Collaboration Meeting, October 10-12,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DAB0-EDC0-7349-8215-34C52C0D0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72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EIC Collaboration Meeting, October 10-12, 2017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959555"/>
            <a:ext cx="9144000" cy="0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DAB0-EDC0-7349-8215-34C52C0D0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71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Collaboration Meeting, October 10-12,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DAB0-EDC0-7349-8215-34C52C0D0928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959555"/>
            <a:ext cx="9144000" cy="0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835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35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Collaboration Meeting, October 10-12,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DAB0-EDC0-7349-8215-34C52C0D0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69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7" y="987425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615494"/>
            <a:ext cx="2949576" cy="32534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Collaboration Meeting, October 10-12,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DAB0-EDC0-7349-8215-34C52C0D092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959555"/>
            <a:ext cx="9144000" cy="0"/>
          </a:xfrm>
          <a:prstGeom prst="line">
            <a:avLst/>
          </a:prstGeom>
          <a:ln w="762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933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Collaboration Meeting, October 10-12,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DAB0-EDC0-7349-8215-34C52C0D0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50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Collaboration Meeting, October 10-12,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DAB0-EDC0-7349-8215-34C52C0D0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54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4236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53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7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23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2815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530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990600" y="6492875"/>
            <a:ext cx="643255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0" hangingPunct="0"/>
            <a:r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MEIC Collaboration Meeting, JLab, October 5-7, 2015</a:t>
            </a:r>
          </a:p>
        </p:txBody>
      </p:sp>
      <p:sp>
        <p:nvSpPr>
          <p:cNvPr id="2" name="Footer Placeholder 3"/>
          <p:cNvSpPr txBox="1">
            <a:spLocks/>
          </p:cNvSpPr>
          <p:nvPr userDrawn="1"/>
        </p:nvSpPr>
        <p:spPr>
          <a:xfrm>
            <a:off x="5010150" y="6492875"/>
            <a:ext cx="2895600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/>
            <a:fld id="{8571D79A-F550-44DA-BCC4-8A37E1A35D84}" type="slidenum">
              <a:rPr lang="en-US" altLang="en-US" sz="12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algn="ctr" defTabSz="914400" eaLnBrk="0" hangingPunct="0"/>
              <a:t>‹#›</a:t>
            </a:fld>
            <a:endParaRPr lang="en-US" altLang="en-US" sz="120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409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9538" y="914400"/>
            <a:ext cx="89249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2723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SzPct val="85000"/>
        <a:buFont typeface="Arial" panose="020B0604020202020204" pitchFamily="34" charset="0"/>
        <a:buBlip>
          <a:blip r:embed="rId4"/>
        </a:buBlip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9794"/>
            <a:ext cx="9144000" cy="3814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654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3700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66106" y="6556113"/>
            <a:ext cx="34508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EIC Collaboration Meeting, October 10-12,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3495" y="6547953"/>
            <a:ext cx="6469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0155DAB0-EDC0-7349-8215-34C52C0D0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29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901393"/>
            <a:ext cx="9144000" cy="2433918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990000"/>
                </a:solidFill>
              </a:rPr>
              <a:t>Effects </a:t>
            </a:r>
            <a:r>
              <a:rPr lang="en-US" altLang="en-US" sz="2800" dirty="0">
                <a:solidFill>
                  <a:srgbClr val="990000"/>
                </a:solidFill>
              </a:rPr>
              <a:t>of detector solenoid &amp;</a:t>
            </a:r>
            <a:r>
              <a:rPr lang="en-US" altLang="en-US" sz="2800" dirty="0" smtClean="0">
                <a:solidFill>
                  <a:srgbClr val="990000"/>
                </a:solidFill>
              </a:rPr>
              <a:t> magnet imperfections on dynamic </a:t>
            </a:r>
            <a:r>
              <a:rPr lang="en-US" altLang="en-US" sz="2800" dirty="0">
                <a:solidFill>
                  <a:srgbClr val="990000"/>
                </a:solidFill>
              </a:rPr>
              <a:t>aperture of </a:t>
            </a:r>
            <a:r>
              <a:rPr lang="en-US" altLang="en-US" sz="2800" dirty="0" smtClean="0">
                <a:solidFill>
                  <a:srgbClr val="990000"/>
                </a:solidFill>
              </a:rPr>
              <a:t>JLEIC </a:t>
            </a:r>
            <a:r>
              <a:rPr lang="en-US" altLang="en-US" sz="2800" dirty="0">
                <a:solidFill>
                  <a:srgbClr val="990000"/>
                </a:solidFill>
              </a:rPr>
              <a:t>ion collider </a:t>
            </a:r>
            <a:r>
              <a:rPr lang="en-US" altLang="en-US" sz="2800" dirty="0" smtClean="0">
                <a:solidFill>
                  <a:srgbClr val="990000"/>
                </a:solidFill>
              </a:rPr>
              <a:t>ring</a:t>
            </a:r>
            <a:endParaRPr lang="ru-RU" altLang="en-US" sz="2800" i="1" dirty="0">
              <a:solidFill>
                <a:srgbClr val="990000"/>
              </a:solidFill>
            </a:endParaRP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293688" y="3567659"/>
            <a:ext cx="8556625" cy="113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defTabSz="914400">
              <a:buFontTx/>
              <a:buNone/>
            </a:pPr>
            <a:r>
              <a:rPr lang="en-US" altLang="en-US" sz="2000" i="1" dirty="0" err="1"/>
              <a:t>Vasiliy</a:t>
            </a:r>
            <a:r>
              <a:rPr lang="en-US" altLang="en-US" sz="2000" i="1" dirty="0"/>
              <a:t> Morozov, </a:t>
            </a:r>
            <a:r>
              <a:rPr lang="en-US" altLang="en-US" sz="2000" i="1" dirty="0" err="1" smtClean="0"/>
              <a:t>Fanglei</a:t>
            </a:r>
            <a:r>
              <a:rPr lang="en-US" altLang="en-US" sz="2000" i="1" dirty="0" smtClean="0"/>
              <a:t> </a:t>
            </a:r>
            <a:r>
              <a:rPr lang="en-US" altLang="en-US" sz="2000" i="1" dirty="0"/>
              <a:t>Lin, </a:t>
            </a:r>
            <a:r>
              <a:rPr lang="en-US" altLang="en-US" sz="2000" i="1" dirty="0" err="1" smtClean="0"/>
              <a:t>Guohui</a:t>
            </a:r>
            <a:r>
              <a:rPr lang="en-US" altLang="en-US" sz="2000" i="1" dirty="0" smtClean="0"/>
              <a:t> </a:t>
            </a:r>
            <a:r>
              <a:rPr lang="en-US" altLang="en-US" sz="2000" i="1" dirty="0"/>
              <a:t>Wei, </a:t>
            </a:r>
            <a:r>
              <a:rPr lang="en-US" altLang="en-US" sz="2000" i="1" dirty="0" err="1"/>
              <a:t>Yuhong</a:t>
            </a:r>
            <a:r>
              <a:rPr lang="en-US" altLang="en-US" sz="2000" i="1" dirty="0"/>
              <a:t> Zhang (</a:t>
            </a:r>
            <a:r>
              <a:rPr lang="en-US" altLang="en-US" sz="2000" i="1" dirty="0" smtClean="0"/>
              <a:t>Jefferson Lab</a:t>
            </a:r>
            <a:r>
              <a:rPr lang="en-US" altLang="en-US" sz="2000" i="1" dirty="0"/>
              <a:t>)</a:t>
            </a:r>
            <a:endParaRPr lang="en-US" altLang="en-US" sz="2000" i="1" dirty="0" smtClean="0"/>
          </a:p>
          <a:p>
            <a:pPr algn="ctr" defTabSz="914400">
              <a:buFontTx/>
              <a:buNone/>
            </a:pPr>
            <a:r>
              <a:rPr lang="en-US" altLang="en-US" sz="2000" i="1" dirty="0" err="1"/>
              <a:t>Yunhai</a:t>
            </a:r>
            <a:r>
              <a:rPr lang="en-US" altLang="en-US" sz="2000" i="1" dirty="0"/>
              <a:t> </a:t>
            </a:r>
            <a:r>
              <a:rPr lang="en-US" altLang="en-US" sz="2000" i="1" dirty="0" err="1"/>
              <a:t>Cai</a:t>
            </a:r>
            <a:r>
              <a:rPr lang="en-US" altLang="en-US" sz="2000" i="1" dirty="0"/>
              <a:t>, Yuri </a:t>
            </a:r>
            <a:r>
              <a:rPr lang="en-US" altLang="en-US" sz="2000" i="1" dirty="0" err="1"/>
              <a:t>Nosochkov</a:t>
            </a:r>
            <a:r>
              <a:rPr lang="en-US" altLang="en-US" sz="2000" i="1" dirty="0"/>
              <a:t> (SLAC)</a:t>
            </a:r>
            <a:endParaRPr lang="en-US" altLang="en-US" sz="2000" i="1" dirty="0"/>
          </a:p>
          <a:p>
            <a:pPr algn="ctr" defTabSz="914400">
              <a:buFontTx/>
              <a:buNone/>
            </a:pPr>
            <a:endParaRPr lang="ru-RU" altLang="en-US" sz="24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93688" y="5059180"/>
            <a:ext cx="8556625" cy="107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Blip>
                <a:blip r:embed="rId4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algn="ctr" defTabSz="914400">
              <a:buFontTx/>
              <a:buNone/>
            </a:pPr>
            <a:r>
              <a:rPr lang="en-US" altLang="en-US" sz="1600" dirty="0" smtClean="0"/>
              <a:t>ICFA Mini-Workshop on Dynamic Apertures of Circular Accelerators</a:t>
            </a:r>
            <a:endParaRPr lang="en-US" altLang="en-US" sz="1600" dirty="0" smtClean="0"/>
          </a:p>
          <a:p>
            <a:pPr algn="ctr" defTabSz="914400">
              <a:buFontTx/>
              <a:buNone/>
            </a:pPr>
            <a:r>
              <a:rPr lang="en-US" altLang="en-US" sz="1600" dirty="0"/>
              <a:t>Institute of High Energy </a:t>
            </a:r>
            <a:r>
              <a:rPr lang="en-US" altLang="en-US" sz="1600" dirty="0" smtClean="0"/>
              <a:t>Physics, Beijing</a:t>
            </a:r>
            <a:r>
              <a:rPr lang="en-US" altLang="en-US" sz="1600" dirty="0"/>
              <a:t>, China</a:t>
            </a:r>
            <a:endParaRPr lang="en-US" altLang="en-US" sz="1600" dirty="0" smtClean="0"/>
          </a:p>
          <a:p>
            <a:pPr algn="ctr" defTabSz="914400">
              <a:buFontTx/>
              <a:buNone/>
            </a:pPr>
            <a:r>
              <a:rPr lang="en-US" altLang="en-US" sz="1600" dirty="0" smtClean="0"/>
              <a:t>November 1, 2017</a:t>
            </a:r>
            <a:endParaRPr lang="ru-RU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DA &amp; Momentum Acceptance</a:t>
            </a:r>
            <a:endParaRPr lang="en-US" altLang="en-US" sz="3600" b="1" dirty="0" smtClean="0"/>
          </a:p>
        </p:txBody>
      </p:sp>
      <p:sp>
        <p:nvSpPr>
          <p:cNvPr id="37891" name="Content Placeholder 1"/>
          <p:cNvSpPr>
            <a:spLocks/>
          </p:cNvSpPr>
          <p:nvPr/>
        </p:nvSpPr>
        <p:spPr bwMode="auto">
          <a:xfrm>
            <a:off x="265113" y="806450"/>
            <a:ext cx="8645525" cy="57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0"/>
          <a:lstStyle>
            <a:lvl1pPr marL="344488" indent="-344488"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1038" indent="-2222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7113" indent="-225425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dirty="0"/>
              <a:t>DA without errors (shown at IP)</a:t>
            </a:r>
            <a:endParaRPr lang="en-US" altLang="en-US" dirty="0" smtClean="0"/>
          </a:p>
          <a:p>
            <a:pPr defTabSz="914400">
              <a:spcBef>
                <a:spcPct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i="1" dirty="0"/>
              <a:t>Elegant</a:t>
            </a:r>
            <a:r>
              <a:rPr lang="en-US" dirty="0"/>
              <a:t> tracking</a:t>
            </a:r>
            <a:endParaRPr lang="en-US" dirty="0" smtClean="0"/>
          </a:p>
          <a:p>
            <a:pPr defTabSz="914400">
              <a:spcBef>
                <a:spcPct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dirty="0"/>
              <a:t>Tune = 24.22, 23.16 </a:t>
            </a:r>
            <a:r>
              <a:rPr lang="en-US" dirty="0" smtClean="0"/>
              <a:t>selected based </a:t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/>
              <a:t>optimal chromatic </a:t>
            </a:r>
            <a:r>
              <a:rPr lang="en-US" dirty="0" smtClean="0"/>
              <a:t>correction</a:t>
            </a:r>
          </a:p>
          <a:p>
            <a:pPr defTabSz="914400">
              <a:spcBef>
                <a:spcPct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dirty="0"/>
              <a:t>On-energy DA ≈90</a:t>
            </a:r>
            <a:r>
              <a:rPr lang="en-US" dirty="0">
                <a:latin typeface="Symbol" panose="05050102010706020507" pitchFamily="18" charset="2"/>
              </a:rPr>
              <a:t>s</a:t>
            </a:r>
            <a:endParaRPr lang="en-US" dirty="0" smtClean="0">
              <a:latin typeface="Symbol" panose="05050102010706020507" pitchFamily="18" charset="2"/>
            </a:endParaRPr>
          </a:p>
          <a:p>
            <a:pPr defTabSz="914400">
              <a:spcBef>
                <a:spcPct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dirty="0"/>
              <a:t>Large energy range of at least </a:t>
            </a:r>
            <a:r>
              <a:rPr lang="en-US" dirty="0">
                <a:latin typeface="Calibri"/>
              </a:rPr>
              <a:t>±</a:t>
            </a:r>
            <a:r>
              <a:rPr lang="en-US" dirty="0"/>
              <a:t>0.5%</a:t>
            </a:r>
            <a:endParaRPr lang="en-US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6" b="6384"/>
          <a:stretch/>
        </p:blipFill>
        <p:spPr bwMode="auto">
          <a:xfrm>
            <a:off x="465653" y="3095739"/>
            <a:ext cx="4316117" cy="267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lide Number Placeholder 1"/>
          <p:cNvSpPr txBox="1">
            <a:spLocks/>
          </p:cNvSpPr>
          <p:nvPr/>
        </p:nvSpPr>
        <p:spPr>
          <a:xfrm>
            <a:off x="8455389" y="5976938"/>
            <a:ext cx="425132" cy="5397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4900746" y="3864927"/>
            <a:ext cx="4095998" cy="2560320"/>
            <a:chOff x="91440" y="1280160"/>
            <a:chExt cx="4388570" cy="27432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" y="1280160"/>
              <a:ext cx="4388570" cy="27432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854845" y="3321231"/>
              <a:ext cx="1723548" cy="3077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Q</a:t>
              </a:r>
              <a:r>
                <a:rPr kumimoji="0" lang="en-US" sz="1400" b="1" i="0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x,y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 = 24.22 / 23.16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807642" y="938847"/>
            <a:ext cx="4172938" cy="2560320"/>
            <a:chOff x="7770812" y="1280160"/>
            <a:chExt cx="4172938" cy="2560320"/>
          </a:xfrm>
        </p:grpSpPr>
        <p:grpSp>
          <p:nvGrpSpPr>
            <p:cNvPr id="26" name="Group 25"/>
            <p:cNvGrpSpPr>
              <a:grpSpLocks noChangeAspect="1"/>
            </p:cNvGrpSpPr>
            <p:nvPr/>
          </p:nvGrpSpPr>
          <p:grpSpPr>
            <a:xfrm>
              <a:off x="7770812" y="1280160"/>
              <a:ext cx="4172938" cy="2560320"/>
              <a:chOff x="91440" y="1097280"/>
              <a:chExt cx="4471006" cy="2743200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40" y="1097280"/>
                <a:ext cx="4471006" cy="2743200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1954599" y="3201693"/>
                <a:ext cx="1723549" cy="3077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Q</a:t>
                </a:r>
                <a:r>
                  <a:rPr kumimoji="0" lang="en-US" sz="1400" b="1" i="0" u="none" strike="noStrike" kern="0" cap="none" spc="0" normalizeH="0" baseline="-25000" noProof="0" dirty="0" err="1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x,y</a:t>
                </a: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</a:rPr>
                  <a:t> = 24.22 / 23.16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0607040" y="1463040"/>
              <a:ext cx="631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dirty="0" smtClean="0">
                  <a:solidFill>
                    <a:srgbClr val="0070C0"/>
                  </a:solidFill>
                </a:rPr>
                <a:t>Q(</a:t>
              </a:r>
              <a:r>
                <a:rPr lang="en-US" b="1" kern="0" dirty="0" smtClean="0">
                  <a:solidFill>
                    <a:srgbClr val="0070C0"/>
                  </a:solidFill>
                  <a:latin typeface="Symbol" panose="05050102010706020507" pitchFamily="18" charset="2"/>
                </a:rPr>
                <a:t>d</a:t>
              </a:r>
              <a:r>
                <a:rPr lang="en-US" b="1" kern="0" dirty="0" smtClean="0">
                  <a:solidFill>
                    <a:srgbClr val="0070C0"/>
                  </a:solidFill>
                </a:rPr>
                <a:t>)</a:t>
              </a:r>
              <a:endPara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552430" y="4047807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solidFill>
                  <a:srgbClr val="0070C0"/>
                </a:solidFill>
                <a:latin typeface="Symbol" panose="05050102010706020507" pitchFamily="18" charset="2"/>
              </a:rPr>
              <a:t>b</a:t>
            </a:r>
            <a:r>
              <a:rPr lang="en-US" b="1" kern="0" dirty="0" smtClean="0">
                <a:solidFill>
                  <a:srgbClr val="0070C0"/>
                </a:solidFill>
              </a:rPr>
              <a:t>*(</a:t>
            </a:r>
            <a:r>
              <a:rPr lang="en-US" b="1" kern="0" dirty="0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r>
              <a:rPr lang="en-US" b="1" kern="0" dirty="0" smtClean="0">
                <a:solidFill>
                  <a:srgbClr val="0070C0"/>
                </a:solidFill>
              </a:rPr>
              <a:t>)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493442" y="3499167"/>
            <a:ext cx="2771870" cy="338554"/>
            <a:chOff x="8456612" y="3840480"/>
            <a:chExt cx="2771870" cy="338554"/>
          </a:xfrm>
        </p:grpSpPr>
        <p:sp>
          <p:nvSpPr>
            <p:cNvPr id="32" name="TextBox 31"/>
            <p:cNvSpPr txBox="1"/>
            <p:nvPr/>
          </p:nvSpPr>
          <p:spPr>
            <a:xfrm>
              <a:off x="9562168" y="3840480"/>
              <a:ext cx="6383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Calibri"/>
                </a:rPr>
                <a:t>±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10</a:t>
              </a: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Symbol" panose="05050102010706020507" pitchFamily="18" charset="2"/>
                </a:rPr>
                <a:t>s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10314082" y="4014286"/>
              <a:ext cx="914400" cy="0"/>
            </a:xfrm>
            <a:prstGeom prst="straightConnector1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8456612" y="3998271"/>
              <a:ext cx="914400" cy="0"/>
            </a:xfrm>
            <a:prstGeom prst="straightConnector1">
              <a:avLst/>
            </a:prstGeom>
            <a:ln w="25400">
              <a:solidFill>
                <a:schemeClr val="tx1">
                  <a:lumMod val="65000"/>
                  <a:lumOff val="3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140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Tune Scan</a:t>
            </a:r>
            <a:endParaRPr lang="en-US" altLang="en-US" sz="3600" b="1" dirty="0" smtClean="0"/>
          </a:p>
        </p:txBody>
      </p:sp>
      <p:sp>
        <p:nvSpPr>
          <p:cNvPr id="37891" name="Content Placeholder 1"/>
          <p:cNvSpPr>
            <a:spLocks/>
          </p:cNvSpPr>
          <p:nvPr/>
        </p:nvSpPr>
        <p:spPr bwMode="auto">
          <a:xfrm>
            <a:off x="265113" y="806450"/>
            <a:ext cx="8645525" cy="57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0"/>
          <a:lstStyle>
            <a:lvl1pPr marL="344488" indent="-344488"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1038" indent="-2222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7113" indent="-225425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sz="1800" dirty="0"/>
              <a:t>DA without errors is scanned vs tune</a:t>
            </a:r>
            <a:endParaRPr lang="en-US" altLang="en-US" sz="1800" dirty="0" smtClean="0"/>
          </a:p>
          <a:p>
            <a:pPr defTabSz="914400">
              <a:spcBef>
                <a:spcPct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sz="1800" i="1" dirty="0"/>
              <a:t>Elegant</a:t>
            </a:r>
            <a:r>
              <a:rPr lang="en-US" sz="1800" dirty="0"/>
              <a:t> </a:t>
            </a:r>
            <a:r>
              <a:rPr lang="en-US" sz="1800" dirty="0" smtClean="0"/>
              <a:t>tracking</a:t>
            </a:r>
          </a:p>
          <a:p>
            <a:pPr defTabSz="914400">
              <a:spcBef>
                <a:spcPct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sz="1800" dirty="0"/>
              <a:t>Good on-energy DA at tune of 24.10, </a:t>
            </a:r>
            <a:r>
              <a:rPr lang="en-US" sz="1800" dirty="0" smtClean="0"/>
              <a:t>23.14</a:t>
            </a:r>
          </a:p>
          <a:p>
            <a:pPr defTabSz="914400">
              <a:spcBef>
                <a:spcPct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sz="1800" dirty="0"/>
              <a:t>However, energy range is reduced</a:t>
            </a:r>
            <a:endParaRPr lang="en-US" sz="1800" i="1" dirty="0" smtClean="0"/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8506504" y="7232651"/>
            <a:ext cx="425132" cy="5397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8"/>
          <a:stretch/>
        </p:blipFill>
        <p:spPr bwMode="auto">
          <a:xfrm>
            <a:off x="5012682" y="4433977"/>
            <a:ext cx="2743200" cy="198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8"/>
          <a:stretch/>
        </p:blipFill>
        <p:spPr bwMode="auto">
          <a:xfrm>
            <a:off x="1633238" y="4419608"/>
            <a:ext cx="2743200" cy="196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71304" y="4617356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24.22, 23.16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0748" y="4593202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24.10, 23.14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2" name="Picture 2" descr="C:\MEIC R&amp;D Meeting\20170608\sigmaxDA0606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79"/>
          <a:stretch/>
        </p:blipFill>
        <p:spPr bwMode="auto">
          <a:xfrm>
            <a:off x="288345" y="2245680"/>
            <a:ext cx="3056413" cy="218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MEIC R&amp;D Meeting\20170608\sigmaxyDA0606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2"/>
          <a:stretch/>
        </p:blipFill>
        <p:spPr bwMode="auto">
          <a:xfrm>
            <a:off x="3260105" y="2245680"/>
            <a:ext cx="3124177" cy="223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MEIC R&amp;D Meeting\20170608\sigmayDA0606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3"/>
          <a:stretch/>
        </p:blipFill>
        <p:spPr bwMode="auto">
          <a:xfrm>
            <a:off x="6132768" y="2272846"/>
            <a:ext cx="3021194" cy="216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349345" y="2062739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Horiz</a:t>
            </a:r>
            <a:r>
              <a:rPr lang="en-US" b="1" dirty="0" smtClean="0">
                <a:solidFill>
                  <a:srgbClr val="0070C0"/>
                </a:solidFill>
              </a:rPr>
              <a:t>. DA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4757" y="2062739"/>
            <a:ext cx="1082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Vert. DA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20557" y="2062739"/>
            <a:ext cx="1573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 at 45 </a:t>
            </a:r>
            <a:r>
              <a:rPr lang="en-US" b="1" dirty="0" err="1" smtClean="0">
                <a:solidFill>
                  <a:srgbClr val="0070C0"/>
                </a:solidFill>
              </a:rPr>
              <a:t>deg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7" name="5-Point Star 16"/>
          <p:cNvSpPr>
            <a:spLocks noChangeAspect="1"/>
          </p:cNvSpPr>
          <p:nvPr/>
        </p:nvSpPr>
        <p:spPr>
          <a:xfrm>
            <a:off x="6917745" y="3617219"/>
            <a:ext cx="182880" cy="18288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4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Alignment &amp; Field Errors</a:t>
            </a:r>
            <a:endParaRPr lang="en-US" altLang="en-US" sz="3600" b="1" dirty="0" smtClean="0"/>
          </a:p>
        </p:txBody>
      </p:sp>
      <p:sp>
        <p:nvSpPr>
          <p:cNvPr id="37891" name="Content Placeholder 1"/>
          <p:cNvSpPr>
            <a:spLocks/>
          </p:cNvSpPr>
          <p:nvPr/>
        </p:nvSpPr>
        <p:spPr bwMode="auto">
          <a:xfrm>
            <a:off x="265113" y="806450"/>
            <a:ext cx="8645525" cy="57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0"/>
          <a:lstStyle>
            <a:lvl1pPr marL="344488" indent="-344488"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1038" indent="-2222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7113" indent="-225425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altLang="en-US" dirty="0"/>
              <a:t>Thread the beam through, find closed orbit and minimize distortion using BPMs and correctors</a:t>
            </a:r>
            <a:endParaRPr lang="en-US" dirty="0" smtClean="0"/>
          </a:p>
          <a:p>
            <a:pPr defTabSz="914400">
              <a:spcBef>
                <a:spcPct val="0"/>
              </a:spcBef>
              <a:spcAft>
                <a:spcPts val="300"/>
              </a:spcAft>
              <a:buBlip>
                <a:blip r:embed="rId3"/>
              </a:buBlip>
            </a:pPr>
            <a:endParaRPr lang="en-US" altLang="en-US" dirty="0"/>
          </a:p>
        </p:txBody>
      </p:sp>
      <p:graphicFrame>
        <p:nvGraphicFramePr>
          <p:cNvPr id="19" name="内容占位符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22269"/>
              </p:ext>
            </p:extLst>
          </p:nvPr>
        </p:nvGraphicFramePr>
        <p:xfrm>
          <a:off x="265113" y="1577197"/>
          <a:ext cx="5486400" cy="2255520"/>
        </p:xfrm>
        <a:graphic>
          <a:graphicData uri="http://schemas.openxmlformats.org/drawingml/2006/table">
            <a:tbl>
              <a:tblPr firstRow="1" firstCol="1" bandRow="1"/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Dipole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Quadrupole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Sextupole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BPM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(noise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Corrector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X (mm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0.3, FFQ 0.03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0.05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zh-CN" sz="1400" b="1" kern="10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 (mm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, FFQ 0.03</a:t>
                      </a:r>
                      <a:endParaRPr lang="zh-CN" altLang="zh-CN" sz="1400" b="1" kern="1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0.05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zh-CN" sz="1400" b="1" kern="10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Roll</a:t>
                      </a:r>
                      <a:r>
                        <a:rPr lang="en-US" sz="140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400" kern="100" dirty="0" err="1" smtClean="0">
                          <a:solidFill>
                            <a:schemeClr val="tx1"/>
                          </a:solidFill>
                          <a:effectLst/>
                        </a:rPr>
                        <a:t>mrad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, FFQ 0.05</a:t>
                      </a:r>
                      <a:endParaRPr lang="zh-CN" altLang="zh-CN" sz="1400" b="1" kern="1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r>
                        <a:rPr lang="en-US" sz="140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(mm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, FFQ 0.03</a:t>
                      </a:r>
                      <a:endParaRPr lang="zh-CN" altLang="zh-CN" sz="1400" b="1" kern="1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Field</a:t>
                      </a:r>
                      <a:r>
                        <a:rPr lang="en-US" sz="1400" kern="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</a:rPr>
                        <a:t>(%)</a:t>
                      </a:r>
                      <a:endParaRPr lang="zh-CN" sz="14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0.2</a:t>
                      </a:r>
                      <a:r>
                        <a:rPr lang="en-US" altLang="zh-CN" sz="1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, FFQ 0.03</a:t>
                      </a:r>
                      <a:endParaRPr lang="zh-CN" altLang="zh-CN" sz="1400" b="1" kern="1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 smtClean="0">
                          <a:solidFill>
                            <a:schemeClr val="tx1"/>
                          </a:solidFill>
                          <a:effectLst/>
                        </a:rPr>
                        <a:t>0.2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</a:rPr>
                        <a:t>0.01</a:t>
                      </a:r>
                      <a:endParaRPr lang="zh-CN" sz="1400" b="1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6448" marR="66448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3" r="47365" b="17500"/>
          <a:stretch>
            <a:fillRect/>
          </a:stretch>
        </p:blipFill>
        <p:spPr bwMode="auto">
          <a:xfrm>
            <a:off x="3549509" y="4101324"/>
            <a:ext cx="2943098" cy="227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4" r="46661" b="14687"/>
          <a:stretch>
            <a:fillRect/>
          </a:stretch>
        </p:blipFill>
        <p:spPr bwMode="auto">
          <a:xfrm>
            <a:off x="304801" y="4101324"/>
            <a:ext cx="2981864" cy="227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矩形 15"/>
          <p:cNvSpPr>
            <a:spLocks noChangeArrowheads="1"/>
          </p:cNvSpPr>
          <p:nvPr/>
        </p:nvSpPr>
        <p:spPr bwMode="auto">
          <a:xfrm>
            <a:off x="115924" y="3996758"/>
            <a:ext cx="7064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0" hangingPunct="0"/>
            <a:r>
              <a:rPr lang="en-US" altLang="zh-CN" sz="1200" b="1" dirty="0">
                <a:latin typeface="Times" panose="02020603050405020304" pitchFamily="18" charset="0"/>
              </a:rPr>
              <a:t>&lt; 4</a:t>
            </a:r>
            <a:r>
              <a:rPr lang="en-US" altLang="zh-CN" sz="1200" b="1" dirty="0">
                <a:latin typeface="Times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CN" sz="1200" b="1" dirty="0">
                <a:latin typeface="Times" panose="02020603050405020304" pitchFamily="18" charset="0"/>
              </a:rPr>
              <a:t>10</a:t>
            </a:r>
            <a:r>
              <a:rPr lang="en-US" altLang="zh-CN" sz="1200" b="1" baseline="30000" dirty="0">
                <a:latin typeface="Times" panose="02020603050405020304" pitchFamily="18" charset="0"/>
              </a:rPr>
              <a:t>-4</a:t>
            </a:r>
            <a:endParaRPr lang="zh-CN" altLang="en-US" sz="1200" dirty="0">
              <a:solidFill>
                <a:srgbClr val="FF0000"/>
              </a:solidFill>
              <a:latin typeface="Times" panose="02020603050405020304" pitchFamily="18" charset="0"/>
            </a:endParaRPr>
          </a:p>
        </p:txBody>
      </p:sp>
      <p:sp>
        <p:nvSpPr>
          <p:cNvPr id="37" name="矩形 15"/>
          <p:cNvSpPr>
            <a:spLocks noChangeArrowheads="1"/>
          </p:cNvSpPr>
          <p:nvPr/>
        </p:nvSpPr>
        <p:spPr bwMode="auto">
          <a:xfrm>
            <a:off x="3326353" y="4015598"/>
            <a:ext cx="706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0" hangingPunct="0"/>
            <a:r>
              <a:rPr lang="en-US" altLang="zh-CN" sz="1200" b="1" dirty="0">
                <a:latin typeface="Times" panose="02020603050405020304" pitchFamily="18" charset="0"/>
              </a:rPr>
              <a:t>&lt; 1</a:t>
            </a:r>
            <a:r>
              <a:rPr lang="en-US" altLang="zh-CN" sz="1200" b="1" dirty="0">
                <a:latin typeface="Times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CN" sz="1200" b="1" dirty="0">
                <a:latin typeface="Times" panose="02020603050405020304" pitchFamily="18" charset="0"/>
              </a:rPr>
              <a:t>10</a:t>
            </a:r>
            <a:r>
              <a:rPr lang="en-US" altLang="zh-CN" sz="1200" b="1" baseline="30000" dirty="0">
                <a:latin typeface="Times" panose="02020603050405020304" pitchFamily="18" charset="0"/>
              </a:rPr>
              <a:t>-4</a:t>
            </a:r>
            <a:endParaRPr lang="zh-CN" altLang="en-US" sz="1200" dirty="0">
              <a:solidFill>
                <a:srgbClr val="FF0000"/>
              </a:solidFill>
              <a:latin typeface="Times" panose="02020603050405020304" pitchFamily="18" charset="0"/>
            </a:endParaRPr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5" r="47821" b="14999"/>
          <a:stretch/>
        </p:blipFill>
        <p:spPr bwMode="auto">
          <a:xfrm>
            <a:off x="6620205" y="1724447"/>
            <a:ext cx="2330121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250" r="47828" b="15312"/>
          <a:stretch/>
        </p:blipFill>
        <p:spPr bwMode="auto">
          <a:xfrm>
            <a:off x="6620206" y="3584998"/>
            <a:ext cx="233012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矩形 15"/>
          <p:cNvSpPr>
            <a:spLocks noChangeArrowheads="1"/>
          </p:cNvSpPr>
          <p:nvPr/>
        </p:nvSpPr>
        <p:spPr bwMode="auto">
          <a:xfrm>
            <a:off x="6412243" y="1577197"/>
            <a:ext cx="5810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0" hangingPunct="0"/>
            <a:r>
              <a:rPr lang="en-US" altLang="zh-CN" sz="1200" b="1" dirty="0">
                <a:latin typeface="Times" panose="02020603050405020304" pitchFamily="18" charset="0"/>
              </a:rPr>
              <a:t>5</a:t>
            </a:r>
            <a:r>
              <a:rPr lang="en-US" altLang="zh-CN" sz="1200" b="1" dirty="0">
                <a:latin typeface="Times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CN" sz="1200" b="1" dirty="0">
                <a:latin typeface="Times" panose="02020603050405020304" pitchFamily="18" charset="0"/>
              </a:rPr>
              <a:t>10</a:t>
            </a:r>
            <a:r>
              <a:rPr lang="en-US" altLang="zh-CN" sz="1200" b="1" baseline="30000" dirty="0">
                <a:latin typeface="Times" panose="02020603050405020304" pitchFamily="18" charset="0"/>
              </a:rPr>
              <a:t>-6</a:t>
            </a:r>
            <a:endParaRPr lang="zh-CN" altLang="en-US" sz="1200" dirty="0">
              <a:solidFill>
                <a:srgbClr val="FF0000"/>
              </a:solidFill>
              <a:latin typeface="Times" panose="02020603050405020304" pitchFamily="18" charset="0"/>
            </a:endParaRPr>
          </a:p>
        </p:txBody>
      </p:sp>
      <p:sp>
        <p:nvSpPr>
          <p:cNvPr id="41" name="矩形 15"/>
          <p:cNvSpPr>
            <a:spLocks noChangeArrowheads="1"/>
          </p:cNvSpPr>
          <p:nvPr/>
        </p:nvSpPr>
        <p:spPr bwMode="auto">
          <a:xfrm>
            <a:off x="6412243" y="3499272"/>
            <a:ext cx="5810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0" hangingPunct="0"/>
            <a:r>
              <a:rPr lang="en-US" altLang="zh-CN" sz="1200" b="1" dirty="0">
                <a:latin typeface="Times" panose="02020603050405020304" pitchFamily="18" charset="0"/>
              </a:rPr>
              <a:t>5</a:t>
            </a:r>
            <a:r>
              <a:rPr lang="en-US" altLang="zh-CN" sz="1200" b="1" dirty="0">
                <a:latin typeface="Times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altLang="zh-CN" sz="1200" b="1" dirty="0">
                <a:latin typeface="Times" panose="02020603050405020304" pitchFamily="18" charset="0"/>
              </a:rPr>
              <a:t>10</a:t>
            </a:r>
            <a:r>
              <a:rPr lang="en-US" altLang="zh-CN" sz="1200" b="1" baseline="30000" dirty="0">
                <a:latin typeface="Times" panose="02020603050405020304" pitchFamily="18" charset="0"/>
              </a:rPr>
              <a:t>-6</a:t>
            </a:r>
            <a:endParaRPr lang="zh-CN" altLang="en-US" sz="1200" dirty="0">
              <a:solidFill>
                <a:srgbClr val="FF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2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DA with Errors</a:t>
            </a:r>
            <a:endParaRPr lang="en-US" altLang="en-US" sz="3600" b="1" dirty="0" smtClean="0"/>
          </a:p>
        </p:txBody>
      </p:sp>
      <p:sp>
        <p:nvSpPr>
          <p:cNvPr id="37891" name="Content Placeholder 1"/>
          <p:cNvSpPr>
            <a:spLocks/>
          </p:cNvSpPr>
          <p:nvPr/>
        </p:nvSpPr>
        <p:spPr bwMode="auto">
          <a:xfrm>
            <a:off x="265113" y="806450"/>
            <a:ext cx="8645525" cy="57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0"/>
          <a:lstStyle>
            <a:lvl1pPr marL="344488" indent="-344488"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1038" indent="-2222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7113" indent="-225425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dirty="0" smtClean="0"/>
              <a:t>Corrections</a:t>
            </a:r>
            <a:r>
              <a:rPr lang="en-US" dirty="0"/>
              <a:t>: orbit, tune, chromaticity, coupling, beta beat</a:t>
            </a:r>
            <a:endParaRPr lang="en-US" altLang="en-US" dirty="0" smtClean="0"/>
          </a:p>
          <a:p>
            <a:pPr defTabSz="914400">
              <a:spcBef>
                <a:spcPct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dirty="0"/>
              <a:t>10 seeds of random errors using </a:t>
            </a:r>
            <a:r>
              <a:rPr lang="en-US" i="1" dirty="0" smtClean="0"/>
              <a:t>Elegant</a:t>
            </a:r>
          </a:p>
        </p:txBody>
      </p:sp>
      <p:pic>
        <p:nvPicPr>
          <p:cNvPr id="5" name="Picture 2" descr="D:\software\Elegant\SLAClattice\origi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4" r="12590" b="6672"/>
          <a:stretch/>
        </p:blipFill>
        <p:spPr bwMode="auto">
          <a:xfrm>
            <a:off x="304800" y="1984076"/>
            <a:ext cx="4114800" cy="300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88" r="47883" b="15312"/>
          <a:stretch/>
        </p:blipFill>
        <p:spPr bwMode="auto">
          <a:xfrm>
            <a:off x="4724400" y="1992702"/>
            <a:ext cx="4114800" cy="305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26635" y="164592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No errors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2203" y="1645920"/>
            <a:ext cx="2452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With errors and corr.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35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Dipole Multipoles</a:t>
            </a:r>
            <a:endParaRPr lang="en-US" altLang="en-US" sz="3600" b="1" dirty="0" smtClean="0"/>
          </a:p>
        </p:txBody>
      </p:sp>
      <p:sp>
        <p:nvSpPr>
          <p:cNvPr id="37891" name="Content Placeholder 1"/>
          <p:cNvSpPr>
            <a:spLocks/>
          </p:cNvSpPr>
          <p:nvPr/>
        </p:nvSpPr>
        <p:spPr bwMode="auto">
          <a:xfrm>
            <a:off x="265113" y="806450"/>
            <a:ext cx="8645525" cy="57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0"/>
          <a:lstStyle>
            <a:lvl1pPr marL="344488" indent="-344488"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1038" indent="-2222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7113" indent="-225425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altLang="en-US" dirty="0" smtClean="0"/>
              <a:t>Systematic </a:t>
            </a:r>
            <a:r>
              <a:rPr lang="en-US" altLang="en-US" dirty="0"/>
              <a:t>multipoles of super-ferric arc dipoles</a:t>
            </a:r>
            <a:endParaRPr lang="en-US" altLang="en-US" dirty="0" smtClean="0"/>
          </a:p>
          <a:p>
            <a:pPr defTabSz="914400">
              <a:spcBef>
                <a:spcPct val="0"/>
              </a:spcBef>
              <a:spcAft>
                <a:spcPts val="300"/>
              </a:spcAft>
              <a:buBlip>
                <a:blip r:embed="rId3"/>
              </a:buBlip>
            </a:pPr>
            <a:endParaRPr lang="en-US" dirty="0" smtClean="0"/>
          </a:p>
          <a:p>
            <a:pPr defTabSz="914400">
              <a:spcBef>
                <a:spcPct val="0"/>
              </a:spcBef>
              <a:spcAft>
                <a:spcPts val="300"/>
              </a:spcAft>
              <a:buBlip>
                <a:blip r:embed="rId3"/>
              </a:buBlip>
            </a:pPr>
            <a:endParaRPr lang="en-US" dirty="0"/>
          </a:p>
          <a:p>
            <a:pPr defTabSz="914400">
              <a:spcBef>
                <a:spcPct val="0"/>
              </a:spcBef>
              <a:spcAft>
                <a:spcPts val="300"/>
              </a:spcAft>
              <a:buBlip>
                <a:blip r:embed="rId3"/>
              </a:buBlip>
            </a:pPr>
            <a:endParaRPr lang="en-US" dirty="0" smtClean="0"/>
          </a:p>
          <a:p>
            <a:pPr defTabSz="914400">
              <a:spcBef>
                <a:spcPct val="0"/>
              </a:spcBef>
              <a:spcAft>
                <a:spcPts val="300"/>
              </a:spcAft>
              <a:buBlip>
                <a:blip r:embed="rId3"/>
              </a:buBlip>
            </a:pPr>
            <a:endParaRPr lang="en-US" dirty="0"/>
          </a:p>
          <a:p>
            <a:pPr defTabSz="914400">
              <a:spcBef>
                <a:spcPct val="0"/>
              </a:spcBef>
              <a:spcAft>
                <a:spcPts val="300"/>
              </a:spcAft>
              <a:buBlip>
                <a:blip r:embed="rId3"/>
              </a:buBlip>
            </a:pPr>
            <a:endParaRPr lang="en-US" sz="1400" dirty="0" smtClean="0"/>
          </a:p>
          <a:p>
            <a:pPr defTabSz="914400">
              <a:spcBef>
                <a:spcPct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dirty="0" smtClean="0"/>
              <a:t>When applied to all dipoles in the ring</a:t>
            </a:r>
            <a:endParaRPr lang="en-US" i="1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77215"/>
              </p:ext>
            </p:extLst>
          </p:nvPr>
        </p:nvGraphicFramePr>
        <p:xfrm>
          <a:off x="177357" y="1232639"/>
          <a:ext cx="8789287" cy="1428953"/>
        </p:xfrm>
        <a:graphic>
          <a:graphicData uri="http://schemas.openxmlformats.org/drawingml/2006/table">
            <a:tbl>
              <a:tblPr firstRow="1" firstCol="1" bandRow="1"/>
              <a:tblGrid>
                <a:gridCol w="1467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7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7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3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3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31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31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31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80416">
                <a:tc gridSpan="1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600" dirty="0" smtClean="0">
                          <a:effectLst/>
                          <a:latin typeface="Comic Sans MS" panose="030F0702030302020204" pitchFamily="66" charset="0"/>
                        </a:rPr>
                        <a:t>Multipole errors of super-ferric dipole at radius 20 mm (unit: 10^-4)</a:t>
                      </a:r>
                      <a:endParaRPr lang="en-US" altLang="zh-CN" sz="16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CN" sz="16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4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mic Sans MS" panose="030F0702030302020204" pitchFamily="66" charset="0"/>
                        </a:rPr>
                        <a:t>multipole type</a:t>
                      </a:r>
                      <a:endParaRPr lang="en-US" sz="16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4"/>
                      <a:stretch>
                        <a:fillRect l="-201667" t="-54737" r="-900833" b="-11578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4"/>
                      <a:stretch>
                        <a:fillRect l="-301667" t="-54737" r="-800833" b="-11578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4"/>
                      <a:stretch>
                        <a:fillRect l="-405042" t="-54737" r="-707563" b="-11578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4"/>
                      <a:stretch>
                        <a:fillRect l="-500833" t="-54737" r="-601667" b="-11578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4"/>
                      <a:stretch>
                        <a:fillRect l="-595868" t="-54737" r="-496694" b="-11578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 dirty="0"/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4"/>
                      <a:stretch>
                        <a:fillRect l="-701667" t="-54737" r="-400833" b="-11578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4"/>
                      <a:stretch>
                        <a:fillRect l="-801667" t="-54737" r="-300833" b="-11578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4"/>
                      <a:stretch>
                        <a:fillRect l="-901667" t="-54737" r="-200833" b="-11578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4"/>
                      <a:stretch>
                        <a:fillRect l="-993388" t="-54737" r="-99174" b="-11578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rotWithShape="1">
                      <a:blip r:embed="rId4"/>
                      <a:stretch>
                        <a:fillRect l="-1102500" t="-54737" b="-115789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omic Sans MS" panose="030F0702030302020204" pitchFamily="66" charset="0"/>
                        </a:rPr>
                        <a:t>systematic</a:t>
                      </a:r>
                      <a:endParaRPr lang="en-US" sz="160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-0.151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-0.537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0.126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0.850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0.714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0.366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-0.464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-0.410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0.009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0.027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7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omic Sans MS" panose="030F0702030302020204" pitchFamily="66" charset="0"/>
                        </a:rPr>
                        <a:t>Random</a:t>
                      </a:r>
                      <a:endParaRPr lang="en-US" sz="16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US" sz="16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US" sz="16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omic Sans MS" panose="030F0702030302020204" pitchFamily="66" charset="0"/>
                        <a:ea typeface="PMingLiU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2" r="8926" b="7019"/>
          <a:stretch>
            <a:fillRect/>
          </a:stretch>
        </p:blipFill>
        <p:spPr bwMode="auto">
          <a:xfrm>
            <a:off x="4873625" y="3608388"/>
            <a:ext cx="3665538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7" r="9155" b="7393"/>
          <a:stretch>
            <a:fillRect/>
          </a:stretch>
        </p:blipFill>
        <p:spPr bwMode="auto">
          <a:xfrm>
            <a:off x="604838" y="3608388"/>
            <a:ext cx="3662362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0"/>
          <p:cNvSpPr>
            <a:spLocks noChangeArrowheads="1"/>
          </p:cNvSpPr>
          <p:nvPr/>
        </p:nvSpPr>
        <p:spPr bwMode="auto">
          <a:xfrm>
            <a:off x="1590675" y="3241675"/>
            <a:ext cx="205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/>
            <a:r>
              <a:rPr lang="en-US" altLang="zh-CN" sz="1800">
                <a:latin typeface="Arial" panose="020B0604020202020204" pitchFamily="34" charset="0"/>
              </a:rPr>
              <a:t>Without multipoles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3" name="矩形 10"/>
          <p:cNvSpPr>
            <a:spLocks noChangeArrowheads="1"/>
          </p:cNvSpPr>
          <p:nvPr/>
        </p:nvSpPr>
        <p:spPr bwMode="auto">
          <a:xfrm>
            <a:off x="6024563" y="3235325"/>
            <a:ext cx="173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/>
            <a:r>
              <a:rPr lang="en-US" altLang="zh-CN" sz="1800">
                <a:latin typeface="Arial" panose="020B0604020202020204" pitchFamily="34" charset="0"/>
              </a:rPr>
              <a:t>With multipoles</a:t>
            </a: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14" name="矩形 7"/>
          <p:cNvSpPr>
            <a:spLocks noChangeArrowheads="1"/>
          </p:cNvSpPr>
          <p:nvPr/>
        </p:nvSpPr>
        <p:spPr bwMode="auto">
          <a:xfrm>
            <a:off x="1181100" y="3633788"/>
            <a:ext cx="142081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0" hangingPunct="0"/>
            <a:r>
              <a:rPr lang="el-GR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p/p = 0</a:t>
            </a:r>
          </a:p>
          <a:p>
            <a:pPr defTabSz="914400" eaLnBrk="0" hangingPunct="0"/>
            <a:r>
              <a:rPr lang="el-GR" altLang="zh-CN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sz="1400" dirty="0">
                <a:solidFill>
                  <a:srgbClr val="00B0F0"/>
                </a:solidFill>
                <a:latin typeface="Times New Roman" panose="02020603050405020304" pitchFamily="18" charset="0"/>
              </a:rPr>
              <a:t>p/p = 0.3%</a:t>
            </a:r>
          </a:p>
          <a:p>
            <a:pPr defTabSz="914400" eaLnBrk="0" hangingPunct="0"/>
            <a:r>
              <a:rPr lang="el-GR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sz="1400" dirty="0">
                <a:latin typeface="Times New Roman" panose="02020603050405020304" pitchFamily="18" charset="0"/>
              </a:rPr>
              <a:t>p/p = </a:t>
            </a:r>
            <a:r>
              <a:rPr lang="en-US" altLang="zh-CN" sz="1400" dirty="0">
                <a:latin typeface="Times New Roman" panose="02020603050405020304" pitchFamily="18" charset="0"/>
                <a:sym typeface="Symbol" panose="05050102010706020507" pitchFamily="18" charset="2"/>
              </a:rPr>
              <a:t></a:t>
            </a:r>
            <a:r>
              <a:rPr lang="en-US" altLang="zh-CN" sz="1400" dirty="0">
                <a:latin typeface="Times New Roman" panose="02020603050405020304" pitchFamily="18" charset="0"/>
              </a:rPr>
              <a:t>0.3%</a:t>
            </a:r>
            <a:endParaRPr lang="zh-CN" altLang="en-US" sz="1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75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Dipole Multipoles</a:t>
            </a:r>
            <a:endParaRPr lang="en-US" altLang="en-US" sz="3600" b="1" dirty="0" smtClean="0"/>
          </a:p>
        </p:txBody>
      </p:sp>
      <p:sp>
        <p:nvSpPr>
          <p:cNvPr id="37891" name="Content Placeholder 1"/>
          <p:cNvSpPr>
            <a:spLocks/>
          </p:cNvSpPr>
          <p:nvPr/>
        </p:nvSpPr>
        <p:spPr bwMode="auto">
          <a:xfrm>
            <a:off x="265113" y="806450"/>
            <a:ext cx="8645525" cy="57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0"/>
          <a:lstStyle>
            <a:lvl1pPr marL="344488" indent="-344488"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1038" indent="-2222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7113" indent="-225425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altLang="en-US" dirty="0"/>
              <a:t>Different categories of magnets</a:t>
            </a:r>
            <a:endParaRPr lang="en-US" altLang="en-US" dirty="0" smtClean="0"/>
          </a:p>
          <a:p>
            <a:pPr defTabSz="914400">
              <a:spcBef>
                <a:spcPct val="0"/>
              </a:spcBef>
              <a:spcAft>
                <a:spcPts val="300"/>
              </a:spcAft>
              <a:buBlip>
                <a:blip r:embed="rId3"/>
              </a:buBlip>
            </a:pPr>
            <a:endParaRPr lang="en-US" dirty="0" smtClean="0"/>
          </a:p>
          <a:p>
            <a:pPr defTabSz="914400">
              <a:spcBef>
                <a:spcPct val="0"/>
              </a:spcBef>
              <a:spcAft>
                <a:spcPts val="300"/>
              </a:spcAft>
              <a:buBlip>
                <a:blip r:embed="rId3"/>
              </a:buBlip>
            </a:pPr>
            <a:endParaRPr lang="en-US" dirty="0"/>
          </a:p>
          <a:p>
            <a:pPr marL="0" indent="0" defTabSz="914400">
              <a:spcBef>
                <a:spcPct val="0"/>
              </a:spcBef>
              <a:spcAft>
                <a:spcPts val="300"/>
              </a:spcAft>
              <a:buNone/>
            </a:pPr>
            <a:endParaRPr lang="en-US" dirty="0"/>
          </a:p>
          <a:p>
            <a:pPr defTabSz="914400">
              <a:spcBef>
                <a:spcPct val="0"/>
              </a:spcBef>
              <a:spcAft>
                <a:spcPts val="300"/>
              </a:spcAft>
              <a:buBlip>
                <a:blip r:embed="rId3"/>
              </a:buBlip>
            </a:pPr>
            <a:endParaRPr lang="en-US" dirty="0" smtClean="0"/>
          </a:p>
          <a:p>
            <a:pPr defTabSz="914400">
              <a:spcBef>
                <a:spcPct val="0"/>
              </a:spcBef>
              <a:spcAft>
                <a:spcPts val="300"/>
              </a:spcAft>
              <a:buBlip>
                <a:blip r:embed="rId3"/>
              </a:buBlip>
            </a:pPr>
            <a:endParaRPr lang="en-US" sz="1000" dirty="0" smtClean="0"/>
          </a:p>
          <a:p>
            <a:pPr defTabSz="914400">
              <a:spcBef>
                <a:spcPct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altLang="en-US" dirty="0"/>
              <a:t>Different specifications for different categories</a:t>
            </a:r>
            <a:endParaRPr lang="en-US" i="1" dirty="0" smtClean="0"/>
          </a:p>
        </p:txBody>
      </p:sp>
      <p:graphicFrame>
        <p:nvGraphicFramePr>
          <p:cNvPr id="15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623265"/>
              </p:ext>
            </p:extLst>
          </p:nvPr>
        </p:nvGraphicFramePr>
        <p:xfrm>
          <a:off x="2187575" y="1281170"/>
          <a:ext cx="4768850" cy="1163193"/>
        </p:xfrm>
        <a:graphic>
          <a:graphicData uri="http://schemas.openxmlformats.org/drawingml/2006/table">
            <a:tbl>
              <a:tblPr/>
              <a:tblGrid>
                <a:gridCol w="1955800">
                  <a:extLst>
                    <a:ext uri="{9D8B030D-6E8A-4147-A177-3AD203B41FA5}">
                      <a16:colId xmlns:a16="http://schemas.microsoft.com/office/drawing/2014/main" val="980675763"/>
                    </a:ext>
                  </a:extLst>
                </a:gridCol>
                <a:gridCol w="981075">
                  <a:extLst>
                    <a:ext uri="{9D8B030D-6E8A-4147-A177-3AD203B41FA5}">
                      <a16:colId xmlns:a16="http://schemas.microsoft.com/office/drawing/2014/main" val="3210288386"/>
                    </a:ext>
                  </a:extLst>
                </a:gridCol>
                <a:gridCol w="896938">
                  <a:extLst>
                    <a:ext uri="{9D8B030D-6E8A-4147-A177-3AD203B41FA5}">
                      <a16:colId xmlns:a16="http://schemas.microsoft.com/office/drawing/2014/main" val="3684908100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val="512302992"/>
                    </a:ext>
                  </a:extLst>
                </a:gridCol>
              </a:tblGrid>
              <a:tr h="201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PMingLiU" pitchFamily="18" charset="-12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Q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S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913994"/>
                  </a:ext>
                </a:extLst>
              </a:tr>
              <a:tr h="314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ALL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 pitchFamily="18" charset="-120"/>
                          <a:cs typeface="Arial" panose="020B0604020202020204" pitchFamily="34" charset="0"/>
                        </a:rPr>
                        <a:t>133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 pitchFamily="18" charset="-120"/>
                          <a:cs typeface="Arial" panose="020B0604020202020204" pitchFamily="34" charset="0"/>
                        </a:rPr>
                        <a:t>205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 pitchFamily="18" charset="-12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797260"/>
                  </a:ext>
                </a:extLst>
              </a:tr>
              <a:tr h="277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IR area, </a:t>
                      </a:r>
                      <a:r>
                        <a:rPr kumimoji="0" lang="el-G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β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&gt; 1 km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 pitchFamily="18" charset="-12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 pitchFamily="18" charset="-12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 pitchFamily="18" charset="-12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192732"/>
                  </a:ext>
                </a:extLst>
              </a:tr>
              <a:tr h="277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l-G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β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" panose="020B0604020202020204" pitchFamily="34" charset="0"/>
                        </a:rPr>
                        <a:t> &gt; 200 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 pitchFamily="18" charset="-12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 pitchFamily="18" charset="-12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PMingLiU" pitchFamily="18" charset="-12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732587"/>
                  </a:ext>
                </a:extLst>
              </a:tr>
            </a:tbl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0" r="14049" b="7019"/>
          <a:stretch>
            <a:fillRect/>
          </a:stretch>
        </p:blipFill>
        <p:spPr bwMode="auto">
          <a:xfrm>
            <a:off x="609600" y="3238827"/>
            <a:ext cx="3656013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0" r="14049" b="7588"/>
          <a:stretch>
            <a:fillRect/>
          </a:stretch>
        </p:blipFill>
        <p:spPr bwMode="auto">
          <a:xfrm>
            <a:off x="4878388" y="3248352"/>
            <a:ext cx="3656012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0"/>
          <p:cNvSpPr>
            <a:spLocks noChangeArrowheads="1"/>
          </p:cNvSpPr>
          <p:nvPr/>
        </p:nvSpPr>
        <p:spPr bwMode="auto">
          <a:xfrm>
            <a:off x="1720850" y="4751714"/>
            <a:ext cx="19780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/>
            <a:r>
              <a:rPr lang="en-US" altLang="zh-CN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only  &lt; 1 km</a:t>
            </a:r>
          </a:p>
          <a:p>
            <a:pPr algn="ctr" defTabSz="914400" eaLnBrk="0" hangingPunct="0"/>
            <a:r>
              <a:rPr lang="en-US" altLang="zh-CN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(</a:t>
            </a:r>
            <a:r>
              <a:rPr lang="en-US" altLang="zh-CN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</a:t>
            </a:r>
            <a:r>
              <a:rPr lang="en-US" altLang="zh-CN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zh-CN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altLang="zh-CN" sz="1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in x &amp; y</a:t>
            </a:r>
            <a:endParaRPr lang="zh-CN" altLang="en-US" sz="18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矩形 10"/>
          <p:cNvSpPr>
            <a:spLocks noChangeArrowheads="1"/>
          </p:cNvSpPr>
          <p:nvPr/>
        </p:nvSpPr>
        <p:spPr bwMode="auto">
          <a:xfrm>
            <a:off x="6038850" y="4753302"/>
            <a:ext cx="19780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0" hangingPunct="0"/>
            <a:r>
              <a:rPr lang="en-US" altLang="zh-C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only  &lt; 200 m</a:t>
            </a:r>
          </a:p>
          <a:p>
            <a:pPr algn="ctr" defTabSz="914400" eaLnBrk="0" hangingPunct="0"/>
            <a:r>
              <a:rPr lang="en-US" altLang="zh-C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(</a:t>
            </a:r>
            <a:r>
              <a:rPr lang="en-US" altLang="zh-C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</a:t>
            </a:r>
            <a:r>
              <a:rPr lang="en-US" altLang="zh-C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altLang="zh-C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altLang="zh-C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in x &amp; y</a:t>
            </a:r>
            <a:endParaRPr lang="zh-CN" altLang="en-US" sz="1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76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FFQ Multipoles</a:t>
            </a:r>
            <a:endParaRPr lang="en-US" altLang="en-US" sz="3600" b="1" dirty="0" smtClean="0"/>
          </a:p>
        </p:txBody>
      </p:sp>
      <p:sp>
        <p:nvSpPr>
          <p:cNvPr id="37891" name="Content Placeholder 1"/>
          <p:cNvSpPr>
            <a:spLocks/>
          </p:cNvSpPr>
          <p:nvPr/>
        </p:nvSpPr>
        <p:spPr bwMode="auto">
          <a:xfrm>
            <a:off x="265113" y="806450"/>
            <a:ext cx="8645525" cy="57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0"/>
          <a:lstStyle>
            <a:lvl1pPr marL="344488" indent="-344488"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1038" indent="-2222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7113" indent="-225425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altLang="en-US" dirty="0" smtClean="0"/>
              <a:t>Using LHC FFQ multipole data</a:t>
            </a:r>
            <a:endParaRPr lang="en-US" altLang="en-US" dirty="0" smtClean="0"/>
          </a:p>
        </p:txBody>
      </p:sp>
      <p:grpSp>
        <p:nvGrpSpPr>
          <p:cNvPr id="13" name="组合 18"/>
          <p:cNvGrpSpPr/>
          <p:nvPr/>
        </p:nvGrpSpPr>
        <p:grpSpPr>
          <a:xfrm>
            <a:off x="285070" y="1405795"/>
            <a:ext cx="4738862" cy="3836933"/>
            <a:chOff x="4416761" y="888211"/>
            <a:chExt cx="4738862" cy="3836933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761" y="888211"/>
              <a:ext cx="4665035" cy="199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761" y="2708920"/>
              <a:ext cx="4738862" cy="2016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矩形 16"/>
          <p:cNvSpPr/>
          <p:nvPr/>
        </p:nvSpPr>
        <p:spPr bwMode="auto">
          <a:xfrm>
            <a:off x="3582711" y="1521087"/>
            <a:ext cx="205933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矩形 17"/>
          <p:cNvSpPr/>
          <p:nvPr/>
        </p:nvSpPr>
        <p:spPr bwMode="auto">
          <a:xfrm>
            <a:off x="3591603" y="3346257"/>
            <a:ext cx="216024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22" name="Picture 2" descr="D:\software\Elegant\LHCdatatoJLEIC\17lines\modmagnetdataDA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r="10438" b="6485"/>
          <a:stretch/>
        </p:blipFill>
        <p:spPr bwMode="auto">
          <a:xfrm>
            <a:off x="5118914" y="1665103"/>
            <a:ext cx="3791724" cy="288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74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FFQ Multipoles</a:t>
            </a:r>
            <a:endParaRPr lang="en-US" altLang="en-US" sz="3600" b="1" dirty="0" smtClean="0"/>
          </a:p>
        </p:txBody>
      </p:sp>
      <p:sp>
        <p:nvSpPr>
          <p:cNvPr id="37891" name="Content Placeholder 1"/>
          <p:cNvSpPr>
            <a:spLocks/>
          </p:cNvSpPr>
          <p:nvPr/>
        </p:nvSpPr>
        <p:spPr bwMode="auto">
          <a:xfrm>
            <a:off x="265113" y="806450"/>
            <a:ext cx="8645525" cy="57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0"/>
          <a:lstStyle>
            <a:lvl1pPr marL="344488" indent="-344488"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1038" indent="-2222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7113" indent="-225425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dirty="0"/>
              <a:t>Dynamic aperture is scanned versus systematic </a:t>
            </a:r>
            <a:r>
              <a:rPr lang="en-US" dirty="0" err="1"/>
              <a:t>b</a:t>
            </a:r>
            <a:r>
              <a:rPr lang="en-US" baseline="-25000" dirty="0" err="1"/>
              <a:t>n</a:t>
            </a:r>
            <a:r>
              <a:rPr lang="en-US" dirty="0"/>
              <a:t> and a</a:t>
            </a:r>
            <a:r>
              <a:rPr lang="en-US" baseline="-25000" dirty="0"/>
              <a:t>n</a:t>
            </a:r>
            <a:r>
              <a:rPr lang="en-US" dirty="0"/>
              <a:t> non-linear field terms in FF quads (one term at a time</a:t>
            </a:r>
            <a:r>
              <a:rPr lang="en-US" dirty="0" smtClean="0"/>
              <a:t>)</a:t>
            </a:r>
          </a:p>
          <a:p>
            <a:pPr defTabSz="914400">
              <a:spcBef>
                <a:spcPct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dirty="0" err="1"/>
              <a:t>b</a:t>
            </a:r>
            <a:r>
              <a:rPr lang="en-US" baseline="-25000" dirty="0" err="1"/>
              <a:t>n</a:t>
            </a:r>
            <a:r>
              <a:rPr lang="en-US" dirty="0"/>
              <a:t>, a</a:t>
            </a:r>
            <a:r>
              <a:rPr lang="en-US" baseline="-25000" dirty="0"/>
              <a:t>n</a:t>
            </a:r>
            <a:r>
              <a:rPr lang="en-US" dirty="0"/>
              <a:t> “tolerances” are determined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based on DA </a:t>
            </a:r>
            <a:r>
              <a:rPr lang="en-US" dirty="0"/>
              <a:t>of 20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dirty="0"/>
              <a:t> (corresponding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one </a:t>
            </a:r>
            <a:r>
              <a:rPr lang="en-US" dirty="0"/>
              <a:t>term at a time</a:t>
            </a:r>
            <a:r>
              <a:rPr lang="en-US" dirty="0" smtClean="0"/>
              <a:t>)</a:t>
            </a:r>
          </a:p>
          <a:p>
            <a:pPr defTabSz="914400">
              <a:spcBef>
                <a:spcPct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dirty="0"/>
              <a:t>DA with “tolerance” settings of all </a:t>
            </a:r>
            <a:r>
              <a:rPr lang="en-US" dirty="0" err="1"/>
              <a:t>b</a:t>
            </a:r>
            <a:r>
              <a:rPr lang="en-US" baseline="-25000" dirty="0" err="1"/>
              <a:t>n</a:t>
            </a:r>
            <a:r>
              <a:rPr lang="en-US" dirty="0"/>
              <a:t>, a</a:t>
            </a:r>
            <a:r>
              <a:rPr lang="en-US" baseline="-25000" dirty="0"/>
              <a:t>n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terms </a:t>
            </a:r>
            <a:r>
              <a:rPr lang="en-US" dirty="0"/>
              <a:t>is </a:t>
            </a:r>
            <a:r>
              <a:rPr lang="en-US" dirty="0" smtClean="0"/>
              <a:t>10</a:t>
            </a:r>
            <a:r>
              <a:rPr lang="en-US" dirty="0" smtClean="0">
                <a:latin typeface="Symbol" panose="05050102010706020507" pitchFamily="18" charset="2"/>
              </a:rPr>
              <a:t>s</a:t>
            </a:r>
          </a:p>
          <a:p>
            <a:pPr defTabSz="914400">
              <a:spcBef>
                <a:spcPct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dirty="0"/>
              <a:t>Performed for different emittance </a:t>
            </a:r>
            <a:r>
              <a:rPr lang="en-US" dirty="0" smtClean="0"/>
              <a:t>settings</a:t>
            </a:r>
          </a:p>
          <a:p>
            <a:pPr defTabSz="914400">
              <a:spcBef>
                <a:spcPct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dirty="0"/>
              <a:t>Tolerances are comparable to or looser than LHC MQXB magnet data</a:t>
            </a: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2831"/>
          <a:stretch/>
        </p:blipFill>
        <p:spPr>
          <a:xfrm>
            <a:off x="5106318" y="1216600"/>
            <a:ext cx="4011802" cy="1854402"/>
          </a:xfrm>
          <a:prstGeom prst="rect">
            <a:avLst/>
          </a:prstGeom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" y="4343544"/>
            <a:ext cx="3017518" cy="204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240" y="4343543"/>
            <a:ext cx="3052130" cy="204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C:\Conference meeting\NA-PAC\dasurvey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" b="6750"/>
          <a:stretch/>
        </p:blipFill>
        <p:spPr bwMode="auto">
          <a:xfrm>
            <a:off x="6103620" y="4241943"/>
            <a:ext cx="3017520" cy="215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028213" y="5654421"/>
            <a:ext cx="116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DA = 10</a:t>
            </a:r>
            <a:r>
              <a:rPr lang="en-US" b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  <a:endParaRPr lang="en-US" b="1" dirty="0">
              <a:solidFill>
                <a:srgbClr val="0070C0"/>
              </a:solidFill>
              <a:latin typeface="Symbol" panose="05050102010706020507" pitchFamily="18" charset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04671" y="3749928"/>
            <a:ext cx="2215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DA with </a:t>
            </a:r>
            <a:r>
              <a:rPr lang="en-US" sz="1400" b="1" dirty="0" smtClean="0">
                <a:solidFill>
                  <a:srgbClr val="0070C0"/>
                </a:solidFill>
              </a:rPr>
              <a:t>FFQ </a:t>
            </a:r>
            <a:r>
              <a:rPr lang="en-US" sz="1400" b="1" dirty="0" smtClean="0">
                <a:solidFill>
                  <a:srgbClr val="0070C0"/>
                </a:solidFill>
              </a:rPr>
              <a:t>non-linear </a:t>
            </a:r>
            <a:r>
              <a:rPr lang="en-US" sz="1400" b="1" dirty="0" smtClean="0">
                <a:solidFill>
                  <a:srgbClr val="0070C0"/>
                </a:solidFill>
              </a:rPr>
              <a:t/>
            </a:r>
            <a:br>
              <a:rPr lang="en-US" sz="1400" b="1" dirty="0" smtClean="0">
                <a:solidFill>
                  <a:srgbClr val="0070C0"/>
                </a:solidFill>
              </a:rPr>
            </a:br>
            <a:r>
              <a:rPr lang="en-US" sz="1400" b="1" dirty="0" smtClean="0">
                <a:solidFill>
                  <a:srgbClr val="0070C0"/>
                </a:solidFill>
              </a:rPr>
              <a:t>field </a:t>
            </a:r>
            <a:r>
              <a:rPr lang="en-US" sz="1400" b="1" dirty="0" smtClean="0">
                <a:solidFill>
                  <a:srgbClr val="0070C0"/>
                </a:solidFill>
              </a:rPr>
              <a:t>“tolerances”</a:t>
            </a:r>
            <a:endParaRPr lang="en-US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8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702733"/>
          </a:xfrm>
        </p:spPr>
        <p:txBody>
          <a:bodyPr/>
          <a:lstStyle/>
          <a:p>
            <a:r>
              <a:rPr lang="en-US" altLang="zh-CN" dirty="0"/>
              <a:t>Detector </a:t>
            </a:r>
            <a:r>
              <a:rPr lang="en-US" altLang="zh-CN" dirty="0" smtClean="0"/>
              <a:t>Solenoid Effects</a:t>
            </a:r>
            <a:endParaRPr lang="en-US" altLang="zh-CN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51520" y="3212976"/>
          <a:ext cx="8543289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6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Effects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e 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rgbClr val="FF00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ion 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400" kern="1200" dirty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Coherent orbit distortion 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rgbClr val="FF00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400" kern="1200" dirty="0" smtClean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Coupling</a:t>
                      </a:r>
                      <a:endParaRPr lang="en-US" altLang="en-US" sz="2400" kern="1200" dirty="0">
                        <a:solidFill>
                          <a:schemeClr val="dk1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rgbClr val="FF00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400" kern="1200" dirty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Rotates </a:t>
                      </a:r>
                      <a:r>
                        <a:rPr lang="en-US" altLang="en-US" sz="2400" kern="1200" dirty="0" smtClean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crabbed beam </a:t>
                      </a:r>
                      <a:r>
                        <a:rPr lang="en-US" altLang="en-US" sz="2400" kern="1200" dirty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planes at </a:t>
                      </a:r>
                      <a:r>
                        <a:rPr lang="en-US" altLang="en-US" sz="2400" kern="1200" dirty="0" smtClean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IP</a:t>
                      </a:r>
                      <a:endParaRPr lang="en-US" altLang="en-US" sz="2400" kern="1200" dirty="0">
                        <a:solidFill>
                          <a:schemeClr val="dk1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rgbClr val="FF00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2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400" kern="1200" dirty="0" smtClean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Generates vertical dispersion </a:t>
                      </a:r>
                      <a:endParaRPr lang="en-US" altLang="en-US" sz="2400" kern="1200" dirty="0">
                        <a:solidFill>
                          <a:schemeClr val="dk1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rgbClr val="FF00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2400" kern="1200" dirty="0" smtClean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Linear and non-linear optics perturbation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rgbClr val="FF00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400" kern="1200" dirty="0" smtClean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Violation of </a:t>
                      </a:r>
                      <a:r>
                        <a:rPr lang="en-US" altLang="en-US" sz="2400" kern="1200" dirty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figure-8 spin symmetry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>
                          <a:solidFill>
                            <a:srgbClr val="FF00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644008" y="980728"/>
          <a:ext cx="4320480" cy="1796392"/>
        </p:xfrm>
        <a:graphic>
          <a:graphicData uri="http://schemas.openxmlformats.org/drawingml/2006/table">
            <a:tbl>
              <a:tblPr firstRow="1" firstCol="1" bandRow="1"/>
              <a:tblGrid>
                <a:gridCol w="2335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07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JLEIC Detector solenoid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7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Length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4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m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(1.6 m-IP-2.4 m)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7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Strength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&lt; 3 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2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Crossing Angle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2000" kern="1200" dirty="0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50 </a:t>
                      </a: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mrad</a:t>
                      </a:r>
                      <a:endParaRPr lang="en-US" altLang="zh-CN" sz="2000" kern="1200" dirty="0">
                        <a:solidFill>
                          <a:schemeClr val="dk1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2" descr="C:\Users\zhao\Downloads\meic_det1_full_fla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8" r="18311" b="3689"/>
          <a:stretch/>
        </p:blipFill>
        <p:spPr bwMode="auto">
          <a:xfrm>
            <a:off x="436325" y="980728"/>
            <a:ext cx="4027463" cy="220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箭头连接符 5"/>
          <p:cNvCxnSpPr/>
          <p:nvPr/>
        </p:nvCxnSpPr>
        <p:spPr bwMode="auto">
          <a:xfrm>
            <a:off x="436325" y="1628800"/>
            <a:ext cx="535275" cy="720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直接箭头连接符 9"/>
          <p:cNvCxnSpPr/>
          <p:nvPr/>
        </p:nvCxnSpPr>
        <p:spPr bwMode="auto">
          <a:xfrm flipH="1">
            <a:off x="3851920" y="1844824"/>
            <a:ext cx="50405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417740" y="1187460"/>
            <a:ext cx="52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0319" y="1444134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344462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defTabSz="914400"/>
            <a:r>
              <a:rPr lang="en-US" altLang="en-US" sz="3600" b="1" dirty="0" smtClean="0">
                <a:latin typeface="Arial" charset="0"/>
                <a:ea typeface="MS PGothic" pitchFamily="34" charset="-128"/>
              </a:rPr>
              <a:t>Solenoid </a:t>
            </a:r>
            <a:r>
              <a:rPr lang="en-US" altLang="en-US" sz="3600" b="1" dirty="0">
                <a:latin typeface="Arial" charset="0"/>
                <a:ea typeface="MS PGothic" pitchFamily="34" charset="-128"/>
              </a:rPr>
              <a:t>Integration Scheme</a:t>
            </a:r>
            <a:endParaRPr lang="ru-RU" altLang="en-US" sz="3600" b="1" dirty="0">
              <a:latin typeface="Arial" charset="0"/>
              <a:ea typeface="MS PGothic" pitchFamily="34" charset="-128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69"/>
          <a:stretch/>
        </p:blipFill>
        <p:spPr bwMode="auto">
          <a:xfrm>
            <a:off x="395536" y="2242344"/>
            <a:ext cx="7716922" cy="205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 bwMode="auto">
          <a:xfrm>
            <a:off x="2627784" y="3627259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3275856" y="3646222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3059832" y="3142166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843808" y="3142166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4788024" y="3627259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5780920" y="3646222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5436096" y="3142166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5076056" y="3142166"/>
            <a:ext cx="0" cy="5040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5868144" y="1918030"/>
            <a:ext cx="0" cy="3600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5984133" y="1921517"/>
            <a:ext cx="22894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Skew Quadrupole</a:t>
            </a: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1"/>
          <p:cNvSpPr>
            <a:spLocks noGrp="1"/>
          </p:cNvSpPr>
          <p:nvPr>
            <p:ph idx="4294967295"/>
          </p:nvPr>
        </p:nvSpPr>
        <p:spPr>
          <a:xfrm>
            <a:off x="260350" y="880533"/>
            <a:ext cx="8629650" cy="5596467"/>
          </a:xfrm>
        </p:spPr>
        <p:txBody>
          <a:bodyPr/>
          <a:lstStyle/>
          <a:p>
            <a:pPr marL="344488" indent="-344488" defTabSz="914400">
              <a:lnSpc>
                <a:spcPct val="120000"/>
              </a:lnSpc>
              <a:spcBef>
                <a:spcPct val="0"/>
              </a:spcBef>
              <a:buSzTx/>
              <a:buBlip>
                <a:blip r:embed="rId4"/>
              </a:buBlip>
            </a:pPr>
            <a:r>
              <a:rPr lang="en-US" dirty="0">
                <a:ea typeface="Arial Unicode MS" panose="020B0604020202020204" pitchFamily="34" charset="-122"/>
              </a:rPr>
              <a:t>Two dipole correctors on each side of IP for closed orbit </a:t>
            </a:r>
            <a:r>
              <a:rPr lang="en-US" dirty="0" smtClean="0">
                <a:ea typeface="Arial Unicode MS" panose="020B0604020202020204" pitchFamily="34" charset="-122"/>
              </a:rPr>
              <a:t>correction</a:t>
            </a:r>
          </a:p>
          <a:p>
            <a:pPr marL="344488" indent="-344488" defTabSz="914400">
              <a:lnSpc>
                <a:spcPct val="120000"/>
              </a:lnSpc>
              <a:spcBef>
                <a:spcPct val="0"/>
              </a:spcBef>
              <a:buSzTx/>
              <a:buBlip>
                <a:blip r:embed="rId4"/>
              </a:buBlip>
            </a:pPr>
            <a:r>
              <a:rPr lang="en-US" altLang="en-US" dirty="0" smtClean="0"/>
              <a:t>Anti-solenoid </a:t>
            </a:r>
            <a:r>
              <a:rPr lang="en-US" altLang="en-US" dirty="0"/>
              <a:t>&amp; </a:t>
            </a:r>
            <a:r>
              <a:rPr lang="en-US" altLang="en-US" dirty="0" smtClean="0"/>
              <a:t>4 small skew </a:t>
            </a:r>
            <a:r>
              <a:rPr lang="en-US" altLang="en-US" dirty="0"/>
              <a:t>quads </a:t>
            </a:r>
            <a:r>
              <a:rPr lang="en-US" altLang="en-US" dirty="0" smtClean="0"/>
              <a:t>on each side of IP for decoupling</a:t>
            </a:r>
          </a:p>
        </p:txBody>
      </p:sp>
    </p:spTree>
    <p:extLst>
      <p:ext uri="{BB962C8B-B14F-4D97-AF65-F5344CB8AC3E}">
        <p14:creationId xmlns:p14="http://schemas.microsoft.com/office/powerpoint/2010/main" val="1471218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Content Placeholder 1"/>
          <p:cNvSpPr>
            <a:spLocks noGrp="1"/>
          </p:cNvSpPr>
          <p:nvPr>
            <p:ph idx="4294967295"/>
          </p:nvPr>
        </p:nvSpPr>
        <p:spPr>
          <a:xfrm>
            <a:off x="607102" y="1184223"/>
            <a:ext cx="7929796" cy="4686793"/>
          </a:xfrm>
        </p:spPr>
        <p:txBody>
          <a:bodyPr/>
          <a:lstStyle/>
          <a:p>
            <a:pPr defTabSz="9144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sz="2400" dirty="0" smtClean="0"/>
              <a:t>JLEIC overview</a:t>
            </a:r>
            <a:endParaRPr lang="en-US" altLang="en-US" sz="2400" dirty="0" smtClean="0"/>
          </a:p>
          <a:p>
            <a:pPr defTabSz="9144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sz="2400" dirty="0" smtClean="0"/>
              <a:t>Chromaticity compensation</a:t>
            </a:r>
            <a:endParaRPr lang="en-US" altLang="en-US" sz="2400" dirty="0" smtClean="0"/>
          </a:p>
          <a:p>
            <a:pPr defTabSz="9144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sz="2400" dirty="0" smtClean="0"/>
              <a:t>Dynamic aperture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sz="2400" dirty="0" smtClean="0"/>
              <a:t>Alignment and field errors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sz="2400" dirty="0" smtClean="0"/>
              <a:t>Multipoles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sz="2400" dirty="0" smtClean="0"/>
              <a:t>Detector solenoid</a:t>
            </a:r>
            <a:r>
              <a:rPr lang="en-US" altLang="en-US" sz="2400" dirty="0" smtClean="0"/>
              <a:t> </a:t>
            </a:r>
            <a:endParaRPr lang="en-US" altLang="en-US" sz="2400" dirty="0" smtClean="0"/>
          </a:p>
          <a:p>
            <a:pPr defTabSz="9144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Tx/>
              <a:buBlip>
                <a:blip r:embed="rId2"/>
              </a:buBlip>
            </a:pPr>
            <a:endParaRPr lang="en-US" altLang="en-US" sz="2400" dirty="0" smtClean="0"/>
          </a:p>
        </p:txBody>
      </p:sp>
      <p:sp>
        <p:nvSpPr>
          <p:cNvPr id="99331" name="Title 2"/>
          <p:cNvSpPr>
            <a:spLocks noGrp="1"/>
          </p:cNvSpPr>
          <p:nvPr>
            <p:ph type="title" idx="4294967295"/>
          </p:nvPr>
        </p:nvSpPr>
        <p:spPr>
          <a:xfrm>
            <a:off x="241300" y="0"/>
            <a:ext cx="8661400" cy="714375"/>
          </a:xfrm>
        </p:spPr>
        <p:txBody>
          <a:bodyPr/>
          <a:lstStyle/>
          <a:p>
            <a:r>
              <a:rPr lang="en-US" altLang="en-US" sz="3200" dirty="0" smtClean="0"/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4294967295"/>
          </p:nvPr>
        </p:nvSpPr>
        <p:spPr>
          <a:xfrm>
            <a:off x="260350" y="880533"/>
            <a:ext cx="8629650" cy="5596467"/>
          </a:xfrm>
        </p:spPr>
        <p:txBody>
          <a:bodyPr/>
          <a:lstStyle/>
          <a:p>
            <a:pPr marL="344488" indent="-344488" defTabSz="914400">
              <a:lnSpc>
                <a:spcPct val="120000"/>
              </a:lnSpc>
              <a:spcBef>
                <a:spcPct val="0"/>
              </a:spcBef>
              <a:buSzTx/>
              <a:buBlip>
                <a:blip r:embed="rId2"/>
              </a:buBlip>
            </a:pPr>
            <a:r>
              <a:rPr lang="en-US" dirty="0">
                <a:ea typeface="Arial Unicode MS" panose="020B0604020202020204" pitchFamily="34" charset="-122"/>
              </a:rPr>
              <a:t>Two </a:t>
            </a:r>
            <a:r>
              <a:rPr lang="en-US" dirty="0" smtClean="0">
                <a:ea typeface="Arial Unicode MS" panose="020B0604020202020204" pitchFamily="34" charset="-122"/>
              </a:rPr>
              <a:t>x/y dipole </a:t>
            </a:r>
            <a:r>
              <a:rPr lang="en-US" dirty="0">
                <a:ea typeface="Arial Unicode MS" panose="020B0604020202020204" pitchFamily="34" charset="-122"/>
              </a:rPr>
              <a:t>correctors on each side of IP </a:t>
            </a:r>
            <a:r>
              <a:rPr lang="en-US" dirty="0" smtClean="0">
                <a:ea typeface="Arial Unicode MS" panose="020B0604020202020204" pitchFamily="34" charset="-122"/>
              </a:rPr>
              <a:t>correct not only x/y beam offsets at IP but orbit x/y slopes as well</a:t>
            </a:r>
            <a:endParaRPr lang="en-US" altLang="en-US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0"/>
          </a:xfrm>
        </p:spPr>
        <p:txBody>
          <a:bodyPr/>
          <a:lstStyle/>
          <a:p>
            <a:r>
              <a:rPr lang="en-US" altLang="en-US" dirty="0" smtClean="0">
                <a:latin typeface="Arial" charset="0"/>
                <a:cs typeface="Arial" charset="0"/>
              </a:rPr>
              <a:t>Closed Orbit Correction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35" y="1972368"/>
            <a:ext cx="7226531" cy="382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5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711200"/>
          </a:xfrm>
        </p:spPr>
        <p:txBody>
          <a:bodyPr/>
          <a:lstStyle/>
          <a:p>
            <a:r>
              <a:rPr lang="en-US" dirty="0" smtClean="0"/>
              <a:t>Coupling Compensation</a:t>
            </a:r>
            <a:endParaRPr lang="en-US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53099"/>
            <a:ext cx="4114800" cy="286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31315" y="2122101"/>
            <a:ext cx="33313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/>
            <a:r>
              <a:rPr lang="en-US" altLang="en-US" sz="2400" b="1" i="1" dirty="0" smtClean="0">
                <a:solidFill>
                  <a:srgbClr val="0000FF"/>
                </a:solidFill>
              </a:rPr>
              <a:t>Before compensation</a:t>
            </a:r>
            <a:endParaRPr lang="en-US" altLang="en-US" sz="2400" b="1" i="1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53099"/>
            <a:ext cx="4114800" cy="282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1"/>
          <p:cNvSpPr>
            <a:spLocks noGrp="1"/>
          </p:cNvSpPr>
          <p:nvPr>
            <p:ph idx="4294967295"/>
          </p:nvPr>
        </p:nvSpPr>
        <p:spPr>
          <a:xfrm>
            <a:off x="260350" y="880533"/>
            <a:ext cx="8629650" cy="5596467"/>
          </a:xfrm>
        </p:spPr>
        <p:txBody>
          <a:bodyPr/>
          <a:lstStyle/>
          <a:p>
            <a:pPr marL="344488" indent="-344488" defTabSz="914400">
              <a:lnSpc>
                <a:spcPct val="120000"/>
              </a:lnSpc>
              <a:spcBef>
                <a:spcPct val="0"/>
              </a:spcBef>
              <a:buSzTx/>
              <a:buBlip>
                <a:blip r:embed="rId4"/>
              </a:buBlip>
            </a:pPr>
            <a:r>
              <a:rPr lang="en-US" dirty="0" smtClean="0">
                <a:ea typeface="Arial Unicode MS" panose="020B0604020202020204" pitchFamily="34" charset="-122"/>
              </a:rPr>
              <a:t>Skew quads produce effect equivalent to FFQ rotation needed to compensate the detector solenoid by an anti-solenoid</a:t>
            </a:r>
          </a:p>
          <a:p>
            <a:pPr marL="344488" indent="-344488" defTabSz="914400">
              <a:lnSpc>
                <a:spcPct val="120000"/>
              </a:lnSpc>
              <a:spcBef>
                <a:spcPct val="0"/>
              </a:spcBef>
              <a:buSzTx/>
              <a:buBlip>
                <a:blip r:embed="rId4"/>
              </a:buBlip>
            </a:pPr>
            <a:r>
              <a:rPr lang="en-US" altLang="en-US" dirty="0" smtClean="0"/>
              <a:t>Coupling is not only compensated locally in IR but locally at IP as well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109562" y="2130788"/>
            <a:ext cx="30748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/>
            <a:r>
              <a:rPr lang="en-US" altLang="en-US" sz="2400" b="1" i="1" dirty="0" smtClean="0">
                <a:solidFill>
                  <a:srgbClr val="0000FF"/>
                </a:solidFill>
                <a:cs typeface="+mn-cs"/>
              </a:rPr>
              <a:t>After compensation</a:t>
            </a:r>
            <a:endParaRPr lang="en-US" altLang="en-US" sz="2400" b="1" i="1" dirty="0">
              <a:solidFill>
                <a:srgbClr val="0000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3314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1"/>
          <p:cNvSpPr txBox="1">
            <a:spLocks/>
          </p:cNvSpPr>
          <p:nvPr/>
        </p:nvSpPr>
        <p:spPr bwMode="auto">
          <a:xfrm>
            <a:off x="260350" y="880533"/>
            <a:ext cx="8629650" cy="559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SzPct val="85000"/>
              <a:buFont typeface="Arial" panose="020B0604020202020204" pitchFamily="34" charset="0"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 defTabSz="914400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Blip>
                <a:blip r:embed="rId3"/>
              </a:buBlip>
            </a:pPr>
            <a:r>
              <a:rPr lang="en-US" dirty="0" smtClean="0">
                <a:ea typeface="Arial Unicode MS" panose="020B0604020202020204" pitchFamily="34" charset="-122"/>
              </a:rPr>
              <a:t>Additional solenoid focusing is compensated locally leaving the rest of the optics unchanged</a:t>
            </a:r>
          </a:p>
          <a:p>
            <a:pPr marL="344488" indent="-344488" defTabSz="914400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Blip>
                <a:blip r:embed="rId3"/>
              </a:buBlip>
            </a:pPr>
            <a:r>
              <a:rPr lang="en-US" altLang="en-US" dirty="0" smtClean="0"/>
              <a:t>Vertical dispersion is not yet compensated by it is small, &lt;0.2 m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-108520" y="0"/>
            <a:ext cx="9252520" cy="719667"/>
          </a:xfrm>
        </p:spPr>
        <p:txBody>
          <a:bodyPr/>
          <a:lstStyle/>
          <a:p>
            <a:r>
              <a:rPr lang="en-US" dirty="0" smtClean="0"/>
              <a:t>Optics Rematch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115616" y="2243612"/>
            <a:ext cx="6696744" cy="3744416"/>
            <a:chOff x="1115616" y="1052736"/>
            <a:chExt cx="6696744" cy="3744416"/>
          </a:xfrm>
        </p:grpSpPr>
        <p:pic>
          <p:nvPicPr>
            <p:cNvPr id="3482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052736"/>
              <a:ext cx="6696744" cy="3744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1979712" y="3601467"/>
              <a:ext cx="762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979712" y="4039617"/>
              <a:ext cx="10668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2020987" y="3795142"/>
              <a:ext cx="8413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000">
                  <a:sym typeface="Symbol" pitchFamily="18" charset="2"/>
                </a:rPr>
                <a:t></a:t>
              </a:r>
              <a:r>
                <a:rPr lang="en-US" altLang="en-US" sz="1000" baseline="-25000">
                  <a:sym typeface="Symbol" pitchFamily="18" charset="2"/>
                </a:rPr>
                <a:t>x</a:t>
              </a:r>
              <a:r>
                <a:rPr lang="en-US" altLang="en-US" sz="1000">
                  <a:sym typeface="Symbol" pitchFamily="18" charset="2"/>
                </a:rPr>
                <a:t> = 12.5</a:t>
              </a: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1989237" y="3356992"/>
              <a:ext cx="7715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000" dirty="0">
                  <a:sym typeface="Symbol" pitchFamily="18" charset="2"/>
                </a:rPr>
                <a:t></a:t>
              </a:r>
              <a:r>
                <a:rPr lang="en-US" altLang="en-US" sz="1000" baseline="-25000" dirty="0">
                  <a:sym typeface="Symbol" pitchFamily="18" charset="2"/>
                </a:rPr>
                <a:t>y</a:t>
              </a:r>
              <a:r>
                <a:rPr lang="en-US" altLang="en-US" sz="1000" dirty="0">
                  <a:sym typeface="Symbol" pitchFamily="18" charset="2"/>
                </a:rPr>
                <a:t> = 7.5</a:t>
              </a: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5570637" y="4039617"/>
              <a:ext cx="7461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5535712" y="3795142"/>
              <a:ext cx="7715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000">
                  <a:sym typeface="Symbol" pitchFamily="18" charset="2"/>
                </a:rPr>
                <a:t></a:t>
              </a:r>
              <a:r>
                <a:rPr lang="en-US" altLang="en-US" sz="1000" baseline="-25000">
                  <a:sym typeface="Symbol" pitchFamily="18" charset="2"/>
                </a:rPr>
                <a:t>x</a:t>
              </a:r>
              <a:r>
                <a:rPr lang="en-US" altLang="en-US" sz="1000">
                  <a:sym typeface="Symbol" pitchFamily="18" charset="2"/>
                </a:rPr>
                <a:t> = 8.5</a:t>
              </a:r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5865912" y="3601467"/>
              <a:ext cx="4603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5716687" y="3356992"/>
              <a:ext cx="7715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000">
                  <a:sym typeface="Symbol" pitchFamily="18" charset="2"/>
                </a:rPr>
                <a:t></a:t>
              </a:r>
              <a:r>
                <a:rPr lang="en-US" altLang="en-US" sz="1000" baseline="-25000">
                  <a:sym typeface="Symbol" pitchFamily="18" charset="2"/>
                </a:rPr>
                <a:t>y</a:t>
              </a:r>
              <a:r>
                <a:rPr lang="en-US" altLang="en-US" sz="1000">
                  <a:sym typeface="Symbol" pitchFamily="18" charset="2"/>
                </a:rPr>
                <a:t> = 5.5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8104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-108520" y="0"/>
            <a:ext cx="9252520" cy="719667"/>
          </a:xfrm>
        </p:spPr>
        <p:txBody>
          <a:bodyPr/>
          <a:lstStyle/>
          <a:p>
            <a:r>
              <a:rPr lang="en-US" dirty="0"/>
              <a:t>Dynamic Aperture</a:t>
            </a:r>
          </a:p>
        </p:txBody>
      </p:sp>
      <p:pic>
        <p:nvPicPr>
          <p:cNvPr id="5" name="Picture 2" descr="C:\Users\gwei\AppData\Local\Temp\bareDetecto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8"/>
          <a:stretch/>
        </p:blipFill>
        <p:spPr bwMode="auto">
          <a:xfrm>
            <a:off x="3164471" y="1544628"/>
            <a:ext cx="532119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260350" y="880534"/>
            <a:ext cx="8629650" cy="1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SzPct val="85000"/>
              <a:buFont typeface="Arial" panose="020B0604020202020204" pitchFamily="34" charset="0"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 defTabSz="914400">
              <a:lnSpc>
                <a:spcPct val="120000"/>
              </a:lnSpc>
              <a:spcBef>
                <a:spcPct val="0"/>
              </a:spcBef>
              <a:buSzTx/>
              <a:buFont typeface="Arial" panose="020B0604020202020204" pitchFamily="34" charset="0"/>
              <a:buBlip>
                <a:blip r:embed="rId4"/>
              </a:buBlip>
            </a:pPr>
            <a:r>
              <a:rPr lang="en-US" altLang="en-US" dirty="0" smtClean="0"/>
              <a:t>After solenoid compensation, DA shrinks to ~</a:t>
            </a:r>
            <a:r>
              <a:rPr lang="en-US" altLang="en-US" dirty="0" smtClean="0">
                <a:sym typeface="Symbol" panose="05050102010706020507" pitchFamily="18" charset="2"/>
              </a:rPr>
              <a:t>50 but is still acceptable</a:t>
            </a:r>
            <a:endParaRPr lang="en-US" alt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06980" y="1885204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Red: no solenoid</a:t>
            </a:r>
          </a:p>
          <a:p>
            <a:r>
              <a:rPr lang="en-US" dirty="0" smtClean="0"/>
              <a:t>Black: with solenoid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118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 smtClean="0"/>
              <a:t>Summary</a:t>
            </a:r>
            <a:endParaRPr lang="en-US" altLang="en-US" sz="3600" b="1" dirty="0" smtClean="0"/>
          </a:p>
        </p:txBody>
      </p:sp>
      <p:sp>
        <p:nvSpPr>
          <p:cNvPr id="37891" name="Content Placeholder 1"/>
          <p:cNvSpPr>
            <a:spLocks/>
          </p:cNvSpPr>
          <p:nvPr/>
        </p:nvSpPr>
        <p:spPr bwMode="auto">
          <a:xfrm>
            <a:off x="265113" y="806450"/>
            <a:ext cx="8645525" cy="57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0"/>
          <a:lstStyle>
            <a:lvl1pPr marL="344488" indent="-344488"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1038" indent="-2222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7113" indent="-225425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Blip>
                <a:blip r:embed="rId3"/>
              </a:buBlip>
            </a:pPr>
            <a:r>
              <a:rPr lang="en-US" altLang="en-US" sz="2400" dirty="0" smtClean="0"/>
              <a:t>Non-linear dynamics optimization of JLEIC ion collider ring is complete</a:t>
            </a:r>
          </a:p>
          <a:p>
            <a:pPr defTabSz="914400" eaLnBrk="1" hangingPunct="1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Blip>
                <a:blip r:embed="rId3"/>
              </a:buBlip>
            </a:pPr>
            <a:r>
              <a:rPr lang="en-US" altLang="en-US" sz="2400" dirty="0" smtClean="0"/>
              <a:t>Misalignment and strength error effects </a:t>
            </a:r>
            <a:r>
              <a:rPr lang="en-US" altLang="en-US" sz="2400" dirty="0" smtClean="0"/>
              <a:t>studied, error tolerances specified, correction scheme implemented</a:t>
            </a:r>
            <a:endParaRPr lang="en-US" altLang="en-US" sz="2400" dirty="0"/>
          </a:p>
          <a:p>
            <a:pPr defTabSz="914400" eaLnBrk="1" hangingPunct="1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Blip>
                <a:blip r:embed="rId3"/>
              </a:buBlip>
            </a:pPr>
            <a:r>
              <a:rPr lang="en-US" altLang="en-US" sz="2400" dirty="0" smtClean="0"/>
              <a:t>FFQ multipole tolerances studied and specified</a:t>
            </a:r>
            <a:endParaRPr lang="en-US" altLang="en-US" sz="2400" dirty="0"/>
          </a:p>
          <a:p>
            <a:pPr defTabSz="914400" eaLnBrk="1" hangingPunct="1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Blip>
                <a:blip r:embed="rId3"/>
              </a:buBlip>
            </a:pPr>
            <a:r>
              <a:rPr lang="en-US" altLang="en-US" sz="2400" dirty="0" smtClean="0"/>
              <a:t>Detector solenoid integrated into the lattice and its effects compensated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603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7772400" cy="698500"/>
          </a:xfrm>
        </p:spPr>
        <p:txBody>
          <a:bodyPr/>
          <a:lstStyle/>
          <a:p>
            <a:pPr eaLnBrk="1" hangingPunct="1"/>
            <a:r>
              <a:rPr lang="en-US" altLang="en-US" smtClean="0"/>
              <a:t>JLEIC Layout</a:t>
            </a:r>
          </a:p>
        </p:txBody>
      </p:sp>
      <p:grpSp>
        <p:nvGrpSpPr>
          <p:cNvPr id="6147" name="Group 16"/>
          <p:cNvGrpSpPr>
            <a:grpSpLocks/>
          </p:cNvGrpSpPr>
          <p:nvPr/>
        </p:nvGrpSpPr>
        <p:grpSpPr bwMode="auto">
          <a:xfrm>
            <a:off x="2684463" y="879475"/>
            <a:ext cx="6346825" cy="2797175"/>
            <a:chOff x="1691" y="584"/>
            <a:chExt cx="3998" cy="1762"/>
          </a:xfrm>
        </p:grpSpPr>
        <p:pic>
          <p:nvPicPr>
            <p:cNvPr id="6154" name="Picture 64" descr="Complex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28" t="29008" r="5040" b="23157"/>
            <a:stretch>
              <a:fillRect/>
            </a:stretch>
          </p:blipFill>
          <p:spPr bwMode="auto">
            <a:xfrm>
              <a:off x="1829" y="584"/>
              <a:ext cx="3860" cy="1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Text Box 5"/>
            <p:cNvSpPr txBox="1">
              <a:spLocks noChangeArrowheads="1"/>
            </p:cNvSpPr>
            <p:nvPr/>
          </p:nvSpPr>
          <p:spPr bwMode="auto">
            <a:xfrm>
              <a:off x="1691" y="1310"/>
              <a:ext cx="496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690563" indent="-233363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031875" indent="-227013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3838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1711325" indent="-22225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168525" indent="-2222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625725" indent="-2222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082925" indent="-2222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540125" indent="-2222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 dirty="0" smtClean="0">
                  <a:solidFill>
                    <a:schemeClr val="accent5">
                      <a:lumMod val="50000"/>
                    </a:schemeClr>
                  </a:solidFill>
                </a:rPr>
                <a:t>3-12 </a:t>
              </a:r>
              <a:r>
                <a:rPr lang="en-US" altLang="en-US" sz="1100" b="1" dirty="0">
                  <a:solidFill>
                    <a:schemeClr val="accent5">
                      <a:lumMod val="50000"/>
                    </a:schemeClr>
                  </a:solidFill>
                </a:rPr>
                <a:t>GeV</a:t>
              </a:r>
            </a:p>
          </p:txBody>
        </p:sp>
        <p:sp>
          <p:nvSpPr>
            <p:cNvPr id="6156" name="Text Box 6"/>
            <p:cNvSpPr txBox="1">
              <a:spLocks noChangeArrowheads="1"/>
            </p:cNvSpPr>
            <p:nvPr/>
          </p:nvSpPr>
          <p:spPr bwMode="auto">
            <a:xfrm>
              <a:off x="3686" y="769"/>
              <a:ext cx="752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 dirty="0" smtClean="0">
                  <a:solidFill>
                    <a:srgbClr val="C00000"/>
                  </a:solidFill>
                </a:rPr>
                <a:t>8-100(400) </a:t>
              </a:r>
              <a:r>
                <a:rPr lang="en-US" altLang="en-US" sz="1100" b="1" dirty="0">
                  <a:solidFill>
                    <a:srgbClr val="C00000"/>
                  </a:solidFill>
                </a:rPr>
                <a:t>GeV</a:t>
              </a:r>
            </a:p>
          </p:txBody>
        </p:sp>
        <p:sp>
          <p:nvSpPr>
            <p:cNvPr id="6157" name="Text Box 7"/>
            <p:cNvSpPr txBox="1">
              <a:spLocks noChangeArrowheads="1"/>
            </p:cNvSpPr>
            <p:nvPr/>
          </p:nvSpPr>
          <p:spPr bwMode="auto">
            <a:xfrm>
              <a:off x="3125" y="1360"/>
              <a:ext cx="365" cy="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 dirty="0">
                  <a:solidFill>
                    <a:srgbClr val="C00000"/>
                  </a:solidFill>
                </a:rPr>
                <a:t>8 GeV</a:t>
              </a:r>
            </a:p>
          </p:txBody>
        </p:sp>
      </p:grpSp>
      <p:grpSp>
        <p:nvGrpSpPr>
          <p:cNvPr id="6148" name="Group 72"/>
          <p:cNvGrpSpPr>
            <a:grpSpLocks/>
          </p:cNvGrpSpPr>
          <p:nvPr/>
        </p:nvGrpSpPr>
        <p:grpSpPr bwMode="auto">
          <a:xfrm>
            <a:off x="685800" y="4160837"/>
            <a:ext cx="1724025" cy="1798637"/>
            <a:chOff x="1771774" y="1067588"/>
            <a:chExt cx="2154634" cy="2249153"/>
          </a:xfrm>
        </p:grpSpPr>
        <p:pic>
          <p:nvPicPr>
            <p:cNvPr id="6151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6236" y="1067588"/>
              <a:ext cx="1371600" cy="1778978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2" name="Rectangle 53"/>
            <p:cNvSpPr>
              <a:spLocks noChangeArrowheads="1"/>
            </p:cNvSpPr>
            <p:nvPr/>
          </p:nvSpPr>
          <p:spPr bwMode="auto">
            <a:xfrm>
              <a:off x="2126912" y="2139559"/>
              <a:ext cx="1357062" cy="724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200" b="1" dirty="0">
                  <a:solidFill>
                    <a:srgbClr val="FF0000"/>
                  </a:solidFill>
                </a:rPr>
                <a:t>2015</a:t>
              </a:r>
              <a:endParaRPr lang="en-US" altLang="en-US" sz="3200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53" name="Rectangle 55"/>
            <p:cNvSpPr>
              <a:spLocks noChangeArrowheads="1"/>
            </p:cNvSpPr>
            <p:nvPr/>
          </p:nvSpPr>
          <p:spPr bwMode="auto">
            <a:xfrm>
              <a:off x="1771774" y="2915745"/>
              <a:ext cx="2154634" cy="400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Blip>
                  <a:blip r:embed="rId3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b="1">
                  <a:solidFill>
                    <a:srgbClr val="0000FF"/>
                  </a:solidFill>
                </a:rPr>
                <a:t>arXiv:1504.07961</a:t>
              </a:r>
              <a:endParaRPr lang="en-US" altLang="en-US" sz="150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6149" name="Content Placeholder 1"/>
          <p:cNvSpPr>
            <a:spLocks noGrp="1"/>
          </p:cNvSpPr>
          <p:nvPr>
            <p:ph idx="4294967295"/>
          </p:nvPr>
        </p:nvSpPr>
        <p:spPr>
          <a:xfrm>
            <a:off x="104775" y="846138"/>
            <a:ext cx="3136900" cy="3273424"/>
          </a:xfrm>
        </p:spPr>
        <p:txBody>
          <a:bodyPr/>
          <a:lstStyle/>
          <a:p>
            <a:pPr marL="227013" indent="-227013" eaLnBrk="1" hangingPunct="1">
              <a:spcBef>
                <a:spcPct val="5000"/>
              </a:spcBef>
              <a:buFontTx/>
              <a:buBlip>
                <a:blip r:embed="rId5"/>
              </a:buBlip>
            </a:pPr>
            <a:r>
              <a:rPr lang="en-US" altLang="en-US" sz="1800" dirty="0" smtClean="0"/>
              <a:t>Electron complex</a:t>
            </a:r>
          </a:p>
          <a:p>
            <a:pPr marL="574675" lvl="1" eaLnBrk="1" hangingPunct="1">
              <a:spcBef>
                <a:spcPct val="5000"/>
              </a:spcBef>
            </a:pPr>
            <a:r>
              <a:rPr lang="en-US" altLang="en-US" dirty="0" smtClean="0"/>
              <a:t>CEBAF</a:t>
            </a:r>
            <a:endParaRPr lang="en-US" altLang="en-US" dirty="0" smtClean="0">
              <a:sym typeface="Symbol" panose="05050102010706020507" pitchFamily="18" charset="2"/>
            </a:endParaRPr>
          </a:p>
          <a:p>
            <a:pPr marL="574675" lvl="1" eaLnBrk="1" hangingPunct="1">
              <a:spcBef>
                <a:spcPct val="5000"/>
              </a:spcBef>
            </a:pPr>
            <a:r>
              <a:rPr lang="en-US" altLang="en-US" dirty="0" smtClean="0">
                <a:sym typeface="Symbol" panose="05050102010706020507" pitchFamily="18" charset="2"/>
              </a:rPr>
              <a:t>Electron collider ring</a:t>
            </a:r>
          </a:p>
          <a:p>
            <a:pPr marL="227013" indent="-227013" eaLnBrk="1" hangingPunct="1">
              <a:spcBef>
                <a:spcPct val="5000"/>
              </a:spcBef>
              <a:buFontTx/>
              <a:buBlip>
                <a:blip r:embed="rId5"/>
              </a:buBlip>
            </a:pPr>
            <a:r>
              <a:rPr lang="en-US" altLang="en-US" sz="1800" dirty="0" smtClean="0"/>
              <a:t>Ion complex</a:t>
            </a:r>
          </a:p>
          <a:p>
            <a:pPr marL="574675" lvl="1" eaLnBrk="1" hangingPunct="1">
              <a:spcBef>
                <a:spcPct val="5000"/>
              </a:spcBef>
            </a:pPr>
            <a:r>
              <a:rPr lang="en-US" altLang="en-US" dirty="0" smtClean="0">
                <a:sym typeface="Symbol" panose="05050102010706020507" pitchFamily="18" charset="2"/>
              </a:rPr>
              <a:t>Ion source</a:t>
            </a:r>
          </a:p>
          <a:p>
            <a:pPr marL="574675" lvl="1" eaLnBrk="1" hangingPunct="1">
              <a:spcBef>
                <a:spcPct val="5000"/>
              </a:spcBef>
            </a:pPr>
            <a:r>
              <a:rPr lang="en-US" altLang="en-US" dirty="0" smtClean="0">
                <a:sym typeface="Symbol" panose="05050102010706020507" pitchFamily="18" charset="2"/>
              </a:rPr>
              <a:t>SRF </a:t>
            </a:r>
            <a:r>
              <a:rPr lang="en-US" altLang="en-US" dirty="0" err="1" smtClean="0">
                <a:sym typeface="Symbol" panose="05050102010706020507" pitchFamily="18" charset="2"/>
              </a:rPr>
              <a:t>linac</a:t>
            </a:r>
            <a:r>
              <a:rPr lang="en-US" altLang="en-US" dirty="0" smtClean="0">
                <a:sym typeface="Symbol" panose="05050102010706020507" pitchFamily="18" charset="2"/>
              </a:rPr>
              <a:t> (285 MeV/u for protons) </a:t>
            </a:r>
          </a:p>
          <a:p>
            <a:pPr marL="574675" lvl="1" eaLnBrk="1" hangingPunct="1">
              <a:spcBef>
                <a:spcPct val="5000"/>
              </a:spcBef>
            </a:pPr>
            <a:r>
              <a:rPr lang="en-US" altLang="en-US" dirty="0" smtClean="0">
                <a:sym typeface="Symbol" panose="05050102010706020507" pitchFamily="18" charset="2"/>
              </a:rPr>
              <a:t>Booster</a:t>
            </a:r>
          </a:p>
          <a:p>
            <a:pPr marL="574675" lvl="1" eaLnBrk="1" hangingPunct="1">
              <a:spcBef>
                <a:spcPct val="5000"/>
              </a:spcBef>
            </a:pPr>
            <a:r>
              <a:rPr lang="en-US" altLang="en-US" dirty="0" smtClean="0">
                <a:sym typeface="Symbol" panose="05050102010706020507" pitchFamily="18" charset="2"/>
              </a:rPr>
              <a:t>Ion collider ring</a:t>
            </a:r>
          </a:p>
          <a:p>
            <a:pPr marL="227013" indent="-227013" eaLnBrk="1" hangingPunct="1">
              <a:spcBef>
                <a:spcPct val="5000"/>
              </a:spcBef>
              <a:buFontTx/>
              <a:buBlip>
                <a:blip r:embed="rId5"/>
              </a:buBlip>
            </a:pPr>
            <a:r>
              <a:rPr lang="en-US" altLang="en-US" sz="1800" dirty="0" smtClean="0"/>
              <a:t>Optimum detector location </a:t>
            </a:r>
            <a:br>
              <a:rPr lang="en-US" altLang="en-US" sz="1800" dirty="0" smtClean="0"/>
            </a:br>
            <a:r>
              <a:rPr lang="en-US" altLang="en-US" sz="1800" dirty="0" smtClean="0"/>
              <a:t>for minimizing background</a:t>
            </a:r>
          </a:p>
          <a:p>
            <a:pPr marL="574675" lvl="1" eaLnBrk="1" hangingPunct="1">
              <a:spcBef>
                <a:spcPct val="5000"/>
              </a:spcBef>
            </a:pPr>
            <a:endParaRPr lang="en-US" altLang="en-US" dirty="0" smtClean="0">
              <a:sym typeface="Symbol" panose="05050102010706020507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459" y="5932785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17 update:</a:t>
            </a:r>
          </a:p>
          <a:p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https://eic.jlab.org/wiki/index.php/Main_Page</a:t>
            </a:r>
            <a:endParaRPr 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277099" y="2301856"/>
            <a:ext cx="97654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50" b="1" dirty="0" smtClean="0">
                <a:solidFill>
                  <a:srgbClr val="C00000"/>
                </a:solidFill>
              </a:rPr>
              <a:t>SRF </a:t>
            </a:r>
            <a:r>
              <a:rPr lang="en-US" altLang="en-US" sz="1050" b="1" dirty="0" err="1" smtClean="0">
                <a:solidFill>
                  <a:srgbClr val="C00000"/>
                </a:solidFill>
              </a:rPr>
              <a:t>Linac</a:t>
            </a:r>
            <a:r>
              <a:rPr lang="en-US" altLang="en-US" sz="1050" b="1" dirty="0" smtClean="0">
                <a:solidFill>
                  <a:srgbClr val="C00000"/>
                </a:solidFill>
              </a:rPr>
              <a:t> &amp;</a:t>
            </a:r>
            <a:endParaRPr lang="en-US" altLang="en-US" sz="1050" b="1" dirty="0">
              <a:solidFill>
                <a:srgbClr val="C0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3"/>
          <a:stretch/>
        </p:blipFill>
        <p:spPr bwMode="auto">
          <a:xfrm>
            <a:off x="3465576" y="3727938"/>
            <a:ext cx="5491162" cy="266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031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Content Placeholder 1"/>
          <p:cNvSpPr>
            <a:spLocks noGrp="1"/>
          </p:cNvSpPr>
          <p:nvPr>
            <p:ph idx="4294967295"/>
          </p:nvPr>
        </p:nvSpPr>
        <p:spPr>
          <a:xfrm>
            <a:off x="122238" y="846138"/>
            <a:ext cx="8899525" cy="5486400"/>
          </a:xfrm>
        </p:spPr>
        <p:txBody>
          <a:bodyPr/>
          <a:lstStyle/>
          <a:p>
            <a:pPr marL="344488" indent="-344488" defTabSz="914400" eaLnBrk="1" hangingPunct="1">
              <a:spcBef>
                <a:spcPct val="50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en-US" altLang="en-US" b="1" dirty="0" smtClean="0">
                <a:solidFill>
                  <a:schemeClr val="hlink"/>
                </a:solidFill>
              </a:rPr>
              <a:t>High luminosity</a:t>
            </a:r>
            <a:r>
              <a:rPr lang="en-US" altLang="en-US" dirty="0" smtClean="0"/>
              <a:t>: </a:t>
            </a:r>
            <a:r>
              <a:rPr lang="en-US" altLang="en-US" b="1" dirty="0" smtClean="0">
                <a:solidFill>
                  <a:srgbClr val="009900"/>
                </a:solidFill>
              </a:rPr>
              <a:t>high collision rate</a:t>
            </a:r>
            <a:r>
              <a:rPr lang="en-US" altLang="en-US" dirty="0" smtClean="0"/>
              <a:t> of </a:t>
            </a:r>
            <a:br>
              <a:rPr lang="en-US" altLang="en-US" dirty="0" smtClean="0"/>
            </a:br>
            <a:r>
              <a:rPr lang="en-US" altLang="en-US" dirty="0" smtClean="0"/>
              <a:t>short modest-charge low-emittance bunches</a:t>
            </a:r>
          </a:p>
          <a:p>
            <a:pPr marL="692150" lvl="1" defTabSz="914400" eaLnBrk="1" hangingPunct="1">
              <a:spcBef>
                <a:spcPct val="5000"/>
              </a:spcBef>
            </a:pPr>
            <a:r>
              <a:rPr lang="en-US" altLang="en-US" sz="2000" b="1" dirty="0" smtClean="0">
                <a:solidFill>
                  <a:srgbClr val="009900"/>
                </a:solidFill>
              </a:rPr>
              <a:t>Small beam size</a:t>
            </a:r>
          </a:p>
          <a:p>
            <a:pPr lvl="2" defTabSz="914400" eaLnBrk="1" hangingPunct="1">
              <a:spcBef>
                <a:spcPct val="5000"/>
              </a:spcBef>
            </a:pPr>
            <a:r>
              <a:rPr lang="en-US" altLang="en-US" sz="1800" dirty="0" smtClean="0"/>
              <a:t>Small </a:t>
            </a:r>
            <a:r>
              <a:rPr lang="el-GR" altLang="en-US" sz="1800" dirty="0" smtClean="0"/>
              <a:t>β</a:t>
            </a:r>
            <a:r>
              <a:rPr lang="en-US" altLang="en-US" sz="1800" dirty="0" smtClean="0"/>
              <a:t>* </a:t>
            </a:r>
            <a:r>
              <a:rPr lang="en-US" altLang="en-US" sz="1800" dirty="0" smtClean="0">
                <a:sym typeface="Symbol" panose="05050102010706020507" pitchFamily="18" charset="2"/>
              </a:rPr>
              <a:t> Short bunch length  </a:t>
            </a:r>
            <a:br>
              <a:rPr lang="en-US" altLang="en-US" sz="1800" dirty="0" smtClean="0">
                <a:sym typeface="Symbol" panose="05050102010706020507" pitchFamily="18" charset="2"/>
              </a:rPr>
            </a:br>
            <a:r>
              <a:rPr lang="en-US" altLang="en-US" sz="1800" dirty="0" smtClean="0">
                <a:sym typeface="Symbol" panose="05050102010706020507" pitchFamily="18" charset="2"/>
              </a:rPr>
              <a:t>Low bunch charge, high repetition rate</a:t>
            </a:r>
          </a:p>
          <a:p>
            <a:pPr lvl="2" defTabSz="914400" eaLnBrk="1" hangingPunct="1">
              <a:spcBef>
                <a:spcPct val="5000"/>
              </a:spcBef>
            </a:pPr>
            <a:r>
              <a:rPr lang="en-US" altLang="en-US" sz="1800" dirty="0" smtClean="0">
                <a:sym typeface="Symbol" panose="05050102010706020507" pitchFamily="18" charset="2"/>
              </a:rPr>
              <a:t>Small emittance  Cooling</a:t>
            </a:r>
            <a:endParaRPr lang="en-US" altLang="en-US" sz="1800" dirty="0" smtClean="0"/>
          </a:p>
          <a:p>
            <a:pPr marL="692150" lvl="1" defTabSz="914400" eaLnBrk="1" hangingPunct="1">
              <a:spcBef>
                <a:spcPct val="5000"/>
              </a:spcBef>
            </a:pPr>
            <a:r>
              <a:rPr lang="en-US" altLang="en-US" sz="2000" dirty="0" smtClean="0"/>
              <a:t>Similar to lepton colliders such as </a:t>
            </a:r>
            <a:br>
              <a:rPr lang="en-US" altLang="en-US" sz="2000" dirty="0" smtClean="0"/>
            </a:br>
            <a:r>
              <a:rPr lang="en-US" altLang="en-US" sz="2000" dirty="0" smtClean="0"/>
              <a:t>KEK-B with L &gt; 2</a:t>
            </a:r>
            <a:r>
              <a:rPr lang="en-US" altLang="en-US" sz="2000" dirty="0" smtClean="0">
                <a:sym typeface="Symbol" panose="05050102010706020507" pitchFamily="18" charset="2"/>
              </a:rPr>
              <a:t>10</a:t>
            </a:r>
            <a:r>
              <a:rPr lang="en-US" altLang="en-US" sz="2000" baseline="30000" dirty="0" smtClean="0">
                <a:sym typeface="Symbol" panose="05050102010706020507" pitchFamily="18" charset="2"/>
              </a:rPr>
              <a:t>34</a:t>
            </a:r>
            <a:r>
              <a:rPr lang="en-US" altLang="en-US" sz="2000" dirty="0" smtClean="0">
                <a:sym typeface="Symbol" panose="05050102010706020507" pitchFamily="18" charset="2"/>
              </a:rPr>
              <a:t> cm</a:t>
            </a:r>
            <a:r>
              <a:rPr lang="en-US" altLang="en-US" sz="2000" baseline="30000" dirty="0" smtClean="0">
                <a:sym typeface="Symbol" panose="05050102010706020507" pitchFamily="18" charset="2"/>
              </a:rPr>
              <a:t>-2</a:t>
            </a:r>
            <a:r>
              <a:rPr lang="en-US" altLang="en-US" sz="2000" dirty="0" smtClean="0">
                <a:sym typeface="Symbol" panose="05050102010706020507" pitchFamily="18" charset="2"/>
              </a:rPr>
              <a:t>s</a:t>
            </a:r>
            <a:r>
              <a:rPr lang="en-US" altLang="en-US" sz="2000" baseline="30000" dirty="0" smtClean="0">
                <a:sym typeface="Symbol" panose="05050102010706020507" pitchFamily="18" charset="2"/>
              </a:rPr>
              <a:t>-1</a:t>
            </a:r>
            <a:endParaRPr lang="en-US" altLang="en-US" sz="2000" dirty="0" smtClean="0">
              <a:sym typeface="Symbol" panose="05050102010706020507" pitchFamily="18" charset="2"/>
            </a:endParaRPr>
          </a:p>
          <a:p>
            <a:pPr marL="344488" indent="-344488" defTabSz="914400" eaLnBrk="1" hangingPunct="1">
              <a:spcBef>
                <a:spcPct val="5000"/>
              </a:spcBef>
              <a:buFont typeface="Arial" panose="020B0604020202020204" pitchFamily="34" charset="0"/>
              <a:buBlip>
                <a:blip r:embed="rId3"/>
              </a:buBlip>
            </a:pPr>
            <a:endParaRPr lang="en-US" altLang="en-US" dirty="0" smtClean="0"/>
          </a:p>
          <a:p>
            <a:pPr marL="344488" indent="-344488" defTabSz="914400" eaLnBrk="1" hangingPunct="1">
              <a:spcBef>
                <a:spcPct val="5000"/>
              </a:spcBef>
              <a:buFont typeface="Arial" panose="020B0604020202020204" pitchFamily="34" charset="0"/>
              <a:buBlip>
                <a:blip r:embed="rId3"/>
              </a:buBlip>
            </a:pPr>
            <a:endParaRPr lang="en-US" altLang="en-US" dirty="0" smtClean="0"/>
          </a:p>
          <a:p>
            <a:pPr marL="344488" indent="-344488" defTabSz="914400" eaLnBrk="1" hangingPunct="1">
              <a:spcBef>
                <a:spcPct val="5000"/>
              </a:spcBef>
              <a:buFont typeface="Arial" panose="020B0604020202020204" pitchFamily="34" charset="0"/>
              <a:buNone/>
            </a:pPr>
            <a:endParaRPr lang="en-US" altLang="en-US" dirty="0" smtClean="0"/>
          </a:p>
          <a:p>
            <a:pPr marL="344488" indent="-344488" defTabSz="914400" eaLnBrk="1" hangingPunct="1">
              <a:spcBef>
                <a:spcPct val="50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en-US" altLang="en-US" b="1" dirty="0" smtClean="0">
                <a:solidFill>
                  <a:schemeClr val="hlink"/>
                </a:solidFill>
              </a:rPr>
              <a:t>High polarization</a:t>
            </a:r>
            <a:r>
              <a:rPr lang="en-US" altLang="en-US" dirty="0" smtClean="0"/>
              <a:t>: </a:t>
            </a:r>
            <a:r>
              <a:rPr lang="en-US" altLang="en-US" b="1" dirty="0" smtClean="0">
                <a:solidFill>
                  <a:srgbClr val="009900"/>
                </a:solidFill>
              </a:rPr>
              <a:t>figure-8</a:t>
            </a:r>
            <a:r>
              <a:rPr lang="en-US" altLang="en-US" dirty="0" smtClean="0"/>
              <a:t> ring design</a:t>
            </a:r>
          </a:p>
          <a:p>
            <a:pPr marL="692150" lvl="1" defTabSz="914400" eaLnBrk="1" hangingPunct="1">
              <a:spcBef>
                <a:spcPct val="5000"/>
              </a:spcBef>
            </a:pPr>
            <a:r>
              <a:rPr lang="en-US" altLang="en-US" sz="2000" dirty="0" smtClean="0">
                <a:sym typeface="Symbol" panose="05050102010706020507" pitchFamily="18" charset="2"/>
              </a:rPr>
              <a:t>Net spin precession zero</a:t>
            </a:r>
          </a:p>
          <a:p>
            <a:pPr marL="692150" lvl="1" defTabSz="914400" eaLnBrk="1" hangingPunct="1">
              <a:spcBef>
                <a:spcPct val="5000"/>
              </a:spcBef>
            </a:pPr>
            <a:r>
              <a:rPr lang="en-US" altLang="en-US" sz="2000" dirty="0" smtClean="0">
                <a:sym typeface="Symbol" panose="05050102010706020507" pitchFamily="18" charset="2"/>
              </a:rPr>
              <a:t>Spin easily controlled by small</a:t>
            </a:r>
            <a:br>
              <a:rPr lang="en-US" altLang="en-US" sz="2000" dirty="0" smtClean="0">
                <a:sym typeface="Symbol" panose="05050102010706020507" pitchFamily="18" charset="2"/>
              </a:rPr>
            </a:br>
            <a:r>
              <a:rPr lang="en-US" altLang="en-US" sz="2000" dirty="0" smtClean="0">
                <a:sym typeface="Symbol" panose="05050102010706020507" pitchFamily="18" charset="2"/>
              </a:rPr>
              <a:t>magnetic fields for any particle</a:t>
            </a:r>
            <a:br>
              <a:rPr lang="en-US" altLang="en-US" sz="2000" dirty="0" smtClean="0">
                <a:sym typeface="Symbol" panose="05050102010706020507" pitchFamily="18" charset="2"/>
              </a:rPr>
            </a:br>
            <a:r>
              <a:rPr lang="en-US" altLang="en-US" sz="2000" dirty="0" smtClean="0">
                <a:sym typeface="Symbol" panose="05050102010706020507" pitchFamily="18" charset="2"/>
              </a:rPr>
              <a:t>species</a:t>
            </a:r>
            <a:endParaRPr lang="en-US" altLang="en-US" dirty="0" smtClean="0"/>
          </a:p>
          <a:p>
            <a:pPr marL="344488" indent="-344488" defTabSz="914400" eaLnBrk="1" hangingPunct="1">
              <a:spcBef>
                <a:spcPct val="5000"/>
              </a:spcBef>
              <a:buFont typeface="Arial" panose="020B0604020202020204" pitchFamily="34" charset="0"/>
              <a:buBlip>
                <a:blip r:embed="rId3"/>
              </a:buBlip>
            </a:pPr>
            <a:endParaRPr lang="en-US" altLang="en-US" sz="800" b="1" dirty="0" smtClean="0">
              <a:solidFill>
                <a:schemeClr val="hlink"/>
              </a:solidFill>
            </a:endParaRPr>
          </a:p>
          <a:p>
            <a:pPr marL="344488" indent="-344488" defTabSz="914400" eaLnBrk="1" hangingPunct="1">
              <a:spcBef>
                <a:spcPct val="5000"/>
              </a:spcBef>
              <a:buFont typeface="Arial" panose="020B0604020202020204" pitchFamily="34" charset="0"/>
              <a:buBlip>
                <a:blip r:embed="rId3"/>
              </a:buBlip>
            </a:pPr>
            <a:r>
              <a:rPr lang="en-US" altLang="en-US" b="1" dirty="0" smtClean="0">
                <a:solidFill>
                  <a:schemeClr val="hlink"/>
                </a:solidFill>
              </a:rPr>
              <a:t>Full acceptance primary detector</a:t>
            </a:r>
            <a:r>
              <a:rPr lang="en-US" altLang="en-US" dirty="0" smtClean="0"/>
              <a:t> including </a:t>
            </a:r>
            <a:r>
              <a:rPr lang="en-US" altLang="en-US" b="1" dirty="0" smtClean="0">
                <a:solidFill>
                  <a:srgbClr val="009900"/>
                </a:solidFill>
              </a:rPr>
              <a:t>far-forward acceptance</a:t>
            </a:r>
          </a:p>
        </p:txBody>
      </p:sp>
      <p:sp>
        <p:nvSpPr>
          <p:cNvPr id="12291" name="Title 2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7772400" cy="6985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Key Design Concepts</a:t>
            </a:r>
          </a:p>
        </p:txBody>
      </p:sp>
      <p:grpSp>
        <p:nvGrpSpPr>
          <p:cNvPr id="12292" name="Group 11"/>
          <p:cNvGrpSpPr>
            <a:grpSpLocks/>
          </p:cNvGrpSpPr>
          <p:nvPr/>
        </p:nvGrpSpPr>
        <p:grpSpPr bwMode="auto">
          <a:xfrm>
            <a:off x="5259388" y="1014413"/>
            <a:ext cx="3683000" cy="3625850"/>
            <a:chOff x="0" y="1410"/>
            <a:chExt cx="2320" cy="2284"/>
          </a:xfrm>
        </p:grpSpPr>
        <p:sp>
          <p:nvSpPr>
            <p:cNvPr id="12294" name="Oval 10"/>
            <p:cNvSpPr>
              <a:spLocks noChangeArrowheads="1"/>
            </p:cNvSpPr>
            <p:nvPr/>
          </p:nvSpPr>
          <p:spPr bwMode="auto">
            <a:xfrm>
              <a:off x="257" y="1410"/>
              <a:ext cx="1440" cy="144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marL="117475" indent="-233363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tabLst>
                  <a:tab pos="4619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4619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endParaRPr lang="en-US" altLang="en-US" sz="1600" b="1">
                <a:latin typeface="Calibri" panose="020F0502020204030204" pitchFamily="34" charset="0"/>
              </a:endParaRPr>
            </a:p>
          </p:txBody>
        </p:sp>
        <p:sp>
          <p:nvSpPr>
            <p:cNvPr id="12295" name="Oval 13"/>
            <p:cNvSpPr>
              <a:spLocks/>
            </p:cNvSpPr>
            <p:nvPr/>
          </p:nvSpPr>
          <p:spPr bwMode="auto">
            <a:xfrm>
              <a:off x="0" y="2535"/>
              <a:ext cx="1152" cy="1152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marL="117475" indent="-233363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tabLst>
                  <a:tab pos="4619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4619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400"/>
                </a:spcBef>
                <a:buFontTx/>
                <a:buNone/>
              </a:pPr>
              <a:endParaRPr lang="en-US" altLang="en-US" sz="1600"/>
            </a:p>
          </p:txBody>
        </p:sp>
        <p:sp>
          <p:nvSpPr>
            <p:cNvPr id="12296" name="Oval 15"/>
            <p:cNvSpPr>
              <a:spLocks/>
            </p:cNvSpPr>
            <p:nvPr/>
          </p:nvSpPr>
          <p:spPr bwMode="auto">
            <a:xfrm>
              <a:off x="1096" y="2542"/>
              <a:ext cx="1152" cy="1152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marL="117475" indent="-233363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tabLst>
                  <a:tab pos="4619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4619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461963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ts val="400"/>
                </a:spcBef>
                <a:buFontTx/>
                <a:buNone/>
              </a:pPr>
              <a:endParaRPr lang="en-US" altLang="en-US" sz="1600"/>
            </a:p>
            <a:p>
              <a:pPr algn="ctr" eaLnBrk="1" hangingPunct="1">
                <a:spcBef>
                  <a:spcPts val="400"/>
                </a:spcBef>
                <a:buFontTx/>
                <a:buNone/>
              </a:pPr>
              <a:endParaRPr lang="en-US" altLang="en-US" b="1"/>
            </a:p>
          </p:txBody>
        </p:sp>
        <p:sp>
          <p:nvSpPr>
            <p:cNvPr id="12297" name="Rectangle 9"/>
            <p:cNvSpPr>
              <a:spLocks noChangeArrowheads="1"/>
            </p:cNvSpPr>
            <p:nvPr/>
          </p:nvSpPr>
          <p:spPr bwMode="auto">
            <a:xfrm>
              <a:off x="331" y="1672"/>
              <a:ext cx="1559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7475" indent="-117475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tabLst>
                  <a:tab pos="11112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1111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 i="1">
                  <a:solidFill>
                    <a:srgbClr val="CC0000"/>
                  </a:solidFill>
                </a:rPr>
                <a:t>Beam Design</a:t>
              </a: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en-US" sz="1600" b="1"/>
                <a:t>High repetition rate</a:t>
              </a: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en-US" sz="1600" b="1"/>
                <a:t>Low bunch charge </a:t>
              </a: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en-US" sz="1600" b="1"/>
                <a:t>Short bunch length</a:t>
              </a: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en-US" sz="1600" b="1"/>
                <a:t>Small emittance</a:t>
              </a:r>
              <a:endParaRPr lang="en-US" altLang="en-US" sz="1600" b="1">
                <a:latin typeface="Calibri" panose="020F0502020204030204" pitchFamily="34" charset="0"/>
              </a:endParaRPr>
            </a:p>
          </p:txBody>
        </p:sp>
        <p:sp>
          <p:nvSpPr>
            <p:cNvPr id="12298" name="Rectangle 12"/>
            <p:cNvSpPr>
              <a:spLocks noChangeArrowheads="1"/>
            </p:cNvSpPr>
            <p:nvPr/>
          </p:nvSpPr>
          <p:spPr bwMode="auto">
            <a:xfrm>
              <a:off x="61" y="2808"/>
              <a:ext cx="1081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7475" indent="-117475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tabLst>
                  <a:tab pos="11112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1111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en-US" altLang="en-US" sz="1600" b="1" i="1">
                  <a:solidFill>
                    <a:srgbClr val="CC0000"/>
                  </a:solidFill>
                </a:rPr>
                <a:t>IR Design</a:t>
              </a: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en-US" sz="1600" b="1"/>
                <a:t>Small </a:t>
              </a:r>
              <a:r>
                <a:rPr lang="el-GR" altLang="en-US" sz="1600" b="1"/>
                <a:t>β</a:t>
              </a:r>
              <a:r>
                <a:rPr lang="en-US" altLang="en-US" sz="1600" b="1"/>
                <a:t>*</a:t>
              </a: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en-US" sz="1600" b="1"/>
                <a:t>Crab crossing</a:t>
              </a:r>
              <a:endParaRPr lang="en-US" altLang="en-US" sz="1600" b="1">
                <a:latin typeface="Calibri" panose="020F0502020204030204" pitchFamily="34" charset="0"/>
              </a:endParaRPr>
            </a:p>
          </p:txBody>
        </p:sp>
        <p:sp>
          <p:nvSpPr>
            <p:cNvPr id="12299" name="Rectangle 29"/>
            <p:cNvSpPr>
              <a:spLocks noChangeArrowheads="1"/>
            </p:cNvSpPr>
            <p:nvPr/>
          </p:nvSpPr>
          <p:spPr bwMode="auto">
            <a:xfrm>
              <a:off x="1253" y="2700"/>
              <a:ext cx="1067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17475" indent="-117475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tabLst>
                  <a:tab pos="111125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11112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11112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300"/>
                </a:spcAft>
                <a:buFontTx/>
                <a:buNone/>
              </a:pPr>
              <a:r>
                <a:rPr lang="en-US" altLang="en-US" sz="1600" b="1" i="1">
                  <a:solidFill>
                    <a:srgbClr val="CC0000"/>
                  </a:solidFill>
                </a:rPr>
                <a:t>Damping</a:t>
              </a: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en-US" sz="1600" b="1"/>
                <a:t>Synchrotron radiation</a:t>
              </a:r>
            </a:p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en-US" sz="1600" b="1"/>
                <a:t>Electron cooling</a:t>
              </a:r>
            </a:p>
          </p:txBody>
        </p:sp>
      </p:grpSp>
      <p:graphicFrame>
        <p:nvGraphicFramePr>
          <p:cNvPr id="12293" name="Object 12"/>
          <p:cNvGraphicFramePr>
            <a:graphicFrameLocks/>
          </p:cNvGraphicFramePr>
          <p:nvPr/>
        </p:nvGraphicFramePr>
        <p:xfrm>
          <a:off x="1146175" y="3338513"/>
          <a:ext cx="250825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37" name="Equation" r:id="rId5" imgW="1256755" imgH="393529" progId="Equation.DSMT4">
                  <p:embed/>
                </p:oleObj>
              </mc:Choice>
              <mc:Fallback>
                <p:oleObj name="Equation" r:id="rId5" imgW="1256755" imgH="393529" progId="Equation.DSMT4">
                  <p:embed/>
                  <p:pic>
                    <p:nvPicPr>
                      <p:cNvPr id="12293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175" y="3338513"/>
                        <a:ext cx="2508250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748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93738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JLEIC Energy Reach and Luminosity</a:t>
            </a:r>
          </a:p>
        </p:txBody>
      </p:sp>
      <p:graphicFrame>
        <p:nvGraphicFramePr>
          <p:cNvPr id="141322" name="Group 10"/>
          <p:cNvGraphicFramePr>
            <a:graphicFrameLocks noGrp="1"/>
          </p:cNvGraphicFramePr>
          <p:nvPr>
            <p:extLst/>
          </p:nvPr>
        </p:nvGraphicFramePr>
        <p:xfrm>
          <a:off x="2534689" y="4675558"/>
          <a:ext cx="5059362" cy="1693545"/>
        </p:xfrm>
        <a:graphic>
          <a:graphicData uri="http://schemas.openxmlformats.org/drawingml/2006/table">
            <a:tbl>
              <a:tblPr/>
              <a:tblGrid>
                <a:gridCol w="2065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4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8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 Energy </a:t>
                      </a:r>
                      <a:b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(in each scenario)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luminosity limitation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space charge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beam-beam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synchrotron radiation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873" y="820680"/>
            <a:ext cx="7056254" cy="378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685800" y="0"/>
            <a:ext cx="7772400" cy="693738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JLEIC Parameters (3T option)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022736"/>
              </p:ext>
            </p:extLst>
          </p:nvPr>
        </p:nvGraphicFramePr>
        <p:xfrm>
          <a:off x="76200" y="1035696"/>
          <a:ext cx="8991600" cy="4285806"/>
        </p:xfrm>
        <a:graphic>
          <a:graphicData uri="http://schemas.openxmlformats.org/drawingml/2006/table">
            <a:tbl>
              <a:tblPr firstRow="1" bandRow="1"/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62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49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893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CM energy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GeV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21.9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 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low)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44.7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medium)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63.3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 (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high)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p</a:t>
                      </a: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e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p</a:t>
                      </a: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e</a:t>
                      </a:r>
                      <a:endParaRPr lang="en-US" sz="1600" b="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p</a:t>
                      </a: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/>
                        <a:t>e</a:t>
                      </a:r>
                      <a:endParaRPr lang="en-US" sz="1600" b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Beam energy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/>
                        <a:t>GeV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40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100</a:t>
                      </a:r>
                      <a:endParaRPr lang="en-US" sz="1400" b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5</a:t>
                      </a:r>
                      <a:endParaRPr lang="en-US" sz="1400" b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100</a:t>
                      </a:r>
                      <a:endParaRPr lang="en-US" sz="1400" b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10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Collision frequency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/>
                        <a:t>MHz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476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</a:rPr>
                        <a:t>476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476/4=119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1016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Particles per bunch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/>
                        <a:t>10</a:t>
                      </a:r>
                      <a:r>
                        <a:rPr lang="en-US" sz="1400" baseline="30000" dirty="0"/>
                        <a:t>10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0.98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3.7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0.98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3.7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3.9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3.7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Beam current</a:t>
                      </a:r>
                      <a:endParaRPr lang="en-US" sz="1400" b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/>
                        <a:t>A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 </a:t>
                      </a:r>
                      <a:r>
                        <a:rPr lang="en-US" sz="1400" dirty="0" smtClean="0"/>
                        <a:t>0.75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2.8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0.75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2.8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0.75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0.71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Polarization</a:t>
                      </a:r>
                      <a:endParaRPr lang="en-US" sz="1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/>
                        <a:t>%</a:t>
                      </a:r>
                      <a:endParaRPr lang="en-US" sz="1400" b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80%</a:t>
                      </a:r>
                      <a:endParaRPr lang="en-US" sz="1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80%</a:t>
                      </a:r>
                      <a:endParaRPr lang="en-US" sz="1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80%</a:t>
                      </a:r>
                      <a:endParaRPr lang="en-US" sz="1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80%</a:t>
                      </a:r>
                      <a:endParaRPr lang="en-US" sz="1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80%</a:t>
                      </a:r>
                      <a:endParaRPr lang="en-US" sz="1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75%</a:t>
                      </a:r>
                      <a:endParaRPr lang="en-US" sz="1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/>
                        <a:t>Bunch length, RMS</a:t>
                      </a:r>
                      <a:endParaRPr lang="en-US" sz="1400" b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/>
                        <a:t>cm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2.2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Norm. </a:t>
                      </a:r>
                      <a:r>
                        <a:rPr lang="en-US" sz="1400" dirty="0" err="1" smtClean="0"/>
                        <a:t>emittance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hor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/ </a:t>
                      </a:r>
                      <a:r>
                        <a:rPr lang="en-US" sz="1400" dirty="0" err="1" smtClean="0"/>
                        <a:t>ver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l-GR" sz="1400"/>
                        <a:t>μ</a:t>
                      </a:r>
                      <a:r>
                        <a:rPr lang="en-US" sz="1400"/>
                        <a:t>m </a:t>
                      </a:r>
                      <a:endParaRPr lang="en-US" sz="1400" b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0.3/0.3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24/24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0.5/0.1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54/10.8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0.9/0.18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432/86.4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Horizontal &amp; vertical β*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/>
                        <a:t>cm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8/8</a:t>
                      </a:r>
                      <a:endParaRPr lang="en-US" sz="1400" b="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13.5/13.5</a:t>
                      </a:r>
                      <a:endParaRPr lang="en-US" sz="1400" b="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6/1.2</a:t>
                      </a:r>
                      <a:endParaRPr lang="en-US" sz="1400" b="1" dirty="0" smtClean="0">
                        <a:solidFill>
                          <a:srgbClr val="0000FF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5.1/1.0</a:t>
                      </a:r>
                      <a:endParaRPr lang="en-US" sz="1400" b="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10.5/2.1</a:t>
                      </a:r>
                      <a:endParaRPr lang="en-US" sz="1400" b="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4/0.8</a:t>
                      </a:r>
                      <a:endParaRPr lang="en-US" sz="1400" b="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Ver. </a:t>
                      </a:r>
                      <a:r>
                        <a:rPr lang="en-US" sz="1400" dirty="0"/>
                        <a:t>beam-beam </a:t>
                      </a:r>
                      <a:r>
                        <a:rPr lang="en-US" sz="1400" dirty="0" smtClean="0"/>
                        <a:t>parameter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0.015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0.092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0.015</a:t>
                      </a:r>
                      <a:endParaRPr lang="en-US" sz="1400" b="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0.068</a:t>
                      </a:r>
                      <a:endParaRPr lang="en-US" sz="1400" b="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0.008</a:t>
                      </a:r>
                      <a:endParaRPr lang="en-US" sz="1400" b="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0.034</a:t>
                      </a:r>
                      <a:endParaRPr lang="en-US" sz="1400" b="0" dirty="0" smtClean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/>
                        <a:t>Laslett</a:t>
                      </a:r>
                      <a:r>
                        <a:rPr lang="en-US" sz="1400" dirty="0"/>
                        <a:t> tune-shift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0.06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7x10</a:t>
                      </a:r>
                      <a:r>
                        <a:rPr lang="en-US" sz="1400" baseline="30000" dirty="0" smtClean="0"/>
                        <a:t>-4</a:t>
                      </a:r>
                      <a:endParaRPr lang="en-US" sz="1400" b="0" baseline="300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0.055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6x10</a:t>
                      </a:r>
                      <a:r>
                        <a:rPr lang="en-US" sz="1400" baseline="30000" dirty="0" smtClean="0"/>
                        <a:t>-4</a:t>
                      </a:r>
                      <a:endParaRPr lang="en-US" sz="1400" b="0" baseline="300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0.056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7x10</a:t>
                      </a:r>
                      <a:r>
                        <a:rPr lang="en-US" sz="1400" baseline="30000" dirty="0" smtClean="0"/>
                        <a:t>-5</a:t>
                      </a:r>
                      <a:endParaRPr lang="en-US" sz="1400" b="0" baseline="300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Detector </a:t>
                      </a:r>
                      <a:r>
                        <a:rPr lang="en-US" sz="1400" dirty="0" smtClean="0"/>
                        <a:t>space, up/down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 smtClean="0"/>
                        <a:t>m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3.6/7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3.2/3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3.6/7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3.2/3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3.6/7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3.2/3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Hourglass(HG</a:t>
                      </a:r>
                      <a:r>
                        <a:rPr lang="en-US" sz="1400" dirty="0"/>
                        <a:t>) </a:t>
                      </a:r>
                      <a:r>
                        <a:rPr lang="en-US" sz="1400" dirty="0" smtClean="0"/>
                        <a:t>reduction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1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0.87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/>
                        <a:t>0.75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1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Luminosity/IP</a:t>
                      </a:r>
                      <a:r>
                        <a:rPr lang="en-US" sz="1400" b="1" dirty="0"/>
                        <a:t>, </a:t>
                      </a:r>
                      <a:r>
                        <a:rPr lang="en-US" sz="1400" b="1" dirty="0" smtClean="0"/>
                        <a:t>w/HG, </a:t>
                      </a:r>
                      <a:r>
                        <a:rPr lang="en-US" sz="1400" b="1" dirty="0"/>
                        <a:t>10</a:t>
                      </a:r>
                      <a:r>
                        <a:rPr lang="en-US" sz="1400" b="1" baseline="30000" dirty="0"/>
                        <a:t>33</a:t>
                      </a:r>
                      <a:endParaRPr lang="en-US" sz="1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9700" algn="l"/>
                        </a:tabLst>
                      </a:pPr>
                      <a:r>
                        <a:rPr lang="en-US" sz="1400" dirty="0" smtClean="0"/>
                        <a:t>cm</a:t>
                      </a:r>
                      <a:r>
                        <a:rPr lang="en-US" sz="1400" baseline="30000" dirty="0" smtClean="0"/>
                        <a:t>-2</a:t>
                      </a:r>
                      <a:r>
                        <a:rPr lang="en-US" sz="1400" dirty="0" smtClean="0"/>
                        <a:t>s</a:t>
                      </a:r>
                      <a:r>
                        <a:rPr lang="en-US" sz="1400" baseline="30000" dirty="0" smtClean="0"/>
                        <a:t>-1</a:t>
                      </a:r>
                      <a:endParaRPr lang="en-US" sz="1400" b="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2.5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21.4</a:t>
                      </a:r>
                      <a:endParaRPr lang="en-US" sz="1400" b="1" dirty="0">
                        <a:solidFill>
                          <a:srgbClr val="0000FF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/>
                        <a:t>5.9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C60B">
                        <a:tint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66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4294967295"/>
          </p:nvPr>
        </p:nvSpPr>
        <p:spPr>
          <a:xfrm>
            <a:off x="152400" y="806084"/>
            <a:ext cx="8839200" cy="54864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dirty="0" smtClean="0"/>
              <a:t>Protons: 100 GeV/u (63 GeV/u in COM with 10 GeV e) </a:t>
            </a:r>
            <a:br>
              <a:rPr lang="en-US" altLang="en-US" dirty="0" smtClean="0"/>
            </a:br>
            <a:r>
              <a:rPr lang="en-US" altLang="en-US" dirty="0" smtClean="0"/>
              <a:t>Lead: 40 GeV/u (40 GeV/u in COM with 10 GeV e)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en-US" altLang="en-US" dirty="0" smtClean="0"/>
              <a:t>Super-ferric magnets (cos</a:t>
            </a:r>
            <a:r>
              <a:rPr lang="en-US" altLang="en-US" i="1" dirty="0" smtClean="0">
                <a:sym typeface="Symbol" panose="05050102010706020507" pitchFamily="18" charset="2"/>
              </a:rPr>
              <a:t></a:t>
            </a:r>
            <a:r>
              <a:rPr lang="en-US" altLang="en-US" dirty="0" smtClean="0">
                <a:sym typeface="Symbol" panose="05050102010706020507" pitchFamily="18" charset="2"/>
              </a:rPr>
              <a:t>  under consideration as risk mitigation)</a:t>
            </a:r>
            <a:endParaRPr lang="en-US" altLang="en-US" i="1" dirty="0" smtClean="0">
              <a:sym typeface="Symbol" panose="05050102010706020507" pitchFamily="18" charset="2"/>
            </a:endParaRPr>
          </a:p>
        </p:txBody>
      </p:sp>
      <p:sp>
        <p:nvSpPr>
          <p:cNvPr id="19459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 b="1" smtClean="0"/>
              <a:t>Ion Collider Ring Layout</a:t>
            </a:r>
          </a:p>
        </p:txBody>
      </p:sp>
      <p:grpSp>
        <p:nvGrpSpPr>
          <p:cNvPr id="19499" name="Group 43"/>
          <p:cNvGrpSpPr>
            <a:grpSpLocks/>
          </p:cNvGrpSpPr>
          <p:nvPr/>
        </p:nvGrpSpPr>
        <p:grpSpPr bwMode="auto">
          <a:xfrm>
            <a:off x="455613" y="2089150"/>
            <a:ext cx="8226425" cy="4078288"/>
            <a:chOff x="287" y="1120"/>
            <a:chExt cx="5182" cy="2569"/>
          </a:xfrm>
        </p:grpSpPr>
        <p:pic>
          <p:nvPicPr>
            <p:cNvPr id="19460" name="Picture 4" descr="ion_ring_v15c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" y="1232"/>
              <a:ext cx="5182" cy="2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1" name="Line 4"/>
            <p:cNvSpPr>
              <a:spLocks noChangeShapeType="1"/>
            </p:cNvSpPr>
            <p:nvPr/>
          </p:nvSpPr>
          <p:spPr bwMode="auto">
            <a:xfrm rot="10800000" flipH="1" flipV="1">
              <a:off x="2359" y="2774"/>
              <a:ext cx="466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2" name="AutoShape 6"/>
            <p:cNvSpPr>
              <a:spLocks/>
            </p:cNvSpPr>
            <p:nvPr/>
          </p:nvSpPr>
          <p:spPr bwMode="auto">
            <a:xfrm rot="7380000">
              <a:off x="3696" y="2966"/>
              <a:ext cx="90" cy="353"/>
            </a:xfrm>
            <a:prstGeom prst="rightBrace">
              <a:avLst>
                <a:gd name="adj1" fmla="val 32685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19463" name="AutoShape 7"/>
            <p:cNvSpPr>
              <a:spLocks/>
            </p:cNvSpPr>
            <p:nvPr/>
          </p:nvSpPr>
          <p:spPr bwMode="auto">
            <a:xfrm rot="3900000">
              <a:off x="1742" y="3032"/>
              <a:ext cx="90" cy="438"/>
            </a:xfrm>
            <a:prstGeom prst="rightBrace">
              <a:avLst>
                <a:gd name="adj1" fmla="val 40556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19464" name="AutoShape 8"/>
            <p:cNvSpPr>
              <a:spLocks/>
            </p:cNvSpPr>
            <p:nvPr/>
          </p:nvSpPr>
          <p:spPr bwMode="auto">
            <a:xfrm rot="-7493467">
              <a:off x="3725" y="1319"/>
              <a:ext cx="74" cy="287"/>
            </a:xfrm>
            <a:prstGeom prst="rightBrace">
              <a:avLst>
                <a:gd name="adj1" fmla="val 3232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19465" name="AutoShape 9"/>
            <p:cNvSpPr>
              <a:spLocks/>
            </p:cNvSpPr>
            <p:nvPr/>
          </p:nvSpPr>
          <p:spPr bwMode="auto">
            <a:xfrm rot="-3300000">
              <a:off x="1984" y="1305"/>
              <a:ext cx="74" cy="357"/>
            </a:xfrm>
            <a:prstGeom prst="rightBrace">
              <a:avLst>
                <a:gd name="adj1" fmla="val 40203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19466" name="AutoShape 10"/>
            <p:cNvSpPr>
              <a:spLocks/>
            </p:cNvSpPr>
            <p:nvPr/>
          </p:nvSpPr>
          <p:spPr bwMode="auto">
            <a:xfrm rot="-7771906">
              <a:off x="2342" y="2501"/>
              <a:ext cx="74" cy="263"/>
            </a:xfrm>
            <a:prstGeom prst="rightBrace">
              <a:avLst>
                <a:gd name="adj1" fmla="val 29617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19467" name="AutoShape 11"/>
            <p:cNvSpPr>
              <a:spLocks/>
            </p:cNvSpPr>
            <p:nvPr/>
          </p:nvSpPr>
          <p:spPr bwMode="auto">
            <a:xfrm rot="2985116">
              <a:off x="2632" y="2513"/>
              <a:ext cx="74" cy="199"/>
            </a:xfrm>
            <a:prstGeom prst="rightBrace">
              <a:avLst>
                <a:gd name="adj1" fmla="val 2241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19468" name="AutoShape 12"/>
            <p:cNvSpPr>
              <a:spLocks/>
            </p:cNvSpPr>
            <p:nvPr/>
          </p:nvSpPr>
          <p:spPr bwMode="auto">
            <a:xfrm rot="-2940000">
              <a:off x="2503" y="1670"/>
              <a:ext cx="74" cy="444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19469" name="AutoShape 13"/>
            <p:cNvSpPr>
              <a:spLocks/>
            </p:cNvSpPr>
            <p:nvPr/>
          </p:nvSpPr>
          <p:spPr bwMode="auto">
            <a:xfrm rot="2952143">
              <a:off x="3495" y="1577"/>
              <a:ext cx="74" cy="568"/>
            </a:xfrm>
            <a:prstGeom prst="rightBrace">
              <a:avLst>
                <a:gd name="adj1" fmla="val 63964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19470" name="AutoShape 14"/>
            <p:cNvSpPr>
              <a:spLocks/>
            </p:cNvSpPr>
            <p:nvPr/>
          </p:nvSpPr>
          <p:spPr bwMode="auto">
            <a:xfrm rot="3180000">
              <a:off x="2136" y="2783"/>
              <a:ext cx="74" cy="447"/>
            </a:xfrm>
            <a:prstGeom prst="rightBrace">
              <a:avLst>
                <a:gd name="adj1" fmla="val 50338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19471" name="AutoShape 15"/>
            <p:cNvSpPr>
              <a:spLocks/>
            </p:cNvSpPr>
            <p:nvPr/>
          </p:nvSpPr>
          <p:spPr bwMode="auto">
            <a:xfrm rot="-7850364">
              <a:off x="3007" y="1863"/>
              <a:ext cx="74" cy="418"/>
            </a:xfrm>
            <a:prstGeom prst="rightBrace">
              <a:avLst>
                <a:gd name="adj1" fmla="val 47072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/>
              <a:endParaRPr lang="en-US" altLang="en-US"/>
            </a:p>
          </p:txBody>
        </p:sp>
        <p:sp>
          <p:nvSpPr>
            <p:cNvPr id="19472" name="Line 16"/>
            <p:cNvSpPr>
              <a:spLocks noChangeShapeType="1"/>
            </p:cNvSpPr>
            <p:nvPr/>
          </p:nvSpPr>
          <p:spPr bwMode="auto">
            <a:xfrm rot="10800000">
              <a:off x="4418" y="2267"/>
              <a:ext cx="0" cy="1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Line 17"/>
            <p:cNvSpPr>
              <a:spLocks noChangeShapeType="1"/>
            </p:cNvSpPr>
            <p:nvPr/>
          </p:nvSpPr>
          <p:spPr bwMode="auto">
            <a:xfrm rot="10800000">
              <a:off x="4359" y="2325"/>
              <a:ext cx="11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Line 18"/>
            <p:cNvSpPr>
              <a:spLocks noChangeShapeType="1"/>
            </p:cNvSpPr>
            <p:nvPr/>
          </p:nvSpPr>
          <p:spPr bwMode="auto">
            <a:xfrm rot="10800000" flipV="1">
              <a:off x="3669" y="2325"/>
              <a:ext cx="748" cy="6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Line 19"/>
            <p:cNvSpPr>
              <a:spLocks noChangeShapeType="1"/>
            </p:cNvSpPr>
            <p:nvPr/>
          </p:nvSpPr>
          <p:spPr bwMode="auto">
            <a:xfrm rot="10800000">
              <a:off x="3769" y="1682"/>
              <a:ext cx="650" cy="6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Line 20"/>
            <p:cNvSpPr>
              <a:spLocks noChangeShapeType="1"/>
            </p:cNvSpPr>
            <p:nvPr/>
          </p:nvSpPr>
          <p:spPr bwMode="auto">
            <a:xfrm rot="7500000" flipH="1" flipV="1">
              <a:off x="4486" y="1905"/>
              <a:ext cx="734" cy="5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Text Box 16"/>
            <p:cNvSpPr txBox="1">
              <a:spLocks noChangeArrowheads="1"/>
            </p:cNvSpPr>
            <p:nvPr/>
          </p:nvSpPr>
          <p:spPr bwMode="auto">
            <a:xfrm rot="-1080000">
              <a:off x="4518" y="2170"/>
              <a:ext cx="72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R = 155.5 m</a:t>
              </a:r>
            </a:p>
          </p:txBody>
        </p:sp>
        <p:sp>
          <p:nvSpPr>
            <p:cNvPr id="19478" name="TextBox 1"/>
            <p:cNvSpPr txBox="1">
              <a:spLocks noChangeArrowheads="1"/>
            </p:cNvSpPr>
            <p:nvPr/>
          </p:nvSpPr>
          <p:spPr bwMode="auto">
            <a:xfrm>
              <a:off x="4261" y="1668"/>
              <a:ext cx="6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SzPct val="70000"/>
                <a:buFont typeface="Arial" panose="020B0604020202020204" pitchFamily="34" charset="0"/>
                <a:buNone/>
              </a:pPr>
              <a:r>
                <a:rPr lang="en-US" altLang="en-US" sz="1400"/>
                <a:t>Arc, 261.7</a:t>
              </a:r>
              <a:r>
                <a:rPr lang="en-US" altLang="en-US" sz="1400">
                  <a:sym typeface="Symbol" panose="05050102010706020507" pitchFamily="18" charset="2"/>
                </a:rPr>
                <a:t></a:t>
              </a:r>
            </a:p>
          </p:txBody>
        </p:sp>
        <p:sp>
          <p:nvSpPr>
            <p:cNvPr id="19479" name="Text Box 6"/>
            <p:cNvSpPr txBox="1">
              <a:spLocks noChangeArrowheads="1"/>
            </p:cNvSpPr>
            <p:nvPr/>
          </p:nvSpPr>
          <p:spPr bwMode="auto">
            <a:xfrm>
              <a:off x="2856" y="3076"/>
              <a:ext cx="191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861" tIns="27431" rIns="54861" bIns="27431">
              <a:spAutoFit/>
            </a:bodyPr>
            <a:lstStyle>
              <a:lvl1pPr defTabSz="547688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44500" indent="-171450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85800" indent="-138113" defTabSz="547688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958850" indent="-134938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33488" indent="-134938" defTabSz="547688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6906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1478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050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0622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600"/>
                <a:t>IP</a:t>
              </a:r>
            </a:p>
          </p:txBody>
        </p:sp>
        <p:sp>
          <p:nvSpPr>
            <p:cNvPr id="19480" name="Text Box 6"/>
            <p:cNvSpPr txBox="1">
              <a:spLocks noChangeArrowheads="1"/>
            </p:cNvSpPr>
            <p:nvPr/>
          </p:nvSpPr>
          <p:spPr bwMode="auto">
            <a:xfrm rot="1980000">
              <a:off x="3199" y="3152"/>
              <a:ext cx="870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861" tIns="27431" rIns="54861" bIns="27431">
              <a:spAutoFit/>
            </a:bodyPr>
            <a:lstStyle>
              <a:lvl1pPr defTabSz="547688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44500" indent="-171450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85800" indent="-138113" defTabSz="547688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958850" indent="-134938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33488" indent="-134938" defTabSz="547688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6906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1478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050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0622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disp. supp./</a:t>
              </a: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geom. match #3</a:t>
              </a:r>
            </a:p>
          </p:txBody>
        </p:sp>
        <p:sp>
          <p:nvSpPr>
            <p:cNvPr id="19481" name="Text Box 6"/>
            <p:cNvSpPr txBox="1">
              <a:spLocks noChangeArrowheads="1"/>
            </p:cNvSpPr>
            <p:nvPr/>
          </p:nvSpPr>
          <p:spPr bwMode="auto">
            <a:xfrm rot="-1500000">
              <a:off x="1191" y="3387"/>
              <a:ext cx="870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861" tIns="27431" rIns="54861" bIns="27431">
              <a:spAutoFit/>
            </a:bodyPr>
            <a:lstStyle>
              <a:lvl1pPr defTabSz="547688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44500" indent="-171450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85800" indent="-138113" defTabSz="547688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958850" indent="-134938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33488" indent="-134938" defTabSz="547688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6906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1478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050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0622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disp. supp./</a:t>
              </a:r>
            </a:p>
            <a:p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geom. match #1</a:t>
              </a:r>
            </a:p>
          </p:txBody>
        </p:sp>
        <p:sp>
          <p:nvSpPr>
            <p:cNvPr id="19482" name="Text Box 6"/>
            <p:cNvSpPr txBox="1">
              <a:spLocks noChangeArrowheads="1"/>
            </p:cNvSpPr>
            <p:nvPr/>
          </p:nvSpPr>
          <p:spPr bwMode="auto">
            <a:xfrm rot="-2100000">
              <a:off x="3208" y="1135"/>
              <a:ext cx="870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861" tIns="27431" rIns="54861" bIns="27431">
              <a:spAutoFit/>
            </a:bodyPr>
            <a:lstStyle>
              <a:lvl1pPr defTabSz="547688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44500" indent="-171450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85800" indent="-138113" defTabSz="547688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958850" indent="-134938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33488" indent="-134938" defTabSz="547688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6906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1478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050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0622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disp. supp./</a:t>
              </a: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geom. match #2</a:t>
              </a:r>
            </a:p>
          </p:txBody>
        </p:sp>
        <p:sp>
          <p:nvSpPr>
            <p:cNvPr id="19483" name="Text Box 6"/>
            <p:cNvSpPr txBox="1">
              <a:spLocks noChangeArrowheads="1"/>
            </p:cNvSpPr>
            <p:nvPr/>
          </p:nvSpPr>
          <p:spPr bwMode="auto">
            <a:xfrm rot="2100000">
              <a:off x="1625" y="1120"/>
              <a:ext cx="870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861" tIns="27431" rIns="54861" bIns="27431">
              <a:spAutoFit/>
            </a:bodyPr>
            <a:lstStyle>
              <a:lvl1pPr defTabSz="547688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44500" indent="-171450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85800" indent="-138113" defTabSz="547688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958850" indent="-134938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33488" indent="-134938" defTabSz="547688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6906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1478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050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0622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disp. supp./</a:t>
              </a:r>
            </a:p>
            <a:p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geom. match #3</a:t>
              </a:r>
            </a:p>
          </p:txBody>
        </p:sp>
        <p:sp>
          <p:nvSpPr>
            <p:cNvPr id="19484" name="Text Box 6"/>
            <p:cNvSpPr txBox="1">
              <a:spLocks noChangeArrowheads="1"/>
            </p:cNvSpPr>
            <p:nvPr/>
          </p:nvSpPr>
          <p:spPr bwMode="auto">
            <a:xfrm rot="-2400000">
              <a:off x="1946" y="2511"/>
              <a:ext cx="560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861" tIns="27431" rIns="54861" bIns="27431">
              <a:spAutoFit/>
            </a:bodyPr>
            <a:lstStyle>
              <a:lvl1pPr defTabSz="547688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44500" indent="-171450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85800" indent="-138113" defTabSz="547688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958850" indent="-134938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33488" indent="-134938" defTabSz="547688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6906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1478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050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0622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det. elem.</a:t>
              </a:r>
            </a:p>
          </p:txBody>
        </p:sp>
        <p:sp>
          <p:nvSpPr>
            <p:cNvPr id="19485" name="Text Box 6"/>
            <p:cNvSpPr txBox="1">
              <a:spLocks noChangeArrowheads="1"/>
            </p:cNvSpPr>
            <p:nvPr/>
          </p:nvSpPr>
          <p:spPr bwMode="auto">
            <a:xfrm rot="-2400000">
              <a:off x="2446" y="2622"/>
              <a:ext cx="610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861" tIns="27431" rIns="54861" bIns="27431">
              <a:spAutoFit/>
            </a:bodyPr>
            <a:lstStyle>
              <a:lvl1pPr defTabSz="547688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44500" indent="-171450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85800" indent="-138113" defTabSz="547688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958850" indent="-134938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33488" indent="-134938" defTabSz="547688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6906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1478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050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0622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disp. supp.</a:t>
              </a:r>
            </a:p>
          </p:txBody>
        </p:sp>
        <p:sp>
          <p:nvSpPr>
            <p:cNvPr id="19486" name="Text Box 6"/>
            <p:cNvSpPr txBox="1">
              <a:spLocks noChangeArrowheads="1"/>
            </p:cNvSpPr>
            <p:nvPr/>
          </p:nvSpPr>
          <p:spPr bwMode="auto">
            <a:xfrm rot="2460000">
              <a:off x="2462" y="1589"/>
              <a:ext cx="420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861" tIns="27431" rIns="54861" bIns="27431">
              <a:spAutoFit/>
            </a:bodyPr>
            <a:lstStyle>
              <a:lvl1pPr defTabSz="547688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44500" indent="-171450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85800" indent="-138113" defTabSz="547688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958850" indent="-134938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33488" indent="-134938" defTabSz="547688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6906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1478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050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0622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norm.+</a:t>
              </a: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SRF</a:t>
              </a:r>
            </a:p>
          </p:txBody>
        </p:sp>
        <p:sp>
          <p:nvSpPr>
            <p:cNvPr id="19487" name="Text Box 6"/>
            <p:cNvSpPr txBox="1">
              <a:spLocks noChangeArrowheads="1"/>
            </p:cNvSpPr>
            <p:nvPr/>
          </p:nvSpPr>
          <p:spPr bwMode="auto">
            <a:xfrm rot="-2460000">
              <a:off x="3477" y="1836"/>
              <a:ext cx="451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861" tIns="27431" rIns="54861" bIns="27431">
              <a:spAutoFit/>
            </a:bodyPr>
            <a:lstStyle>
              <a:lvl1pPr defTabSz="547688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44500" indent="-171450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85800" indent="-138113" defTabSz="547688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958850" indent="-134938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33488" indent="-134938" defTabSz="547688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6906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1478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050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0622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tune </a:t>
              </a: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tromb.+</a:t>
              </a: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match</a:t>
              </a:r>
            </a:p>
          </p:txBody>
        </p:sp>
        <p:sp>
          <p:nvSpPr>
            <p:cNvPr id="19488" name="Text Box 6"/>
            <p:cNvSpPr txBox="1">
              <a:spLocks noChangeArrowheads="1"/>
            </p:cNvSpPr>
            <p:nvPr/>
          </p:nvSpPr>
          <p:spPr bwMode="auto">
            <a:xfrm rot="-2220000">
              <a:off x="1979" y="3012"/>
              <a:ext cx="622" cy="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861" tIns="27431" rIns="54861" bIns="27431">
              <a:spAutoFit/>
            </a:bodyPr>
            <a:lstStyle>
              <a:lvl1pPr defTabSz="547688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44500" indent="-171450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85800" indent="-138113" defTabSz="547688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958850" indent="-134938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33488" indent="-134938" defTabSz="547688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6906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1478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050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0622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beam exp./</a:t>
              </a:r>
            </a:p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match</a:t>
              </a:r>
            </a:p>
          </p:txBody>
        </p:sp>
        <p:sp>
          <p:nvSpPr>
            <p:cNvPr id="19489" name="Text Box 6"/>
            <p:cNvSpPr txBox="1">
              <a:spLocks noChangeArrowheads="1"/>
            </p:cNvSpPr>
            <p:nvPr/>
          </p:nvSpPr>
          <p:spPr bwMode="auto">
            <a:xfrm rot="-2453791">
              <a:off x="2663" y="1880"/>
              <a:ext cx="573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861" tIns="27431" rIns="54861" bIns="27431">
              <a:spAutoFit/>
            </a:bodyPr>
            <a:lstStyle>
              <a:lvl1pPr defTabSz="547688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44500" indent="-171450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85800" indent="-138113" defTabSz="547688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958850" indent="-134938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33488" indent="-134938" defTabSz="547688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6906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1478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050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0622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elec. cool.</a:t>
              </a:r>
            </a:p>
          </p:txBody>
        </p:sp>
        <p:sp>
          <p:nvSpPr>
            <p:cNvPr id="19490" name="Line 12"/>
            <p:cNvSpPr>
              <a:spLocks noChangeShapeType="1"/>
            </p:cNvSpPr>
            <p:nvPr/>
          </p:nvSpPr>
          <p:spPr bwMode="auto">
            <a:xfrm rot="10800000" flipV="1">
              <a:off x="1184" y="3149"/>
              <a:ext cx="38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Text Box 13"/>
            <p:cNvSpPr txBox="1">
              <a:spLocks noChangeArrowheads="1"/>
            </p:cNvSpPr>
            <p:nvPr/>
          </p:nvSpPr>
          <p:spPr bwMode="auto">
            <a:xfrm>
              <a:off x="1188" y="2909"/>
              <a:ext cx="3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600">
                  <a:solidFill>
                    <a:srgbClr val="0000FF"/>
                  </a:solidFill>
                </a:rPr>
                <a:t>ions</a:t>
              </a:r>
            </a:p>
          </p:txBody>
        </p:sp>
        <p:sp>
          <p:nvSpPr>
            <p:cNvPr id="19492" name="Arc 36"/>
            <p:cNvSpPr>
              <a:spLocks/>
            </p:cNvSpPr>
            <p:nvPr/>
          </p:nvSpPr>
          <p:spPr bwMode="auto">
            <a:xfrm rot="18853960" flipH="1">
              <a:off x="2655" y="2251"/>
              <a:ext cx="137" cy="131"/>
            </a:xfrm>
            <a:custGeom>
              <a:avLst/>
              <a:gdLst>
                <a:gd name="T0" fmla="*/ 0 w 22103"/>
                <a:gd name="T1" fmla="*/ 523 h 22266"/>
                <a:gd name="T2" fmla="*/ 2139063 w 22103"/>
                <a:gd name="T3" fmla="*/ 1942361 h 22266"/>
                <a:gd name="T4" fmla="*/ 48697 w 22103"/>
                <a:gd name="T5" fmla="*/ 1884267 h 222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103" h="22266" fill="none" extrusionOk="0">
                  <a:moveTo>
                    <a:pt x="-1" y="5"/>
                  </a:moveTo>
                  <a:cubicBezTo>
                    <a:pt x="167" y="1"/>
                    <a:pt x="335" y="0"/>
                    <a:pt x="503" y="0"/>
                  </a:cubicBezTo>
                  <a:cubicBezTo>
                    <a:pt x="12432" y="0"/>
                    <a:pt x="22103" y="9670"/>
                    <a:pt x="22103" y="21600"/>
                  </a:cubicBezTo>
                  <a:cubicBezTo>
                    <a:pt x="22103" y="21822"/>
                    <a:pt x="22099" y="22044"/>
                    <a:pt x="22092" y="22265"/>
                  </a:cubicBezTo>
                </a:path>
                <a:path w="22103" h="22266" stroke="0" extrusionOk="0">
                  <a:moveTo>
                    <a:pt x="-1" y="5"/>
                  </a:moveTo>
                  <a:cubicBezTo>
                    <a:pt x="167" y="1"/>
                    <a:pt x="335" y="0"/>
                    <a:pt x="503" y="0"/>
                  </a:cubicBezTo>
                  <a:cubicBezTo>
                    <a:pt x="12432" y="0"/>
                    <a:pt x="22103" y="9670"/>
                    <a:pt x="22103" y="21600"/>
                  </a:cubicBezTo>
                  <a:cubicBezTo>
                    <a:pt x="22103" y="21822"/>
                    <a:pt x="22099" y="22044"/>
                    <a:pt x="22092" y="22265"/>
                  </a:cubicBezTo>
                  <a:lnTo>
                    <a:pt x="503" y="21600"/>
                  </a:lnTo>
                  <a:lnTo>
                    <a:pt x="-1" y="5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3" name="TextBox 1"/>
            <p:cNvSpPr txBox="1">
              <a:spLocks noChangeArrowheads="1"/>
            </p:cNvSpPr>
            <p:nvPr/>
          </p:nvSpPr>
          <p:spPr bwMode="auto">
            <a:xfrm>
              <a:off x="2175" y="2226"/>
              <a:ext cx="6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SzPct val="70000"/>
                <a:buFont typeface="Arial" panose="020B0604020202020204" pitchFamily="34" charset="0"/>
                <a:buNone/>
              </a:pPr>
              <a:r>
                <a:rPr lang="en-US" altLang="en-US" sz="1400"/>
                <a:t>81.7</a:t>
              </a:r>
              <a:r>
                <a:rPr lang="en-US" altLang="en-US" sz="1400">
                  <a:sym typeface="Symbol" panose="05050102010706020507" pitchFamily="18" charset="2"/>
                </a:rPr>
                <a:t></a:t>
              </a:r>
            </a:p>
          </p:txBody>
        </p:sp>
        <p:sp>
          <p:nvSpPr>
            <p:cNvPr id="19494" name="Line 4"/>
            <p:cNvSpPr>
              <a:spLocks noChangeShapeType="1"/>
            </p:cNvSpPr>
            <p:nvPr/>
          </p:nvSpPr>
          <p:spPr bwMode="auto">
            <a:xfrm rot="10800000" flipH="1">
              <a:off x="3433" y="2576"/>
              <a:ext cx="131" cy="204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Text Box 6"/>
            <p:cNvSpPr txBox="1">
              <a:spLocks noChangeArrowheads="1"/>
            </p:cNvSpPr>
            <p:nvPr/>
          </p:nvSpPr>
          <p:spPr bwMode="auto">
            <a:xfrm>
              <a:off x="3265" y="2384"/>
              <a:ext cx="760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861" tIns="27431" rIns="54861" bIns="27431">
              <a:spAutoFit/>
            </a:bodyPr>
            <a:lstStyle>
              <a:lvl1pPr defTabSz="547688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44500" indent="-171450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85800" indent="-138113" defTabSz="547688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958850" indent="-134938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33488" indent="-134938" defTabSz="547688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6906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1478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050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0622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600">
                  <a:solidFill>
                    <a:srgbClr val="5F5F5F"/>
                  </a:solidFill>
                </a:rPr>
                <a:t>future 2</a:t>
              </a:r>
              <a:r>
                <a:rPr lang="en-US" altLang="en-US" sz="1600" baseline="30000">
                  <a:solidFill>
                    <a:srgbClr val="5F5F5F"/>
                  </a:solidFill>
                </a:rPr>
                <a:t>nd</a:t>
              </a:r>
              <a:r>
                <a:rPr lang="en-US" altLang="en-US" sz="1600">
                  <a:solidFill>
                    <a:srgbClr val="5F5F5F"/>
                  </a:solidFill>
                </a:rPr>
                <a:t> IP</a:t>
              </a:r>
            </a:p>
          </p:txBody>
        </p:sp>
        <p:sp>
          <p:nvSpPr>
            <p:cNvPr id="19496" name="Line 4"/>
            <p:cNvSpPr>
              <a:spLocks noChangeShapeType="1"/>
            </p:cNvSpPr>
            <p:nvPr/>
          </p:nvSpPr>
          <p:spPr bwMode="auto">
            <a:xfrm rot="10800000">
              <a:off x="1700" y="2670"/>
              <a:ext cx="447" cy="2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Text Box 6"/>
            <p:cNvSpPr txBox="1">
              <a:spLocks noChangeArrowheads="1"/>
            </p:cNvSpPr>
            <p:nvPr/>
          </p:nvSpPr>
          <p:spPr bwMode="auto">
            <a:xfrm>
              <a:off x="1356" y="2496"/>
              <a:ext cx="641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4861" tIns="27431" rIns="54861" bIns="27431">
              <a:spAutoFit/>
            </a:bodyPr>
            <a:lstStyle>
              <a:lvl1pPr defTabSz="547688">
                <a:spcBef>
                  <a:spcPct val="20000"/>
                </a:spcBef>
                <a:buFont typeface="Arial" panose="020B0604020202020204" pitchFamily="34" charset="0"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444500" indent="-171450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685800" indent="-138113" defTabSz="547688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958850" indent="-134938" defTabSz="547688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1233488" indent="-134938" defTabSz="547688">
                <a:spcBef>
                  <a:spcPct val="20000"/>
                </a:spcBef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16906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1478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26050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062288" indent="-134938" defTabSz="547688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en-US" sz="1400"/>
                <a:t>Polarimeter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7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>
          <a:xfrm>
            <a:off x="233362" y="0"/>
            <a:ext cx="8677276" cy="70485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Chromaticity Compensation Schemes</a:t>
            </a:r>
            <a:endParaRPr lang="en-US" altLang="en-US" sz="3600" b="1" dirty="0" smtClean="0"/>
          </a:p>
        </p:txBody>
      </p:sp>
      <p:sp>
        <p:nvSpPr>
          <p:cNvPr id="37891" name="Content Placeholder 1"/>
          <p:cNvSpPr>
            <a:spLocks/>
          </p:cNvSpPr>
          <p:nvPr/>
        </p:nvSpPr>
        <p:spPr bwMode="auto">
          <a:xfrm>
            <a:off x="265113" y="806450"/>
            <a:ext cx="8645525" cy="57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0"/>
          <a:lstStyle>
            <a:lvl1pPr marL="344488" indent="-344488"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1038" indent="-2222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7113" indent="-225425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dirty="0">
                <a:solidFill>
                  <a:srgbClr val="C00000"/>
                </a:solidFill>
                <a:latin typeface="Arial"/>
                <a:cs typeface="+mn-cs"/>
              </a:rPr>
              <a:t>Large </a:t>
            </a:r>
            <a:r>
              <a:rPr lang="en-US" dirty="0" err="1">
                <a:solidFill>
                  <a:srgbClr val="C00000"/>
                </a:solidFill>
                <a:latin typeface="Symbol" panose="05050102010706020507" pitchFamily="18" charset="2"/>
                <a:cs typeface="+mn-cs"/>
              </a:rPr>
              <a:t>bh</a:t>
            </a:r>
            <a:r>
              <a:rPr lang="en-US" dirty="0">
                <a:solidFill>
                  <a:srgbClr val="000000"/>
                </a:solidFill>
                <a:latin typeface="Arial"/>
                <a:cs typeface="+mn-cs"/>
              </a:rPr>
              <a:t> at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+mn-cs"/>
              </a:rPr>
              <a:t>CCB </a:t>
            </a:r>
            <a:r>
              <a:rPr lang="en-US" dirty="0">
                <a:solidFill>
                  <a:srgbClr val="000000"/>
                </a:solidFill>
                <a:latin typeface="Arial"/>
                <a:cs typeface="+mn-cs"/>
              </a:rPr>
              <a:t>sextupoles for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+mn-cs"/>
              </a:rPr>
              <a:t>reasonable </a:t>
            </a:r>
            <a:r>
              <a:rPr lang="en-US" dirty="0">
                <a:solidFill>
                  <a:srgbClr val="000000"/>
                </a:solidFill>
                <a:latin typeface="Arial"/>
                <a:cs typeface="+mn-cs"/>
              </a:rPr>
              <a:t>sextupole strength</a:t>
            </a:r>
            <a:endParaRPr lang="en-US" altLang="en-US" dirty="0"/>
          </a:p>
          <a:p>
            <a:pPr defTabSz="914400">
              <a:spcBef>
                <a:spcPct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dirty="0">
                <a:solidFill>
                  <a:srgbClr val="C00000"/>
                </a:solidFill>
              </a:rPr>
              <a:t>Large </a:t>
            </a:r>
            <a:r>
              <a:rPr lang="en-US" dirty="0" err="1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en-US" baseline="-25000" dirty="0" err="1">
                <a:solidFill>
                  <a:srgbClr val="C00000"/>
                </a:solidFill>
              </a:rPr>
              <a:t>x</a:t>
            </a:r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n-US" dirty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en-US" baseline="-25000" dirty="0">
                <a:solidFill>
                  <a:srgbClr val="C00000"/>
                </a:solidFill>
              </a:rPr>
              <a:t>y</a:t>
            </a:r>
            <a:r>
              <a:rPr lang="en-US" dirty="0">
                <a:solidFill>
                  <a:srgbClr val="C00000"/>
                </a:solidFill>
              </a:rPr>
              <a:t> (or </a:t>
            </a:r>
            <a:r>
              <a:rPr lang="en-US" dirty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en-US" baseline="-25000" dirty="0">
                <a:solidFill>
                  <a:srgbClr val="C00000"/>
                </a:solidFill>
              </a:rPr>
              <a:t>y</a:t>
            </a:r>
            <a:r>
              <a:rPr lang="en-US" dirty="0">
                <a:solidFill>
                  <a:srgbClr val="C00000"/>
                </a:solidFill>
              </a:rPr>
              <a:t>/</a:t>
            </a:r>
            <a:r>
              <a:rPr lang="en-US" dirty="0" err="1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en-US" baseline="-25000" dirty="0" err="1">
                <a:solidFill>
                  <a:srgbClr val="C00000"/>
                </a:solidFill>
              </a:rPr>
              <a:t>x</a:t>
            </a:r>
            <a:r>
              <a:rPr lang="en-US" dirty="0">
                <a:solidFill>
                  <a:srgbClr val="C00000"/>
                </a:solidFill>
              </a:rPr>
              <a:t>) ratio</a:t>
            </a:r>
            <a:r>
              <a:rPr lang="en-US" dirty="0"/>
              <a:t> at X (Y) sextupoles for orthogonal X &amp; Y correction</a:t>
            </a:r>
            <a:endParaRPr lang="en-US" altLang="en-US" dirty="0"/>
          </a:p>
          <a:p>
            <a:pPr defTabSz="914400">
              <a:spcBef>
                <a:spcPct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dirty="0"/>
              <a:t>Compensation of sextupole non-linear geometric effects</a:t>
            </a:r>
            <a:endParaRPr lang="en-US" altLang="en-US" dirty="0"/>
          </a:p>
          <a:p>
            <a:pPr defTabSz="914400">
              <a:spcBef>
                <a:spcPct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b="1" dirty="0">
                <a:solidFill>
                  <a:srgbClr val="C00000"/>
                </a:solidFill>
              </a:rPr>
              <a:t>Linear chromaticity correction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US" dirty="0"/>
              <a:t> Conventional </a:t>
            </a:r>
            <a:r>
              <a:rPr lang="en-US" dirty="0">
                <a:solidFill>
                  <a:srgbClr val="C00000"/>
                </a:solidFill>
              </a:rPr>
              <a:t>two family interleaved sextupoles in periodic arc cells</a:t>
            </a:r>
            <a:r>
              <a:rPr lang="en-US" dirty="0"/>
              <a:t>.  Number of cells with sextupoles is chosen to make the </a:t>
            </a:r>
            <a:r>
              <a:rPr lang="en-US" dirty="0">
                <a:solidFill>
                  <a:srgbClr val="C00000"/>
                </a:solidFill>
              </a:rPr>
              <a:t>total phase advance of 2</a:t>
            </a:r>
            <a:r>
              <a:rPr lang="en-US" dirty="0">
                <a:solidFill>
                  <a:srgbClr val="C00000"/>
                </a:solidFill>
                <a:latin typeface="Symbol" panose="05050102010706020507" pitchFamily="18" charset="2"/>
              </a:rPr>
              <a:t>p</a:t>
            </a:r>
            <a:r>
              <a:rPr lang="en-US" dirty="0">
                <a:solidFill>
                  <a:srgbClr val="C00000"/>
                </a:solidFill>
              </a:rPr>
              <a:t>*integer</a:t>
            </a:r>
            <a:r>
              <a:rPr lang="en-US" dirty="0"/>
              <a:t> for compensation of the sextupoles non-linear effects</a:t>
            </a:r>
            <a:r>
              <a:rPr lang="en-US" dirty="0" smtClean="0"/>
              <a:t>.</a:t>
            </a:r>
            <a:endParaRPr lang="en-US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21168" y="3359356"/>
            <a:ext cx="3749040" cy="1781991"/>
            <a:chOff x="91440" y="3017520"/>
            <a:chExt cx="3749040" cy="17819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951" y="3291840"/>
              <a:ext cx="3672529" cy="150767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1440" y="3339148"/>
              <a:ext cx="13652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Linear-</a:t>
              </a:r>
              <a:r>
                <a:rPr lang="en-US" sz="1600" dirty="0" smtClean="0">
                  <a:latin typeface="Symbol" panose="05050102010706020507" pitchFamily="18" charset="2"/>
                </a:rPr>
                <a:t>x</a:t>
              </a:r>
              <a:r>
                <a:rPr lang="en-US" sz="1600" dirty="0" smtClean="0"/>
                <a:t> sext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03120" y="3017520"/>
              <a:ext cx="86914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FF sext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201" y="3640728"/>
            <a:ext cx="3657600" cy="14935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8423" y="4666722"/>
            <a:ext cx="95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Arc cells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13703" y="5046267"/>
            <a:ext cx="38404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CCB with two non-interleaved –I pairs of sextupoles with high </a:t>
            </a:r>
            <a:r>
              <a:rPr lang="en-US" sz="1600" dirty="0" smtClean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en-US" sz="1600" dirty="0" smtClean="0">
                <a:solidFill>
                  <a:srgbClr val="C00000"/>
                </a:solidFill>
              </a:rPr>
              <a:t> at the sextupoles.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Good chromatic correction, cancellation of sextupole geometric effects.</a:t>
            </a:r>
          </a:p>
          <a:p>
            <a:r>
              <a:rPr lang="en-US" sz="1600" b="1" u="sng" dirty="0" smtClean="0">
                <a:solidFill>
                  <a:schemeClr val="accent6">
                    <a:lumMod val="75000"/>
                  </a:schemeClr>
                </a:solidFill>
              </a:rPr>
              <a:t>Preferred scheme</a:t>
            </a:r>
            <a:endParaRPr lang="en-US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2773" y="5046267"/>
            <a:ext cx="384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</a:t>
            </a:r>
            <a:r>
              <a:rPr lang="en-US" sz="1600" dirty="0" smtClean="0">
                <a:solidFill>
                  <a:srgbClr val="C00000"/>
                </a:solidFill>
              </a:rPr>
              <a:t>istributed interleaved –I sextupole pairs with </a:t>
            </a:r>
            <a:r>
              <a:rPr lang="en-US" sz="1600" dirty="0">
                <a:solidFill>
                  <a:srgbClr val="C00000"/>
                </a:solidFill>
              </a:rPr>
              <a:t>s</a:t>
            </a:r>
            <a:r>
              <a:rPr lang="en-US" sz="1600" dirty="0" smtClean="0">
                <a:solidFill>
                  <a:srgbClr val="C00000"/>
                </a:solidFill>
              </a:rPr>
              <a:t>mall to moderate </a:t>
            </a:r>
            <a:r>
              <a:rPr lang="en-US" sz="1600" dirty="0" smtClean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en-US" sz="16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Less efficient correction, residual amplitude-dependent tune shift due to pairs overlap.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09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 smtClean="0"/>
              <a:t>Chromaticity Compensation</a:t>
            </a:r>
            <a:endParaRPr lang="en-US" altLang="en-US" sz="3600" b="1" dirty="0" smtClean="0"/>
          </a:p>
        </p:txBody>
      </p:sp>
      <p:sp>
        <p:nvSpPr>
          <p:cNvPr id="37891" name="Content Placeholder 1"/>
          <p:cNvSpPr>
            <a:spLocks/>
          </p:cNvSpPr>
          <p:nvPr/>
        </p:nvSpPr>
        <p:spPr bwMode="auto">
          <a:xfrm>
            <a:off x="265113" y="806450"/>
            <a:ext cx="8645525" cy="571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0"/>
          <a:lstStyle>
            <a:lvl1pPr marL="344488" indent="-344488"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1038" indent="-2222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7113" indent="-225425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Bef>
                <a:spcPct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dirty="0"/>
              <a:t>CCB is based on regular 90 degree FODO arc cells with increased 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 at –I sextupole pairs</a:t>
            </a:r>
            <a:endParaRPr lang="en-US" altLang="en-US" dirty="0" smtClean="0"/>
          </a:p>
          <a:p>
            <a:pPr defTabSz="914400">
              <a:spcBef>
                <a:spcPct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dirty="0"/>
              <a:t>/2+n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dirty="0"/>
              <a:t> phase advance between CCB sextupoles and </a:t>
            </a:r>
            <a:r>
              <a:rPr lang="en-US" dirty="0" smtClean="0"/>
              <a:t>IP</a:t>
            </a:r>
          </a:p>
          <a:p>
            <a:pPr defTabSz="914400">
              <a:spcBef>
                <a:spcPct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dirty="0"/>
              <a:t>12 x 90 degree cells in each arc for linear chromaticity </a:t>
            </a:r>
            <a:r>
              <a:rPr lang="en-US" dirty="0" smtClean="0"/>
              <a:t>sextupoles</a:t>
            </a:r>
          </a:p>
          <a:p>
            <a:pPr defTabSz="914400">
              <a:spcBef>
                <a:spcPct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dirty="0"/>
              <a:t>W-function at IP is cancelled for minimum variation of 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baseline="30000" dirty="0">
                <a:latin typeface="Symbol" panose="05050102010706020507" pitchFamily="18" charset="2"/>
              </a:rPr>
              <a:t>*</a:t>
            </a:r>
            <a:r>
              <a:rPr lang="en-US" dirty="0">
                <a:latin typeface="Symbol" panose="05050102010706020507" pitchFamily="18" charset="2"/>
              </a:rPr>
              <a:t>(d</a:t>
            </a:r>
            <a:r>
              <a:rPr lang="en-US" dirty="0" smtClean="0">
                <a:latin typeface="Symbol" panose="05050102010706020507" pitchFamily="18" charset="2"/>
              </a:rPr>
              <a:t>)</a:t>
            </a:r>
          </a:p>
          <a:p>
            <a:pPr defTabSz="914400">
              <a:spcBef>
                <a:spcPct val="0"/>
              </a:spcBef>
              <a:spcAft>
                <a:spcPts val="300"/>
              </a:spcAft>
              <a:buBlip>
                <a:blip r:embed="rId3"/>
              </a:buBlip>
            </a:pPr>
            <a:r>
              <a:rPr lang="en-US" dirty="0"/>
              <a:t>Adequate chromatic compensation over 10</a:t>
            </a:r>
            <a:r>
              <a:rPr lang="en-US" dirty="0">
                <a:latin typeface="Symbol" panose="05050102010706020507" pitchFamily="18" charset="2"/>
              </a:rPr>
              <a:t>s</a:t>
            </a:r>
            <a:r>
              <a:rPr lang="en-US" baseline="-25000" dirty="0"/>
              <a:t>p</a:t>
            </a:r>
            <a:r>
              <a:rPr lang="en-US" dirty="0"/>
              <a:t> range</a:t>
            </a:r>
            <a:endParaRPr lang="en-US" alt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3055938"/>
            <a:ext cx="4295775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3087688"/>
            <a:ext cx="4295775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22275" y="5788025"/>
            <a:ext cx="4921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SzPct val="85000"/>
            </a:pPr>
            <a:r>
              <a:rPr lang="en-US" altLang="en-US" sz="1400" b="1">
                <a:latin typeface="Arial" panose="020B0604020202020204" pitchFamily="34" charset="0"/>
              </a:rPr>
              <a:t>IP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55638" y="5556250"/>
            <a:ext cx="0" cy="239713"/>
          </a:xfrm>
          <a:prstGeom prst="straightConnector1">
            <a:avLst/>
          </a:prstGeom>
          <a:ln>
            <a:solidFill>
              <a:schemeClr val="tx1"/>
            </a:solidFill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68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_PowerPoint1">
  <a:themeElements>
    <a:clrScheme name="JLab_PowerPo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1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JLab_PowerPo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8563</TotalTime>
  <Words>1285</Words>
  <Application>Microsoft Office PowerPoint</Application>
  <PresentationFormat>On-screen Show (4:3)</PresentationFormat>
  <Paragraphs>416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MS PGothic</vt:lpstr>
      <vt:lpstr>MS PGothic</vt:lpstr>
      <vt:lpstr>SimSun</vt:lpstr>
      <vt:lpstr>Arial</vt:lpstr>
      <vt:lpstr>Arial Unicode MS</vt:lpstr>
      <vt:lpstr>Calibri</vt:lpstr>
      <vt:lpstr>Comic Sans MS</vt:lpstr>
      <vt:lpstr>Corbel</vt:lpstr>
      <vt:lpstr>PMingLiU</vt:lpstr>
      <vt:lpstr>Symbol</vt:lpstr>
      <vt:lpstr>Times</vt:lpstr>
      <vt:lpstr>Times New Roman</vt:lpstr>
      <vt:lpstr>Wingdings</vt:lpstr>
      <vt:lpstr>JLab_PowerPoint1</vt:lpstr>
      <vt:lpstr>1_JLabPowerpointMain</vt:lpstr>
      <vt:lpstr>Custom Design</vt:lpstr>
      <vt:lpstr>Equation</vt:lpstr>
      <vt:lpstr>Effects of detector solenoid &amp; magnet imperfections on dynamic aperture of JLEIC ion collider ring</vt:lpstr>
      <vt:lpstr>Outline</vt:lpstr>
      <vt:lpstr>JLEIC Layout</vt:lpstr>
      <vt:lpstr>Key Design Concepts</vt:lpstr>
      <vt:lpstr>JLEIC Energy Reach and Luminosity</vt:lpstr>
      <vt:lpstr>JLEIC Parameters (3T option)</vt:lpstr>
      <vt:lpstr>Ion Collider Ring Layout</vt:lpstr>
      <vt:lpstr>Chromaticity Compensation Schemes</vt:lpstr>
      <vt:lpstr>Chromaticity Compensation</vt:lpstr>
      <vt:lpstr>DA &amp; Momentum Acceptance</vt:lpstr>
      <vt:lpstr>Tune Scan</vt:lpstr>
      <vt:lpstr>Alignment &amp; Field Errors</vt:lpstr>
      <vt:lpstr>DA with Errors</vt:lpstr>
      <vt:lpstr>Dipole Multipoles</vt:lpstr>
      <vt:lpstr>Dipole Multipoles</vt:lpstr>
      <vt:lpstr>FFQ Multipoles</vt:lpstr>
      <vt:lpstr>FFQ Multipoles</vt:lpstr>
      <vt:lpstr>Detector Solenoid Effects</vt:lpstr>
      <vt:lpstr>PowerPoint Presentation</vt:lpstr>
      <vt:lpstr>Closed Orbit Correction</vt:lpstr>
      <vt:lpstr>Coupling Compensation</vt:lpstr>
      <vt:lpstr>Optics Rematch</vt:lpstr>
      <vt:lpstr>Dynamic Aperture</vt:lpstr>
      <vt:lpstr>Summary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dchopard</dc:creator>
  <cp:lastModifiedBy>morozov</cp:lastModifiedBy>
  <cp:revision>344</cp:revision>
  <cp:lastPrinted>2014-11-03T16:53:34Z</cp:lastPrinted>
  <dcterms:created xsi:type="dcterms:W3CDTF">2014-12-15T00:08:05Z</dcterms:created>
  <dcterms:modified xsi:type="dcterms:W3CDTF">2017-10-30T02:45:58Z</dcterms:modified>
</cp:coreProperties>
</file>