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5"/>
  </p:notesMasterIdLst>
  <p:sldIdLst>
    <p:sldId id="751" r:id="rId2"/>
    <p:sldId id="752" r:id="rId3"/>
    <p:sldId id="753" r:id="rId4"/>
    <p:sldId id="756" r:id="rId5"/>
    <p:sldId id="765" r:id="rId6"/>
    <p:sldId id="757" r:id="rId7"/>
    <p:sldId id="760" r:id="rId8"/>
    <p:sldId id="766" r:id="rId9"/>
    <p:sldId id="759" r:id="rId10"/>
    <p:sldId id="767" r:id="rId11"/>
    <p:sldId id="768" r:id="rId12"/>
    <p:sldId id="769" r:id="rId13"/>
    <p:sldId id="770" r:id="rId14"/>
    <p:sldId id="772" r:id="rId15"/>
    <p:sldId id="773" r:id="rId16"/>
    <p:sldId id="774" r:id="rId17"/>
    <p:sldId id="778" r:id="rId18"/>
    <p:sldId id="777" r:id="rId19"/>
    <p:sldId id="775" r:id="rId20"/>
    <p:sldId id="779" r:id="rId21"/>
    <p:sldId id="781" r:id="rId22"/>
    <p:sldId id="763" r:id="rId23"/>
    <p:sldId id="764" r:id="rId24"/>
  </p:sldIdLst>
  <p:sldSz cx="9144000" cy="6858000" type="screen4x3"/>
  <p:notesSz cx="6797675" cy="98726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8" y="-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72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D1070-FA63-4198-AA5B-6DBBB28735D2}" type="datetimeFigureOut">
              <a:rPr lang="zh-CN" altLang="en-US" smtClean="0"/>
              <a:t>2017/11/3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F41FA-72F0-4A00-A6E9-7B7F60E8D2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60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In the research area, today’s most used and successful photon source is the storage ring based synchrotron radiation light source.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Till now, there are more than 50 facilities, and the light sources has evolved with three generations.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In china mainland, there are three ring based light sources, there are in Beijing, Hefei, and Shanghai.</a:t>
            </a: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9pPr>
          </a:lstStyle>
          <a:p>
            <a:pPr eaLnBrk="1" hangingPunct="1"/>
            <a:fld id="{094E0013-611E-4DDD-AB7E-D51D29EB4F31}" type="slidenum">
              <a:rPr lang="en-US" altLang="zh-CN" sz="1200"/>
              <a:pPr eaLnBrk="1" hangingPunct="1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9144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 smtClean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360" y="4013936"/>
            <a:ext cx="3421075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smtClean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3"/>
          <a:stretch/>
        </p:blipFill>
        <p:spPr>
          <a:xfrm>
            <a:off x="124388" y="233273"/>
            <a:ext cx="1148457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9144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5464454" y="6472195"/>
            <a:ext cx="3679547" cy="266400"/>
            <a:chOff x="3891916" y="6461760"/>
            <a:chExt cx="5252086" cy="342970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34297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菱形 42"/>
          <p:cNvSpPr/>
          <p:nvPr/>
        </p:nvSpPr>
        <p:spPr>
          <a:xfrm>
            <a:off x="4502256" y="6379860"/>
            <a:ext cx="619936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782155" y="6450248"/>
            <a:ext cx="35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igh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nergy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hoton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ource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est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acility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5" name="副标题 2"/>
          <p:cNvSpPr txBox="1">
            <a:spLocks/>
          </p:cNvSpPr>
          <p:nvPr/>
        </p:nvSpPr>
        <p:spPr>
          <a:xfrm>
            <a:off x="124388" y="6404057"/>
            <a:ext cx="5340066" cy="2588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HEPS-TF · Accelerator Physics· IHEP</a:t>
            </a:r>
            <a:endParaRPr lang="zh-CN" alt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721454"/>
            <a:ext cx="553029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360" y="4417131"/>
            <a:ext cx="3416801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system</a:t>
            </a:r>
            <a:endParaRPr lang="zh-CN" altLang="en-US" dirty="0" smtClean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975360" y="4853265"/>
            <a:ext cx="3416801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date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54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0832" y="1232362"/>
            <a:ext cx="211455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6016" y="1232362"/>
            <a:ext cx="5486400" cy="512064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0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43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5B16-4034-457C-9415-DBDA5D515A0C}" type="datetime1">
              <a:rPr lang="zh-CN" altLang="en-US"/>
              <a:pPr>
                <a:defRPr/>
              </a:pPr>
              <a:t>2017/11/3</a:t>
            </a:fld>
            <a:endParaRPr lang="en-US" altLang="zh-CN"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629400"/>
            <a:ext cx="4876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Yi Jiao, Institute of High Energy Physics, jiaoyi@ihep.ac.cn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6A00F-606E-4AFA-BDE7-275D2D028F46}" type="slidenum">
              <a:rPr lang="en-US" altLang="zh-CN"/>
              <a:pPr>
                <a:defRPr/>
              </a:pPr>
              <a:t>‹#›</a:t>
            </a:fld>
            <a:r>
              <a:rPr lang="en-US" altLang="zh-CN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8658012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6" y="1310640"/>
            <a:ext cx="8039240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 smtClean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13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9523" y="2046722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52543" y="2046722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29523" y="2864140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52543" y="2864140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9523" y="3681557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52543" y="3681556"/>
            <a:ext cx="4738688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29523" y="4498973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52543" y="4498973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872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586926"/>
            <a:ext cx="8185707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85708" y="6588019"/>
            <a:ext cx="95829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733650" y="6588019"/>
            <a:ext cx="1347387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6567603"/>
            <a:ext cx="803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HEPS-TF · Accelerator Physics· IHEP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8182107" y="6588019"/>
            <a:ext cx="395207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583829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2"/>
            <a:ext cx="6587836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257301" y="3460606"/>
            <a:ext cx="7221682" cy="27115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82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695" y="1240525"/>
            <a:ext cx="3738857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909" y="1240525"/>
            <a:ext cx="376878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870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48" y="1235858"/>
            <a:ext cx="260604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348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0261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0261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63174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6263174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9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592" y="1273628"/>
            <a:ext cx="5753208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538843" y="1273628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538843" y="3840473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6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0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702475" y="1191983"/>
            <a:ext cx="6086423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10242" y="1191983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310242" y="3758828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5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1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91" y="1880754"/>
            <a:ext cx="8364682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821645"/>
            <a:ext cx="9144000" cy="135426"/>
            <a:chOff x="0" y="821645"/>
            <a:chExt cx="9144000" cy="135426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" y="108725"/>
            <a:ext cx="954117" cy="6333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6432190"/>
            <a:ext cx="8185707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85708" y="6433914"/>
            <a:ext cx="95829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7733650" y="6433914"/>
            <a:ext cx="1347387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0" y="6474445"/>
            <a:ext cx="803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HEPS-TF · Accelerator Physics· IHEP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8182107" y="6433914"/>
            <a:ext cx="395207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583829" y="6433914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4" r:id="rId3"/>
    <p:sldLayoutId id="2147483683" r:id="rId4"/>
    <p:sldLayoutId id="2147483684" r:id="rId5"/>
    <p:sldLayoutId id="2147483685" r:id="rId6"/>
    <p:sldLayoutId id="2147483686" r:id="rId7"/>
    <p:sldLayoutId id="2147483688" r:id="rId8"/>
    <p:sldLayoutId id="2147483689" r:id="rId9"/>
    <p:sldLayoutId id="2147483690" r:id="rId10"/>
    <p:sldLayoutId id="2147483691" r:id="rId11"/>
    <p:sldLayoutId id="2147483687" r:id="rId12"/>
    <p:sldLayoutId id="21474836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DA Studies in HEPS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Jiao, Yi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975360" y="4417131"/>
            <a:ext cx="5036800" cy="373753"/>
          </a:xfrm>
        </p:spPr>
        <p:txBody>
          <a:bodyPr>
            <a:noAutofit/>
          </a:bodyPr>
          <a:lstStyle/>
          <a:p>
            <a:r>
              <a:rPr lang="en-US" altLang="zh-CN" sz="1800" dirty="0" smtClean="0"/>
              <a:t>Institute of High Energy Physics, CAS, Beijing, China</a:t>
            </a:r>
            <a:endParaRPr lang="zh-CN" altLang="en-US" sz="18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altLang="zh-CN" sz="1800" dirty="0" smtClean="0"/>
              <a:t>2017-11-03</a:t>
            </a:r>
            <a:endParaRPr lang="zh-CN" altLang="en-US" sz="1800" dirty="0"/>
          </a:p>
        </p:txBody>
      </p:sp>
      <p:pic>
        <p:nvPicPr>
          <p:cNvPr id="45058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17493" r="8906" b="64311"/>
          <a:stretch/>
        </p:blipFill>
        <p:spPr bwMode="auto">
          <a:xfrm>
            <a:off x="1" y="-3532"/>
            <a:ext cx="9144000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5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:\atzip\BAPS\BAPS_new\Xu_ESRF_20150511\20150511_7_result\60pm_case_halfinteger_test\orbit_effect\similar_analysis_for_59pm_lattice\New Folder\layout_optics_slicing_59p4p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0713"/>
            <a:ext cx="6984776" cy="30083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304799" y="4277995"/>
            <a:ext cx="8458201" cy="203132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1800" i="1" dirty="0">
                <a:solidFill>
                  <a:schemeClr val="bg1"/>
                </a:solidFill>
                <a:latin typeface="+mn-lt"/>
              </a:rPr>
              <a:t>This type of lattice is able to create dispersion bumps which facilitate compensation for very large natural </a:t>
            </a:r>
            <a:r>
              <a:rPr lang="en-US" altLang="zh-CN" sz="1800" i="1" dirty="0" err="1">
                <a:solidFill>
                  <a:schemeClr val="bg1"/>
                </a:solidFill>
                <a:latin typeface="+mn-lt"/>
              </a:rPr>
              <a:t>chromaticities</a:t>
            </a:r>
            <a:r>
              <a:rPr lang="en-US" altLang="zh-CN" sz="1800" i="1" dirty="0">
                <a:solidFill>
                  <a:schemeClr val="bg1"/>
                </a:solidFill>
                <a:latin typeface="+mn-lt"/>
              </a:rPr>
              <a:t>, it also adopts aggressively strong focusing which results in a compact layout as well as an ultralow </a:t>
            </a:r>
            <a:r>
              <a:rPr lang="en-US" altLang="zh-CN" sz="1800" i="1" dirty="0" err="1">
                <a:solidFill>
                  <a:schemeClr val="bg1"/>
                </a:solidFill>
                <a:latin typeface="+mn-lt"/>
              </a:rPr>
              <a:t>emittance</a:t>
            </a:r>
            <a:r>
              <a:rPr lang="en-US" altLang="zh-CN" sz="1800" i="1" dirty="0">
                <a:solidFill>
                  <a:schemeClr val="bg1"/>
                </a:solidFill>
                <a:latin typeface="+mn-lt"/>
              </a:rPr>
              <a:t>. These features allow practical and cost effective storage ring designs, even when the natural </a:t>
            </a:r>
            <a:r>
              <a:rPr lang="en-US" altLang="zh-CN" sz="1800" i="1" dirty="0" err="1">
                <a:solidFill>
                  <a:schemeClr val="bg1"/>
                </a:solidFill>
                <a:latin typeface="+mn-lt"/>
              </a:rPr>
              <a:t>emittance</a:t>
            </a:r>
            <a:r>
              <a:rPr lang="en-US" altLang="zh-CN" sz="1800" i="1" dirty="0">
                <a:solidFill>
                  <a:schemeClr val="bg1"/>
                </a:solidFill>
                <a:latin typeface="+mn-lt"/>
              </a:rPr>
              <a:t> is reduced down to approaching the diffraction limit of hard X-rays</a:t>
            </a:r>
            <a:r>
              <a:rPr lang="en-US" altLang="zh-CN" sz="1800" i="1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altLang="zh-CN" sz="1800" dirty="0">
              <a:solidFill>
                <a:schemeClr val="bg1"/>
              </a:solidFill>
              <a:latin typeface="+mn-lt"/>
            </a:endParaRPr>
          </a:p>
          <a:p>
            <a:r>
              <a:rPr lang="en-US" altLang="zh-CN" sz="1800" b="1" dirty="0" smtClean="0">
                <a:solidFill>
                  <a:srgbClr val="FFFF00"/>
                </a:solidFill>
                <a:latin typeface="+mn-lt"/>
              </a:rPr>
              <a:t>First used in ESRF-EBS, and now adopted in the design of APS-U, HEPS, ALS-II, etc.</a:t>
            </a:r>
            <a:endParaRPr lang="zh-CN" altLang="en-US" sz="1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2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663575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C00000"/>
                </a:solidFill>
              </a:rPr>
              <a:t>Baseline for the HEPS-TF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13" name="Rectangle 40"/>
          <p:cNvSpPr/>
          <p:nvPr/>
        </p:nvSpPr>
        <p:spPr>
          <a:xfrm>
            <a:off x="-38101" y="940658"/>
            <a:ext cx="9144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en-US" altLang="zh-CN" sz="2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altLang="zh-CN" sz="22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altLang="zh-CN" sz="2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~1.3 km, 60 pm</a:t>
            </a:r>
            <a:endParaRPr lang="en-US" altLang="zh-CN" sz="2200" i="1" dirty="0">
              <a:solidFill>
                <a:srgbClr val="0000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8674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457808" y="4311184"/>
            <a:ext cx="449184" cy="18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27584" y="4311184"/>
            <a:ext cx="216024" cy="185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D:\work\BAPS_design\lattice_design\1300mcircumference_201406\xug_20150511\linear opitcs MOGA\DA_tune_scan_based_baseline_lattice\NSGA_II_original_lattice_1_analyze\15_10_FMA\59pm_scan\DA_MA_59p4p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21056"/>
            <a:ext cx="4613796" cy="191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 rot="16200000">
            <a:off x="3582956" y="5108702"/>
            <a:ext cx="6480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(mm)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878414" y="5054697"/>
            <a:ext cx="6480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(mm)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 descr="D:\atzip\BAPS\BAPS_new\Xu_ESRF_20150511\20150511_7_result\60pm_case_halfinteger_test\orbit_effect\similar_analysis_for_59pm_lattice\New Folder\chromatic_curve_59p4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11184"/>
            <a:ext cx="2448272" cy="185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27584" y="5013176"/>
            <a:ext cx="360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u</a:t>
            </a:r>
            <a:r>
              <a:rPr lang="en-US" altLang="zh-CN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1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6572" y="5054696"/>
            <a:ext cx="360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u</a:t>
            </a:r>
            <a:r>
              <a:rPr lang="en-US" altLang="zh-CN" sz="1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CN" altLang="en-US" sz="1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7584" y="6159500"/>
            <a:ext cx="7770509" cy="238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0" y="6122873"/>
            <a:ext cx="6480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(mm)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3728" y="6121400"/>
            <a:ext cx="360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endParaRPr lang="zh-CN" altLang="en-US" sz="1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11184"/>
            <a:ext cx="4788093" cy="20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15" y="3573016"/>
            <a:ext cx="277000" cy="20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75" y="4149080"/>
            <a:ext cx="199839" cy="19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04" y="3852370"/>
            <a:ext cx="208800" cy="2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88" y="3853420"/>
            <a:ext cx="277000" cy="20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663575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C00000"/>
                </a:solidFill>
              </a:rPr>
              <a:t>Very Difficult DA Optimization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5947" y="980728"/>
            <a:ext cx="77705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Still hard to get large DA </a:t>
            </a:r>
            <a:r>
              <a:rPr lang="en-US" altLang="zh-CN" dirty="0" smtClean="0"/>
              <a:t>even with:</a:t>
            </a:r>
          </a:p>
          <a:p>
            <a:r>
              <a:rPr lang="en-US" altLang="zh-CN" b="1" dirty="0" smtClean="0"/>
              <a:t>Local </a:t>
            </a:r>
            <a:r>
              <a:rPr lang="en-US" altLang="zh-CN" b="1" dirty="0">
                <a:sym typeface="Wingdings" pitchFamily="2" charset="2"/>
              </a:rPr>
              <a:t>cancellation</a:t>
            </a:r>
            <a:endParaRPr lang="en-US" altLang="zh-CN" b="1" dirty="0"/>
          </a:p>
          <a:p>
            <a:r>
              <a:rPr lang="en-US" altLang="zh-CN" dirty="0" smtClean="0">
                <a:sym typeface="Wingdings" pitchFamily="2" charset="2"/>
              </a:rPr>
              <a:t> </a:t>
            </a:r>
            <a:r>
              <a:rPr lang="en-US" altLang="zh-CN" sz="1600" dirty="0" smtClean="0"/>
              <a:t>Approximately </a:t>
            </a:r>
            <a:r>
              <a:rPr lang="en-US" altLang="zh-CN" sz="1600" dirty="0" smtClean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altLang="zh-CN" sz="1600" i="1" dirty="0" smtClean="0">
                <a:solidFill>
                  <a:srgbClr val="0000FF"/>
                </a:solidFill>
                <a:latin typeface="+mj-lt"/>
              </a:rPr>
              <a:t>I  transportation </a:t>
            </a:r>
            <a:r>
              <a:rPr lang="en-US" altLang="zh-CN" sz="1600" dirty="0" smtClean="0"/>
              <a:t>between each </a:t>
            </a:r>
            <a:r>
              <a:rPr lang="en-US" altLang="zh-CN" sz="1600" dirty="0" err="1" smtClean="0"/>
              <a:t>sextupole</a:t>
            </a:r>
            <a:r>
              <a:rPr lang="en-US" altLang="zh-CN" sz="1600" dirty="0" smtClean="0"/>
              <a:t> pair (interleaved) </a:t>
            </a:r>
          </a:p>
          <a:p>
            <a:r>
              <a:rPr lang="en-US" altLang="zh-CN" b="1" dirty="0">
                <a:sym typeface="Wingdings" pitchFamily="2" charset="2"/>
              </a:rPr>
              <a:t>Global cancellation</a:t>
            </a:r>
          </a:p>
          <a:p>
            <a:r>
              <a:rPr lang="en-US" altLang="zh-CN" dirty="0" smtClean="0">
                <a:sym typeface="Wingdings" pitchFamily="2" charset="2"/>
              </a:rPr>
              <a:t> </a:t>
            </a:r>
            <a:r>
              <a:rPr lang="en-US" altLang="zh-CN" sz="1600" dirty="0" smtClean="0"/>
              <a:t>Quasi-</a:t>
            </a:r>
            <a:r>
              <a:rPr lang="en-US" altLang="zh-CN" sz="1600" i="1" dirty="0" smtClean="0">
                <a:solidFill>
                  <a:srgbClr val="0000FF"/>
                </a:solidFill>
                <a:latin typeface="+mj-lt"/>
              </a:rPr>
              <a:t>4</a:t>
            </a:r>
            <a:r>
              <a:rPr lang="en-US" altLang="zh-CN" sz="1600" i="1" baseline="30000" dirty="0" smtClean="0">
                <a:solidFill>
                  <a:srgbClr val="0000FF"/>
                </a:solidFill>
                <a:latin typeface="+mj-lt"/>
              </a:rPr>
              <a:t>th</a:t>
            </a:r>
            <a:r>
              <a:rPr lang="en-US" altLang="zh-CN" sz="1600" i="1" dirty="0" smtClean="0">
                <a:solidFill>
                  <a:srgbClr val="0000FF"/>
                </a:solidFill>
                <a:latin typeface="+mj-lt"/>
              </a:rPr>
              <a:t> order geometric </a:t>
            </a:r>
            <a:r>
              <a:rPr lang="en-US" altLang="zh-CN" sz="1600" i="1" dirty="0" err="1" smtClean="0">
                <a:solidFill>
                  <a:srgbClr val="0000FF"/>
                </a:solidFill>
                <a:latin typeface="+mj-lt"/>
              </a:rPr>
              <a:t>achromat</a:t>
            </a:r>
            <a:r>
              <a:rPr lang="en-US" altLang="zh-CN" sz="1600" dirty="0" smtClean="0"/>
              <a:t> (the whole ring, tune close to [113, 41]) </a:t>
            </a:r>
          </a:p>
          <a:p>
            <a:r>
              <a:rPr lang="en-US" altLang="zh-CN" b="1" dirty="0" smtClean="0"/>
              <a:t>Optimization</a:t>
            </a:r>
            <a:r>
              <a:rPr lang="en-US" altLang="zh-CN" dirty="0" smtClean="0"/>
              <a:t> of tunes,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octupole</a:t>
            </a:r>
            <a:r>
              <a:rPr lang="en-US" altLang="zh-CN" dirty="0" smtClean="0"/>
              <a:t> strengths (grid scan)</a:t>
            </a:r>
          </a:p>
          <a:p>
            <a:r>
              <a:rPr lang="en-US" altLang="zh-CN" dirty="0" smtClean="0">
                <a:sym typeface="Wingdings" pitchFamily="2" charset="2"/>
              </a:rPr>
              <a:t> </a:t>
            </a:r>
            <a:r>
              <a:rPr lang="en-US" altLang="zh-CN" sz="1600" dirty="0">
                <a:solidFill>
                  <a:srgbClr val="FF0000"/>
                </a:solidFill>
                <a:sym typeface="Wingdings" pitchFamily="2" charset="2"/>
              </a:rPr>
              <a:t>‘</a:t>
            </a:r>
            <a:r>
              <a:rPr lang="en-US" altLang="zh-CN" sz="1600" dirty="0" smtClean="0">
                <a:solidFill>
                  <a:srgbClr val="FF0000"/>
                </a:solidFill>
              </a:rPr>
              <a:t>Effective’ </a:t>
            </a:r>
            <a:r>
              <a:rPr lang="en-US" altLang="zh-CN" sz="1600" dirty="0">
                <a:solidFill>
                  <a:srgbClr val="FF0000"/>
                </a:solidFill>
              </a:rPr>
              <a:t>on-momentum </a:t>
            </a:r>
            <a:r>
              <a:rPr lang="en-US" altLang="zh-CN" sz="1600" dirty="0" smtClean="0">
                <a:solidFill>
                  <a:srgbClr val="FF0000"/>
                </a:solidFill>
              </a:rPr>
              <a:t>DA (x/y): </a:t>
            </a:r>
            <a:r>
              <a:rPr lang="en-GB" altLang="zh-CN" sz="1600" dirty="0">
                <a:solidFill>
                  <a:srgbClr val="FF0000"/>
                </a:solidFill>
              </a:rPr>
              <a:t>~</a:t>
            </a:r>
            <a:r>
              <a:rPr lang="en-GB" altLang="zh-CN" sz="1600" dirty="0" smtClean="0">
                <a:solidFill>
                  <a:srgbClr val="FF0000"/>
                </a:solidFill>
              </a:rPr>
              <a:t>2.5/3.5 mm, ~100/250 </a:t>
            </a:r>
            <a:r>
              <a:rPr lang="en-GB" altLang="zh-CN" sz="1600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GB" altLang="zh-CN" sz="1600" baseline="-25000" dirty="0" err="1" smtClean="0">
                <a:solidFill>
                  <a:srgbClr val="FF0000"/>
                </a:solidFill>
              </a:rPr>
              <a:t>x</a:t>
            </a:r>
            <a:r>
              <a:rPr lang="en-GB" altLang="zh-CN" sz="1600" baseline="-25000" dirty="0" smtClean="0">
                <a:solidFill>
                  <a:srgbClr val="FF0000"/>
                </a:solidFill>
              </a:rPr>
              <a:t>/y</a:t>
            </a:r>
            <a:r>
              <a:rPr lang="en-GB" altLang="zh-CN" sz="1600" dirty="0" smtClean="0">
                <a:solidFill>
                  <a:srgbClr val="FF0000"/>
                </a:solidFill>
              </a:rPr>
              <a:t>; </a:t>
            </a:r>
            <a:r>
              <a:rPr lang="en-GB" altLang="zh-CN" sz="1600" dirty="0">
                <a:solidFill>
                  <a:srgbClr val="FF0000"/>
                </a:solidFill>
              </a:rPr>
              <a:t>effective MA: ~3</a:t>
            </a:r>
            <a:r>
              <a:rPr lang="en-GB" altLang="zh-CN" sz="1600" dirty="0" smtClean="0">
                <a:solidFill>
                  <a:srgbClr val="FF0000"/>
                </a:solidFill>
              </a:rPr>
              <a:t>%.</a:t>
            </a:r>
            <a:endParaRPr lang="zh-CN" altLang="en-US" sz="1600" dirty="0"/>
          </a:p>
        </p:txBody>
      </p:sp>
      <p:sp>
        <p:nvSpPr>
          <p:cNvPr id="25" name="矩形 24"/>
          <p:cNvSpPr/>
          <p:nvPr/>
        </p:nvSpPr>
        <p:spPr>
          <a:xfrm>
            <a:off x="3203848" y="6334780"/>
            <a:ext cx="593646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+mn-lt"/>
              </a:rPr>
              <a:t>‘Effective’ DA/MA: DA bounded by nearest integer and half-integer resonances.</a:t>
            </a:r>
          </a:p>
          <a:p>
            <a:r>
              <a:rPr lang="en-US" altLang="zh-CN" sz="1400" i="1" dirty="0" smtClean="0">
                <a:solidFill>
                  <a:schemeClr val="bg1"/>
                </a:solidFill>
                <a:latin typeface="+mn-lt"/>
              </a:rPr>
              <a:t>(Y. Jiao, et al., IPAC17-</a:t>
            </a:r>
            <a:r>
              <a:rPr lang="en-GB" altLang="zh-CN" sz="1400" i="1" dirty="0">
                <a:solidFill>
                  <a:schemeClr val="bg1"/>
                </a:solidFill>
                <a:latin typeface="+mn-lt"/>
              </a:rPr>
              <a:t>WEPAB055</a:t>
            </a:r>
            <a:r>
              <a:rPr lang="en-US" altLang="zh-CN" sz="1400" i="1" dirty="0" smtClean="0">
                <a:solidFill>
                  <a:schemeClr val="bg1"/>
                </a:solidFill>
                <a:latin typeface="+mn-lt"/>
              </a:rPr>
              <a:t>)</a:t>
            </a:r>
            <a:endParaRPr lang="zh-CN" altLang="en-US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6487" y="3212976"/>
            <a:ext cx="3515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/>
              <a:t>Injection with high efficiency: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On-axis swap-out injection 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On-axis longitudinal accumulation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Off-axis injection &amp; accumulation 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18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5B6559-70CF-4399-994E-1E3F06E1DD9A}" type="datetime1">
              <a:rPr lang="zh-CN" altLang="en-US" smtClean="0"/>
              <a:t>2017/11/3</a:t>
            </a:fld>
            <a:endParaRPr lang="en-US" altLang="zh-CN">
              <a:cs typeface="Times New Roman" pitchFamily="18" charset="0"/>
            </a:endParaRPr>
          </a:p>
        </p:txBody>
      </p:sp>
      <p:sp>
        <p:nvSpPr>
          <p:cNvPr id="8" name="Rectangle 40"/>
          <p:cNvSpPr/>
          <p:nvPr/>
        </p:nvSpPr>
        <p:spPr>
          <a:xfrm>
            <a:off x="-5883" y="977513"/>
            <a:ext cx="9144000" cy="384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en-US" altLang="zh-CN" sz="1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All </a:t>
            </a:r>
            <a:r>
              <a:rPr lang="en-US" altLang="zh-CN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tenable parameters </a:t>
            </a:r>
            <a:r>
              <a:rPr lang="en-US" altLang="zh-CN" sz="1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scanned &amp; linear </a:t>
            </a:r>
            <a:r>
              <a:rPr lang="en-US" altLang="zh-CN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and nonlinear dynamics </a:t>
            </a:r>
            <a:r>
              <a:rPr lang="en-US" altLang="zh-CN" sz="1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simultaneously optimized</a:t>
            </a:r>
            <a:endParaRPr lang="en-US" altLang="zh-CN" sz="1800" i="1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96136" y="6525344"/>
            <a:ext cx="3816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400" dirty="0" smtClean="0">
                <a:solidFill>
                  <a:schemeClr val="bg1"/>
                </a:solidFill>
              </a:rPr>
              <a:t>G. </a:t>
            </a:r>
            <a:r>
              <a:rPr lang="en-GB" altLang="zh-CN" sz="1400" dirty="0" err="1" smtClean="0">
                <a:solidFill>
                  <a:schemeClr val="bg1"/>
                </a:solidFill>
              </a:rPr>
              <a:t>Xu</a:t>
            </a:r>
            <a:r>
              <a:rPr lang="en-GB" altLang="zh-CN" sz="1400" dirty="0" smtClean="0">
                <a:solidFill>
                  <a:schemeClr val="bg1"/>
                </a:solidFill>
              </a:rPr>
              <a:t>, </a:t>
            </a:r>
            <a:r>
              <a:rPr lang="en-GB" altLang="zh-CN" sz="1400" i="1" dirty="0" smtClean="0">
                <a:solidFill>
                  <a:schemeClr val="bg1"/>
                </a:solidFill>
              </a:rPr>
              <a:t>et al</a:t>
            </a:r>
            <a:r>
              <a:rPr lang="en-GB" altLang="zh-CN" sz="1400" dirty="0" smtClean="0">
                <a:solidFill>
                  <a:schemeClr val="bg1"/>
                </a:solidFill>
              </a:rPr>
              <a:t>., IPAC2017</a:t>
            </a:r>
            <a:r>
              <a:rPr lang="en-GB" altLang="zh-CN" sz="1400" dirty="0">
                <a:solidFill>
                  <a:schemeClr val="bg1"/>
                </a:solidFill>
              </a:rPr>
              <a:t>, WEPAB052</a:t>
            </a:r>
            <a:endParaRPr lang="zh-CN" altLang="zh-CN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524000"/>
            <a:ext cx="274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altLang="zh-CN" sz="2000" dirty="0">
                <a:latin typeface="+mn-lt"/>
              </a:rPr>
              <a:t>If keeping 60 pm </a:t>
            </a:r>
            <a:r>
              <a:rPr lang="en-GB" altLang="zh-CN" sz="2000" dirty="0" err="1">
                <a:latin typeface="+mn-lt"/>
              </a:rPr>
              <a:t>emittance</a:t>
            </a:r>
            <a:r>
              <a:rPr lang="en-GB" altLang="zh-CN" sz="2000" dirty="0">
                <a:latin typeface="+mn-lt"/>
              </a:rPr>
              <a:t>, the DA can be increased to be close to (if not larger than) </a:t>
            </a:r>
            <a:r>
              <a:rPr lang="en-GB" altLang="zh-CN" sz="2000" b="1" dirty="0">
                <a:solidFill>
                  <a:srgbClr val="FF0000"/>
                </a:solidFill>
              </a:rPr>
              <a:t>8</a:t>
            </a:r>
            <a:r>
              <a:rPr lang="en-GB" altLang="zh-CN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zh-CN" sz="2000" b="1" dirty="0">
                <a:solidFill>
                  <a:srgbClr val="FF0000"/>
                </a:solidFill>
                <a:latin typeface="+mn-lt"/>
              </a:rPr>
              <a:t>mm</a:t>
            </a:r>
            <a:r>
              <a:rPr lang="en-GB" altLang="zh-CN" sz="2000" dirty="0">
                <a:latin typeface="+mn-lt"/>
              </a:rPr>
              <a:t> </a:t>
            </a:r>
            <a:r>
              <a:rPr lang="en-GB" altLang="zh-CN" sz="2000" dirty="0" smtClean="0">
                <a:latin typeface="+mn-lt"/>
              </a:rPr>
              <a:t> in x plane.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altLang="zh-CN" sz="20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zh-CN" altLang="en-US" sz="20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altLang="zh-CN" sz="2000" dirty="0" smtClean="0">
                <a:latin typeface="+mn-lt"/>
              </a:rPr>
              <a:t>If considering only  on-axis </a:t>
            </a:r>
            <a:r>
              <a:rPr lang="en-GB" altLang="zh-CN" sz="2000" dirty="0">
                <a:latin typeface="+mn-lt"/>
              </a:rPr>
              <a:t>swap-out </a:t>
            </a:r>
            <a:r>
              <a:rPr lang="en-GB" altLang="zh-CN" sz="2000" dirty="0" smtClean="0">
                <a:latin typeface="+mn-lt"/>
              </a:rPr>
              <a:t>injection scheme, </a:t>
            </a:r>
            <a:r>
              <a:rPr lang="en-GB" altLang="zh-CN" sz="2000" dirty="0">
                <a:latin typeface="+mn-lt"/>
              </a:rPr>
              <a:t>the </a:t>
            </a:r>
            <a:r>
              <a:rPr lang="en-GB" altLang="zh-CN" sz="2000" dirty="0" err="1" smtClean="0">
                <a:latin typeface="+mn-lt"/>
              </a:rPr>
              <a:t>emittance</a:t>
            </a:r>
            <a:r>
              <a:rPr lang="en-GB" altLang="zh-CN" sz="2000" dirty="0" smtClean="0">
                <a:latin typeface="+mn-lt"/>
              </a:rPr>
              <a:t> </a:t>
            </a:r>
            <a:r>
              <a:rPr lang="en-GB" altLang="zh-CN" sz="2000" dirty="0">
                <a:latin typeface="+mn-lt"/>
              </a:rPr>
              <a:t>can be </a:t>
            </a:r>
            <a:r>
              <a:rPr lang="en-GB" altLang="zh-CN" sz="2000" dirty="0" smtClean="0">
                <a:latin typeface="+mn-lt"/>
              </a:rPr>
              <a:t>further pushed down </a:t>
            </a:r>
            <a:r>
              <a:rPr lang="en-GB" altLang="zh-CN" sz="2000" dirty="0">
                <a:latin typeface="+mn-lt"/>
              </a:rPr>
              <a:t>to </a:t>
            </a:r>
            <a:r>
              <a:rPr lang="en-GB" altLang="zh-CN" sz="2000" b="1" dirty="0">
                <a:solidFill>
                  <a:srgbClr val="FF0000"/>
                </a:solidFill>
                <a:latin typeface="+mn-lt"/>
              </a:rPr>
              <a:t>~45 </a:t>
            </a:r>
            <a:r>
              <a:rPr lang="en-GB" altLang="zh-CN" sz="2000" b="1" dirty="0" err="1" smtClean="0">
                <a:solidFill>
                  <a:srgbClr val="FF0000"/>
                </a:solidFill>
                <a:latin typeface="+mn-lt"/>
              </a:rPr>
              <a:t>pm.rad</a:t>
            </a:r>
            <a:endParaRPr lang="en-GB" altLang="zh-CN" sz="2000" b="1" dirty="0" smtClean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altLang="zh-CN" sz="2000" dirty="0" smtClean="0">
              <a:latin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33400" y="1371600"/>
            <a:ext cx="4953776" cy="4564802"/>
            <a:chOff x="532624" y="1414046"/>
            <a:chExt cx="4953776" cy="4564802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24" y="1481554"/>
              <a:ext cx="4953776" cy="4497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32624" y="1414046"/>
              <a:ext cx="49537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latin typeface="+mn-lt"/>
                </a:rPr>
                <a:t>Color bar: Effect. DA </a:t>
              </a:r>
              <a:r>
                <a:rPr lang="en-US" altLang="zh-CN" sz="1600" dirty="0" err="1" smtClean="0">
                  <a:latin typeface="+mn-lt"/>
                </a:rPr>
                <a:t>area</a:t>
              </a:r>
              <a:r>
                <a:rPr lang="en-US" altLang="zh-CN" sz="1200" dirty="0" err="1" smtClean="0">
                  <a:latin typeface="Times New Roman"/>
                  <a:cs typeface="Times New Roman"/>
                </a:rPr>
                <a:t>×</a:t>
              </a:r>
              <a:r>
                <a:rPr lang="en-US" altLang="zh-CN" sz="1600" dirty="0" err="1" smtClean="0">
                  <a:latin typeface="+mn-lt"/>
                </a:rPr>
                <a:t>MA</a:t>
              </a:r>
              <a:r>
                <a:rPr lang="en-US" altLang="zh-CN" sz="1600" dirty="0" smtClean="0">
                  <a:latin typeface="+mn-lt"/>
                </a:rPr>
                <a:t>/3% (mm</a:t>
              </a:r>
              <a:r>
                <a:rPr lang="en-US" altLang="zh-CN" sz="1600" baseline="30000" dirty="0" smtClean="0">
                  <a:latin typeface="+mn-lt"/>
                </a:rPr>
                <a:t>2</a:t>
              </a:r>
              <a:r>
                <a:rPr lang="en-US" altLang="zh-CN" sz="1600" dirty="0" smtClean="0">
                  <a:latin typeface="+mn-lt"/>
                </a:rPr>
                <a:t>)</a:t>
              </a:r>
              <a:endParaRPr lang="zh-CN" altLang="en-US" sz="1600" dirty="0">
                <a:latin typeface="+mn-lt"/>
              </a:endParaRPr>
            </a:p>
          </p:txBody>
        </p:sp>
      </p:grpSp>
      <p:sp>
        <p:nvSpPr>
          <p:cNvPr id="13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663575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C00000"/>
                </a:solidFill>
              </a:rPr>
              <a:t>Global Optimization of Hybrid-7BA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66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35" y="914400"/>
            <a:ext cx="46958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558142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4117" y="539388"/>
            <a:ext cx="838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w/o high-</a:t>
            </a:r>
            <a:r>
              <a:rPr lang="en-US" altLang="zh-CN" sz="1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+mn-ea"/>
              </a:rPr>
              <a:t>b</a:t>
            </a:r>
            <a:r>
              <a:rPr lang="en-US" altLang="zh-CN" sz="1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section, effective DA (x/y): 8/3.3 mm, ~350/200 </a:t>
            </a:r>
            <a:r>
              <a:rPr lang="en-US" altLang="zh-CN" sz="18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US" altLang="zh-CN" sz="1800" i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x</a:t>
            </a:r>
            <a:r>
              <a:rPr lang="en-US" altLang="zh-CN" sz="1800" i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/y</a:t>
            </a:r>
            <a:r>
              <a:rPr lang="en-US" altLang="zh-CN" sz="1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, effective MA size &gt; 3.5%</a:t>
            </a:r>
            <a:endParaRPr lang="zh-CN" altLang="en-US" sz="1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737878" cy="271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3200400"/>
            <a:ext cx="808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Very good, but can be even better!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5" y="600212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Courtesy of M. Borland</a:t>
            </a:r>
            <a:r>
              <a:rPr lang="en-US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14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663575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Even Possible for off-axis injection at 60 pm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63927" y="3900803"/>
            <a:ext cx="4536504" cy="2523087"/>
            <a:chOff x="4424680" y="2321781"/>
            <a:chExt cx="5215680" cy="3490767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3" t="33854" r="20956" b="16754"/>
            <a:stretch/>
          </p:blipFill>
          <p:spPr bwMode="auto">
            <a:xfrm>
              <a:off x="4424680" y="2321781"/>
              <a:ext cx="5212301" cy="3387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7372360" y="5559651"/>
              <a:ext cx="2268000" cy="2528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36080" y="3594502"/>
            <a:ext cx="382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30-35 pm w/ </a:t>
            </a:r>
            <a:r>
              <a:rPr lang="en-US" altLang="zh-CN" sz="1400" dirty="0" err="1" smtClean="0"/>
              <a:t>Antibend</a:t>
            </a:r>
            <a:r>
              <a:rPr lang="en-US" altLang="zh-CN" sz="1400" dirty="0" smtClean="0"/>
              <a:t> &amp; </a:t>
            </a:r>
            <a:r>
              <a:rPr lang="en-US" altLang="zh-CN" sz="1400" dirty="0" err="1" smtClean="0"/>
              <a:t>Superbend</a:t>
            </a:r>
            <a:endParaRPr lang="zh-CN" altLang="en-US" sz="1400" dirty="0"/>
          </a:p>
        </p:txBody>
      </p:sp>
      <p:sp>
        <p:nvSpPr>
          <p:cNvPr id="19" name="矩形 18"/>
          <p:cNvSpPr/>
          <p:nvPr/>
        </p:nvSpPr>
        <p:spPr>
          <a:xfrm>
            <a:off x="5796136" y="6525344"/>
            <a:ext cx="3816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+mn-lt"/>
              </a:rPr>
              <a:t>Recent work, unpublished.</a:t>
            </a:r>
            <a:endParaRPr lang="zh-CN" altLang="zh-CN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604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work\BAPS_design\own_work_from2017\fixed_circumference\NSGA_folw_pso_20170929_case3_unsym_optics_6m6m_NonOp_FC_Phs3\figures\compare_type3_vs_type4_48period_brightness_10_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7553"/>
            <a:ext cx="8597354" cy="548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663575"/>
          </a:xfrm>
        </p:spPr>
        <p:txBody>
          <a:bodyPr/>
          <a:lstStyle/>
          <a:p>
            <a:r>
              <a:rPr lang="en-US" altLang="zh-CN" sz="2800" dirty="0" smtClean="0"/>
              <a:t>Higher Brightness &amp; Large DA w/ new 7BA Design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11678" y="6474822"/>
            <a:ext cx="6096826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Objective(2):  - weighted DA area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DA(x)*DA(y)*MA/3%*</a:t>
            </a:r>
            <a:r>
              <a:rPr lang="en-US" altLang="zh-CN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functions</a:t>
            </a:r>
            <a:endParaRPr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3707904" y="2420888"/>
            <a:ext cx="64807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7704" y="2645029"/>
            <a:ext cx="2592288" cy="80021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Solutions for Hybrid-7BA</a:t>
            </a:r>
          </a:p>
          <a:p>
            <a:r>
              <a:rPr lang="en-US" altLang="zh-CN" sz="1400" dirty="0" err="1">
                <a:solidFill>
                  <a:srgbClr val="FF0000"/>
                </a:solidFill>
                <a:latin typeface="+mj-lt"/>
              </a:rPr>
              <a:t>Emittance</a:t>
            </a:r>
            <a:r>
              <a:rPr lang="en-US" altLang="zh-CN" sz="14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altLang="zh-CN" sz="1400" dirty="0" smtClean="0">
                <a:solidFill>
                  <a:srgbClr val="FF0000"/>
                </a:solidFill>
                <a:latin typeface="+mj-lt"/>
              </a:rPr>
              <a:t>40~60 </a:t>
            </a:r>
            <a:r>
              <a:rPr lang="en-US" altLang="zh-CN" sz="1400" dirty="0">
                <a:solidFill>
                  <a:srgbClr val="FF0000"/>
                </a:solidFill>
                <a:latin typeface="+mj-lt"/>
              </a:rPr>
              <a:t>pm</a:t>
            </a:r>
          </a:p>
          <a:p>
            <a:r>
              <a:rPr lang="en-US" altLang="zh-CN" sz="1400" dirty="0">
                <a:solidFill>
                  <a:srgbClr val="FF0000"/>
                </a:solidFill>
                <a:latin typeface="+mj-lt"/>
              </a:rPr>
              <a:t>DA(x/y): </a:t>
            </a:r>
            <a:r>
              <a:rPr lang="en-US" altLang="zh-CN" sz="1400" dirty="0" smtClean="0">
                <a:solidFill>
                  <a:srgbClr val="FF0000"/>
                </a:solidFill>
                <a:latin typeface="+mj-lt"/>
                <a:cs typeface="Times New Roman"/>
              </a:rPr>
              <a:t>up to ~300 </a:t>
            </a:r>
            <a:r>
              <a:rPr lang="en-US" altLang="zh-CN" sz="1400" dirty="0" err="1" smtClean="0">
                <a:solidFill>
                  <a:srgbClr val="FF0000"/>
                </a:solidFill>
                <a:latin typeface="Symbol" pitchFamily="18" charset="2"/>
                <a:cs typeface="Times New Roman"/>
              </a:rPr>
              <a:t>s</a:t>
            </a:r>
            <a:r>
              <a:rPr lang="en-US" altLang="zh-CN" sz="1400" i="1" baseline="-25000" dirty="0" err="1" smtClean="0">
                <a:solidFill>
                  <a:srgbClr val="FF0000"/>
                </a:solidFill>
                <a:latin typeface="+mj-lt"/>
                <a:cs typeface="Times New Roman"/>
              </a:rPr>
              <a:t>x</a:t>
            </a:r>
            <a:r>
              <a:rPr lang="en-US" altLang="zh-CN" sz="1400" baseline="-25000" dirty="0" smtClean="0">
                <a:solidFill>
                  <a:srgbClr val="FF0000"/>
                </a:solidFill>
                <a:latin typeface="+mj-lt"/>
                <a:cs typeface="Times New Roman"/>
              </a:rPr>
              <a:t>/</a:t>
            </a:r>
            <a:r>
              <a:rPr lang="en-US" altLang="zh-CN" sz="1400" i="1" baseline="-25000" dirty="0" smtClean="0">
                <a:solidFill>
                  <a:srgbClr val="FF0000"/>
                </a:solidFill>
                <a:latin typeface="+mj-lt"/>
                <a:cs typeface="Times New Roman"/>
              </a:rPr>
              <a:t>y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19672" y="4797152"/>
            <a:ext cx="640871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3779912" y="4523721"/>
            <a:ext cx="36004" cy="561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55776" y="3645024"/>
            <a:ext cx="3024336" cy="104644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Solutions for new 7BA designs</a:t>
            </a:r>
          </a:p>
          <a:p>
            <a:r>
              <a:rPr lang="en-US" altLang="zh-CN" sz="1400" dirty="0" err="1">
                <a:solidFill>
                  <a:srgbClr val="FF0000"/>
                </a:solidFill>
                <a:latin typeface="+mj-lt"/>
              </a:rPr>
              <a:t>Emittance</a:t>
            </a:r>
            <a:r>
              <a:rPr lang="en-US" altLang="zh-CN" sz="14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altLang="zh-CN" sz="1400" dirty="0" smtClean="0">
                <a:solidFill>
                  <a:srgbClr val="FF0000"/>
                </a:solidFill>
                <a:latin typeface="+mj-lt"/>
              </a:rPr>
              <a:t>30~40 </a:t>
            </a:r>
            <a:r>
              <a:rPr lang="en-US" altLang="zh-CN" sz="1400" dirty="0">
                <a:solidFill>
                  <a:srgbClr val="FF0000"/>
                </a:solidFill>
                <a:latin typeface="+mj-lt"/>
              </a:rPr>
              <a:t>pm</a:t>
            </a:r>
          </a:p>
          <a:p>
            <a:r>
              <a:rPr lang="en-US" altLang="zh-CN" sz="1400" dirty="0">
                <a:solidFill>
                  <a:srgbClr val="FF0000"/>
                </a:solidFill>
                <a:latin typeface="+mj-lt"/>
              </a:rPr>
              <a:t>DA(x/y): </a:t>
            </a:r>
            <a:r>
              <a:rPr lang="en-US" altLang="zh-CN" sz="1400" dirty="0" smtClean="0">
                <a:solidFill>
                  <a:srgbClr val="FF0000"/>
                </a:solidFill>
                <a:latin typeface="+mj-lt"/>
                <a:cs typeface="Times New Roman"/>
              </a:rPr>
              <a:t>up to ~250/400 </a:t>
            </a:r>
            <a:r>
              <a:rPr lang="en-US" altLang="zh-CN" sz="1400" dirty="0" err="1">
                <a:solidFill>
                  <a:srgbClr val="FF0000"/>
                </a:solidFill>
                <a:latin typeface="Symbol" pitchFamily="18" charset="2"/>
                <a:cs typeface="Times New Roman"/>
              </a:rPr>
              <a:t>s</a:t>
            </a:r>
            <a:r>
              <a:rPr lang="en-US" altLang="zh-CN" sz="1400" i="1" baseline="-25000" dirty="0" err="1">
                <a:solidFill>
                  <a:srgbClr val="FF0000"/>
                </a:solidFill>
                <a:latin typeface="+mj-lt"/>
                <a:cs typeface="Times New Roman"/>
              </a:rPr>
              <a:t>x</a:t>
            </a:r>
            <a:r>
              <a:rPr lang="en-US" altLang="zh-CN" sz="1400" baseline="-25000" dirty="0">
                <a:solidFill>
                  <a:srgbClr val="FF0000"/>
                </a:solidFill>
                <a:latin typeface="+mj-lt"/>
                <a:cs typeface="Times New Roman"/>
              </a:rPr>
              <a:t>/</a:t>
            </a:r>
            <a:r>
              <a:rPr lang="en-US" altLang="zh-CN" sz="1400" i="1" baseline="-25000" dirty="0">
                <a:solidFill>
                  <a:srgbClr val="FF0000"/>
                </a:solidFill>
                <a:latin typeface="+mj-lt"/>
                <a:cs typeface="Times New Roman"/>
              </a:rPr>
              <a:t>y</a:t>
            </a:r>
            <a:r>
              <a:rPr lang="en-US" altLang="zh-CN" sz="1400" dirty="0">
                <a:solidFill>
                  <a:srgbClr val="FF0000"/>
                </a:solidFill>
                <a:latin typeface="+mj-lt"/>
              </a:rPr>
              <a:t>  </a:t>
            </a:r>
            <a:endParaRPr lang="en-US" altLang="zh-CN" sz="1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  <a:latin typeface="+mj-lt"/>
              </a:rPr>
              <a:t>Optimization study is underway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2458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 Few DA Optimization Experiences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Dependence relations between DA and the related parameters are very complex</a:t>
            </a:r>
          </a:p>
          <a:p>
            <a:r>
              <a:rPr lang="en-US" altLang="zh-CN" sz="2000" dirty="0" smtClean="0"/>
              <a:t>Global optimization is essentially required with stochastic optimization algorithms</a:t>
            </a:r>
          </a:p>
          <a:p>
            <a:r>
              <a:rPr lang="en-US" altLang="zh-CN" sz="2000" dirty="0" smtClean="0"/>
              <a:t>Ways of avoiding local optima …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06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663575"/>
          </a:xfrm>
        </p:spPr>
        <p:txBody>
          <a:bodyPr/>
          <a:lstStyle/>
          <a:p>
            <a:r>
              <a:rPr lang="en-US" altLang="zh-CN" sz="2400" dirty="0" smtClean="0"/>
              <a:t>Smaller Driving Terms </a:t>
            </a:r>
            <a:r>
              <a:rPr lang="en-US" altLang="zh-CN" sz="2400" dirty="0" smtClean="0">
                <a:sym typeface="Wingdings" pitchFamily="2" charset="2"/>
              </a:rPr>
              <a:t> Good Nonlinear performance?</a:t>
            </a: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331640" y="5486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definitely true.</a:t>
            </a:r>
            <a:endParaRPr lang="zh-CN" alt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37" y="587727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j-lt"/>
              </a:rPr>
              <a:t>X. Huang, J. </a:t>
            </a:r>
            <a:r>
              <a:rPr lang="en-US" altLang="zh-CN" sz="1200" dirty="0" err="1" smtClean="0">
                <a:latin typeface="+mj-lt"/>
              </a:rPr>
              <a:t>Safranek</a:t>
            </a:r>
            <a:r>
              <a:rPr lang="en-US" altLang="zh-CN" sz="1200" dirty="0" smtClean="0">
                <a:latin typeface="+mj-lt"/>
              </a:rPr>
              <a:t>, Online optimization of storage ring nonlinear beam dynamics, PRAB, 18, 084001 (2015)</a:t>
            </a:r>
            <a:endParaRPr lang="zh-CN" altLang="en-US" sz="1200" dirty="0">
              <a:latin typeface="+mj-lt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1" y="1518660"/>
            <a:ext cx="3672408" cy="369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3974" y="1056995"/>
            <a:ext cx="412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j-lt"/>
              </a:rPr>
              <a:t>L. Yang, Y. Li, W. </a:t>
            </a:r>
            <a:r>
              <a:rPr lang="en-US" altLang="zh-CN" sz="1200" dirty="0" err="1" smtClean="0">
                <a:latin typeface="+mj-lt"/>
              </a:rPr>
              <a:t>Guo</a:t>
            </a:r>
            <a:r>
              <a:rPr lang="en-US" altLang="zh-CN" sz="1200" dirty="0" smtClean="0">
                <a:latin typeface="+mj-lt"/>
              </a:rPr>
              <a:t>, S. </a:t>
            </a:r>
            <a:r>
              <a:rPr lang="en-US" altLang="zh-CN" sz="1200" dirty="0" err="1" smtClean="0">
                <a:latin typeface="+mj-lt"/>
              </a:rPr>
              <a:t>Krinsky</a:t>
            </a:r>
            <a:r>
              <a:rPr lang="en-US" altLang="zh-CN" sz="1200" dirty="0" smtClean="0">
                <a:latin typeface="+mj-lt"/>
              </a:rPr>
              <a:t>, </a:t>
            </a:r>
            <a:r>
              <a:rPr lang="en-US" altLang="zh-CN" sz="1200" dirty="0" err="1" smtClean="0">
                <a:latin typeface="+mj-lt"/>
              </a:rPr>
              <a:t>Multiobjective</a:t>
            </a:r>
            <a:r>
              <a:rPr lang="en-US" altLang="zh-CN" sz="1200" dirty="0" smtClean="0">
                <a:latin typeface="+mj-lt"/>
              </a:rPr>
              <a:t> optimization of dynamic aperture, PRST-AB 14, 054001 (2011)</a:t>
            </a:r>
            <a:endParaRPr lang="zh-CN" altLang="en-US" sz="1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1043444"/>
            <a:ext cx="351084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Similar </a:t>
            </a:r>
            <a:r>
              <a:rPr lang="en-US" altLang="zh-CN" b="1" dirty="0" smtClean="0">
                <a:solidFill>
                  <a:schemeClr val="bg1"/>
                </a:solidFill>
              </a:rPr>
              <a:t>experience </a:t>
            </a:r>
            <a:r>
              <a:rPr lang="en-US" altLang="zh-CN" b="1" dirty="0" smtClean="0">
                <a:solidFill>
                  <a:schemeClr val="bg1"/>
                </a:solidFill>
              </a:rPr>
              <a:t>in HEPS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7"/>
          <a:stretch/>
        </p:blipFill>
        <p:spPr bwMode="auto">
          <a:xfrm>
            <a:off x="4394268" y="1782534"/>
            <a:ext cx="4591166" cy="330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t="13386" r="50652" b="64638"/>
          <a:stretch/>
        </p:blipFill>
        <p:spPr bwMode="auto">
          <a:xfrm>
            <a:off x="48700" y="4426743"/>
            <a:ext cx="4365702" cy="132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57697" y="1412776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Objectives:  Analytically derived detuning, chromatic, and resonance driving terms</a:t>
            </a:r>
          </a:p>
          <a:p>
            <a:endParaRPr lang="en-US" altLang="zh-CN" sz="1600" dirty="0"/>
          </a:p>
          <a:p>
            <a:endParaRPr lang="zh-CN" altLang="en-US" sz="1600" dirty="0"/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1" t="43115" r="10935" b="36350"/>
          <a:stretch/>
        </p:blipFill>
        <p:spPr bwMode="auto">
          <a:xfrm>
            <a:off x="4470925" y="5085184"/>
            <a:ext cx="4605992" cy="13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07514" y="6434752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altLang="zh-CN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Y. Jiao, Chin. Phys. C, </a:t>
            </a:r>
            <a:r>
              <a:rPr lang="en-US" altLang="zh-CN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altLang="zh-CN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(5), 057003 (2013</a:t>
            </a:r>
            <a:r>
              <a:rPr lang="en-US" altLang="zh-CN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 </a:t>
            </a:r>
          </a:p>
          <a:p>
            <a:pPr lvl="1"/>
            <a:r>
              <a:rPr lang="en-US" altLang="zh-CN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Jiao, G. </a:t>
            </a:r>
            <a:r>
              <a:rPr lang="en-US" altLang="zh-CN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altLang="zh-CN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Chin. Phys. C, </a:t>
            </a:r>
            <a:r>
              <a:rPr lang="en-US" altLang="zh-CN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en-US" altLang="zh-CN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(6), 067004 (2015).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6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5" grpId="0"/>
      <p:bldP spid="7" grpId="0" animBg="1"/>
      <p:bldP spid="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663575"/>
          </a:xfrm>
        </p:spPr>
        <p:txBody>
          <a:bodyPr/>
          <a:lstStyle/>
          <a:p>
            <a:r>
              <a:rPr lang="en-US" altLang="zh-CN" sz="2400" dirty="0" smtClean="0"/>
              <a:t>Global Cancellation </a:t>
            </a:r>
            <a:r>
              <a:rPr lang="en-US" altLang="zh-CN" sz="2400" dirty="0" smtClean="0">
                <a:sym typeface="Wingdings" pitchFamily="2" charset="2"/>
              </a:rPr>
              <a:t> Good Nonlinear performance?</a:t>
            </a: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5486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appears </a:t>
            </a:r>
            <a:r>
              <a:rPr lang="en-US" altLang="zh-CN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zh-CN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 </a:t>
            </a:r>
            <a:r>
              <a:rPr lang="en-US" altLang="zh-CN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zh-CN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efinitely.</a:t>
            </a:r>
            <a:endParaRPr lang="zh-CN" alt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717777" cy="205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052736"/>
            <a:ext cx="42888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b="1" dirty="0" smtClean="0"/>
              <a:t>HEPS Hybrid-7BA baseline</a:t>
            </a:r>
          </a:p>
          <a:p>
            <a:r>
              <a:rPr lang="en-US" altLang="zh-CN" dirty="0" smtClean="0">
                <a:solidFill>
                  <a:srgbClr val="00B050"/>
                </a:solidFill>
              </a:rPr>
              <a:t>Closed to </a:t>
            </a:r>
            <a:r>
              <a:rPr lang="en-US" altLang="zh-CN" dirty="0" smtClean="0"/>
              <a:t>the </a:t>
            </a:r>
            <a:r>
              <a:rPr lang="en-US" altLang="zh-CN" b="1" dirty="0" smtClean="0">
                <a:solidFill>
                  <a:srgbClr val="FF0000"/>
                </a:solidFill>
              </a:rPr>
              <a:t>4</a:t>
            </a:r>
            <a:r>
              <a:rPr lang="en-US" altLang="zh-CN" b="1" baseline="30000" dirty="0" smtClean="0">
                <a:solidFill>
                  <a:srgbClr val="FF0000"/>
                </a:solidFill>
              </a:rPr>
              <a:t>th</a:t>
            </a:r>
            <a:r>
              <a:rPr lang="en-US" altLang="zh-CN" b="1" dirty="0" smtClean="0">
                <a:solidFill>
                  <a:srgbClr val="FF0000"/>
                </a:solidFill>
              </a:rPr>
              <a:t> order geometric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achromat</a:t>
            </a:r>
            <a:r>
              <a:rPr lang="en-US" altLang="zh-CN" dirty="0" smtClean="0"/>
              <a:t> condition (Tunes: 113.20/41.28)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00B050"/>
                </a:solidFill>
              </a:rPr>
              <a:t>Effective DA (x/y): 2.5/2 mm </a:t>
            </a:r>
          </a:p>
          <a:p>
            <a:r>
              <a:rPr lang="en-US" altLang="zh-CN" dirty="0" smtClean="0">
                <a:solidFill>
                  <a:srgbClr val="00B050"/>
                </a:solidFill>
              </a:rPr>
              <a:t>Effective MA: 2.4%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501008"/>
            <a:ext cx="4386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b="1" dirty="0"/>
              <a:t>Optimization </a:t>
            </a:r>
            <a:r>
              <a:rPr lang="en-US" altLang="zh-CN" b="1" dirty="0" smtClean="0"/>
              <a:t>tuning </a:t>
            </a:r>
            <a:r>
              <a:rPr lang="en-US" altLang="zh-CN" b="1" dirty="0" err="1" smtClean="0"/>
              <a:t>quadrupole</a:t>
            </a:r>
            <a:r>
              <a:rPr lang="en-US" altLang="zh-CN" b="1" dirty="0" smtClean="0"/>
              <a:t> </a:t>
            </a:r>
            <a:r>
              <a:rPr lang="en-US" altLang="zh-CN" b="1" dirty="0"/>
              <a:t>&amp; </a:t>
            </a:r>
            <a:r>
              <a:rPr lang="en-US" altLang="zh-CN" b="1" dirty="0" err="1"/>
              <a:t>multipole</a:t>
            </a:r>
            <a:r>
              <a:rPr lang="en-US" altLang="zh-CN" b="1" dirty="0"/>
              <a:t> strengths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Away from </a:t>
            </a:r>
            <a:r>
              <a:rPr lang="en-US" altLang="zh-CN" dirty="0" smtClean="0"/>
              <a:t>the </a:t>
            </a:r>
            <a:r>
              <a:rPr lang="en-US" altLang="zh-CN" b="1" dirty="0" smtClean="0">
                <a:solidFill>
                  <a:srgbClr val="FF0000"/>
                </a:solidFill>
              </a:rPr>
              <a:t>4</a:t>
            </a:r>
            <a:r>
              <a:rPr lang="en-US" altLang="zh-CN" b="1" baseline="30000" dirty="0" smtClean="0">
                <a:solidFill>
                  <a:srgbClr val="FF0000"/>
                </a:solidFill>
              </a:rPr>
              <a:t>th</a:t>
            </a:r>
            <a:r>
              <a:rPr lang="en-US" altLang="zh-CN" b="1" dirty="0" smtClean="0">
                <a:solidFill>
                  <a:srgbClr val="FF0000"/>
                </a:solidFill>
              </a:rPr>
              <a:t> order geometric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achromat</a:t>
            </a:r>
            <a:r>
              <a:rPr lang="en-US" altLang="zh-CN" dirty="0" smtClean="0"/>
              <a:t> condition (Tunes: 116.16, 41.12)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0000FF"/>
                </a:solidFill>
              </a:rPr>
              <a:t>Effective </a:t>
            </a:r>
            <a:r>
              <a:rPr lang="en-US" altLang="zh-CN" dirty="0">
                <a:solidFill>
                  <a:srgbClr val="0000FF"/>
                </a:solidFill>
              </a:rPr>
              <a:t>DA (x/y): </a:t>
            </a:r>
            <a:r>
              <a:rPr lang="en-US" altLang="zh-CN" dirty="0" smtClean="0">
                <a:solidFill>
                  <a:srgbClr val="0000FF"/>
                </a:solidFill>
              </a:rPr>
              <a:t>2.5/3.5 </a:t>
            </a:r>
            <a:r>
              <a:rPr lang="en-US" altLang="zh-CN" dirty="0">
                <a:solidFill>
                  <a:srgbClr val="0000FF"/>
                </a:solidFill>
              </a:rPr>
              <a:t>mm 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Effective MA: </a:t>
            </a:r>
            <a:r>
              <a:rPr lang="en-US" altLang="zh-CN" dirty="0" smtClean="0">
                <a:solidFill>
                  <a:srgbClr val="0000FF"/>
                </a:solidFill>
              </a:rPr>
              <a:t>3.0%</a:t>
            </a:r>
            <a:endParaRPr lang="en-US" altLang="zh-CN" dirty="0">
              <a:solidFill>
                <a:srgbClr val="0000FF"/>
              </a:solidFill>
            </a:endParaRPr>
          </a:p>
          <a:p>
            <a:endParaRPr lang="zh-CN" altLang="en-US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1063"/>
            <a:ext cx="4715470" cy="215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795972"/>
            <a:ext cx="845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Additionally, the MA size is highly dependent on choice of the fractional tune. 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320480" y="3023954"/>
            <a:ext cx="5292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. Xu, Y. Jiao,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Y.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Peng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Chin. Phys. C, </a:t>
            </a:r>
            <a:r>
              <a:rPr lang="en-US" altLang="zh-CN" sz="1200" b="1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(2): 027001 (2016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9" name="矩形 18"/>
          <p:cNvSpPr/>
          <p:nvPr/>
        </p:nvSpPr>
        <p:spPr>
          <a:xfrm>
            <a:off x="4427984" y="5517232"/>
            <a:ext cx="5292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. Jiao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Chin. Phys. C, </a:t>
            </a:r>
            <a:r>
              <a:rPr lang="en-US" altLang="zh-CN" sz="1200" b="1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(7): 077002 (2016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zh-CN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2"/>
          <p:cNvSpPr>
            <a:spLocks noGrp="1"/>
          </p:cNvSpPr>
          <p:nvPr>
            <p:ph type="title"/>
          </p:nvPr>
        </p:nvSpPr>
        <p:spPr>
          <a:xfrm>
            <a:off x="1024426" y="112409"/>
            <a:ext cx="8300102" cy="652295"/>
          </a:xfrm>
        </p:spPr>
        <p:txBody>
          <a:bodyPr/>
          <a:lstStyle/>
          <a:p>
            <a:r>
              <a:rPr lang="en-US" altLang="zh-CN" sz="2400" dirty="0" smtClean="0"/>
              <a:t>Weaker focusing &amp; </a:t>
            </a:r>
            <a:r>
              <a:rPr lang="en-US" altLang="zh-CN" sz="2400" dirty="0" err="1" smtClean="0"/>
              <a:t>sextupoles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ym typeface="Wingdings" pitchFamily="2" charset="2"/>
              </a:rPr>
              <a:t> Good Nonlinear performance?</a:t>
            </a: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5486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appears </a:t>
            </a:r>
            <a:r>
              <a:rPr lang="en-US" altLang="zh-CN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zh-CN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 </a:t>
            </a:r>
            <a:r>
              <a:rPr lang="en-US" altLang="zh-CN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zh-CN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efinitely.</a:t>
            </a:r>
            <a:endParaRPr lang="zh-CN" alt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80728"/>
            <a:ext cx="4408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HEPS Hybrid-7BA baseline,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Except </a:t>
            </a:r>
            <a:r>
              <a:rPr lang="en-US" altLang="zh-CN" dirty="0" err="1" smtClean="0"/>
              <a:t>quadrupoles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, and </a:t>
            </a:r>
            <a:r>
              <a:rPr lang="en-US" altLang="zh-CN" dirty="0" err="1" smtClean="0"/>
              <a:t>octupoles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drft</a:t>
            </a:r>
            <a:r>
              <a:rPr lang="en-US" altLang="zh-CN" dirty="0" smtClean="0"/>
              <a:t> lengths also changed.</a:t>
            </a:r>
            <a:endParaRPr lang="zh-CN" alt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7"/>
          <a:stretch/>
        </p:blipFill>
        <p:spPr bwMode="auto">
          <a:xfrm>
            <a:off x="611560" y="2182610"/>
            <a:ext cx="3202498" cy="422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28" y="1556792"/>
            <a:ext cx="45656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6150" y="908720"/>
            <a:ext cx="446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dirty="0" smtClean="0"/>
              <a:t>Solutions with weakest possible </a:t>
            </a:r>
            <a:r>
              <a:rPr lang="en-US" altLang="zh-CN" dirty="0" err="1" smtClean="0"/>
              <a:t>sextupoles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00B050"/>
                </a:solidFill>
              </a:rPr>
              <a:t>Max. DA area: ~2.5 mm</a:t>
            </a:r>
            <a:r>
              <a:rPr lang="en-US" altLang="zh-CN" baseline="30000" dirty="0" smtClean="0">
                <a:solidFill>
                  <a:srgbClr val="00B050"/>
                </a:solidFill>
              </a:rPr>
              <a:t>2</a:t>
            </a:r>
            <a:r>
              <a:rPr lang="en-US" altLang="zh-CN" dirty="0" smtClean="0">
                <a:solidFill>
                  <a:srgbClr val="00B050"/>
                </a:solidFill>
              </a:rPr>
              <a:t> at ~60 pm</a:t>
            </a:r>
            <a:endParaRPr lang="zh-CN" altLang="en-US" baseline="30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3861048"/>
            <a:ext cx="4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dirty="0" smtClean="0"/>
              <a:t>Solutions with largest possible acceptance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Max. DA area: ~4.5 mm</a:t>
            </a:r>
            <a:r>
              <a:rPr lang="en-US" altLang="zh-CN" baseline="30000" dirty="0" smtClean="0">
                <a:solidFill>
                  <a:srgbClr val="0000FF"/>
                </a:solidFill>
              </a:rPr>
              <a:t>2</a:t>
            </a:r>
            <a:endParaRPr lang="en-US" altLang="zh-CN" dirty="0" smtClean="0">
              <a:solidFill>
                <a:srgbClr val="0000FF"/>
              </a:solidFill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t="33903" r="51532" b="40005"/>
          <a:stretch/>
        </p:blipFill>
        <p:spPr bwMode="auto">
          <a:xfrm>
            <a:off x="3967974" y="4591923"/>
            <a:ext cx="5068522" cy="178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3816424" y="6505599"/>
            <a:ext cx="5292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Jiao, G. Xu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Chin. Phys. C, </a:t>
            </a:r>
            <a:r>
              <a:rPr lang="en-US" altLang="zh-C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altLang="zh-CN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(2): 027001 (2017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zh-CN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8172400" y="1222260"/>
            <a:ext cx="0" cy="684947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2051720" y="1412776"/>
            <a:ext cx="2664296" cy="3744416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3383868" y="4293095"/>
            <a:ext cx="900100" cy="648073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3389269" y="3645025"/>
            <a:ext cx="894699" cy="432048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1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663575"/>
          </a:xfrm>
        </p:spPr>
        <p:txBody>
          <a:bodyPr/>
          <a:lstStyle/>
          <a:p>
            <a:r>
              <a:rPr lang="en-US" altLang="zh-CN" sz="2400" dirty="0" smtClean="0"/>
              <a:t>Local Cancellation </a:t>
            </a:r>
            <a:r>
              <a:rPr lang="en-US" altLang="zh-CN" sz="2400" dirty="0" smtClean="0">
                <a:sym typeface="Wingdings" pitchFamily="2" charset="2"/>
              </a:rPr>
              <a:t> Good Nonlinear performance?</a:t>
            </a: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5486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appears </a:t>
            </a:r>
            <a:r>
              <a:rPr lang="en-US" altLang="zh-CN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zh-CN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 </a:t>
            </a:r>
            <a:r>
              <a:rPr lang="en-US" altLang="zh-CN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zh-CN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efinitely.</a:t>
            </a:r>
            <a:endParaRPr lang="zh-CN" alt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1052736"/>
            <a:ext cx="3888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HEPS Hybrid-7BA, </a:t>
            </a:r>
          </a:p>
          <a:p>
            <a:r>
              <a:rPr lang="en-US" altLang="zh-CN" b="1" dirty="0" smtClean="0"/>
              <a:t>Global scan </a:t>
            </a:r>
            <a:r>
              <a:rPr lang="en-US" altLang="zh-CN" dirty="0" smtClean="0"/>
              <a:t>of all tunable parameters</a:t>
            </a:r>
          </a:p>
          <a:p>
            <a:r>
              <a:rPr lang="en-US" altLang="zh-CN" dirty="0" smtClean="0"/>
              <a:t>Keeping condition of </a:t>
            </a:r>
            <a:r>
              <a:rPr lang="en-US" altLang="zh-CN" b="1" i="1" dirty="0" smtClean="0">
                <a:solidFill>
                  <a:srgbClr val="FF0000"/>
                </a:solidFill>
                <a:latin typeface="+mj-lt"/>
              </a:rPr>
              <a:t>–I transportation</a:t>
            </a:r>
            <a:r>
              <a:rPr lang="en-US" altLang="zh-CN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dirty="0" smtClean="0"/>
              <a:t>between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pairs first</a:t>
            </a:r>
          </a:p>
          <a:p>
            <a:r>
              <a:rPr lang="en-US" altLang="zh-CN" dirty="0" smtClean="0"/>
              <a:t>But then </a:t>
            </a:r>
            <a:r>
              <a:rPr lang="en-US" altLang="zh-CN" dirty="0" smtClean="0">
                <a:solidFill>
                  <a:srgbClr val="0000FF"/>
                </a:solidFill>
              </a:rPr>
              <a:t>release this condition </a:t>
            </a:r>
            <a:r>
              <a:rPr lang="en-US" altLang="zh-CN" dirty="0" smtClean="0"/>
              <a:t>in the last iterations of optimization</a:t>
            </a: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251520" y="2937428"/>
            <a:ext cx="3949977" cy="3385148"/>
            <a:chOff x="532624" y="1414046"/>
            <a:chExt cx="4953776" cy="4564802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24" y="1481554"/>
              <a:ext cx="4953776" cy="4497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32624" y="1414046"/>
              <a:ext cx="4953775" cy="415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+mn-lt"/>
                </a:rPr>
                <a:t>Color bar: Effect. DA </a:t>
              </a:r>
              <a:r>
                <a:rPr lang="en-US" altLang="zh-CN" sz="1400" dirty="0" err="1" smtClean="0">
                  <a:latin typeface="+mn-lt"/>
                </a:rPr>
                <a:t>area</a:t>
              </a:r>
              <a:r>
                <a:rPr lang="en-US" altLang="zh-CN" sz="1100" dirty="0" err="1" smtClean="0">
                  <a:latin typeface="Times New Roman"/>
                  <a:cs typeface="Times New Roman"/>
                </a:rPr>
                <a:t>×</a:t>
              </a:r>
              <a:r>
                <a:rPr lang="en-US" altLang="zh-CN" sz="1400" dirty="0" err="1" smtClean="0">
                  <a:latin typeface="+mn-lt"/>
                </a:rPr>
                <a:t>MA</a:t>
              </a:r>
              <a:r>
                <a:rPr lang="en-US" altLang="zh-CN" sz="1400" dirty="0" smtClean="0">
                  <a:latin typeface="+mn-lt"/>
                </a:rPr>
                <a:t>/3% (mm</a:t>
              </a:r>
              <a:r>
                <a:rPr lang="en-US" altLang="zh-CN" sz="1400" baseline="30000" dirty="0" smtClean="0">
                  <a:latin typeface="+mn-lt"/>
                </a:rPr>
                <a:t>2</a:t>
              </a:r>
              <a:r>
                <a:rPr lang="en-US" altLang="zh-CN" sz="1400" dirty="0" smtClean="0">
                  <a:latin typeface="+mn-lt"/>
                </a:rPr>
                <a:t>)</a:t>
              </a:r>
              <a:endParaRPr lang="zh-CN" altLang="en-US" sz="1400" dirty="0">
                <a:latin typeface="+mn-lt"/>
              </a:endParaRPr>
            </a:p>
          </p:txBody>
        </p:sp>
      </p:grp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27" y="980728"/>
            <a:ext cx="4968552" cy="372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27984" y="4869160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horizontal phase advance is not exactly on the –I transportation condition.</a:t>
            </a:r>
          </a:p>
          <a:p>
            <a:endParaRPr lang="en-US" altLang="zh-CN" dirty="0"/>
          </a:p>
          <a:p>
            <a:r>
              <a:rPr lang="en-US" altLang="zh-CN" dirty="0" smtClean="0"/>
              <a:t>The vertical phase advance is away from the –I transportation condition.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5796136" y="6525344"/>
            <a:ext cx="3816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+mn-lt"/>
              </a:rPr>
              <a:t>Recent work, unpublished.</a:t>
            </a:r>
            <a:endParaRPr lang="zh-CN" altLang="zh-CN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732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Brief Introduction of the HEPS</a:t>
            </a:r>
            <a:endParaRPr lang="zh-CN" altLang="en-US" sz="2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Recent HEPS DA Optimization</a:t>
            </a:r>
            <a:endParaRPr lang="zh-CN" altLang="en-US" sz="240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A </a:t>
            </a:r>
            <a:r>
              <a:rPr lang="en-US" altLang="zh-CN" sz="2400" dirty="0"/>
              <a:t>F</a:t>
            </a:r>
            <a:r>
              <a:rPr lang="en-US" altLang="zh-CN" sz="2400" dirty="0" smtClean="0"/>
              <a:t>ew DA Optimization Experiences</a:t>
            </a:r>
            <a:endParaRPr lang="zh-CN" altLang="en-US" sz="2400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Conclusion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70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663575"/>
          </a:xfrm>
        </p:spPr>
        <p:txBody>
          <a:bodyPr/>
          <a:lstStyle/>
          <a:p>
            <a:r>
              <a:rPr lang="en-US" altLang="zh-CN" sz="3200" dirty="0" smtClean="0"/>
              <a:t>Global Optimization w/ Stochastic </a:t>
            </a:r>
            <a:r>
              <a:rPr lang="en-US" altLang="zh-CN" sz="3200" dirty="0"/>
              <a:t>A</a:t>
            </a:r>
            <a:r>
              <a:rPr lang="en-US" altLang="zh-CN" sz="3200" dirty="0" smtClean="0"/>
              <a:t>lgorithms 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395536" y="1052736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Test MOGA (NSGA-II) and PSO performance in an optimization problem with a known answer.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922" y="1846527"/>
            <a:ext cx="4408109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 the lattice structure and circumference, </a:t>
            </a:r>
            <a:r>
              <a:rPr lang="en-US" altLang="zh-CN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shortening the long </a:t>
            </a:r>
            <a:r>
              <a:rPr lang="en-US" altLang="zh-CN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 section results in lower </a:t>
            </a:r>
            <a:r>
              <a:rPr lang="en-US" altLang="zh-CN" sz="1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better dynamics? </a:t>
            </a:r>
          </a:p>
          <a:p>
            <a:pPr>
              <a:defRPr/>
            </a:pPr>
            <a:r>
              <a:rPr lang="en-US" altLang="zh-CN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Yes. </a:t>
            </a:r>
            <a:r>
              <a:rPr lang="en-US" altLang="zh-CN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(more room for variation of magnetic parameters).</a:t>
            </a:r>
          </a:p>
        </p:txBody>
      </p: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5120232" y="836712"/>
            <a:ext cx="3552116" cy="2483044"/>
            <a:chOff x="760992" y="1298221"/>
            <a:chExt cx="3581400" cy="3144520"/>
          </a:xfrm>
        </p:grpSpPr>
        <p:grpSp>
          <p:nvGrpSpPr>
            <p:cNvPr id="18" name="组合 39"/>
            <p:cNvGrpSpPr>
              <a:grpSpLocks/>
            </p:cNvGrpSpPr>
            <p:nvPr/>
          </p:nvGrpSpPr>
          <p:grpSpPr bwMode="auto">
            <a:xfrm>
              <a:off x="760992" y="1298221"/>
              <a:ext cx="3581400" cy="3144520"/>
              <a:chOff x="760992" y="1298221"/>
              <a:chExt cx="3581400" cy="3144520"/>
            </a:xfrm>
          </p:grpSpPr>
          <p:grpSp>
            <p:nvGrpSpPr>
              <p:cNvPr id="20" name="组合 37"/>
              <p:cNvGrpSpPr>
                <a:grpSpLocks/>
              </p:cNvGrpSpPr>
              <p:nvPr/>
            </p:nvGrpSpPr>
            <p:grpSpPr bwMode="auto">
              <a:xfrm>
                <a:off x="760992" y="1298221"/>
                <a:ext cx="3581400" cy="3144520"/>
                <a:chOff x="760992" y="1298221"/>
                <a:chExt cx="3581400" cy="3144520"/>
              </a:xfrm>
            </p:grpSpPr>
            <p:pic>
              <p:nvPicPr>
                <p:cNvPr id="23" name="图片 7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0992" y="1298221"/>
                  <a:ext cx="3581400" cy="3144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4" name="直接箭头连接符 11"/>
                <p:cNvCxnSpPr>
                  <a:cxnSpLocks noChangeShapeType="1"/>
                  <a:stCxn id="21" idx="1"/>
                </p:cNvCxnSpPr>
                <p:nvPr/>
              </p:nvCxnSpPr>
              <p:spPr bwMode="auto">
                <a:xfrm flipH="1">
                  <a:off x="1888067" y="3051391"/>
                  <a:ext cx="397933" cy="132076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" name="直接箭头连接符 20"/>
                <p:cNvCxnSpPr>
                  <a:cxnSpLocks noChangeShapeType="1"/>
                  <a:stCxn id="22" idx="1"/>
                </p:cNvCxnSpPr>
                <p:nvPr/>
              </p:nvCxnSpPr>
              <p:spPr bwMode="auto">
                <a:xfrm flipH="1" flipV="1">
                  <a:off x="1676400" y="1891844"/>
                  <a:ext cx="593216" cy="16547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" name="直接箭头连接符 24"/>
                <p:cNvCxnSpPr>
                  <a:cxnSpLocks noChangeShapeType="1"/>
                  <a:stCxn id="19" idx="1"/>
                </p:cNvCxnSpPr>
                <p:nvPr/>
              </p:nvCxnSpPr>
              <p:spPr bwMode="auto">
                <a:xfrm flipH="1" flipV="1">
                  <a:off x="1888068" y="2475130"/>
                  <a:ext cx="500081" cy="16547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2286000" y="2819400"/>
                <a:ext cx="1152569" cy="463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>
                    <a:latin typeface="Times New Roman" pitchFamily="18" charset="0"/>
                  </a:rPr>
                  <a:t>PSO solutions with variable </a:t>
                </a:r>
                <a:r>
                  <a:rPr lang="en-US" altLang="zh-CN" sz="1000" dirty="0" err="1" smtClean="0">
                    <a:latin typeface="Times New Roman" pitchFamily="18" charset="0"/>
                  </a:rPr>
                  <a:t>L</a:t>
                </a:r>
                <a:r>
                  <a:rPr lang="en-US" altLang="zh-CN" sz="1000" baseline="-25000" dirty="0" err="1" smtClean="0">
                    <a:latin typeface="Times New Roman" pitchFamily="18" charset="0"/>
                  </a:rPr>
                  <a:t>ss</a:t>
                </a:r>
                <a:endParaRPr lang="zh-CN" altLang="en-US" sz="1000" dirty="0">
                  <a:latin typeface="Times New Roman" pitchFamily="18" charset="0"/>
                </a:endParaRPr>
              </a:p>
            </p:txBody>
          </p:sp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2269616" y="1676399"/>
                <a:ext cx="1152569" cy="463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>
                    <a:latin typeface="Times New Roman" pitchFamily="18" charset="0"/>
                  </a:rPr>
                  <a:t>MOGA solutions with variable </a:t>
                </a:r>
                <a:r>
                  <a:rPr lang="en-US" altLang="zh-CN" sz="1000" dirty="0" err="1" smtClean="0">
                    <a:latin typeface="Times New Roman" pitchFamily="18" charset="0"/>
                  </a:rPr>
                  <a:t>L</a:t>
                </a:r>
                <a:r>
                  <a:rPr lang="en-US" altLang="zh-CN" sz="1000" baseline="-25000" dirty="0" err="1" smtClean="0">
                    <a:latin typeface="Times New Roman" pitchFamily="18" charset="0"/>
                  </a:rPr>
                  <a:t>ss</a:t>
                </a:r>
                <a:endParaRPr lang="zh-CN" altLang="en-US" sz="1000" dirty="0">
                  <a:latin typeface="Times New Roman" pitchFamily="18" charset="0"/>
                </a:endParaRPr>
              </a:p>
            </p:txBody>
          </p:sp>
        </p:grpSp>
        <p:sp>
          <p:nvSpPr>
            <p:cNvPr id="19" name="TextBox 26"/>
            <p:cNvSpPr txBox="1">
              <a:spLocks noChangeArrowheads="1"/>
            </p:cNvSpPr>
            <p:nvPr/>
          </p:nvSpPr>
          <p:spPr bwMode="auto">
            <a:xfrm>
              <a:off x="2388149" y="2259686"/>
              <a:ext cx="1152569" cy="46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000" dirty="0">
                  <a:latin typeface="Times New Roman" pitchFamily="18" charset="0"/>
                </a:rPr>
                <a:t>MOGA solutions with fixed </a:t>
              </a:r>
              <a:r>
                <a:rPr lang="en-US" altLang="zh-CN" sz="1000" dirty="0" err="1" smtClean="0">
                  <a:latin typeface="Times New Roman" pitchFamily="18" charset="0"/>
                </a:rPr>
                <a:t>L</a:t>
              </a:r>
              <a:r>
                <a:rPr lang="en-US" altLang="zh-CN" sz="1000" baseline="-25000" dirty="0" err="1" smtClean="0">
                  <a:latin typeface="Times New Roman" pitchFamily="18" charset="0"/>
                </a:rPr>
                <a:t>ss</a:t>
              </a:r>
              <a:endParaRPr lang="zh-CN" altLang="en-US" sz="1000" dirty="0">
                <a:latin typeface="Times New Roman" pitchFamily="18" charset="0"/>
              </a:endParaRP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5137944" y="3508916"/>
            <a:ext cx="3548856" cy="2872412"/>
            <a:chOff x="4648200" y="1346200"/>
            <a:chExt cx="3581400" cy="3144520"/>
          </a:xfrm>
        </p:grpSpPr>
        <p:pic>
          <p:nvPicPr>
            <p:cNvPr id="28" name="图片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346200"/>
              <a:ext cx="3581400" cy="3144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直接箭头连接符 27"/>
            <p:cNvCxnSpPr>
              <a:cxnSpLocks noChangeShapeType="1"/>
              <a:stCxn id="30" idx="1"/>
            </p:cNvCxnSpPr>
            <p:nvPr/>
          </p:nvCxnSpPr>
          <p:spPr bwMode="auto">
            <a:xfrm flipH="1">
              <a:off x="5774267" y="3061979"/>
              <a:ext cx="397933" cy="14506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TextBox 28"/>
            <p:cNvSpPr txBox="1">
              <a:spLocks noChangeArrowheads="1"/>
            </p:cNvSpPr>
            <p:nvPr/>
          </p:nvSpPr>
          <p:spPr bwMode="auto">
            <a:xfrm>
              <a:off x="6172200" y="2842973"/>
              <a:ext cx="1152569" cy="43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000" dirty="0">
                  <a:latin typeface="Times New Roman" pitchFamily="18" charset="0"/>
                </a:rPr>
                <a:t>PSO solutions with variable </a:t>
              </a:r>
              <a:r>
                <a:rPr lang="en-US" altLang="zh-CN" sz="1000" dirty="0" err="1" smtClean="0">
                  <a:latin typeface="Times New Roman" pitchFamily="18" charset="0"/>
                </a:rPr>
                <a:t>L</a:t>
              </a:r>
              <a:r>
                <a:rPr lang="en-US" altLang="zh-CN" sz="1000" baseline="-25000" dirty="0" err="1" smtClean="0">
                  <a:latin typeface="Times New Roman" pitchFamily="18" charset="0"/>
                </a:rPr>
                <a:t>ss</a:t>
              </a:r>
              <a:endParaRPr lang="zh-CN" altLang="en-US" sz="1000" dirty="0">
                <a:latin typeface="Times New Roman" pitchFamily="18" charset="0"/>
              </a:endParaRPr>
            </a:p>
          </p:txBody>
        </p:sp>
        <p:cxnSp>
          <p:nvCxnSpPr>
            <p:cNvPr id="31" name="直接箭头连接符 29"/>
            <p:cNvCxnSpPr>
              <a:cxnSpLocks noChangeShapeType="1"/>
              <a:stCxn id="32" idx="1"/>
            </p:cNvCxnSpPr>
            <p:nvPr/>
          </p:nvCxnSpPr>
          <p:spPr bwMode="auto">
            <a:xfrm flipH="1">
              <a:off x="5156201" y="1918979"/>
              <a:ext cx="999614" cy="2484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30"/>
            <p:cNvSpPr txBox="1">
              <a:spLocks noChangeArrowheads="1"/>
            </p:cNvSpPr>
            <p:nvPr/>
          </p:nvSpPr>
          <p:spPr bwMode="auto">
            <a:xfrm>
              <a:off x="6155816" y="1699972"/>
              <a:ext cx="1152569" cy="43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000" dirty="0">
                  <a:latin typeface="Times New Roman" pitchFamily="18" charset="0"/>
                </a:rPr>
                <a:t>MOGA solutions with variable </a:t>
              </a:r>
              <a:r>
                <a:rPr lang="en-US" altLang="zh-CN" sz="1000" dirty="0" err="1" smtClean="0">
                  <a:latin typeface="Times New Roman" pitchFamily="18" charset="0"/>
                </a:rPr>
                <a:t>L</a:t>
              </a:r>
              <a:r>
                <a:rPr lang="en-US" altLang="zh-CN" sz="1000" baseline="-25000" dirty="0" err="1" smtClean="0">
                  <a:latin typeface="Times New Roman" pitchFamily="18" charset="0"/>
                </a:rPr>
                <a:t>ss</a:t>
              </a:r>
              <a:endParaRPr lang="zh-CN" altLang="en-US" sz="1000" dirty="0">
                <a:latin typeface="Times New Roman" pitchFamily="18" charset="0"/>
              </a:endParaRPr>
            </a:p>
          </p:txBody>
        </p:sp>
        <p:cxnSp>
          <p:nvCxnSpPr>
            <p:cNvPr id="33" name="直接箭头连接符 31"/>
            <p:cNvCxnSpPr>
              <a:cxnSpLocks noChangeShapeType="1"/>
            </p:cNvCxnSpPr>
            <p:nvPr/>
          </p:nvCxnSpPr>
          <p:spPr bwMode="auto">
            <a:xfrm flipH="1">
              <a:off x="5774267" y="2498703"/>
              <a:ext cx="500082" cy="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Box 32"/>
            <p:cNvSpPr txBox="1">
              <a:spLocks noChangeArrowheads="1"/>
            </p:cNvSpPr>
            <p:nvPr/>
          </p:nvSpPr>
          <p:spPr bwMode="auto">
            <a:xfrm>
              <a:off x="6274349" y="2283260"/>
              <a:ext cx="1152569" cy="43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000" dirty="0">
                  <a:latin typeface="Times New Roman" pitchFamily="18" charset="0"/>
                </a:rPr>
                <a:t>MOGA solutions with fixed </a:t>
              </a:r>
              <a:r>
                <a:rPr lang="en-US" altLang="zh-CN" sz="1000" dirty="0" err="1" smtClean="0">
                  <a:latin typeface="Times New Roman" pitchFamily="18" charset="0"/>
                </a:rPr>
                <a:t>L</a:t>
              </a:r>
              <a:r>
                <a:rPr lang="en-US" altLang="zh-CN" sz="1000" baseline="-25000" dirty="0" err="1" smtClean="0">
                  <a:latin typeface="Times New Roman" pitchFamily="18" charset="0"/>
                </a:rPr>
                <a:t>ss</a:t>
              </a:r>
              <a:endParaRPr lang="zh-CN" altLang="en-US" sz="1000" dirty="0">
                <a:latin typeface="Times New Roman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048450" y="721212"/>
            <a:ext cx="35814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dirty="0">
                <a:latin typeface="+mn-lt"/>
                <a:ea typeface="+mn-ea"/>
              </a:rPr>
              <a:t>Evolve with PSO for 800 generations as well</a:t>
            </a:r>
            <a:endParaRPr lang="zh-CN" altLang="en-US" sz="1400" dirty="0">
              <a:latin typeface="+mn-lt"/>
              <a:ea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55976" y="3429000"/>
            <a:ext cx="4824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/>
                </a:solidFill>
              </a:rPr>
              <a:t>Further </a:t>
            </a:r>
            <a:r>
              <a:rPr lang="en-US" altLang="zh-CN" sz="1400" dirty="0"/>
              <a:t>E</a:t>
            </a:r>
            <a:r>
              <a:rPr lang="en-US" altLang="zh-CN" sz="1400" dirty="0" smtClean="0"/>
              <a:t>volve </a:t>
            </a:r>
            <a:r>
              <a:rPr lang="en-US" altLang="zh-CN" sz="1400" dirty="0"/>
              <a:t>with PSO and MOGA for 500 </a:t>
            </a:r>
            <a:r>
              <a:rPr lang="en-US" altLang="zh-CN" sz="1400" dirty="0" smtClean="0"/>
              <a:t>more generations</a:t>
            </a:r>
            <a:endParaRPr lang="zh-CN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51923" y="4247951"/>
            <a:ext cx="4408110" cy="19697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i="1" dirty="0" smtClean="0"/>
              <a:t>A rational combination of the PSO and MOGA is more effective than either of them alone, in approaching the true global optima of an explorative multi-objective problem with many optimizing variables and local optima.</a:t>
            </a:r>
          </a:p>
          <a:p>
            <a:pPr algn="just"/>
            <a:endParaRPr lang="en-US" altLang="zh-CN" i="1" dirty="0"/>
          </a:p>
          <a:p>
            <a:pPr marL="0" lvl="1" algn="just"/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. Jiao, G.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Chin. Phys. C, </a:t>
            </a:r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(2): 027001 (2017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zh-CN" i="1" dirty="0" smtClean="0"/>
          </a:p>
        </p:txBody>
      </p:sp>
      <p:sp>
        <p:nvSpPr>
          <p:cNvPr id="37" name="矩形 36"/>
          <p:cNvSpPr/>
          <p:nvPr/>
        </p:nvSpPr>
        <p:spPr>
          <a:xfrm>
            <a:off x="458960" y="3429000"/>
            <a:ext cx="4401072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PSO breeds more diversity. And once with enough diversity, MOGA reach better convergence.</a:t>
            </a:r>
            <a:endParaRPr lang="zh-CN" altLang="en-US" sz="1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645333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Such a way helps a lot in HEPS optimization.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5" grpId="0"/>
      <p:bldP spid="36" grpId="0"/>
      <p:bldP spid="4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 To design a ring light source with high brightness and robust nonlinear dynamics is a challenging but also an exciting work</a:t>
            </a:r>
          </a:p>
          <a:p>
            <a:r>
              <a:rPr lang="en-US" altLang="zh-CN" sz="2400" dirty="0" smtClean="0"/>
              <a:t> After 10 years’ evolution, for HEPS, we can achieve </a:t>
            </a:r>
            <a:r>
              <a:rPr lang="en-US" altLang="zh-CN" sz="2400" dirty="0" err="1" smtClean="0"/>
              <a:t>emittance</a:t>
            </a:r>
            <a:r>
              <a:rPr lang="en-US" altLang="zh-CN" sz="2400" dirty="0" smtClean="0"/>
              <a:t> of 30~60 pm, and at the same time, ensure large enough ring acceptance </a:t>
            </a:r>
            <a:endParaRPr lang="en-US" altLang="zh-CN" sz="2400" dirty="0"/>
          </a:p>
          <a:p>
            <a:r>
              <a:rPr lang="en-US" altLang="zh-CN" sz="2400" dirty="0" smtClean="0"/>
              <a:t> The DA optimization work is and will always be underway, even after the beginning of the HEPS project construction.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 Closing 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52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83529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Thanks</a:t>
            </a:r>
            <a:r>
              <a:rPr lang="en-US" altLang="zh-CN" dirty="0" smtClean="0"/>
              <a:t>: </a:t>
            </a:r>
          </a:p>
          <a:p>
            <a:r>
              <a:rPr lang="en-US" altLang="zh-CN" dirty="0" smtClean="0"/>
              <a:t>A. Chao, Y. </a:t>
            </a:r>
            <a:r>
              <a:rPr lang="en-US" altLang="zh-CN" dirty="0" err="1" smtClean="0"/>
              <a:t>Cai</a:t>
            </a:r>
            <a:r>
              <a:rPr lang="en-US" altLang="zh-CN" dirty="0" smtClean="0"/>
              <a:t>, X. Huang (SLAC), M. Borland (APS), S.Y. Lee (Indiana U.), L. Yu, Y. Li (BNL),   S. </a:t>
            </a:r>
            <a:r>
              <a:rPr lang="en-US" altLang="zh-CN" dirty="0" err="1" smtClean="0"/>
              <a:t>Liuzzo</a:t>
            </a:r>
            <a:r>
              <a:rPr lang="en-US" altLang="zh-CN" dirty="0" smtClean="0"/>
              <a:t>, N. Boaz (ESRF), S. </a:t>
            </a:r>
            <a:r>
              <a:rPr lang="en-US" altLang="zh-CN" dirty="0" err="1" smtClean="0"/>
              <a:t>Tian</a:t>
            </a:r>
            <a:r>
              <a:rPr lang="en-US" altLang="zh-CN" dirty="0" smtClean="0"/>
              <a:t>, B. Jiang (SSRF), Z. </a:t>
            </a:r>
            <a:r>
              <a:rPr lang="en-US" altLang="zh-CN" dirty="0" err="1" smtClean="0"/>
              <a:t>Bai</a:t>
            </a:r>
            <a:r>
              <a:rPr lang="en-US" altLang="zh-CN" dirty="0" smtClean="0"/>
              <a:t> (HLS), etc. for </a:t>
            </a:r>
            <a:r>
              <a:rPr lang="en-US" altLang="zh-CN" dirty="0"/>
              <a:t>their </a:t>
            </a:r>
            <a:r>
              <a:rPr lang="en-US" altLang="zh-CN" dirty="0" smtClean="0"/>
              <a:t>enthusiastic help, discussions and guidance for the HEPS design. 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93305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Thanks for your attention!</a:t>
            </a:r>
            <a:endParaRPr lang="zh-CN" altLang="en-US" sz="44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17493" r="8906" b="64311"/>
          <a:stretch/>
        </p:blipFill>
        <p:spPr bwMode="auto">
          <a:xfrm>
            <a:off x="1" y="-3532"/>
            <a:ext cx="9144000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3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Brief Introduction of the HEPS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HEPS: High Energy Photon Source</a:t>
            </a:r>
          </a:p>
          <a:p>
            <a:r>
              <a:rPr lang="en-US" altLang="zh-CN" sz="2000" dirty="0" smtClean="0"/>
              <a:t>The aim is to realize ultralow </a:t>
            </a:r>
            <a:r>
              <a:rPr lang="en-US" altLang="zh-CN" sz="2000" dirty="0" err="1" smtClean="0"/>
              <a:t>emittance</a:t>
            </a:r>
            <a:r>
              <a:rPr lang="en-US" altLang="zh-CN" sz="2000" dirty="0" smtClean="0"/>
              <a:t> (e.g., approaching 10 pm) and high-brightness ring light source </a:t>
            </a:r>
          </a:p>
          <a:p>
            <a:r>
              <a:rPr lang="en-US" altLang="zh-CN" sz="2000" dirty="0"/>
              <a:t>Almost 10 years’ evolution of the HEPS design</a:t>
            </a:r>
          </a:p>
          <a:p>
            <a:r>
              <a:rPr lang="en-US" altLang="zh-CN" sz="2000" dirty="0" smtClean="0"/>
              <a:t>Layout: </a:t>
            </a:r>
            <a:r>
              <a:rPr lang="en-US" altLang="zh-CN" sz="2000" dirty="0" err="1" smtClean="0"/>
              <a:t>Linac</a:t>
            </a:r>
            <a:r>
              <a:rPr lang="en-US" altLang="zh-CN" sz="2000" dirty="0" smtClean="0"/>
              <a:t> + Booster + Ring</a:t>
            </a:r>
          </a:p>
          <a:p>
            <a:pPr marL="0" indent="0">
              <a:buNone/>
            </a:pPr>
            <a:r>
              <a:rPr lang="en-US" altLang="zh-CN" sz="2000" dirty="0" smtClean="0"/>
              <a:t>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33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80" y="1218979"/>
            <a:ext cx="3738762" cy="252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10291" y="3949701"/>
            <a:ext cx="4326808" cy="22897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198000" rIns="198000" bIns="118800">
            <a:spAutoFit/>
          </a:bodyPr>
          <a:lstStyle>
            <a:lvl1pPr marL="361950" indent="-3619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2060"/>
                </a:solidFill>
                <a:ea typeface="黑体" panose="02010609060101010101" pitchFamily="49" charset="-122"/>
              </a:rPr>
              <a:t>Lower </a:t>
            </a:r>
            <a:r>
              <a:rPr lang="en-US" altLang="zh-CN" sz="2000" b="1" dirty="0" err="1">
                <a:solidFill>
                  <a:srgbClr val="002060"/>
                </a:solidFill>
                <a:ea typeface="黑体" panose="02010609060101010101" pitchFamily="49" charset="-122"/>
              </a:rPr>
              <a:t>emittances</a:t>
            </a:r>
            <a:r>
              <a:rPr lang="en-US" altLang="zh-CN" sz="2000" b="1" dirty="0">
                <a:solidFill>
                  <a:srgbClr val="0000FF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( </a:t>
            </a:r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 </a:t>
            </a:r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49" charset="-122"/>
                <a:sym typeface="Symbol" panose="05050102010706020507" pitchFamily="18" charset="2"/>
              </a:rPr>
              <a:t>0.</a:t>
            </a:r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1 </a:t>
            </a:r>
            <a:r>
              <a:rPr lang="en-US" altLang="zh-CN" sz="2000" b="1" dirty="0" err="1">
                <a:solidFill>
                  <a:srgbClr val="FF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nmrad</a:t>
            </a:r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)</a:t>
            </a:r>
            <a:endParaRPr lang="zh-CN" altLang="en-US" sz="2000" b="1" dirty="0">
              <a:solidFill>
                <a:srgbClr val="FF0000"/>
              </a:solidFill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2060"/>
                </a:solidFill>
                <a:ea typeface="黑体" panose="02010609060101010101" pitchFamily="49" charset="-122"/>
              </a:rPr>
              <a:t>Higher brilliances</a:t>
            </a:r>
            <a:r>
              <a:rPr lang="en-US" altLang="zh-CN" sz="2000" b="1" dirty="0">
                <a:solidFill>
                  <a:srgbClr val="0000FF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(↗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49" charset="-122"/>
                <a:sym typeface="Symbol" panose="05050102010706020507" pitchFamily="18" charset="2"/>
              </a:rPr>
              <a:t>~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3 </a:t>
            </a:r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orders)</a:t>
            </a:r>
            <a:endParaRPr lang="zh-CN" altLang="en-US" sz="2000" b="1" dirty="0">
              <a:solidFill>
                <a:srgbClr val="FF0000"/>
              </a:solidFill>
              <a:ea typeface="黑体" panose="02010609060101010101" pitchFamily="49" charset="-122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2060"/>
                </a:solidFill>
                <a:ea typeface="黑体" panose="02010609060101010101" pitchFamily="49" charset="-122"/>
              </a:rPr>
              <a:t>More advanced beam lines and end-stations (Better resolutions, higher speeds, etc.)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2060"/>
                </a:solidFill>
                <a:ea typeface="黑体" panose="02010609060101010101" pitchFamily="49" charset="-122"/>
              </a:rPr>
              <a:t>SR-based research centers</a:t>
            </a:r>
            <a:endParaRPr lang="zh-CN" altLang="en-US" sz="2000" b="1" dirty="0">
              <a:solidFill>
                <a:srgbClr val="002060"/>
              </a:solidFill>
              <a:ea typeface="黑体" panose="02010609060101010101" pitchFamily="49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81" y="4098742"/>
            <a:ext cx="3721262" cy="231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56281" y="873095"/>
            <a:ext cx="373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 err="1" smtClean="0">
                <a:latin typeface="+mn-lt"/>
              </a:rPr>
              <a:t>Sirius,Brazil</a:t>
            </a:r>
            <a:r>
              <a:rPr lang="en-US" altLang="zh-CN" sz="1800" dirty="0" smtClean="0">
                <a:latin typeface="+mn-lt"/>
              </a:rPr>
              <a:t>, 518 m, 3 </a:t>
            </a:r>
            <a:r>
              <a:rPr lang="en-US" altLang="zh-CN" sz="1800" dirty="0" err="1" smtClean="0">
                <a:latin typeface="+mn-lt"/>
              </a:rPr>
              <a:t>GeV</a:t>
            </a:r>
            <a:r>
              <a:rPr lang="en-US" altLang="zh-CN" sz="1800" dirty="0" smtClean="0">
                <a:latin typeface="+mn-lt"/>
              </a:rPr>
              <a:t>, 0.27 nm</a:t>
            </a:r>
            <a:endParaRPr lang="zh-CN" altLang="en-US" dirty="0">
              <a:latin typeface="+mn-lt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5" y="1247274"/>
            <a:ext cx="415885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7278" y="888028"/>
            <a:ext cx="446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 smtClean="0">
                <a:latin typeface="+mn-lt"/>
              </a:rPr>
              <a:t>MAX-IV</a:t>
            </a:r>
            <a:r>
              <a:rPr lang="en-US" altLang="zh-CN" sz="1800" dirty="0">
                <a:latin typeface="+mn-lt"/>
              </a:rPr>
              <a:t>, </a:t>
            </a:r>
            <a:r>
              <a:rPr lang="en-US" altLang="zh-CN" sz="1800" dirty="0" smtClean="0">
                <a:latin typeface="+mn-lt"/>
              </a:rPr>
              <a:t>Sweden</a:t>
            </a:r>
            <a:r>
              <a:rPr lang="en-US" altLang="zh-CN" sz="1800" dirty="0">
                <a:latin typeface="+mn-lt"/>
              </a:rPr>
              <a:t>, </a:t>
            </a:r>
            <a:r>
              <a:rPr lang="en-US" altLang="zh-CN" sz="1800" dirty="0" smtClean="0">
                <a:latin typeface="+mn-lt"/>
              </a:rPr>
              <a:t>528 m, 3 </a:t>
            </a:r>
            <a:r>
              <a:rPr lang="en-US" altLang="zh-CN" sz="1800" dirty="0" err="1" smtClean="0">
                <a:latin typeface="+mn-lt"/>
              </a:rPr>
              <a:t>GeV</a:t>
            </a:r>
            <a:r>
              <a:rPr lang="en-US" altLang="zh-CN" sz="1800" dirty="0" smtClean="0">
                <a:latin typeface="+mn-lt"/>
              </a:rPr>
              <a:t>, 0.2-0.4 nm</a:t>
            </a:r>
            <a:endParaRPr lang="zh-CN" alt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51641" y="3765035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 smtClean="0">
                <a:latin typeface="+mn-lt"/>
              </a:rPr>
              <a:t>ESRF-EBS, France, 844 m, 6 </a:t>
            </a:r>
            <a:r>
              <a:rPr lang="en-US" altLang="zh-CN" sz="1800" dirty="0" err="1" smtClean="0">
                <a:latin typeface="+mn-lt"/>
              </a:rPr>
              <a:t>GeV</a:t>
            </a:r>
            <a:r>
              <a:rPr lang="en-US" altLang="zh-CN" sz="1800" dirty="0" smtClean="0">
                <a:latin typeface="+mn-lt"/>
              </a:rPr>
              <a:t>, 0.13 nm</a:t>
            </a:r>
            <a:endParaRPr lang="zh-CN" altLang="en-US" dirty="0">
              <a:latin typeface="+mn-lt"/>
            </a:endParaRPr>
          </a:p>
        </p:txBody>
      </p:sp>
      <p:sp>
        <p:nvSpPr>
          <p:cNvPr id="13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663575"/>
          </a:xfrm>
        </p:spPr>
        <p:txBody>
          <a:bodyPr/>
          <a:lstStyle/>
          <a:p>
            <a:r>
              <a:rPr lang="en-US" altLang="zh-CN" sz="3600" dirty="0" smtClean="0"/>
              <a:t>Trend of ring light source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322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467600" y="6632575"/>
            <a:ext cx="1676400" cy="225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5D8D13-5DF5-4CAA-9547-771509EBAF53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93984" y="279056"/>
            <a:ext cx="1679575" cy="3416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Low emittance</a:t>
            </a:r>
            <a:endParaRPr lang="zh-CN" altLang="en-US" b="1" dirty="0">
              <a:solidFill>
                <a:srgbClr val="FF0000"/>
              </a:solidFill>
              <a:latin typeface="+mn-lt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306756"/>
            <a:ext cx="2088232" cy="3416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b="1" dirty="0" smtClean="0">
                <a:solidFill>
                  <a:srgbClr val="FF0000"/>
                </a:solidFill>
                <a:ea typeface="黑体" pitchFamily="49" charset="-122"/>
              </a:rPr>
              <a:t>Reasonable 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budget</a:t>
            </a:r>
            <a:endParaRPr lang="zh-CN" altLang="en-US" b="1" dirty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9113" y="1103856"/>
            <a:ext cx="1511300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latin typeface="+mn-lt"/>
                <a:ea typeface="黑体" pitchFamily="49" charset="-122"/>
              </a:rPr>
              <a:t>Strong focusing</a:t>
            </a:r>
            <a:endParaRPr lang="zh-CN" altLang="en-US" sz="1600" dirty="0">
              <a:latin typeface="+mn-lt"/>
              <a:ea typeface="黑体" pitchFamily="49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6032500" y="638718"/>
            <a:ext cx="0" cy="47307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92700" y="1091156"/>
            <a:ext cx="2049463" cy="312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latin typeface="+mn-lt"/>
                <a:ea typeface="黑体" pitchFamily="49" charset="-122"/>
              </a:rPr>
              <a:t>Small circumference</a:t>
            </a:r>
            <a:endParaRPr lang="zh-CN" altLang="en-US" sz="1600" dirty="0">
              <a:latin typeface="+mn-lt"/>
              <a:ea typeface="黑体" pitchFamily="49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509838" y="1373731"/>
            <a:ext cx="2827337" cy="62071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6032500" y="1403893"/>
            <a:ext cx="0" cy="47307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65750" y="1888081"/>
            <a:ext cx="1438275" cy="314325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solidFill>
                  <a:srgbClr val="2020E8"/>
                </a:solidFill>
                <a:latin typeface="+mn-lt"/>
                <a:ea typeface="黑体" pitchFamily="49" charset="-122"/>
              </a:rPr>
              <a:t>Compact MBA</a:t>
            </a:r>
            <a:endParaRPr lang="zh-CN" altLang="en-US" sz="1600" dirty="0">
              <a:solidFill>
                <a:srgbClr val="2020E8"/>
              </a:solidFill>
              <a:latin typeface="+mn-lt"/>
              <a:ea typeface="黑体" pitchFamily="49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5362575" y="2202406"/>
            <a:ext cx="623888" cy="60007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19600" y="2823118"/>
            <a:ext cx="1885950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latin typeface="+mn-lt"/>
                <a:ea typeface="黑体" pitchFamily="49" charset="-122"/>
                <a:cs typeface="Times New Roman" panose="02020603050405020304" pitchFamily="18" charset="0"/>
              </a:rPr>
              <a:t>Compact magnets</a:t>
            </a:r>
            <a:endParaRPr lang="zh-CN" altLang="en-US" sz="1600" dirty="0">
              <a:latin typeface="+mn-lt"/>
              <a:ea typeface="黑体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5337175" y="3137443"/>
            <a:ext cx="0" cy="47307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00563" y="3688306"/>
            <a:ext cx="1531937" cy="534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latin typeface="+mn-lt"/>
                <a:ea typeface="黑体" pitchFamily="49" charset="-122"/>
                <a:cs typeface="Times New Roman" panose="02020603050405020304" pitchFamily="18" charset="0"/>
              </a:rPr>
              <a:t>Small aperture magnets</a:t>
            </a:r>
            <a:endParaRPr lang="zh-CN" altLang="en-US" sz="1600" dirty="0">
              <a:latin typeface="+mn-lt"/>
              <a:ea typeface="黑体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5299075" y="4223293"/>
            <a:ext cx="0" cy="47307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95800" y="4772568"/>
            <a:ext cx="1682750" cy="534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latin typeface="+mn-lt"/>
                <a:ea typeface="黑体" pitchFamily="49" charset="-122"/>
                <a:cs typeface="Times New Roman" panose="02020603050405020304" pitchFamily="18" charset="0"/>
              </a:rPr>
              <a:t>Small aperture vacuum chamber</a:t>
            </a:r>
            <a:endParaRPr lang="zh-CN" altLang="en-US" sz="1600" dirty="0">
              <a:latin typeface="+mn-lt"/>
              <a:ea typeface="黑体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6186488" y="5021806"/>
            <a:ext cx="6223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6329363" y="2223043"/>
            <a:ext cx="812800" cy="236537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08788" y="4696368"/>
            <a:ext cx="2122487" cy="536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latin typeface="+mn-lt"/>
                <a:ea typeface="黑体" pitchFamily="49" charset="-122"/>
                <a:cs typeface="Times New Roman" panose="02020603050405020304" pitchFamily="18" charset="0"/>
              </a:rPr>
              <a:t>NEG-coating 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latin typeface="+mn-lt"/>
                <a:ea typeface="黑体" pitchFamily="49" charset="-122"/>
                <a:cs typeface="Times New Roman" panose="02020603050405020304" pitchFamily="18" charset="0"/>
              </a:rPr>
              <a:t>Distributed bumping</a:t>
            </a:r>
            <a:endParaRPr lang="zh-CN" altLang="en-US" sz="1600" dirty="0">
              <a:latin typeface="+mn-lt"/>
              <a:ea typeface="黑体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2509838" y="1521368"/>
            <a:ext cx="658812" cy="52387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44763" y="2045243"/>
            <a:ext cx="1509712" cy="534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latin typeface="+mn-lt"/>
                <a:ea typeface="黑体" pitchFamily="49" charset="-122"/>
              </a:rPr>
              <a:t>Large natural </a:t>
            </a:r>
            <a:r>
              <a:rPr lang="en-US" altLang="zh-CN" sz="1600" dirty="0" smtClean="0">
                <a:latin typeface="+mn-lt"/>
                <a:ea typeface="黑体" pitchFamily="49" charset="-122"/>
              </a:rPr>
              <a:t>chromaticity</a:t>
            </a:r>
            <a:endParaRPr lang="zh-CN" altLang="en-US" sz="1600" dirty="0">
              <a:latin typeface="+mn-lt"/>
              <a:ea typeface="黑体" pitchFamily="49" charset="-122"/>
            </a:endParaRPr>
          </a:p>
        </p:txBody>
      </p:sp>
      <p:cxnSp>
        <p:nvCxnSpPr>
          <p:cNvPr id="39" name="直接箭头连接符 38"/>
          <p:cNvCxnSpPr>
            <a:endCxn id="42" idx="0"/>
          </p:cNvCxnSpPr>
          <p:nvPr/>
        </p:nvCxnSpPr>
        <p:spPr>
          <a:xfrm flipH="1">
            <a:off x="3008313" y="2586581"/>
            <a:ext cx="149225" cy="56673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59000" y="3153318"/>
            <a:ext cx="1700213" cy="312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latin typeface="+mn-lt"/>
                <a:ea typeface="黑体" pitchFamily="49" charset="-122"/>
              </a:rPr>
              <a:t>Strong </a:t>
            </a:r>
            <a:r>
              <a:rPr lang="en-US" altLang="zh-CN" sz="1600" dirty="0" err="1">
                <a:latin typeface="+mn-lt"/>
                <a:ea typeface="黑体" pitchFamily="49" charset="-122"/>
              </a:rPr>
              <a:t>sextupoles</a:t>
            </a:r>
            <a:endParaRPr lang="zh-CN" altLang="en-US" sz="1600" dirty="0">
              <a:latin typeface="+mn-lt"/>
              <a:ea typeface="黑体" pitchFamily="49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3300413" y="3496218"/>
            <a:ext cx="1119187" cy="32702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H="1">
            <a:off x="1789113" y="1470568"/>
            <a:ext cx="496887" cy="57467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84263" y="2051593"/>
            <a:ext cx="1509712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latin typeface="+mn-lt"/>
                <a:ea typeface="黑体" pitchFamily="49" charset="-122"/>
              </a:rPr>
              <a:t>Low dispersion</a:t>
            </a:r>
            <a:endParaRPr lang="zh-CN" altLang="en-US" sz="1600" dirty="0">
              <a:latin typeface="+mn-lt"/>
              <a:ea typeface="黑体" pitchFamily="49" charset="-122"/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>
            <a:off x="1906588" y="2365918"/>
            <a:ext cx="931862" cy="77152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flipH="1">
            <a:off x="2935288" y="3466056"/>
            <a:ext cx="147637" cy="56673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H="1">
            <a:off x="5284788" y="5225006"/>
            <a:ext cx="0" cy="47307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098925" y="5710781"/>
            <a:ext cx="2501900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latin typeface="+mn-lt"/>
                <a:ea typeface="黑体" pitchFamily="49" charset="-122"/>
                <a:cs typeface="Times New Roman" panose="02020603050405020304" pitchFamily="18" charset="0"/>
              </a:rPr>
              <a:t>stronger collective effects</a:t>
            </a:r>
            <a:endParaRPr lang="zh-CN" altLang="en-US" sz="1600" dirty="0">
              <a:latin typeface="+mn-lt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680" name="TextBox 58"/>
          <p:cNvSpPr txBox="1">
            <a:spLocks noChangeArrowheads="1"/>
          </p:cNvSpPr>
          <p:nvPr/>
        </p:nvSpPr>
        <p:spPr bwMode="auto">
          <a:xfrm>
            <a:off x="3433763" y="154531"/>
            <a:ext cx="1714301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Expected Ring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performance</a:t>
            </a:r>
            <a:endParaRPr lang="zh-CN" altLang="en-US" sz="2000" dirty="0">
              <a:solidFill>
                <a:schemeClr val="bg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60" name="直接箭头连接符 59"/>
          <p:cNvCxnSpPr/>
          <p:nvPr/>
        </p:nvCxnSpPr>
        <p:spPr>
          <a:xfrm>
            <a:off x="6427788" y="5867943"/>
            <a:ext cx="6223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996113" y="5690143"/>
            <a:ext cx="2016125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latin typeface="+mn-lt"/>
                <a:ea typeface="黑体" pitchFamily="49" charset="-122"/>
                <a:cs typeface="Times New Roman" panose="02020603050405020304" pitchFamily="18" charset="0"/>
              </a:rPr>
              <a:t>Limited beam current</a:t>
            </a:r>
            <a:endParaRPr lang="zh-CN" altLang="en-US" sz="1600" dirty="0">
              <a:latin typeface="+mn-lt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93900" y="3969293"/>
            <a:ext cx="2030413" cy="312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latin typeface="+mn-lt"/>
                <a:ea typeface="黑体" pitchFamily="49" charset="-122"/>
              </a:rPr>
              <a:t>Strong nonlinearities</a:t>
            </a:r>
            <a:endParaRPr lang="zh-CN" altLang="en-US" sz="1600" dirty="0">
              <a:latin typeface="+mn-lt"/>
              <a:ea typeface="黑体" pitchFamily="49" charset="-122"/>
            </a:endParaRPr>
          </a:p>
        </p:txBody>
      </p:sp>
      <p:cxnSp>
        <p:nvCxnSpPr>
          <p:cNvPr id="64" name="直接箭头连接符 63"/>
          <p:cNvCxnSpPr/>
          <p:nvPr/>
        </p:nvCxnSpPr>
        <p:spPr>
          <a:xfrm>
            <a:off x="2935288" y="4223293"/>
            <a:ext cx="0" cy="54927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919288" y="4701131"/>
            <a:ext cx="2030412" cy="534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latin typeface="+mn-lt"/>
                <a:ea typeface="黑体" pitchFamily="49" charset="-122"/>
              </a:rPr>
              <a:t>Bad beam dynamics (e.g., DA, MA, etc.)</a:t>
            </a:r>
            <a:endParaRPr lang="zh-CN" altLang="en-US" sz="1600" dirty="0">
              <a:latin typeface="+mn-lt"/>
              <a:ea typeface="黑体" pitchFamily="49" charset="-122"/>
            </a:endParaRPr>
          </a:p>
        </p:txBody>
      </p:sp>
      <p:cxnSp>
        <p:nvCxnSpPr>
          <p:cNvPr id="66" name="直接箭头连接符 65"/>
          <p:cNvCxnSpPr/>
          <p:nvPr/>
        </p:nvCxnSpPr>
        <p:spPr>
          <a:xfrm flipH="1">
            <a:off x="966788" y="3466056"/>
            <a:ext cx="1839912" cy="49053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55588" y="4032793"/>
            <a:ext cx="2030412" cy="312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latin typeface="+mn-lt"/>
                <a:ea typeface="黑体" pitchFamily="49" charset="-122"/>
              </a:rPr>
              <a:t>higher dispersion</a:t>
            </a:r>
            <a:endParaRPr lang="zh-CN" altLang="en-US" sz="1600" dirty="0">
              <a:latin typeface="+mn-lt"/>
              <a:ea typeface="黑体" pitchFamily="49" charset="-122"/>
            </a:endParaRPr>
          </a:p>
        </p:txBody>
      </p:sp>
      <p:cxnSp>
        <p:nvCxnSpPr>
          <p:cNvPr id="69" name="直接箭头连接符 68"/>
          <p:cNvCxnSpPr/>
          <p:nvPr/>
        </p:nvCxnSpPr>
        <p:spPr>
          <a:xfrm>
            <a:off x="966788" y="4316956"/>
            <a:ext cx="0" cy="54292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27000" y="4869160"/>
            <a:ext cx="1759744" cy="31432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 smtClean="0">
                <a:latin typeface="+mn-lt"/>
                <a:ea typeface="黑体" pitchFamily="49" charset="-122"/>
              </a:rPr>
              <a:t>Hybrid </a:t>
            </a:r>
            <a:r>
              <a:rPr lang="en-US" altLang="zh-CN" sz="1600" dirty="0">
                <a:latin typeface="+mn-lt"/>
                <a:ea typeface="黑体" pitchFamily="49" charset="-122"/>
              </a:rPr>
              <a:t>MBA design</a:t>
            </a:r>
            <a:endParaRPr lang="zh-CN" altLang="en-US" sz="1600" dirty="0">
              <a:latin typeface="+mn-lt"/>
              <a:ea typeface="黑体" pitchFamily="49" charset="-122"/>
            </a:endParaRPr>
          </a:p>
        </p:txBody>
      </p:sp>
      <p:cxnSp>
        <p:nvCxnSpPr>
          <p:cNvPr id="72" name="直接箭头连接符 71"/>
          <p:cNvCxnSpPr/>
          <p:nvPr/>
        </p:nvCxnSpPr>
        <p:spPr>
          <a:xfrm>
            <a:off x="966788" y="5229200"/>
            <a:ext cx="0" cy="5413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3813" y="5706963"/>
            <a:ext cx="1971675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latin typeface="+mn-lt"/>
                <a:ea typeface="黑体" pitchFamily="49" charset="-122"/>
              </a:rPr>
              <a:t>Even strong focusing</a:t>
            </a:r>
            <a:endParaRPr lang="zh-CN" altLang="en-US" sz="1600" dirty="0">
              <a:latin typeface="+mn-lt"/>
              <a:ea typeface="黑体" pitchFamily="49" charset="-122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403223" y="6120385"/>
            <a:ext cx="276917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Not a full list …</a:t>
            </a:r>
            <a:endParaRPr lang="en-US" altLang="zh-CN" sz="18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77" name="直接箭头连接符 76"/>
          <p:cNvCxnSpPr/>
          <p:nvPr/>
        </p:nvCxnSpPr>
        <p:spPr>
          <a:xfrm flipH="1">
            <a:off x="2935288" y="5190081"/>
            <a:ext cx="20637" cy="44767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012950" y="5637756"/>
            <a:ext cx="2030413" cy="534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1600" dirty="0">
                <a:latin typeface="+mn-lt"/>
                <a:ea typeface="黑体" pitchFamily="49" charset="-122"/>
              </a:rPr>
              <a:t>Short lifetime or low inj. efficiency</a:t>
            </a:r>
            <a:endParaRPr lang="zh-CN" altLang="en-US" sz="1600" dirty="0">
              <a:latin typeface="+mn-lt"/>
              <a:ea typeface="黑体" pitchFamily="49" charset="-122"/>
            </a:endParaRPr>
          </a:p>
        </p:txBody>
      </p:sp>
      <p:cxnSp>
        <p:nvCxnSpPr>
          <p:cNvPr id="54" name="直接箭头连接符 53"/>
          <p:cNvCxnSpPr/>
          <p:nvPr/>
        </p:nvCxnSpPr>
        <p:spPr>
          <a:xfrm flipH="1">
            <a:off x="2463800" y="648243"/>
            <a:ext cx="0" cy="47307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>
            <a:spLocks noChangeArrowheads="1"/>
          </p:cNvSpPr>
          <p:nvPr/>
        </p:nvSpPr>
        <p:spPr bwMode="auto">
          <a:xfrm>
            <a:off x="827583" y="5319360"/>
            <a:ext cx="7042447" cy="1089529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To reach </a:t>
            </a:r>
            <a:r>
              <a:rPr lang="en-US" altLang="zh-CN" sz="2400" dirty="0">
                <a:solidFill>
                  <a:srgbClr val="FF0000"/>
                </a:solidFill>
              </a:rPr>
              <a:t>high brightness </a:t>
            </a:r>
            <a:r>
              <a:rPr lang="en-US" altLang="zh-CN" sz="2400" dirty="0">
                <a:solidFill>
                  <a:schemeClr val="bg1"/>
                </a:solidFill>
              </a:rPr>
              <a:t>(ultralow emittance) and </a:t>
            </a:r>
            <a:r>
              <a:rPr lang="en-US" altLang="zh-CN" sz="2400" dirty="0" smtClean="0">
                <a:solidFill>
                  <a:schemeClr val="bg1"/>
                </a:solidFill>
              </a:rPr>
              <a:t>to simultaneously obtain </a:t>
            </a:r>
            <a:r>
              <a:rPr lang="en-US" altLang="zh-CN" sz="2400" dirty="0" smtClean="0">
                <a:solidFill>
                  <a:srgbClr val="FF0000"/>
                </a:solidFill>
              </a:rPr>
              <a:t>large </a:t>
            </a:r>
            <a:r>
              <a:rPr lang="en-US" altLang="zh-CN" sz="2400" dirty="0">
                <a:solidFill>
                  <a:srgbClr val="FF0000"/>
                </a:solidFill>
              </a:rPr>
              <a:t>ring acceptance </a:t>
            </a:r>
            <a:r>
              <a:rPr lang="en-US" altLang="zh-CN" sz="2400" dirty="0" smtClean="0">
                <a:solidFill>
                  <a:schemeClr val="bg1"/>
                </a:solidFill>
              </a:rPr>
              <a:t>are both </a:t>
            </a:r>
            <a:r>
              <a:rPr lang="en-US" altLang="zh-CN" sz="2400" dirty="0">
                <a:solidFill>
                  <a:schemeClr val="bg1"/>
                </a:solidFill>
              </a:rPr>
              <a:t>important &amp; </a:t>
            </a:r>
            <a:r>
              <a:rPr lang="en-US" altLang="zh-CN" sz="2400" dirty="0" smtClean="0">
                <a:solidFill>
                  <a:schemeClr val="bg1"/>
                </a:solidFill>
              </a:rPr>
              <a:t>challenging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6296" y="1700808"/>
            <a:ext cx="17759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j-lt"/>
              </a:rPr>
              <a:t>[1] see, </a:t>
            </a:r>
            <a:r>
              <a:rPr lang="en-US" altLang="zh-CN" sz="1200" i="1" dirty="0" smtClean="0">
                <a:latin typeface="+mj-lt"/>
              </a:rPr>
              <a:t>e.g.</a:t>
            </a:r>
            <a:r>
              <a:rPr lang="en-US" altLang="zh-CN" sz="1200" dirty="0" smtClean="0">
                <a:latin typeface="+mj-lt"/>
              </a:rPr>
              <a:t>, </a:t>
            </a:r>
            <a:r>
              <a:rPr lang="sv-SE" altLang="zh-CN" sz="1200" dirty="0" smtClean="0">
                <a:latin typeface="+mj-lt"/>
              </a:rPr>
              <a:t>R</a:t>
            </a:r>
            <a:r>
              <a:rPr lang="sv-SE" altLang="zh-CN" sz="1200" dirty="0">
                <a:latin typeface="+mj-lt"/>
              </a:rPr>
              <a:t>. Hettel, </a:t>
            </a:r>
            <a:r>
              <a:rPr lang="sv-SE" altLang="zh-CN" sz="1200" dirty="0" smtClean="0">
                <a:latin typeface="+mj-lt"/>
              </a:rPr>
              <a:t>    J</a:t>
            </a:r>
            <a:r>
              <a:rPr lang="sv-SE" altLang="zh-CN" sz="1200" dirty="0">
                <a:latin typeface="+mj-lt"/>
              </a:rPr>
              <a:t>. Synchrotron Radiat. 21, 843-855 (2014).</a:t>
            </a:r>
            <a:r>
              <a:rPr lang="en-US" altLang="zh-CN" sz="1200" dirty="0" smtClean="0">
                <a:latin typeface="+mj-lt"/>
              </a:rPr>
              <a:t> </a:t>
            </a:r>
          </a:p>
          <a:p>
            <a:r>
              <a:rPr lang="en-US" altLang="zh-CN" sz="1200" dirty="0" smtClean="0">
                <a:latin typeface="+mj-lt"/>
              </a:rPr>
              <a:t>[2] </a:t>
            </a:r>
            <a:r>
              <a:rPr lang="en-US" altLang="zh-CN" sz="1200" dirty="0">
                <a:latin typeface="+mj-lt"/>
              </a:rPr>
              <a:t>ESRF-EBS: </a:t>
            </a:r>
            <a:r>
              <a:rPr lang="en-US" altLang="zh-CN" sz="1200" dirty="0" err="1">
                <a:latin typeface="+mj-lt"/>
                <a:ea typeface="黑体" pitchFamily="49" charset="-122"/>
                <a:cs typeface="Times New Roman" pitchFamily="18" charset="0"/>
              </a:rPr>
              <a:t>Farvacque</a:t>
            </a:r>
            <a:r>
              <a:rPr lang="en-US" altLang="zh-CN" sz="1200" dirty="0">
                <a:latin typeface="+mj-lt"/>
                <a:ea typeface="黑体" pitchFamily="49" charset="-122"/>
                <a:cs typeface="Times New Roman" pitchFamily="18" charset="0"/>
              </a:rPr>
              <a:t> L, </a:t>
            </a:r>
            <a:r>
              <a:rPr lang="en-US" altLang="zh-CN" sz="1200" i="1" dirty="0">
                <a:latin typeface="+mj-lt"/>
                <a:ea typeface="黑体" pitchFamily="49" charset="-122"/>
                <a:cs typeface="Times New Roman" pitchFamily="18" charset="0"/>
              </a:rPr>
              <a:t>et al</a:t>
            </a:r>
            <a:r>
              <a:rPr lang="en-US" altLang="zh-CN" sz="1200" dirty="0" smtClean="0">
                <a:latin typeface="+mj-lt"/>
                <a:ea typeface="黑体" pitchFamily="49" charset="-122"/>
                <a:cs typeface="Times New Roman" pitchFamily="18" charset="0"/>
              </a:rPr>
              <a:t>., </a:t>
            </a:r>
            <a:r>
              <a:rPr lang="en-US" altLang="zh-CN" sz="1200" dirty="0">
                <a:latin typeface="+mj-lt"/>
                <a:ea typeface="黑体" pitchFamily="49" charset="-122"/>
                <a:cs typeface="Times New Roman" pitchFamily="18" charset="0"/>
              </a:rPr>
              <a:t>In: Proc. of IPAC2013. Shanghai: 2013. 79-81</a:t>
            </a:r>
            <a:endParaRPr lang="zh-CN" altLang="en-US" sz="1200" dirty="0">
              <a:latin typeface="+mj-lt"/>
              <a:ea typeface="黑体" pitchFamily="49" charset="-122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901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6" t="22897" r="3572" b="16531"/>
          <a:stretch>
            <a:fillRect/>
          </a:stretch>
        </p:blipFill>
        <p:spPr bwMode="auto">
          <a:xfrm>
            <a:off x="552677" y="1002536"/>
            <a:ext cx="81232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802313" y="3160713"/>
            <a:ext cx="674687" cy="369887"/>
          </a:xfrm>
          <a:prstGeom prst="rect">
            <a:avLst/>
          </a:prstGeom>
          <a:solidFill>
            <a:srgbClr val="3399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800" b="1" dirty="0">
                <a:solidFill>
                  <a:srgbClr val="C00000"/>
                </a:solidFill>
                <a:latin typeface="+mn-lt"/>
                <a:ea typeface="+mn-ea"/>
              </a:rPr>
              <a:t>HEPS</a:t>
            </a:r>
            <a:endParaRPr lang="zh-CN" altLang="en-US" sz="1800" b="1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2" name="五角星 1"/>
          <p:cNvSpPr/>
          <p:nvPr/>
        </p:nvSpPr>
        <p:spPr>
          <a:xfrm>
            <a:off x="5562600" y="3409950"/>
            <a:ext cx="193675" cy="193675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364163" y="3581400"/>
            <a:ext cx="198437" cy="195262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675188" y="3530600"/>
            <a:ext cx="658812" cy="369888"/>
          </a:xfrm>
          <a:prstGeom prst="rect">
            <a:avLst/>
          </a:prstGeom>
          <a:solidFill>
            <a:srgbClr val="3399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+mn-lt"/>
                <a:ea typeface="+mn-ea"/>
              </a:rPr>
              <a:t>BSRF</a:t>
            </a:r>
            <a:endParaRPr lang="zh-CN" altLang="en-US" sz="1800" b="1" dirty="0">
              <a:solidFill>
                <a:srgbClr val="FFFF00"/>
              </a:solidFill>
              <a:latin typeface="+mn-lt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83163" y="4800600"/>
            <a:ext cx="536575" cy="369888"/>
          </a:xfrm>
          <a:prstGeom prst="rect">
            <a:avLst/>
          </a:prstGeom>
          <a:solidFill>
            <a:srgbClr val="3399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+mn-lt"/>
                <a:ea typeface="+mn-ea"/>
              </a:rPr>
              <a:t>HLS</a:t>
            </a:r>
            <a:endParaRPr lang="zh-CN" altLang="en-US" sz="1800" b="1" dirty="0">
              <a:solidFill>
                <a:srgbClr val="FFFF00"/>
              </a:solidFill>
              <a:latin typeface="+mn-lt"/>
              <a:ea typeface="+mn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935663" y="4765675"/>
            <a:ext cx="198437" cy="19526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172200" y="4678363"/>
            <a:ext cx="638175" cy="369887"/>
          </a:xfrm>
          <a:prstGeom prst="rect">
            <a:avLst/>
          </a:prstGeom>
          <a:solidFill>
            <a:srgbClr val="3399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+mn-lt"/>
                <a:ea typeface="+mn-ea"/>
              </a:rPr>
              <a:t>SSRF</a:t>
            </a:r>
            <a:endParaRPr lang="zh-CN" altLang="en-US" sz="1800" b="1" dirty="0">
              <a:solidFill>
                <a:srgbClr val="FFFF00"/>
              </a:solidFill>
              <a:latin typeface="+mn-lt"/>
              <a:ea typeface="+mn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562600" y="4895850"/>
            <a:ext cx="198438" cy="19526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155" name="页脚占位符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1000" dirty="0" smtClean="0">
                <a:solidFill>
                  <a:srgbClr val="00B050"/>
                </a:solidFill>
                <a:latin typeface="Times New Roman" pitchFamily="18" charset="0"/>
              </a:rPr>
              <a:t>Yi Jiao, Institute of High Energy Physics, jiaoyi@ihep.ac.cn</a:t>
            </a:r>
          </a:p>
        </p:txBody>
      </p:sp>
      <p:sp>
        <p:nvSpPr>
          <p:cNvPr id="8" name="Rectangle 40"/>
          <p:cNvSpPr/>
          <p:nvPr/>
        </p:nvSpPr>
        <p:spPr>
          <a:xfrm>
            <a:off x="0" y="54292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en-US" altLang="zh-CN" sz="2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A new photon science research center at the north of China</a:t>
            </a:r>
            <a:endParaRPr lang="en-US" altLang="zh-CN" sz="2200" i="1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6159" name="日期占位符 2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C306BE-2EB4-4E96-8209-C7665CD32C2A}" type="datetime1">
              <a:rPr lang="zh-CN" altLang="en-US" sz="1000" smtClean="0">
                <a:solidFill>
                  <a:srgbClr val="00B050"/>
                </a:solidFill>
                <a:latin typeface="Times New Roman" pitchFamily="18" charset="0"/>
              </a:rPr>
              <a:t>2017/11/3</a:t>
            </a:fld>
            <a:endParaRPr lang="en-US" altLang="zh-CN" sz="10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476" y="4337326"/>
            <a:ext cx="4929981" cy="20005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FF0000"/>
                </a:solidFill>
                <a:latin typeface="+mn-lt"/>
                <a:ea typeface="+mn-ea"/>
              </a:rPr>
              <a:t>Preliminary studies started on 2008</a:t>
            </a:r>
          </a:p>
          <a:p>
            <a:r>
              <a:rPr lang="en-US" altLang="zh-CN" sz="1800" dirty="0" smtClean="0">
                <a:solidFill>
                  <a:srgbClr val="FF0000"/>
                </a:solidFill>
                <a:latin typeface="+mn-lt"/>
                <a:ea typeface="+mn-ea"/>
              </a:rPr>
              <a:t>The </a:t>
            </a:r>
            <a:r>
              <a:rPr lang="en-US" altLang="zh-CN" sz="1800" dirty="0">
                <a:solidFill>
                  <a:srgbClr val="FF0000"/>
                </a:solidFill>
                <a:latin typeface="+mn-lt"/>
                <a:ea typeface="+mn-ea"/>
              </a:rPr>
              <a:t>HEPS-test </a:t>
            </a:r>
            <a:r>
              <a:rPr lang="en-US" altLang="zh-CN" sz="1800" dirty="0" smtClean="0">
                <a:solidFill>
                  <a:srgbClr val="FF0000"/>
                </a:solidFill>
                <a:latin typeface="+mn-lt"/>
                <a:ea typeface="+mn-ea"/>
              </a:rPr>
              <a:t>facility (TF) project (2016-2018)</a:t>
            </a:r>
          </a:p>
          <a:p>
            <a:pPr marL="285750" indent="-285750">
              <a:buFontTx/>
              <a:buChar char="-"/>
            </a:pPr>
            <a:r>
              <a:rPr lang="en-US" altLang="zh-CN" sz="1400" dirty="0" smtClean="0">
                <a:solidFill>
                  <a:srgbClr val="FF0000"/>
                </a:solidFill>
                <a:latin typeface="+mn-lt"/>
                <a:ea typeface="+mn-ea"/>
              </a:rPr>
              <a:t>R&amp;D on the accelerator and beam line techniques for a DLSR.</a:t>
            </a:r>
          </a:p>
          <a:p>
            <a:r>
              <a:rPr lang="en-US" altLang="zh-CN" sz="1800" dirty="0" smtClean="0">
                <a:solidFill>
                  <a:srgbClr val="FF0000"/>
                </a:solidFill>
                <a:latin typeface="+mn-lt"/>
                <a:ea typeface="+mn-ea"/>
              </a:rPr>
              <a:t>HEPS </a:t>
            </a:r>
            <a:r>
              <a:rPr lang="en-US" altLang="zh-CN" sz="1800" dirty="0">
                <a:solidFill>
                  <a:srgbClr val="FF0000"/>
                </a:solidFill>
                <a:latin typeface="+mn-lt"/>
                <a:ea typeface="+mn-ea"/>
              </a:rPr>
              <a:t>Project </a:t>
            </a:r>
            <a:r>
              <a:rPr lang="en-US" altLang="zh-CN" sz="1800" dirty="0" smtClean="0">
                <a:solidFill>
                  <a:srgbClr val="FF0000"/>
                </a:solidFill>
                <a:latin typeface="+mn-lt"/>
                <a:ea typeface="+mn-ea"/>
              </a:rPr>
              <a:t>(from 2018?)</a:t>
            </a:r>
            <a:endParaRPr lang="en-US" altLang="zh-CN" sz="1800" dirty="0">
              <a:solidFill>
                <a:srgbClr val="FF0000"/>
              </a:solidFill>
              <a:latin typeface="+mn-lt"/>
              <a:ea typeface="+mn-ea"/>
            </a:endParaRPr>
          </a:p>
          <a:p>
            <a:pPr marL="285750" lvl="1" indent="-285750">
              <a:buFontTx/>
              <a:buChar char="-"/>
            </a:pPr>
            <a:r>
              <a:rPr lang="en-US" altLang="zh-CN" sz="1400" dirty="0" smtClean="0">
                <a:solidFill>
                  <a:srgbClr val="FF0000"/>
                </a:solidFill>
                <a:latin typeface="+mn-lt"/>
                <a:ea typeface="+mn-ea"/>
              </a:rPr>
              <a:t>Selected in </a:t>
            </a:r>
            <a:r>
              <a:rPr lang="en-US" altLang="zh-CN" sz="1400" dirty="0">
                <a:solidFill>
                  <a:srgbClr val="FF0000"/>
                </a:solidFill>
                <a:latin typeface="+mn-lt"/>
                <a:ea typeface="+mn-ea"/>
              </a:rPr>
              <a:t>the 13th 5-year </a:t>
            </a:r>
            <a:r>
              <a:rPr lang="en-US" altLang="zh-CN" sz="1400" dirty="0" smtClean="0">
                <a:solidFill>
                  <a:srgbClr val="FF0000"/>
                </a:solidFill>
                <a:latin typeface="+mn-lt"/>
                <a:ea typeface="+mn-ea"/>
              </a:rPr>
              <a:t>plan (2016-2021) </a:t>
            </a:r>
            <a:r>
              <a:rPr lang="en-US" altLang="zh-CN" sz="1400" dirty="0">
                <a:solidFill>
                  <a:srgbClr val="FF0000"/>
                </a:solidFill>
                <a:latin typeface="+mn-lt"/>
                <a:ea typeface="+mn-ea"/>
              </a:rPr>
              <a:t>of the National Development and Reform Commission of </a:t>
            </a:r>
            <a:r>
              <a:rPr lang="en-US" altLang="zh-CN" sz="1400" dirty="0" smtClean="0">
                <a:solidFill>
                  <a:srgbClr val="FF0000"/>
                </a:solidFill>
                <a:latin typeface="+mn-lt"/>
                <a:ea typeface="+mn-ea"/>
              </a:rPr>
              <a:t>China</a:t>
            </a:r>
            <a:endParaRPr lang="en-US" altLang="zh-CN" sz="1400" dirty="0">
              <a:solidFill>
                <a:srgbClr val="FF0000"/>
              </a:solidFill>
              <a:latin typeface="+mn-lt"/>
              <a:ea typeface="+mn-ea"/>
            </a:endParaRPr>
          </a:p>
          <a:p>
            <a:pPr marL="285750" indent="-285750">
              <a:buFontTx/>
              <a:buChar char="-"/>
            </a:pPr>
            <a:r>
              <a:rPr lang="en-US" altLang="zh-CN" sz="1400" dirty="0" smtClean="0">
                <a:solidFill>
                  <a:srgbClr val="FF0000"/>
                </a:solidFill>
                <a:latin typeface="+mn-lt"/>
                <a:ea typeface="+mn-ea"/>
              </a:rPr>
              <a:t>Finish </a:t>
            </a:r>
            <a:r>
              <a:rPr lang="en-US" altLang="zh-CN" sz="1400" dirty="0">
                <a:solidFill>
                  <a:srgbClr val="FF0000"/>
                </a:solidFill>
                <a:latin typeface="+mn-lt"/>
                <a:ea typeface="+mn-ea"/>
              </a:rPr>
              <a:t>conceptual design report and the feasibility study </a:t>
            </a:r>
            <a:r>
              <a:rPr lang="en-US" altLang="zh-CN" sz="1400" dirty="0" smtClean="0">
                <a:solidFill>
                  <a:srgbClr val="FF0000"/>
                </a:solidFill>
                <a:latin typeface="+mn-lt"/>
                <a:ea typeface="+mn-ea"/>
              </a:rPr>
              <a:t>report</a:t>
            </a:r>
            <a:endParaRPr lang="en-US" altLang="zh-CN" sz="18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0057-9678-4BEB-9640-61C489B2FE15}" type="slidenum">
              <a:rPr lang="en-US" altLang="zh-CN" smtClean="0"/>
              <a:pPr>
                <a:defRPr/>
              </a:pPr>
              <a:t>6</a:t>
            </a:fld>
            <a:r>
              <a:rPr lang="en-US" altLang="zh-CN" smtClean="0"/>
              <a:t>/21</a:t>
            </a:r>
            <a:endParaRPr lang="en-US" altLang="zh-C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932238"/>
            <a:ext cx="3302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1042" r="22460" b="14841"/>
          <a:stretch/>
        </p:blipFill>
        <p:spPr bwMode="auto">
          <a:xfrm>
            <a:off x="5935663" y="1002536"/>
            <a:ext cx="2596777" cy="213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663575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HEPS: The Next Ring Light Source in China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6182" y="980728"/>
            <a:ext cx="4775994" cy="3245930"/>
            <a:chOff x="496182" y="980728"/>
            <a:chExt cx="4775994" cy="3245930"/>
          </a:xfrm>
        </p:grpSpPr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496182" y="980728"/>
              <a:ext cx="4775994" cy="3245930"/>
              <a:chOff x="183928" y="1491855"/>
              <a:chExt cx="5150072" cy="3386479"/>
            </a:xfrm>
          </p:grpSpPr>
          <p:grpSp>
            <p:nvGrpSpPr>
              <p:cNvPr id="6161" name="组合 10"/>
              <p:cNvGrpSpPr>
                <a:grpSpLocks/>
              </p:cNvGrpSpPr>
              <p:nvPr/>
            </p:nvGrpSpPr>
            <p:grpSpPr bwMode="auto">
              <a:xfrm>
                <a:off x="183928" y="1491855"/>
                <a:ext cx="5150072" cy="3386479"/>
                <a:chOff x="183928" y="1491855"/>
                <a:chExt cx="5150072" cy="3386479"/>
              </a:xfrm>
            </p:grpSpPr>
            <p:grpSp>
              <p:nvGrpSpPr>
                <p:cNvPr id="6163" name="组合 4"/>
                <p:cNvGrpSpPr>
                  <a:grpSpLocks/>
                </p:cNvGrpSpPr>
                <p:nvPr/>
              </p:nvGrpSpPr>
              <p:grpSpPr bwMode="auto">
                <a:xfrm>
                  <a:off x="183928" y="1491855"/>
                  <a:ext cx="5150072" cy="3386479"/>
                  <a:chOff x="-1935077" y="362063"/>
                  <a:chExt cx="5150072" cy="3386479"/>
                </a:xfrm>
              </p:grpSpPr>
              <p:pic>
                <p:nvPicPr>
                  <p:cNvPr id="6165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286" t="8983" r="1031" b="12794"/>
                  <a:stretch>
                    <a:fillRect/>
                  </a:stretch>
                </p:blipFill>
                <p:spPr bwMode="auto">
                  <a:xfrm>
                    <a:off x="-1935077" y="362063"/>
                    <a:ext cx="5150072" cy="33713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-1935077" y="3395329"/>
                    <a:ext cx="2731411" cy="35321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sz="1600" dirty="0">
                        <a:latin typeface="+mn-lt"/>
                        <a:ea typeface="+mn-ea"/>
                      </a:rPr>
                      <a:t>About </a:t>
                    </a:r>
                    <a:r>
                      <a:rPr lang="en-US" altLang="zh-CN" sz="1600" dirty="0" smtClean="0">
                        <a:latin typeface="+mn-lt"/>
                        <a:ea typeface="+mn-ea"/>
                      </a:rPr>
                      <a:t>80 </a:t>
                    </a:r>
                    <a:r>
                      <a:rPr lang="en-US" altLang="zh-CN" sz="1600" dirty="0">
                        <a:latin typeface="+mn-lt"/>
                        <a:ea typeface="+mn-ea"/>
                      </a:rPr>
                      <a:t>km from the IHEP</a:t>
                    </a:r>
                    <a:endParaRPr lang="zh-CN" altLang="en-US" sz="1600" dirty="0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6" name="椭圆 25"/>
                  <p:cNvSpPr/>
                  <p:nvPr/>
                </p:nvSpPr>
                <p:spPr>
                  <a:xfrm>
                    <a:off x="14457" y="1798539"/>
                    <a:ext cx="198447" cy="195233"/>
                  </a:xfrm>
                  <a:prstGeom prst="ellipse">
                    <a:avLst/>
                  </a:prstGeom>
                  <a:solidFill>
                    <a:srgbClr val="FF00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28" name="五角星 27"/>
                  <p:cNvSpPr/>
                  <p:nvPr/>
                </p:nvSpPr>
                <p:spPr>
                  <a:xfrm>
                    <a:off x="698700" y="1023953"/>
                    <a:ext cx="195270" cy="195233"/>
                  </a:xfrm>
                  <a:prstGeom prst="star5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  <p:cxnSp>
              <p:nvCxnSpPr>
                <p:cNvPr id="6" name="直接箭头连接符 5"/>
                <p:cNvCxnSpPr/>
                <p:nvPr/>
              </p:nvCxnSpPr>
              <p:spPr>
                <a:xfrm flipH="1">
                  <a:off x="2300157" y="2336281"/>
                  <a:ext cx="519134" cy="603161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矩形 11"/>
              <p:cNvSpPr/>
              <p:nvPr/>
            </p:nvSpPr>
            <p:spPr>
              <a:xfrm>
                <a:off x="1533361" y="2955314"/>
                <a:ext cx="577875" cy="338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1600" dirty="0">
                    <a:latin typeface="+mn-lt"/>
                    <a:ea typeface="+mn-ea"/>
                  </a:rPr>
                  <a:t>IHEP</a:t>
                </a:r>
                <a:endParaRPr lang="zh-CN" altLang="en-US" sz="160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 bwMode="auto">
            <a:xfrm>
              <a:off x="3158802" y="1446459"/>
              <a:ext cx="6206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 b="1" dirty="0" smtClean="0">
                  <a:solidFill>
                    <a:srgbClr val="FF0000"/>
                  </a:solidFill>
                  <a:latin typeface="+mn-lt"/>
                  <a:ea typeface="+mn-ea"/>
                </a:rPr>
                <a:t>HEPS</a:t>
              </a:r>
              <a:endParaRPr lang="zh-CN" altLang="en-US" sz="1600" b="1" dirty="0">
                <a:solidFill>
                  <a:srgbClr val="FF0000"/>
                </a:solidFill>
                <a:latin typeface="+mn-lt"/>
                <a:ea typeface="+mn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8503995"/>
      </p:ext>
    </p:extLst>
  </p:cSld>
  <p:clrMapOvr>
    <a:masterClrMapping/>
  </p:clrMapOvr>
  <p:transition advTm="542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HEPS Design Evolution (2008-)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017663"/>
              </p:ext>
            </p:extLst>
          </p:nvPr>
        </p:nvGraphicFramePr>
        <p:xfrm>
          <a:off x="683568" y="1023600"/>
          <a:ext cx="7920881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171"/>
                <a:gridCol w="2010903"/>
                <a:gridCol w="40218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Lattice</a:t>
                      </a:r>
                      <a:r>
                        <a:rPr lang="en-US" altLang="zh-CN" baseline="0" dirty="0" smtClean="0"/>
                        <a:t> Structure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Brief</a:t>
                      </a:r>
                      <a:r>
                        <a:rPr lang="en-US" altLang="zh-CN" baseline="0" dirty="0" smtClean="0"/>
                        <a:t> Description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DBA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2008-2012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48</a:t>
                      </a:r>
                      <a:r>
                        <a:rPr lang="zh-CN" altLang="en-US" sz="1600" dirty="0" smtClean="0"/>
                        <a:t>*</a:t>
                      </a:r>
                      <a:r>
                        <a:rPr lang="en-US" altLang="zh-CN" sz="1600" dirty="0" smtClean="0"/>
                        <a:t>DBA,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pl-PL" altLang="zh-CN" sz="1600" dirty="0" smtClean="0"/>
                        <a:t>1200 m, 1.5 nm</a:t>
                      </a:r>
                      <a:r>
                        <a:rPr lang="en-US" altLang="zh-CN" sz="1600" dirty="0" smtClean="0"/>
                        <a:t>.rad</a:t>
                      </a:r>
                      <a:r>
                        <a:rPr lang="en-US" altLang="zh-CN" sz="1600" baseline="0" dirty="0" smtClean="0"/>
                        <a:t> w/o DW, </a:t>
                      </a:r>
                      <a:r>
                        <a:rPr lang="pl-PL" altLang="zh-CN" sz="1600" dirty="0" smtClean="0"/>
                        <a:t>0.5 nm</a:t>
                      </a:r>
                      <a:r>
                        <a:rPr lang="en-US" altLang="zh-CN" sz="1600" dirty="0" smtClean="0"/>
                        <a:t>.rad</a:t>
                      </a:r>
                      <a:r>
                        <a:rPr lang="pl-PL" altLang="zh-CN" sz="1600" dirty="0" smtClean="0"/>
                        <a:t> w/DW</a:t>
                      </a:r>
                      <a:r>
                        <a:rPr lang="en-US" altLang="zh-CN" sz="1600" dirty="0" smtClean="0"/>
                        <a:t> [1]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Nominal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7BA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2012-2013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36*7BA, 1370 m, 51 </a:t>
                      </a:r>
                      <a:r>
                        <a:rPr lang="en-US" altLang="zh-CN" sz="1600" dirty="0" err="1" smtClean="0"/>
                        <a:t>pm.rad</a:t>
                      </a:r>
                      <a:r>
                        <a:rPr lang="en-US" altLang="zh-CN" sz="1600" dirty="0" smtClean="0"/>
                        <a:t>, 10 pm w/DW &amp; local round beam production</a:t>
                      </a:r>
                      <a:r>
                        <a:rPr lang="zh-CN" altLang="en-US" sz="1600" baseline="0" dirty="0" smtClean="0"/>
                        <a:t> </a:t>
                      </a:r>
                      <a:r>
                        <a:rPr lang="en-US" altLang="zh-CN" sz="1600" baseline="0" dirty="0" smtClean="0"/>
                        <a:t>[2]</a:t>
                      </a:r>
                      <a:endParaRPr lang="en-US" altLang="zh-CN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TBA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2014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60*TBA,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1280 m, 0.46 </a:t>
                      </a:r>
                      <a:r>
                        <a:rPr lang="en-US" altLang="zh-CN" sz="1600" dirty="0" err="1" smtClean="0"/>
                        <a:t>nm.rad</a:t>
                      </a:r>
                      <a:r>
                        <a:rPr lang="en-US" altLang="zh-CN" sz="1600" dirty="0" smtClean="0"/>
                        <a:t>, 0.15 </a:t>
                      </a:r>
                      <a:r>
                        <a:rPr lang="en-US" altLang="zh-CN" sz="1600" dirty="0" err="1" smtClean="0"/>
                        <a:t>nm.rad</a:t>
                      </a:r>
                      <a:r>
                        <a:rPr lang="en-US" altLang="zh-CN" sz="1600" dirty="0" smtClean="0"/>
                        <a:t> w/ID &amp; DW [3]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Nominal</a:t>
                      </a:r>
                      <a:r>
                        <a:rPr lang="en-US" altLang="zh-CN" sz="1600" baseline="0" dirty="0" smtClean="0"/>
                        <a:t> 7BA w/ H.G. quadrupole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2014-2015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altLang="zh-CN" sz="1600" dirty="0" smtClean="0"/>
                        <a:t>44*7BA, 1294 m, 90 pm.rad @ 6 GeV (62 pm.rad @ 5 GeV) [4]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Hybrid</a:t>
                      </a:r>
                      <a:r>
                        <a:rPr lang="en-US" altLang="zh-CN" sz="1600" baseline="0" dirty="0" smtClean="0"/>
                        <a:t> 7BA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2015-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altLang="zh-CN" sz="1600" dirty="0" smtClean="0"/>
                        <a:t>40*7BA,</a:t>
                      </a:r>
                      <a:r>
                        <a:rPr lang="da-DK" altLang="zh-CN" sz="1600" baseline="0" dirty="0" smtClean="0"/>
                        <a:t> </a:t>
                      </a:r>
                      <a:r>
                        <a:rPr lang="da-DK" altLang="zh-CN" sz="1600" dirty="0" smtClean="0"/>
                        <a:t>1295 m, 60 pm.rad @ 6 GeV (42 pm.rad @ 5 GeV) [5,6,7]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7BA</a:t>
                      </a:r>
                      <a:r>
                        <a:rPr lang="en-US" altLang="zh-CN" sz="1600" baseline="0" dirty="0" smtClean="0"/>
                        <a:t> with novel layout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2016-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altLang="zh-CN" sz="1600" dirty="0" smtClean="0"/>
                        <a:t>1360.4 m, a</a:t>
                      </a:r>
                      <a:r>
                        <a:rPr lang="da-DK" altLang="zh-CN" sz="1600" baseline="0" dirty="0" smtClean="0"/>
                        <a:t>s low as possible emittance, &amp; as large as possible DA, underway [8]</a:t>
                      </a:r>
                      <a:endParaRPr lang="da-DK" altLang="zh-CN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-468560" y="5499229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[1] X.M. Jiang </a:t>
            </a:r>
            <a:r>
              <a:rPr lang="en-US" altLang="zh-CN" sz="1400" i="1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altLang="zh-CN" sz="1400" i="1" dirty="0" smtClean="0">
                <a:latin typeface="Times New Roman" pitchFamily="18" charset="0"/>
                <a:cs typeface="Times New Roman" pitchFamily="18" charset="0"/>
              </a:rPr>
              <a:t>al.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internal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report,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2012 (</a:t>
            </a:r>
            <a:r>
              <a:rPr lang="en-US" altLang="zh-CN" sz="1400" i="1" dirty="0">
                <a:latin typeface="Times New Roman" pitchFamily="18" charset="0"/>
                <a:cs typeface="Times New Roman" pitchFamily="18" charset="0"/>
              </a:rPr>
              <a:t>in Chinese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[2] G. Xu, Y. Jiao,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Chin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Phys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(5), 057003 (2013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/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[3] G. Xu, Y. Peng,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Chin. Phys. C, 2015, </a:t>
            </a:r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(3):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037005.</a:t>
            </a:r>
          </a:p>
          <a:p>
            <a:pPr lvl="1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[4] Y. Jiao, G. Xu, Chin. Phys. C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(6), 067004 (2015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51920" y="5500970"/>
            <a:ext cx="5292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[5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] G. Xu, Y. Jiao,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Y.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Peng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Chin. Phys. C, </a:t>
            </a:r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(2): 027001 (2016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/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[6] Y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. Jiao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Chin. Phys. C, </a:t>
            </a:r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(7): 077002 (2016).</a:t>
            </a:r>
          </a:p>
          <a:p>
            <a:pPr lvl="1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[7] Y. Jiao, G. Xu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Chin. Phys. C, </a:t>
            </a:r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(2): 027001 (2017).</a:t>
            </a:r>
          </a:p>
          <a:p>
            <a:pPr lvl="1"/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[8] Work to be submitted.</a:t>
            </a:r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4941168"/>
            <a:ext cx="856895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/>
              <a:t>Pioneer or on-phase studies: MAX-IV, Sirius, PEP-X, ESRF-EBS, </a:t>
            </a:r>
            <a:r>
              <a:rPr lang="en-US" altLang="zh-CN" dirty="0" smtClean="0"/>
              <a:t>SPring8-II, APS-U</a:t>
            </a:r>
            <a:r>
              <a:rPr lang="en-US" altLang="zh-CN" dirty="0"/>
              <a:t>, ALS-U, etc.</a:t>
            </a:r>
          </a:p>
        </p:txBody>
      </p:sp>
    </p:spTree>
    <p:extLst>
      <p:ext uri="{BB962C8B-B14F-4D97-AF65-F5344CB8AC3E}">
        <p14:creationId xmlns:p14="http://schemas.microsoft.com/office/powerpoint/2010/main" val="19896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Schematic view of HEPS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206" y="1052735"/>
            <a:ext cx="5028234" cy="49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H="1">
            <a:off x="3655007" y="2924032"/>
            <a:ext cx="360040" cy="2476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3655007" y="3933056"/>
            <a:ext cx="360040" cy="228600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5023159" y="4251624"/>
            <a:ext cx="228600" cy="228600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>
            <a:spLocks noChangeAspect="1"/>
          </p:cNvSpPr>
          <p:nvPr/>
        </p:nvSpPr>
        <p:spPr>
          <a:xfrm rot="7200000">
            <a:off x="4236756" y="4114663"/>
            <a:ext cx="108000" cy="216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 rot="3900000">
            <a:off x="4273852" y="2709596"/>
            <a:ext cx="108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 rot="600000">
            <a:off x="4545384" y="4286663"/>
            <a:ext cx="129186" cy="108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758276" y="2389674"/>
            <a:ext cx="1982740" cy="212365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+mn-lt"/>
              </a:rPr>
              <a:t>Booster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r>
              <a:rPr lang="en-US" altLang="zh-CN" dirty="0" smtClean="0">
                <a:solidFill>
                  <a:schemeClr val="bg1"/>
                </a:solidFill>
                <a:latin typeface="+mn-lt"/>
              </a:rPr>
              <a:t>300 MeV to 6 </a:t>
            </a:r>
            <a:r>
              <a:rPr lang="en-US" altLang="zh-CN" dirty="0" err="1" smtClean="0">
                <a:solidFill>
                  <a:schemeClr val="bg1"/>
                </a:solidFill>
                <a:latin typeface="+mn-lt"/>
              </a:rPr>
              <a:t>GeV</a:t>
            </a:r>
            <a:endParaRPr lang="en-US" altLang="zh-CN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+mn-lt"/>
              </a:rPr>
              <a:t>Rep. rate: 1 Hz</a:t>
            </a:r>
            <a:endParaRPr lang="en-US" altLang="zh-CN" dirty="0">
              <a:solidFill>
                <a:schemeClr val="bg1"/>
              </a:solidFill>
              <a:latin typeface="+mn-lt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+mn-lt"/>
              </a:rPr>
              <a:t>FODO structure</a:t>
            </a:r>
          </a:p>
          <a:p>
            <a:r>
              <a:rPr lang="en-US" altLang="zh-CN" dirty="0" err="1" smtClean="0">
                <a:solidFill>
                  <a:schemeClr val="bg1"/>
                </a:solidFill>
                <a:latin typeface="+mn-lt"/>
              </a:rPr>
              <a:t>Emittance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</a:rPr>
              <a:t>: ~40 nm</a:t>
            </a:r>
          </a:p>
          <a:p>
            <a:r>
              <a:rPr lang="en-US" altLang="zh-CN" dirty="0" smtClean="0">
                <a:solidFill>
                  <a:schemeClr val="bg1"/>
                </a:solidFill>
                <a:latin typeface="+mn-lt"/>
              </a:rPr>
              <a:t>max. bunch charge: ~2 </a:t>
            </a:r>
            <a:r>
              <a:rPr lang="en-US" altLang="zh-CN" dirty="0" err="1" smtClean="0">
                <a:solidFill>
                  <a:schemeClr val="bg1"/>
                </a:solidFill>
                <a:latin typeface="+mn-lt"/>
              </a:rPr>
              <a:t>nC</a:t>
            </a:r>
            <a:endParaRPr lang="zh-CN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2637869"/>
            <a:ext cx="2883643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Storage Ring</a:t>
            </a:r>
            <a:r>
              <a:rPr lang="en-US" altLang="zh-CN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6 GeV, 48*7BAs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Circumference: 1360.4 m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Natural emittance: 30-60 pm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B</a:t>
            </a:r>
            <a:r>
              <a:rPr lang="en-US" altLang="zh-CN" dirty="0" smtClean="0">
                <a:solidFill>
                  <a:schemeClr val="bg1"/>
                </a:solidFill>
              </a:rPr>
              <a:t>eam current: 200 mA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47740" y="1381090"/>
            <a:ext cx="3200400" cy="962561"/>
            <a:chOff x="381000" y="2314039"/>
            <a:chExt cx="3200400" cy="962561"/>
          </a:xfrm>
        </p:grpSpPr>
        <p:cxnSp>
          <p:nvCxnSpPr>
            <p:cNvPr id="18" name="直接连接符 17"/>
            <p:cNvCxnSpPr/>
            <p:nvPr/>
          </p:nvCxnSpPr>
          <p:spPr>
            <a:xfrm flipV="1">
              <a:off x="381000" y="2667001"/>
              <a:ext cx="3200400" cy="12699"/>
            </a:xfrm>
            <a:prstGeom prst="line">
              <a:avLst/>
            </a:prstGeom>
            <a:ln w="34925">
              <a:solidFill>
                <a:schemeClr val="accent1">
                  <a:shade val="50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1676400" y="2667000"/>
              <a:ext cx="838200" cy="6096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2362200" y="2314039"/>
              <a:ext cx="228600" cy="657761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2590800" y="2668320"/>
              <a:ext cx="762000" cy="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2871850" y="2591625"/>
              <a:ext cx="3048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19464993">
              <a:off x="1206773" y="2998798"/>
              <a:ext cx="710905" cy="22540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4" name="直接箭头连接符 23"/>
          <p:cNvCxnSpPr/>
          <p:nvPr/>
        </p:nvCxnSpPr>
        <p:spPr>
          <a:xfrm flipH="1" flipV="1">
            <a:off x="2603004" y="2038851"/>
            <a:ext cx="876300" cy="1290703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2699792" y="3834816"/>
            <a:ext cx="835884" cy="1394384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9" name="TextBox 45058"/>
          <p:cNvSpPr txBox="1"/>
          <p:nvPr/>
        </p:nvSpPr>
        <p:spPr>
          <a:xfrm>
            <a:off x="3525909" y="1030727"/>
            <a:ext cx="5281736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Mainly consider </a:t>
            </a:r>
            <a:r>
              <a:rPr lang="en-US" altLang="zh-CN" dirty="0" smtClean="0">
                <a:solidFill>
                  <a:srgbClr val="FF0000"/>
                </a:solidFill>
              </a:rPr>
              <a:t>Swap-out injection</a:t>
            </a:r>
            <a:r>
              <a:rPr lang="en-US" altLang="zh-CN" dirty="0" smtClean="0">
                <a:solidFill>
                  <a:schemeClr val="bg1"/>
                </a:solidFill>
              </a:rPr>
              <a:t>, and if possible, compatible with longitudinal and/or off-axis injection 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5060" name="组合 45059"/>
          <p:cNvGrpSpPr/>
          <p:nvPr/>
        </p:nvGrpSpPr>
        <p:grpSpPr>
          <a:xfrm>
            <a:off x="278904" y="5062991"/>
            <a:ext cx="3200400" cy="962561"/>
            <a:chOff x="278904" y="5062991"/>
            <a:chExt cx="3200400" cy="962561"/>
          </a:xfrm>
        </p:grpSpPr>
        <p:grpSp>
          <p:nvGrpSpPr>
            <p:cNvPr id="25" name="组合 24"/>
            <p:cNvGrpSpPr/>
            <p:nvPr/>
          </p:nvGrpSpPr>
          <p:grpSpPr>
            <a:xfrm>
              <a:off x="278904" y="5062991"/>
              <a:ext cx="3200400" cy="962561"/>
              <a:chOff x="381000" y="2314039"/>
              <a:chExt cx="3200400" cy="962561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V="1">
                <a:off x="381000" y="2667001"/>
                <a:ext cx="3200400" cy="12699"/>
              </a:xfrm>
              <a:prstGeom prst="line">
                <a:avLst/>
              </a:prstGeom>
              <a:ln w="34925">
                <a:solidFill>
                  <a:schemeClr val="accent1">
                    <a:shade val="50000"/>
                  </a:schemeClr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1676400" y="2667000"/>
                <a:ext cx="838200" cy="609600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矩形 27"/>
              <p:cNvSpPr/>
              <p:nvPr/>
            </p:nvSpPr>
            <p:spPr>
              <a:xfrm>
                <a:off x="2362200" y="2314039"/>
                <a:ext cx="228600" cy="657761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" name="直接箭头连接符 28"/>
              <p:cNvCxnSpPr/>
              <p:nvPr/>
            </p:nvCxnSpPr>
            <p:spPr>
              <a:xfrm flipV="1">
                <a:off x="2590800" y="2668320"/>
                <a:ext cx="762000" cy="1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矩形 29"/>
              <p:cNvSpPr/>
              <p:nvPr/>
            </p:nvSpPr>
            <p:spPr>
              <a:xfrm rot="19464993">
                <a:off x="1206773" y="2998798"/>
                <a:ext cx="710905" cy="22540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椭圆 35"/>
            <p:cNvSpPr/>
            <p:nvPr/>
          </p:nvSpPr>
          <p:spPr>
            <a:xfrm rot="-2400000">
              <a:off x="1769999" y="5697002"/>
              <a:ext cx="304800" cy="1524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43039" y="5484979"/>
            <a:ext cx="4661409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For high-charge operation mode, the beam extracted from the ring is merged with the bunch from the </a:t>
            </a:r>
            <a:r>
              <a:rPr lang="en-US" altLang="zh-CN" dirty="0" err="1">
                <a:solidFill>
                  <a:schemeClr val="bg1"/>
                </a:solidFill>
              </a:rPr>
              <a:t>L</a:t>
            </a:r>
            <a:r>
              <a:rPr lang="en-US" altLang="zh-CN" dirty="0" err="1" smtClean="0">
                <a:solidFill>
                  <a:schemeClr val="bg1"/>
                </a:solidFill>
              </a:rPr>
              <a:t>inac</a:t>
            </a:r>
            <a:r>
              <a:rPr lang="en-US" altLang="zh-CN" dirty="0" smtClean="0">
                <a:solidFill>
                  <a:schemeClr val="bg1"/>
                </a:solidFill>
              </a:rPr>
              <a:t> and re-injected to the ring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  <p:bldP spid="14" grpId="0" animBg="1"/>
      <p:bldP spid="4505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Recent HEPS Designs with Optimized DA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HEPS-TF (HEPS-test facility) baseline, hybrid-7BA design. Small DA, just enough for on-axis swap-out injection</a:t>
            </a:r>
          </a:p>
          <a:p>
            <a:r>
              <a:rPr lang="en-US" altLang="zh-CN" sz="2000" dirty="0" smtClean="0"/>
              <a:t>With the same layout, brightness can be 30% higher, or DA area can be three times larger (w/ the similar brightness or </a:t>
            </a:r>
            <a:r>
              <a:rPr lang="en-US" altLang="zh-CN" sz="2000" dirty="0" err="1" smtClean="0"/>
              <a:t>emittance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 smtClean="0"/>
              <a:t>With improved 7BA design, brightness can be 30% even higher, and DA can be kept the same (if not larger)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85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7.2"/>
</p:tagLst>
</file>

<file path=ppt/theme/theme1.xml><?xml version="1.0" encoding="utf-8"?>
<a:theme xmlns:a="http://schemas.openxmlformats.org/drawingml/2006/main" name="HEPS_lattice_design_and_optimization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st HEPS-TF IAC Meeting-final" id="{2BBD9EC8-0ADC-461D-96D6-0B51FC7B964C}" vid="{3E249EE4-7C67-44D0-9662-037B5FB9A45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HEPS_lattice_design_and_optimization</Template>
  <TotalTime>98557</TotalTime>
  <Words>2195</Words>
  <Application>Microsoft Office PowerPoint</Application>
  <PresentationFormat>全屏显示(4:3)</PresentationFormat>
  <Paragraphs>246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HEPS_lattice_design_and_optimization</vt:lpstr>
      <vt:lpstr>DA Studies in HEPS</vt:lpstr>
      <vt:lpstr>Outline</vt:lpstr>
      <vt:lpstr>PowerPoint 演示文稿</vt:lpstr>
      <vt:lpstr>Trend of ring light source</vt:lpstr>
      <vt:lpstr>PowerPoint 演示文稿</vt:lpstr>
      <vt:lpstr>HEPS: The Next Ring Light Source in China</vt:lpstr>
      <vt:lpstr>HEPS Design Evolution (2008-)</vt:lpstr>
      <vt:lpstr>Schematic view of HEPS</vt:lpstr>
      <vt:lpstr>PowerPoint 演示文稿</vt:lpstr>
      <vt:lpstr>Baseline for the HEPS-TF</vt:lpstr>
      <vt:lpstr>Very Difficult DA Optimization</vt:lpstr>
      <vt:lpstr>Global Optimization of Hybrid-7BA</vt:lpstr>
      <vt:lpstr>Even Possible for off-axis injection at 60 pm</vt:lpstr>
      <vt:lpstr>Higher Brightness &amp; Large DA w/ new 7BA Design</vt:lpstr>
      <vt:lpstr>PowerPoint 演示文稿</vt:lpstr>
      <vt:lpstr>Smaller Driving Terms  Good Nonlinear performance?</vt:lpstr>
      <vt:lpstr>Global Cancellation  Good Nonlinear performance?</vt:lpstr>
      <vt:lpstr>Weaker focusing &amp; sextupoles  Good Nonlinear performance?</vt:lpstr>
      <vt:lpstr>Local Cancellation  Good Nonlinear performance?</vt:lpstr>
      <vt:lpstr>Global Optimization w/ Stochastic Algorithms </vt:lpstr>
      <vt:lpstr>In Closing …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HEPS lattice design &amp; optimization</dc:title>
  <dc:creator>jiaoyi</dc:creator>
  <cp:lastModifiedBy>jiaoyi</cp:lastModifiedBy>
  <cp:revision>434</cp:revision>
  <dcterms:created xsi:type="dcterms:W3CDTF">2017-03-10T04:38:06Z</dcterms:created>
  <dcterms:modified xsi:type="dcterms:W3CDTF">2017-11-03T00:48:49Z</dcterms:modified>
</cp:coreProperties>
</file>