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4050" r:id="rId2"/>
  </p:sldMasterIdLst>
  <p:notesMasterIdLst>
    <p:notesMasterId r:id="rId22"/>
  </p:notesMasterIdLst>
  <p:handoutMasterIdLst>
    <p:handoutMasterId r:id="rId23"/>
  </p:handoutMasterIdLst>
  <p:sldIdLst>
    <p:sldId id="884" r:id="rId3"/>
    <p:sldId id="889" r:id="rId4"/>
    <p:sldId id="802" r:id="rId5"/>
    <p:sldId id="921" r:id="rId6"/>
    <p:sldId id="922" r:id="rId7"/>
    <p:sldId id="924" r:id="rId8"/>
    <p:sldId id="933" r:id="rId9"/>
    <p:sldId id="925" r:id="rId10"/>
    <p:sldId id="926" r:id="rId11"/>
    <p:sldId id="927" r:id="rId12"/>
    <p:sldId id="920" r:id="rId13"/>
    <p:sldId id="907" r:id="rId14"/>
    <p:sldId id="928" r:id="rId15"/>
    <p:sldId id="908" r:id="rId16"/>
    <p:sldId id="929" r:id="rId17"/>
    <p:sldId id="931" r:id="rId18"/>
    <p:sldId id="930" r:id="rId19"/>
    <p:sldId id="932" r:id="rId20"/>
    <p:sldId id="918" r:id="rId21"/>
  </p:sldIdLst>
  <p:sldSz cx="9144000" cy="6858000" type="screen4x3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C2F"/>
    <a:srgbClr val="FFFF66"/>
    <a:srgbClr val="3333CC"/>
    <a:srgbClr val="FF0000"/>
    <a:srgbClr val="CCFFFF"/>
    <a:srgbClr val="CCECFF"/>
    <a:srgbClr val="CC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029" autoAdjust="0"/>
  </p:normalViewPr>
  <p:slideViewPr>
    <p:cSldViewPr>
      <p:cViewPr varScale="1">
        <p:scale>
          <a:sx n="73" d="100"/>
          <a:sy n="73" d="100"/>
        </p:scale>
        <p:origin x="6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885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885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F5CAD8B2-7282-4465-8C98-027E3D1A35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85800"/>
            <a:ext cx="44704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BD3A7493-3EC4-4C29-B085-3AA41B110E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60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9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6096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6096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25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3053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7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 header_green_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een_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>
                <a:solidFill>
                  <a:srgbClr val="CC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78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8F5F1F-BA11-40AE-8F4B-842B31145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224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DC353D-4C8B-4992-84B4-F52CA78D62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042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09026E-8D47-42FD-9D50-4387A929CC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94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BBF166-6C7B-4884-87E9-6974F7C8B4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546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D3503C-0E59-44F2-9FFB-3B5A134F77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876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EC521B-C4B7-4F29-A13E-61410FFA4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545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43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E4764C-7575-4258-973A-F22AE2BC6D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383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015CC8-754F-4139-82A5-7209150FE7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411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1E3165-ABD1-4AB7-9B88-B5C9C7422C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797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BCC308-8803-42C2-A44E-83FCE72318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20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4733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3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7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92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49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4930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092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55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ko-KR" altLang="en-US" sz="1600">
              <a:solidFill>
                <a:srgbClr val="000000"/>
              </a:solidFill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8001000" y="6350000"/>
            <a:ext cx="9302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eaLnBrk="1" hangingPunct="1">
              <a:defRPr/>
            </a:pPr>
            <a:fld id="{63A41DA2-77A7-4973-ACBF-452A074923DC}" type="slidenum">
              <a:rPr kumimoji="0" lang="ko-KR" altLang="en-US" sz="18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kumimoji="0" lang="en-US" altLang="ko-KR" sz="18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8" r:id="rId1"/>
    <p:sldLayoutId id="2147487329" r:id="rId2"/>
    <p:sldLayoutId id="2147487330" r:id="rId3"/>
    <p:sldLayoutId id="2147487331" r:id="rId4"/>
    <p:sldLayoutId id="2147487332" r:id="rId5"/>
    <p:sldLayoutId id="2147487333" r:id="rId6"/>
    <p:sldLayoutId id="2147487334" r:id="rId7"/>
    <p:sldLayoutId id="2147487335" r:id="rId8"/>
    <p:sldLayoutId id="2147487336" r:id="rId9"/>
    <p:sldLayoutId id="2147487337" r:id="rId10"/>
    <p:sldLayoutId id="2147487338" r:id="rId11"/>
    <p:sldLayoutId id="21474873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9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95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687388" indent="-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3300"/>
          </a:solidFill>
          <a:latin typeface="+mn-lt"/>
        </a:defRPr>
      </a:lvl3pPr>
      <a:lvl4pPr marL="1027113" indent="-31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376363" indent="-31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833563" indent="-317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290763" indent="-317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2747963" indent="-317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205163" indent="-317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lide footer_green_37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40404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8/12/2013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900">
                <a:solidFill>
                  <a:srgbClr val="40404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CW SCRF introduction to XFELO KJK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40404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53D380-03F5-41A5-B9AB-97173BD5F5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6" name="Picture 4" descr="slide head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40" r:id="rId1"/>
    <p:sldLayoutId id="2147487341" r:id="rId2"/>
    <p:sldLayoutId id="2147487342" r:id="rId3"/>
    <p:sldLayoutId id="2147487343" r:id="rId4"/>
    <p:sldLayoutId id="2147487344" r:id="rId5"/>
    <p:sldLayoutId id="2147487345" r:id="rId6"/>
    <p:sldLayoutId id="2147487346" r:id="rId7"/>
    <p:sldLayoutId id="2147487347" r:id="rId8"/>
    <p:sldLayoutId id="2147487348" r:id="rId9"/>
    <p:sldLayoutId id="2147487349" r:id="rId10"/>
    <p:sldLayoutId id="214748735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CC00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CC00C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CC00C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CC00C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CC00CC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2.mp4"/><Relationship Id="rId7" Type="http://schemas.openxmlformats.org/officeDocument/2006/relationships/image" Target="../media/image3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0" y="1108075"/>
            <a:ext cx="91805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kumimoji="0" lang="en-US" altLang="ko-KR" sz="2800" b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Simulations and Measurements of the impact of collective effects on dynamic aperture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3850" y="2636838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kumimoji="0"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Seunghwan Shin (PLS-II/PAL)</a:t>
            </a:r>
            <a:br>
              <a:rPr kumimoji="0"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en-US" altLang="ko-KR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V. Sajaev, R. Lindberg and M. Borland (APS/ANL)</a:t>
            </a:r>
          </a:p>
        </p:txBody>
      </p:sp>
      <p:sp>
        <p:nvSpPr>
          <p:cNvPr id="16388" name="직사각형 1"/>
          <p:cNvSpPr>
            <a:spLocks noChangeArrowheads="1"/>
          </p:cNvSpPr>
          <p:nvPr/>
        </p:nvSpPr>
        <p:spPr bwMode="auto">
          <a:xfrm>
            <a:off x="36513" y="620713"/>
            <a:ext cx="907097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kumimoji="0" lang="ko-KR" altLang="en-US" sz="1600"/>
          </a:p>
        </p:txBody>
      </p:sp>
      <p:pic>
        <p:nvPicPr>
          <p:cNvPr id="16389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867275"/>
            <a:ext cx="91217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6513" y="63817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kumimoji="0" lang="en-US" altLang="ko-KR" sz="2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ICFA Mini-Workshop, IHEP, 2017</a:t>
            </a:r>
            <a:endParaRPr kumimoji="0" lang="ko-KR" altLang="en-US" sz="20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60750"/>
            <a:ext cx="4164013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Measurement</a:t>
            </a:r>
          </a:p>
        </p:txBody>
      </p:sp>
      <p:pic>
        <p:nvPicPr>
          <p:cNvPr id="25603" name="그림 4" descr="로고[흰배경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MS: Kick aperture measurement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- 2017. 01. 26. 10:00 pm ~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Kick aperture measurement at 0.9, 2.3, and 4.1 mA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with two turn by turn BPM data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Tune: 0.171 / 0.223, RF voltage: 9.5 MV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Coupling: 1 % - Chromaticity: 6.59 / 5.85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60750"/>
            <a:ext cx="41656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1547664" y="3573016"/>
            <a:ext cx="6232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r>
              <a:rPr lang="en-US" altLang="ko-KR" dirty="0" smtClean="0"/>
              <a:t>Stable </a:t>
            </a:r>
            <a:r>
              <a:rPr lang="en-US" altLang="ko-KR" dirty="0"/>
              <a:t>with 5.33 </a:t>
            </a:r>
            <a:r>
              <a:rPr lang="en-US" altLang="ko-KR" dirty="0"/>
              <a:t>mA</a:t>
            </a:r>
            <a:br>
              <a:rPr lang="en-US" altLang="ko-KR" dirty="0"/>
            </a:br>
            <a:r>
              <a:rPr lang="en-US" altLang="ko-KR" dirty="0"/>
              <a:t>=&gt; Equilibrium beam </a:t>
            </a:r>
            <a:r>
              <a:rPr lang="en-US" altLang="ko-KR" dirty="0" smtClean="0"/>
              <a:t>is validated up to 5.33 mA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Orbit comparison and tune correction </a:t>
            </a:r>
          </a:p>
        </p:txBody>
      </p:sp>
      <p:pic>
        <p:nvPicPr>
          <p:cNvPr id="26627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orbit: </a:t>
            </a:r>
            <a:r>
              <a:rPr kumimoji="0"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decoherence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Energy spread beam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High chromaticity</a:t>
            </a:r>
          </a:p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orbit: coupling</a:t>
            </a:r>
          </a:p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Tune correction by comparison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4279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29000"/>
            <a:ext cx="42783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Calibration of kick</a:t>
            </a:r>
          </a:p>
        </p:txBody>
      </p:sp>
      <p:pic>
        <p:nvPicPr>
          <p:cNvPr id="27651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condition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kumimoji="0" lang="en-US" altLang="en-US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turn data, All BPMs, three kicks (2,2.5 and 3 kV)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Error can be averaged out.</a:t>
            </a:r>
          </a:p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factor: 1kV = 0.111 </a:t>
            </a:r>
            <a:r>
              <a:rPr kumimoji="0"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3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" y="3085871"/>
            <a:ext cx="4813918" cy="340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86" y="3068960"/>
            <a:ext cx="4813918" cy="340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Amplitude dependent tune shift</a:t>
            </a:r>
          </a:p>
        </p:txBody>
      </p:sp>
      <p:pic>
        <p:nvPicPr>
          <p:cNvPr id="28675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48133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330575"/>
            <a:ext cx="48133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tune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Not easy to measure due to </a:t>
            </a:r>
            <a:r>
              <a:rPr kumimoji="0"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decoherence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- 5 zero crossing data are used to 4 tune data for each kick</a:t>
            </a:r>
          </a:p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tune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Only small amplitude due (horizontal kick) and not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distinguishable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Kick aperture</a:t>
            </a:r>
          </a:p>
        </p:txBody>
      </p:sp>
      <p:pic>
        <p:nvPicPr>
          <p:cNvPr id="29699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32099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81525"/>
            <a:ext cx="32099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1525"/>
            <a:ext cx="32099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774825"/>
            <a:ext cx="42783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2600"/>
            <a:ext cx="4279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Kick aperture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Beam loss measurement for different kick and current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706" name="직선 화살표 연결선 2"/>
          <p:cNvCxnSpPr>
            <a:cxnSpLocks noChangeShapeType="1"/>
          </p:cNvCxnSpPr>
          <p:nvPr/>
        </p:nvCxnSpPr>
        <p:spPr bwMode="auto">
          <a:xfrm flipH="1">
            <a:off x="2987675" y="2997200"/>
            <a:ext cx="330200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07" name="TextBox 3"/>
          <p:cNvSpPr txBox="1">
            <a:spLocks noChangeArrowheads="1"/>
          </p:cNvSpPr>
          <p:nvPr/>
        </p:nvSpPr>
        <p:spPr bwMode="auto">
          <a:xfrm>
            <a:off x="3041650" y="1797050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r>
              <a:rPr lang="en-US" altLang="ko-KR"/>
              <a:t>All current crossing same point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Beam loss analysis</a:t>
            </a:r>
          </a:p>
        </p:txBody>
      </p:sp>
      <p:pic>
        <p:nvPicPr>
          <p:cNvPr id="30723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Why higher charge more loss at (a)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Why higher charge less loss at (b)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213100"/>
            <a:ext cx="83883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908050"/>
            <a:ext cx="33051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962775" y="1598613"/>
            <a:ext cx="561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956550" y="2174875"/>
            <a:ext cx="561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Head-tail instability: why emittance increase? </a:t>
            </a:r>
          </a:p>
        </p:txBody>
      </p:sp>
      <p:pic>
        <p:nvPicPr>
          <p:cNvPr id="31747" name="그림 4" descr="로고[흰배경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 particle model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Chromaticity &gt; 0 (left figure)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=&gt; Relative oscillation =&gt; Projection emittance increase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Chromaticity &lt; 0 (right figure)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=&gt; Center of motion oscillation  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T_xi=+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489" y="3161496"/>
            <a:ext cx="4389120" cy="3291840"/>
          </a:xfrm>
          <a:prstGeom prst="rect">
            <a:avLst/>
          </a:prstGeom>
        </p:spPr>
      </p:pic>
      <p:pic>
        <p:nvPicPr>
          <p:cNvPr id="8" name="HT_xi=-8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9258" y="3140968"/>
            <a:ext cx="4389120" cy="329184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 bwMode="auto">
          <a:xfrm rot="20244842">
            <a:off x="1481089" y="3386974"/>
            <a:ext cx="1727919" cy="36004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아래쪽 화살표 2"/>
          <p:cNvSpPr/>
          <p:nvPr/>
        </p:nvSpPr>
        <p:spPr bwMode="auto">
          <a:xfrm>
            <a:off x="2993120" y="3458982"/>
            <a:ext cx="282736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아래쪽 화살표 10"/>
          <p:cNvSpPr/>
          <p:nvPr/>
        </p:nvSpPr>
        <p:spPr bwMode="auto">
          <a:xfrm rot="10800000">
            <a:off x="1475656" y="3314966"/>
            <a:ext cx="282736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5940425" y="3356992"/>
            <a:ext cx="1727919" cy="36004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아래쪽 화살표 12"/>
          <p:cNvSpPr/>
          <p:nvPr/>
        </p:nvSpPr>
        <p:spPr bwMode="auto">
          <a:xfrm>
            <a:off x="6660232" y="3789040"/>
            <a:ext cx="282736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아래쪽 화살표 13"/>
          <p:cNvSpPr/>
          <p:nvPr/>
        </p:nvSpPr>
        <p:spPr bwMode="auto">
          <a:xfrm rot="10800000">
            <a:off x="6665528" y="2996951"/>
            <a:ext cx="282736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9057" y="5631631"/>
            <a:ext cx="451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T. Nakamura (Spring-8) simulation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2" y="4167931"/>
            <a:ext cx="3744158" cy="264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74" y="4167931"/>
            <a:ext cx="3744158" cy="264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Beam loss analysis</a:t>
            </a:r>
          </a:p>
        </p:txBody>
      </p:sp>
      <p:pic>
        <p:nvPicPr>
          <p:cNvPr id="32771" name="그림 4" descr="로고[흰배경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7128"/>
            <a:ext cx="3744158" cy="264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74" y="1719659"/>
            <a:ext cx="3744158" cy="264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1325" y="114300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Why higher charge more loss at (a)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Why higher charge less loss at (b)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080"/>
            <a:ext cx="3131840" cy="221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962775" y="548680"/>
            <a:ext cx="561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028384" y="1196752"/>
            <a:ext cx="561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115616" y="3678123"/>
            <a:ext cx="557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b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364088" y="3678123"/>
            <a:ext cx="557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Beam loss at higher kick</a:t>
            </a:r>
          </a:p>
        </p:txBody>
      </p:sp>
      <p:pic>
        <p:nvPicPr>
          <p:cNvPr id="33795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1325" y="1052513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at higher kick</a:t>
            </a:r>
            <a:b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Close integer tune due to amplitude dependent tune shift.</a:t>
            </a:r>
            <a:b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Horizontal centrode motion stay temporally around 7 mm.</a:t>
            </a:r>
            <a:b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Large vertical </a:t>
            </a:r>
            <a:r>
              <a:rPr kumimoji="0" lang="en-US" altLang="en-US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oscillation causes first beam loss. </a:t>
            </a:r>
            <a:br>
              <a:rPr kumimoji="0" lang="en-US" alt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2704"/>
            <a:ext cx="4279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142704"/>
            <a:ext cx="42783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Summary</a:t>
            </a:r>
          </a:p>
        </p:txBody>
      </p:sp>
      <p:pic>
        <p:nvPicPr>
          <p:cNvPr id="34819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750" y="1052513"/>
            <a:ext cx="8064500" cy="58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514350" indent="-5143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kumimoji="0" lang="en-US" altLang="ko-KR" sz="2000" dirty="0" smtClean="0">
                <a:cs typeface="Times New Roman" panose="02020603050405020304" pitchFamily="18" charset="0"/>
              </a:rPr>
              <a:t>The simulation for collective effect on dynamic aperture is very important issue for USR.</a:t>
            </a:r>
            <a:r>
              <a:rPr kumimoji="0" lang="en-US" altLang="ko-KR" sz="2000" dirty="0">
                <a:cs typeface="Times New Roman" panose="02020603050405020304" pitchFamily="18" charset="0"/>
              </a:rPr>
              <a:t/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endParaRPr kumimoji="0" lang="en-US" altLang="ko-KR" sz="2000" dirty="0"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 smtClean="0">
                <a:cs typeface="Times New Roman" panose="02020603050405020304" pitchFamily="18" charset="0"/>
              </a:rPr>
              <a:t>Thorough benchmark study is necessary and have been performing at APS.</a:t>
            </a:r>
            <a:r>
              <a:rPr kumimoji="0" lang="en-US" altLang="ko-KR" sz="2000" dirty="0">
                <a:cs typeface="Times New Roman" panose="02020603050405020304" pitchFamily="18" charset="0"/>
              </a:rPr>
              <a:t/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r>
              <a:rPr kumimoji="0" lang="en-US" altLang="ko-KR" sz="2000" dirty="0">
                <a:cs typeface="Times New Roman" panose="02020603050405020304" pitchFamily="18" charset="0"/>
              </a:rPr>
              <a:t> </a:t>
            </a: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 smtClean="0">
                <a:cs typeface="Times New Roman" panose="02020603050405020304" pitchFamily="18" charset="0"/>
              </a:rPr>
              <a:t>The result of current dependent kick aperture between elegant simulation and measurement show good agreement within 5 </a:t>
            </a:r>
            <a:r>
              <a:rPr kumimoji="0" lang="en-US" altLang="ko-KR" sz="2000" dirty="0" smtClean="0">
                <a:cs typeface="Times New Roman" panose="02020603050405020304" pitchFamily="18" charset="0"/>
              </a:rPr>
              <a:t>%.</a:t>
            </a: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endParaRPr kumimoji="0" lang="en-US" altLang="ko-KR" sz="2000" dirty="0"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 smtClean="0">
                <a:cs typeface="Times New Roman" panose="02020603050405020304" pitchFamily="18" charset="0"/>
              </a:rPr>
              <a:t>Based on the good agreement, reasonable explanation for measurement data was described by the help of elegant simulation. </a:t>
            </a:r>
            <a:r>
              <a:rPr kumimoji="0" lang="en-US" altLang="ko-KR" sz="2000" dirty="0">
                <a:cs typeface="Times New Roman" panose="02020603050405020304" pitchFamily="18" charset="0"/>
              </a:rPr>
              <a:t/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r>
              <a:rPr kumimoji="0" lang="en-US" altLang="ko-KR" sz="2000" dirty="0">
                <a:cs typeface="Times New Roman" panose="02020603050405020304" pitchFamily="18" charset="0"/>
              </a:rPr>
              <a:t>   </a:t>
            </a: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 smtClean="0">
                <a:cs typeface="Times New Roman" panose="02020603050405020304" pitchFamily="18" charset="0"/>
              </a:rPr>
              <a:t>Short bunch (1 mm) for calculating impedance is essential.</a:t>
            </a:r>
            <a:r>
              <a:rPr kumimoji="0" lang="en-US" altLang="ko-KR" sz="2000" dirty="0">
                <a:cs typeface="Times New Roman" panose="02020603050405020304" pitchFamily="18" charset="0"/>
              </a:rPr>
              <a:t/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endParaRPr kumimoji="0" lang="en-US" altLang="ko-KR" sz="2000" dirty="0"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 smtClean="0">
                <a:cs typeface="Times New Roman" panose="02020603050405020304" pitchFamily="18" charset="0"/>
              </a:rPr>
              <a:t>Element by element particle tracking with distributed impedance is desirable for a certain condition. (closed on integer tune, etc.)</a:t>
            </a:r>
            <a:r>
              <a:rPr kumimoji="0" lang="en-US" altLang="ko-KR" sz="2000" dirty="0">
                <a:cs typeface="Times New Roman" panose="02020603050405020304" pitchFamily="18" charset="0"/>
              </a:rPr>
              <a:t/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r>
              <a:rPr kumimoji="0" lang="en-US" altLang="ko-KR" sz="2000" dirty="0" smtClean="0">
                <a:cs typeface="Times New Roman" panose="02020603050405020304" pitchFamily="18" charset="0"/>
              </a:rPr>
              <a:t> </a:t>
            </a:r>
            <a:endParaRPr kumimoji="0" lang="en-US" altLang="ko-KR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343775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Content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9750" y="1052513"/>
            <a:ext cx="80645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514350" indent="-5143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kumimoji="0" lang="en-US" altLang="ko-KR" sz="2000" dirty="0">
                <a:cs typeface="Times New Roman" panose="02020603050405020304" pitchFamily="18" charset="0"/>
              </a:rPr>
              <a:t>Introduction.</a:t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endParaRPr kumimoji="0" lang="en-US" altLang="ko-KR" sz="2000" dirty="0"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>
                <a:cs typeface="Times New Roman" panose="02020603050405020304" pitchFamily="18" charset="0"/>
              </a:rPr>
              <a:t>Impedance model.</a:t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r>
              <a:rPr kumimoji="0" lang="en-US" altLang="ko-KR" sz="2000" dirty="0">
                <a:cs typeface="Times New Roman" panose="02020603050405020304" pitchFamily="18" charset="0"/>
              </a:rPr>
              <a:t> </a:t>
            </a: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>
                <a:cs typeface="Times New Roman" panose="02020603050405020304" pitchFamily="18" charset="0"/>
              </a:rPr>
              <a:t>Elegant simulation.</a:t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r>
              <a:rPr kumimoji="0" lang="en-US" altLang="ko-KR" sz="2000" dirty="0">
                <a:cs typeface="Times New Roman" panose="02020603050405020304" pitchFamily="18" charset="0"/>
              </a:rPr>
              <a:t>   </a:t>
            </a: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>
                <a:cs typeface="Times New Roman" panose="02020603050405020304" pitchFamily="18" charset="0"/>
              </a:rPr>
              <a:t>Measurement of dynamic aperture.</a:t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endParaRPr kumimoji="0" lang="en-US" altLang="ko-KR" sz="2000" dirty="0"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>
                <a:cs typeface="Times New Roman" panose="02020603050405020304" pitchFamily="18" charset="0"/>
              </a:rPr>
              <a:t>Analysis.</a:t>
            </a:r>
            <a:br>
              <a:rPr kumimoji="0" lang="en-US" altLang="ko-KR" sz="2000" dirty="0">
                <a:cs typeface="Times New Roman" panose="02020603050405020304" pitchFamily="18" charset="0"/>
              </a:rPr>
            </a:br>
            <a:endParaRPr kumimoji="0" lang="en-US" altLang="ko-KR" sz="2000" dirty="0"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30000"/>
              </a:spcBef>
              <a:buFontTx/>
              <a:buAutoNum type="arabicPeriod" startAt="2"/>
            </a:pPr>
            <a:r>
              <a:rPr kumimoji="0" lang="en-US" altLang="ko-KR" sz="2000" dirty="0">
                <a:cs typeface="Times New Roman" panose="02020603050405020304" pitchFamily="18" charset="0"/>
              </a:rPr>
              <a:t>Summary. </a:t>
            </a:r>
          </a:p>
        </p:txBody>
      </p:sp>
      <p:pic>
        <p:nvPicPr>
          <p:cNvPr id="17412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Introduction: Motivation </a:t>
            </a:r>
          </a:p>
        </p:txBody>
      </p:sp>
      <p:pic>
        <p:nvPicPr>
          <p:cNvPr id="18435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17675"/>
            <a:ext cx="68405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325" y="90805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simulation for collective effect on dynamic aperture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It must be very important issue for USR.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Introduction: Motivation </a:t>
            </a:r>
          </a:p>
        </p:txBody>
      </p:sp>
      <p:pic>
        <p:nvPicPr>
          <p:cNvPr id="19459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903538"/>
            <a:ext cx="62277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295525" y="6381750"/>
            <a:ext cx="443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r>
              <a:rPr lang="en-US" altLang="ko-KR" sz="2000"/>
              <a:t>Proc. of PAC09, Vancouver, BC, Canada </a:t>
            </a:r>
            <a:endParaRPr lang="ko-KR" altLang="en-US" sz="20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325" y="90805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enchmark study for collective effect on dynamic aperture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Some results show 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discrepancy 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simulation and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measurement.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Therefore, thorough benchmark study is necessary and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this presentation will describe its result in APS.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Impedance model </a:t>
            </a:r>
          </a:p>
        </p:txBody>
      </p:sp>
      <p:pic>
        <p:nvPicPr>
          <p:cNvPr id="20483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758950"/>
            <a:ext cx="709295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100" y="90805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Wake potential computations with a short bunch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The shorter bunch is the better. (1 mm)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1117" y="606367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R. Nagaoka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Impedance model </a:t>
            </a:r>
          </a:p>
        </p:txBody>
      </p:sp>
      <p:pic>
        <p:nvPicPr>
          <p:cNvPr id="21507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592638"/>
            <a:ext cx="32099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457450"/>
            <a:ext cx="32099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475"/>
            <a:ext cx="32099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494213"/>
            <a:ext cx="32099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457450"/>
            <a:ext cx="32083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9100" y="90805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data in APS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Longitudinal impedance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Transverse impedance (dipole and quadrupole)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3"/>
            <a:ext cx="6020549" cy="4643899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anose="020B0600000101010101" pitchFamily="50" charset="-127"/>
              </a:rPr>
              <a:t>APS parameter &amp; lattice function</a:t>
            </a:r>
          </a:p>
        </p:txBody>
      </p:sp>
      <p:pic>
        <p:nvPicPr>
          <p:cNvPr id="22531" name="그림 4" descr="로고[흰배경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9100" y="90805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APS parameter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Beam energy: 7 GeV, Periods: 40, C: 1104 m, h: 1296,     </a:t>
            </a:r>
            <a:b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  V</a:t>
            </a:r>
            <a:r>
              <a:rPr kumimoji="0" lang="en-US" altLang="en-US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rf,0</a:t>
            </a:r>
            <a:r>
              <a:rPr kumimoji="0"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: 9.5 MV, emittance: 2.514 nm, Tune: 36.20 / 19.27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Lattice function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Element by element tracking: Closed orbit </a:t>
            </a:r>
          </a:p>
        </p:txBody>
      </p:sp>
      <p:pic>
        <p:nvPicPr>
          <p:cNvPr id="23555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그림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05213"/>
            <a:ext cx="4165600" cy="3208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그림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605213"/>
            <a:ext cx="4164012" cy="3208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836613"/>
            <a:ext cx="4164013" cy="3206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" y="908050"/>
            <a:ext cx="847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particles (10,000)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generated from Twiss function.</a:t>
            </a:r>
          </a:p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Orbit distortion after 10, 000 turns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RF cavity in finite dispersion function.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(less than ~ 200 µm. Dynamic aperture is ~ 10 mm)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A few µm orbit noise with synchro motion and </a:t>
            </a:r>
            <a:r>
              <a:rPr kumimoji="0"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motion. 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82550"/>
            <a:ext cx="7812087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anose="020B0600000101010101" pitchFamily="50" charset="-127"/>
              </a:rPr>
              <a:t>Element by element tracking: Equilibrium beam </a:t>
            </a:r>
          </a:p>
        </p:txBody>
      </p:sp>
      <p:pic>
        <p:nvPicPr>
          <p:cNvPr id="24579" name="그림 4" descr="로고[흰배경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176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414463"/>
            <a:ext cx="3644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414463"/>
            <a:ext cx="3644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5263"/>
            <a:ext cx="36433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005263"/>
            <a:ext cx="3644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100" y="908050"/>
            <a:ext cx="872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beam (10,000 particle)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Initial particles from Twiss function =&gt; Equilibrium beam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after 10,000 turns  </a:t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kumimoji="0" lang="en-US" altLang="en-US" kern="0" dirty="0" smtClean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reen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green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lnDef>
  </a:objectDefaults>
  <a:extraClrSchemeLst>
    <a:extraClrScheme>
      <a:clrScheme name="green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66480</TotalTime>
  <Words>217</Words>
  <Application>Microsoft Office PowerPoint</Application>
  <PresentationFormat>화면 슬라이드 쇼(4:3)</PresentationFormat>
  <Paragraphs>67</Paragraphs>
  <Slides>19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HY견고딕</vt:lpstr>
      <vt:lpstr>ＭＳ Ｐゴシック</vt:lpstr>
      <vt:lpstr>굴림</vt:lpstr>
      <vt:lpstr>맑은 고딕</vt:lpstr>
      <vt:lpstr>Arial</vt:lpstr>
      <vt:lpstr>Calibri</vt:lpstr>
      <vt:lpstr>Times New Roman</vt:lpstr>
      <vt:lpstr>Trebuchet MS</vt:lpstr>
      <vt:lpstr>Wingdings</vt:lpstr>
      <vt:lpstr>1_Default Design</vt:lpstr>
      <vt:lpstr>3_green_2003</vt:lpstr>
      <vt:lpstr>PowerPoint 프레젠테이션</vt:lpstr>
      <vt:lpstr>Content</vt:lpstr>
      <vt:lpstr>Introduction: Motivation </vt:lpstr>
      <vt:lpstr>Introduction: Motivation </vt:lpstr>
      <vt:lpstr>Impedance model </vt:lpstr>
      <vt:lpstr>Impedance model </vt:lpstr>
      <vt:lpstr>APS parameter &amp; lattice function</vt:lpstr>
      <vt:lpstr>Element by element tracking: Closed orbit </vt:lpstr>
      <vt:lpstr>Element by element tracking: Equilibrium beam </vt:lpstr>
      <vt:lpstr>Measurement</vt:lpstr>
      <vt:lpstr>Orbit comparison and tune correction </vt:lpstr>
      <vt:lpstr>Calibration of kick</vt:lpstr>
      <vt:lpstr>Amplitude dependent tune shift</vt:lpstr>
      <vt:lpstr>Kick aperture</vt:lpstr>
      <vt:lpstr>Beam loss analysis</vt:lpstr>
      <vt:lpstr>Head-tail instability: why emittance increase? </vt:lpstr>
      <vt:lpstr>Beam loss analysis</vt:lpstr>
      <vt:lpstr>Beam loss at higher kick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ssh</dc:creator>
  <cp:lastModifiedBy>suser</cp:lastModifiedBy>
  <cp:revision>6869</cp:revision>
  <dcterms:created xsi:type="dcterms:W3CDTF">1601-01-01T00:00:00Z</dcterms:created>
  <dcterms:modified xsi:type="dcterms:W3CDTF">2017-11-01T00:05:59Z</dcterms:modified>
</cp:coreProperties>
</file>