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446" r:id="rId3"/>
    <p:sldId id="462" r:id="rId4"/>
    <p:sldId id="450" r:id="rId5"/>
    <p:sldId id="463" r:id="rId6"/>
    <p:sldId id="464" r:id="rId7"/>
    <p:sldId id="465" r:id="rId8"/>
    <p:sldId id="466" r:id="rId9"/>
    <p:sldId id="474" r:id="rId10"/>
    <p:sldId id="467" r:id="rId11"/>
    <p:sldId id="512" r:id="rId12"/>
    <p:sldId id="513" r:id="rId13"/>
    <p:sldId id="511" r:id="rId14"/>
    <p:sldId id="472" r:id="rId15"/>
    <p:sldId id="470" r:id="rId16"/>
    <p:sldId id="471" r:id="rId17"/>
    <p:sldId id="473" r:id="rId18"/>
    <p:sldId id="483" r:id="rId19"/>
    <p:sldId id="476" r:id="rId20"/>
    <p:sldId id="477" r:id="rId21"/>
    <p:sldId id="478" r:id="rId22"/>
    <p:sldId id="479" r:id="rId23"/>
    <p:sldId id="480" r:id="rId24"/>
    <p:sldId id="316" r:id="rId25"/>
    <p:sldId id="481" r:id="rId26"/>
    <p:sldId id="484" r:id="rId27"/>
    <p:sldId id="486" r:id="rId28"/>
    <p:sldId id="514" r:id="rId29"/>
    <p:sldId id="515" r:id="rId30"/>
    <p:sldId id="516" r:id="rId31"/>
    <p:sldId id="517" r:id="rId32"/>
    <p:sldId id="518" r:id="rId33"/>
    <p:sldId id="519" r:id="rId34"/>
    <p:sldId id="520" r:id="rId35"/>
    <p:sldId id="521" r:id="rId36"/>
    <p:sldId id="522" r:id="rId37"/>
    <p:sldId id="523" r:id="rId38"/>
    <p:sldId id="524" r:id="rId39"/>
    <p:sldId id="373" r:id="rId4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10" autoAdjust="0"/>
  </p:normalViewPr>
  <p:slideViewPr>
    <p:cSldViewPr>
      <p:cViewPr varScale="1">
        <p:scale>
          <a:sx n="49" d="100"/>
          <a:sy n="49" d="100"/>
        </p:scale>
        <p:origin x="-127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10F6852-50E0-45A5-B2EE-E2AF59FA3AAD}" type="datetimeFigureOut">
              <a:rPr lang="zh-CN" altLang="en-US"/>
              <a:pPr>
                <a:defRPr/>
              </a:pPr>
              <a:t>2017/6/8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A92981E-F336-4C2D-8023-688A7FD060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151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92981E-F336-4C2D-8023-688A7FD0602E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64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7A0CEB4-59A0-407F-A468-B376835C39CB}" type="datetime1">
              <a:rPr lang="zh-CN" altLang="en-US"/>
              <a:pPr>
                <a:defRPr/>
              </a:pPr>
              <a:t>2017/6/8</a:t>
            </a:fld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85F2C380-80E6-4539-AB3F-F522CF724B0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632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3662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18"/>
          <p:cNvSpPr txBox="1">
            <a:spLocks noChangeArrowheads="1"/>
          </p:cNvSpPr>
          <p:nvPr/>
        </p:nvSpPr>
        <p:spPr bwMode="auto">
          <a:xfrm>
            <a:off x="357188" y="6429375"/>
            <a:ext cx="19669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200" smtClean="0">
                <a:latin typeface="Calibri" pitchFamily="34" charset="0"/>
              </a:rPr>
              <a:t>Wang Yi, Tsinghua University</a:t>
            </a:r>
            <a:endParaRPr lang="zh-CN" altLang="en-US" sz="1200" smtClean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071563" y="285750"/>
            <a:ext cx="7286625" cy="642938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b="1" dirty="0" smtClean="0">
                <a:solidFill>
                  <a:srgbClr val="FF0000"/>
                </a:solidFill>
              </a:rPr>
              <a:t>Introduction of THU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CMS group </a:t>
            </a:r>
          </a:p>
        </p:txBody>
      </p:sp>
      <p:sp>
        <p:nvSpPr>
          <p:cNvPr id="4100" name="灯片编号占位符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891802-9583-4EC8-A732-AD35CA00C22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95736" y="2348880"/>
            <a:ext cx="4054475" cy="147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</a:rPr>
              <a:t>                        Wang Yi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17375E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</a:rPr>
              <a:t>   Department of Engineering Physics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</a:rPr>
              <a:t>                Tsinghua University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17375E"/>
              </a:solidFill>
              <a:effectLst/>
              <a:uLnTx/>
              <a:uFillTx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66285" y="5157192"/>
            <a:ext cx="5169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BUAA-PKU-THU-ULB Mini-workshop</a:t>
            </a:r>
          </a:p>
          <a:p>
            <a:pPr algn="ctr"/>
            <a:r>
              <a:rPr lang="en-US" altLang="zh-CN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2017.6.8</a:t>
            </a:r>
            <a:endParaRPr lang="zh-CN" altLang="en-US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10</a:t>
            </a:fld>
            <a:endParaRPr lang="zh-CN" altLang="en-US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071670" y="285728"/>
            <a:ext cx="5473743" cy="584775"/>
          </a:xfrm>
          <a:prstGeom prst="rect">
            <a:avLst/>
          </a:prstGeom>
          <a:solidFill>
            <a:srgbClr val="F4F92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Observation of Anti-Helium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34" y="1211247"/>
            <a:ext cx="1944687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34" y="1827197"/>
            <a:ext cx="4032250" cy="434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6071" y="3949684"/>
            <a:ext cx="3167063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DSC00122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/>
          <a:stretch>
            <a:fillRect/>
          </a:stretch>
        </p:blipFill>
        <p:spPr bwMode="auto">
          <a:xfrm>
            <a:off x="7256446" y="4635484"/>
            <a:ext cx="71755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anti-helium-4nucleus-h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6071" y="1611297"/>
            <a:ext cx="3167063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1142984"/>
            <a:ext cx="66960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1"/>
          <p:cNvSpPr>
            <a:spLocks noChangeArrowheads="1"/>
          </p:cNvSpPr>
          <p:nvPr/>
        </p:nvSpPr>
        <p:spPr bwMode="auto">
          <a:xfrm rot="5400000">
            <a:off x="2721510" y="3567603"/>
            <a:ext cx="34644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Mass ID with TOF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875071" y="1627172"/>
            <a:ext cx="3816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7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b="1" i="1" u="sng">
                <a:solidFill>
                  <a:srgbClr val="CC0000"/>
                </a:solidFill>
                <a:ea typeface="MS PGothic" pitchFamily="34" charset="-128"/>
              </a:rPr>
              <a:t>Nature 473 (2011) 353</a:t>
            </a:r>
          </a:p>
        </p:txBody>
      </p:sp>
    </p:spTree>
    <p:extLst>
      <p:ext uri="{BB962C8B-B14F-4D97-AF65-F5344CB8AC3E}">
        <p14:creationId xmlns:p14="http://schemas.microsoft.com/office/powerpoint/2010/main" val="40326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11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37" y="89133"/>
            <a:ext cx="8893126" cy="66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12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2" y="118733"/>
            <a:ext cx="8814076" cy="6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13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071546"/>
            <a:ext cx="4000528" cy="28747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1071546"/>
            <a:ext cx="3786214" cy="27207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857628"/>
            <a:ext cx="3857619" cy="27720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929066"/>
            <a:ext cx="3581619" cy="257372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57290" y="285728"/>
            <a:ext cx="6082114" cy="584775"/>
          </a:xfrm>
          <a:prstGeom prst="rect">
            <a:avLst/>
          </a:prstGeom>
          <a:solidFill>
            <a:srgbClr val="F4F92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</a:t>
            </a:r>
            <a:r>
              <a:rPr kumimoji="0" lang="en-US" altLang="zh-CN" sz="32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AA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obtained with STAR-MTD</a:t>
            </a:r>
          </a:p>
        </p:txBody>
      </p:sp>
    </p:spTree>
    <p:extLst>
      <p:ext uri="{BB962C8B-B14F-4D97-AF65-F5344CB8AC3E}">
        <p14:creationId xmlns:p14="http://schemas.microsoft.com/office/powerpoint/2010/main" val="28359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14</a:t>
            </a:fld>
            <a:endParaRPr lang="zh-CN" altLang="en-US" dirty="0"/>
          </a:p>
        </p:txBody>
      </p:sp>
      <p:pic>
        <p:nvPicPr>
          <p:cNvPr id="3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" y="305853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46445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6052614" y="3879757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232254" y="3903439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F0000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12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13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14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15" name="TextBox 36"/>
          <p:cNvSpPr txBox="1"/>
          <p:nvPr/>
        </p:nvSpPr>
        <p:spPr>
          <a:xfrm>
            <a:off x="3719442" y="2476926"/>
            <a:ext cx="221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F0000"/>
                </a:solidFill>
                <a:latin typeface="Verdana"/>
                <a:cs typeface="Arial" charset="0"/>
              </a:rPr>
              <a:t>Atomic, Plasma, Applied Physics</a:t>
            </a:r>
          </a:p>
        </p:txBody>
      </p:sp>
      <p:pic>
        <p:nvPicPr>
          <p:cNvPr id="17" name="Picture 11" descr="CBM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214686"/>
            <a:ext cx="500066" cy="6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1226880" y="259"/>
            <a:ext cx="7344742" cy="6111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FAIR @GSI</a:t>
            </a:r>
            <a:endParaRPr lang="en-GB" altLang="zh-CN" sz="32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15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 bwMode="auto">
          <a:xfrm>
            <a:off x="8215313" y="6356350"/>
            <a:ext cx="471487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rgbClr val="000000"/>
                </a:solidFill>
                <a:latin typeface="+mn-lt"/>
                <a:ea typeface="宋体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D5B33-D904-40CA-A951-2AB93DD76BB5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pic>
        <p:nvPicPr>
          <p:cNvPr id="4" name="Picture 2" descr="CBMmuchTRDr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88925"/>
            <a:ext cx="8243887" cy="659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BM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13" y="252413"/>
            <a:ext cx="8256587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54150" y="5175250"/>
            <a:ext cx="1030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Dipol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magnet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zh-CN" sz="3200" dirty="0">
                <a:solidFill>
                  <a:srgbClr val="FF0000"/>
                </a:solidFill>
                <a:latin typeface="Tahoma" pitchFamily="34" charset="0"/>
              </a:rPr>
              <a:t>The Compressed Baryonic Matter Experiment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950" y="1268413"/>
            <a:ext cx="16811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Ring Imaging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Cherenkov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Detector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33563" y="550863"/>
            <a:ext cx="1370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Transition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Radiation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Detectors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48525" y="5373688"/>
            <a:ext cx="1355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Resistive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Plate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Chambers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(TOF)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40650" y="1127125"/>
            <a:ext cx="14970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Electro-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magnetic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Calorimeter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059113" y="908050"/>
            <a:ext cx="1008062" cy="1512888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059113" y="908050"/>
            <a:ext cx="1225550" cy="865188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059113" y="908050"/>
            <a:ext cx="1152525" cy="57626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940425" y="3357563"/>
            <a:ext cx="1800225" cy="20875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 flipV="1">
            <a:off x="7524750" y="1052513"/>
            <a:ext cx="503238" cy="73025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1547813" y="1700213"/>
            <a:ext cx="1511300" cy="7921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971550" y="2636838"/>
            <a:ext cx="1008063" cy="649287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1835150" y="4005263"/>
            <a:ext cx="73025" cy="122396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-36513" y="2349500"/>
            <a:ext cx="1171576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Silicon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Tracking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Stations 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1835150" y="620713"/>
            <a:ext cx="1228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Tracking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Detector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23850" y="1196975"/>
            <a:ext cx="12842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Muon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detection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 dirty="0">
                <a:solidFill>
                  <a:sysClr val="windowText" lastClr="000000"/>
                </a:solidFill>
                <a:latin typeface="Arial" charset="0"/>
              </a:rPr>
              <a:t>System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586663" y="3557588"/>
            <a:ext cx="1665287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Projectile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Spectator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Detector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(Calorimeter)</a:t>
            </a: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 flipV="1">
            <a:off x="7956550" y="2997200"/>
            <a:ext cx="215900" cy="576263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-26988" y="3644900"/>
            <a:ext cx="1143001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Vertex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zh-CN" sz="2000" kern="0">
                <a:solidFill>
                  <a:sysClr val="windowText" lastClr="000000"/>
                </a:solidFill>
                <a:latin typeface="Arial" charset="0"/>
              </a:rPr>
              <a:t>Detector</a:t>
            </a: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900113" y="3357563"/>
            <a:ext cx="719137" cy="503237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7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16</a:t>
            </a:fld>
            <a:endParaRPr lang="zh-CN" altLang="en-US" dirty="0"/>
          </a:p>
        </p:txBody>
      </p:sp>
      <p:sp>
        <p:nvSpPr>
          <p:cNvPr id="3" name="灯片编号占位符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2D69F0B3-20A2-41DA-A30F-89D7CF17F113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3428992" cy="384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115616" y="357164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The structure of CBM-TOF wall 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6" name="Text Box 2085"/>
          <p:cNvSpPr txBox="1">
            <a:spLocks noChangeArrowheads="1"/>
          </p:cNvSpPr>
          <p:nvPr/>
        </p:nvSpPr>
        <p:spPr bwMode="auto">
          <a:xfrm>
            <a:off x="4214810" y="1214422"/>
            <a:ext cx="49291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CBM-</a:t>
            </a:r>
            <a:r>
              <a:rPr lang="en-US" altLang="en-US" sz="2400" b="1" u="sng" dirty="0" err="1">
                <a:solidFill>
                  <a:srgbClr val="FF0000"/>
                </a:solidFill>
                <a:latin typeface="Arial" pitchFamily="34" charset="0"/>
              </a:rPr>
              <a:t>ToF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 Requirements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Full system time resolution </a:t>
            </a:r>
            <a:r>
              <a:rPr lang="en-US" altLang="en-US" b="1" dirty="0" err="1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en-US" b="1" baseline="-250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~ 80 </a:t>
            </a:r>
            <a:r>
              <a:rPr lang="en-US" altLang="en-US" b="1" dirty="0" err="1">
                <a:solidFill>
                  <a:srgbClr val="0000FF"/>
                </a:solidFill>
                <a:latin typeface="Arial" pitchFamily="34" charset="0"/>
              </a:rPr>
              <a:t>ps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Efficiency &gt; 95 %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Rate capability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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30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kHz/cm</a:t>
            </a:r>
            <a:r>
              <a:rPr lang="en-US" altLang="en-US" b="1" baseline="30000" dirty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Polar angular range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2.5°–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25°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Occupancy &lt; 5 % </a:t>
            </a:r>
            <a:endParaRPr lang="en-US" altLang="en-US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Low power electronics </a:t>
            </a:r>
          </a:p>
          <a:p>
            <a:pPr algn="l"/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   (~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100.000 channels)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Free streaming data acquisition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 l="29911" t="33571" r="41964" b="18571"/>
          <a:stretch>
            <a:fillRect/>
          </a:stretch>
        </p:blipFill>
        <p:spPr bwMode="auto">
          <a:xfrm>
            <a:off x="4429124" y="3895024"/>
            <a:ext cx="2786082" cy="296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072330" y="5000636"/>
            <a:ext cx="1785950" cy="13111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 smtClean="0"/>
              <a:t>Au+Au</a:t>
            </a:r>
            <a:r>
              <a:rPr lang="en-US" altLang="zh-CN" dirty="0" smtClean="0"/>
              <a:t>, Center, 10AGeV</a:t>
            </a:r>
          </a:p>
          <a:p>
            <a:r>
              <a:rPr lang="en-US" altLang="zh-CN" dirty="0" smtClean="0"/>
              <a:t>Simulated with CBM ROOT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03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17</a:t>
            </a:fld>
            <a:endParaRPr lang="zh-CN" altLang="en-US" dirty="0"/>
          </a:p>
        </p:txBody>
      </p:sp>
      <p:pic>
        <p:nvPicPr>
          <p:cNvPr id="4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2"/>
          <a:srcRect t="5789"/>
          <a:stretch>
            <a:fillRect/>
          </a:stretch>
        </p:blipFill>
        <p:spPr bwMode="auto">
          <a:xfrm>
            <a:off x="4929190" y="1214423"/>
            <a:ext cx="3357586" cy="2347694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Development of low resistive glass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214810" cy="20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0100" y="121442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Performance of the glass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00628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Glass mass production</a:t>
            </a:r>
          </a:p>
          <a:p>
            <a:r>
              <a:rPr lang="en-US" altLang="zh-CN" dirty="0" smtClean="0"/>
              <a:t> Yield &gt;100m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/month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14348" y="3714752"/>
            <a:ext cx="2500330" cy="2286016"/>
            <a:chOff x="571472" y="3929066"/>
            <a:chExt cx="2500330" cy="2286016"/>
          </a:xfrm>
        </p:grpSpPr>
        <p:pic>
          <p:nvPicPr>
            <p:cNvPr id="10" name="图片 9" descr="D:\王杰\Aging test\素材\PPT做图\QQ截图20151111104642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2"/>
              <a:ext cx="2500330" cy="20002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直接箭头连接符 10"/>
            <p:cNvCxnSpPr/>
            <p:nvPr/>
          </p:nvCxnSpPr>
          <p:spPr>
            <a:xfrm rot="16200000" flipH="1">
              <a:off x="285720" y="4857760"/>
              <a:ext cx="2286016" cy="4286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00034" y="6000768"/>
            <a:ext cx="27398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Aging test with X-ray source</a:t>
            </a:r>
            <a:endParaRPr lang="zh-CN" altLang="en-US" sz="1600" dirty="0"/>
          </a:p>
        </p:txBody>
      </p:sp>
      <p:pic>
        <p:nvPicPr>
          <p:cNvPr id="13" name="Picture 3" descr="两个时间分辨 (2)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214818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643702" y="4286256"/>
            <a:ext cx="2357422" cy="2162773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Online test system. The efficiency and time resolution can be obtained by cosmic ray while irradiated by X-rays. 0.1C/cm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charge is accumulated in 35 days.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29C86E6F-361E-43C1-9A19-45367121F501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  <p:pic>
        <p:nvPicPr>
          <p:cNvPr id="4" name="Picture 16" descr="C:\Users\wjb\Desktop\eff-20th-cbm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023938"/>
            <a:ext cx="27209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:\Users\wjb\Desktop\res-20th-cbm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662363"/>
            <a:ext cx="27273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6275" y="2255838"/>
            <a:ext cx="276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  <a:ea typeface="+mn-ea"/>
              </a:rPr>
              <a:t>MRPC</a:t>
            </a:r>
            <a:r>
              <a:rPr lang="zh-CN" altLang="en-US" sz="2000" b="1" dirty="0">
                <a:latin typeface="+mn-ea"/>
                <a:ea typeface="+mn-ea"/>
              </a:rPr>
              <a:t>计数率世界分布图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000500" y="3209925"/>
            <a:ext cx="2190750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rgbClr val="0000CC"/>
                </a:solidFill>
              </a:rPr>
              <a:t>Rate: 60-70kHz/cm</a:t>
            </a:r>
            <a:r>
              <a:rPr lang="en-US" altLang="zh-CN" sz="1600" kern="0" baseline="30000" dirty="0">
                <a:solidFill>
                  <a:srgbClr val="0000CC"/>
                </a:solidFill>
              </a:rPr>
              <a:t>2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rgbClr val="0000CC"/>
                </a:solidFill>
              </a:rPr>
              <a:t>Time resolution: 40 </a:t>
            </a:r>
            <a:r>
              <a:rPr lang="en-US" altLang="zh-CN" sz="1600" kern="0" dirty="0" err="1">
                <a:solidFill>
                  <a:srgbClr val="0000CC"/>
                </a:solidFill>
              </a:rPr>
              <a:t>ps</a:t>
            </a:r>
            <a:endParaRPr lang="zh-CN" altLang="en-US" sz="1600" kern="0" baseline="30000" dirty="0">
              <a:solidFill>
                <a:srgbClr val="0000CC"/>
              </a:solidFill>
            </a:endParaRPr>
          </a:p>
        </p:txBody>
      </p:sp>
      <p:cxnSp>
        <p:nvCxnSpPr>
          <p:cNvPr id="8" name="直接箭头连接符 15"/>
          <p:cNvCxnSpPr>
            <a:cxnSpLocks noChangeShapeType="1"/>
          </p:cNvCxnSpPr>
          <p:nvPr/>
        </p:nvCxnSpPr>
        <p:spPr bwMode="auto">
          <a:xfrm rot="16200000" flipH="1">
            <a:off x="5528469" y="4044156"/>
            <a:ext cx="1685925" cy="119856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直接箭头连接符 13"/>
          <p:cNvCxnSpPr>
            <a:cxnSpLocks noChangeShapeType="1"/>
          </p:cNvCxnSpPr>
          <p:nvPr/>
        </p:nvCxnSpPr>
        <p:spPr bwMode="auto">
          <a:xfrm flipV="1">
            <a:off x="6011863" y="1733550"/>
            <a:ext cx="2159000" cy="14763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714625"/>
            <a:ext cx="3071813" cy="1765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1" descr="C:\Users\wjb\Desktop\2012-8-7 21-33-14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643438"/>
            <a:ext cx="31003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0" y="2928938"/>
            <a:ext cx="1027113" cy="307975"/>
          </a:xfrm>
          <a:prstGeom prst="rect">
            <a:avLst/>
          </a:prstGeom>
          <a:solidFill>
            <a:srgbClr val="F8DBA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 err="1">
                <a:solidFill>
                  <a:srgbClr val="000000"/>
                </a:solidFill>
              </a:rPr>
              <a:t>Cosy</a:t>
            </a:r>
            <a:r>
              <a:rPr lang="en-US" altLang="zh-CN" sz="1400" kern="0" dirty="0">
                <a:solidFill>
                  <a:srgbClr val="000000"/>
                </a:solidFill>
              </a:rPr>
              <a:t> 2011</a:t>
            </a: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0" y="4786313"/>
            <a:ext cx="1563688" cy="307975"/>
          </a:xfrm>
          <a:prstGeom prst="rect">
            <a:avLst/>
          </a:prstGeom>
          <a:solidFill>
            <a:srgbClr val="F8DBA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rgbClr val="000000"/>
                </a:solidFill>
              </a:rPr>
              <a:t>HZDR 2011/2012</a:t>
            </a:r>
          </a:p>
        </p:txBody>
      </p:sp>
      <p:pic>
        <p:nvPicPr>
          <p:cNvPr id="14" name="Picture 6" descr="无标题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0" b="25702"/>
          <a:stretch>
            <a:fillRect/>
          </a:stretch>
        </p:blipFill>
        <p:spPr bwMode="auto">
          <a:xfrm>
            <a:off x="928688" y="571500"/>
            <a:ext cx="32861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0" y="1357313"/>
            <a:ext cx="1628775" cy="307975"/>
          </a:xfrm>
          <a:prstGeom prst="rect">
            <a:avLst/>
          </a:prstGeom>
          <a:solidFill>
            <a:srgbClr val="F8DBA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kern="0" dirty="0">
                <a:solidFill>
                  <a:srgbClr val="000000"/>
                </a:solidFill>
              </a:rPr>
              <a:t>GSI Apr/Aug 2009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928688" y="0"/>
            <a:ext cx="7072312" cy="500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Test results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of high rate 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  <a:p>
            <a:pPr algn="ctr" eaLnBrk="1" hangingPunct="1"/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17" name="灯片编号占位符 14"/>
          <p:cNvSpPr txBox="1">
            <a:spLocks/>
          </p:cNvSpPr>
          <p:nvPr/>
        </p:nvSpPr>
        <p:spPr bwMode="auto">
          <a:xfrm>
            <a:off x="8215313" y="6356350"/>
            <a:ext cx="4699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defTabSz="457200">
              <a:buSzPct val="100000"/>
              <a:defRPr/>
            </a:pPr>
            <a:fld id="{F73F6C83-0863-4A1B-953A-04282A3EE7A9}" type="slidenum">
              <a:rPr lang="en-US" sz="1400">
                <a:solidFill>
                  <a:srgbClr val="000000"/>
                </a:solidFill>
                <a:latin typeface="+mn-lt"/>
                <a:ea typeface="宋体" charset="-122"/>
              </a:rPr>
              <a:pPr defTabSz="457200">
                <a:buSzPct val="100000"/>
                <a:defRPr/>
              </a:pPr>
              <a:t>18</a:t>
            </a:fld>
            <a:endParaRPr lang="en-US" sz="1400">
              <a:solidFill>
                <a:srgbClr val="000000"/>
              </a:solidFill>
              <a:latin typeface="+mn-lt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63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19</a:t>
            </a:fld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85860"/>
            <a:ext cx="3214678" cy="216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832076" y="1538964"/>
            <a:ext cx="5258767" cy="3772308"/>
            <a:chOff x="4230266" y="1965784"/>
            <a:chExt cx="5258767" cy="37723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266" y="1965784"/>
              <a:ext cx="5258767" cy="37723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5456585" y="2315908"/>
              <a:ext cx="2808312" cy="93610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456585" y="4404140"/>
              <a:ext cx="2808312" cy="936104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725445" y="3252012"/>
              <a:ext cx="539452" cy="1152128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456585" y="3262926"/>
              <a:ext cx="539452" cy="1141214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871939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8264897" y="3468036"/>
              <a:ext cx="584646" cy="72008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箭头连接符 12"/>
          <p:cNvCxnSpPr/>
          <p:nvPr/>
        </p:nvCxnSpPr>
        <p:spPr>
          <a:xfrm>
            <a:off x="3347864" y="3140968"/>
            <a:ext cx="1224136" cy="2841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5" descr="F:\工作\CBM合作\TDR\24pad\assem1——124pad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10274" b="17999"/>
          <a:stretch>
            <a:fillRect/>
          </a:stretch>
        </p:blipFill>
        <p:spPr bwMode="auto">
          <a:xfrm>
            <a:off x="0" y="4143380"/>
            <a:ext cx="3771061" cy="18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箭头连接符 14"/>
          <p:cNvCxnSpPr/>
          <p:nvPr/>
        </p:nvCxnSpPr>
        <p:spPr>
          <a:xfrm flipV="1">
            <a:off x="3643306" y="3857628"/>
            <a:ext cx="2143140" cy="12144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Prototype design for CBM-TOF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1538" y="350043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Strip-MRPC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42976" y="600076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Pad-MRPC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09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</a:t>
            </a:fld>
            <a:endParaRPr lang="zh-CN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5187" y="1323899"/>
            <a:ext cx="8208912" cy="4360863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vert="horz" lIns="91440" tIns="45720" rIns="91440" bIns="4572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zh-CN" altLang="en-US" sz="3200" b="1" kern="1200" dirty="0" smtClean="0">
                <a:solidFill>
                  <a:srgbClr val="715096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52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marR="0" lvl="0" indent="-36000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Established  on 1956, 120 faculties,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about 600 undergraduate students and </a:t>
            </a:r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00  master and </a:t>
            </a:r>
            <a:r>
              <a:rPr kumimoji="0" lang="en-US" altLang="zh-CN" sz="20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Ph.D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students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6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Research area: Nuclear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        Medical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        Nuclear and Particle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        Astrophysics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        Plasma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           Safety science and engineering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3608" y="116632"/>
            <a:ext cx="777686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0" hangingPunct="0"/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Introduction of  Department of Engineering Physics, Tsinghua University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2376824"/>
            <a:ext cx="3571339" cy="22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20</a:t>
            </a:fld>
            <a:endParaRPr lang="zh-CN" altLang="en-US" dirty="0"/>
          </a:p>
        </p:txBody>
      </p:sp>
      <p:pic>
        <p:nvPicPr>
          <p:cNvPr id="3" name="图片 3" descr="F:\工作\CBM合作\TDR\24pad\d_region_(3)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r="9756"/>
          <a:stretch>
            <a:fillRect/>
          </a:stretch>
        </p:blipFill>
        <p:spPr bwMode="auto">
          <a:xfrm>
            <a:off x="357158" y="928670"/>
            <a:ext cx="40544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500066" y="116632"/>
            <a:ext cx="800102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inner wall based on pad-MRPC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929066"/>
            <a:ext cx="2500330" cy="279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57290" y="5000636"/>
            <a:ext cx="3888432" cy="1202510"/>
          </a:xfrm>
          <a:prstGeom prst="rect">
            <a:avLst/>
          </a:prstGeom>
          <a:solidFill>
            <a:srgbClr val="1F497D">
              <a:lumMod val="75000"/>
            </a:srgbClr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Glass: 0.7mm, 5.2cm x 19.5cm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Pad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2cm x 2cm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16pads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Gas gap: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 x 0.22mm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内容占位符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t="52" r="8116" b="10213"/>
          <a:stretch/>
        </p:blipFill>
        <p:spPr>
          <a:xfrm>
            <a:off x="4643438" y="1428736"/>
            <a:ext cx="4143404" cy="25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2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21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3A7A3-4D64-4933-944C-AE54015369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fld id="{DA465CED-025E-4E1D-B92B-76F3308A82AD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429000"/>
            <a:ext cx="4929222" cy="1829055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14810" y="1285860"/>
            <a:ext cx="4792616" cy="1756508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Glass: low resistive glass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0.7mm thick, 27cm x 25cm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27cm x 0.7cm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0.3cm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interval,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 gap: 8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x 0.25mm, two stacks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 box: 600mm x 500mm x 72mm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652892" y="269876"/>
            <a:ext cx="8075240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strip-MRPC for high rate region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429264"/>
            <a:ext cx="4418838" cy="41498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 smtClean="0"/>
              <a:t>Differential strip: 7mm wide+3mm interval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357818" y="3714752"/>
            <a:ext cx="3500462" cy="1296305"/>
            <a:chOff x="4214810" y="3786190"/>
            <a:chExt cx="3500462" cy="1296305"/>
          </a:xfrm>
        </p:grpSpPr>
        <p:sp>
          <p:nvSpPr>
            <p:cNvPr id="11" name="矩形 10"/>
            <p:cNvSpPr/>
            <p:nvPr/>
          </p:nvSpPr>
          <p:spPr>
            <a:xfrm>
              <a:off x="5072066" y="4286256"/>
              <a:ext cx="2143140" cy="5000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72066" y="4786322"/>
              <a:ext cx="2143140" cy="7143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857884" y="4143380"/>
              <a:ext cx="642942" cy="1428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7255823" y="4286256"/>
              <a:ext cx="459449" cy="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7286644" y="4786322"/>
              <a:ext cx="42862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rot="5400000">
              <a:off x="7286644" y="4143380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rot="5400000" flipH="1" flipV="1">
              <a:off x="7307572" y="4938825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286644" y="4357694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h</a:t>
              </a:r>
              <a:endParaRPr lang="zh-CN" altLang="en-US" sz="1600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 rot="5400000" flipH="1" flipV="1">
              <a:off x="5786446" y="4000504"/>
              <a:ext cx="14287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5400000" flipH="1" flipV="1">
              <a:off x="6430182" y="3999710"/>
              <a:ext cx="14287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5572132" y="4000504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rot="10800000">
              <a:off x="6500826" y="4000504"/>
              <a:ext cx="28575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000760" y="3786190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w</a:t>
              </a:r>
              <a:endParaRPr lang="zh-CN" altLang="en-US" sz="1600" dirty="0"/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4572000" y="4286256"/>
              <a:ext cx="42862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10800000">
              <a:off x="4548249" y="4143566"/>
              <a:ext cx="128588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rot="5400000">
              <a:off x="4536281" y="3964785"/>
              <a:ext cx="35719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rot="5400000" flipH="1" flipV="1">
              <a:off x="4607719" y="4393413"/>
              <a:ext cx="21431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572000" y="4429132"/>
              <a:ext cx="242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t</a:t>
              </a:r>
              <a:endParaRPr lang="zh-CN" alt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14810" y="4714884"/>
              <a:ext cx="822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ground</a:t>
              </a:r>
              <a:endParaRPr lang="zh-CN" altLang="en-US" sz="1600" dirty="0"/>
            </a:p>
          </p:txBody>
        </p:sp>
      </p:grpSp>
      <p:graphicFrame>
        <p:nvGraphicFramePr>
          <p:cNvPr id="30" name="对象 29"/>
          <p:cNvGraphicFramePr>
            <a:graphicFrameLocks noChangeAspect="1"/>
          </p:cNvGraphicFramePr>
          <p:nvPr/>
        </p:nvGraphicFramePr>
        <p:xfrm>
          <a:off x="5572132" y="5143512"/>
          <a:ext cx="2994604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0" name="Equation" r:id="rId4" imgW="1790700" imgH="469900" progId="Equation.3">
                  <p:embed/>
                </p:oleObj>
              </mc:Choice>
              <mc:Fallback>
                <p:oleObj name="Equation" r:id="rId4" imgW="1790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5143512"/>
                        <a:ext cx="2994604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429256" y="6000768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Feed trough: Micro-strip, 50</a:t>
            </a:r>
            <a:r>
              <a:rPr lang="el-GR" altLang="zh-CN" dirty="0" smtClean="0">
                <a:latin typeface="Times New Roman"/>
                <a:cs typeface="Times New Roman"/>
              </a:rPr>
              <a:t>Ω</a:t>
            </a:r>
            <a:endParaRPr lang="zh-CN" altLang="en-US" dirty="0"/>
          </a:p>
        </p:txBody>
      </p:sp>
      <p:cxnSp>
        <p:nvCxnSpPr>
          <p:cNvPr id="32" name="直接箭头连接符 31"/>
          <p:cNvCxnSpPr/>
          <p:nvPr/>
        </p:nvCxnSpPr>
        <p:spPr>
          <a:xfrm rot="16200000" flipV="1">
            <a:off x="4822033" y="5322107"/>
            <a:ext cx="785818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60" descr="F:\工作\CBM合作\CBM 973\文章和报告\5.2-2.JPG"/>
          <p:cNvPicPr>
            <a:picLocks noChangeAspect="1" noChangeArrowheads="1"/>
          </p:cNvPicPr>
          <p:nvPr/>
        </p:nvPicPr>
        <p:blipFill>
          <a:blip r:embed="rId6"/>
          <a:srcRect l="17391" t="46193" r="18670" b="13198"/>
          <a:stretch>
            <a:fillRect/>
          </a:stretch>
        </p:blipFill>
        <p:spPr bwMode="auto">
          <a:xfrm>
            <a:off x="0" y="1428736"/>
            <a:ext cx="4000528" cy="1280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05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22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3A7A3-4D64-4933-944C-AE54015369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85" y="1492072"/>
            <a:ext cx="4870862" cy="5464870"/>
          </a:xfrm>
          <a:prstGeom prst="rect">
            <a:avLst/>
          </a:prstGeom>
        </p:spPr>
      </p:pic>
      <p:sp>
        <p:nvSpPr>
          <p:cNvPr id="6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3A7A3-4D64-4933-944C-AE54015369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23"/>
          <p:cNvSpPr txBox="1"/>
          <p:nvPr/>
        </p:nvSpPr>
        <p:spPr>
          <a:xfrm>
            <a:off x="783884" y="1407539"/>
            <a:ext cx="268987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5420497" y="2265406"/>
            <a:ext cx="3459892" cy="11532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5626443" y="4431957"/>
            <a:ext cx="3476368" cy="81554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文本框 21"/>
          <p:cNvSpPr txBox="1"/>
          <p:nvPr/>
        </p:nvSpPr>
        <p:spPr>
          <a:xfrm>
            <a:off x="8041704" y="2265406"/>
            <a:ext cx="74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2"/>
                </a:solidFill>
              </a:rPr>
              <a:t>BEAM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11" name="文本框 28"/>
          <p:cNvSpPr txBox="1"/>
          <p:nvPr/>
        </p:nvSpPr>
        <p:spPr>
          <a:xfrm>
            <a:off x="8366022" y="4484172"/>
            <a:ext cx="74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2"/>
                </a:solidFill>
              </a:rPr>
              <a:t>BEAM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631872" y="1841686"/>
            <a:ext cx="1500491" cy="738664"/>
            <a:chOff x="4493685" y="1955232"/>
            <a:chExt cx="1389394" cy="738664"/>
          </a:xfrm>
        </p:grpSpPr>
        <p:sp>
          <p:nvSpPr>
            <p:cNvPr id="13" name="文本框 22"/>
            <p:cNvSpPr txBox="1"/>
            <p:nvPr/>
          </p:nvSpPr>
          <p:spPr>
            <a:xfrm>
              <a:off x="4661780" y="1955232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Buc-2013</a:t>
              </a:r>
              <a:endParaRPr lang="zh-CN" altLang="en-US" dirty="0"/>
            </a:p>
          </p:txBody>
        </p:sp>
        <p:sp>
          <p:nvSpPr>
            <p:cNvPr id="14" name="文本框 30"/>
            <p:cNvSpPr txBox="1"/>
            <p:nvPr/>
          </p:nvSpPr>
          <p:spPr>
            <a:xfrm>
              <a:off x="4661780" y="2324564"/>
              <a:ext cx="1005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THU-Pad</a:t>
              </a:r>
              <a:endParaRPr lang="zh-CN" altLang="en-US" dirty="0"/>
            </a:p>
          </p:txBody>
        </p:sp>
        <p:sp>
          <p:nvSpPr>
            <p:cNvPr id="15" name="左弧形箭头 14"/>
            <p:cNvSpPr/>
            <p:nvPr/>
          </p:nvSpPr>
          <p:spPr>
            <a:xfrm>
              <a:off x="4493685" y="2108887"/>
              <a:ext cx="216024" cy="456017"/>
            </a:xfrm>
            <a:prstGeom prst="curved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左弧形箭头 15"/>
            <p:cNvSpPr/>
            <p:nvPr/>
          </p:nvSpPr>
          <p:spPr>
            <a:xfrm rot="10800000">
              <a:off x="5667055" y="2108887"/>
              <a:ext cx="216024" cy="456017"/>
            </a:xfrm>
            <a:prstGeom prst="curved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文本框 33"/>
          <p:cNvSpPr txBox="1"/>
          <p:nvPr/>
        </p:nvSpPr>
        <p:spPr>
          <a:xfrm>
            <a:off x="3813408" y="2771636"/>
            <a:ext cx="90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Buc-Ref</a:t>
            </a:r>
            <a:endParaRPr lang="zh-CN" altLang="en-US" dirty="0"/>
          </a:p>
        </p:txBody>
      </p:sp>
      <p:sp>
        <p:nvSpPr>
          <p:cNvPr id="18" name="文本框 34"/>
          <p:cNvSpPr txBox="1"/>
          <p:nvPr/>
        </p:nvSpPr>
        <p:spPr>
          <a:xfrm>
            <a:off x="4038230" y="3233221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</a:t>
            </a:r>
            <a:endParaRPr lang="zh-CN" altLang="en-US" dirty="0"/>
          </a:p>
        </p:txBody>
      </p:sp>
      <p:sp>
        <p:nvSpPr>
          <p:cNvPr id="19" name="文本框 35"/>
          <p:cNvSpPr txBox="1"/>
          <p:nvPr/>
        </p:nvSpPr>
        <p:spPr>
          <a:xfrm>
            <a:off x="3931816" y="4831107"/>
            <a:ext cx="84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HD-Ref</a:t>
            </a:r>
            <a:endParaRPr lang="zh-CN" altLang="en-US" dirty="0"/>
          </a:p>
        </p:txBody>
      </p:sp>
      <p:sp>
        <p:nvSpPr>
          <p:cNvPr id="20" name="TextBox 23"/>
          <p:cNvSpPr txBox="1"/>
          <p:nvPr/>
        </p:nvSpPr>
        <p:spPr>
          <a:xfrm>
            <a:off x="445365" y="5272753"/>
            <a:ext cx="379122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time in October 2014 at GSI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On 0.3mm/4mm/5mm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rate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hundreds Hz/cm</a:t>
            </a:r>
            <a:r>
              <a:rPr lang="en-US" altLang="zh-CN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3" y="1964728"/>
            <a:ext cx="2548265" cy="3105657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3552162" y="3670509"/>
            <a:ext cx="1580202" cy="738664"/>
            <a:chOff x="4361360" y="4131679"/>
            <a:chExt cx="1438867" cy="738664"/>
          </a:xfrm>
        </p:grpSpPr>
        <p:sp>
          <p:nvSpPr>
            <p:cNvPr id="23" name="文本框 36"/>
            <p:cNvSpPr txBox="1"/>
            <p:nvPr/>
          </p:nvSpPr>
          <p:spPr>
            <a:xfrm>
              <a:off x="4544997" y="4131679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THU-Strip</a:t>
              </a:r>
              <a:endParaRPr lang="zh-CN" altLang="en-US" dirty="0"/>
            </a:p>
          </p:txBody>
        </p:sp>
        <p:sp>
          <p:nvSpPr>
            <p:cNvPr id="24" name="文本框 37"/>
            <p:cNvSpPr txBox="1"/>
            <p:nvPr/>
          </p:nvSpPr>
          <p:spPr>
            <a:xfrm>
              <a:off x="4669871" y="4501011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HD-P2</a:t>
              </a:r>
              <a:endParaRPr lang="zh-CN" altLang="en-US" dirty="0"/>
            </a:p>
          </p:txBody>
        </p:sp>
        <p:sp>
          <p:nvSpPr>
            <p:cNvPr id="25" name="左弧形箭头 24"/>
            <p:cNvSpPr/>
            <p:nvPr/>
          </p:nvSpPr>
          <p:spPr>
            <a:xfrm>
              <a:off x="4361360" y="4285475"/>
              <a:ext cx="216024" cy="456017"/>
            </a:xfrm>
            <a:prstGeom prst="curved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左弧形箭头 25"/>
            <p:cNvSpPr/>
            <p:nvPr/>
          </p:nvSpPr>
          <p:spPr>
            <a:xfrm rot="10800000">
              <a:off x="5584203" y="4269527"/>
              <a:ext cx="216024" cy="456017"/>
            </a:xfrm>
            <a:prstGeom prst="curved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直接箭头连接符 26"/>
          <p:cNvCxnSpPr/>
          <p:nvPr/>
        </p:nvCxnSpPr>
        <p:spPr>
          <a:xfrm flipH="1">
            <a:off x="2340979" y="3013724"/>
            <a:ext cx="476406" cy="202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2682612" y="3731508"/>
            <a:ext cx="444084" cy="304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文本框 59"/>
          <p:cNvSpPr txBox="1"/>
          <p:nvPr/>
        </p:nvSpPr>
        <p:spPr>
          <a:xfrm>
            <a:off x="2724130" y="2819516"/>
            <a:ext cx="7496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 rot="801154">
            <a:off x="977039" y="2466401"/>
            <a:ext cx="1672924" cy="1101515"/>
          </a:xfrm>
          <a:prstGeom prst="ellipse">
            <a:avLst/>
          </a:prstGeom>
          <a:noFill/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右箭头 30"/>
          <p:cNvSpPr/>
          <p:nvPr/>
        </p:nvSpPr>
        <p:spPr>
          <a:xfrm rot="20400907">
            <a:off x="2332394" y="2265571"/>
            <a:ext cx="1296144" cy="247879"/>
          </a:xfrm>
          <a:prstGeom prst="rightArrow">
            <a:avLst>
              <a:gd name="adj1" fmla="val 50000"/>
              <a:gd name="adj2" fmla="val 898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右箭头 31"/>
          <p:cNvSpPr/>
          <p:nvPr/>
        </p:nvSpPr>
        <p:spPr>
          <a:xfrm rot="10432286">
            <a:off x="5123170" y="1999819"/>
            <a:ext cx="662192" cy="249310"/>
          </a:xfrm>
          <a:prstGeom prst="rightArrow">
            <a:avLst>
              <a:gd name="adj1" fmla="val 50000"/>
              <a:gd name="adj2" fmla="val 898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右箭头 32"/>
          <p:cNvSpPr/>
          <p:nvPr/>
        </p:nvSpPr>
        <p:spPr>
          <a:xfrm rot="10800000">
            <a:off x="4794320" y="2568019"/>
            <a:ext cx="2209856" cy="552105"/>
          </a:xfrm>
          <a:prstGeom prst="ben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右箭头 33"/>
          <p:cNvSpPr/>
          <p:nvPr/>
        </p:nvSpPr>
        <p:spPr>
          <a:xfrm rot="10432286">
            <a:off x="5141752" y="3821057"/>
            <a:ext cx="1371879" cy="249310"/>
          </a:xfrm>
          <a:prstGeom prst="rightArrow">
            <a:avLst>
              <a:gd name="adj1" fmla="val 50000"/>
              <a:gd name="adj2" fmla="val 898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右箭头 34"/>
          <p:cNvSpPr/>
          <p:nvPr/>
        </p:nvSpPr>
        <p:spPr>
          <a:xfrm rot="21030768">
            <a:off x="2780987" y="4016106"/>
            <a:ext cx="755797" cy="249310"/>
          </a:xfrm>
          <a:prstGeom prst="rightArrow">
            <a:avLst>
              <a:gd name="adj1" fmla="val 50000"/>
              <a:gd name="adj2" fmla="val 898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下弧形箭头 35"/>
          <p:cNvSpPr/>
          <p:nvPr/>
        </p:nvSpPr>
        <p:spPr>
          <a:xfrm rot="166649" flipH="1">
            <a:off x="4443565" y="5242228"/>
            <a:ext cx="3527369" cy="728594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785813" y="214313"/>
            <a:ext cx="7286625" cy="785812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6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Beam test @GSI, Oct.2014</a:t>
            </a:r>
            <a:endParaRPr lang="en-US" altLang="zh-CN" sz="36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159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23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4" name="TextBox 23"/>
          <p:cNvSpPr txBox="1"/>
          <p:nvPr/>
        </p:nvSpPr>
        <p:spPr>
          <a:xfrm>
            <a:off x="746960" y="1364551"/>
            <a:ext cx="357209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Run: Sun1205 – 5500V Time Resolution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004039"/>
              </p:ext>
            </p:extLst>
          </p:nvPr>
        </p:nvGraphicFramePr>
        <p:xfrm>
          <a:off x="390684" y="5157192"/>
          <a:ext cx="4397340" cy="14743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99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7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89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93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4866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Threshold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Efficiency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Time Resolution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Cluster Size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8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170mV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97.0%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71.6ps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1.7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8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180mV</a:t>
                      </a:r>
                      <a:endParaRPr lang="zh-CN" altLang="en-US" sz="1400" dirty="0" smtClean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97.0%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68.9ps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1.7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8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190mV</a:t>
                      </a:r>
                      <a:endParaRPr lang="zh-CN" altLang="en-US" sz="1400" dirty="0" smtClean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97.0%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71.0ps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1.6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8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200mV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96.7%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68.9ps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1.6</a:t>
                      </a:r>
                      <a:endParaRPr lang="zh-CN" altLang="en-US" sz="1400" dirty="0"/>
                    </a:p>
                  </a:txBody>
                  <a:tcPr marL="72707" marR="72707" marT="36353" marB="3635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2" y="1845153"/>
            <a:ext cx="4032448" cy="2746236"/>
          </a:xfrm>
          <a:prstGeom prst="rect">
            <a:avLst/>
          </a:prstGeom>
        </p:spPr>
      </p:pic>
      <p:sp>
        <p:nvSpPr>
          <p:cNvPr id="7" name="TextBox 23"/>
          <p:cNvSpPr txBox="1"/>
          <p:nvPr/>
        </p:nvSpPr>
        <p:spPr>
          <a:xfrm>
            <a:off x="683568" y="4674622"/>
            <a:ext cx="368102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Result under Different Threshold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515983"/>
              </p:ext>
            </p:extLst>
          </p:nvPr>
        </p:nvGraphicFramePr>
        <p:xfrm>
          <a:off x="4860032" y="1138376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98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1138376"/>
                        <a:ext cx="3921125" cy="300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28"/>
          <p:cNvSpPr txBox="1"/>
          <p:nvPr/>
        </p:nvSpPr>
        <p:spPr>
          <a:xfrm>
            <a:off x="6537108" y="2847848"/>
            <a:ext cx="1365262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Efficiency:</a:t>
            </a:r>
          </a:p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97%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8"/>
          <p:cNvSpPr txBox="1"/>
          <p:nvPr/>
        </p:nvSpPr>
        <p:spPr>
          <a:xfrm>
            <a:off x="6444208" y="5478489"/>
            <a:ext cx="1728192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resolution:</a:t>
            </a:r>
          </a:p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70ps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4864100" y="3822700"/>
          <a:ext cx="3911600" cy="299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99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3822700"/>
                        <a:ext cx="3911600" cy="299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标题 1"/>
          <p:cNvSpPr txBox="1">
            <a:spLocks/>
          </p:cNvSpPr>
          <p:nvPr/>
        </p:nvSpPr>
        <p:spPr>
          <a:xfrm>
            <a:off x="1165994" y="189599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Performance of prototype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545E0-BEB2-4318-9E9B-6A3FAEE1189E}" type="slidenum">
              <a:rPr lang="zh-CN" altLang="en-US" smtClean="0"/>
              <a:pPr>
                <a:defRPr/>
              </a:pPr>
              <a:t>24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FB03AA-D28C-4FCC-A411-4D511EB668DB}" type="slidenum">
              <a:rPr lang="zh-CN" altLang="en-US" sz="140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zh-CN" altLang="en-US" sz="1400" dirty="0">
              <a:latin typeface="+mn-lt"/>
              <a:ea typeface="+mn-ea"/>
            </a:endParaRP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>
          <a:xfrm>
            <a:off x="928688" y="214313"/>
            <a:ext cx="7072312" cy="65722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+mj-lt"/>
                <a:cs typeface="+mj-cs"/>
              </a:rPr>
              <a:t>MRPC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+mj-lt"/>
                <a:cs typeface="+mj-cs"/>
              </a:rPr>
              <a:t>mass production</a:t>
            </a:r>
            <a:endParaRPr lang="en-US" altLang="zh-CN" sz="3200" b="1" kern="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4876" r="13947" b="33058"/>
          <a:stretch>
            <a:fillRect/>
          </a:stretch>
        </p:blipFill>
        <p:spPr bwMode="auto">
          <a:xfrm>
            <a:off x="755576" y="1158875"/>
            <a:ext cx="67865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ic1_2 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8509" y="4745965"/>
            <a:ext cx="2254491" cy="90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F:\工作\CBM合作\文章和报告\FS3000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63295"/>
            <a:ext cx="3191998" cy="2071702"/>
          </a:xfrm>
          <a:prstGeom prst="rect">
            <a:avLst/>
          </a:prstGeom>
          <a:noFill/>
        </p:spPr>
      </p:pic>
      <p:pic>
        <p:nvPicPr>
          <p:cNvPr id="13" name="Picture 6" descr="F:\工作\CBM合作\文章和报告\20141131558364212806(0).jpg"/>
          <p:cNvPicPr>
            <a:picLocks noChangeAspect="1" noChangeArrowheads="1"/>
          </p:cNvPicPr>
          <p:nvPr/>
        </p:nvPicPr>
        <p:blipFill>
          <a:blip r:embed="rId5" cstate="print"/>
          <a:srcRect l="18627" t="16990" r="11785" b="5446"/>
          <a:stretch>
            <a:fillRect/>
          </a:stretch>
        </p:blipFill>
        <p:spPr bwMode="auto">
          <a:xfrm>
            <a:off x="3475134" y="4083237"/>
            <a:ext cx="3571900" cy="2651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25</a:t>
            </a:fld>
            <a:endParaRPr lang="zh-CN" altLang="en-US" dirty="0"/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575476" y="1182472"/>
            <a:ext cx="7286676" cy="2214578"/>
            <a:chOff x="183" y="926"/>
            <a:chExt cx="5407" cy="2057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07" y="926"/>
              <a:ext cx="5367" cy="205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978" y="933"/>
              <a:ext cx="1719" cy="205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978" y="1221"/>
              <a:ext cx="143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978" y="1221"/>
              <a:ext cx="288" cy="17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266" y="1221"/>
              <a:ext cx="288" cy="17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554" y="1221"/>
              <a:ext cx="288" cy="17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2418" y="1221"/>
              <a:ext cx="305" cy="17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2130" y="1221"/>
              <a:ext cx="278" cy="17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1842" y="1221"/>
              <a:ext cx="288" cy="17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978" y="1461"/>
              <a:ext cx="17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960" y="1253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1/2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283" y="1253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3/4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1602" y="1253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5/6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859" y="1253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7/8</a:t>
              </a: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2359" y="1253"/>
              <a:ext cx="3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11/12</a:t>
              </a:r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2126" y="1265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9/10</a:t>
              </a:r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2716" y="926"/>
              <a:ext cx="1723" cy="205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>
              <a:off x="2716" y="1214"/>
              <a:ext cx="143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2716" y="1214"/>
              <a:ext cx="288" cy="1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3004" y="1214"/>
              <a:ext cx="288" cy="1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8"/>
            <p:cNvSpPr>
              <a:spLocks noChangeArrowheads="1"/>
            </p:cNvSpPr>
            <p:nvPr/>
          </p:nvSpPr>
          <p:spPr bwMode="auto">
            <a:xfrm>
              <a:off x="3292" y="1214"/>
              <a:ext cx="288" cy="1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29"/>
            <p:cNvSpPr>
              <a:spLocks noChangeArrowheads="1"/>
            </p:cNvSpPr>
            <p:nvPr/>
          </p:nvSpPr>
          <p:spPr bwMode="auto">
            <a:xfrm>
              <a:off x="4156" y="1214"/>
              <a:ext cx="288" cy="1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Rectangle 30"/>
            <p:cNvSpPr>
              <a:spLocks noChangeArrowheads="1"/>
            </p:cNvSpPr>
            <p:nvPr/>
          </p:nvSpPr>
          <p:spPr bwMode="auto">
            <a:xfrm>
              <a:off x="3868" y="1214"/>
              <a:ext cx="288" cy="1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>
              <a:off x="3580" y="1214"/>
              <a:ext cx="288" cy="1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>
              <a:off x="2723" y="1459"/>
              <a:ext cx="285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2698" y="1246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1/2</a:t>
              </a:r>
            </a:p>
          </p:txBody>
        </p:sp>
        <p:sp>
          <p:nvSpPr>
            <p:cNvPr id="30" name="Text Box 34"/>
            <p:cNvSpPr txBox="1">
              <a:spLocks noChangeArrowheads="1"/>
            </p:cNvSpPr>
            <p:nvPr/>
          </p:nvSpPr>
          <p:spPr bwMode="auto">
            <a:xfrm>
              <a:off x="3021" y="1246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3/4</a:t>
              </a: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3340" y="1246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5/6</a:t>
              </a:r>
            </a:p>
          </p:txBody>
        </p:sp>
        <p:sp>
          <p:nvSpPr>
            <p:cNvPr id="32" name="Text Box 36"/>
            <p:cNvSpPr txBox="1">
              <a:spLocks noChangeArrowheads="1"/>
            </p:cNvSpPr>
            <p:nvPr/>
          </p:nvSpPr>
          <p:spPr bwMode="auto">
            <a:xfrm>
              <a:off x="3597" y="1246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7/8</a:t>
              </a:r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4097" y="1246"/>
              <a:ext cx="3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11/12</a:t>
              </a:r>
            </a:p>
          </p:txBody>
        </p:sp>
        <p:sp>
          <p:nvSpPr>
            <p:cNvPr id="34" name="Text Box 38"/>
            <p:cNvSpPr txBox="1">
              <a:spLocks noChangeArrowheads="1"/>
            </p:cNvSpPr>
            <p:nvPr/>
          </p:nvSpPr>
          <p:spPr bwMode="auto">
            <a:xfrm>
              <a:off x="3864" y="1258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9/10</a:t>
              </a:r>
            </a:p>
          </p:txBody>
        </p: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4438" y="1217"/>
              <a:ext cx="288" cy="176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40"/>
            <p:cNvSpPr>
              <a:spLocks noChangeArrowheads="1"/>
            </p:cNvSpPr>
            <p:nvPr/>
          </p:nvSpPr>
          <p:spPr bwMode="auto">
            <a:xfrm>
              <a:off x="4726" y="1217"/>
              <a:ext cx="288" cy="176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Rectangle 41"/>
            <p:cNvSpPr>
              <a:spLocks noChangeArrowheads="1"/>
            </p:cNvSpPr>
            <p:nvPr/>
          </p:nvSpPr>
          <p:spPr bwMode="auto">
            <a:xfrm>
              <a:off x="5014" y="1217"/>
              <a:ext cx="288" cy="176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42"/>
            <p:cNvSpPr>
              <a:spLocks noChangeArrowheads="1"/>
            </p:cNvSpPr>
            <p:nvPr/>
          </p:nvSpPr>
          <p:spPr bwMode="auto">
            <a:xfrm>
              <a:off x="5299" y="1217"/>
              <a:ext cx="279" cy="1766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Text Box 43"/>
            <p:cNvSpPr txBox="1">
              <a:spLocks noChangeArrowheads="1"/>
            </p:cNvSpPr>
            <p:nvPr/>
          </p:nvSpPr>
          <p:spPr bwMode="auto">
            <a:xfrm>
              <a:off x="4420" y="1249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1/2</a:t>
              </a:r>
            </a:p>
          </p:txBody>
        </p:sp>
        <p:sp>
          <p:nvSpPr>
            <p:cNvPr id="40" name="Text Box 44"/>
            <p:cNvSpPr txBox="1">
              <a:spLocks noChangeArrowheads="1"/>
            </p:cNvSpPr>
            <p:nvPr/>
          </p:nvSpPr>
          <p:spPr bwMode="auto">
            <a:xfrm>
              <a:off x="4743" y="1249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3/4</a:t>
              </a:r>
            </a:p>
          </p:txBody>
        </p:sp>
        <p:sp>
          <p:nvSpPr>
            <p:cNvPr id="41" name="Text Box 45"/>
            <p:cNvSpPr txBox="1">
              <a:spLocks noChangeArrowheads="1"/>
            </p:cNvSpPr>
            <p:nvPr/>
          </p:nvSpPr>
          <p:spPr bwMode="auto">
            <a:xfrm>
              <a:off x="5062" y="1249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5/6</a:t>
              </a:r>
            </a:p>
          </p:txBody>
        </p:sp>
        <p:sp>
          <p:nvSpPr>
            <p:cNvPr id="42" name="Text Box 46"/>
            <p:cNvSpPr txBox="1">
              <a:spLocks noChangeArrowheads="1"/>
            </p:cNvSpPr>
            <p:nvPr/>
          </p:nvSpPr>
          <p:spPr bwMode="auto">
            <a:xfrm>
              <a:off x="5319" y="1249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7/8</a:t>
              </a:r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981" y="1217"/>
              <a:ext cx="4591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>
              <a:off x="207" y="1459"/>
              <a:ext cx="536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 Box 49"/>
            <p:cNvSpPr txBox="1">
              <a:spLocks noChangeArrowheads="1"/>
            </p:cNvSpPr>
            <p:nvPr/>
          </p:nvSpPr>
          <p:spPr bwMode="auto">
            <a:xfrm>
              <a:off x="1609" y="967"/>
              <a:ext cx="4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2006</a:t>
              </a:r>
            </a:p>
          </p:txBody>
        </p:sp>
        <p:sp>
          <p:nvSpPr>
            <p:cNvPr id="46" name="Text Box 50"/>
            <p:cNvSpPr txBox="1">
              <a:spLocks noChangeArrowheads="1"/>
            </p:cNvSpPr>
            <p:nvPr/>
          </p:nvSpPr>
          <p:spPr bwMode="auto">
            <a:xfrm>
              <a:off x="3327" y="951"/>
              <a:ext cx="4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2007</a:t>
              </a:r>
            </a:p>
          </p:txBody>
        </p:sp>
        <p:sp>
          <p:nvSpPr>
            <p:cNvPr id="47" name="Text Box 51"/>
            <p:cNvSpPr txBox="1">
              <a:spLocks noChangeArrowheads="1"/>
            </p:cNvSpPr>
            <p:nvPr/>
          </p:nvSpPr>
          <p:spPr bwMode="auto">
            <a:xfrm>
              <a:off x="4866" y="962"/>
              <a:ext cx="4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2008</a:t>
              </a:r>
            </a:p>
          </p:txBody>
        </p:sp>
        <p:sp>
          <p:nvSpPr>
            <p:cNvPr id="48" name="Text Box 52"/>
            <p:cNvSpPr txBox="1">
              <a:spLocks noChangeArrowheads="1"/>
            </p:cNvSpPr>
            <p:nvPr/>
          </p:nvSpPr>
          <p:spPr bwMode="auto">
            <a:xfrm>
              <a:off x="255" y="1483"/>
              <a:ext cx="6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</a:rPr>
                <a:t>Prod Start</a:t>
              </a:r>
            </a:p>
          </p:txBody>
        </p:sp>
        <p:sp>
          <p:nvSpPr>
            <p:cNvPr id="49" name="Text Box 53"/>
            <p:cNvSpPr txBox="1">
              <a:spLocks noChangeArrowheads="1"/>
            </p:cNvSpPr>
            <p:nvPr/>
          </p:nvSpPr>
          <p:spPr bwMode="auto">
            <a:xfrm>
              <a:off x="246" y="1749"/>
              <a:ext cx="7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</a:rPr>
                <a:t>132 MRPCs</a:t>
              </a:r>
            </a:p>
          </p:txBody>
        </p:sp>
        <p:sp>
          <p:nvSpPr>
            <p:cNvPr id="50" name="Text Box 54"/>
            <p:cNvSpPr txBox="1">
              <a:spLocks noChangeArrowheads="1"/>
            </p:cNvSpPr>
            <p:nvPr/>
          </p:nvSpPr>
          <p:spPr bwMode="auto">
            <a:xfrm>
              <a:off x="246" y="1991"/>
              <a:ext cx="7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</a:rPr>
                <a:t>768 MRPCs</a:t>
              </a:r>
            </a:p>
          </p:txBody>
        </p:sp>
        <p:sp>
          <p:nvSpPr>
            <p:cNvPr id="51" name="Text Box 55"/>
            <p:cNvSpPr txBox="1">
              <a:spLocks noChangeArrowheads="1"/>
            </p:cNvSpPr>
            <p:nvPr/>
          </p:nvSpPr>
          <p:spPr bwMode="auto">
            <a:xfrm>
              <a:off x="183" y="2233"/>
              <a:ext cx="7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</a:rPr>
                <a:t>1856 MRPCs</a:t>
              </a:r>
            </a:p>
          </p:txBody>
        </p:sp>
        <p:sp>
          <p:nvSpPr>
            <p:cNvPr id="52" name="Text Box 57"/>
            <p:cNvSpPr txBox="1">
              <a:spLocks noChangeArrowheads="1"/>
            </p:cNvSpPr>
            <p:nvPr/>
          </p:nvSpPr>
          <p:spPr bwMode="auto">
            <a:xfrm>
              <a:off x="183" y="2451"/>
              <a:ext cx="79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</a:rPr>
                <a:t>2944 MRPCs</a:t>
              </a:r>
            </a:p>
          </p:txBody>
        </p:sp>
        <p:sp>
          <p:nvSpPr>
            <p:cNvPr id="53" name="Text Box 58"/>
            <p:cNvSpPr txBox="1">
              <a:spLocks noChangeArrowheads="1"/>
            </p:cNvSpPr>
            <p:nvPr/>
          </p:nvSpPr>
          <p:spPr bwMode="auto">
            <a:xfrm>
              <a:off x="183" y="2693"/>
              <a:ext cx="79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</a:rPr>
                <a:t>4032 MRPCs</a:t>
              </a:r>
            </a:p>
          </p:txBody>
        </p:sp>
        <p:sp>
          <p:nvSpPr>
            <p:cNvPr id="54" name="Line 60"/>
            <p:cNvSpPr>
              <a:spLocks noChangeShapeType="1"/>
            </p:cNvSpPr>
            <p:nvPr/>
          </p:nvSpPr>
          <p:spPr bwMode="auto">
            <a:xfrm>
              <a:off x="1453" y="1827"/>
              <a:ext cx="761" cy="1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Line 62"/>
            <p:cNvSpPr>
              <a:spLocks noChangeShapeType="1"/>
            </p:cNvSpPr>
            <p:nvPr/>
          </p:nvSpPr>
          <p:spPr bwMode="auto">
            <a:xfrm>
              <a:off x="1453" y="2067"/>
              <a:ext cx="1607" cy="1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Line 63"/>
            <p:cNvSpPr>
              <a:spLocks noChangeShapeType="1"/>
            </p:cNvSpPr>
            <p:nvPr/>
          </p:nvSpPr>
          <p:spPr bwMode="auto">
            <a:xfrm>
              <a:off x="1453" y="2331"/>
              <a:ext cx="2452" cy="1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Line 64"/>
            <p:cNvSpPr>
              <a:spLocks noChangeShapeType="1"/>
            </p:cNvSpPr>
            <p:nvPr/>
          </p:nvSpPr>
          <p:spPr bwMode="auto">
            <a:xfrm>
              <a:off x="1453" y="2547"/>
              <a:ext cx="2976" cy="29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65"/>
            <p:cNvSpPr>
              <a:spLocks noChangeShapeType="1"/>
            </p:cNvSpPr>
            <p:nvPr/>
          </p:nvSpPr>
          <p:spPr bwMode="auto">
            <a:xfrm flipV="1">
              <a:off x="1453" y="2758"/>
              <a:ext cx="4008" cy="29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69"/>
            <p:cNvSpPr>
              <a:spLocks noChangeShapeType="1"/>
            </p:cNvSpPr>
            <p:nvPr/>
          </p:nvSpPr>
          <p:spPr bwMode="auto">
            <a:xfrm>
              <a:off x="1477" y="1507"/>
              <a:ext cx="0" cy="9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Rectangle 4"/>
          <p:cNvSpPr txBox="1">
            <a:spLocks noChangeArrowheads="1"/>
          </p:cNvSpPr>
          <p:nvPr/>
        </p:nvSpPr>
        <p:spPr>
          <a:xfrm>
            <a:off x="1045127" y="214313"/>
            <a:ext cx="7072312" cy="65722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+mj-lt"/>
                <a:cs typeface="+mj-cs"/>
              </a:rPr>
              <a:t>Production milestone of STAR MRPC</a:t>
            </a:r>
            <a:endParaRPr lang="en-US" altLang="zh-CN" sz="3200" b="1" kern="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pic>
        <p:nvPicPr>
          <p:cNvPr id="61" name="Picture 12" descr="DSCN07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7" y="4087812"/>
            <a:ext cx="271462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" descr="E:\Sam\Pictures\Photo\2012\01\IMG_22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87" y="4016375"/>
            <a:ext cx="30003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7" descr="F:\工作\MRPC\测试系统照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73" y="4233143"/>
            <a:ext cx="275842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16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26</a:t>
            </a:fld>
            <a:endParaRPr lang="zh-CN" altLang="en-US" dirty="0"/>
          </a:p>
        </p:txBody>
      </p:sp>
      <p:sp>
        <p:nvSpPr>
          <p:cNvPr id="3" name="灯片编号占位符 6"/>
          <p:cNvSpPr txBox="1">
            <a:spLocks/>
          </p:cNvSpPr>
          <p:nvPr/>
        </p:nvSpPr>
        <p:spPr bwMode="auto">
          <a:xfrm>
            <a:off x="8215313" y="6356350"/>
            <a:ext cx="4699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rgbClr val="000000"/>
                </a:solidFill>
                <a:latin typeface="+mn-lt"/>
                <a:ea typeface="宋体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BF46348E-3E5F-4E00-99C0-653977FA520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3" y="1411636"/>
            <a:ext cx="605317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72198" y="1556792"/>
            <a:ext cx="3071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In CMS 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PhaseII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upgrade, station 3 and 4 of 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Muon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system is intended to be constructed with RPC.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Requirement: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Rate &gt;2kHz/cm</a:t>
            </a:r>
            <a:r>
              <a:rPr kumimoji="0" lang="en-US" altLang="zh-CN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Trapezoidal, space limit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Time resolution ~100ps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70" y="285728"/>
            <a:ext cx="507206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CMS-</a:t>
            </a:r>
            <a:r>
              <a:rPr kumimoji="0" lang="en-US" altLang="zh-CN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Muon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upgrade</a:t>
            </a:r>
          </a:p>
        </p:txBody>
      </p:sp>
    </p:spTree>
    <p:extLst>
      <p:ext uri="{BB962C8B-B14F-4D97-AF65-F5344CB8AC3E}">
        <p14:creationId xmlns:p14="http://schemas.microsoft.com/office/powerpoint/2010/main" val="15848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27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 bwMode="auto">
          <a:xfrm>
            <a:off x="8215313" y="6356350"/>
            <a:ext cx="4699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rgbClr val="000000"/>
                </a:solidFill>
                <a:latin typeface="+mn-lt"/>
                <a:ea typeface="宋体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fld id="{BF46348E-3E5F-4E00-99C0-653977FA520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sp>
        <p:nvSpPr>
          <p:cNvPr id="4" name="ZoneTexte 4"/>
          <p:cNvSpPr txBox="1"/>
          <p:nvPr/>
        </p:nvSpPr>
        <p:spPr>
          <a:xfrm>
            <a:off x="1158069" y="451951"/>
            <a:ext cx="75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Using the time resolution the RPC we expect to do much better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Image 6" descr="Capture d’écran 2013-02-24 à 10.56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6114"/>
            <a:ext cx="8229600" cy="5114686"/>
          </a:xfrm>
          <a:prstGeom prst="rect">
            <a:avLst/>
          </a:prstGeom>
        </p:spPr>
      </p:pic>
      <p:sp>
        <p:nvSpPr>
          <p:cNvPr id="6" name="灯片编号占位符 5"/>
          <p:cNvSpPr txBox="1">
            <a:spLocks/>
          </p:cNvSpPr>
          <p:nvPr/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3B2F2DC-4ECE-6949-8251-33F7459E586D}" type="slidenum">
              <a:rPr lang="en-US" sz="3600" smtClean="0">
                <a:solidFill>
                  <a:sysClr val="window" lastClr="FFFFFF"/>
                </a:solidFill>
                <a:latin typeface="News Gothic MT"/>
                <a:ea typeface="宋体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3600">
              <a:solidFill>
                <a:sysClr val="window" lastClr="FFFFFF"/>
              </a:solidFill>
              <a:latin typeface="News Gothic MT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678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28</a:t>
            </a:fld>
            <a:endParaRPr lang="zh-CN" altLang="en-US" dirty="0"/>
          </a:p>
        </p:txBody>
      </p:sp>
      <p:grpSp>
        <p:nvGrpSpPr>
          <p:cNvPr id="15" name="Group 76"/>
          <p:cNvGrpSpPr>
            <a:grpSpLocks/>
          </p:cNvGrpSpPr>
          <p:nvPr/>
        </p:nvGrpSpPr>
        <p:grpSpPr bwMode="auto">
          <a:xfrm>
            <a:off x="467546" y="1268760"/>
            <a:ext cx="3024336" cy="3243593"/>
            <a:chOff x="5902976" y="1995011"/>
            <a:chExt cx="3776775" cy="4073448"/>
          </a:xfrm>
        </p:grpSpPr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5902976" y="1995011"/>
              <a:ext cx="2555224" cy="4073448"/>
              <a:chOff x="4628064" y="1969925"/>
              <a:chExt cx="2427462" cy="4073448"/>
            </a:xfrm>
          </p:grpSpPr>
          <p:grpSp>
            <p:nvGrpSpPr>
              <p:cNvPr id="24" name="Group 59"/>
              <p:cNvGrpSpPr>
                <a:grpSpLocks/>
              </p:cNvGrpSpPr>
              <p:nvPr/>
            </p:nvGrpSpPr>
            <p:grpSpPr bwMode="auto">
              <a:xfrm>
                <a:off x="4628064" y="1969925"/>
                <a:ext cx="2427462" cy="3741052"/>
                <a:chOff x="4745893" y="2181747"/>
                <a:chExt cx="2427462" cy="3741052"/>
              </a:xfrm>
            </p:grpSpPr>
            <p:sp>
              <p:nvSpPr>
                <p:cNvPr id="26" name="Rectangle 60"/>
                <p:cNvSpPr/>
                <p:nvPr/>
              </p:nvSpPr>
              <p:spPr>
                <a:xfrm>
                  <a:off x="4745893" y="2181747"/>
                  <a:ext cx="2427462" cy="3509668"/>
                </a:xfrm>
                <a:prstGeom prst="rect">
                  <a:avLst/>
                </a:prstGeom>
                <a:solidFill>
                  <a:srgbClr val="00B050"/>
                </a:solidFill>
                <a:ln w="127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27" name="Rectangle 61"/>
                <p:cNvSpPr/>
                <p:nvPr/>
              </p:nvSpPr>
              <p:spPr>
                <a:xfrm>
                  <a:off x="4984123" y="2446985"/>
                  <a:ext cx="1944710" cy="3013656"/>
                </a:xfrm>
                <a:prstGeom prst="rect">
                  <a:avLst/>
                </a:prstGeom>
                <a:solidFill>
                  <a:srgbClr val="FFFFFF">
                    <a:lumMod val="65000"/>
                  </a:srgbClr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  <a:miter lim="800000"/>
                </a:ln>
                <a:effectLst>
                  <a:glow rad="63500">
                    <a:srgbClr val="BBE0E3">
                      <a:satMod val="175000"/>
                      <a:alpha val="40000"/>
                    </a:srgbClr>
                  </a:glo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28" name="Rectangle 62"/>
                <p:cNvSpPr/>
                <p:nvPr/>
              </p:nvSpPr>
              <p:spPr>
                <a:xfrm>
                  <a:off x="5102089" y="2315568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29" name="Rectangle 63"/>
                <p:cNvSpPr/>
                <p:nvPr/>
              </p:nvSpPr>
              <p:spPr>
                <a:xfrm>
                  <a:off x="5432537" y="2315568"/>
                  <a:ext cx="107288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0" name="Rectangle 64"/>
                <p:cNvSpPr/>
                <p:nvPr/>
              </p:nvSpPr>
              <p:spPr>
                <a:xfrm>
                  <a:off x="5762984" y="2315568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1" name="Rectangle 70"/>
                <p:cNvSpPr/>
                <p:nvPr/>
              </p:nvSpPr>
              <p:spPr>
                <a:xfrm>
                  <a:off x="6090571" y="2315568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2" name="Rectangle 71"/>
                <p:cNvSpPr/>
                <p:nvPr/>
              </p:nvSpPr>
              <p:spPr>
                <a:xfrm>
                  <a:off x="6415296" y="2315568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3" name="Rectangle 72"/>
                <p:cNvSpPr/>
                <p:nvPr/>
              </p:nvSpPr>
              <p:spPr>
                <a:xfrm>
                  <a:off x="6725717" y="2315568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4" name="Rectangle 73"/>
                <p:cNvSpPr/>
                <p:nvPr/>
              </p:nvSpPr>
              <p:spPr>
                <a:xfrm>
                  <a:off x="5102089" y="5551073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5" name="Rectangle 103"/>
                <p:cNvSpPr/>
                <p:nvPr/>
              </p:nvSpPr>
              <p:spPr>
                <a:xfrm>
                  <a:off x="5432537" y="5551073"/>
                  <a:ext cx="107288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6" name="Rectangle 104"/>
                <p:cNvSpPr/>
                <p:nvPr/>
              </p:nvSpPr>
              <p:spPr>
                <a:xfrm>
                  <a:off x="5762984" y="5551073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7" name="Rectangle 105"/>
                <p:cNvSpPr/>
                <p:nvPr/>
              </p:nvSpPr>
              <p:spPr>
                <a:xfrm>
                  <a:off x="6090571" y="5551073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8" name="Rectangle 106"/>
                <p:cNvSpPr/>
                <p:nvPr/>
              </p:nvSpPr>
              <p:spPr>
                <a:xfrm>
                  <a:off x="6415296" y="5551073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sp>
              <p:nvSpPr>
                <p:cNvPr id="39" name="Rectangle 107"/>
                <p:cNvSpPr/>
                <p:nvPr/>
              </p:nvSpPr>
              <p:spPr>
                <a:xfrm>
                  <a:off x="6725717" y="5551073"/>
                  <a:ext cx="108719" cy="46094"/>
                </a:xfrm>
                <a:prstGeom prst="rect">
                  <a:avLst/>
                </a:prstGeom>
                <a:solidFill>
                  <a:srgbClr val="000000"/>
                </a:solidFill>
                <a:ln w="12700" cap="flat" cmpd="sng" algn="ctr">
                  <a:solidFill>
                    <a:srgbClr val="000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latin typeface="Arial"/>
                    <a:ea typeface="宋体"/>
                  </a:endParaRPr>
                </a:p>
              </p:txBody>
            </p:sp>
            <p:cxnSp>
              <p:nvCxnSpPr>
                <p:cNvPr id="40" name="Straight Connector 108"/>
                <p:cNvCxnSpPr/>
                <p:nvPr/>
              </p:nvCxnSpPr>
              <p:spPr>
                <a:xfrm>
                  <a:off x="5122116" y="2337872"/>
                  <a:ext cx="0" cy="321320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1" name="Straight Connector 109"/>
                <p:cNvCxnSpPr/>
                <p:nvPr/>
              </p:nvCxnSpPr>
              <p:spPr>
                <a:xfrm>
                  <a:off x="5446842" y="2315568"/>
                  <a:ext cx="0" cy="32132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2" name="Straight Connector 110"/>
                <p:cNvCxnSpPr/>
                <p:nvPr/>
              </p:nvCxnSpPr>
              <p:spPr>
                <a:xfrm>
                  <a:off x="5771567" y="2315568"/>
                  <a:ext cx="0" cy="32132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" name="Straight Connector 111"/>
                <p:cNvCxnSpPr/>
                <p:nvPr/>
              </p:nvCxnSpPr>
              <p:spPr>
                <a:xfrm>
                  <a:off x="6107737" y="2337872"/>
                  <a:ext cx="0" cy="321320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4" name="Straight Connector 112"/>
                <p:cNvCxnSpPr/>
                <p:nvPr/>
              </p:nvCxnSpPr>
              <p:spPr>
                <a:xfrm>
                  <a:off x="6429601" y="2327464"/>
                  <a:ext cx="0" cy="32132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5" name="Straight Connector 113"/>
                <p:cNvCxnSpPr/>
                <p:nvPr/>
              </p:nvCxnSpPr>
              <p:spPr>
                <a:xfrm>
                  <a:off x="6748605" y="2337872"/>
                  <a:ext cx="0" cy="321320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6" name="Straight Connector 114"/>
                <p:cNvCxnSpPr>
                  <a:endCxn id="35" idx="1"/>
                </p:cNvCxnSpPr>
                <p:nvPr/>
              </p:nvCxnSpPr>
              <p:spPr>
                <a:xfrm>
                  <a:off x="5122116" y="2361662"/>
                  <a:ext cx="310421" cy="321171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7" name="Straight Connector 115"/>
                <p:cNvCxnSpPr/>
                <p:nvPr/>
              </p:nvCxnSpPr>
              <p:spPr>
                <a:xfrm>
                  <a:off x="5464008" y="2323002"/>
                  <a:ext cx="310420" cy="321171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8" name="Straight Connector 116"/>
                <p:cNvCxnSpPr/>
                <p:nvPr/>
              </p:nvCxnSpPr>
              <p:spPr>
                <a:xfrm>
                  <a:off x="5791594" y="2293264"/>
                  <a:ext cx="310421" cy="321171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9" name="Straight Connector 117"/>
                <p:cNvCxnSpPr/>
                <p:nvPr/>
              </p:nvCxnSpPr>
              <p:spPr>
                <a:xfrm>
                  <a:off x="6126333" y="2342333"/>
                  <a:ext cx="310421" cy="32132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0" name="Straight Connector 118"/>
                <p:cNvCxnSpPr/>
                <p:nvPr/>
              </p:nvCxnSpPr>
              <p:spPr>
                <a:xfrm>
                  <a:off x="4984788" y="3707311"/>
                  <a:ext cx="194406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FFFF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1" name="Straight Connector 119"/>
                <p:cNvCxnSpPr/>
                <p:nvPr/>
              </p:nvCxnSpPr>
              <p:spPr>
                <a:xfrm>
                  <a:off x="6441045" y="2336385"/>
                  <a:ext cx="310421" cy="321171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2" name="Straight Arrow Connector 120"/>
                <p:cNvCxnSpPr/>
                <p:nvPr/>
              </p:nvCxnSpPr>
              <p:spPr>
                <a:xfrm>
                  <a:off x="4984788" y="5841019"/>
                  <a:ext cx="1944062" cy="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53" name="Straight Connector 121"/>
                <p:cNvCxnSpPr/>
                <p:nvPr/>
              </p:nvCxnSpPr>
              <p:spPr>
                <a:xfrm flipH="1">
                  <a:off x="6928849" y="5766674"/>
                  <a:ext cx="2861" cy="15612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4" name="Straight Connector 122"/>
                <p:cNvCxnSpPr/>
                <p:nvPr/>
              </p:nvCxnSpPr>
              <p:spPr>
                <a:xfrm flipH="1">
                  <a:off x="4970482" y="5750318"/>
                  <a:ext cx="2861" cy="15612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25" name="TextBox 16"/>
              <p:cNvSpPr txBox="1">
                <a:spLocks noChangeArrowheads="1"/>
              </p:cNvSpPr>
              <p:nvPr/>
            </p:nvSpPr>
            <p:spPr bwMode="auto">
              <a:xfrm>
                <a:off x="5434971" y="5579549"/>
                <a:ext cx="1172917" cy="4638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kern="0" dirty="0" smtClean="0">
                    <a:solidFill>
                      <a:sysClr val="windowText" lastClr="000000"/>
                    </a:solidFill>
                    <a:latin typeface="Gill Sans MT" pitchFamily="34" charset="0"/>
                    <a:ea typeface="华文中宋" pitchFamily="2" charset="-122"/>
                    <a:sym typeface="Arial" charset="0"/>
                  </a:rPr>
                  <a:t> 25 cm</a:t>
                </a:r>
                <a:endParaRPr lang="zh-CN" altLang="en-US" kern="0" dirty="0" smtClean="0">
                  <a:solidFill>
                    <a:sysClr val="windowText" lastClr="000000"/>
                  </a:solidFill>
                  <a:latin typeface="Gill Sans MT" pitchFamily="34" charset="0"/>
                  <a:ea typeface="华文中宋" pitchFamily="2" charset="-122"/>
                  <a:sym typeface="Arial" charset="0"/>
                </a:endParaRPr>
              </a:p>
            </p:txBody>
          </p:sp>
        </p:grpSp>
        <p:cxnSp>
          <p:nvCxnSpPr>
            <p:cNvPr id="17" name="Straight Arrow Connector 51"/>
            <p:cNvCxnSpPr/>
            <p:nvPr/>
          </p:nvCxnSpPr>
          <p:spPr>
            <a:xfrm>
              <a:off x="8616426" y="2219533"/>
              <a:ext cx="0" cy="1287659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18" name="Straight Connector 52"/>
            <p:cNvCxnSpPr/>
            <p:nvPr/>
          </p:nvCxnSpPr>
          <p:spPr>
            <a:xfrm>
              <a:off x="8509514" y="2219533"/>
              <a:ext cx="236411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53"/>
            <p:cNvCxnSpPr/>
            <p:nvPr/>
          </p:nvCxnSpPr>
          <p:spPr>
            <a:xfrm>
              <a:off x="8509514" y="3510166"/>
              <a:ext cx="236411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Arrow Connector 54"/>
            <p:cNvCxnSpPr/>
            <p:nvPr/>
          </p:nvCxnSpPr>
          <p:spPr>
            <a:xfrm>
              <a:off x="8616426" y="3507193"/>
              <a:ext cx="0" cy="1770904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1" name="Straight Connector 55"/>
            <p:cNvCxnSpPr/>
            <p:nvPr/>
          </p:nvCxnSpPr>
          <p:spPr>
            <a:xfrm>
              <a:off x="8498974" y="5282557"/>
              <a:ext cx="236410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22" name="TextBox 73"/>
            <p:cNvSpPr txBox="1">
              <a:spLocks noChangeArrowheads="1"/>
            </p:cNvSpPr>
            <p:nvPr/>
          </p:nvSpPr>
          <p:spPr bwMode="auto">
            <a:xfrm>
              <a:off x="8595876" y="2741186"/>
              <a:ext cx="963062" cy="463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 smtClean="0">
                  <a:solidFill>
                    <a:sysClr val="windowText" lastClr="000000"/>
                  </a:solidFill>
                  <a:latin typeface="Gill Sans MT" pitchFamily="34" charset="0"/>
                  <a:ea typeface="华文中宋" pitchFamily="2" charset="-122"/>
                  <a:sym typeface="Arial" charset="0"/>
                </a:rPr>
                <a:t>20cm</a:t>
              </a:r>
              <a:endParaRPr lang="zh-CN" altLang="en-US" kern="0" dirty="0" smtClean="0">
                <a:solidFill>
                  <a:sysClr val="windowText" lastClr="000000"/>
                </a:solidFill>
                <a:latin typeface="Gill Sans MT" pitchFamily="34" charset="0"/>
                <a:ea typeface="华文中宋" pitchFamily="2" charset="-122"/>
                <a:sym typeface="Arial" charset="0"/>
              </a:endParaRPr>
            </a:p>
          </p:txBody>
        </p:sp>
        <p:sp>
          <p:nvSpPr>
            <p:cNvPr id="23" name="TextBox 74"/>
            <p:cNvSpPr txBox="1">
              <a:spLocks noChangeArrowheads="1"/>
            </p:cNvSpPr>
            <p:nvPr/>
          </p:nvSpPr>
          <p:spPr bwMode="auto">
            <a:xfrm>
              <a:off x="8594640" y="4124176"/>
              <a:ext cx="1085111" cy="463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 smtClean="0">
                  <a:solidFill>
                    <a:sysClr val="windowText" lastClr="000000"/>
                  </a:solidFill>
                  <a:latin typeface="Gill Sans MT" pitchFamily="34" charset="0"/>
                  <a:ea typeface="华文中宋" pitchFamily="2" charset="-122"/>
                  <a:sym typeface="Arial" charset="0"/>
                </a:rPr>
                <a:t>27cm</a:t>
              </a:r>
              <a:endParaRPr lang="zh-CN" altLang="en-US" kern="0" dirty="0" smtClean="0">
                <a:solidFill>
                  <a:sysClr val="windowText" lastClr="000000"/>
                </a:solidFill>
                <a:latin typeface="Gill Sans MT" pitchFamily="34" charset="0"/>
                <a:ea typeface="华文中宋" pitchFamily="2" charset="-122"/>
                <a:sym typeface="Arial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139952" y="1334239"/>
            <a:ext cx="4799864" cy="2620920"/>
            <a:chOff x="375327" y="1749187"/>
            <a:chExt cx="8139711" cy="3994950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327" y="1749187"/>
              <a:ext cx="8139711" cy="3994950"/>
            </a:xfrm>
            <a:prstGeom prst="rect">
              <a:avLst/>
            </a:prstGeom>
          </p:spPr>
        </p:pic>
        <p:cxnSp>
          <p:nvCxnSpPr>
            <p:cNvPr id="57" name="直接箭头连接符 56"/>
            <p:cNvCxnSpPr/>
            <p:nvPr/>
          </p:nvCxnSpPr>
          <p:spPr>
            <a:xfrm flipV="1">
              <a:off x="1183379" y="2492896"/>
              <a:ext cx="1524000" cy="16476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 flipV="1">
              <a:off x="4762720" y="4596714"/>
              <a:ext cx="1868739" cy="918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 flipH="1" flipV="1">
              <a:off x="3059832" y="2440988"/>
              <a:ext cx="1256795" cy="714104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flipH="1" flipV="1">
              <a:off x="4316628" y="3164957"/>
              <a:ext cx="1309815" cy="73154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 flipH="1" flipV="1">
              <a:off x="5626443" y="3896497"/>
              <a:ext cx="1280982" cy="735659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6012160" y="2154342"/>
              <a:ext cx="1563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Mosaic interface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3785946" y="2602163"/>
              <a:ext cx="864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330 mm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 flipH="1">
              <a:off x="3064476" y="2421924"/>
              <a:ext cx="2982098" cy="749644"/>
            </a:xfrm>
            <a:prstGeom prst="line">
              <a:avLst/>
            </a:prstGeom>
            <a:ln w="127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>
              <a:off x="4720281" y="2492896"/>
              <a:ext cx="1435896" cy="678672"/>
            </a:xfrm>
            <a:prstGeom prst="line">
              <a:avLst/>
            </a:prstGeom>
            <a:ln w="127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/>
          </p:nvSpPr>
          <p:spPr>
            <a:xfrm>
              <a:off x="5026971" y="3298488"/>
              <a:ext cx="864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330 mm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6271686" y="4039376"/>
              <a:ext cx="864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330 mm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5006059" y="4233604"/>
              <a:ext cx="864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256 mm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763567" y="2509372"/>
              <a:ext cx="864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212 mm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 flipH="1">
              <a:off x="4682702" y="2529016"/>
              <a:ext cx="1578055" cy="1019721"/>
            </a:xfrm>
            <a:prstGeom prst="line">
              <a:avLst/>
            </a:prstGeom>
            <a:ln w="127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>
              <a:off x="4824030" y="2553730"/>
              <a:ext cx="1519105" cy="1367323"/>
            </a:xfrm>
            <a:prstGeom prst="line">
              <a:avLst/>
            </a:prstGeom>
            <a:ln w="127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>
              <a:off x="5829384" y="2578443"/>
              <a:ext cx="583265" cy="1318054"/>
            </a:xfrm>
            <a:prstGeom prst="line">
              <a:avLst/>
            </a:prstGeom>
            <a:ln w="12700">
              <a:solidFill>
                <a:srgbClr val="800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右箭头 72"/>
          <p:cNvSpPr/>
          <p:nvPr/>
        </p:nvSpPr>
        <p:spPr>
          <a:xfrm>
            <a:off x="3395138" y="2679815"/>
            <a:ext cx="625142" cy="545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85" y="4479240"/>
            <a:ext cx="2728138" cy="2046104"/>
          </a:xfrm>
          <a:prstGeom prst="rect">
            <a:avLst/>
          </a:prstGeom>
        </p:spPr>
      </p:pic>
      <p:sp>
        <p:nvSpPr>
          <p:cNvPr id="76" name="下箭头 75"/>
          <p:cNvSpPr/>
          <p:nvPr/>
        </p:nvSpPr>
        <p:spPr>
          <a:xfrm>
            <a:off x="6151142" y="3886557"/>
            <a:ext cx="509688" cy="5926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TextBox 5"/>
          <p:cNvSpPr txBox="1"/>
          <p:nvPr/>
        </p:nvSpPr>
        <p:spPr>
          <a:xfrm>
            <a:off x="2071670" y="285728"/>
            <a:ext cx="507206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Milestone of</a:t>
            </a:r>
            <a:r>
              <a:rPr kumimoji="0" lang="en-US" altLang="zh-CN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R&amp;D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227258" y="4627804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Small mosaic, low resistive glass </a:t>
            </a:r>
            <a:endParaRPr lang="zh-CN" altLang="en-US" dirty="0"/>
          </a:p>
        </p:txBody>
      </p:sp>
      <p:sp>
        <p:nvSpPr>
          <p:cNvPr id="79" name="文本框 78"/>
          <p:cNvSpPr txBox="1"/>
          <p:nvPr/>
        </p:nvSpPr>
        <p:spPr>
          <a:xfrm>
            <a:off x="4958945" y="1044160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Big mosaic, low resistive glass </a:t>
            </a:r>
            <a:endParaRPr lang="zh-CN" altLang="en-US" dirty="0"/>
          </a:p>
        </p:txBody>
      </p:sp>
      <p:sp>
        <p:nvSpPr>
          <p:cNvPr id="80" name="文本框 79"/>
          <p:cNvSpPr txBox="1"/>
          <p:nvPr/>
        </p:nvSpPr>
        <p:spPr>
          <a:xfrm>
            <a:off x="2807940" y="5987018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gMRPC</a:t>
            </a:r>
            <a:r>
              <a:rPr lang="en-US" altLang="zh-CN" dirty="0" smtClean="0"/>
              <a:t>, thin glass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09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29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340769"/>
            <a:ext cx="4855668" cy="1927808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1331639" y="285728"/>
            <a:ext cx="68836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Performance of big mosaic</a:t>
            </a:r>
            <a:r>
              <a:rPr kumimoji="0" lang="en-US" altLang="zh-CN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MRPC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3623008"/>
            <a:ext cx="6174027" cy="2304256"/>
            <a:chOff x="1150514" y="1207979"/>
            <a:chExt cx="6901793" cy="2521803"/>
          </a:xfrm>
        </p:grpSpPr>
        <p:grpSp>
          <p:nvGrpSpPr>
            <p:cNvPr id="6" name="组合 5"/>
            <p:cNvGrpSpPr/>
            <p:nvPr/>
          </p:nvGrpSpPr>
          <p:grpSpPr>
            <a:xfrm>
              <a:off x="1150514" y="1207979"/>
              <a:ext cx="6901793" cy="2521803"/>
              <a:chOff x="1150514" y="1207979"/>
              <a:chExt cx="6901793" cy="252180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0514" y="1555541"/>
                <a:ext cx="5742930" cy="1816765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1221395" y="2254543"/>
                <a:ext cx="9557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e- beam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2627784" y="193412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S24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097296" y="3347700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S25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4046571" y="120797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046571" y="336045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S2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475107" y="120797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S3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6476854" y="336045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S4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120008" y="1207979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MRPC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4501447" y="1992093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S14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4739976" y="2888110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S13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5823252" y="1920165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S6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2187709" y="2463923"/>
                <a:ext cx="586459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矩形 6"/>
            <p:cNvSpPr/>
            <p:nvPr/>
          </p:nvSpPr>
          <p:spPr>
            <a:xfrm>
              <a:off x="2661664" y="1961905"/>
              <a:ext cx="962985" cy="16874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971492" y="1249550"/>
              <a:ext cx="559319" cy="23998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415585" y="1249550"/>
              <a:ext cx="559319" cy="23998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592081" y="2013863"/>
              <a:ext cx="617116" cy="12054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828511" y="1996032"/>
              <a:ext cx="505614" cy="83722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952994" y="602108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Beam test at HZDR</a:t>
            </a:r>
            <a:endParaRPr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492" y="3834074"/>
            <a:ext cx="3236070" cy="2475246"/>
          </a:xfrm>
          <a:prstGeom prst="rect">
            <a:avLst/>
          </a:prstGeom>
        </p:spPr>
      </p:pic>
      <p:sp>
        <p:nvSpPr>
          <p:cNvPr id="28" name="TextBox 23"/>
          <p:cNvSpPr txBox="1"/>
          <p:nvPr/>
        </p:nvSpPr>
        <p:spPr>
          <a:xfrm>
            <a:off x="6203912" y="1156103"/>
            <a:ext cx="146867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Rate: 11 kHz/cm</a:t>
            </a:r>
            <a:r>
              <a:rPr lang="en-US" altLang="zh-CN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606" y="1149263"/>
            <a:ext cx="3954027" cy="30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39" t="364" r="-1290" b="47918"/>
          <a:stretch/>
        </p:blipFill>
        <p:spPr>
          <a:xfrm>
            <a:off x="299123" y="1052736"/>
            <a:ext cx="3429000" cy="2230626"/>
          </a:xfrm>
          <a:prstGeom prst="rect">
            <a:avLst/>
          </a:prstGeom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3" y="2708920"/>
            <a:ext cx="34258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913" y="1340768"/>
            <a:ext cx="1609924" cy="1361736"/>
          </a:xfrm>
          <a:prstGeom prst="rect">
            <a:avLst/>
          </a:prstGeom>
        </p:spPr>
      </p:pic>
      <p:pic>
        <p:nvPicPr>
          <p:cNvPr id="6" name="Picture 1" descr="D:\工作\STAR MTD\参考材料\STAR_V19_MT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265552"/>
            <a:ext cx="277011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43608" y="201836"/>
            <a:ext cx="777686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0" hangingPunct="0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on nuclear technology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235" y="4928245"/>
            <a:ext cx="42627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Radiation imaging and safety inspection</a:t>
            </a:r>
          </a:p>
          <a:p>
            <a:r>
              <a:rPr lang="en-US" altLang="zh-CN" dirty="0" smtClean="0"/>
              <a:t>    Accelerator</a:t>
            </a:r>
          </a:p>
          <a:p>
            <a:r>
              <a:rPr lang="en-US" altLang="zh-CN" dirty="0" smtClean="0"/>
              <a:t>    Detector</a:t>
            </a:r>
          </a:p>
          <a:p>
            <a:r>
              <a:rPr lang="en-US" altLang="zh-CN" dirty="0" smtClean="0"/>
              <a:t>    Radiation protection</a:t>
            </a:r>
          </a:p>
          <a:p>
            <a:r>
              <a:rPr lang="en-US" altLang="zh-CN" dirty="0" smtClean="0"/>
              <a:t>    NUCTECH</a:t>
            </a:r>
          </a:p>
          <a:p>
            <a:endParaRPr lang="zh-CN" alt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373923" y="2876951"/>
            <a:ext cx="4770077" cy="3648393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Center</a:t>
            </a:r>
            <a:r>
              <a:rPr kumimoji="0" lang="en-US" altLang="zh-CN" sz="1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of High energy physics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Center of</a:t>
            </a:r>
            <a:r>
              <a:rPr kumimoji="0" lang="en-US" altLang="zh-CN" sz="1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Astrophysics physics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FAIR-CBM</a:t>
            </a:r>
          </a:p>
          <a:p>
            <a:pPr lvl="1" eaLnBrk="1" hangingPunct="1">
              <a:lnSpc>
                <a:spcPct val="120000"/>
              </a:lnSpc>
              <a:buFont typeface="Symbol" pitchFamily="18" charset="2"/>
              <a:buChar char="-"/>
            </a:pPr>
            <a:r>
              <a:rPr lang="en-US" altLang="zh-CN" sz="1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RHIC-STAR</a:t>
            </a:r>
          </a:p>
          <a:p>
            <a:pPr lvl="1" eaLnBrk="1" hangingPunct="1">
              <a:lnSpc>
                <a:spcPct val="120000"/>
              </a:lnSpc>
              <a:buFont typeface="Symbol" pitchFamily="18" charset="2"/>
              <a:buChar char="-"/>
            </a:pPr>
            <a:r>
              <a:rPr lang="en-US" altLang="zh-CN" sz="1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CMS </a:t>
            </a:r>
            <a:endParaRPr lang="en-US" altLang="zh-CN" sz="1800" b="1" kern="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LHCb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Super-</a:t>
            </a:r>
            <a:r>
              <a:rPr kumimoji="0" lang="en-US" altLang="zh-CN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Kamiokande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BES III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DayaBay</a:t>
            </a:r>
            <a:r>
              <a:rPr lang="zh-CN" altLang="en-US" sz="1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and JUNO</a:t>
            </a:r>
            <a:endParaRPr kumimoji="0" lang="zh-CN" altLang="zh-CN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14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30</a:t>
            </a:fld>
            <a:endParaRPr lang="zh-CN" altLang="en-US" dirty="0"/>
          </a:p>
        </p:txBody>
      </p:sp>
      <p:sp>
        <p:nvSpPr>
          <p:cNvPr id="3" name="TextBox 5"/>
          <p:cNvSpPr txBox="1"/>
          <p:nvPr/>
        </p:nvSpPr>
        <p:spPr>
          <a:xfrm>
            <a:off x="1331639" y="285728"/>
            <a:ext cx="68836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Performance of big mosaic</a:t>
            </a:r>
            <a:r>
              <a:rPr kumimoji="0" lang="en-US" altLang="zh-CN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MRPC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190677"/>
            <a:ext cx="4707067" cy="3600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5576" y="484206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</a:rPr>
              <a:t>Working gas: 90% Freon+5% iso-butane+5% SF6</a:t>
            </a:r>
          </a:p>
          <a:p>
            <a:endParaRPr lang="en-US" altLang="zh-CN" dirty="0"/>
          </a:p>
          <a:p>
            <a:r>
              <a:rPr lang="en-US" altLang="zh-CN" dirty="0" smtClean="0"/>
              <a:t>Problem:  big current and high noise at CMS dry gas (0.3% SF6)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18912"/>
            <a:ext cx="3360000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51" y="1206608"/>
            <a:ext cx="4313485" cy="32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31</a:t>
            </a:fld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810602"/>
              </p:ext>
            </p:extLst>
          </p:nvPr>
        </p:nvGraphicFramePr>
        <p:xfrm>
          <a:off x="268920" y="1717040"/>
          <a:ext cx="8570280" cy="2787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4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10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15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78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087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43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728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84249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Material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Detector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  gas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 rate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   timing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Aging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 Cost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2431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Bakelite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Double</a:t>
                      </a:r>
                      <a:r>
                        <a:rPr lang="en-US" altLang="zh-CN" sz="2000" baseline="0" dirty="0" smtClean="0"/>
                        <a:t> gap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  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   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r>
                        <a:rPr lang="zh-CN" altLang="en-US" sz="2000" dirty="0" smtClean="0">
                          <a:sym typeface="Symbol"/>
                        </a:rPr>
                        <a:t>？</a:t>
                      </a:r>
                      <a:endParaRPr lang="zh-CN" altLang="en-US" sz="2000" dirty="0" smtClean="0"/>
                    </a:p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       X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   </a:t>
                      </a: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zh-CN" altLang="en-US" sz="20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      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endParaRPr lang="zh-CN" altLang="en-US" sz="2000" dirty="0" smtClean="0"/>
                    </a:p>
                    <a:p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3156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Low resistive glass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Multi- gap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    </a:t>
                      </a: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  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       </a:t>
                      </a:r>
                      <a:r>
                        <a:rPr lang="en-US" altLang="zh-CN" sz="2000" dirty="0" smtClean="0">
                          <a:sym typeface="Symbol"/>
                        </a:rPr>
                        <a:t></a:t>
                      </a:r>
                      <a:endParaRPr lang="zh-CN" altLang="en-US" sz="2000" dirty="0" smtClean="0"/>
                    </a:p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        X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984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Thin float glass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Multi-gap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   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sym typeface="Symbol"/>
                        </a:rPr>
                        <a:t>     </a:t>
                      </a:r>
                      <a:endParaRPr lang="zh-CN" altLang="en-US" sz="2000" dirty="0" smtClean="0"/>
                    </a:p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       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r>
                        <a:rPr lang="en-US" altLang="zh-CN" sz="2000" dirty="0" smtClean="0"/>
                        <a:t>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endParaRPr lang="zh-CN" altLang="en-US" sz="2000" dirty="0" smtClean="0"/>
                    </a:p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r>
                        <a:rPr lang="en-US" altLang="zh-CN" sz="2000" dirty="0" smtClean="0"/>
                        <a:t>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       </a:t>
                      </a:r>
                      <a:r>
                        <a:rPr lang="en-US" altLang="zh-CN" sz="2000" dirty="0" smtClean="0">
                          <a:sym typeface="Symbol"/>
                        </a:rPr>
                        <a:t>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0413" y="239710"/>
            <a:ext cx="7215187" cy="500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Comparison of different technology 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00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32</a:t>
            </a:fld>
            <a:endParaRPr lang="zh-CN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027" t="5199" r="6481" b="2622"/>
          <a:stretch>
            <a:fillRect/>
          </a:stretch>
        </p:blipFill>
        <p:spPr bwMode="auto">
          <a:xfrm>
            <a:off x="5724128" y="3772195"/>
            <a:ext cx="2852432" cy="25158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0413" y="239710"/>
            <a:ext cx="7215187" cy="500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Previous results of thin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gMRPC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303" y="1412776"/>
            <a:ext cx="5429704" cy="2734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366522" y="1007297"/>
            <a:ext cx="3312368" cy="27816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1115616" y="3963072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Beam test at NICA, March, 2013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418434" y="4525603"/>
            <a:ext cx="530569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</a:rPr>
              <a:t>   It can be seen the thinner the glass, the higher of the rate. For the 0.35mm common glass, the rate of MRPC can reach </a:t>
            </a:r>
            <a:r>
              <a:rPr lang="en-US" altLang="zh-CN" b="1" dirty="0" smtClean="0">
                <a:solidFill>
                  <a:srgbClr val="FF0000"/>
                </a:solidFill>
              </a:rPr>
              <a:t>3kHz/cm</a:t>
            </a:r>
            <a:r>
              <a:rPr lang="en-US" altLang="zh-CN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b="1" dirty="0" smtClean="0">
                <a:solidFill>
                  <a:srgbClr val="FF0000"/>
                </a:solidFill>
              </a:rPr>
              <a:t>, which can be used in CMS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muon</a:t>
            </a:r>
            <a:r>
              <a:rPr lang="en-US" altLang="zh-CN" b="1" dirty="0" smtClean="0">
                <a:solidFill>
                  <a:srgbClr val="FF0000"/>
                </a:solidFill>
              </a:rPr>
              <a:t> system. </a:t>
            </a: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065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33</a:t>
            </a:fld>
            <a:endParaRPr lang="zh-CN" altLang="en-US" dirty="0"/>
          </a:p>
        </p:txBody>
      </p:sp>
      <p:sp>
        <p:nvSpPr>
          <p:cNvPr id="3" name="TextBox 23"/>
          <p:cNvSpPr txBox="1"/>
          <p:nvPr/>
        </p:nvSpPr>
        <p:spPr>
          <a:xfrm>
            <a:off x="755576" y="1327946"/>
            <a:ext cx="283222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gMRPC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prototype.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09909"/>
            <a:ext cx="4550375" cy="4217207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24844"/>
              </p:ext>
            </p:extLst>
          </p:nvPr>
        </p:nvGraphicFramePr>
        <p:xfrm>
          <a:off x="5508104" y="1674040"/>
          <a:ext cx="3336032" cy="4450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680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80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r>
                        <a:rPr lang="en-US" altLang="zh-C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332 mm</a:t>
                      </a:r>
                      <a:r>
                        <a:rPr lang="en-US" altLang="zh-CN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r>
                        <a:rPr lang="en-US" altLang="zh-C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area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x 270 mm</a:t>
                      </a:r>
                      <a:r>
                        <a:rPr lang="en-US" altLang="zh-CN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 gap size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0.250 mm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en-US" altLang="zh-CN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gap </a:t>
                      </a:r>
                      <a:r>
                        <a:rPr lang="en-US" altLang="zh-CN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Glass type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Float glass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Glass thickness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0.280 mm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 </a:t>
                      </a:r>
                      <a:r>
                        <a:rPr lang="en-US" altLang="zh-CN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 </a:t>
                      </a:r>
                      <a:r>
                        <a:rPr lang="en-US" altLang="zh-CN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</a:t>
                      </a:r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test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 length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mm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 width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mm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 interval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mm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cxnSp>
        <p:nvCxnSpPr>
          <p:cNvPr id="6" name="直接箭头连接符 5"/>
          <p:cNvCxnSpPr/>
          <p:nvPr/>
        </p:nvCxnSpPr>
        <p:spPr>
          <a:xfrm flipH="1" flipV="1">
            <a:off x="2843808" y="5805264"/>
            <a:ext cx="235050" cy="4320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8"/>
          <p:cNvSpPr txBox="1"/>
          <p:nvPr/>
        </p:nvSpPr>
        <p:spPr>
          <a:xfrm>
            <a:off x="803670" y="6320204"/>
            <a:ext cx="5568530" cy="40011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 area: 117 mm x 270 mm (12 among 32 strips)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15616" y="332656"/>
            <a:ext cx="7215187" cy="500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Structure of thin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gMRPC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4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34</a:t>
            </a:fld>
            <a:endParaRPr lang="zh-CN" altLang="en-US" dirty="0"/>
          </a:p>
        </p:txBody>
      </p:sp>
      <p:sp>
        <p:nvSpPr>
          <p:cNvPr id="3" name="TextBox 23"/>
          <p:cNvSpPr txBox="1"/>
          <p:nvPr/>
        </p:nvSpPr>
        <p:spPr>
          <a:xfrm>
            <a:off x="755576" y="1327946"/>
            <a:ext cx="338437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2017/04/29: Apply HV on counter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46" y="2133075"/>
            <a:ext cx="3840000" cy="288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0" y="2132856"/>
            <a:ext cx="3840000" cy="2880000"/>
          </a:xfrm>
          <a:prstGeom prst="rect">
            <a:avLst/>
          </a:prstGeom>
        </p:spPr>
      </p:pic>
      <p:sp>
        <p:nvSpPr>
          <p:cNvPr id="6" name="TextBox 28"/>
          <p:cNvSpPr txBox="1"/>
          <p:nvPr/>
        </p:nvSpPr>
        <p:spPr>
          <a:xfrm>
            <a:off x="755577" y="5286992"/>
            <a:ext cx="3816423" cy="64633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trip at 6900 V.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±6800 V: - 20nA, + 0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8"/>
          <p:cNvSpPr txBox="1"/>
          <p:nvPr/>
        </p:nvSpPr>
        <p:spPr>
          <a:xfrm>
            <a:off x="4847573" y="5286992"/>
            <a:ext cx="3816423" cy="369332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signal observed on each channel.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15616" y="332656"/>
            <a:ext cx="7215187" cy="500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Comic test @904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53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35</a:t>
            </a:fld>
            <a:endParaRPr lang="zh-CN" altLang="en-US" dirty="0"/>
          </a:p>
        </p:txBody>
      </p:sp>
      <p:sp>
        <p:nvSpPr>
          <p:cNvPr id="3" name="TextBox 23"/>
          <p:cNvSpPr txBox="1"/>
          <p:nvPr/>
        </p:nvSpPr>
        <p:spPr>
          <a:xfrm>
            <a:off x="755576" y="1327946"/>
            <a:ext cx="38164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2017/05/01~2017/05/02: Current scan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85" y="1401540"/>
            <a:ext cx="7186830" cy="54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36</a:t>
            </a:fld>
            <a:endParaRPr lang="zh-CN" altLang="en-US" dirty="0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t="2821" b="1983"/>
          <a:stretch/>
        </p:blipFill>
        <p:spPr>
          <a:xfrm>
            <a:off x="323528" y="1340768"/>
            <a:ext cx="4287279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4357266" cy="3526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直接连接符 6"/>
          <p:cNvCxnSpPr/>
          <p:nvPr/>
        </p:nvCxnSpPr>
        <p:spPr>
          <a:xfrm>
            <a:off x="7673618" y="2987745"/>
            <a:ext cx="20982" cy="14138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389481" y="2734864"/>
            <a:ext cx="56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WP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5478046" y="3356992"/>
            <a:ext cx="2216554" cy="2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115616" y="332656"/>
            <a:ext cx="7215187" cy="500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Test @GIF</a:t>
            </a:r>
            <a:r>
              <a:rPr lang="en-US" altLang="zh-CN" sz="3200" b="1" baseline="30000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++</a:t>
            </a:r>
            <a:endParaRPr lang="en-US" altLang="zh-CN" sz="3200" b="1" baseline="30000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5536" y="5301208"/>
            <a:ext cx="8654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  The efficiency is around 80% at working point 6.7kV, the main reason is the big amplitude attenuation of 40 meters of ribbon cable!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70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37</a:t>
            </a:fld>
            <a:endParaRPr lang="zh-CN" altLang="en-US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328592" cy="3603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115616" y="332656"/>
            <a:ext cx="7215187" cy="500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Test @GIF</a:t>
            </a:r>
            <a:r>
              <a:rPr lang="en-US" altLang="zh-CN" sz="3200" b="1" baseline="30000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++</a:t>
            </a:r>
            <a:endParaRPr lang="en-US" altLang="zh-CN" sz="3200" b="1" baseline="30000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8696" y="4933787"/>
            <a:ext cx="43861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Exciting results:</a:t>
            </a:r>
          </a:p>
          <a:p>
            <a:r>
              <a:rPr lang="en-US" altLang="zh-CN" dirty="0" smtClean="0"/>
              <a:t>HV=6.9kV,  Efficiency:   82%   source off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       80%   2kHz/cm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       70%   3kHz/cm </a:t>
            </a:r>
            <a:r>
              <a:rPr lang="en-US" altLang="zh-CN" baseline="30000" dirty="0"/>
              <a:t>2</a:t>
            </a:r>
          </a:p>
          <a:p>
            <a:r>
              <a:rPr lang="en-US" altLang="zh-CN" dirty="0" smtClean="0"/>
              <a:t>      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44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38</a:t>
            </a:fld>
            <a:endParaRPr lang="zh-CN" altLang="en-US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15616" y="332656"/>
            <a:ext cx="7215187" cy="500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Next to do</a:t>
            </a:r>
            <a:endParaRPr lang="en-US" altLang="zh-CN" sz="3200" b="1" baseline="30000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41019" y="1222637"/>
            <a:ext cx="7474294" cy="233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800" dirty="0" smtClean="0"/>
              <a:t> Produce a medium size thin glass MRPC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Use ATALAS FEE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800" dirty="0" smtClean="0"/>
              <a:t> Best time at GIF++ at July, 2017</a:t>
            </a:r>
          </a:p>
          <a:p>
            <a:pPr marL="457200" indent="-15875">
              <a:lnSpc>
                <a:spcPct val="130000"/>
              </a:lnSpc>
              <a:buFont typeface="Calibri" panose="020F0502020204030204" pitchFamily="34" charset="0"/>
              <a:buChar char="⁻"/>
            </a:pPr>
            <a:r>
              <a:rPr lang="en-US" altLang="zh-CN" sz="2800" dirty="0" smtClean="0"/>
              <a:t>…..</a:t>
            </a:r>
            <a:endParaRPr lang="zh-CN" alt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0806" y="3020617"/>
            <a:ext cx="1723134" cy="2989281"/>
          </a:xfrm>
          <a:prstGeom prst="rect">
            <a:avLst/>
          </a:prstGeom>
        </p:spPr>
      </p:pic>
      <p:grpSp>
        <p:nvGrpSpPr>
          <p:cNvPr id="6" name="Group 13"/>
          <p:cNvGrpSpPr/>
          <p:nvPr/>
        </p:nvGrpSpPr>
        <p:grpSpPr>
          <a:xfrm>
            <a:off x="762723" y="3555583"/>
            <a:ext cx="5932634" cy="2465705"/>
            <a:chOff x="5035464" y="4030493"/>
            <a:chExt cx="6929282" cy="2711699"/>
          </a:xfrm>
        </p:grpSpPr>
        <p:grpSp>
          <p:nvGrpSpPr>
            <p:cNvPr id="7" name="Group 9"/>
            <p:cNvGrpSpPr/>
            <p:nvPr/>
          </p:nvGrpSpPr>
          <p:grpSpPr>
            <a:xfrm>
              <a:off x="5035464" y="4399825"/>
              <a:ext cx="6929282" cy="2342367"/>
              <a:chOff x="2630466" y="3958225"/>
              <a:chExt cx="6929282" cy="2342367"/>
            </a:xfrm>
          </p:grpSpPr>
          <p:pic>
            <p:nvPicPr>
              <p:cNvPr id="10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4533" t="4015" r="10153" b="6104"/>
              <a:stretch/>
            </p:blipFill>
            <p:spPr>
              <a:xfrm>
                <a:off x="2630466" y="3958225"/>
                <a:ext cx="4922729" cy="2342367"/>
              </a:xfrm>
              <a:prstGeom prst="rect">
                <a:avLst/>
              </a:prstGeom>
            </p:spPr>
          </p:pic>
          <p:pic>
            <p:nvPicPr>
              <p:cNvPr id="11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t="2370" r="11676" b="1557"/>
              <a:stretch/>
            </p:blipFill>
            <p:spPr>
              <a:xfrm>
                <a:off x="7525753" y="3970750"/>
                <a:ext cx="2033995" cy="2317315"/>
              </a:xfrm>
              <a:prstGeom prst="rect">
                <a:avLst/>
              </a:prstGeom>
            </p:spPr>
          </p:pic>
        </p:grpSp>
        <p:sp>
          <p:nvSpPr>
            <p:cNvPr id="8" name="TextBox 8"/>
            <p:cNvSpPr txBox="1"/>
            <p:nvPr/>
          </p:nvSpPr>
          <p:spPr>
            <a:xfrm>
              <a:off x="8545245" y="4030493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 BJT</a:t>
              </a:r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421069" y="4043017"/>
              <a:ext cx="110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SiGe BJT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63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1FB41-479E-4053-997E-18E1741E6FE0}" type="slidenum">
              <a:rPr lang="zh-CN" altLang="en-US" smtClean="0"/>
              <a:pPr>
                <a:defRPr/>
              </a:pPr>
              <a:t>39</a:t>
            </a:fld>
            <a:endParaRPr lang="zh-CN" altLang="en-US" dirty="0"/>
          </a:p>
        </p:txBody>
      </p:sp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1714500" y="2786063"/>
            <a:ext cx="6016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>
                <a:solidFill>
                  <a:srgbClr val="00B050"/>
                </a:solidFill>
                <a:latin typeface="Arial Black" pitchFamily="34" charset="0"/>
              </a:rPr>
              <a:t>Thanks for your attention!</a:t>
            </a:r>
            <a:endParaRPr lang="zh-CN" altLang="en-US" sz="320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4</a:t>
            </a:fld>
            <a:endParaRPr lang="zh-CN" alt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04744" y="209640"/>
            <a:ext cx="6984776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Dark matter direct detection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1233148"/>
            <a:ext cx="2636584" cy="181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3284984"/>
            <a:ext cx="2636584" cy="290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20"/>
          <p:cNvSpPr>
            <a:spLocks/>
          </p:cNvSpPr>
          <p:nvPr/>
        </p:nvSpPr>
        <p:spPr bwMode="auto">
          <a:xfrm>
            <a:off x="5894173" y="4464391"/>
            <a:ext cx="3086100" cy="21329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wrap="square" lIns="0" tIns="0" rIns="0" bIns="0" anchor="t" anchorCtr="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2014,2015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年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CDEX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合作组在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Physical Review D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发表最新成果，获得了点电极高纯锗探测器在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10GeV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以下能区最灵敏的暗物质实验结果，排除了美国</a:t>
            </a: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CoGeNT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j-cs"/>
                <a:sym typeface="Hiragino Sans GB" charset="-122"/>
              </a:rPr>
              <a:t>实验组几年前给出的暗物质存在区域。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042" y="1313169"/>
            <a:ext cx="3115386" cy="285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351" y="1539458"/>
            <a:ext cx="2647001" cy="198212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351" y="4005064"/>
            <a:ext cx="2645645" cy="18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5</a:t>
            </a:fld>
            <a:endParaRPr lang="zh-CN" alt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43080" y="270519"/>
            <a:ext cx="774372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Activity in nuclear physics experiments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11560" y="1268760"/>
            <a:ext cx="8208912" cy="4360863"/>
          </a:xfrm>
          <a:prstGeom prst="rect">
            <a:avLst/>
          </a:prstGeom>
          <a:solidFill>
            <a:sysClr val="window" lastClr="FFFFFF">
              <a:alpha val="0"/>
            </a:sysClr>
          </a:solidFill>
        </p:spPr>
        <p:txBody>
          <a:bodyPr vert="horz" lIns="91440" tIns="45720" rIns="91440" bIns="4572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zh-CN" altLang="en-US" sz="3200" b="1" kern="1200" dirty="0" smtClean="0">
                <a:solidFill>
                  <a:srgbClr val="715096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52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Hadron physics</a:t>
            </a:r>
          </a:p>
          <a:p>
            <a:pPr marL="360000" marR="0" lvl="0" indent="-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R&amp;D and production of MRPC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Low resistive glass and high rate MRPC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R&amp;D and production of  ECAL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6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Internation</a:t>
            </a:r>
            <a:r>
              <a:rPr lang="en-US" altLang="zh-CN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 collaboration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RHIC-STAR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FAIR-CBM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CMS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zh-C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altLang="zh-CN" sz="24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Jlab-SoLID</a:t>
            </a:r>
            <a:endParaRPr lang="en-US" altLang="zh-CN" sz="24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NICA-MPD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pic>
        <p:nvPicPr>
          <p:cNvPr id="32" name="Picture 37" descr="tmu_dl_22jan2012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"/>
              <a:srcRect l="1923" t="8627" r="1978" b="6667"/>
              <a:stretch>
                <a:fillRect/>
              </a:stretch>
            </p:blipFill>
          </mc:Choice>
          <mc:Fallback>
            <p:blipFill>
              <a:blip r:embed="rId2"/>
              <a:srcRect l="1923" t="8627" r="1978" b="6667"/>
              <a:stretch>
                <a:fillRect/>
              </a:stretch>
            </p:blipFill>
          </mc:Fallback>
        </mc:AlternateContent>
        <p:spPr>
          <a:xfrm>
            <a:off x="1214414" y="1785926"/>
            <a:ext cx="6400800" cy="4611204"/>
          </a:xfrm>
          <a:prstGeom prst="rect">
            <a:avLst/>
          </a:prstGeom>
        </p:spPr>
      </p:pic>
      <p:sp>
        <p:nvSpPr>
          <p:cNvPr id="33" name="Oval 119"/>
          <p:cNvSpPr/>
          <p:nvPr/>
        </p:nvSpPr>
        <p:spPr>
          <a:xfrm>
            <a:off x="4186214" y="2815730"/>
            <a:ext cx="457200" cy="48851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宋体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62414" y="2864852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3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35" name="Group 151"/>
          <p:cNvGrpSpPr/>
          <p:nvPr/>
        </p:nvGrpSpPr>
        <p:grpSpPr>
          <a:xfrm>
            <a:off x="4647873" y="1116605"/>
            <a:ext cx="4034141" cy="1843198"/>
            <a:chOff x="5109862" y="1210270"/>
            <a:chExt cx="4034141" cy="1843198"/>
          </a:xfrm>
        </p:grpSpPr>
        <p:sp>
          <p:nvSpPr>
            <p:cNvPr id="36" name="Rounded Rectangle 146"/>
            <p:cNvSpPr/>
            <p:nvPr/>
          </p:nvSpPr>
          <p:spPr>
            <a:xfrm>
              <a:off x="5638800" y="1210270"/>
              <a:ext cx="3505203" cy="762001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宋体"/>
              </a:endParaRPr>
            </a:p>
          </p:txBody>
        </p:sp>
        <p:sp>
          <p:nvSpPr>
            <p:cNvPr id="37" name="Oval 113"/>
            <p:cNvSpPr/>
            <p:nvPr/>
          </p:nvSpPr>
          <p:spPr>
            <a:xfrm>
              <a:off x="5715000" y="1334595"/>
              <a:ext cx="457200" cy="4885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宋体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91200" y="1383717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/>
                  <a:cs typeface="Arial Black"/>
                </a:rPr>
                <a:t>3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/>
                <a:cs typeface="Arial Black"/>
              </a:endParaRPr>
            </a:p>
          </p:txBody>
        </p:sp>
        <p:cxnSp>
          <p:nvCxnSpPr>
            <p:cNvPr id="39" name="Straight Arrow Connector 134"/>
            <p:cNvCxnSpPr>
              <a:stCxn id="33" idx="7"/>
            </p:cNvCxnSpPr>
            <p:nvPr/>
          </p:nvCxnSpPr>
          <p:spPr>
            <a:xfrm rot="5400000" flipH="1" flipV="1">
              <a:off x="4906007" y="2101902"/>
              <a:ext cx="1155421" cy="747711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0" name="TextBox 39"/>
            <p:cNvSpPr txBox="1"/>
            <p:nvPr/>
          </p:nvSpPr>
          <p:spPr>
            <a:xfrm>
              <a:off x="6261209" y="1348327"/>
              <a:ext cx="28827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Phase boundary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/>
                  <a:cs typeface="Arial Black"/>
                </a:rPr>
                <a:t>RHIC</a:t>
              </a: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/>
                  <a:cs typeface="Arial"/>
                </a:rPr>
                <a:t>,</a:t>
              </a: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</a:rPr>
                <a:t>FAIR, NICA, CSR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1" name="Rectangle 33"/>
          <p:cNvSpPr/>
          <p:nvPr/>
        </p:nvSpPr>
        <p:spPr>
          <a:xfrm>
            <a:off x="2243115" y="2028330"/>
            <a:ext cx="444499" cy="3568700"/>
          </a:xfrm>
          <a:prstGeom prst="rect">
            <a:avLst/>
          </a:prstGeom>
          <a:solidFill>
            <a:srgbClr val="FFFF00">
              <a:alpha val="51000"/>
            </a:srgbClr>
          </a:solidFill>
          <a:ln w="3175" cap="flat" cmpd="sng" algn="ctr">
            <a:solidFill>
              <a:srgbClr val="4F81BD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宋体"/>
            </a:endParaRPr>
          </a:p>
        </p:txBody>
      </p:sp>
      <p:sp>
        <p:nvSpPr>
          <p:cNvPr id="42" name="Oval 115"/>
          <p:cNvSpPr/>
          <p:nvPr/>
        </p:nvSpPr>
        <p:spPr>
          <a:xfrm>
            <a:off x="2205014" y="2488303"/>
            <a:ext cx="457200" cy="48851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宋体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81214" y="2537425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1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44" name="Group 149"/>
          <p:cNvGrpSpPr/>
          <p:nvPr/>
        </p:nvGrpSpPr>
        <p:grpSpPr>
          <a:xfrm>
            <a:off x="376214" y="1116605"/>
            <a:ext cx="2209800" cy="1439208"/>
            <a:chOff x="914400" y="1238345"/>
            <a:chExt cx="2209800" cy="1439208"/>
          </a:xfrm>
        </p:grpSpPr>
        <p:sp>
          <p:nvSpPr>
            <p:cNvPr id="45" name="Rounded Rectangle 140"/>
            <p:cNvSpPr/>
            <p:nvPr/>
          </p:nvSpPr>
          <p:spPr>
            <a:xfrm>
              <a:off x="914400" y="1238345"/>
              <a:ext cx="2209800" cy="733926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宋体"/>
              </a:endParaRPr>
            </a:p>
          </p:txBody>
        </p:sp>
        <p:sp>
          <p:nvSpPr>
            <p:cNvPr id="46" name="Oval 111"/>
            <p:cNvSpPr/>
            <p:nvPr/>
          </p:nvSpPr>
          <p:spPr>
            <a:xfrm>
              <a:off x="990600" y="1365071"/>
              <a:ext cx="457200" cy="4885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宋体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66800" y="1414193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/>
                  <a:cs typeface="Arial Black"/>
                </a:rPr>
                <a:t>1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/>
                <a:cs typeface="Arial Black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60901" y="1325939"/>
              <a:ext cx="1563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</a:t>
              </a:r>
              <a:r>
                <a:rPr kumimoji="0" lang="en-US" sz="18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ini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T</a:t>
              </a:r>
              <a:r>
                <a:rPr kumimoji="0" lang="en-US" sz="1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/>
                  <a:cs typeface="Arial Black"/>
                </a:rPr>
                <a:t>LHC</a:t>
              </a: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/>
                  <a:cs typeface="Arial Black"/>
                </a:rPr>
                <a:t>RHIC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/>
                <a:cs typeface="Arial Black"/>
              </a:endParaRPr>
            </a:p>
          </p:txBody>
        </p:sp>
        <p:cxnSp>
          <p:nvCxnSpPr>
            <p:cNvPr id="49" name="Straight Arrow Connector 128"/>
            <p:cNvCxnSpPr/>
            <p:nvPr/>
          </p:nvCxnSpPr>
          <p:spPr>
            <a:xfrm rot="10800000">
              <a:off x="1447800" y="1814303"/>
              <a:ext cx="1371600" cy="863250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50" name="Rectangle 36"/>
          <p:cNvSpPr/>
          <p:nvPr/>
        </p:nvSpPr>
        <p:spPr>
          <a:xfrm>
            <a:off x="3271814" y="3304248"/>
            <a:ext cx="444499" cy="2292782"/>
          </a:xfrm>
          <a:prstGeom prst="rect">
            <a:avLst/>
          </a:prstGeom>
          <a:solidFill>
            <a:srgbClr val="FFFF00">
              <a:alpha val="51000"/>
            </a:srgbClr>
          </a:solidFill>
          <a:ln w="3175" cap="flat" cmpd="sng" algn="ctr">
            <a:solidFill>
              <a:srgbClr val="4F81BD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宋体"/>
            </a:endParaRPr>
          </a:p>
        </p:txBody>
      </p:sp>
      <p:sp>
        <p:nvSpPr>
          <p:cNvPr id="51" name="Oval 117"/>
          <p:cNvSpPr/>
          <p:nvPr/>
        </p:nvSpPr>
        <p:spPr>
          <a:xfrm>
            <a:off x="3119414" y="2555812"/>
            <a:ext cx="457200" cy="48851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宋体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95614" y="2604934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53" name="Group 150"/>
          <p:cNvGrpSpPr/>
          <p:nvPr/>
        </p:nvGrpSpPr>
        <p:grpSpPr>
          <a:xfrm>
            <a:off x="2738414" y="1116605"/>
            <a:ext cx="2225575" cy="1153057"/>
            <a:chOff x="3276599" y="1238345"/>
            <a:chExt cx="2225575" cy="1153057"/>
          </a:xfrm>
        </p:grpSpPr>
        <p:sp>
          <p:nvSpPr>
            <p:cNvPr id="54" name="Rounded Rectangle 143"/>
            <p:cNvSpPr/>
            <p:nvPr/>
          </p:nvSpPr>
          <p:spPr>
            <a:xfrm>
              <a:off x="3276599" y="1238345"/>
              <a:ext cx="2225575" cy="742856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宋体"/>
              </a:endParaRPr>
            </a:p>
          </p:txBody>
        </p:sp>
        <p:sp>
          <p:nvSpPr>
            <p:cNvPr id="55" name="Oval 109"/>
            <p:cNvSpPr/>
            <p:nvPr/>
          </p:nvSpPr>
          <p:spPr>
            <a:xfrm>
              <a:off x="3415191" y="1337271"/>
              <a:ext cx="457200" cy="48851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宋体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91391" y="1394361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/>
                  <a:cs typeface="Arial Black"/>
                </a:rPr>
                <a:t>2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/>
                <a:cs typeface="Arial Black"/>
              </a:endParaRPr>
            </a:p>
          </p:txBody>
        </p:sp>
        <p:cxnSp>
          <p:nvCxnSpPr>
            <p:cNvPr id="57" name="Straight Arrow Connector 130"/>
            <p:cNvCxnSpPr>
              <a:stCxn id="51" idx="0"/>
              <a:endCxn id="55" idx="4"/>
            </p:cNvCxnSpPr>
            <p:nvPr/>
          </p:nvCxnSpPr>
          <p:spPr>
            <a:xfrm rot="16200000" flipV="1">
              <a:off x="3479796" y="1989785"/>
              <a:ext cx="565613" cy="237622"/>
            </a:xfrm>
            <a:prstGeom prst="straightConnector1">
              <a:avLst/>
            </a:prstGeom>
            <a:noFill/>
            <a:ln w="38100" cap="flat" cmpd="sng" algn="ctr">
              <a:solidFill>
                <a:srgbClr val="9BBB59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58" name="TextBox 57"/>
            <p:cNvSpPr txBox="1"/>
            <p:nvPr/>
          </p:nvSpPr>
          <p:spPr>
            <a:xfrm>
              <a:off x="3948591" y="1325939"/>
              <a:ext cx="15474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</a:t>
              </a:r>
              <a:r>
                <a:rPr kumimoji="0" lang="en-US" sz="1800" b="1" i="0" u="none" strike="noStrike" kern="0" cap="none" spc="0" normalizeH="0" baseline="-25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</a:t>
              </a: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/>
                  <a:cs typeface="Arial Black"/>
                </a:rPr>
                <a:t>RHIC</a:t>
              </a: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  SPS</a:t>
              </a: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</a:rPr>
                <a:t>, FAIR</a:t>
              </a:r>
              <a:endPara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9" name="Rectangle 39"/>
          <p:cNvSpPr/>
          <p:nvPr/>
        </p:nvSpPr>
        <p:spPr>
          <a:xfrm>
            <a:off x="4643414" y="3806330"/>
            <a:ext cx="609599" cy="1803400"/>
          </a:xfrm>
          <a:prstGeom prst="rect">
            <a:avLst/>
          </a:prstGeom>
          <a:solidFill>
            <a:srgbClr val="FF0000">
              <a:alpha val="51000"/>
            </a:srgbClr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Arial"/>
              <a:ea typeface="宋体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8596" y="0"/>
            <a:ext cx="825344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High-Energy Nuclear Collisions and QCD Phase Diagram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513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7</a:t>
            </a:fld>
            <a:endParaRPr lang="zh-CN" altLang="en-US" dirty="0"/>
          </a:p>
        </p:txBody>
      </p:sp>
      <p:grpSp>
        <p:nvGrpSpPr>
          <p:cNvPr id="34" name="Group 2"/>
          <p:cNvGrpSpPr>
            <a:grpSpLocks/>
          </p:cNvGrpSpPr>
          <p:nvPr/>
        </p:nvGrpSpPr>
        <p:grpSpPr bwMode="auto">
          <a:xfrm>
            <a:off x="113936" y="1060126"/>
            <a:ext cx="8869363" cy="5046663"/>
            <a:chOff x="315" y="720"/>
            <a:chExt cx="5157" cy="3179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2705" y="1237"/>
              <a:ext cx="664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itchFamily="34" charset="0"/>
                </a:rPr>
                <a:t>RHIC</a:t>
              </a:r>
            </a:p>
          </p:txBody>
        </p:sp>
        <p:sp>
          <p:nvSpPr>
            <p:cNvPr id="37" name="Text Box 5"/>
            <p:cNvSpPr txBox="1">
              <a:spLocks noChangeArrowheads="1"/>
            </p:cNvSpPr>
            <p:nvPr/>
          </p:nvSpPr>
          <p:spPr bwMode="auto">
            <a:xfrm>
              <a:off x="3892" y="1180"/>
              <a:ext cx="80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itchFamily="34" charset="0"/>
                </a:rPr>
                <a:t>BRAHMS</a:t>
              </a:r>
            </a:p>
          </p:txBody>
        </p:sp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>
              <a:off x="1715" y="1148"/>
              <a:ext cx="801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itchFamily="34" charset="0"/>
                </a:rPr>
                <a:t>PHOBOS</a:t>
              </a: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002" y="1401"/>
              <a:ext cx="713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itchFamily="34" charset="0"/>
                </a:rPr>
                <a:t>PHENIX</a:t>
              </a: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2244" y="1526"/>
              <a:ext cx="544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itchFamily="34" charset="0"/>
                </a:rPr>
                <a:t>STAR</a:t>
              </a:r>
            </a:p>
          </p:txBody>
        </p:sp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1114" y="2494"/>
              <a:ext cx="601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itchFamily="34" charset="0"/>
                </a:rPr>
                <a:t>AGS</a:t>
              </a:r>
            </a:p>
          </p:txBody>
        </p:sp>
        <p:sp>
          <p:nvSpPr>
            <p:cNvPr id="42" name="Oval 10"/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11"/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12"/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13"/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val 15"/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16"/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Arc 19"/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G0" fmla="+- 0 0 0"/>
                <a:gd name="G1" fmla="+- 3165 0 0"/>
                <a:gd name="G2" fmla="+- 21600 0 0"/>
                <a:gd name="T0" fmla="*/ 21366 w 21600"/>
                <a:gd name="T1" fmla="*/ 0 h 13185"/>
                <a:gd name="T2" fmla="*/ 19135 w 21600"/>
                <a:gd name="T3" fmla="*/ 13185 h 13185"/>
                <a:gd name="T4" fmla="*/ 0 w 21600"/>
                <a:gd name="T5" fmla="*/ 3165 h 13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Arc 20"/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G0" fmla="+- 2114 0 0"/>
                <a:gd name="G1" fmla="+- 21600 0 0"/>
                <a:gd name="G2" fmla="+- 21600 0 0"/>
                <a:gd name="T0" fmla="*/ 0 w 19051"/>
                <a:gd name="T1" fmla="*/ 104 h 21600"/>
                <a:gd name="T2" fmla="*/ 19051 w 19051"/>
                <a:gd name="T3" fmla="*/ 8196 h 21600"/>
                <a:gd name="T4" fmla="*/ 2114 w 1905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0"/>
                  </a:cubicBezTo>
                  <a:cubicBezTo>
                    <a:pt x="8715" y="0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0"/>
                  </a:cubicBezTo>
                  <a:cubicBezTo>
                    <a:pt x="8715" y="0"/>
                    <a:pt x="14954" y="3018"/>
                    <a:pt x="19051" y="8195"/>
                  </a:cubicBezTo>
                  <a:lnTo>
                    <a:pt x="2114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val 21"/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Line 22"/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Line 23"/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 Box 24"/>
            <p:cNvSpPr txBox="1">
              <a:spLocks noChangeArrowheads="1"/>
            </p:cNvSpPr>
            <p:nvPr/>
          </p:nvSpPr>
          <p:spPr bwMode="auto">
            <a:xfrm>
              <a:off x="2489" y="3487"/>
              <a:ext cx="909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itchFamily="34" charset="0"/>
                </a:rPr>
                <a:t>TANDEMS</a:t>
              </a:r>
            </a:p>
          </p:txBody>
        </p:sp>
      </p:grpSp>
      <p:sp>
        <p:nvSpPr>
          <p:cNvPr id="57" name="Oval 25"/>
          <p:cNvSpPr>
            <a:spLocks noChangeArrowheads="1"/>
          </p:cNvSpPr>
          <p:nvPr/>
        </p:nvSpPr>
        <p:spPr bwMode="auto">
          <a:xfrm>
            <a:off x="3663586" y="2888926"/>
            <a:ext cx="165100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8" name="Oval 26"/>
          <p:cNvSpPr>
            <a:spLocks noChangeArrowheads="1"/>
          </p:cNvSpPr>
          <p:nvPr/>
        </p:nvSpPr>
        <p:spPr bwMode="auto">
          <a:xfrm>
            <a:off x="5149486" y="5327326"/>
            <a:ext cx="165100" cy="152400"/>
          </a:xfrm>
          <a:prstGeom prst="ellipse">
            <a:avLst/>
          </a:prstGeom>
          <a:solidFill>
            <a:srgbClr val="FD3FEB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9" name="Oval 27"/>
          <p:cNvSpPr>
            <a:spLocks noChangeArrowheads="1"/>
          </p:cNvSpPr>
          <p:nvPr/>
        </p:nvSpPr>
        <p:spPr bwMode="auto">
          <a:xfrm>
            <a:off x="3415936" y="3041326"/>
            <a:ext cx="165100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0" name="Oval 28"/>
          <p:cNvSpPr>
            <a:spLocks noChangeArrowheads="1"/>
          </p:cNvSpPr>
          <p:nvPr/>
        </p:nvSpPr>
        <p:spPr bwMode="auto">
          <a:xfrm>
            <a:off x="3168286" y="2888926"/>
            <a:ext cx="165100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1" name="Oval 29"/>
          <p:cNvSpPr>
            <a:spLocks noChangeArrowheads="1"/>
          </p:cNvSpPr>
          <p:nvPr/>
        </p:nvSpPr>
        <p:spPr bwMode="auto">
          <a:xfrm>
            <a:off x="3415936" y="3041326"/>
            <a:ext cx="165100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2" name="Line 31"/>
          <p:cNvSpPr>
            <a:spLocks noChangeShapeType="1"/>
          </p:cNvSpPr>
          <p:nvPr/>
        </p:nvSpPr>
        <p:spPr bwMode="auto">
          <a:xfrm>
            <a:off x="3498486" y="1441126"/>
            <a:ext cx="1898650" cy="1524000"/>
          </a:xfrm>
          <a:prstGeom prst="line">
            <a:avLst/>
          </a:prstGeom>
          <a:noFill/>
          <a:ln w="38100">
            <a:solidFill>
              <a:srgbClr val="FD3FEB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3" name="Text Box 32"/>
          <p:cNvSpPr txBox="1">
            <a:spLocks noChangeArrowheads="1"/>
          </p:cNvSpPr>
          <p:nvPr/>
        </p:nvSpPr>
        <p:spPr bwMode="auto">
          <a:xfrm>
            <a:off x="3973149" y="1593526"/>
            <a:ext cx="763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D3FEB"/>
                </a:solidFill>
                <a:effectLst/>
                <a:uLnTx/>
                <a:uFillTx/>
              </a:rPr>
              <a:t>1 km</a:t>
            </a: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991298" y="116632"/>
            <a:ext cx="7286625" cy="7858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</a:rPr>
              <a:t>RHIC-STAR @BNL 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9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59" grpId="2" animBg="1"/>
      <p:bldP spid="60" grpId="0" animBg="1"/>
      <p:bldP spid="60" grpId="1" animBg="1"/>
      <p:bldP spid="61" grpId="0" animBg="1"/>
      <p:bldP spid="61" grpId="1" animBg="1"/>
      <p:bldP spid="61" grpId="2" animBg="1"/>
      <p:bldP spid="62" grpId="0" animBg="1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8</a:t>
            </a:fld>
            <a:endParaRPr lang="zh-CN" altLang="en-US" dirty="0"/>
          </a:p>
        </p:txBody>
      </p:sp>
      <p:pic>
        <p:nvPicPr>
          <p:cNvPr id="3" name="Picture 1" descr="D:\工作\STAR MTD\参考材料\STAR_V19_MT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7899" y="1285860"/>
            <a:ext cx="4457700" cy="236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26"/>
          <p:cNvSpPr txBox="1">
            <a:spLocks noChangeArrowheads="1"/>
          </p:cNvSpPr>
          <p:nvPr/>
        </p:nvSpPr>
        <p:spPr bwMode="auto">
          <a:xfrm>
            <a:off x="533399" y="3571860"/>
            <a:ext cx="851483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MTD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5" name="直接箭头连接符 128"/>
          <p:cNvCxnSpPr>
            <a:cxnSpLocks noChangeShapeType="1"/>
          </p:cNvCxnSpPr>
          <p:nvPr/>
        </p:nvCxnSpPr>
        <p:spPr bwMode="auto">
          <a:xfrm flipV="1">
            <a:off x="2171699" y="2390760"/>
            <a:ext cx="2209800" cy="6096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" name="TextBox 126"/>
          <p:cNvSpPr txBox="1">
            <a:spLocks noChangeArrowheads="1"/>
          </p:cNvSpPr>
          <p:nvPr/>
        </p:nvSpPr>
        <p:spPr bwMode="auto">
          <a:xfrm>
            <a:off x="7543799" y="3609960"/>
            <a:ext cx="793034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TOF</a:t>
            </a:r>
            <a:endParaRPr kumimoji="0" lang="zh-CN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F:\工作\MRPC\总结\MRPC in star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100" y="1514460"/>
            <a:ext cx="2247900" cy="204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箭头连接符 128"/>
          <p:cNvCxnSpPr>
            <a:cxnSpLocks noChangeShapeType="1"/>
            <a:stCxn id="7" idx="1"/>
          </p:cNvCxnSpPr>
          <p:nvPr/>
        </p:nvCxnSpPr>
        <p:spPr bwMode="auto">
          <a:xfrm rot="10800000">
            <a:off x="4991100" y="1933560"/>
            <a:ext cx="1905001" cy="60417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428594" y="4043354"/>
            <a:ext cx="8572561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  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Construction of RHIC-STAR TOF system and </a:t>
            </a:r>
            <a:r>
              <a:rPr kumimoji="0" lang="en-US" altLang="zh-CN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muon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 telescope detector (MTD).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572008"/>
            <a:ext cx="2357454" cy="176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4429132"/>
            <a:ext cx="2786082" cy="193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050208" y="77153"/>
            <a:ext cx="7286625" cy="7858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</a:rPr>
              <a:t>STAR TOF and MTD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85784" y="1714488"/>
            <a:ext cx="2548672" cy="17049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</p:pic>
      <p:pic>
        <p:nvPicPr>
          <p:cNvPr id="14" name="Picture 5" descr="tofr_beta_p_prplot0910_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4572008"/>
            <a:ext cx="249396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3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9</a:t>
            </a:fld>
            <a:endParaRPr lang="zh-CN" altLang="en-US" dirty="0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0A97FB4E-658D-4C7D-86CA-A4D9F81BA4F9}" type="slidenum">
              <a:rPr lang="zh-CN" altLang="en-US" smtClean="0"/>
              <a:pPr>
                <a:defRPr/>
              </a:pPr>
              <a:t>9</a:t>
            </a:fld>
            <a:endParaRPr lang="zh-CN" altLang="en-US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928688" y="214313"/>
            <a:ext cx="714375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>
                <a:solidFill>
                  <a:srgbClr val="FF0000"/>
                </a:solidFill>
                <a:ea typeface="华文楷体" pitchFamily="2" charset="-122"/>
              </a:rPr>
              <a:t>MRPC used  in STAR barrel TOF </a:t>
            </a:r>
            <a:endParaRPr lang="zh-CN" altLang="en-US" sz="3200" b="1">
              <a:solidFill>
                <a:srgbClr val="FF0000"/>
              </a:solidFill>
              <a:ea typeface="华文楷体" pitchFamily="2" charset="-122"/>
            </a:endParaRPr>
          </a:p>
        </p:txBody>
      </p:sp>
      <p:pic>
        <p:nvPicPr>
          <p:cNvPr id="5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76300"/>
            <a:ext cx="777240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3581400" y="5943600"/>
            <a:ext cx="202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>
                <a:solidFill>
                  <a:srgbClr val="0000FF"/>
                </a:solidFill>
              </a:rPr>
              <a:t>Long side view</a:t>
            </a:r>
            <a:endParaRPr lang="zh-CN" altLang="en-US" sz="2000">
              <a:solidFill>
                <a:srgbClr val="0000FF"/>
              </a:solidFill>
            </a:endParaRPr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43063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OFrConst%5F10traydetseta0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57250"/>
            <a:ext cx="3236912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文章\MRPC TOF文章\2007 TOF Tray photos\img_19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071688"/>
            <a:ext cx="442912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6040</TotalTime>
  <Words>1236</Words>
  <Application>Microsoft Office PowerPoint</Application>
  <PresentationFormat>全屏显示(4:3)</PresentationFormat>
  <Paragraphs>410</Paragraphs>
  <Slides>39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42" baseType="lpstr">
      <vt:lpstr>Office 主题</vt:lpstr>
      <vt:lpstr>Equation</vt:lpstr>
      <vt:lpstr>Graph</vt:lpstr>
      <vt:lpstr>Introduction of THU CMS group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Tsinghua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wy</dc:creator>
  <cp:lastModifiedBy>Windows 用户</cp:lastModifiedBy>
  <cp:revision>537</cp:revision>
  <dcterms:created xsi:type="dcterms:W3CDTF">2010-04-07T04:49:35Z</dcterms:created>
  <dcterms:modified xsi:type="dcterms:W3CDTF">2017-06-08T01:40:53Z</dcterms:modified>
</cp:coreProperties>
</file>