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5" r:id="rId2"/>
    <p:sldId id="320" r:id="rId3"/>
    <p:sldId id="316" r:id="rId4"/>
    <p:sldId id="286" r:id="rId5"/>
    <p:sldId id="289" r:id="rId6"/>
    <p:sldId id="321" r:id="rId7"/>
    <p:sldId id="297" r:id="rId8"/>
    <p:sldId id="298" r:id="rId9"/>
    <p:sldId id="295" r:id="rId10"/>
    <p:sldId id="310" r:id="rId11"/>
    <p:sldId id="293" r:id="rId12"/>
    <p:sldId id="303" r:id="rId13"/>
    <p:sldId id="314" r:id="rId14"/>
    <p:sldId id="311" r:id="rId15"/>
    <p:sldId id="276" r:id="rId16"/>
    <p:sldId id="317" r:id="rId17"/>
    <p:sldId id="319" r:id="rId18"/>
    <p:sldId id="324" r:id="rId19"/>
    <p:sldId id="322" r:id="rId20"/>
    <p:sldId id="325" r:id="rId21"/>
    <p:sldId id="323" r:id="rId22"/>
    <p:sldId id="326" r:id="rId23"/>
    <p:sldId id="32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A63B-C02D-0E4D-BB27-6675E19A9B55}" type="datetimeFigureOut">
              <a:rPr lang="en-US" smtClean="0"/>
              <a:t>08/06/17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87FD1-DEA7-4840-B03E-FCA6AF46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22BBA-DC66-DF40-9B6F-36BC685B2629}" type="datetimeFigureOut">
              <a:rPr lang="en-US" smtClean="0"/>
              <a:t>08/06/17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40B98-2A2A-2A4D-B374-4D183B55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42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796BF649-0865-4EC5-A083-599B622B4E24}" type="slidenum">
              <a:rPr lang="fr-FR" altLang="zh-CN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13</a:t>
            </a:fld>
            <a:endParaRPr lang="fr-FR" altLang="zh-CN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757" y="4342996"/>
            <a:ext cx="5032095" cy="41147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4309-8452-A142-834F-17DBCDAE6E1A}" type="datetime1">
              <a:rPr lang="en-US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9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62C0-3ECE-2248-85AD-B9C84B670E71}" type="datetime1">
              <a:rPr lang="en-US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9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C45F-E704-964D-BB29-E906F85D7BA9}" type="datetime1">
              <a:rPr lang="en-US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1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2DEA-76F3-E742-813A-B35D2D3A8406}" type="datetime1">
              <a:rPr lang="en-US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406-FA26-134C-8DDC-1DA8342E6936}" type="datetime1">
              <a:rPr lang="en-US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836-523B-3141-8FDD-72014042C689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0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853C-D7CC-8540-A26E-236E2140E319}" type="datetime1">
              <a:rPr lang="en-US" smtClean="0"/>
              <a:t>08/06/17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8D6C-3FA9-9D45-BC41-6F5AA55744E8}" type="datetime1">
              <a:rPr lang="en-US" smtClean="0"/>
              <a:t>08/06/17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3BA-5A5F-494E-91A7-72854289723A}" type="datetime1">
              <a:rPr lang="en-US" smtClean="0"/>
              <a:t>08/06/17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FBD4-AC86-2B4A-84E8-1A0855747C87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877F-8583-4C4F-82AA-E70390F63591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9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587A-7061-6342-B566-805A0A08052F}" type="datetime1">
              <a:rPr lang="en-US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A4D4-F0EB-7F49-9572-9054215B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3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hanghq@ihep.ac.c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905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Current IHEP-CMS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94" y="1311905"/>
            <a:ext cx="8686800" cy="5044445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Team leader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Hesheng</a:t>
            </a:r>
            <a:r>
              <a:rPr lang="en-US" altLang="zh-CN" dirty="0" smtClean="0"/>
              <a:t> CHEN, </a:t>
            </a:r>
            <a:r>
              <a:rPr lang="en-US" altLang="zh-CN" dirty="0" err="1" smtClean="0"/>
              <a:t>Guoming</a:t>
            </a:r>
            <a:r>
              <a:rPr lang="en-US" altLang="zh-CN" dirty="0" smtClean="0"/>
              <a:t> CHEN</a:t>
            </a:r>
          </a:p>
          <a:p>
            <a:r>
              <a:rPr lang="en-US" altLang="zh-CN" dirty="0" smtClean="0"/>
              <a:t>12 Faculty Members:</a:t>
            </a:r>
          </a:p>
          <a:p>
            <a:pPr lvl="1"/>
            <a:r>
              <a:rPr lang="en-US" altLang="zh-CN" dirty="0" err="1"/>
              <a:t>Hesheng</a:t>
            </a:r>
            <a:r>
              <a:rPr lang="en-US" altLang="zh-CN" dirty="0"/>
              <a:t> CHEN, </a:t>
            </a:r>
            <a:r>
              <a:rPr lang="en-US" altLang="zh-CN" dirty="0" err="1"/>
              <a:t>Guoming</a:t>
            </a:r>
            <a:r>
              <a:rPr lang="en-US" altLang="zh-CN" dirty="0"/>
              <a:t> </a:t>
            </a:r>
            <a:r>
              <a:rPr lang="en-US" altLang="zh-CN" dirty="0" smtClean="0"/>
              <a:t>CHEN, </a:t>
            </a:r>
            <a:r>
              <a:rPr lang="en-US" altLang="zh-CN" dirty="0" err="1" smtClean="0"/>
              <a:t>Jianguo</a:t>
            </a:r>
            <a:r>
              <a:rPr lang="en-US" altLang="zh-CN" dirty="0" smtClean="0"/>
              <a:t> BIAN, </a:t>
            </a:r>
            <a:r>
              <a:rPr lang="en-US" altLang="zh-CN" dirty="0" err="1" smtClean="0"/>
              <a:t>Zhenan</a:t>
            </a:r>
            <a:r>
              <a:rPr lang="en-US" altLang="zh-CN" dirty="0" smtClean="0"/>
              <a:t> LIU, </a:t>
            </a:r>
            <a:r>
              <a:rPr lang="en-US" altLang="zh-CN" dirty="0" err="1" smtClean="0"/>
              <a:t>Xiaoli</a:t>
            </a:r>
            <a:r>
              <a:rPr lang="en-US" altLang="zh-CN" dirty="0" smtClean="0"/>
              <a:t> DONG, Zhen WANG, </a:t>
            </a:r>
            <a:r>
              <a:rPr lang="en-US" altLang="zh-CN" dirty="0" err="1" smtClean="0"/>
              <a:t>Hongbo</a:t>
            </a:r>
            <a:r>
              <a:rPr lang="en-US" altLang="zh-CN" dirty="0" smtClean="0"/>
              <a:t> LIAO, Ye CHEN, </a:t>
            </a:r>
            <a:r>
              <a:rPr lang="en-US" altLang="zh-CN" dirty="0" err="1" smtClean="0"/>
              <a:t>Junquan</a:t>
            </a:r>
            <a:r>
              <a:rPr lang="en-US" altLang="zh-CN" dirty="0" smtClean="0"/>
              <a:t> TAO, Huaqiao ZHANG, </a:t>
            </a:r>
            <a:r>
              <a:rPr lang="en-US" altLang="zh-CN" dirty="0" err="1" smtClean="0"/>
              <a:t>Mingshui</a:t>
            </a:r>
            <a:r>
              <a:rPr lang="en-US" altLang="zh-CN" dirty="0" smtClean="0"/>
              <a:t> CHEN, Jinzhou ZHAO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7 Post-doc</a:t>
            </a:r>
          </a:p>
          <a:p>
            <a:pPr lvl="1"/>
            <a:r>
              <a:rPr lang="en-US" altLang="zh-CN" dirty="0" smtClean="0"/>
              <a:t>Francesco ROMEO, </a:t>
            </a:r>
            <a:r>
              <a:rPr lang="en-US" altLang="zh-CN" dirty="0" err="1" smtClean="0"/>
              <a:t>Aniello</a:t>
            </a:r>
            <a:r>
              <a:rPr lang="en-US" altLang="zh-CN" dirty="0" smtClean="0"/>
              <a:t> SPIEZIA, Duncan LEGGAT, </a:t>
            </a:r>
            <a:r>
              <a:rPr lang="en-US" altLang="zh-CN" dirty="0" err="1" smtClean="0"/>
              <a:t>Armad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Efe</a:t>
            </a:r>
            <a:r>
              <a:rPr lang="en-US" altLang="zh-CN" dirty="0" smtClean="0"/>
              <a:t> YAZGAN, </a:t>
            </a:r>
            <a:r>
              <a:rPr lang="en-US" altLang="zh-CN" dirty="0" err="1" smtClean="0"/>
              <a:t>Joshuha</a:t>
            </a:r>
            <a:r>
              <a:rPr lang="en-US" altLang="zh-CN" dirty="0" smtClean="0"/>
              <a:t> THOMAS-WILSKER, </a:t>
            </a:r>
            <a:r>
              <a:rPr lang="en-US" altLang="zh-CN" dirty="0" err="1" smtClean="0"/>
              <a:t>Feng</a:t>
            </a:r>
            <a:r>
              <a:rPr lang="en-US" altLang="zh-CN" dirty="0" smtClean="0"/>
              <a:t> WANG(</a:t>
            </a:r>
            <a:r>
              <a:rPr lang="en-US" altLang="zh-CN" dirty="0" err="1" smtClean="0"/>
              <a:t>HGCal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>
                <a:solidFill>
                  <a:srgbClr val="0000FF"/>
                </a:solidFill>
              </a:rPr>
              <a:t>Left already: </a:t>
            </a:r>
            <a:r>
              <a:rPr lang="en-US" altLang="zh-CN" dirty="0" err="1" smtClean="0">
                <a:solidFill>
                  <a:srgbClr val="0000FF"/>
                </a:solidFill>
              </a:rPr>
              <a:t>Roko</a:t>
            </a:r>
            <a:r>
              <a:rPr lang="en-US" altLang="zh-CN" dirty="0" smtClean="0">
                <a:solidFill>
                  <a:srgbClr val="0000FF"/>
                </a:solidFill>
              </a:rPr>
              <a:t> PLESTINA, </a:t>
            </a:r>
            <a:r>
              <a:rPr lang="en-US" altLang="zh-CN" dirty="0" err="1" smtClean="0">
                <a:solidFill>
                  <a:srgbClr val="0000FF"/>
                </a:solidFill>
              </a:rPr>
              <a:t>Tongguang</a:t>
            </a:r>
            <a:r>
              <a:rPr lang="en-US" altLang="zh-CN" dirty="0" smtClean="0">
                <a:solidFill>
                  <a:srgbClr val="0000FF"/>
                </a:solidFill>
              </a:rPr>
              <a:t> CHEN, </a:t>
            </a:r>
            <a:r>
              <a:rPr lang="en-US" altLang="zh-CN" dirty="0" err="1" smtClean="0">
                <a:solidFill>
                  <a:srgbClr val="0000FF"/>
                </a:solidFill>
              </a:rPr>
              <a:t>Mengqing</a:t>
            </a:r>
            <a:r>
              <a:rPr lang="en-US" altLang="zh-CN" dirty="0" smtClean="0">
                <a:solidFill>
                  <a:srgbClr val="0000FF"/>
                </a:solidFill>
              </a:rPr>
              <a:t> WU</a:t>
            </a:r>
          </a:p>
          <a:p>
            <a:pPr lvl="1"/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en-US" altLang="zh-CN" dirty="0"/>
              <a:t>6</a:t>
            </a:r>
            <a:r>
              <a:rPr lang="en-US" altLang="zh-CN" dirty="0" smtClean="0"/>
              <a:t> Students</a:t>
            </a:r>
          </a:p>
          <a:p>
            <a:pPr lvl="1"/>
            <a:r>
              <a:rPr lang="en-US" altLang="zh-CN" dirty="0" err="1" smtClean="0"/>
              <a:t>Sarmad</a:t>
            </a:r>
            <a:r>
              <a:rPr lang="en-US" altLang="zh-CN" dirty="0" smtClean="0"/>
              <a:t> SHAHEEN, </a:t>
            </a:r>
            <a:r>
              <a:rPr lang="en-US" altLang="zh-CN" dirty="0" err="1" smtClean="0"/>
              <a:t>Sijing</a:t>
            </a:r>
            <a:r>
              <a:rPr lang="en-US" altLang="zh-CN" dirty="0" smtClean="0"/>
              <a:t> ZHANG, </a:t>
            </a:r>
            <a:r>
              <a:rPr lang="en-US" altLang="zh-CN" dirty="0" err="1" smtClean="0"/>
              <a:t>Binghuan</a:t>
            </a:r>
            <a:r>
              <a:rPr lang="en-US" altLang="zh-CN" dirty="0" smtClean="0"/>
              <a:t> LI, Na PENG, </a:t>
            </a:r>
            <a:r>
              <a:rPr lang="en-US" altLang="zh-CN" dirty="0" err="1" smtClean="0"/>
              <a:t>Taozhe</a:t>
            </a:r>
            <a:r>
              <a:rPr lang="en-US" altLang="zh-CN" dirty="0" smtClean="0"/>
              <a:t> YU, </a:t>
            </a:r>
            <a:r>
              <a:rPr lang="en-US" altLang="zh-CN" dirty="0" err="1" smtClean="0"/>
              <a:t>Javaid</a:t>
            </a:r>
            <a:r>
              <a:rPr lang="en-US" altLang="zh-CN" dirty="0" smtClean="0"/>
              <a:t> </a:t>
            </a:r>
            <a:r>
              <a:rPr lang="en-US" altLang="zh-CN" dirty="0" err="1"/>
              <a:t>Tahir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7BD-6F89-314E-A49B-75F6564B2882}" type="datetime1">
              <a:rPr lang="en-US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Huaqiao Zhang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7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623" y="3181018"/>
            <a:ext cx="3602377" cy="26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09" y="178604"/>
            <a:ext cx="8970729" cy="801549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8TeV data E</a:t>
            </a:r>
            <a:r>
              <a:rPr lang="en-US" dirty="0" smtClean="0"/>
              <a:t>xcited bottom quark 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960" y="1009998"/>
            <a:ext cx="5978421" cy="562867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 for excited 3</a:t>
            </a:r>
            <a:r>
              <a:rPr lang="en-US" altLang="zh-CN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rd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generation bottom quarks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gb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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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Excited quark indicate quark substructure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b="1" dirty="0">
                <a:solidFill>
                  <a:srgbClr val="0000FF"/>
                </a:solidFill>
              </a:rPr>
              <a:t>F</a:t>
            </a:r>
            <a:r>
              <a:rPr lang="en-US" altLang="zh-CN" b="1" dirty="0" smtClean="0">
                <a:solidFill>
                  <a:srgbClr val="0000FF"/>
                </a:solidFill>
              </a:rPr>
              <a:t>irst b* searches at CMS </a:t>
            </a:r>
            <a:r>
              <a:rPr lang="zh-CN" altLang="en-US" b="1" dirty="0" smtClean="0">
                <a:solidFill>
                  <a:srgbClr val="0000FF"/>
                </a:solidFill>
              </a:rPr>
              <a:t>（</a:t>
            </a:r>
            <a:r>
              <a:rPr lang="en-US" altLang="zh-CN" b="1" dirty="0" smtClean="0">
                <a:solidFill>
                  <a:srgbClr val="0000FF"/>
                </a:solidFill>
              </a:rPr>
              <a:t>B2G-14-005)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b="1" dirty="0" smtClean="0">
                <a:solidFill>
                  <a:srgbClr val="0000FF"/>
                </a:solidFill>
              </a:rPr>
              <a:t>IHEP contributions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Contact person</a:t>
            </a:r>
            <a:r>
              <a:rPr lang="en-US" dirty="0" smtClean="0">
                <a:solidFill>
                  <a:srgbClr val="0000FF"/>
                </a:solidFill>
              </a:rPr>
              <a:t>: IHEP </a:t>
            </a:r>
            <a:r>
              <a:rPr lang="en-US" dirty="0" err="1" smtClean="0">
                <a:solidFill>
                  <a:srgbClr val="0000FF"/>
                </a:solidFill>
              </a:rPr>
              <a:t>Huaqiao</a:t>
            </a:r>
            <a:r>
              <a:rPr lang="en-US" dirty="0" smtClean="0">
                <a:solidFill>
                  <a:srgbClr val="0000FF"/>
                </a:solidFill>
              </a:rPr>
              <a:t> Zhang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Approval talk </a:t>
            </a:r>
            <a:r>
              <a:rPr lang="en-US" dirty="0" smtClean="0">
                <a:solidFill>
                  <a:srgbClr val="0000FF"/>
                </a:solidFill>
              </a:rPr>
              <a:t>by IHEP </a:t>
            </a:r>
            <a:r>
              <a:rPr lang="en-US" dirty="0" err="1" smtClean="0">
                <a:solidFill>
                  <a:srgbClr val="0000FF"/>
                </a:solidFill>
              </a:rPr>
              <a:t>Huaqiao</a:t>
            </a:r>
            <a:r>
              <a:rPr lang="en-US" dirty="0" smtClean="0">
                <a:solidFill>
                  <a:srgbClr val="0000FF"/>
                </a:solidFill>
              </a:rPr>
              <a:t> Zhang</a:t>
            </a:r>
          </a:p>
          <a:p>
            <a:pPr lvl="1"/>
            <a:r>
              <a:rPr lang="en-US" altLang="zh-CN" dirty="0"/>
              <a:t>3</a:t>
            </a:r>
            <a:r>
              <a:rPr lang="en-US" altLang="zh-CN" dirty="0" smtClean="0"/>
              <a:t> final states / analysis teams</a:t>
            </a:r>
          </a:p>
          <a:p>
            <a:pPr lvl="2"/>
            <a:r>
              <a:rPr lang="en-US" altLang="zh-CN" dirty="0" err="1" smtClean="0"/>
              <a:t>Lepton+jets</a:t>
            </a:r>
            <a:r>
              <a:rPr lang="en-US" altLang="zh-CN" dirty="0" smtClean="0"/>
              <a:t> (AN2014/103):   </a:t>
            </a:r>
            <a:r>
              <a:rPr lang="en-US" altLang="zh-CN" dirty="0" smtClean="0">
                <a:solidFill>
                  <a:srgbClr val="FF0000"/>
                </a:solidFill>
              </a:rPr>
              <a:t>IHEP</a:t>
            </a:r>
          </a:p>
          <a:p>
            <a:pPr lvl="2"/>
            <a:r>
              <a:rPr lang="en-US" altLang="zh-CN" dirty="0" err="1" smtClean="0"/>
              <a:t>Dilepton</a:t>
            </a:r>
            <a:r>
              <a:rPr lang="en-US" altLang="zh-CN" dirty="0" smtClean="0"/>
              <a:t> (AN2013/415):   NTU, </a:t>
            </a:r>
            <a:r>
              <a:rPr lang="en-US" altLang="zh-CN" dirty="0" smtClean="0">
                <a:solidFill>
                  <a:srgbClr val="FF0000"/>
                </a:solidFill>
              </a:rPr>
              <a:t>IHEP</a:t>
            </a:r>
            <a:r>
              <a:rPr lang="en-US" altLang="zh-CN" dirty="0" smtClean="0"/>
              <a:t>, UVB </a:t>
            </a:r>
          </a:p>
          <a:p>
            <a:pPr lvl="2"/>
            <a:r>
              <a:rPr lang="en-US" altLang="zh-CN" dirty="0" smtClean="0"/>
              <a:t>Full </a:t>
            </a:r>
            <a:r>
              <a:rPr lang="en-US" altLang="zh-CN" dirty="0" err="1" smtClean="0"/>
              <a:t>hadronic</a:t>
            </a:r>
            <a:r>
              <a:rPr lang="en-US" altLang="zh-CN" dirty="0" smtClean="0"/>
              <a:t> (AN2014/049):  JHU</a:t>
            </a:r>
          </a:p>
          <a:p>
            <a:pPr lvl="2"/>
            <a:r>
              <a:rPr lang="en-US" altLang="zh-CN" dirty="0" smtClean="0"/>
              <a:t>Combination (AN2014/202):  </a:t>
            </a:r>
            <a:r>
              <a:rPr lang="en-US" altLang="zh-CN" dirty="0" smtClean="0">
                <a:solidFill>
                  <a:srgbClr val="FF0000"/>
                </a:solidFill>
              </a:rPr>
              <a:t>IHEP</a:t>
            </a:r>
            <a:r>
              <a:rPr lang="en-US" altLang="zh-CN" dirty="0" smtClean="0"/>
              <a:t>, JHU, NTU, UVB</a:t>
            </a:r>
          </a:p>
          <a:p>
            <a:r>
              <a:rPr lang="en-US" altLang="zh-CN" dirty="0" smtClean="0"/>
              <a:t>Exclude b* mass &lt; 1.5TeV</a:t>
            </a:r>
          </a:p>
          <a:p>
            <a:pPr marL="457200" lvl="1" indent="0">
              <a:buNone/>
            </a:pPr>
            <a:r>
              <a:rPr lang="en-US" altLang="zh-CN" dirty="0" smtClean="0"/>
              <a:t>World best limit up to date</a:t>
            </a:r>
            <a:endParaRPr lang="en-US" dirty="0"/>
          </a:p>
        </p:txBody>
      </p:sp>
      <p:pic>
        <p:nvPicPr>
          <p:cNvPr id="4" name="Picture 6" descr="Screen Shot 2013-02-18 at 11.25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61" y="1052736"/>
            <a:ext cx="32067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901461" y="2811686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hr-HR" sz="1800" b="1" dirty="0">
                <a:solidFill>
                  <a:srgbClr val="0000FF"/>
                </a:solidFill>
              </a:rPr>
              <a:t>JHEP 01 (2016) 166</a:t>
            </a:r>
            <a:endParaRPr lang="en-US" altLang="zh-CN" sz="1800" b="1" dirty="0">
              <a:solidFill>
                <a:srgbClr val="0000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D110-B080-BF43-AAA4-BC45E458A183}" type="datetime1">
              <a:rPr lang="en-US" smtClean="0"/>
              <a:t>08/06/17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8915" y="24852"/>
            <a:ext cx="17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Huaqiao 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3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01015" y="4126915"/>
            <a:ext cx="49016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CC"/>
              </a:buClr>
            </a:pPr>
            <a:endParaRPr lang="en-US" altLang="zh-CN" sz="2400" dirty="0" smtClean="0"/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400" b="1" i="1" dirty="0" smtClean="0">
                <a:solidFill>
                  <a:srgbClr val="FF0000"/>
                </a:solidFill>
              </a:rPr>
              <a:t>No obvious excess and set upper limit on </a:t>
            </a:r>
            <a:r>
              <a:rPr lang="en-US" altLang="zh-CN" sz="2400" b="1" dirty="0" err="1" smtClean="0">
                <a:solidFill>
                  <a:srgbClr val="FF0000"/>
                </a:solidFill>
                <a:ea typeface="华文新魏" pitchFamily="2" charset="-122"/>
                <a:sym typeface="Symbol" pitchFamily="18" charset="2"/>
              </a:rPr>
              <a:t>σ</a:t>
            </a:r>
            <a:r>
              <a:rPr lang="en-US" altLang="zh-CN" sz="1400" b="1" dirty="0" err="1" smtClean="0">
                <a:solidFill>
                  <a:srgbClr val="FF0000"/>
                </a:solidFill>
                <a:sym typeface="Symbol" pitchFamily="18" charset="2"/>
              </a:rPr>
              <a:t>×</a:t>
            </a:r>
            <a:r>
              <a:rPr lang="en-US" altLang="zh-CN" sz="2400" b="1" dirty="0" err="1" smtClean="0">
                <a:solidFill>
                  <a:srgbClr val="FF0000"/>
                </a:solidFill>
                <a:sym typeface="Symbol" pitchFamily="18" charset="2"/>
              </a:rPr>
              <a:t>BR</a:t>
            </a:r>
            <a:endParaRPr lang="en-US" altLang="zh-CN" sz="24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ea typeface="华文新魏" pitchFamily="2" charset="-122"/>
                <a:sym typeface="Symbol" pitchFamily="18" charset="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ea typeface="华文新魏" pitchFamily="2" charset="-122"/>
                <a:sym typeface="Symbol" pitchFamily="18" charset="2"/>
              </a:rPr>
              <a:t>σ</a:t>
            </a:r>
            <a:r>
              <a:rPr lang="en-US" altLang="zh-CN" sz="14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ea typeface="华文新魏" pitchFamily="2" charset="-122"/>
                <a:sym typeface="Symbol" pitchFamily="18" charset="2"/>
              </a:rPr>
              <a:t>excess at 98GeV</a:t>
            </a: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FF0000"/>
                </a:solidFill>
              </a:rPr>
              <a:t>The analysis is dominated by IHEP </a:t>
            </a:r>
            <a:endParaRPr lang="en-US" altLang="zh-CN" sz="24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endParaRPr lang="en-US" altLang="zh-CN" sz="2400" dirty="0"/>
          </a:p>
        </p:txBody>
      </p:sp>
      <p:sp>
        <p:nvSpPr>
          <p:cNvPr id="3" name="矩形 9"/>
          <p:cNvSpPr>
            <a:spLocks noChangeArrowheads="1"/>
          </p:cNvSpPr>
          <p:nvPr/>
        </p:nvSpPr>
        <p:spPr bwMode="auto">
          <a:xfrm>
            <a:off x="0" y="36263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sym typeface="Symbol" pitchFamily="18" charset="2"/>
              </a:rPr>
              <a:t>Additional low mass </a:t>
            </a:r>
            <a:r>
              <a:rPr lang="en-US" sz="3200" b="1" dirty="0">
                <a:solidFill>
                  <a:srgbClr val="0033CC"/>
                </a:solidFill>
                <a:sym typeface="Symbol" pitchFamily="18" charset="2"/>
              </a:rPr>
              <a:t>h</a:t>
            </a:r>
            <a:r>
              <a:rPr lang="en-US" sz="3200" b="1" dirty="0">
                <a:solidFill>
                  <a:srgbClr val="0033CC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Calibri" pitchFamily="34" charset="0"/>
                <a:sym typeface="Calibri" pitchFamily="34" charset="0"/>
              </a:rPr>
              <a:t>→</a:t>
            </a:r>
            <a:r>
              <a:rPr lang="en-US" sz="3200" b="1" dirty="0" smtClean="0">
                <a:solidFill>
                  <a:srgbClr val="0033CC"/>
                </a:solidFill>
                <a:sym typeface="Symbol" pitchFamily="18" charset="2"/>
              </a:rPr>
              <a:t></a:t>
            </a:r>
            <a:r>
              <a:rPr lang="en-US" sz="3200" b="1" dirty="0">
                <a:solidFill>
                  <a:srgbClr val="0033CC"/>
                </a:solidFill>
                <a:sym typeface="Symbol" pitchFamily="18" charset="2"/>
              </a:rPr>
              <a:t> </a:t>
            </a:r>
            <a:r>
              <a:rPr lang="en-US" altLang="zh-CN" sz="3200" b="1" dirty="0" smtClean="0">
                <a:solidFill>
                  <a:srgbClr val="0033CC"/>
                </a:solidFill>
              </a:rPr>
              <a:t>search with 8TeV data</a:t>
            </a:r>
            <a:endParaRPr lang="zh-CN" altLang="en-US" sz="3200" b="1" dirty="0">
              <a:solidFill>
                <a:srgbClr val="0033CC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6" y="947409"/>
            <a:ext cx="3217853" cy="2973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6" y="3676921"/>
            <a:ext cx="3346618" cy="292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702813" y="3907356"/>
            <a:ext cx="187765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b="1" i="1" dirty="0">
                <a:solidFill>
                  <a:srgbClr val="FF0000"/>
                </a:solidFill>
              </a:rPr>
              <a:t>LEP &gt;2</a:t>
            </a:r>
            <a:r>
              <a:rPr lang="en-US" altLang="zh-CN" b="1" i="1" dirty="0">
                <a:solidFill>
                  <a:srgbClr val="FF0000"/>
                </a:solidFill>
                <a:ea typeface="华文行楷" pitchFamily="2" charset="-122"/>
              </a:rPr>
              <a:t>σ </a:t>
            </a:r>
            <a:r>
              <a:rPr lang="en-US" altLang="zh-CN" b="1" i="1" dirty="0">
                <a:solidFill>
                  <a:srgbClr val="FF0000"/>
                </a:solidFill>
              </a:rPr>
              <a:t>excess at </a:t>
            </a:r>
            <a:r>
              <a:rPr lang="en-US" altLang="zh-CN" b="1" i="1" dirty="0" err="1">
                <a:solidFill>
                  <a:srgbClr val="FF0000"/>
                </a:solidFill>
              </a:rPr>
              <a:t>m</a:t>
            </a:r>
            <a:r>
              <a:rPr lang="en-US" altLang="zh-CN" b="1" i="1" baseline="-25000" dirty="0" err="1">
                <a:solidFill>
                  <a:srgbClr val="FF0000"/>
                </a:solidFill>
              </a:rPr>
              <a:t>H</a:t>
            </a:r>
            <a:r>
              <a:rPr lang="en-US" altLang="zh-CN" b="1" i="1" dirty="0">
                <a:solidFill>
                  <a:srgbClr val="FF0000"/>
                </a:solidFill>
              </a:rPr>
              <a:t>=~98GeV</a:t>
            </a:r>
          </a:p>
        </p:txBody>
      </p:sp>
      <p:pic>
        <p:nvPicPr>
          <p:cNvPr id="10" name="Picture 2" descr="https://twiki.cern.ch/twiki/pub/CMSPublic/Hig14037Twiki/truths_ca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702" y="865463"/>
            <a:ext cx="4399309" cy="3326531"/>
          </a:xfrm>
          <a:prstGeom prst="rect">
            <a:avLst/>
          </a:prstGeom>
          <a:noFill/>
        </p:spPr>
      </p:pic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6387732" y="5142578"/>
            <a:ext cx="2192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Phys. Lett. B, 565 (2003):61-75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CB3D-1642-C847-9958-E25E999D196F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92725" y="0"/>
            <a:ext cx="165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Junquan</a:t>
            </a:r>
            <a:r>
              <a:rPr lang="en-US" dirty="0" smtClean="0"/>
              <a:t> Tao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748" y="1777184"/>
            <a:ext cx="4567578" cy="3325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18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2015 data</a:t>
            </a:r>
            <a:r>
              <a:rPr lang="en-US" dirty="0" smtClean="0"/>
              <a:t>  ZZ(4l) resonance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794" y="5747592"/>
            <a:ext cx="8003005" cy="717003"/>
          </a:xfrm>
        </p:spPr>
        <p:txBody>
          <a:bodyPr>
            <a:normAutofit fontScale="32500" lnSpcReduction="20000"/>
          </a:bodyPr>
          <a:lstStyle/>
          <a:p>
            <a:pPr marL="0" lvl="1" indent="0">
              <a:buNone/>
            </a:pPr>
            <a:r>
              <a:rPr lang="en-US" altLang="zh-CN" sz="7400" dirty="0" smtClean="0"/>
              <a:t>      IHEP postdoc </a:t>
            </a:r>
            <a:r>
              <a:rPr lang="en-US" altLang="zh-CN" sz="7400" dirty="0" err="1" smtClean="0"/>
              <a:t>Tongguang</a:t>
            </a:r>
            <a:r>
              <a:rPr lang="en-US" altLang="zh-CN" sz="7400" dirty="0" smtClean="0"/>
              <a:t> Cheng is </a:t>
            </a:r>
            <a:r>
              <a:rPr lang="en-US" altLang="zh-CN" sz="7400" dirty="0"/>
              <a:t>the </a:t>
            </a:r>
            <a:r>
              <a:rPr lang="en-US" altLang="zh-CN" sz="7400" dirty="0" smtClean="0"/>
              <a:t> </a:t>
            </a:r>
            <a:r>
              <a:rPr lang="en-US" altLang="zh-CN" sz="7400" dirty="0"/>
              <a:t>contact </a:t>
            </a:r>
            <a:r>
              <a:rPr lang="en-US" altLang="zh-CN" sz="7400" dirty="0" smtClean="0"/>
              <a:t>person, he takes responsibility of the analysis </a:t>
            </a:r>
            <a:endParaRPr lang="en-US" altLang="zh-CN" sz="7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2D4B-0E5C-3A45-B694-85D115416441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B3D3-AE4B-1146-83AC-0A59034D035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36" y="1853568"/>
            <a:ext cx="4262046" cy="33215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71873" y="5175128"/>
            <a:ext cx="648760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Songti SC Regular" charset="0"/>
                <a:ea typeface="宋体" charset="0"/>
                <a:cs typeface="宋体" charset="0"/>
              </a:rPr>
              <a:t>No hint for new resonance in this channel</a:t>
            </a:r>
            <a:endParaRPr lang="en-US" altLang="zh-CN" sz="2400" dirty="0">
              <a:solidFill>
                <a:srgbClr val="FF0000"/>
              </a:solidFill>
              <a:latin typeface="Songti SC Regular" charset="0"/>
              <a:ea typeface="Songti SC Regular" charset="0"/>
              <a:cs typeface="Songti SC Regular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92725" y="4911"/>
            <a:ext cx="165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Mingshui</a:t>
            </a:r>
            <a:r>
              <a:rPr lang="en-US" dirty="0" smtClean="0"/>
              <a:t> Chen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0736" y="1232972"/>
            <a:ext cx="212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PAS HIG-16-022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7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98833"/>
            <a:ext cx="34575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92483"/>
            <a:ext cx="38798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3045133"/>
            <a:ext cx="342423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45133"/>
            <a:ext cx="38163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矩形 15"/>
          <p:cNvSpPr>
            <a:spLocks noChangeArrowheads="1"/>
          </p:cNvSpPr>
          <p:nvPr/>
        </p:nvSpPr>
        <p:spPr bwMode="auto">
          <a:xfrm>
            <a:off x="1344649" y="2271615"/>
            <a:ext cx="1649413" cy="4000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cs typeface="Times New Roman" pitchFamily="18" charset="0"/>
              </a:rPr>
              <a:t>LH Tb ➙tZb</a:t>
            </a:r>
            <a:endParaRPr lang="en-GB" altLang="zh-CN" sz="2000">
              <a:solidFill>
                <a:srgbClr val="C00000"/>
              </a:solidFill>
            </a:endParaRPr>
          </a:p>
        </p:txBody>
      </p:sp>
      <p:sp>
        <p:nvSpPr>
          <p:cNvPr id="19465" name="矩形 19"/>
          <p:cNvSpPr>
            <a:spLocks noChangeArrowheads="1"/>
          </p:cNvSpPr>
          <p:nvPr/>
        </p:nvSpPr>
        <p:spPr bwMode="auto">
          <a:xfrm>
            <a:off x="5357849" y="2301778"/>
            <a:ext cx="1712913" cy="4000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cs typeface="Times New Roman" pitchFamily="18" charset="0"/>
              </a:rPr>
              <a:t>LH Bb ➙bZb</a:t>
            </a:r>
            <a:endParaRPr lang="en-GB" altLang="zh-CN" sz="2000">
              <a:solidFill>
                <a:srgbClr val="C00000"/>
              </a:solidFill>
            </a:endParaRPr>
          </a:p>
        </p:txBody>
      </p:sp>
      <p:sp>
        <p:nvSpPr>
          <p:cNvPr id="19466" name="矩形 20"/>
          <p:cNvSpPr>
            <a:spLocks noChangeArrowheads="1"/>
          </p:cNvSpPr>
          <p:nvPr/>
        </p:nvSpPr>
        <p:spPr bwMode="auto">
          <a:xfrm>
            <a:off x="1346237" y="3314603"/>
            <a:ext cx="1266825" cy="4619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WenQuanYi Micro Hei"/>
                <a:cs typeface="WenQuanYi Micro Hei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WenQuanYi Micro Hei"/>
                <a:cs typeface="WenQuanYi Micro Hei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WenQuanYi Micro Hei"/>
                <a:cs typeface="WenQuanYi Micro Hei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Z’ ➙tZt</a:t>
            </a:r>
            <a:endParaRPr lang="en-GB" altLang="zh-CN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860425" y="312784"/>
            <a:ext cx="7068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3333CC"/>
                </a:solidFill>
              </a:rPr>
              <a:t>search </a:t>
            </a:r>
            <a:r>
              <a:rPr lang="en-US" altLang="zh-CN" sz="3200" b="1" dirty="0">
                <a:solidFill>
                  <a:srgbClr val="3333CC"/>
                </a:solidFill>
              </a:rPr>
              <a:t>for </a:t>
            </a:r>
            <a:r>
              <a:rPr lang="en-US" altLang="zh-CN" sz="3200" b="1" dirty="0" smtClean="0">
                <a:solidFill>
                  <a:srgbClr val="3333CC"/>
                </a:solidFill>
              </a:rPr>
              <a:t> </a:t>
            </a:r>
            <a:r>
              <a:rPr lang="en-US" altLang="zh-CN" sz="3200" b="1" dirty="0">
                <a:solidFill>
                  <a:srgbClr val="3333CC"/>
                </a:solidFill>
              </a:rPr>
              <a:t>vector-like quarks, T’ and B’</a:t>
            </a:r>
            <a:endParaRPr lang="en-GB" altLang="zh-CN" sz="3200" dirty="0"/>
          </a:p>
        </p:txBody>
      </p:sp>
      <p:sp>
        <p:nvSpPr>
          <p:cNvPr id="2" name="矩形 1"/>
          <p:cNvSpPr/>
          <p:nvPr/>
        </p:nvSpPr>
        <p:spPr>
          <a:xfrm>
            <a:off x="827088" y="5431838"/>
            <a:ext cx="7931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excess was seen, we set limit on the cross section times branching ratio</a:t>
            </a:r>
          </a:p>
          <a:p>
            <a:pPr marL="342900" indent="-342900"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IHEP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dominates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whole analysis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7E2B-8E68-D240-8107-BB7B4BF12850}" type="datetime1">
              <a:rPr lang="en-US" smtClean="0"/>
              <a:t>08/06/17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13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18915" y="24852"/>
            <a:ext cx="17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Hongbo</a:t>
            </a:r>
            <a:r>
              <a:rPr lang="en-US" dirty="0" smtClean="0"/>
              <a:t> LIAO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27887" y="5172383"/>
            <a:ext cx="182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JHEP05(2017)029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54867" y="5172383"/>
            <a:ext cx="23322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600" dirty="0" smtClean="0"/>
              <a:t>CMS</a:t>
            </a:r>
            <a:r>
              <a:rPr lang="en-US" sz="1600" dirty="0" smtClean="0"/>
              <a:t>-</a:t>
            </a:r>
            <a:r>
              <a:rPr lang="mr-IN" sz="1600" dirty="0" smtClean="0"/>
              <a:t>PAS</a:t>
            </a:r>
            <a:r>
              <a:rPr lang="en-US" sz="1600" dirty="0" smtClean="0"/>
              <a:t>-</a:t>
            </a:r>
            <a:r>
              <a:rPr lang="mr-IN" sz="1600" dirty="0" smtClean="0"/>
              <a:t>B2G</a:t>
            </a:r>
            <a:r>
              <a:rPr lang="en-US" sz="1600" dirty="0" smtClean="0"/>
              <a:t>-</a:t>
            </a:r>
            <a:r>
              <a:rPr lang="mr-IN" sz="1600" dirty="0" smtClean="0"/>
              <a:t>17</a:t>
            </a:r>
            <a:r>
              <a:rPr lang="en-US" sz="1600" dirty="0" smtClean="0"/>
              <a:t>-</a:t>
            </a:r>
            <a:r>
              <a:rPr lang="mr-IN" sz="1600" dirty="0" smtClean="0"/>
              <a:t>007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387089" y="5172383"/>
            <a:ext cx="23322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600" dirty="0" smtClean="0"/>
              <a:t>CMS</a:t>
            </a:r>
            <a:r>
              <a:rPr lang="en-US" sz="1600" dirty="0" smtClean="0"/>
              <a:t>-</a:t>
            </a:r>
            <a:r>
              <a:rPr lang="mr-IN" sz="1600" dirty="0" smtClean="0"/>
              <a:t>PAS</a:t>
            </a:r>
            <a:r>
              <a:rPr lang="en-US" sz="1600" dirty="0" smtClean="0"/>
              <a:t>-</a:t>
            </a:r>
            <a:r>
              <a:rPr lang="mr-IN" sz="1600" dirty="0" smtClean="0"/>
              <a:t>B2G</a:t>
            </a:r>
            <a:r>
              <a:rPr lang="en-US" sz="1600" dirty="0" smtClean="0"/>
              <a:t>-</a:t>
            </a:r>
            <a:r>
              <a:rPr lang="mr-IN" sz="1600" dirty="0" smtClean="0"/>
              <a:t>1</a:t>
            </a:r>
            <a:r>
              <a:rPr lang="en-US" sz="1600" dirty="0" smtClean="0"/>
              <a:t>6-</a:t>
            </a:r>
            <a:r>
              <a:rPr lang="mr-IN" sz="1600" dirty="0" smtClean="0"/>
              <a:t>00</a:t>
            </a:r>
            <a:r>
              <a:rPr lang="en-US" sz="1600" dirty="0" smtClean="0"/>
              <a:t>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51215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34" y="1290880"/>
            <a:ext cx="4467605" cy="351689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" y="1261109"/>
            <a:ext cx="4191518" cy="3546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50" y="5161339"/>
            <a:ext cx="881439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We did not see any excess in the data, and  exclude N below 2.3TeV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</a:rPr>
              <a:t>IHEP contribution:  IHEP postdoc Francesco Romeo is the contact person of the 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ee</a:t>
            </a:r>
            <a:r>
              <a:rPr lang="en-US" altLang="zh-CN" sz="2400" dirty="0" smtClean="0">
                <a:solidFill>
                  <a:srgbClr val="0000FF"/>
                </a:solidFill>
              </a:rPr>
              <a:t>/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mumu</a:t>
            </a:r>
            <a:r>
              <a:rPr lang="en-US" altLang="zh-CN" sz="2400" dirty="0" smtClean="0">
                <a:solidFill>
                  <a:srgbClr val="0000FF"/>
                </a:solidFill>
              </a:rPr>
              <a:t> analysis and gave approval talk(EXO-16-026)</a:t>
            </a:r>
            <a:endParaRPr lang="en-US" altLang="zh-CN" sz="24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7E3A-EB5D-1445-A04A-0BB1FD6D1AC2}" type="datetime1">
              <a:rPr lang="en-US" smtClean="0"/>
              <a:t>08/06/17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14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80832"/>
            <a:ext cx="6317155" cy="92853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Heavy Neutrinos Search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Huaqiao Zhang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8915" y="24852"/>
            <a:ext cx="17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Huaqiao ZHANG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71463" y="6438134"/>
            <a:ext cx="245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Also JHEP</a:t>
            </a:r>
            <a:r>
              <a:rPr lang="en-US" dirty="0" smtClean="0"/>
              <a:t> </a:t>
            </a:r>
            <a:r>
              <a:rPr lang="en-US" dirty="0"/>
              <a:t>03 (2017) 077 </a:t>
            </a:r>
          </a:p>
        </p:txBody>
      </p:sp>
    </p:spTree>
    <p:extLst>
      <p:ext uri="{BB962C8B-B14F-4D97-AF65-F5344CB8AC3E}">
        <p14:creationId xmlns:p14="http://schemas.microsoft.com/office/powerpoint/2010/main" val="177418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038"/>
            <a:ext cx="895473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Di-tau resonance searches 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A304-FB26-264E-BE1F-BC0F69582A81}" type="datetime1">
              <a:rPr lang="en-US" smtClean="0"/>
              <a:t>08/06/17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94" y="5318822"/>
            <a:ext cx="909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We did not see any excess in the data, and  exclude Z’ below 2.1TeV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</a:rPr>
              <a:t>IHEP significant contribution</a:t>
            </a:r>
            <a:endParaRPr lang="en-US" altLang="zh-CN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8915" y="24852"/>
            <a:ext cx="17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Huaqiao ZHANG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72807" y="1224860"/>
            <a:ext cx="3008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JHEP 02 (2017) </a:t>
            </a:r>
            <a:r>
              <a:rPr lang="is-IS" dirty="0" smtClean="0"/>
              <a:t>048</a:t>
            </a:r>
            <a:endParaRPr lang="en-US" dirty="0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36" y="1742218"/>
            <a:ext cx="3737528" cy="324640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" y="1184249"/>
            <a:ext cx="4346902" cy="41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3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Study on single top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B9BD-2797-0B4D-86EA-CDE686D11116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5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394" y="3841082"/>
            <a:ext cx="9018968" cy="263386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sz="3200" b="1" dirty="0" smtClean="0">
                <a:solidFill>
                  <a:srgbClr val="000000"/>
                </a:solidFill>
              </a:rPr>
              <a:t>SM </a:t>
            </a:r>
            <a:r>
              <a:rPr lang="en-US" altLang="zh-CN" sz="3200" b="1" dirty="0" err="1" smtClean="0">
                <a:solidFill>
                  <a:srgbClr val="000000"/>
                </a:solidFill>
              </a:rPr>
              <a:t>tW</a:t>
            </a:r>
            <a:endParaRPr lang="en-US" altLang="zh-CN" b="1" dirty="0">
              <a:solidFill>
                <a:srgbClr val="000000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b="1" dirty="0" smtClean="0"/>
              <a:t>Direct measure |</a:t>
            </a:r>
            <a:r>
              <a:rPr lang="en-US" altLang="zh-CN" b="1" dirty="0" err="1" smtClean="0"/>
              <a:t>Vtb</a:t>
            </a:r>
            <a:r>
              <a:rPr lang="en-US" altLang="zh-CN" b="1" dirty="0" smtClean="0"/>
              <a:t>|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b="1" dirty="0" smtClean="0">
                <a:solidFill>
                  <a:srgbClr val="000000"/>
                </a:solidFill>
              </a:rPr>
              <a:t>First CMS 13 </a:t>
            </a:r>
            <a:r>
              <a:rPr lang="en-US" altLang="zh-CN" b="1" dirty="0" err="1" smtClean="0">
                <a:solidFill>
                  <a:srgbClr val="000000"/>
                </a:solidFill>
              </a:rPr>
              <a:t>TeV</a:t>
            </a:r>
            <a:r>
              <a:rPr lang="en-US" altLang="zh-CN" b="1" dirty="0" smtClean="0">
                <a:solidFill>
                  <a:srgbClr val="000000"/>
                </a:solidFill>
              </a:rPr>
              <a:t> analysis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b="1" dirty="0" err="1" smtClean="0">
                <a:solidFill>
                  <a:srgbClr val="000000"/>
                </a:solidFill>
              </a:rPr>
              <a:t>Dilepton</a:t>
            </a:r>
            <a:endParaRPr lang="en-US" altLang="zh-CN" b="1" dirty="0" smtClean="0">
              <a:solidFill>
                <a:srgbClr val="000000"/>
              </a:solidFill>
            </a:endParaRP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b="1" dirty="0" err="1" smtClean="0">
                <a:solidFill>
                  <a:srgbClr val="000000"/>
                </a:solidFill>
              </a:rPr>
              <a:t>Lep+jets</a:t>
            </a:r>
            <a:r>
              <a:rPr lang="en-US" altLang="zh-CN" b="1" dirty="0" smtClean="0">
                <a:solidFill>
                  <a:srgbClr val="000000"/>
                </a:solidFill>
              </a:rPr>
              <a:t> (new)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altLang="zh-CN" b="1" dirty="0">
              <a:solidFill>
                <a:srgbClr val="000000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b="1" dirty="0" smtClean="0">
                <a:solidFill>
                  <a:srgbClr val="0000FF"/>
                </a:solidFill>
              </a:rPr>
              <a:t>Analysis contact(no CADI yet): Duncan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Leggat</a:t>
            </a:r>
            <a:r>
              <a:rPr lang="en-US" altLang="zh-CN" b="1" dirty="0" smtClean="0">
                <a:solidFill>
                  <a:srgbClr val="0000FF"/>
                </a:solidFill>
              </a:rPr>
              <a:t> and Huaqiao Zhang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513" y="0"/>
            <a:ext cx="5880832" cy="663949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>
                <a:solidFill>
                  <a:srgbClr val="000000"/>
                </a:solidFill>
              </a:rPr>
              <a:t>Single top</a:t>
            </a:r>
            <a:r>
              <a:rPr lang="zh-CN" altLang="en-US" sz="4000" dirty="0" smtClean="0">
                <a:solidFill>
                  <a:srgbClr val="000000"/>
                </a:solidFill>
              </a:rPr>
              <a:t>：</a:t>
            </a:r>
            <a:r>
              <a:rPr lang="en-US" altLang="zh-CN" sz="2800" dirty="0" err="1" smtClean="0">
                <a:latin typeface="Arial"/>
                <a:cs typeface="Arial"/>
              </a:rPr>
              <a:t>tW</a:t>
            </a:r>
            <a:r>
              <a:rPr lang="en-US" altLang="zh-CN" sz="2800" dirty="0" smtClean="0">
                <a:latin typeface="Arial"/>
                <a:cs typeface="Arial"/>
              </a:rPr>
              <a:t>/</a:t>
            </a:r>
            <a:r>
              <a:rPr lang="en-US" altLang="zh-CN" sz="2800" dirty="0" err="1">
                <a:latin typeface="Arial"/>
                <a:cs typeface="Arial"/>
              </a:rPr>
              <a:t>t</a:t>
            </a:r>
            <a:r>
              <a:rPr lang="en-US" altLang="zh-CN" sz="2800" dirty="0" err="1" smtClean="0">
                <a:latin typeface="Arial"/>
                <a:cs typeface="Arial"/>
              </a:rPr>
              <a:t>Zq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9" name="Picture 8" descr="Screen Shot 2016-11-20 at 23.55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08" y="3899790"/>
            <a:ext cx="4668392" cy="174781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6525975" y="5289713"/>
            <a:ext cx="2618025" cy="3578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0000"/>
              </a:solidFill>
              <a:latin typeface="Arial Bold" charset="0"/>
              <a:ea typeface="ＭＳ Ｐゴシック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A6D3-0E6C-6E42-8A81-65EAD2272E6B}" type="datetime1">
              <a:rPr lang="en-US" smtClean="0"/>
              <a:t>08/06/17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 descr="Screen Shot 2016-11-14 at 15.26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52" y="423283"/>
            <a:ext cx="3347848" cy="2659451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88555" y="807703"/>
            <a:ext cx="5810794" cy="1940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b="1" dirty="0" smtClean="0"/>
              <a:t>SM </a:t>
            </a:r>
            <a:r>
              <a:rPr lang="en-US" altLang="zh-CN" b="1" dirty="0" err="1" smtClean="0"/>
              <a:t>tZq</a:t>
            </a:r>
            <a:r>
              <a:rPr lang="en-US" altLang="zh-CN" b="1" dirty="0" smtClean="0"/>
              <a:t> and FCNC </a:t>
            </a:r>
            <a:r>
              <a:rPr lang="en-US" altLang="zh-CN" b="1" dirty="0" err="1" smtClean="0"/>
              <a:t>tZ</a:t>
            </a:r>
            <a:endParaRPr lang="en-US" altLang="zh-CN" b="1" dirty="0" smtClean="0"/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b="1" dirty="0" err="1" smtClean="0"/>
              <a:t>Obs</a:t>
            </a:r>
            <a:r>
              <a:rPr lang="en-US" altLang="zh-CN" b="1" dirty="0" smtClean="0"/>
              <a:t> 2.4σ SM </a:t>
            </a:r>
            <a:r>
              <a:rPr lang="en-US" altLang="zh-CN" b="1" dirty="0" err="1" smtClean="0"/>
              <a:t>tZq</a:t>
            </a:r>
            <a:endParaRPr lang="en-US" altLang="zh-CN" b="1" dirty="0" smtClean="0"/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b="1" dirty="0" smtClean="0"/>
              <a:t>PAS Top-12-039 in 2016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zh-CN" b="1" dirty="0" smtClean="0"/>
              <a:t>Submitted to JHEP(arXiv</a:t>
            </a:r>
            <a:r>
              <a:rPr lang="en-US" altLang="zh-CN" b="1" dirty="0" smtClean="0">
                <a:sym typeface="Wingdings"/>
              </a:rPr>
              <a:t>:1702.01404)</a:t>
            </a:r>
            <a:endParaRPr lang="en-US" altLang="zh-CN" b="1" dirty="0" smtClean="0"/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altLang="zh-CN" b="1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altLang="zh-CN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70965" y="2757023"/>
            <a:ext cx="7453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IHEP Post-doc Duncan </a:t>
            </a:r>
            <a:r>
              <a:rPr lang="en-US" sz="2400" b="1" dirty="0" err="1" smtClean="0">
                <a:solidFill>
                  <a:srgbClr val="0000FF"/>
                </a:solidFill>
              </a:rPr>
              <a:t>Leggat</a:t>
            </a:r>
            <a:r>
              <a:rPr lang="en-US" sz="2400" b="1" dirty="0" smtClean="0">
                <a:solidFill>
                  <a:srgbClr val="0000FF"/>
                </a:solidFill>
              </a:rPr>
              <a:t> gives the pre-approval talk, and approval talk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8915" y="24852"/>
            <a:ext cx="17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Huaqiao 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L1 Trigger hardware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B9BD-2797-0B4D-86EA-CDE686D11116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12" y="0"/>
            <a:ext cx="8229600" cy="1143000"/>
          </a:xfrm>
        </p:spPr>
        <p:txBody>
          <a:bodyPr/>
          <a:lstStyle/>
          <a:p>
            <a:r>
              <a:rPr lang="en-US" dirty="0" smtClean="0"/>
              <a:t>L1 Trigger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7024"/>
            <a:ext cx="4554973" cy="5129325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Phase I: </a:t>
            </a:r>
          </a:p>
          <a:p>
            <a:pPr lvl="1"/>
            <a:r>
              <a:rPr lang="en-US" dirty="0" smtClean="0"/>
              <a:t>VME </a:t>
            </a:r>
            <a:r>
              <a:rPr lang="en-US" dirty="0" smtClean="0">
                <a:sym typeface="Wingdings"/>
              </a:rPr>
              <a:t> MTCA</a:t>
            </a:r>
          </a:p>
          <a:p>
            <a:pPr lvl="1"/>
            <a:r>
              <a:rPr lang="en-US" dirty="0" smtClean="0">
                <a:sym typeface="Wingdings"/>
              </a:rPr>
              <a:t>Single link</a:t>
            </a:r>
          </a:p>
          <a:p>
            <a:pPr lvl="2"/>
            <a:r>
              <a:rPr lang="en-US" dirty="0" smtClean="0">
                <a:sym typeface="Wingdings"/>
              </a:rPr>
              <a:t>1.6 </a:t>
            </a:r>
            <a:r>
              <a:rPr lang="en-US" dirty="0" err="1" smtClean="0">
                <a:sym typeface="Wingdings"/>
              </a:rPr>
              <a:t>GGbps</a:t>
            </a:r>
            <a:r>
              <a:rPr lang="en-US" dirty="0" smtClean="0">
                <a:sym typeface="Wingdings"/>
              </a:rPr>
              <a:t> 10 </a:t>
            </a:r>
            <a:r>
              <a:rPr lang="en-US" dirty="0" err="1" smtClean="0">
                <a:sym typeface="Wingdings"/>
              </a:rPr>
              <a:t>Gbps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CPPF hardware designed at IHEP and integrated in CMS L1 trigger system in 2017-3</a:t>
            </a:r>
          </a:p>
          <a:p>
            <a:pPr lvl="2"/>
            <a:r>
              <a:rPr lang="en-US" dirty="0" smtClean="0">
                <a:sym typeface="Wingdings"/>
              </a:rPr>
              <a:t>Commissioning and firmware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Plan to continue contribute on </a:t>
            </a:r>
            <a:r>
              <a:rPr lang="en-US" dirty="0" err="1" smtClean="0">
                <a:sym typeface="Wingdings"/>
              </a:rPr>
              <a:t>Muon</a:t>
            </a:r>
            <a:r>
              <a:rPr lang="en-US" dirty="0" smtClean="0">
                <a:sym typeface="Wingdings"/>
              </a:rPr>
              <a:t> trigger Phase II</a:t>
            </a:r>
          </a:p>
          <a:p>
            <a:pPr lvl="1"/>
            <a:r>
              <a:rPr lang="en-US" dirty="0" smtClean="0">
                <a:sym typeface="Wingdings"/>
              </a:rPr>
              <a:t>New </a:t>
            </a:r>
            <a:r>
              <a:rPr lang="en-US" altLang="zh-CN" dirty="0"/>
              <a:t>ATCA </a:t>
            </a:r>
            <a:r>
              <a:rPr lang="en-US" altLang="zh-CN" dirty="0" smtClean="0"/>
              <a:t>Prototype </a:t>
            </a:r>
            <a:r>
              <a:rPr lang="en-US" dirty="0" smtClean="0">
                <a:sym typeface="Wingdings"/>
              </a:rPr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2DEA-76F3-E742-813A-B35D2D3A8406}" type="datetime1">
              <a:rPr lang="en-US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Screen Shot 2017-06-07 at 23.34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74" y="1171759"/>
            <a:ext cx="4621588" cy="3164636"/>
          </a:xfrm>
          <a:prstGeom prst="rect">
            <a:avLst/>
          </a:prstGeom>
        </p:spPr>
      </p:pic>
      <p:pic>
        <p:nvPicPr>
          <p:cNvPr id="8" name="Picture 7" descr="Screen Shot 2017-06-07 at 23.39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99" y="4587739"/>
            <a:ext cx="3592370" cy="1947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8915" y="24852"/>
            <a:ext cx="17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Zhenan</a:t>
            </a:r>
            <a:r>
              <a:rPr lang="en-US" dirty="0" smtClean="0"/>
              <a:t> LIU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8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31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37"/>
            <a:ext cx="7862557" cy="4525963"/>
          </a:xfrm>
        </p:spPr>
        <p:txBody>
          <a:bodyPr>
            <a:normAutofit/>
          </a:bodyPr>
          <a:lstStyle/>
          <a:p>
            <a:r>
              <a:rPr lang="en-US" dirty="0"/>
              <a:t>Active Physics </a:t>
            </a:r>
            <a:r>
              <a:rPr lang="en-US" dirty="0" smtClean="0"/>
              <a:t>analysis (</a:t>
            </a:r>
            <a:r>
              <a:rPr lang="en-US" b="1" dirty="0" smtClean="0">
                <a:solidFill>
                  <a:srgbClr val="0000FF"/>
                </a:solidFill>
              </a:rPr>
              <a:t>mostly in 2016 only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Higgs</a:t>
            </a:r>
          </a:p>
          <a:p>
            <a:pPr lvl="1"/>
            <a:r>
              <a:rPr lang="en-US" dirty="0" smtClean="0"/>
              <a:t>New Physics</a:t>
            </a:r>
          </a:p>
          <a:p>
            <a:pPr lvl="1"/>
            <a:r>
              <a:rPr lang="en-US" dirty="0" smtClean="0"/>
              <a:t>Single top</a:t>
            </a:r>
          </a:p>
          <a:p>
            <a:pPr lvl="1"/>
            <a:r>
              <a:rPr lang="en-US" dirty="0" smtClean="0"/>
              <a:t>B physics (not included here)</a:t>
            </a:r>
          </a:p>
          <a:p>
            <a:r>
              <a:rPr lang="en-US" dirty="0" smtClean="0"/>
              <a:t>Active Hardware</a:t>
            </a:r>
          </a:p>
          <a:p>
            <a:pPr lvl="1"/>
            <a:r>
              <a:rPr lang="en-US" dirty="0" smtClean="0"/>
              <a:t>L1 Trigger</a:t>
            </a:r>
          </a:p>
          <a:p>
            <a:pPr lvl="1"/>
            <a:r>
              <a:rPr lang="en-US" dirty="0" err="1" smtClean="0"/>
              <a:t>HGCal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2DEA-76F3-E742-813A-B35D2D3A8406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6306" y="5488940"/>
            <a:ext cx="797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Caveat: The following summary is based on a 2016 summary provided by </a:t>
            </a:r>
            <a:r>
              <a:rPr lang="en-US" dirty="0" err="1" smtClean="0">
                <a:solidFill>
                  <a:srgbClr val="0000FF"/>
                </a:solidFill>
              </a:rPr>
              <a:t>Guoming</a:t>
            </a:r>
            <a:r>
              <a:rPr lang="en-US" dirty="0" smtClean="0">
                <a:solidFill>
                  <a:srgbClr val="0000FF"/>
                </a:solidFill>
              </a:rPr>
              <a:t>, all incomplete activities are due to my limit communication with IHEP colleagues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4644" y="6120624"/>
            <a:ext cx="19453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Sorry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9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 smtClean="0"/>
              <a:t>HGCal</a:t>
            </a:r>
            <a:r>
              <a:rPr lang="en-US" altLang="zh-CN" dirty="0" smtClean="0"/>
              <a:t> hardware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B9BD-2797-0B4D-86EA-CDE686D11116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99" y="13742"/>
            <a:ext cx="6429812" cy="9455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Granularity 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3" y="1465924"/>
            <a:ext cx="4682814" cy="28803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Plan to have a Silicon module assembly center at IHEP-Beijing</a:t>
            </a:r>
          </a:p>
          <a:p>
            <a:r>
              <a:rPr lang="en-US" dirty="0" smtClean="0"/>
              <a:t>Activities including </a:t>
            </a:r>
            <a:r>
              <a:rPr lang="en-US" dirty="0" err="1" smtClean="0"/>
              <a:t>HGCal</a:t>
            </a:r>
            <a:r>
              <a:rPr lang="en-US" dirty="0" smtClean="0"/>
              <a:t> prototyping test-beam, Silicon Module assembly</a:t>
            </a:r>
          </a:p>
          <a:p>
            <a:pPr lvl="1"/>
            <a:r>
              <a:rPr lang="en-US" dirty="0" smtClean="0"/>
              <a:t>Coll. With CERN and UCSB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2DEA-76F3-E742-813A-B35D2D3A8406}" type="datetime1">
              <a:rPr lang="en-US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 descr="Screen Shot 2016-10-28 at 22.16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24"/>
          <a:stretch/>
        </p:blipFill>
        <p:spPr>
          <a:xfrm>
            <a:off x="3203848" y="4342232"/>
            <a:ext cx="3186918" cy="2069856"/>
          </a:xfrm>
          <a:prstGeom prst="rect">
            <a:avLst/>
          </a:prstGeom>
        </p:spPr>
      </p:pic>
      <p:pic>
        <p:nvPicPr>
          <p:cNvPr id="10" name="Content Placeholder 3" descr="fittedMipCH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" b="-644"/>
          <a:stretch/>
        </p:blipFill>
        <p:spPr bwMode="auto">
          <a:xfrm>
            <a:off x="-1" y="4251848"/>
            <a:ext cx="309445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0074" y="6124056"/>
            <a:ext cx="357396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首个</a:t>
            </a:r>
            <a:r>
              <a:rPr lang="en-US" altLang="zh-CN" sz="1600" b="1" dirty="0" smtClean="0"/>
              <a:t>MIP</a:t>
            </a:r>
            <a:r>
              <a:rPr lang="zh-CN" altLang="en-US" sz="1600" b="1" dirty="0" smtClean="0"/>
              <a:t>信号</a:t>
            </a:r>
            <a:r>
              <a:rPr lang="en-US" altLang="zh-CN" sz="1600" b="1" dirty="0" smtClean="0"/>
              <a:t>:</a:t>
            </a:r>
            <a:r>
              <a:rPr lang="zh-CN" altLang="en-US" sz="1600" b="1" dirty="0" smtClean="0"/>
              <a:t>费米实验束</a:t>
            </a:r>
            <a:r>
              <a:rPr lang="en-US" altLang="zh-CN" sz="1600" b="1" dirty="0" smtClean="0"/>
              <a:t>: Calor2016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4251848"/>
            <a:ext cx="219130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CERN</a:t>
            </a:r>
            <a:r>
              <a:rPr lang="zh-CN" altLang="en-US" sz="1600" b="1" dirty="0" smtClean="0"/>
              <a:t>实验束</a:t>
            </a:r>
            <a:r>
              <a:rPr lang="en-US" altLang="zh-CN" sz="1600" b="1" dirty="0" smtClean="0"/>
              <a:t>MIP</a:t>
            </a:r>
            <a:r>
              <a:rPr lang="zh-CN" altLang="en-US" sz="1600" b="1" dirty="0" smtClean="0"/>
              <a:t>分析</a:t>
            </a:r>
            <a:endParaRPr lang="en-US" sz="1600" b="1" dirty="0"/>
          </a:p>
        </p:txBody>
      </p:sp>
      <p:pic>
        <p:nvPicPr>
          <p:cNvPr id="13" name="Picture 12" descr="Screen Shot 2016-11-14 at 16.52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35" y="4107832"/>
            <a:ext cx="2707822" cy="21602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28343" y="4017606"/>
            <a:ext cx="211653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CERN</a:t>
            </a:r>
            <a:r>
              <a:rPr lang="zh-CN" altLang="en-US" sz="1600" b="1" dirty="0" smtClean="0"/>
              <a:t>实验束</a:t>
            </a:r>
            <a:r>
              <a:rPr lang="en-US" altLang="zh-CN" sz="1600" b="1" dirty="0" smtClean="0"/>
              <a:t>clustering</a:t>
            </a:r>
            <a:endParaRPr lang="en-US" sz="16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92" y="1250388"/>
            <a:ext cx="3741910" cy="26735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18915" y="24852"/>
            <a:ext cx="17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Huaqiao ZHANG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130" y="759202"/>
            <a:ext cx="4911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 brand new 5D radiation hard calorimeter inherit from ILC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9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852"/>
            <a:ext cx="8229600" cy="47306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Team leaders</a:t>
            </a:r>
          </a:p>
          <a:p>
            <a:pPr lvl="1"/>
            <a:r>
              <a:rPr lang="en-US" dirty="0" err="1" smtClean="0"/>
              <a:t>Hesheng</a:t>
            </a:r>
            <a:r>
              <a:rPr lang="en-US" dirty="0" smtClean="0"/>
              <a:t> CHEN: </a:t>
            </a:r>
            <a:r>
              <a:rPr lang="en-US" dirty="0" err="1" smtClean="0"/>
              <a:t>chenhs@ihep.ac.cn</a:t>
            </a:r>
            <a:endParaRPr lang="en-US" dirty="0" smtClean="0"/>
          </a:p>
          <a:p>
            <a:pPr lvl="1"/>
            <a:r>
              <a:rPr lang="en-US" dirty="0" err="1" smtClean="0"/>
              <a:t>Guoming</a:t>
            </a:r>
            <a:r>
              <a:rPr lang="en-US" dirty="0" smtClean="0"/>
              <a:t> CHEN: </a:t>
            </a:r>
            <a:r>
              <a:rPr lang="en-US" dirty="0" err="1" smtClean="0"/>
              <a:t>chengm@ihep.ac.cn</a:t>
            </a:r>
            <a:endParaRPr lang="en-US" dirty="0" smtClean="0"/>
          </a:p>
          <a:p>
            <a:r>
              <a:rPr lang="en-US" dirty="0" smtClean="0"/>
              <a:t>Analysis or hardware in this report</a:t>
            </a:r>
          </a:p>
          <a:p>
            <a:pPr lvl="1"/>
            <a:r>
              <a:rPr lang="en-US" dirty="0" err="1" smtClean="0"/>
              <a:t>Mingshui</a:t>
            </a:r>
            <a:r>
              <a:rPr lang="en-US" dirty="0" smtClean="0"/>
              <a:t> CHEN: </a:t>
            </a:r>
            <a:r>
              <a:rPr lang="en-US" dirty="0" err="1" smtClean="0"/>
              <a:t>chenms@ihep.ac.cn</a:t>
            </a:r>
            <a:endParaRPr lang="en-US" dirty="0" smtClean="0"/>
          </a:p>
          <a:p>
            <a:pPr lvl="1"/>
            <a:r>
              <a:rPr lang="en-US" dirty="0" err="1" smtClean="0"/>
              <a:t>Hongbo</a:t>
            </a:r>
            <a:r>
              <a:rPr lang="en-US" dirty="0" smtClean="0"/>
              <a:t> LIAO: </a:t>
            </a:r>
            <a:r>
              <a:rPr lang="en-US" dirty="0" err="1" smtClean="0"/>
              <a:t>liaohb@ihep.ac.cn</a:t>
            </a:r>
            <a:endParaRPr lang="en-US" dirty="0" smtClean="0"/>
          </a:p>
          <a:p>
            <a:pPr lvl="1"/>
            <a:r>
              <a:rPr lang="en-US" dirty="0" err="1" smtClean="0"/>
              <a:t>Zhenan</a:t>
            </a:r>
            <a:r>
              <a:rPr lang="en-US" dirty="0" smtClean="0"/>
              <a:t> LIU: </a:t>
            </a:r>
            <a:r>
              <a:rPr lang="en-US" dirty="0" err="1" smtClean="0"/>
              <a:t>liuza@ihep.ac.cn</a:t>
            </a:r>
            <a:endParaRPr lang="en-US" dirty="0" smtClean="0"/>
          </a:p>
          <a:p>
            <a:pPr lvl="1"/>
            <a:r>
              <a:rPr lang="en-US" dirty="0" err="1" smtClean="0"/>
              <a:t>Junquan</a:t>
            </a:r>
            <a:r>
              <a:rPr lang="en-US" dirty="0" smtClean="0"/>
              <a:t> TAO: </a:t>
            </a:r>
            <a:r>
              <a:rPr lang="en-US" dirty="0" err="1" smtClean="0"/>
              <a:t>taojq@ihep.ac.cn</a:t>
            </a:r>
            <a:endParaRPr lang="en-US" dirty="0" smtClean="0"/>
          </a:p>
          <a:p>
            <a:pPr lvl="1"/>
            <a:r>
              <a:rPr lang="en-US" dirty="0" smtClean="0"/>
              <a:t>Huaqiao ZHANG: </a:t>
            </a:r>
            <a:r>
              <a:rPr lang="en-US" dirty="0" smtClean="0">
                <a:hlinkClick r:id="rId2"/>
              </a:rPr>
              <a:t>zhanghq@</a:t>
            </a:r>
            <a:r>
              <a:rPr lang="en-US" dirty="0" smtClean="0">
                <a:hlinkClick r:id="rId2"/>
              </a:rPr>
              <a:t>ihep.ac.cn</a:t>
            </a:r>
            <a:endParaRPr lang="en-US" dirty="0" smtClean="0"/>
          </a:p>
          <a:p>
            <a:r>
              <a:rPr lang="en-US" dirty="0"/>
              <a:t>IHEP: http://</a:t>
            </a:r>
            <a:r>
              <a:rPr lang="en-US" dirty="0" err="1"/>
              <a:t>english.ihep.cas.cn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2DEA-76F3-E742-813A-B35D2D3A8406}" type="datetime1">
              <a:rPr lang="en-US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8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B9BD-2797-0B4D-86EA-CDE686D11116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Study on Higgs properties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6052-E3A1-DA4D-8CF6-1BBAECAE61E7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6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577"/>
            <a:ext cx="8229600" cy="7942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Run1 LHC Higgs </a:t>
            </a:r>
            <a:r>
              <a:rPr lang="en-US" dirty="0"/>
              <a:t>c</a:t>
            </a:r>
            <a:r>
              <a:rPr lang="en-US" dirty="0" smtClean="0"/>
              <a:t>oupling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7" y="1068862"/>
            <a:ext cx="8864243" cy="57891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Combination of ATLAS and CMS Run 1 Higgs analyses</a:t>
            </a:r>
          </a:p>
          <a:p>
            <a:pPr lvl="1"/>
            <a:r>
              <a:rPr lang="en-US" dirty="0" smtClean="0"/>
              <a:t>Extract maximally information from Run 1 data by combining two experiments</a:t>
            </a:r>
          </a:p>
          <a:p>
            <a:pPr lvl="1"/>
            <a:r>
              <a:rPr lang="en-US" dirty="0" smtClean="0"/>
              <a:t>Expect a reduction of 1/√2 on statistics uncertainties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Mingshui </a:t>
            </a:r>
            <a:r>
              <a:rPr lang="en-US" dirty="0">
                <a:solidFill>
                  <a:srgbClr val="0000FF"/>
                </a:solidFill>
              </a:rPr>
              <a:t>Chen </a:t>
            </a:r>
            <a:r>
              <a:rPr lang="en-US" dirty="0" smtClean="0">
                <a:solidFill>
                  <a:srgbClr val="0000FF"/>
                </a:solidFill>
              </a:rPr>
              <a:t>from IHEP </a:t>
            </a:r>
            <a:r>
              <a:rPr lang="en-US" dirty="0" smtClean="0"/>
              <a:t>served </a:t>
            </a:r>
            <a:r>
              <a:rPr lang="en-US" dirty="0"/>
              <a:t>as one of the CMS contacts/</a:t>
            </a:r>
            <a:r>
              <a:rPr lang="en-US" dirty="0" smtClean="0"/>
              <a:t>editors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7596-83C9-0E44-84E5-CC7FDD7B4BBB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B3D3-AE4B-1146-83AC-0A59034D035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05034"/>
            <a:ext cx="3996267" cy="3254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63865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u="sng" dirty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CMS-PAS-HIG-15-</a:t>
            </a:r>
            <a:r>
              <a:rPr lang="en-US" altLang="zh-CN" u="sng" dirty="0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002 &amp;</a:t>
            </a:r>
            <a:r>
              <a:rPr lang="en-US" b="1" u="sng" dirty="0" smtClean="0"/>
              <a:t> </a:t>
            </a:r>
            <a:r>
              <a:rPr lang="en-US" b="1" u="sng" dirty="0"/>
              <a:t>arXiv:1606.02266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414" y="2486175"/>
            <a:ext cx="2545920" cy="2739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2478"/>
          <a:stretch/>
        </p:blipFill>
        <p:spPr>
          <a:xfrm>
            <a:off x="6434713" y="2486175"/>
            <a:ext cx="2709287" cy="27486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92725" y="4911"/>
            <a:ext cx="165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Mingshui</a:t>
            </a:r>
            <a:r>
              <a:rPr lang="en-US" dirty="0" smtClean="0"/>
              <a:t> 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0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311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66FF"/>
                </a:solidFill>
              </a:rPr>
              <a:t>H—&gt;4l analysis</a:t>
            </a:r>
            <a:endParaRPr lang="en-US" sz="4000" b="1" dirty="0">
              <a:solidFill>
                <a:srgbClr val="00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16C7-2598-8E4E-8629-3A76363BBB6F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B3D3-AE4B-1146-83AC-0A59034D0353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139"/>
            <a:ext cx="3954796" cy="33397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5626" y="4395894"/>
            <a:ext cx="8297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sz="2400" dirty="0" smtClean="0"/>
              <a:t>At 125.09 GeV, which is the </a:t>
            </a:r>
            <a:r>
              <a:rPr lang="en-US" sz="2400" dirty="0"/>
              <a:t>Run 1 LHC </a:t>
            </a:r>
            <a:r>
              <a:rPr lang="en-US" sz="2400" dirty="0" smtClean="0"/>
              <a:t> </a:t>
            </a:r>
            <a:r>
              <a:rPr lang="en-US" sz="2400" dirty="0"/>
              <a:t>measurement of the </a:t>
            </a:r>
            <a:r>
              <a:rPr lang="en-US" sz="2400" dirty="0" smtClean="0"/>
              <a:t>Higgs </a:t>
            </a:r>
            <a:r>
              <a:rPr lang="en-US" sz="2400" dirty="0"/>
              <a:t>boson </a:t>
            </a:r>
            <a:r>
              <a:rPr lang="en-US" sz="2400" dirty="0" smtClean="0"/>
              <a:t>mass, the </a:t>
            </a:r>
            <a:r>
              <a:rPr lang="en-US" sz="2400" dirty="0"/>
              <a:t>observed significance is 2.5</a:t>
            </a:r>
            <a:r>
              <a:rPr lang="en-US" sz="2400" i="1" dirty="0"/>
              <a:t>σ</a:t>
            </a:r>
            <a:r>
              <a:rPr lang="en-US" sz="2400" dirty="0"/>
              <a:t>, for an expectation of 3.4</a:t>
            </a:r>
            <a:r>
              <a:rPr lang="en-US" sz="2400" i="1" dirty="0"/>
              <a:t>σ </a:t>
            </a:r>
            <a:r>
              <a:rPr lang="en-US" sz="2400" dirty="0" smtClean="0"/>
              <a:t>, and signal strength is 0.82 </a:t>
            </a:r>
            <a:r>
              <a:rPr lang="en-US" sz="2400" baseline="30000" dirty="0" smtClean="0"/>
              <a:t>+0.57 </a:t>
            </a:r>
            <a:r>
              <a:rPr lang="en-US" sz="2400" baseline="-25000" dirty="0" smtClean="0"/>
              <a:t>-0.43</a:t>
            </a:r>
            <a:endParaRPr lang="en-US" sz="2400" i="1" baseline="-250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sz="2400" dirty="0" smtClean="0"/>
              <a:t>Mass is measured to be 123.4</a:t>
            </a:r>
            <a:r>
              <a:rPr lang="en-US" sz="2400" baseline="30000" dirty="0" smtClean="0"/>
              <a:t>+0.8</a:t>
            </a:r>
            <a:r>
              <a:rPr lang="en-US" sz="2400" baseline="-25000" dirty="0" smtClean="0"/>
              <a:t>-0.7</a:t>
            </a:r>
            <a:r>
              <a:rPr lang="en-US" sz="2400" dirty="0"/>
              <a:t> </a:t>
            </a:r>
            <a:r>
              <a:rPr lang="en-US" sz="2400" dirty="0" smtClean="0"/>
              <a:t>GeV, compatible </a:t>
            </a:r>
            <a:r>
              <a:rPr lang="en-US" sz="2400" dirty="0"/>
              <a:t>with the Run 1 LHC measurement at the 1.6</a:t>
            </a:r>
            <a:r>
              <a:rPr lang="en-US" sz="2400" i="1" dirty="0"/>
              <a:t>σ </a:t>
            </a:r>
            <a:r>
              <a:rPr lang="en-US" sz="2400" dirty="0" smtClean="0"/>
              <a:t>level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93549" y="1298183"/>
            <a:ext cx="53504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CN" sz="2400" dirty="0" smtClean="0">
                <a:solidFill>
                  <a:srgbClr val="0066FF"/>
                </a:solidFill>
              </a:rPr>
              <a:t>Run 1</a:t>
            </a:r>
            <a:r>
              <a:rPr lang="en-US" altLang="zh-CN" sz="2400" dirty="0">
                <a:solidFill>
                  <a:srgbClr val="0066FF"/>
                </a:solidFill>
              </a:rPr>
              <a:t>: IHEP postdoc </a:t>
            </a:r>
            <a:r>
              <a:rPr lang="en-US" altLang="zh-CN" sz="2400" dirty="0" err="1">
                <a:solidFill>
                  <a:srgbClr val="0066FF"/>
                </a:solidFill>
              </a:rPr>
              <a:t>Tongguang</a:t>
            </a:r>
            <a:r>
              <a:rPr lang="en-US" altLang="zh-CN" sz="2400" dirty="0">
                <a:solidFill>
                  <a:srgbClr val="0066FF"/>
                </a:solidFill>
              </a:rPr>
              <a:t> Cheng is one of the editors and gave the pre-approval </a:t>
            </a:r>
            <a:r>
              <a:rPr lang="en-US" altLang="zh-CN" sz="2400" dirty="0" smtClean="0">
                <a:solidFill>
                  <a:srgbClr val="0066FF"/>
                </a:solidFill>
              </a:rPr>
              <a:t>talk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400" dirty="0" smtClean="0">
                <a:solidFill>
                  <a:srgbClr val="0066FF"/>
                </a:solidFill>
              </a:rPr>
              <a:t>13 </a:t>
            </a:r>
            <a:r>
              <a:rPr lang="en-US" altLang="zh-CN" sz="2400" dirty="0" err="1" smtClean="0">
                <a:solidFill>
                  <a:srgbClr val="0066FF"/>
                </a:solidFill>
              </a:rPr>
              <a:t>TeV</a:t>
            </a:r>
            <a:r>
              <a:rPr lang="en-US" altLang="zh-CN" sz="2400" dirty="0" smtClean="0">
                <a:solidFill>
                  <a:srgbClr val="0066FF"/>
                </a:solidFill>
              </a:rPr>
              <a:t> rediscovery: IHEP  postdoc  </a:t>
            </a:r>
            <a:r>
              <a:rPr lang="en-US" altLang="zh-CN" sz="2400" dirty="0" err="1" smtClean="0">
                <a:solidFill>
                  <a:srgbClr val="0066FF"/>
                </a:solidFill>
              </a:rPr>
              <a:t>Roko</a:t>
            </a:r>
            <a:r>
              <a:rPr lang="en-US" altLang="zh-CN" sz="2400" dirty="0" smtClean="0">
                <a:solidFill>
                  <a:srgbClr val="0066FF"/>
                </a:solidFill>
              </a:rPr>
              <a:t> </a:t>
            </a:r>
            <a:r>
              <a:rPr lang="en-US" altLang="zh-CN" sz="2400" dirty="0" err="1" smtClean="0">
                <a:solidFill>
                  <a:srgbClr val="0066FF"/>
                </a:solidFill>
              </a:rPr>
              <a:t>Plestina</a:t>
            </a:r>
            <a:r>
              <a:rPr lang="en-US" altLang="zh-CN" sz="2400" dirty="0" smtClean="0">
                <a:solidFill>
                  <a:srgbClr val="0066FF"/>
                </a:solidFill>
              </a:rPr>
              <a:t> gave preapproval talk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400" dirty="0" smtClean="0">
                <a:solidFill>
                  <a:srgbClr val="0066FF"/>
                </a:solidFill>
              </a:rPr>
              <a:t>2015 data cross-section: </a:t>
            </a:r>
            <a:r>
              <a:rPr lang="en-US" altLang="zh-CN" sz="2400" dirty="0">
                <a:solidFill>
                  <a:srgbClr val="0066FF"/>
                </a:solidFill>
              </a:rPr>
              <a:t>IHEP student Ahmad gave preapproval </a:t>
            </a:r>
            <a:r>
              <a:rPr lang="en-US" altLang="zh-CN" sz="2400" dirty="0" smtClean="0">
                <a:solidFill>
                  <a:srgbClr val="0066FF"/>
                </a:solidFill>
              </a:rPr>
              <a:t>talk</a:t>
            </a:r>
          </a:p>
          <a:p>
            <a:pPr marL="342900" indent="-342900">
              <a:buFont typeface="Arial"/>
              <a:buChar char="•"/>
            </a:pPr>
            <a:endParaRPr lang="zh-CN" altLang="en-US" sz="2400" dirty="0">
              <a:solidFill>
                <a:srgbClr val="0066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70292" y="0"/>
            <a:ext cx="165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Mingshui</a:t>
            </a:r>
            <a:r>
              <a:rPr lang="en-US" dirty="0" smtClean="0"/>
              <a:t> 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7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0" y="0"/>
            <a:ext cx="9144000" cy="1015448"/>
            <a:chOff x="0" y="0"/>
            <a:chExt cx="9144000" cy="101544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1015448"/>
              <a:chOff x="0" y="0"/>
              <a:chExt cx="9144000" cy="1015663"/>
            </a:xfrm>
          </p:grpSpPr>
          <p:sp>
            <p:nvSpPr>
              <p:cNvPr id="6" name="TextBox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101566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6000">
                  <a:solidFill>
                    <a:srgbClr val="0070C0"/>
                  </a:solidFill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" name="矩形 6"/>
              <p:cNvSpPr>
                <a:spLocks noChangeArrowheads="1"/>
              </p:cNvSpPr>
              <p:nvPr/>
            </p:nvSpPr>
            <p:spPr bwMode="auto">
              <a:xfrm>
                <a:off x="2699792" y="188640"/>
                <a:ext cx="64442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3600" baseline="-2500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endParaRPr>
              </a:p>
            </p:txBody>
          </p:sp>
        </p:grpSp>
        <p:sp>
          <p:nvSpPr>
            <p:cNvPr id="4" name="标题 1"/>
            <p:cNvSpPr txBox="1">
              <a:spLocks noChangeArrowheads="1"/>
            </p:cNvSpPr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2015 data  H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pitchFamily="2" charset="2"/>
                </a:rPr>
                <a:t>--&gt; 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/>
                </a:rPr>
                <a:t> rediscovery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endPara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06" y="1052736"/>
            <a:ext cx="38139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260" y="4748841"/>
            <a:ext cx="35406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Observed significance at 125.09GeV is 1.7 </a:t>
            </a:r>
            <a:r>
              <a:rPr lang="el-GR" altLang="zh-CN" sz="2800" b="1" dirty="0" smtClean="0"/>
              <a:t>σ</a:t>
            </a:r>
            <a:r>
              <a:rPr lang="en-US" altLang="zh-CN" sz="2800" b="1" dirty="0" smtClean="0"/>
              <a:t>, with expected significance 2.7</a:t>
            </a:r>
            <a:r>
              <a:rPr lang="el-GR" altLang="zh-CN" sz="2800" b="1" dirty="0"/>
              <a:t> σ</a:t>
            </a:r>
            <a:endParaRPr lang="zh-CN" altLang="en-US" sz="2800" b="1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391247" y="1064808"/>
            <a:ext cx="42810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ea typeface="+mn-ea"/>
              </a:rPr>
              <a:t> 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Junquan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Tao from IHEP is one of the editors (</a:t>
            </a:r>
            <a:r>
              <a:rPr lang="en-US" altLang="zh-CN" sz="2800" b="1" i="1" dirty="0" smtClean="0">
                <a:solidFill>
                  <a:srgbClr val="00B050"/>
                </a:solidFill>
              </a:rPr>
              <a:t>CMS </a:t>
            </a:r>
            <a:r>
              <a:rPr lang="zh-CN" altLang="en-US" sz="2800" b="1" i="1" dirty="0">
                <a:solidFill>
                  <a:srgbClr val="00B050"/>
                </a:solidFill>
                <a:sym typeface="Symbol" pitchFamily="18" charset="2"/>
              </a:rPr>
              <a:t>AN-14-280</a:t>
            </a:r>
            <a:r>
              <a:rPr lang="en-US" altLang="zh-CN" sz="2800" b="1" i="1" dirty="0">
                <a:solidFill>
                  <a:srgbClr val="00B050"/>
                </a:solidFill>
                <a:sym typeface="Symbol" pitchFamily="18" charset="2"/>
              </a:rPr>
              <a:t>,</a:t>
            </a:r>
            <a:r>
              <a:rPr lang="en-US" altLang="zh-CN" sz="2800" b="1" i="1" dirty="0">
                <a:solidFill>
                  <a:srgbClr val="00B050"/>
                </a:solidFill>
              </a:rPr>
              <a:t> </a:t>
            </a:r>
            <a:r>
              <a:rPr lang="fr-FR" sz="2800" b="1" i="1" dirty="0">
                <a:solidFill>
                  <a:srgbClr val="00B050"/>
                </a:solidFill>
              </a:rPr>
              <a:t>CMS PAS </a:t>
            </a:r>
            <a:r>
              <a:rPr lang="fr-FR" sz="2800" b="1" i="1" dirty="0" smtClean="0">
                <a:solidFill>
                  <a:srgbClr val="00B050"/>
                </a:solidFill>
              </a:rPr>
              <a:t>HIG-15-005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  <a:defRPr/>
            </a:pPr>
            <a:endParaRPr lang="en-US" altLang="zh-CN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800" b="1" dirty="0" smtClean="0">
                <a:solidFill>
                  <a:srgbClr val="FF0000"/>
                </a:solidFill>
              </a:rPr>
              <a:t> Contributions from IHEP group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  <a:defRPr/>
            </a:pPr>
            <a:r>
              <a:rPr lang="en-US" sz="2800" b="1" dirty="0" smtClean="0">
                <a:solidFill>
                  <a:srgbClr val="0033CC"/>
                </a:solidFill>
              </a:rPr>
              <a:t>  </a:t>
            </a:r>
            <a:r>
              <a:rPr lang="en-US" sz="2800" b="1" dirty="0" smtClean="0">
                <a:solidFill>
                  <a:srgbClr val="00B050"/>
                </a:solidFill>
              </a:rPr>
              <a:t>analysis framework </a:t>
            </a:r>
            <a:endParaRPr lang="en-US" sz="2800" b="1" dirty="0" smtClean="0">
              <a:solidFill>
                <a:srgbClr val="0033CC"/>
              </a:solidFill>
            </a:endParaRPr>
          </a:p>
          <a:p>
            <a:pPr marL="457200" indent="-457200">
              <a:buAutoNum type="arabicParenR"/>
              <a:defRPr/>
            </a:pPr>
            <a:r>
              <a:rPr lang="en-US" sz="2800" b="1" dirty="0" smtClean="0">
                <a:solidFill>
                  <a:srgbClr val="0033CC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Diphoton</a:t>
            </a:r>
            <a:r>
              <a:rPr lang="en-US" sz="2800" b="1" dirty="0" smtClean="0">
                <a:solidFill>
                  <a:srgbClr val="00B050"/>
                </a:solidFill>
              </a:rPr>
              <a:t> trigger scheme</a:t>
            </a:r>
            <a:endParaRPr lang="en-US" altLang="zh-CN" sz="2800" b="1" dirty="0" smtClean="0">
              <a:solidFill>
                <a:srgbClr val="0033CC"/>
              </a:solidFill>
            </a:endParaRPr>
          </a:p>
          <a:p>
            <a:pPr marL="457200" indent="-457200">
              <a:buAutoNum type="arabicParenR"/>
              <a:defRPr/>
            </a:pPr>
            <a:r>
              <a:rPr lang="en-US" altLang="zh-CN" sz="2800" b="1" dirty="0" smtClean="0">
                <a:solidFill>
                  <a:srgbClr val="0033CC"/>
                </a:solidFill>
              </a:rPr>
              <a:t> </a:t>
            </a:r>
            <a:r>
              <a:rPr lang="en-US" altLang="zh-CN" sz="2800" b="1" dirty="0" smtClean="0">
                <a:solidFill>
                  <a:srgbClr val="00B050"/>
                </a:solidFill>
              </a:rPr>
              <a:t>Photon identification</a:t>
            </a:r>
            <a:endParaRPr lang="en-US" altLang="zh-CN" sz="2800" b="1" dirty="0" smtClean="0">
              <a:solidFill>
                <a:srgbClr val="0033CC"/>
              </a:solidFill>
              <a:sym typeface="Symbol" pitchFamily="18" charset="2"/>
            </a:endParaRPr>
          </a:p>
          <a:p>
            <a:pPr marL="457200" indent="-457200">
              <a:buAutoNum type="arabicParenR"/>
              <a:defRPr/>
            </a:pPr>
            <a:r>
              <a:rPr lang="en-US" altLang="zh-CN" sz="2800" b="1" dirty="0" smtClean="0">
                <a:solidFill>
                  <a:srgbClr val="0033CC"/>
                </a:solidFill>
              </a:rPr>
              <a:t>  </a:t>
            </a:r>
            <a:r>
              <a:rPr lang="en-US" altLang="zh-CN" sz="2800" b="1" dirty="0" smtClean="0">
                <a:solidFill>
                  <a:srgbClr val="00B050"/>
                </a:solidFill>
              </a:rPr>
              <a:t>Selection efficiency</a:t>
            </a:r>
            <a:endParaRPr lang="en-US" altLang="zh-CN" sz="2800" b="1" dirty="0">
              <a:solidFill>
                <a:srgbClr val="0033CC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EEB2-D27F-574E-AA2F-069398E19B18}" type="datetime1">
              <a:rPr lang="en-US" smtClean="0"/>
              <a:t>08/06/17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92725" y="0"/>
            <a:ext cx="165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Junquan</a:t>
            </a:r>
            <a:r>
              <a:rPr lang="en-US" dirty="0" smtClean="0"/>
              <a:t> Tao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1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6" descr="Screen Shot 2015-06-08 at 01.2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" b="1971"/>
          <a:stretch>
            <a:fillRect/>
          </a:stretch>
        </p:blipFill>
        <p:spPr bwMode="auto">
          <a:xfrm>
            <a:off x="4716463" y="1268412"/>
            <a:ext cx="4191000" cy="335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8853" y="4443470"/>
            <a:ext cx="8159677" cy="100766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 smtClean="0">
                <a:solidFill>
                  <a:srgbClr val="0000FF"/>
                </a:solidFill>
              </a:rPr>
              <a:t>IHEP </a:t>
            </a:r>
            <a:r>
              <a:rPr lang="en-US" altLang="zh-CN" sz="2400" b="1" dirty="0">
                <a:solidFill>
                  <a:srgbClr val="0000FF"/>
                </a:solidFill>
              </a:rPr>
              <a:t>postdoc  Francesco Romeo is one of the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editors for run 2 analysis PAS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b="1" dirty="0" smtClean="0">
                <a:solidFill>
                  <a:srgbClr val="0000FF"/>
                </a:solidFill>
              </a:rPr>
              <a:t>and </a:t>
            </a:r>
            <a:r>
              <a:rPr lang="en-US" altLang="zh-CN" sz="2400" b="1" dirty="0">
                <a:solidFill>
                  <a:srgbClr val="0000FF"/>
                </a:solidFill>
              </a:rPr>
              <a:t>gives pre-approval talk for </a:t>
            </a:r>
            <a:r>
              <a:rPr lang="en-US" altLang="zh-CN" sz="2400" b="1" dirty="0" err="1">
                <a:solidFill>
                  <a:srgbClr val="0000FF"/>
                </a:solidFill>
              </a:rPr>
              <a:t>Moriond</a:t>
            </a:r>
            <a:r>
              <a:rPr lang="en-US" altLang="zh-CN" sz="2400" b="1" dirty="0">
                <a:solidFill>
                  <a:srgbClr val="0000FF"/>
                </a:solidFill>
              </a:rPr>
              <a:t> 2017</a:t>
            </a:r>
            <a:endParaRPr lang="zh-CN" altLang="en-US" sz="2400" b="1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endParaRPr lang="en-US" sz="2400" b="1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B410065-B2F2-4E1D-BA1D-AA5F0EB666FB}" type="slidenum">
              <a:rPr lang="zh-CN" altLang="en-US" sz="1400" smtClean="0">
                <a:solidFill>
                  <a:srgbClr val="898989"/>
                </a:solidFill>
                <a:latin typeface="Calibri" pitchFamily="34" charset="0"/>
                <a:sym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zh-CN" altLang="en-US" sz="1400" smtClean="0">
              <a:solidFill>
                <a:srgbClr val="898989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3317" name="Title 4"/>
          <p:cNvSpPr>
            <a:spLocks noGrp="1"/>
          </p:cNvSpPr>
          <p:nvPr>
            <p:ph type="title"/>
          </p:nvPr>
        </p:nvSpPr>
        <p:spPr>
          <a:xfrm>
            <a:off x="457200" y="225798"/>
            <a:ext cx="8229600" cy="706437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FF"/>
                </a:solidFill>
              </a:rPr>
              <a:t>Run2 </a:t>
            </a:r>
            <a:r>
              <a:rPr lang="en-US" altLang="zh-CN" sz="3600" b="1" dirty="0" err="1" smtClean="0">
                <a:solidFill>
                  <a:srgbClr val="0000FF"/>
                </a:solidFill>
              </a:rPr>
              <a:t>ttH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3600" b="1" dirty="0" err="1" smtClean="0"/>
              <a:t>H</a:t>
            </a:r>
            <a:r>
              <a:rPr lang="en-US" altLang="zh-CN" sz="3600" b="1" dirty="0" err="1" smtClean="0">
                <a:sym typeface="Wingdings" pitchFamily="2" charset="2"/>
              </a:rPr>
              <a:t>multilepton</a:t>
            </a:r>
            <a:endParaRPr lang="en-US" altLang="zh-CN" sz="3600" b="1" dirty="0" smtClean="0"/>
          </a:p>
        </p:txBody>
      </p:sp>
      <p:sp>
        <p:nvSpPr>
          <p:cNvPr id="13318" name="TextBox 18"/>
          <p:cNvSpPr txBox="1">
            <a:spLocks noChangeArrowheads="1"/>
          </p:cNvSpPr>
          <p:nvPr/>
        </p:nvSpPr>
        <p:spPr bwMode="auto">
          <a:xfrm>
            <a:off x="5273342" y="3389583"/>
            <a:ext cx="21895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sym typeface="Arial" pitchFamily="34" charset="0"/>
              </a:rPr>
              <a:t>40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  <a:sym typeface="Arial" pitchFamily="34" charset="0"/>
              </a:rPr>
              <a:t>%</a:t>
            </a:r>
            <a:r>
              <a:rPr lang="zh-CN" altLang="en-US" sz="2000" b="1" dirty="0">
                <a:solidFill>
                  <a:srgbClr val="FF0000"/>
                </a:solidFill>
                <a:latin typeface="Calibri" pitchFamily="34" charset="0"/>
                <a:sym typeface="Arial" pitchFamily="34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  <a:sym typeface="Arial" pitchFamily="34" charset="0"/>
              </a:rPr>
              <a:t>improvement</a:t>
            </a:r>
            <a:endParaRPr lang="en-US" altLang="zh-CN" sz="2000" b="1" dirty="0">
              <a:solidFill>
                <a:srgbClr val="FF0000"/>
              </a:solidFill>
              <a:latin typeface="Calibri" pitchFamily="34" charset="0"/>
              <a:sym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460276" y="2381520"/>
            <a:ext cx="0" cy="1008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20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7" y="1268413"/>
            <a:ext cx="38893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7786" y="5437362"/>
            <a:ext cx="793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IHEP  provided  MVA for lepton isolation, the separation power improved by 40% compared to run1, and invent </a:t>
            </a:r>
            <a:r>
              <a:rPr lang="en-US" altLang="zh-CN" sz="2400" dirty="0" err="1" smtClean="0"/>
              <a:t>higgs</a:t>
            </a:r>
            <a:r>
              <a:rPr lang="en-US" altLang="zh-CN" sz="2400" dirty="0" smtClean="0"/>
              <a:t> jet tagger to tag jets from </a:t>
            </a:r>
            <a:r>
              <a:rPr lang="en-US" altLang="zh-CN" sz="2400" dirty="0" err="1" smtClean="0"/>
              <a:t>higgs</a:t>
            </a:r>
            <a:r>
              <a:rPr lang="en-US" altLang="zh-CN" sz="2400" dirty="0" smtClean="0"/>
              <a:t> decay. Higgs mass regression</a:t>
            </a:r>
            <a:endParaRPr lang="zh-CN" alt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35B2-E877-C94A-82BD-E6F065652804}" type="datetime1">
              <a:rPr lang="en-US" smtClean="0"/>
              <a:t>08/06/17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8915" y="24852"/>
            <a:ext cx="17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Huaqiao ZHANG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82867" y="870236"/>
            <a:ext cx="1669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PAS HIG-16-022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3583" y="870236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PAS HIG-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ＭＳ Ｐゴシック"/>
              </a:rPr>
              <a:t>5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-0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ＭＳ Ｐゴシック"/>
              </a:rPr>
              <a:t>08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78688" y="870236"/>
            <a:ext cx="189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PAS HIG-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7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-0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ＭＳ Ｐゴシック"/>
              </a:rPr>
              <a:t>04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0013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2" y="194263"/>
            <a:ext cx="8229600" cy="857994"/>
          </a:xfrm>
        </p:spPr>
        <p:txBody>
          <a:bodyPr>
            <a:normAutofit/>
          </a:bodyPr>
          <a:lstStyle/>
          <a:p>
            <a:r>
              <a:rPr lang="en-US" dirty="0" smtClean="0"/>
              <a:t>Run2 </a:t>
            </a:r>
            <a:r>
              <a:rPr lang="en-US" dirty="0" err="1" smtClean="0"/>
              <a:t>ttH,H</a:t>
            </a:r>
            <a:r>
              <a:rPr lang="en-US" dirty="0" err="1" smtClean="0">
                <a:sym typeface="Wingdings"/>
              </a:rPr>
              <a:t>bb</a:t>
            </a:r>
            <a:r>
              <a:rPr lang="en-US" dirty="0" smtClean="0">
                <a:sym typeface="Wingdings"/>
              </a:rPr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5838" y="1369413"/>
            <a:ext cx="37426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Lepton+jets</a:t>
            </a:r>
            <a:r>
              <a:rPr lang="en-US" dirty="0" smtClean="0"/>
              <a:t> channel</a:t>
            </a:r>
          </a:p>
          <a:p>
            <a:r>
              <a:rPr lang="en-US" dirty="0"/>
              <a:t>	</a:t>
            </a:r>
            <a:r>
              <a:rPr lang="en-US" dirty="0" smtClean="0"/>
              <a:t>1 </a:t>
            </a:r>
            <a:r>
              <a:rPr lang="en-US" dirty="0" err="1" smtClean="0"/>
              <a:t>muon</a:t>
            </a:r>
            <a:r>
              <a:rPr lang="en-US" dirty="0" smtClean="0"/>
              <a:t>(electron) with </a:t>
            </a:r>
            <a:r>
              <a:rPr lang="en-US" dirty="0" err="1" smtClean="0"/>
              <a:t>Pt</a:t>
            </a:r>
            <a:r>
              <a:rPr lang="en-US" dirty="0" smtClean="0"/>
              <a:t>&gt;25(30)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&gt;=4 jets with </a:t>
            </a:r>
            <a:r>
              <a:rPr lang="en-US" dirty="0" err="1" smtClean="0"/>
              <a:t>Pt</a:t>
            </a:r>
            <a:r>
              <a:rPr lang="en-US" dirty="0" smtClean="0"/>
              <a:t>&gt;30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2 lepton channel</a:t>
            </a:r>
          </a:p>
          <a:p>
            <a:r>
              <a:rPr lang="en-US" dirty="0"/>
              <a:t>	</a:t>
            </a:r>
            <a:r>
              <a:rPr lang="en-US" dirty="0" smtClean="0"/>
              <a:t>1 lepton </a:t>
            </a:r>
            <a:r>
              <a:rPr lang="en-US" dirty="0" err="1" smtClean="0"/>
              <a:t>Pt</a:t>
            </a:r>
            <a:r>
              <a:rPr lang="en-US" dirty="0" smtClean="0"/>
              <a:t>&gt;20 </a:t>
            </a:r>
            <a:r>
              <a:rPr lang="en-US" dirty="0" err="1" smtClean="0"/>
              <a:t>GeV</a:t>
            </a:r>
            <a:r>
              <a:rPr lang="en-US" dirty="0" smtClean="0"/>
              <a:t>, 1 lepton </a:t>
            </a:r>
            <a:r>
              <a:rPr lang="en-US" dirty="0" err="1" smtClean="0"/>
              <a:t>Pt</a:t>
            </a:r>
            <a:r>
              <a:rPr lang="en-US" dirty="0" smtClean="0"/>
              <a:t>&gt; 15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3 jets with </a:t>
            </a:r>
            <a:r>
              <a:rPr lang="en-US" dirty="0" err="1" smtClean="0"/>
              <a:t>Pt</a:t>
            </a:r>
            <a:r>
              <a:rPr lang="en-US" dirty="0" smtClean="0"/>
              <a:t> &gt; 30,30,20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Categorize events with</a:t>
            </a:r>
          </a:p>
          <a:p>
            <a:r>
              <a:rPr lang="en-US" dirty="0"/>
              <a:t>	</a:t>
            </a:r>
            <a:r>
              <a:rPr lang="en-US" dirty="0" smtClean="0"/>
              <a:t>jets and b-jets multiplicities</a:t>
            </a:r>
          </a:p>
          <a:p>
            <a:endParaRPr lang="en-US" dirty="0" smtClean="0"/>
          </a:p>
          <a:p>
            <a:r>
              <a:rPr lang="en-US" dirty="0" smtClean="0"/>
              <a:t>Combined likelihood fitting</a:t>
            </a:r>
          </a:p>
          <a:p>
            <a:r>
              <a:rPr lang="en-US" dirty="0"/>
              <a:t>	</a:t>
            </a:r>
            <a:r>
              <a:rPr lang="en-US" dirty="0" smtClean="0"/>
              <a:t>set limit on signal strength </a:t>
            </a:r>
            <a:endParaRPr lang="en-US" dirty="0"/>
          </a:p>
          <a:p>
            <a:r>
              <a:rPr lang="en-US" dirty="0" smtClean="0"/>
              <a:t>        </a:t>
            </a:r>
            <a:r>
              <a:rPr lang="el-GR" dirty="0" smtClean="0"/>
              <a:t>μ</a:t>
            </a:r>
            <a:r>
              <a:rPr lang="en-US" dirty="0" smtClean="0"/>
              <a:t>&lt;2.5 (expected 3.6)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A890-8FF9-584B-95ED-A8B761804BB3}" type="datetime1">
              <a:rPr lang="en-US" smtClean="0"/>
              <a:t>08/06/17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4159" y="5627362"/>
            <a:ext cx="795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    IHEP  provided  sig/back separation, 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Bjetness</a:t>
            </a:r>
            <a:r>
              <a:rPr lang="en-US" altLang="zh-CN" sz="2400" dirty="0" smtClean="0">
                <a:solidFill>
                  <a:srgbClr val="0000FF"/>
                </a:solidFill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variabls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8915" y="24852"/>
            <a:ext cx="17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Hongbo</a:t>
            </a:r>
            <a:r>
              <a:rPr lang="en-US" dirty="0" smtClean="0"/>
              <a:t> LIAO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155" y="1369413"/>
            <a:ext cx="4359021" cy="38890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82867" y="870236"/>
            <a:ext cx="189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PAS HIG-16-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038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3583" y="870236"/>
            <a:ext cx="189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PAS HIG-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-0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ＭＳ Ｐゴシック"/>
              </a:rPr>
              <a:t>04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7908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New particle search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8E3B-CACE-DC4F-849E-3826054C9185}" type="datetime1">
              <a:rPr lang="en-US" smtClean="0"/>
              <a:t>08/06/17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A4D4-F0EB-7F49-9572-9054215B20EE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Huaqiao Zhang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5845</TotalTime>
  <Words>1249</Words>
  <Application>Microsoft Macintosh PowerPoint</Application>
  <PresentationFormat>On-screen Show (4:3)</PresentationFormat>
  <Paragraphs>253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Current IHEP-CMS Team</vt:lpstr>
      <vt:lpstr>Current activities</vt:lpstr>
      <vt:lpstr>Study on Higgs properties</vt:lpstr>
      <vt:lpstr>Run1 LHC Higgs coupling combination</vt:lpstr>
      <vt:lpstr>H—&gt;4l analysis</vt:lpstr>
      <vt:lpstr>PowerPoint Presentation</vt:lpstr>
      <vt:lpstr>Run2 ttH Hmultilepton</vt:lpstr>
      <vt:lpstr>Run2 ttH,Hbb </vt:lpstr>
      <vt:lpstr>New particle search</vt:lpstr>
      <vt:lpstr>8TeV data Excited bottom quark Search </vt:lpstr>
      <vt:lpstr>PowerPoint Presentation</vt:lpstr>
      <vt:lpstr>2015 data  ZZ(4l) resonance search</vt:lpstr>
      <vt:lpstr>PowerPoint Presentation</vt:lpstr>
      <vt:lpstr>Heavy Neutrinos Search</vt:lpstr>
      <vt:lpstr>Di-tau resonance searches </vt:lpstr>
      <vt:lpstr>Study on single top</vt:lpstr>
      <vt:lpstr>Single top：tW/tZq</vt:lpstr>
      <vt:lpstr>L1 Trigger hardware</vt:lpstr>
      <vt:lpstr>L1 Trigger upgrade</vt:lpstr>
      <vt:lpstr>HGCal hardware</vt:lpstr>
      <vt:lpstr>High Granularity Calorimeter</vt:lpstr>
      <vt:lpstr>Contact information</vt:lpstr>
      <vt:lpstr>Thanks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Excited bottom quark (JHEP 01 (2016) 166)</dc:title>
  <dc:creator>huaqiao ZHANG</dc:creator>
  <cp:lastModifiedBy>huaqiao ZHANG</cp:lastModifiedBy>
  <cp:revision>387</cp:revision>
  <dcterms:created xsi:type="dcterms:W3CDTF">2016-05-02T08:28:23Z</dcterms:created>
  <dcterms:modified xsi:type="dcterms:W3CDTF">2017-06-08T01:56:13Z</dcterms:modified>
</cp:coreProperties>
</file>