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3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1AC4"/>
    <a:srgbClr val="FFFFFF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5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63C6-B1B4-44A3-9918-A3341C1D6300}" type="datetimeFigureOut">
              <a:rPr lang="zh-CN" altLang="en-US" smtClean="0"/>
              <a:t>2017/5/26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0305-CCC3-49F2-A143-6A9482609C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598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63C6-B1B4-44A3-9918-A3341C1D6300}" type="datetimeFigureOut">
              <a:rPr lang="zh-CN" altLang="en-US" smtClean="0"/>
              <a:t>2017/5/26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0305-CCC3-49F2-A143-6A9482609C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984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63C6-B1B4-44A3-9918-A3341C1D6300}" type="datetimeFigureOut">
              <a:rPr lang="zh-CN" altLang="en-US" smtClean="0"/>
              <a:t>2017/5/26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0305-CCC3-49F2-A143-6A9482609C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436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63C6-B1B4-44A3-9918-A3341C1D6300}" type="datetimeFigureOut">
              <a:rPr lang="zh-CN" altLang="en-US" smtClean="0"/>
              <a:t>2017/5/26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0305-CCC3-49F2-A143-6A9482609C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604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63C6-B1B4-44A3-9918-A3341C1D6300}" type="datetimeFigureOut">
              <a:rPr lang="zh-CN" altLang="en-US" smtClean="0"/>
              <a:t>2017/5/26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0305-CCC3-49F2-A143-6A9482609C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05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63C6-B1B4-44A3-9918-A3341C1D6300}" type="datetimeFigureOut">
              <a:rPr lang="zh-CN" altLang="en-US" smtClean="0"/>
              <a:t>2017/5/26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0305-CCC3-49F2-A143-6A9482609C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39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63C6-B1B4-44A3-9918-A3341C1D6300}" type="datetimeFigureOut">
              <a:rPr lang="zh-CN" altLang="en-US" smtClean="0"/>
              <a:t>2017/5/26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0305-CCC3-49F2-A143-6A9482609C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807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63C6-B1B4-44A3-9918-A3341C1D6300}" type="datetimeFigureOut">
              <a:rPr lang="zh-CN" altLang="en-US" smtClean="0"/>
              <a:t>2017/5/26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0305-CCC3-49F2-A143-6A9482609C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01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63C6-B1B4-44A3-9918-A3341C1D6300}" type="datetimeFigureOut">
              <a:rPr lang="zh-CN" altLang="en-US" smtClean="0"/>
              <a:t>2017/5/26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0305-CCC3-49F2-A143-6A9482609C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381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63C6-B1B4-44A3-9918-A3341C1D6300}" type="datetimeFigureOut">
              <a:rPr lang="zh-CN" altLang="en-US" smtClean="0"/>
              <a:t>2017/5/26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0305-CCC3-49F2-A143-6A9482609C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868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63C6-B1B4-44A3-9918-A3341C1D6300}" type="datetimeFigureOut">
              <a:rPr lang="zh-CN" altLang="en-US" smtClean="0"/>
              <a:t>2017/5/26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0305-CCC3-49F2-A143-6A9482609C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6169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763C6-B1B4-44A3-9918-A3341C1D6300}" type="datetimeFigureOut">
              <a:rPr lang="zh-CN" altLang="en-US" smtClean="0"/>
              <a:t>2017/5/26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20305-CCC3-49F2-A143-6A9482609C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623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524000" y="608013"/>
            <a:ext cx="9144000" cy="2387600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Synchrotron radiation of Final doublet in CEPC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5586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err="1" smtClean="0"/>
              <a:t>Sha</a:t>
            </a:r>
            <a:r>
              <a:rPr lang="en-US" altLang="zh-CN" dirty="0" smtClean="0"/>
              <a:t> Bai, </a:t>
            </a:r>
            <a:r>
              <a:rPr lang="en-US" altLang="zh-CN" dirty="0" err="1" smtClean="0"/>
              <a:t>Chenghui</a:t>
            </a:r>
            <a:r>
              <a:rPr lang="en-US" altLang="zh-CN" dirty="0" smtClean="0"/>
              <a:t> Yu, </a:t>
            </a:r>
          </a:p>
          <a:p>
            <a:r>
              <a:rPr lang="en-US" altLang="zh-CN" dirty="0" err="1" smtClean="0"/>
              <a:t>Qinglei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Xiu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Dou Wang,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i="1" dirty="0" smtClean="0"/>
              <a:t>CEPC-AP-meeting</a:t>
            </a:r>
          </a:p>
          <a:p>
            <a:r>
              <a:rPr lang="en-US" altLang="zh-CN" i="1" dirty="0" smtClean="0"/>
              <a:t>2017-05-26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936420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0747" y="106577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SR from QD0 in horizontal plane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47" y="1290097"/>
            <a:ext cx="8775254" cy="54258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649375" y="2246328"/>
            <a:ext cx="78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QD0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247355" y="1432140"/>
            <a:ext cx="772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C000"/>
                </a:solidFill>
              </a:rPr>
              <a:t>QF1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55580" y="1654568"/>
            <a:ext cx="976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rgbClr val="7030A0"/>
                </a:solidFill>
              </a:rPr>
              <a:t>Lumical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9547467" y="1432140"/>
            <a:ext cx="255649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In the 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Gaussian distribution beam, particles in 3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occupies 99.7% of the total amount, 1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 occupies 68.7%, and 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 occupies 95.5%. </a:t>
            </a:r>
            <a:endParaRPr lang="en-GB" altLang="zh-CN" sz="16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The 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total SR power generated by the QD0 magnet is </a:t>
            </a: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1466.5W in horizontal. The 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critical energy of photons is about </a:t>
            </a: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1973.7keV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zh-CN" dirty="0" smtClean="0">
                <a:solidFill>
                  <a:srgbClr val="00B050"/>
                </a:solidFill>
              </a:rPr>
              <a:t>(</a:t>
            </a:r>
            <a:r>
              <a:rPr lang="en-GB" altLang="zh-CN" dirty="0">
                <a:solidFill>
                  <a:srgbClr val="00B050"/>
                </a:solidFill>
                <a:latin typeface="Times New Roman" panose="02020603050405020304" pitchFamily="18" charset="0"/>
              </a:rPr>
              <a:t>Slice into </a:t>
            </a:r>
            <a:r>
              <a:rPr lang="en-GB" altLang="zh-CN" dirty="0">
                <a:solidFill>
                  <a:srgbClr val="C00000"/>
                </a:solidFill>
                <a:latin typeface="Times New Roman" panose="02020603050405020304" pitchFamily="18" charset="0"/>
              </a:rPr>
              <a:t>6 </a:t>
            </a:r>
            <a:r>
              <a:rPr lang="en-GB" altLang="zh-CN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pieces</a:t>
            </a:r>
            <a:r>
              <a:rPr lang="en-US" altLang="zh-CN" dirty="0" smtClean="0">
                <a:solidFill>
                  <a:srgbClr val="00B050"/>
                </a:solidFill>
              </a:rPr>
              <a:t>)</a:t>
            </a:r>
            <a:endParaRPr lang="en-GB" altLang="zh-CN" sz="1600" dirty="0" smtClean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9527177" y="1290097"/>
            <a:ext cx="2664823" cy="3869044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9431383" y="1290097"/>
            <a:ext cx="2699657" cy="3869044"/>
          </a:xfrm>
          <a:prstGeom prst="roundRect">
            <a:avLst/>
          </a:prstGeom>
          <a:noFill/>
          <a:ln>
            <a:solidFill>
              <a:srgbClr val="C41A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221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1144" y="172620"/>
            <a:ext cx="105156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7030A0"/>
                </a:solidFill>
              </a:rPr>
              <a:t>SR from QD0 in </a:t>
            </a:r>
            <a:r>
              <a:rPr lang="en-US" altLang="zh-CN" dirty="0" smtClean="0">
                <a:solidFill>
                  <a:srgbClr val="7030A0"/>
                </a:solidFill>
              </a:rPr>
              <a:t>vertical </a:t>
            </a:r>
            <a:r>
              <a:rPr lang="en-US" altLang="zh-CN" dirty="0">
                <a:solidFill>
                  <a:srgbClr val="7030A0"/>
                </a:solidFill>
              </a:rPr>
              <a:t>plane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763" y="1183908"/>
            <a:ext cx="8883288" cy="550083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9579127" y="1323122"/>
            <a:ext cx="255649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In the 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Gaussian distribution beam, particles in 3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occupies 99.7% of the total amount, 1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 occupies 68.7%, and 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 occupies 95.5%. </a:t>
            </a:r>
            <a:endParaRPr lang="en-GB" altLang="zh-CN" sz="16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The 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total SR power generated by the QD0 magnet is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185.8W 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in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vertical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. The critical energy of photons is about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444keV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.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(</a:t>
            </a:r>
            <a:r>
              <a:rPr lang="en-GB" altLang="zh-CN" sz="1600" dirty="0">
                <a:latin typeface="Times New Roman" panose="02020603050405020304" pitchFamily="18" charset="0"/>
              </a:rPr>
              <a:t>Slice into </a:t>
            </a:r>
            <a:r>
              <a:rPr lang="en-GB" altLang="zh-CN" sz="1600" dirty="0">
                <a:solidFill>
                  <a:srgbClr val="FF0000"/>
                </a:solidFill>
                <a:latin typeface="Times New Roman" panose="02020603050405020304" pitchFamily="18" charset="0"/>
              </a:rPr>
              <a:t>6 </a:t>
            </a:r>
            <a:r>
              <a:rPr lang="en-GB" altLang="zh-CN" sz="1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pieces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)</a:t>
            </a:r>
            <a:endParaRPr lang="en-GB" altLang="zh-CN" sz="16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>
          <a:xfrm>
            <a:off x="9527177" y="1290097"/>
            <a:ext cx="2664823" cy="3882480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9500136" y="1183908"/>
            <a:ext cx="2608446" cy="3988669"/>
          </a:xfrm>
          <a:prstGeom prst="roundRect">
            <a:avLst/>
          </a:prstGeom>
          <a:noFill/>
          <a:ln>
            <a:solidFill>
              <a:srgbClr val="C41A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2371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0747" y="106577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SR from QF1 in horizontal plane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9581340" y="1432140"/>
            <a:ext cx="255649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In the 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Gaussian distribution beam, particles in 3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occupies 99.7% of the total amount, 1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 occupies 68.7%, and 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 occupies 95.5%. </a:t>
            </a:r>
            <a:r>
              <a:rPr lang="en-GB" altLang="zh-CN" sz="1600" dirty="0">
                <a:latin typeface="Times New Roman" panose="02020603050405020304" pitchFamily="18" charset="0"/>
              </a:rPr>
              <a:t>Slice into </a:t>
            </a:r>
            <a:r>
              <a:rPr lang="en-GB" altLang="zh-CN" sz="1600" dirty="0">
                <a:solidFill>
                  <a:srgbClr val="FF0000"/>
                </a:solidFill>
                <a:latin typeface="Times New Roman" panose="02020603050405020304" pitchFamily="18" charset="0"/>
              </a:rPr>
              <a:t>6 </a:t>
            </a:r>
            <a:r>
              <a:rPr lang="en-GB" altLang="zh-CN" sz="1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pieces.</a:t>
            </a:r>
            <a:endParaRPr lang="en-GB" altLang="zh-CN" sz="16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The 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total SR power generated by the </a:t>
            </a: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QF1 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magnet is </a:t>
            </a: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3488.6W in horizontal. The 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critical energy of photons is about </a:t>
            </a: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2361.96keV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. </a:t>
            </a:r>
            <a:endParaRPr lang="en-GB" altLang="zh-CN" sz="1600" dirty="0" smtClean="0">
              <a:solidFill>
                <a:srgbClr val="00B05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The total SR power generated by the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QF1 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magnet is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36.5W 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in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vertical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. The critical energy of photons is about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201.4keV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. </a:t>
            </a:r>
          </a:p>
          <a:p>
            <a:endParaRPr lang="zh-CN" altLang="en-US" dirty="0"/>
          </a:p>
        </p:txBody>
      </p:sp>
      <p:sp>
        <p:nvSpPr>
          <p:cNvPr id="10" name="圆角矩形 9"/>
          <p:cNvSpPr/>
          <p:nvPr/>
        </p:nvSpPr>
        <p:spPr>
          <a:xfrm>
            <a:off x="9527177" y="1290097"/>
            <a:ext cx="2664823" cy="5215206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9431383" y="1290097"/>
            <a:ext cx="2699657" cy="5215206"/>
          </a:xfrm>
          <a:prstGeom prst="roundRect">
            <a:avLst/>
          </a:prstGeom>
          <a:noFill/>
          <a:ln>
            <a:solidFill>
              <a:srgbClr val="C41A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61" y="1162975"/>
            <a:ext cx="8636381" cy="5342328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5002947" y="1535882"/>
            <a:ext cx="976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rgbClr val="7030A0"/>
                </a:solidFill>
              </a:rPr>
              <a:t>Lumical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440708" y="2038282"/>
            <a:ext cx="78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QD0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921485" y="1299345"/>
            <a:ext cx="772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C000"/>
                </a:solidFill>
              </a:rPr>
              <a:t>QF1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16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9823" y="129994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SR from B, FD in horizontal plane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1800" i="1" dirty="0" smtClean="0">
                <a:solidFill>
                  <a:srgbClr val="7030A0"/>
                </a:solidFill>
              </a:rPr>
              <a:t>~ last bending magnet upstream of IP and final doublet</a:t>
            </a:r>
            <a:endParaRPr lang="zh-CN" altLang="en-US" sz="1800" i="1" dirty="0">
              <a:solidFill>
                <a:srgbClr val="7030A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070" y="1288869"/>
            <a:ext cx="8483448" cy="525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28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996260"/>
              </p:ext>
            </p:extLst>
          </p:nvPr>
        </p:nvGraphicFramePr>
        <p:xfrm>
          <a:off x="1246791" y="1161512"/>
          <a:ext cx="9836846" cy="26508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67369"/>
                <a:gridCol w="1967369"/>
                <a:gridCol w="1884290"/>
                <a:gridCol w="1981200"/>
                <a:gridCol w="2036618"/>
              </a:tblGrid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Slices(3sigma</a:t>
                      </a:r>
                      <a:r>
                        <a:rPr lang="en-US" sz="1800" u="none" strike="noStrike" dirty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QD0_SR_power_X</a:t>
                      </a:r>
                    </a:p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(</a:t>
                      </a:r>
                      <a:r>
                        <a:rPr lang="en-US" sz="1800" u="none" strike="noStrike" dirty="0">
                          <a:effectLst/>
                        </a:rPr>
                        <a:t>W)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QD0_SR_power_Y</a:t>
                      </a:r>
                    </a:p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(</a:t>
                      </a:r>
                      <a:r>
                        <a:rPr lang="en-US" sz="1800" u="none" strike="noStrike" dirty="0">
                          <a:effectLst/>
                        </a:rPr>
                        <a:t>W)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QD0_critical_energy_X(</a:t>
                      </a:r>
                      <a:r>
                        <a:rPr lang="en-US" sz="1800" u="none" strike="noStrike" dirty="0" err="1">
                          <a:effectLst/>
                        </a:rPr>
                        <a:t>KeV</a:t>
                      </a:r>
                      <a:r>
                        <a:rPr lang="en-US" sz="1800" u="none" strike="noStrike" dirty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QD0_critical_energy_Y(</a:t>
                      </a:r>
                      <a:r>
                        <a:rPr lang="en-US" sz="1800" u="none" strike="noStrike" dirty="0" err="1">
                          <a:effectLst/>
                        </a:rPr>
                        <a:t>KeV</a:t>
                      </a:r>
                      <a:r>
                        <a:rPr lang="en-US" sz="1800" u="none" strike="noStrike" dirty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>
                          <a:effectLst/>
                        </a:rPr>
                        <a:t>3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>
                          <a:effectLst/>
                        </a:rPr>
                        <a:t>1554.35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196.97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>
                          <a:effectLst/>
                        </a:rPr>
                        <a:t>1794.3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403.69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>
                          <a:effectLst/>
                        </a:rPr>
                        <a:t>6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>
                          <a:effectLst/>
                        </a:rPr>
                        <a:t>1466.47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185.83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>
                          <a:effectLst/>
                        </a:rPr>
                        <a:t>1973.73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444.06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>
                          <a:effectLst/>
                        </a:rPr>
                        <a:t>9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>
                          <a:effectLst/>
                        </a:rPr>
                        <a:t>1450.27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183.78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>
                          <a:effectLst/>
                        </a:rPr>
                        <a:t>2033.54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457.52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>
                          <a:effectLst/>
                        </a:rPr>
                        <a:t>12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>
                          <a:effectLst/>
                        </a:rPr>
                        <a:t>1444.6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183.06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>
                          <a:effectLst/>
                        </a:rPr>
                        <a:t>2063.44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>
                          <a:effectLst/>
                        </a:rPr>
                        <a:t>464.25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>
                          <a:effectLst/>
                        </a:rPr>
                        <a:t>18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>
                          <a:effectLst/>
                        </a:rPr>
                        <a:t>1440.55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>
                          <a:effectLst/>
                        </a:rPr>
                        <a:t>182.55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>
                          <a:effectLst/>
                        </a:rPr>
                        <a:t>2093.35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470.97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420864"/>
              </p:ext>
            </p:extLst>
          </p:nvPr>
        </p:nvGraphicFramePr>
        <p:xfrm>
          <a:off x="1315834" y="4021819"/>
          <a:ext cx="9672320" cy="26508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34464"/>
                <a:gridCol w="1934464"/>
                <a:gridCol w="1934464"/>
                <a:gridCol w="1934464"/>
                <a:gridCol w="1934464"/>
              </a:tblGrid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Slices(3sigma</a:t>
                      </a:r>
                      <a:r>
                        <a:rPr lang="en-US" sz="1800" u="none" strike="noStrike" dirty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QF1_SR_power_X</a:t>
                      </a:r>
                    </a:p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(</a:t>
                      </a:r>
                      <a:r>
                        <a:rPr lang="en-US" sz="1800" u="none" strike="noStrike" dirty="0">
                          <a:effectLst/>
                        </a:rPr>
                        <a:t>W)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QF1_SR_power_Y</a:t>
                      </a:r>
                    </a:p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(</a:t>
                      </a:r>
                      <a:r>
                        <a:rPr lang="en-US" sz="1800" u="none" strike="noStrike" dirty="0">
                          <a:effectLst/>
                        </a:rPr>
                        <a:t>W)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QF1_critical_energy_X(</a:t>
                      </a:r>
                      <a:r>
                        <a:rPr lang="en-US" sz="1800" u="none" strike="noStrike" dirty="0" err="1">
                          <a:effectLst/>
                        </a:rPr>
                        <a:t>KeV</a:t>
                      </a:r>
                      <a:r>
                        <a:rPr lang="en-US" sz="1800" u="none" strike="noStrike" dirty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QF1_critical_energy_Y(</a:t>
                      </a:r>
                      <a:r>
                        <a:rPr lang="en-US" sz="1800" u="none" strike="noStrike" dirty="0" err="1">
                          <a:effectLst/>
                        </a:rPr>
                        <a:t>KeV</a:t>
                      </a:r>
                      <a:r>
                        <a:rPr lang="en-US" sz="1800" u="none" strike="noStrike" dirty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</a:rPr>
                        <a:t>3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</a:rPr>
                        <a:t>3697.65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38.69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2147.23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183.09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>
                          <a:effectLst/>
                        </a:rPr>
                        <a:t>6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</a:rPr>
                        <a:t>3488.6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36.5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2361.96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201.4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>
                          <a:effectLst/>
                        </a:rPr>
                        <a:t>9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</a:rPr>
                        <a:t>3450.05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36.1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2433.53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207.5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>
                          <a:effectLst/>
                        </a:rPr>
                        <a:t>12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>
                          <a:effectLst/>
                        </a:rPr>
                        <a:t>3436.57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35.96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2469.32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u="none" strike="noStrike" dirty="0" smtClean="0">
                          <a:effectLst/>
                        </a:rPr>
                        <a:t>210.56</a:t>
                      </a:r>
                      <a:endParaRPr lang="en-US" altLang="zh-C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+mn-ea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>
                          <a:effectLst/>
                        </a:rPr>
                        <a:t>18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>
                          <a:effectLst/>
                        </a:rPr>
                        <a:t>3426.94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35.86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2505.11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213.61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847023" y="240631"/>
            <a:ext cx="10761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7030A0"/>
                </a:solidFill>
              </a:rPr>
              <a:t>SR power and critical energy of FD in different slices</a:t>
            </a:r>
            <a:endParaRPr lang="zh-CN" alt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450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333</Words>
  <Application>Microsoft Office PowerPoint</Application>
  <PresentationFormat>宽屏</PresentationFormat>
  <Paragraphs>89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MS Mincho</vt:lpstr>
      <vt:lpstr>宋体</vt:lpstr>
      <vt:lpstr>Arial</vt:lpstr>
      <vt:lpstr>Calibri</vt:lpstr>
      <vt:lpstr>Calibri Light</vt:lpstr>
      <vt:lpstr>Times New Roman</vt:lpstr>
      <vt:lpstr>Office 主题</vt:lpstr>
      <vt:lpstr>Synchrotron radiation of Final doublet in CEPC</vt:lpstr>
      <vt:lpstr>SR from QD0 in horizontal plane</vt:lpstr>
      <vt:lpstr>SR from QD0 in vertical plane</vt:lpstr>
      <vt:lpstr>SR from QF1 in horizontal plane</vt:lpstr>
      <vt:lpstr>SR from B, FD in horizontal plane ~ last bending magnet upstream of IP and final doublet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HP</dc:creator>
  <cp:lastModifiedBy>lenovo</cp:lastModifiedBy>
  <cp:revision>48</cp:revision>
  <dcterms:created xsi:type="dcterms:W3CDTF">2017-05-15T05:45:16Z</dcterms:created>
  <dcterms:modified xsi:type="dcterms:W3CDTF">2017-05-26T00:35:01Z</dcterms:modified>
</cp:coreProperties>
</file>