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8" r:id="rId3"/>
    <p:sldId id="280" r:id="rId4"/>
    <p:sldId id="281" r:id="rId5"/>
    <p:sldId id="285" r:id="rId6"/>
    <p:sldId id="282" r:id="rId7"/>
    <p:sldId id="283" r:id="rId8"/>
    <p:sldId id="284" r:id="rId9"/>
    <p:sldId id="289" r:id="rId10"/>
    <p:sldId id="286" r:id="rId11"/>
    <p:sldId id="292" r:id="rId12"/>
    <p:sldId id="287" r:id="rId13"/>
    <p:sldId id="290" r:id="rId14"/>
    <p:sldId id="288" r:id="rId15"/>
    <p:sldId id="273" r:id="rId16"/>
    <p:sldId id="291" r:id="rId17"/>
    <p:sldId id="274" r:id="rId18"/>
    <p:sldId id="275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EBEDA-DC8B-4B5F-87B1-30B0363F93FD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F2039-2D3F-4965-BD30-1EF929ECD1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23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Cai-match-4-cont/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2039-2D3F-4965-BD30-1EF929ECD1A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63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cai-match-1-x.88.27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2039-2D3F-4965-BD30-1EF929ECD1A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31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Cmst-2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F2039-2D3F-4965-BD30-1EF929ECD1A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15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31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4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75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9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22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74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33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37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0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607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92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AFD9F-0564-43E6-9AB2-40C1D936FE44}" type="datetimeFigureOut">
              <a:rPr lang="zh-CN" altLang="en-US" smtClean="0"/>
              <a:t>2017-5-25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3DC17-7763-49F9-B185-8A3F8D6FA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61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Progress on</a:t>
            </a:r>
            <a:br>
              <a:rPr lang="en-US" altLang="zh-CN" dirty="0"/>
            </a:br>
            <a:r>
              <a:rPr lang="en-US" altLang="zh-CN" dirty="0"/>
              <a:t>DA Optimization with </a:t>
            </a:r>
            <a:r>
              <a:rPr lang="en-US" altLang="zh-CN" dirty="0" smtClean="0"/>
              <a:t>MODE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ZHANG, Yuan   WANG,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  WANG, Dou  GENG, </a:t>
            </a:r>
            <a:r>
              <a:rPr lang="en-US" altLang="zh-CN" dirty="0" err="1" smtClean="0"/>
              <a:t>Huiping</a:t>
            </a:r>
            <a:endParaRPr lang="en-US" altLang="zh-CN" dirty="0"/>
          </a:p>
          <a:p>
            <a:r>
              <a:rPr lang="en-US" altLang="zh-CN" dirty="0" smtClean="0"/>
              <a:t>2017-05-26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7467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IV.4 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fluc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radtaper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(</a:t>
            </a:r>
            <a:r>
              <a:rPr lang="en-US" altLang="zh-CN" dirty="0" err="1" smtClean="0"/>
              <a:t>nosawtooth</a:t>
            </a:r>
            <a:r>
              <a:rPr lang="en-US" altLang="zh-CN" dirty="0" smtClean="0"/>
              <a:t> orbit)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76168"/>
            <a:ext cx="5181600" cy="3050252"/>
          </a:xfrm>
          <a:prstGeom prst="rect">
            <a:avLst/>
          </a:prstGeom>
        </p:spPr>
      </p:pic>
      <p:pic>
        <p:nvPicPr>
          <p:cNvPr id="5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75206"/>
            <a:ext cx="5181600" cy="3052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07382" y="1620570"/>
            <a:ext cx="19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120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IV.4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/taper/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 vs</a:t>
            </a:r>
            <a:br>
              <a:rPr lang="en-US" altLang="zh-CN" dirty="0" smtClean="0"/>
            </a:br>
            <a:r>
              <a:rPr lang="en-US" altLang="zh-CN" dirty="0" err="1" smtClean="0"/>
              <a:t>fluc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radtaper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nosawtooth</a:t>
            </a:r>
            <a:r>
              <a:rPr lang="en-US" altLang="zh-CN" dirty="0" smtClean="0"/>
              <a:t> </a:t>
            </a:r>
            <a:r>
              <a:rPr lang="en-US" altLang="zh-CN" dirty="0"/>
              <a:t>orbit)</a:t>
            </a:r>
            <a:r>
              <a:rPr lang="en-US" altLang="zh-CN" dirty="0" smtClean="0"/>
              <a:t>  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81782"/>
            <a:ext cx="5181600" cy="3039024"/>
          </a:xfrm>
          <a:prstGeom prst="rect">
            <a:avLst/>
          </a:prstGeom>
        </p:spPr>
      </p:pic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259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IV.4 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radoff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80120"/>
            <a:ext cx="5181600" cy="3042348"/>
          </a:xfrm>
          <a:prstGeom prst="rect">
            <a:avLst/>
          </a:prstGeom>
        </p:spPr>
      </p:pic>
      <p:pic>
        <p:nvPicPr>
          <p:cNvPr id="5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75206"/>
            <a:ext cx="5181600" cy="3052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07382" y="1620570"/>
            <a:ext cx="19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50288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IV.4 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 – more initial conditions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85196"/>
            <a:ext cx="5181600" cy="30321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07382" y="1620570"/>
            <a:ext cx="19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663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42" y="0"/>
            <a:ext cx="918285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81061" y="289711"/>
            <a:ext cx="164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r>
              <a:rPr lang="en-US" altLang="zh-CN" dirty="0" smtClean="0"/>
              <a:t>, 2016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0831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V.2 </a:t>
            </a:r>
            <a:r>
              <a:rPr lang="en-US" altLang="zh-CN" dirty="0" smtClean="0"/>
              <a:t>Optimize DA with IR sext + 4*(SFO/SDO)+4*(SFI/SDI) + IR knobs(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36073" y="163169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36 Knob: 8 IR sext + 16 arc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sextupoles</a:t>
            </a:r>
            <a:r>
              <a:rPr lang="en-US" altLang="zh-CN" b="1" dirty="0" smtClean="0">
                <a:solidFill>
                  <a:srgbClr val="FF0000"/>
                </a:solidFill>
              </a:rPr>
              <a:t> </a:t>
            </a:r>
            <a:r>
              <a:rPr lang="en-US" altLang="zh-CN" b="1" dirty="0" smtClean="0"/>
              <a:t>+ 4 IR multipoles(K1/K2/K3)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10031994" y="490359"/>
            <a:ext cx="190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</a:t>
            </a:r>
            <a:r>
              <a:rPr lang="en-US" altLang="zh-CN" dirty="0" smtClean="0"/>
              <a:t>turns</a:t>
            </a:r>
          </a:p>
          <a:p>
            <a:r>
              <a:rPr lang="en-US" altLang="zh-CN" dirty="0" smtClean="0"/>
              <a:t>Keep </a:t>
            </a:r>
            <a:r>
              <a:rPr lang="en-US" altLang="zh-CN" dirty="0"/>
              <a:t>IP </a:t>
            </a:r>
            <a:r>
              <a:rPr lang="en-US" altLang="zh-CN" dirty="0" smtClean="0"/>
              <a:t>Optics</a:t>
            </a:r>
          </a:p>
          <a:p>
            <a:r>
              <a:rPr lang="en-US" altLang="zh-CN" dirty="0" err="1" smtClean="0"/>
              <a:t>Sawtooth</a:t>
            </a:r>
            <a:r>
              <a:rPr lang="en-US" altLang="zh-CN" dirty="0" smtClean="0"/>
              <a:t> orbit</a:t>
            </a:r>
          </a:p>
          <a:p>
            <a:r>
              <a:rPr lang="en-US" altLang="zh-CN" dirty="0" err="1" smtClean="0"/>
              <a:t>damponly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63007"/>
            <a:ext cx="5181600" cy="3076574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495612"/>
            <a:ext cx="5181600" cy="301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9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V.2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76550"/>
            <a:ext cx="5181600" cy="3049488"/>
          </a:xfrm>
          <a:prstGeom prst="rect">
            <a:avLst/>
          </a:prstGeom>
        </p:spPr>
      </p:pic>
      <p:pic>
        <p:nvPicPr>
          <p:cNvPr id="8" name="内容占位符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67642"/>
            <a:ext cx="5181600" cy="30673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031994" y="490359"/>
            <a:ext cx="190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</a:t>
            </a:r>
            <a:r>
              <a:rPr lang="en-US" altLang="zh-CN" dirty="0" smtClean="0"/>
              <a:t>turns</a:t>
            </a:r>
          </a:p>
          <a:p>
            <a:r>
              <a:rPr lang="en-US" altLang="zh-CN" dirty="0" smtClean="0"/>
              <a:t>Keep </a:t>
            </a:r>
            <a:r>
              <a:rPr lang="en-US" altLang="zh-CN" dirty="0"/>
              <a:t>IP </a:t>
            </a:r>
            <a:r>
              <a:rPr lang="en-US" altLang="zh-CN" dirty="0" smtClean="0"/>
              <a:t>Optics</a:t>
            </a:r>
          </a:p>
          <a:p>
            <a:r>
              <a:rPr lang="en-US" altLang="zh-CN" dirty="0" err="1" smtClean="0"/>
              <a:t>Sawtooth</a:t>
            </a:r>
            <a:r>
              <a:rPr lang="en-US" altLang="zh-CN" dirty="0" smtClean="0"/>
              <a:t> orbit</a:t>
            </a:r>
          </a:p>
          <a:p>
            <a:r>
              <a:rPr lang="en-US" altLang="zh-CN" dirty="0" err="1" smtClean="0"/>
              <a:t>damponly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4292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V.3 </a:t>
            </a:r>
            <a:r>
              <a:rPr lang="en-US" altLang="zh-CN" dirty="0"/>
              <a:t>Optimize DA with IR sext/</a:t>
            </a:r>
            <a:r>
              <a:rPr lang="en-US" altLang="zh-CN" dirty="0" err="1"/>
              <a:t>mult</a:t>
            </a:r>
            <a:r>
              <a:rPr lang="en-US" altLang="zh-CN" dirty="0"/>
              <a:t> and 4*(SFO/SDO)+4*(SFI/SDI</a:t>
            </a:r>
            <a:r>
              <a:rPr lang="en-US" altLang="zh-CN" dirty="0" smtClean="0"/>
              <a:t>)+</a:t>
            </a:r>
            <a:r>
              <a:rPr lang="en-US" altLang="zh-CN" dirty="0"/>
              <a:t>IR knobs(</a:t>
            </a:r>
            <a:r>
              <a:rPr lang="en-US" altLang="zh-CN" dirty="0" err="1"/>
              <a:t>Cai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43849" y="1506022"/>
            <a:ext cx="8236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58 </a:t>
            </a:r>
            <a:r>
              <a:rPr lang="en-US" altLang="zh-CN" b="1" dirty="0">
                <a:solidFill>
                  <a:srgbClr val="FF0000"/>
                </a:solidFill>
              </a:rPr>
              <a:t>Knob: 8 IR sext + </a:t>
            </a:r>
            <a:r>
              <a:rPr lang="en-US" altLang="zh-CN" b="1" dirty="0"/>
              <a:t>+ 4 IR multipoles(K1/K2/K3</a:t>
            </a:r>
            <a:r>
              <a:rPr lang="en-US" altLang="zh-CN" b="1" dirty="0" smtClean="0"/>
              <a:t>) </a:t>
            </a:r>
            <a:r>
              <a:rPr lang="en-US" altLang="zh-CN" b="1" dirty="0" smtClean="0">
                <a:solidFill>
                  <a:srgbClr val="FF0000"/>
                </a:solidFill>
              </a:rPr>
              <a:t>+ 22 </a:t>
            </a:r>
            <a:r>
              <a:rPr lang="en-US" altLang="zh-CN" b="1" dirty="0">
                <a:solidFill>
                  <a:srgbClr val="FF0000"/>
                </a:solidFill>
              </a:rPr>
              <a:t>IR </a:t>
            </a:r>
            <a:r>
              <a:rPr lang="en-US" altLang="zh-CN" b="1" dirty="0" err="1">
                <a:solidFill>
                  <a:srgbClr val="FF0000"/>
                </a:solidFill>
              </a:rPr>
              <a:t>Mult</a:t>
            </a:r>
            <a:r>
              <a:rPr lang="en-US" altLang="zh-CN" b="1" dirty="0">
                <a:solidFill>
                  <a:srgbClr val="FF0000"/>
                </a:solidFill>
              </a:rPr>
              <a:t>(k2) + 16 arc </a:t>
            </a:r>
            <a:r>
              <a:rPr lang="en-US" altLang="zh-CN" b="1" dirty="0" err="1">
                <a:solidFill>
                  <a:srgbClr val="FF0000"/>
                </a:solidFill>
              </a:rPr>
              <a:t>sextupoles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031994" y="490359"/>
            <a:ext cx="190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</a:t>
            </a:r>
            <a:r>
              <a:rPr lang="en-US" altLang="zh-CN" dirty="0" smtClean="0"/>
              <a:t>turns</a:t>
            </a:r>
          </a:p>
          <a:p>
            <a:r>
              <a:rPr lang="en-US" altLang="zh-CN" dirty="0" smtClean="0"/>
              <a:t>Keep </a:t>
            </a:r>
            <a:r>
              <a:rPr lang="en-US" altLang="zh-CN" dirty="0"/>
              <a:t>IP </a:t>
            </a:r>
            <a:r>
              <a:rPr lang="en-US" altLang="zh-CN" dirty="0" smtClean="0"/>
              <a:t>Optics</a:t>
            </a:r>
          </a:p>
          <a:p>
            <a:r>
              <a:rPr lang="en-US" altLang="zh-CN" dirty="0" err="1" smtClean="0"/>
              <a:t>Sawtooth</a:t>
            </a:r>
            <a:r>
              <a:rPr lang="en-US" altLang="zh-CN" dirty="0" smtClean="0"/>
              <a:t> orbit</a:t>
            </a:r>
          </a:p>
          <a:p>
            <a:r>
              <a:rPr lang="en-US" altLang="zh-CN" dirty="0" err="1" smtClean="0"/>
              <a:t>damponly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628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Clear DA difference between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orbit off/on(with taper)</a:t>
            </a:r>
          </a:p>
          <a:p>
            <a:r>
              <a:rPr lang="en-US" altLang="zh-CN" dirty="0" smtClean="0"/>
              <a:t>Serious DA drop with FLUC after 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(no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orbit) optimization</a:t>
            </a:r>
          </a:p>
          <a:p>
            <a:r>
              <a:rPr lang="en-US" altLang="zh-CN" dirty="0" smtClean="0"/>
              <a:t>It seems less DA drop after optimization with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on</a:t>
            </a:r>
            <a:endParaRPr lang="en-US" altLang="zh-CN" dirty="0"/>
          </a:p>
          <a:p>
            <a:r>
              <a:rPr lang="en-US" altLang="zh-CN" dirty="0" smtClean="0"/>
              <a:t>Better objective: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 on(with taper) or rad off ?</a:t>
            </a:r>
          </a:p>
          <a:p>
            <a:r>
              <a:rPr lang="en-US" altLang="zh-CN" dirty="0" smtClean="0"/>
              <a:t>Test is ongoing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679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IV.3 </a:t>
            </a:r>
            <a:r>
              <a:rPr lang="en-US" altLang="zh-CN" dirty="0"/>
              <a:t>Optimize DA with IR sext/</a:t>
            </a:r>
            <a:r>
              <a:rPr lang="en-US" altLang="zh-CN" dirty="0" err="1"/>
              <a:t>mult</a:t>
            </a:r>
            <a:r>
              <a:rPr lang="en-US" altLang="zh-CN" dirty="0"/>
              <a:t> and 4*(SFO/SDO)+4*(SFI/SDI</a:t>
            </a:r>
            <a:r>
              <a:rPr lang="en-US" altLang="zh-CN" dirty="0" smtClean="0"/>
              <a:t>)+</a:t>
            </a:r>
            <a:r>
              <a:rPr lang="en-US" altLang="zh-CN" dirty="0"/>
              <a:t>IR knobs(</a:t>
            </a:r>
            <a:r>
              <a:rPr lang="en-US" altLang="zh-CN" dirty="0" err="1"/>
              <a:t>Cai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43849" y="1506022"/>
            <a:ext cx="8236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58 </a:t>
            </a:r>
            <a:r>
              <a:rPr lang="en-US" altLang="zh-CN" b="1" dirty="0">
                <a:solidFill>
                  <a:srgbClr val="FF0000"/>
                </a:solidFill>
              </a:rPr>
              <a:t>Knob: 8 IR sext + </a:t>
            </a:r>
            <a:r>
              <a:rPr lang="en-US" altLang="zh-CN" b="1" dirty="0"/>
              <a:t>+ 4 IR multipoles(K1/K2/K3</a:t>
            </a:r>
            <a:r>
              <a:rPr lang="en-US" altLang="zh-CN" b="1" dirty="0" smtClean="0"/>
              <a:t>) </a:t>
            </a:r>
            <a:r>
              <a:rPr lang="en-US" altLang="zh-CN" b="1" dirty="0" smtClean="0">
                <a:solidFill>
                  <a:srgbClr val="FF0000"/>
                </a:solidFill>
              </a:rPr>
              <a:t>+ 22 </a:t>
            </a:r>
            <a:r>
              <a:rPr lang="en-US" altLang="zh-CN" b="1" dirty="0">
                <a:solidFill>
                  <a:srgbClr val="FF0000"/>
                </a:solidFill>
              </a:rPr>
              <a:t>IR </a:t>
            </a:r>
            <a:r>
              <a:rPr lang="en-US" altLang="zh-CN" b="1" dirty="0" err="1">
                <a:solidFill>
                  <a:srgbClr val="FF0000"/>
                </a:solidFill>
              </a:rPr>
              <a:t>Mult</a:t>
            </a:r>
            <a:r>
              <a:rPr lang="en-US" altLang="zh-CN" b="1" dirty="0">
                <a:solidFill>
                  <a:srgbClr val="FF0000"/>
                </a:solidFill>
              </a:rPr>
              <a:t>(k2) + 16 arc </a:t>
            </a:r>
            <a:r>
              <a:rPr lang="en-US" altLang="zh-CN" b="1" dirty="0" err="1">
                <a:solidFill>
                  <a:srgbClr val="FF0000"/>
                </a:solidFill>
              </a:rPr>
              <a:t>sextupoles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69032" y="398344"/>
            <a:ext cx="190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</a:p>
          <a:p>
            <a:r>
              <a:rPr lang="en-US" altLang="zh-CN" dirty="0" smtClean="0"/>
              <a:t>Keep </a:t>
            </a:r>
            <a:r>
              <a:rPr lang="en-US" altLang="zh-CN" dirty="0"/>
              <a:t>IP </a:t>
            </a:r>
            <a:r>
              <a:rPr lang="en-US" altLang="zh-CN" dirty="0" smtClean="0"/>
              <a:t>Optics</a:t>
            </a:r>
          </a:p>
          <a:p>
            <a:r>
              <a:rPr lang="en-US" altLang="zh-CN" dirty="0" smtClean="0"/>
              <a:t>DAMPONLY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0519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517673"/>
            <a:ext cx="5181600" cy="2967241"/>
          </a:xfrm>
          <a:prstGeom prst="rect">
            <a:avLst/>
          </a:prstGeom>
        </p:spPr>
      </p:pic>
      <p:pic>
        <p:nvPicPr>
          <p:cNvPr id="9" name="内容占位符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8377" r="8227" b="12388"/>
          <a:stretch/>
        </p:blipFill>
        <p:spPr>
          <a:xfrm>
            <a:off x="6518494" y="2706986"/>
            <a:ext cx="4409039" cy="2833735"/>
          </a:xfrm>
        </p:spPr>
      </p:pic>
    </p:spTree>
    <p:extLst>
      <p:ext uri="{BB962C8B-B14F-4D97-AF65-F5344CB8AC3E}">
        <p14:creationId xmlns:p14="http://schemas.microsoft.com/office/powerpoint/2010/main" val="391687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IV.4 </a:t>
            </a:r>
            <a:r>
              <a:rPr lang="en-US" altLang="zh-CN" dirty="0"/>
              <a:t>Optimize DA with IR sext/</a:t>
            </a:r>
            <a:r>
              <a:rPr lang="en-US" altLang="zh-CN" dirty="0" err="1"/>
              <a:t>mult</a:t>
            </a:r>
            <a:r>
              <a:rPr lang="en-US" altLang="zh-CN" dirty="0"/>
              <a:t> and </a:t>
            </a:r>
            <a:r>
              <a:rPr lang="en-US" altLang="zh-CN" dirty="0" smtClean="0"/>
              <a:t>8*(</a:t>
            </a:r>
            <a:r>
              <a:rPr lang="en-US" altLang="zh-CN" dirty="0"/>
              <a:t>SFO/SDO</a:t>
            </a:r>
            <a:r>
              <a:rPr lang="en-US" altLang="zh-CN" dirty="0" smtClean="0"/>
              <a:t>)+8*(</a:t>
            </a:r>
            <a:r>
              <a:rPr lang="en-US" altLang="zh-CN" dirty="0"/>
              <a:t>SFI/SDI)+IR knobs(</a:t>
            </a:r>
            <a:r>
              <a:rPr lang="en-US" altLang="zh-CN" dirty="0" err="1"/>
              <a:t>Cai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943849" y="1506022"/>
            <a:ext cx="8236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70 </a:t>
            </a:r>
            <a:r>
              <a:rPr lang="en-US" altLang="zh-CN" b="1" dirty="0">
                <a:solidFill>
                  <a:srgbClr val="FF0000"/>
                </a:solidFill>
              </a:rPr>
              <a:t>Knob: 8 IR sext </a:t>
            </a:r>
            <a:r>
              <a:rPr lang="en-US" altLang="zh-CN" b="1" dirty="0" smtClean="0"/>
              <a:t>+ </a:t>
            </a:r>
            <a:r>
              <a:rPr lang="en-US" altLang="zh-CN" b="1" dirty="0"/>
              <a:t>4 IR multipoles(K1/K2/K3</a:t>
            </a:r>
            <a:r>
              <a:rPr lang="en-US" altLang="zh-CN" b="1" dirty="0" smtClean="0"/>
              <a:t>) </a:t>
            </a:r>
            <a:r>
              <a:rPr lang="en-US" altLang="zh-CN" b="1" dirty="0" smtClean="0">
                <a:solidFill>
                  <a:srgbClr val="FF0000"/>
                </a:solidFill>
              </a:rPr>
              <a:t>+ 18 </a:t>
            </a:r>
            <a:r>
              <a:rPr lang="en-US" altLang="zh-CN" b="1" dirty="0">
                <a:solidFill>
                  <a:srgbClr val="FF0000"/>
                </a:solidFill>
              </a:rPr>
              <a:t>IR </a:t>
            </a:r>
            <a:r>
              <a:rPr lang="en-US" altLang="zh-CN" b="1" dirty="0" err="1">
                <a:solidFill>
                  <a:srgbClr val="FF0000"/>
                </a:solidFill>
              </a:rPr>
              <a:t>Mult</a:t>
            </a:r>
            <a:r>
              <a:rPr lang="en-US" altLang="zh-CN" b="1" dirty="0">
                <a:solidFill>
                  <a:srgbClr val="FF0000"/>
                </a:solidFill>
              </a:rPr>
              <a:t>(k2) + </a:t>
            </a:r>
            <a:r>
              <a:rPr lang="en-US" altLang="zh-CN" b="1" dirty="0" smtClean="0">
                <a:solidFill>
                  <a:srgbClr val="FF0000"/>
                </a:solidFill>
              </a:rPr>
              <a:t>32 </a:t>
            </a:r>
            <a:r>
              <a:rPr lang="en-US" altLang="zh-CN" b="1" dirty="0">
                <a:solidFill>
                  <a:srgbClr val="FF0000"/>
                </a:solidFill>
              </a:rPr>
              <a:t>arc </a:t>
            </a:r>
            <a:r>
              <a:rPr lang="en-US" altLang="zh-CN" b="1" dirty="0" err="1">
                <a:solidFill>
                  <a:srgbClr val="FF0000"/>
                </a:solidFill>
              </a:rPr>
              <a:t>sextupoles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869032" y="398344"/>
            <a:ext cx="1909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</a:p>
          <a:p>
            <a:r>
              <a:rPr lang="en-US" altLang="zh-CN" dirty="0" smtClean="0"/>
              <a:t>Keep </a:t>
            </a:r>
            <a:r>
              <a:rPr lang="en-US" altLang="zh-CN" dirty="0"/>
              <a:t>IP </a:t>
            </a:r>
            <a:r>
              <a:rPr lang="en-US" altLang="zh-CN" dirty="0" smtClean="0"/>
              <a:t>Optics</a:t>
            </a:r>
          </a:p>
          <a:p>
            <a:r>
              <a:rPr lang="en-US" altLang="zh-CN" dirty="0" smtClean="0"/>
              <a:t>DAMPONLY</a:t>
            </a:r>
          </a:p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75206"/>
            <a:ext cx="5181600" cy="305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12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Sawtooth</a:t>
            </a:r>
            <a:r>
              <a:rPr lang="en-US" altLang="zh-CN" dirty="0" smtClean="0"/>
              <a:t>/Taper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621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DAMPONLY VS </a:t>
            </a:r>
            <a:br>
              <a:rPr lang="en-US" altLang="zh-CN" dirty="0" smtClean="0"/>
            </a:br>
            <a:r>
              <a:rPr lang="en-US" altLang="zh-CN" dirty="0" smtClean="0"/>
              <a:t>DAMPONLY-SAWTOOTH-TAPER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85501"/>
            <a:ext cx="5181600" cy="3031585"/>
          </a:xfrm>
          <a:prstGeom prst="rect">
            <a:avLst/>
          </a:prstGeom>
        </p:spPr>
      </p:pic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72200" y="2486281"/>
            <a:ext cx="5181600" cy="30300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07382" y="1620570"/>
            <a:ext cx="19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352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Sawtooth</a:t>
            </a:r>
            <a:r>
              <a:rPr lang="en-US" altLang="zh-CN" dirty="0"/>
              <a:t> </a:t>
            </a:r>
            <a:r>
              <a:rPr lang="en-US" altLang="zh-CN" dirty="0" smtClean="0"/>
              <a:t>with Taper – Ring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56" y="1321984"/>
            <a:ext cx="6989276" cy="5520713"/>
          </a:xfrm>
        </p:spPr>
      </p:pic>
    </p:spTree>
    <p:extLst>
      <p:ext uri="{BB962C8B-B14F-4D97-AF65-F5344CB8AC3E}">
        <p14:creationId xmlns:p14="http://schemas.microsoft.com/office/powerpoint/2010/main" val="89680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Sawtooth</a:t>
            </a:r>
            <a:r>
              <a:rPr lang="en-US" altLang="zh-CN" dirty="0"/>
              <a:t> with Taper – </a:t>
            </a:r>
            <a:r>
              <a:rPr lang="en-US" altLang="zh-CN" dirty="0" smtClean="0"/>
              <a:t>IR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131" y="1209950"/>
            <a:ext cx="7150486" cy="5648050"/>
          </a:xfrm>
        </p:spPr>
      </p:pic>
    </p:spTree>
    <p:extLst>
      <p:ext uri="{BB962C8B-B14F-4D97-AF65-F5344CB8AC3E}">
        <p14:creationId xmlns:p14="http://schemas.microsoft.com/office/powerpoint/2010/main" val="949178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Sawtooth</a:t>
            </a:r>
            <a:r>
              <a:rPr lang="en-US" altLang="zh-CN" dirty="0"/>
              <a:t> with Taper – </a:t>
            </a:r>
            <a:r>
              <a:rPr lang="en-US" altLang="zh-CN" dirty="0" smtClean="0"/>
              <a:t>IP</a:t>
            </a:r>
            <a:endParaRPr lang="zh-CN" altLang="en-US" b="1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6128"/>
            <a:ext cx="5181600" cy="4671596"/>
          </a:xfrm>
        </p:spPr>
      </p:pic>
      <p:pic>
        <p:nvPicPr>
          <p:cNvPr id="7" name="内容占位符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76128"/>
            <a:ext cx="5181600" cy="4671595"/>
          </a:xfrm>
        </p:spPr>
      </p:pic>
      <p:sp>
        <p:nvSpPr>
          <p:cNvPr id="8" name="文本框 7"/>
          <p:cNvSpPr txBox="1"/>
          <p:nvPr/>
        </p:nvSpPr>
        <p:spPr>
          <a:xfrm>
            <a:off x="8474044" y="1109981"/>
            <a:ext cx="114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RADOFF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54251" y="2332359"/>
            <a:ext cx="1484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EX  = 14um</a:t>
            </a:r>
          </a:p>
          <a:p>
            <a:r>
              <a:rPr lang="en-US" altLang="zh-CN" dirty="0" smtClean="0"/>
              <a:t>EPX= 5 </a:t>
            </a:r>
            <a:r>
              <a:rPr lang="en-US" altLang="zh-CN" dirty="0" err="1" smtClean="0"/>
              <a:t>urad</a:t>
            </a:r>
            <a:endParaRPr lang="en-US" altLang="zh-CN" dirty="0" smtClean="0"/>
          </a:p>
          <a:p>
            <a:r>
              <a:rPr lang="en-US" altLang="zh-CN" dirty="0" smtClean="0"/>
              <a:t>DX  = 0</a:t>
            </a:r>
          </a:p>
          <a:p>
            <a:r>
              <a:rPr lang="en-US" altLang="zh-CN" dirty="0" smtClean="0"/>
              <a:t>DPX= 0.4urad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254251" y="3992578"/>
                <a:ext cx="1692244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=15um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𝑝𝑥</m:t>
                        </m:r>
                      </m:sub>
                    </m:sSub>
                  </m:oMath>
                </a14:m>
                <a:r>
                  <a:rPr lang="en-US" altLang="zh-CN" dirty="0" smtClean="0"/>
                  <a:t>=85urad</a:t>
                </a:r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51" y="3992578"/>
                <a:ext cx="1692244" cy="667747"/>
              </a:xfrm>
              <a:prstGeom prst="rect">
                <a:avLst/>
              </a:prstGeom>
              <a:blipFill rotWithShape="0">
                <a:blip r:embed="rId4"/>
                <a:stretch>
                  <a:fillRect t="-5505" b="-119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359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IV.4 </a:t>
            </a:r>
            <a:r>
              <a:rPr lang="en-US" altLang="zh-CN" dirty="0" err="1" smtClean="0"/>
              <a:t>damponly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sawtooth</a:t>
            </a:r>
            <a:r>
              <a:rPr lang="en-US" altLang="zh-CN" dirty="0" smtClean="0"/>
              <a:t>/taper/</a:t>
            </a:r>
            <a:r>
              <a:rPr lang="en-US" altLang="zh-CN" dirty="0" err="1" smtClean="0"/>
              <a:t>damponly</a:t>
            </a:r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487856"/>
            <a:ext cx="5181600" cy="3026875"/>
          </a:xfrm>
          <a:prstGeom prst="rect">
            <a:avLst/>
          </a:prstGeom>
        </p:spPr>
      </p:pic>
      <p:pic>
        <p:nvPicPr>
          <p:cNvPr id="5" name="内容占位符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200" y="2475206"/>
            <a:ext cx="5181600" cy="3052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07382" y="1620570"/>
            <a:ext cx="19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197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2724</TotalTime>
  <Words>323</Words>
  <Application>Microsoft Office PowerPoint</Application>
  <PresentationFormat>宽屏</PresentationFormat>
  <Paragraphs>66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Cambria Math</vt:lpstr>
      <vt:lpstr>Office 主题</vt:lpstr>
      <vt:lpstr>Progress on DA Optimization with MODE</vt:lpstr>
      <vt:lpstr>IV.3 Optimize DA with IR sext/mult and 4*(SFO/SDO)+4*(SFI/SDI)+IR knobs(Cai)</vt:lpstr>
      <vt:lpstr>IV.4 Optimize DA with IR sext/mult and 8*(SFO/SDO)+8*(SFI/SDI)+IR knobs(Cai)</vt:lpstr>
      <vt:lpstr>Sawtooth/Taper</vt:lpstr>
      <vt:lpstr>DAMPONLY VS  DAMPONLY-SAWTOOTH-TAPER</vt:lpstr>
      <vt:lpstr>Sawtooth with Taper – Ring</vt:lpstr>
      <vt:lpstr>Sawtooth with Taper – IR</vt:lpstr>
      <vt:lpstr>Sawtooth with Taper – IP</vt:lpstr>
      <vt:lpstr>IV.4 damponly vs sawtooth/taper/damponly</vt:lpstr>
      <vt:lpstr>IV.4 damponly vs fluc/radtaper (nosawtooth orbit)</vt:lpstr>
      <vt:lpstr>IV.4 sawtooth/taper/damponly vs fluc/radtaper (nosawtooth orbit)  </vt:lpstr>
      <vt:lpstr>IV.4 damponly vs radoff </vt:lpstr>
      <vt:lpstr>IV.4 damponly – more initial conditions </vt:lpstr>
      <vt:lpstr>PowerPoint 演示文稿</vt:lpstr>
      <vt:lpstr>V.2 Optimize DA with IR sext + 4*(SFO/SDO)+4*(SFI/SDI) + IR knobs(Cai)</vt:lpstr>
      <vt:lpstr>V.2</vt:lpstr>
      <vt:lpstr>V.3 Optimize DA with IR sext/mult and 4*(SFO/SDO)+4*(SFI/SDI)+IR knobs(Cai)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 小组讨论</dc:title>
  <dc:creator>Yuan Zhang</dc:creator>
  <cp:lastModifiedBy>Yuan Zhang</cp:lastModifiedBy>
  <cp:revision>63</cp:revision>
  <dcterms:created xsi:type="dcterms:W3CDTF">2017-05-10T02:14:43Z</dcterms:created>
  <dcterms:modified xsi:type="dcterms:W3CDTF">2017-05-26T00:37:25Z</dcterms:modified>
</cp:coreProperties>
</file>