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58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70" r:id="rId17"/>
    <p:sldId id="274" r:id="rId18"/>
    <p:sldId id="275" r:id="rId19"/>
    <p:sldId id="276" r:id="rId20"/>
    <p:sldId id="277" r:id="rId21"/>
    <p:sldId id="278" r:id="rId22"/>
    <p:sldId id="283" r:id="rId23"/>
    <p:sldId id="282" r:id="rId24"/>
    <p:sldId id="279" r:id="rId25"/>
    <p:sldId id="280" r:id="rId26"/>
    <p:sldId id="281" r:id="rId27"/>
    <p:sldId id="284" r:id="rId28"/>
    <p:sldId id="285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lattice design and DA optimization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Dou Wang, Yuan Zhang,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Geng,Chenghui</a:t>
            </a:r>
            <a:r>
              <a:rPr lang="en-US" altLang="zh-CN" dirty="0" smtClean="0"/>
              <a:t> Yu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923928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2017.05.26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7737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547664" y="16915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320turns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438653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920" y="4051912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14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872" y="134076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930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1331640" y="2060848"/>
            <a:ext cx="1026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480turns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6839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4)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68832" y="105273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14116" y="1173730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52" y="1628800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92" y="4365104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43062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31952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/>
        </p:nvSpPr>
        <p:spPr>
          <a:xfrm>
            <a:off x="6206411" y="1173730"/>
            <a:ext cx="1079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200 </a:t>
            </a:r>
            <a:r>
              <a:rPr lang="en-US" altLang="zh-CN" dirty="0">
                <a:solidFill>
                  <a:srgbClr val="FF0000"/>
                </a:solidFill>
              </a:rPr>
              <a:t>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15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4)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75956" y="1056034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7964" y="12286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Close K1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98" y="170080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78" y="4468750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55334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82083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矩形 9"/>
          <p:cNvSpPr/>
          <p:nvPr/>
        </p:nvSpPr>
        <p:spPr>
          <a:xfrm>
            <a:off x="6300192" y="1248058"/>
            <a:ext cx="978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Close </a:t>
            </a:r>
            <a:r>
              <a:rPr lang="en-US" altLang="zh-CN" dirty="0" smtClean="0"/>
              <a:t>K2</a:t>
            </a:r>
            <a:endParaRPr lang="en-US" altLang="zh-CN" dirty="0"/>
          </a:p>
        </p:txBody>
      </p:sp>
      <p:sp>
        <p:nvSpPr>
          <p:cNvPr id="11" name="TextBox 10"/>
          <p:cNvSpPr txBox="1"/>
          <p:nvPr/>
        </p:nvSpPr>
        <p:spPr>
          <a:xfrm>
            <a:off x="3635896" y="3758670"/>
            <a:ext cx="20882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K1 is the key of DA!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0719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4)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75956" y="1056034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7964" y="12286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Close K3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300192" y="1248058"/>
            <a:ext cx="13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Close </a:t>
            </a:r>
            <a:r>
              <a:rPr lang="en-US" altLang="zh-CN" dirty="0" smtClean="0"/>
              <a:t>K2&amp;K3</a:t>
            </a:r>
            <a:endParaRPr lang="en-US" altLang="zh-C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17390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930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28" y="1564860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48" y="4365104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621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4)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79712" y="1044006"/>
            <a:ext cx="366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Close 22 </a:t>
            </a:r>
            <a:r>
              <a:rPr lang="en-US" altLang="zh-CN" dirty="0" err="1" smtClean="0"/>
              <a:t>multipoles</a:t>
            </a:r>
            <a:r>
              <a:rPr lang="en-US" altLang="zh-CN" dirty="0" smtClean="0"/>
              <a:t> except for K1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84784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282083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178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4)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71700" y="2348880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24290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930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5)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68832" y="105273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206411" y="1173730"/>
            <a:ext cx="1079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200 </a:t>
            </a:r>
            <a:r>
              <a:rPr lang="en-US" altLang="zh-CN" dirty="0">
                <a:solidFill>
                  <a:srgbClr val="FF0000"/>
                </a:solidFill>
              </a:rPr>
              <a:t>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62702"/>
            <a:ext cx="4248472" cy="290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813" y="3933056"/>
            <a:ext cx="4228143" cy="266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355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5)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3880" y="141277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200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4944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780928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282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Add </a:t>
            </a:r>
            <a:r>
              <a:rPr lang="en-US" altLang="zh-CN" dirty="0" err="1" smtClean="0"/>
              <a:t>multipole</a:t>
            </a:r>
            <a:r>
              <a:rPr lang="en-US" altLang="zh-CN" dirty="0" smtClean="0"/>
              <a:t> k1 to real </a:t>
            </a:r>
            <a:r>
              <a:rPr lang="en-US" altLang="zh-CN" dirty="0" err="1" smtClean="0"/>
              <a:t>quadrupole</a:t>
            </a:r>
            <a:r>
              <a:rPr lang="en-US" altLang="zh-CN" dirty="0" smtClean="0"/>
              <a:t> </a:t>
            </a:r>
            <a:r>
              <a:rPr lang="en-US" altLang="zh-CN" sz="2200" dirty="0"/>
              <a:t>(lattice 5)</a:t>
            </a:r>
            <a:endParaRPr lang="zh-CN" altLang="en-US" sz="2200" dirty="0"/>
          </a:p>
        </p:txBody>
      </p:sp>
      <p:sp>
        <p:nvSpPr>
          <p:cNvPr id="3" name="矩形 2"/>
          <p:cNvSpPr/>
          <p:nvPr/>
        </p:nvSpPr>
        <p:spPr>
          <a:xfrm>
            <a:off x="395536" y="6165304"/>
            <a:ext cx="57925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Optics Distortion in IP : </a:t>
            </a:r>
            <a:r>
              <a:rPr lang="en-US" altLang="zh-CN" dirty="0" err="1" smtClean="0"/>
              <a:t>beata</a:t>
            </a:r>
            <a:r>
              <a:rPr lang="en-US" altLang="zh-CN" dirty="0" smtClean="0"/>
              <a:t>=0.1740689/ 0.0019829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working point=341.09925/341.22003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60860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4392469" y="1358396"/>
            <a:ext cx="1079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200 </a:t>
            </a:r>
            <a:r>
              <a:rPr lang="en-US" altLang="zh-CN" dirty="0">
                <a:solidFill>
                  <a:srgbClr val="FF0000"/>
                </a:solidFill>
              </a:rPr>
              <a:t>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48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before optimization (lattice 1)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8498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19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Add </a:t>
            </a:r>
            <a:r>
              <a:rPr lang="en-US" altLang="zh-CN" dirty="0" err="1" smtClean="0"/>
              <a:t>multipole</a:t>
            </a:r>
            <a:r>
              <a:rPr lang="en-US" altLang="zh-CN" dirty="0" smtClean="0"/>
              <a:t> k1 to real </a:t>
            </a:r>
            <a:r>
              <a:rPr lang="en-US" altLang="zh-CN" dirty="0" err="1" smtClean="0"/>
              <a:t>quadrupole</a:t>
            </a:r>
            <a:r>
              <a:rPr lang="en-US" altLang="zh-CN" dirty="0" smtClean="0"/>
              <a:t> </a:t>
            </a:r>
            <a:r>
              <a:rPr lang="en-US" altLang="zh-CN" sz="2200" dirty="0"/>
              <a:t>(lattice 5)</a:t>
            </a:r>
            <a:endParaRPr lang="zh-CN" altLang="en-US" sz="2200" dirty="0"/>
          </a:p>
        </p:txBody>
      </p:sp>
      <p:sp>
        <p:nvSpPr>
          <p:cNvPr id="3" name="矩形 2"/>
          <p:cNvSpPr/>
          <p:nvPr/>
        </p:nvSpPr>
        <p:spPr>
          <a:xfrm>
            <a:off x="395536" y="6165304"/>
            <a:ext cx="75557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Optics Distortion in IP : </a:t>
            </a:r>
            <a:r>
              <a:rPr lang="en-US" altLang="zh-CN" dirty="0" err="1" smtClean="0"/>
              <a:t>beata</a:t>
            </a:r>
            <a:r>
              <a:rPr lang="en-US" altLang="zh-CN" dirty="0"/>
              <a:t>=.17268262886877295/  .</a:t>
            </a:r>
            <a:r>
              <a:rPr lang="en-US" altLang="zh-CN" dirty="0" smtClean="0"/>
              <a:t>0019902450192472373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</a:t>
            </a:r>
            <a:r>
              <a:rPr lang="en-US" altLang="zh-CN" dirty="0"/>
              <a:t>working </a:t>
            </a:r>
            <a:r>
              <a:rPr lang="en-US" altLang="zh-CN" dirty="0" smtClean="0"/>
              <a:t>point=341.099617/341.219991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76899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928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/>
        </p:nvSpPr>
        <p:spPr>
          <a:xfrm>
            <a:off x="4147980" y="1772816"/>
            <a:ext cx="1079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200 </a:t>
            </a:r>
            <a:r>
              <a:rPr lang="en-US" altLang="zh-CN" dirty="0">
                <a:solidFill>
                  <a:srgbClr val="FF0000"/>
                </a:solidFill>
              </a:rPr>
              <a:t>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131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Add </a:t>
            </a:r>
            <a:r>
              <a:rPr lang="en-US" altLang="zh-CN" dirty="0" err="1" smtClean="0"/>
              <a:t>multipole</a:t>
            </a:r>
            <a:r>
              <a:rPr lang="en-US" altLang="zh-CN" dirty="0" smtClean="0"/>
              <a:t> k1 to real </a:t>
            </a:r>
            <a:r>
              <a:rPr lang="en-US" altLang="zh-CN" dirty="0" err="1" smtClean="0"/>
              <a:t>quadrupole</a:t>
            </a:r>
            <a:r>
              <a:rPr lang="en-US" altLang="zh-CN" dirty="0" smtClean="0"/>
              <a:t> </a:t>
            </a:r>
            <a:r>
              <a:rPr lang="en-US" altLang="zh-CN" sz="2200" dirty="0"/>
              <a:t>(lattice 5)</a:t>
            </a:r>
            <a:endParaRPr lang="zh-CN" altLang="en-US" sz="2200" dirty="0"/>
          </a:p>
        </p:txBody>
      </p:sp>
      <p:sp>
        <p:nvSpPr>
          <p:cNvPr id="3" name="矩形 2"/>
          <p:cNvSpPr/>
          <p:nvPr/>
        </p:nvSpPr>
        <p:spPr>
          <a:xfrm>
            <a:off x="395536" y="6165304"/>
            <a:ext cx="74387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Optics Distortion in IP : </a:t>
            </a:r>
            <a:r>
              <a:rPr lang="en-US" altLang="zh-CN" dirty="0" err="1" smtClean="0"/>
              <a:t>beata</a:t>
            </a:r>
            <a:r>
              <a:rPr lang="en-US" altLang="zh-CN" dirty="0" smtClean="0"/>
              <a:t>=.</a:t>
            </a:r>
            <a:r>
              <a:rPr lang="en-US" altLang="zh-CN" dirty="0"/>
              <a:t>1724808175470621/  .</a:t>
            </a:r>
            <a:r>
              <a:rPr lang="en-US" altLang="zh-CN" dirty="0" smtClean="0"/>
              <a:t>0019924041029708082</a:t>
            </a:r>
          </a:p>
          <a:p>
            <a:r>
              <a:rPr lang="en-US" altLang="zh-CN" dirty="0" smtClean="0"/>
              <a:t>                                           </a:t>
            </a:r>
            <a:r>
              <a:rPr lang="en-US" altLang="zh-CN" dirty="0"/>
              <a:t>working </a:t>
            </a:r>
            <a:r>
              <a:rPr lang="en-US" altLang="zh-CN" dirty="0" smtClean="0"/>
              <a:t>point=341.09961/341.219967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147980" y="1772816"/>
            <a:ext cx="1079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200 </a:t>
            </a:r>
            <a:r>
              <a:rPr lang="en-US" altLang="zh-CN" dirty="0">
                <a:solidFill>
                  <a:srgbClr val="FF0000"/>
                </a:solidFill>
              </a:rPr>
              <a:t>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64929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284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zh-CN" altLang="en-US" dirty="0" smtClean="0"/>
              <a:t>对撞区</a:t>
            </a:r>
            <a:r>
              <a:rPr lang="en-US" altLang="zh-CN" dirty="0" smtClean="0"/>
              <a:t>lattice</a:t>
            </a:r>
            <a:r>
              <a:rPr lang="zh-CN" altLang="en-US" dirty="0" smtClean="0"/>
              <a:t>及几何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19" t="3733" r="10939" b="19675"/>
          <a:stretch/>
        </p:blipFill>
        <p:spPr bwMode="auto">
          <a:xfrm>
            <a:off x="1552232" y="2564905"/>
            <a:ext cx="5396032" cy="37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008" y="1052736"/>
            <a:ext cx="5865168" cy="15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11480" y="20025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e+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72" y="20025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e-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843808" y="1700832"/>
            <a:ext cx="31683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2411760" y="1700832"/>
            <a:ext cx="432048" cy="1373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012160" y="1700832"/>
            <a:ext cx="360040" cy="1373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93700" y="11247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SPPC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835696" y="6350693"/>
            <a:ext cx="568863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CEPC and SPPC is compatible in IP1 and IP3!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61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9208" y="26977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FFS lattice</a:t>
            </a:r>
            <a:r>
              <a:rPr lang="zh-CN" altLang="en-US" dirty="0" smtClean="0"/>
              <a:t>设计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412776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FF0000"/>
                </a:solidFill>
              </a:rPr>
              <a:t>Asymmetric dispersion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Shared </a:t>
            </a:r>
            <a:r>
              <a:rPr lang="en-US" altLang="zh-CN" sz="2000" dirty="0" err="1" smtClean="0"/>
              <a:t>sextupole</a:t>
            </a:r>
            <a:r>
              <a:rPr lang="en-US" altLang="zh-CN" sz="2000" dirty="0" smtClean="0"/>
              <a:t> for chromaticity correction and crab waist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err="1"/>
              <a:t>Ec</a:t>
            </a:r>
            <a:r>
              <a:rPr lang="en-US" altLang="zh-CN" sz="2000" b="1" dirty="0"/>
              <a:t> &lt; 100 </a:t>
            </a:r>
            <a:r>
              <a:rPr lang="en-US" altLang="zh-CN" sz="2000" b="1" dirty="0" err="1"/>
              <a:t>keV</a:t>
            </a:r>
            <a:r>
              <a:rPr lang="en-US" altLang="zh-CN" sz="2000" b="1" dirty="0"/>
              <a:t> within </a:t>
            </a:r>
            <a:r>
              <a:rPr lang="en-US" altLang="zh-CN" sz="2000" b="1" dirty="0" smtClean="0"/>
              <a:t>800m</a:t>
            </a:r>
            <a:endParaRPr lang="zh-CN" altLang="en-US" sz="2000" dirty="0"/>
          </a:p>
        </p:txBody>
      </p:sp>
      <p:grpSp>
        <p:nvGrpSpPr>
          <p:cNvPr id="6" name="组合 5"/>
          <p:cNvGrpSpPr/>
          <p:nvPr/>
        </p:nvGrpSpPr>
        <p:grpSpPr>
          <a:xfrm>
            <a:off x="2782000" y="2276584"/>
            <a:ext cx="5733288" cy="4439689"/>
            <a:chOff x="1547664" y="2276584"/>
            <a:chExt cx="5733288" cy="4439689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06" t="3906" r="11919" b="19155"/>
            <a:stretch/>
          </p:blipFill>
          <p:spPr bwMode="auto">
            <a:xfrm>
              <a:off x="1547664" y="2656336"/>
              <a:ext cx="5733288" cy="4059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下箭头 3"/>
            <p:cNvSpPr/>
            <p:nvPr/>
          </p:nvSpPr>
          <p:spPr>
            <a:xfrm>
              <a:off x="4896036" y="2492896"/>
              <a:ext cx="72008" cy="2160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148064" y="2276584"/>
              <a:ext cx="1584176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Crab </a:t>
              </a:r>
              <a:r>
                <a:rPr lang="en-US" altLang="zh-CN" dirty="0" err="1" smtClean="0"/>
                <a:t>sextupole</a:t>
              </a:r>
              <a:endParaRPr lang="zh-CN" alt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11560" y="3356992"/>
            <a:ext cx="1728192" cy="153144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err="1" smtClean="0"/>
              <a:t>Betax</a:t>
            </a:r>
            <a:r>
              <a:rPr lang="en-US" altLang="zh-CN" sz="1600" dirty="0" smtClean="0"/>
              <a:t>=0.171m</a:t>
            </a:r>
          </a:p>
          <a:p>
            <a:pPr>
              <a:lnSpc>
                <a:spcPct val="150000"/>
              </a:lnSpc>
            </a:pPr>
            <a:r>
              <a:rPr lang="en-US" altLang="zh-CN" sz="1600" dirty="0" err="1" smtClean="0"/>
              <a:t>Betay</a:t>
            </a:r>
            <a:r>
              <a:rPr lang="en-US" altLang="zh-CN" sz="1600" dirty="0" smtClean="0"/>
              <a:t>=0.002m</a:t>
            </a:r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L*=2.2m</a:t>
            </a:r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K1(QD0)=150T/m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203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弧区</a:t>
            </a:r>
            <a:r>
              <a:rPr lang="en-US" altLang="zh-CN" dirty="0" smtClean="0"/>
              <a:t>lattice</a:t>
            </a:r>
            <a:r>
              <a:rPr lang="zh-CN" altLang="en-US" dirty="0" smtClean="0"/>
              <a:t>设计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1" t="4383" r="10721" b="8739"/>
          <a:stretch/>
        </p:blipFill>
        <p:spPr bwMode="auto">
          <a:xfrm>
            <a:off x="683568" y="3625152"/>
            <a:ext cx="3816424" cy="298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27" t="4773" r="8979" b="10317"/>
          <a:stretch/>
        </p:blipFill>
        <p:spPr bwMode="auto">
          <a:xfrm>
            <a:off x="4788024" y="3573016"/>
            <a:ext cx="3947877" cy="2935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1628800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90/90 FODO cell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Non-interleave </a:t>
            </a:r>
            <a:r>
              <a:rPr lang="en-US" altLang="zh-CN" sz="2800" dirty="0" err="1" smtClean="0"/>
              <a:t>sextupoles</a:t>
            </a:r>
            <a:endParaRPr lang="en-US" altLang="zh-CN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Distance of two ring : 0.77 m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26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高频区</a:t>
            </a:r>
            <a:r>
              <a:rPr lang="en-US" altLang="zh-CN" dirty="0" smtClean="0"/>
              <a:t>lattice</a:t>
            </a:r>
            <a:r>
              <a:rPr lang="zh-CN" altLang="en-US" dirty="0" smtClean="0"/>
              <a:t>设计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5" t="4425" r="11061" b="9105"/>
          <a:stretch/>
        </p:blipFill>
        <p:spPr bwMode="auto">
          <a:xfrm>
            <a:off x="1907704" y="2852936"/>
            <a:ext cx="4752528" cy="381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1281320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90/90 FODO cell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Smaller beta than arc to suppress the multi-bunch instability (</a:t>
            </a:r>
            <a:r>
              <a:rPr lang="en-US" altLang="zh-CN" dirty="0">
                <a:sym typeface="Symbol"/>
              </a:rPr>
              <a:t></a:t>
            </a:r>
            <a:r>
              <a:rPr lang="en-US" altLang="zh-CN" dirty="0"/>
              <a:t>max: </a:t>
            </a:r>
            <a:r>
              <a:rPr lang="en-US" altLang="zh-CN" dirty="0" smtClean="0"/>
              <a:t>55.5 m/</a:t>
            </a:r>
            <a:r>
              <a:rPr lang="en-US" altLang="zh-CN" dirty="0" smtClean="0">
                <a:sym typeface="Symbol"/>
              </a:rPr>
              <a:t></a:t>
            </a:r>
            <a:r>
              <a:rPr lang="en-US" altLang="zh-CN" dirty="0"/>
              <a:t>min: </a:t>
            </a:r>
            <a:r>
              <a:rPr lang="en-US" altLang="zh-CN" dirty="0" smtClean="0"/>
              <a:t>9.8 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Distance between </a:t>
            </a:r>
            <a:r>
              <a:rPr lang="en-US" altLang="zh-CN" dirty="0" err="1" smtClean="0"/>
              <a:t>quadrupole</a:t>
            </a:r>
            <a:r>
              <a:rPr lang="en-US" altLang="zh-CN" dirty="0" smtClean="0"/>
              <a:t> : 14.5m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Length of </a:t>
            </a:r>
            <a:r>
              <a:rPr lang="en-US" altLang="zh-CN" dirty="0" err="1" smtClean="0"/>
              <a:t>cryo</a:t>
            </a:r>
            <a:r>
              <a:rPr lang="en-US" altLang="zh-CN" dirty="0" smtClean="0"/>
              <a:t>-module: 12m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538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6640" y="116632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共享高频段</a:t>
            </a:r>
            <a:r>
              <a:rPr lang="en-US" altLang="zh-CN" dirty="0" smtClean="0"/>
              <a:t>lattice</a:t>
            </a:r>
            <a:r>
              <a:rPr lang="zh-CN" altLang="en-US" dirty="0" smtClean="0"/>
              <a:t>设计</a:t>
            </a:r>
            <a:endParaRPr lang="zh-CN" altLang="en-US" dirty="0"/>
          </a:p>
        </p:txBody>
      </p:sp>
      <p:grpSp>
        <p:nvGrpSpPr>
          <p:cNvPr id="12" name="组合 11"/>
          <p:cNvGrpSpPr/>
          <p:nvPr/>
        </p:nvGrpSpPr>
        <p:grpSpPr>
          <a:xfrm>
            <a:off x="1835696" y="2636912"/>
            <a:ext cx="6336704" cy="3908605"/>
            <a:chOff x="1835696" y="2636912"/>
            <a:chExt cx="6336704" cy="390860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94" t="4599" r="11673" b="10491"/>
            <a:stretch/>
          </p:blipFill>
          <p:spPr bwMode="auto">
            <a:xfrm>
              <a:off x="2195736" y="2996952"/>
              <a:ext cx="4591408" cy="3548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" name="直接箭头连接符 3"/>
            <p:cNvCxnSpPr/>
            <p:nvPr/>
          </p:nvCxnSpPr>
          <p:spPr>
            <a:xfrm>
              <a:off x="3707904" y="5989248"/>
              <a:ext cx="36004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箭头连接符 5"/>
            <p:cNvCxnSpPr/>
            <p:nvPr/>
          </p:nvCxnSpPr>
          <p:spPr>
            <a:xfrm>
              <a:off x="4444556" y="5989248"/>
              <a:ext cx="36004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3671900" y="6093296"/>
              <a:ext cx="432048" cy="33855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RF</a:t>
              </a:r>
              <a:endParaRPr lang="zh-CN" altLang="en-US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44556" y="6093296"/>
              <a:ext cx="432048" cy="33855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RF</a:t>
              </a:r>
              <a:endParaRPr lang="zh-CN" altLang="en-US" sz="1600" dirty="0"/>
            </a:p>
          </p:txBody>
        </p:sp>
        <p:sp>
          <p:nvSpPr>
            <p:cNvPr id="7" name="下箭头 6"/>
            <p:cNvSpPr/>
            <p:nvPr/>
          </p:nvSpPr>
          <p:spPr>
            <a:xfrm>
              <a:off x="4893170" y="2780928"/>
              <a:ext cx="45719" cy="2160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76056" y="2636912"/>
              <a:ext cx="3096344" cy="338554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sz="1600" dirty="0"/>
                <a:t>separator combined with a </a:t>
              </a:r>
              <a:r>
                <a:rPr lang="en-US" altLang="zh-CN" sz="1600" dirty="0" smtClean="0"/>
                <a:t>dipoles</a:t>
              </a:r>
              <a:endParaRPr lang="zh-CN" altLang="en-US" sz="1600" dirty="0"/>
            </a:p>
          </p:txBody>
        </p:sp>
        <p:sp>
          <p:nvSpPr>
            <p:cNvPr id="10" name="右箭头 9"/>
            <p:cNvSpPr/>
            <p:nvPr/>
          </p:nvSpPr>
          <p:spPr>
            <a:xfrm>
              <a:off x="1979712" y="2780928"/>
              <a:ext cx="576064" cy="19453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35696" y="3068960"/>
              <a:ext cx="792088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beam</a:t>
              </a:r>
              <a:endParaRPr lang="zh-CN" altLang="en-US" dirty="0"/>
            </a:p>
          </p:txBody>
        </p:sp>
      </p:grpSp>
      <p:sp>
        <p:nvSpPr>
          <p:cNvPr id="13" name="矩形 12"/>
          <p:cNvSpPr/>
          <p:nvPr/>
        </p:nvSpPr>
        <p:spPr>
          <a:xfrm>
            <a:off x="350980" y="1124744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Shared </a:t>
            </a:r>
            <a:r>
              <a:rPr lang="en-US" altLang="zh-CN" sz="2000" b="1" dirty="0"/>
              <a:t>RF cavities </a:t>
            </a:r>
            <a:r>
              <a:rPr lang="en-US" altLang="zh-CN" sz="2000" dirty="0"/>
              <a:t>for e- and e+ ring (Higgs)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Separator bending cancel that of dipoles for the beam of opposite </a:t>
            </a:r>
            <a:r>
              <a:rPr lang="en-US" altLang="zh-CN" sz="2000" dirty="0"/>
              <a:t>direction</a:t>
            </a:r>
            <a:endParaRPr lang="en-US" altLang="zh-CN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ym typeface="Symbol"/>
              </a:rPr>
              <a:t></a:t>
            </a:r>
            <a:r>
              <a:rPr lang="en-US" altLang="zh-CN" sz="2000" dirty="0">
                <a:sym typeface="Symbol"/>
              </a:rPr>
              <a:t>x=</a:t>
            </a:r>
            <a:r>
              <a:rPr lang="en-US" altLang="zh-CN" sz="2000" dirty="0"/>
              <a:t>26cm at first </a:t>
            </a:r>
            <a:r>
              <a:rPr lang="en-US" altLang="zh-CN" sz="2000" dirty="0" err="1" smtClean="0"/>
              <a:t>quadrupole</a:t>
            </a:r>
            <a:endParaRPr lang="en-US" altLang="zh-CN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Seperation</a:t>
            </a:r>
            <a:r>
              <a:rPr lang="en-US" altLang="zh-CN" sz="2000" dirty="0" smtClean="0"/>
              <a:t> at the end of </a:t>
            </a:r>
            <a:r>
              <a:rPr lang="en-US" altLang="zh-CN" sz="2000" dirty="0" err="1" smtClean="0"/>
              <a:t>seperator</a:t>
            </a:r>
            <a:r>
              <a:rPr lang="en-US" altLang="zh-CN" sz="2000" dirty="0" smtClean="0"/>
              <a:t> section: 0.77m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6312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82524"/>
            <a:ext cx="8229600" cy="1143000"/>
          </a:xfrm>
        </p:spPr>
        <p:txBody>
          <a:bodyPr/>
          <a:lstStyle/>
          <a:p>
            <a:r>
              <a:rPr lang="zh-CN" altLang="en-US" dirty="0"/>
              <a:t>全</a:t>
            </a:r>
            <a:r>
              <a:rPr lang="zh-CN" altLang="en-US" dirty="0" smtClean="0"/>
              <a:t>环</a:t>
            </a:r>
            <a:r>
              <a:rPr lang="en-US" altLang="zh-CN" dirty="0" smtClean="0"/>
              <a:t>lattice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6" t="4007" r="13878" b="19575"/>
          <a:stretch/>
        </p:blipFill>
        <p:spPr bwMode="auto">
          <a:xfrm>
            <a:off x="1572816" y="2132856"/>
            <a:ext cx="5623560" cy="403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2987824" y="1499592"/>
            <a:ext cx="3330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Circumference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99685m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630932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Emittance</a:t>
            </a:r>
            <a:r>
              <a:rPr lang="en-US" altLang="zh-CN" dirty="0" smtClean="0"/>
              <a:t> from the real lattice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1.34nm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5088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9776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DA without optimization</a:t>
            </a:r>
            <a:endParaRPr lang="zh-CN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573049"/>
            <a:ext cx="4104456" cy="2808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77462"/>
            <a:ext cx="4680520" cy="4212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44608" y="1340768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With damping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2 </a:t>
            </a:r>
            <a:r>
              <a:rPr lang="en-US" altLang="zh-CN" sz="2400" dirty="0" err="1" smtClean="0"/>
              <a:t>fam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sextupoles</a:t>
            </a:r>
            <a:r>
              <a:rPr lang="en-US" altLang="zh-CN" sz="2400" dirty="0" smtClean="0"/>
              <a:t> in arc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2 </a:t>
            </a:r>
            <a:r>
              <a:rPr lang="en-US" altLang="zh-CN" sz="2400" dirty="0" err="1" smtClean="0"/>
              <a:t>fam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sextupoles</a:t>
            </a:r>
            <a:r>
              <a:rPr lang="en-US" altLang="zh-CN" sz="2400" dirty="0" smtClean="0"/>
              <a:t> in IR 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(no </a:t>
            </a:r>
            <a:r>
              <a:rPr lang="en-US" altLang="zh-CN" sz="2400" dirty="0" err="1" smtClean="0"/>
              <a:t>sextupole</a:t>
            </a:r>
            <a:r>
              <a:rPr lang="en-US" altLang="zh-CN" sz="2400" dirty="0" smtClean="0"/>
              <a:t> in CCX)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200 turns tracking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5808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6120680" cy="5263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66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1)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36" y="3356992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16" y="3429000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20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before optimization (lattice </a:t>
            </a:r>
            <a:r>
              <a:rPr lang="en-US" altLang="zh-CN" dirty="0" smtClean="0"/>
              <a:t>2)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668" y="301750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39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2)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268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32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3)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46 Knob: 8 IR sext + 22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+ 16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26176" y="1364998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02" y="2636888"/>
            <a:ext cx="4518454" cy="31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478" y="1498002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281828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2912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3)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26176" y="1364998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04" y="1988840"/>
            <a:ext cx="4354289" cy="29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68" y="1340767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425" y="4149080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1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2776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49080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3680"/>
            <a:ext cx="377348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033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5295</TotalTime>
  <Words>455</Words>
  <Application>Microsoft Office PowerPoint</Application>
  <PresentationFormat>全屏显示(4:3)</PresentationFormat>
  <Paragraphs>104</Paragraphs>
  <Slides>28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29" baseType="lpstr">
      <vt:lpstr>Office 主题</vt:lpstr>
      <vt:lpstr>CEPC lattice design and DA optimization</vt:lpstr>
      <vt:lpstr>DA before optimization (lattice 1)</vt:lpstr>
      <vt:lpstr>PowerPoint 演示文稿</vt:lpstr>
      <vt:lpstr>DA after optimization (lattice 1)</vt:lpstr>
      <vt:lpstr>DA before optimization (lattice 2)</vt:lpstr>
      <vt:lpstr>DA after optimization (lattice 2)</vt:lpstr>
      <vt:lpstr>DA before optimization (lattice 3) 46 Knob: 8 IR sext + 22 IR Mult(k2) + 16 arc sextupoles</vt:lpstr>
      <vt:lpstr>DA after optimization (lattice 3)</vt:lpstr>
      <vt:lpstr>PowerPoint 演示文稿</vt:lpstr>
      <vt:lpstr>PowerPoint 演示文稿</vt:lpstr>
      <vt:lpstr>PowerPoint 演示文稿</vt:lpstr>
      <vt:lpstr>DA before optimization (lattice 4) 70 Knob: 8 IR sext + 4 IR multipoles(K1/K2/K3) + 18 IR Mult(k2) + 32 arc sextupoles</vt:lpstr>
      <vt:lpstr>DA before optimization (lattice 4) 70 Knob: 8 IR sext + 4 IR multipoles(K1/K2/K3) + 18 IR Mult(k2) + 32 arc sextupoles</vt:lpstr>
      <vt:lpstr>DA before optimization (lattice 4) 70 Knob: 8 IR sext + 4 IR multipoles(K1/K2/K3) + 18 IR Mult(k2) + 32 arc sextupoles</vt:lpstr>
      <vt:lpstr>DA before optimization (lattice 4) 70 Knob: 8 IR sext + 4 IR multipoles(K1/K2/K3) + 18 IR Mult(k2) + 32 arc sextupoles</vt:lpstr>
      <vt:lpstr>DA after optimization (lattice 4)</vt:lpstr>
      <vt:lpstr>DA before optimization (lattice 5) 70 Knob: 8 IR sext + 4 IR multipoles(K1/K2/K3) + 18 IR Mult(k2) + 32 arc sextupoles</vt:lpstr>
      <vt:lpstr>DA after optimization (lattice 5)</vt:lpstr>
      <vt:lpstr>Add multipole k1 to real quadrupole (lattice 5)</vt:lpstr>
      <vt:lpstr>Add multipole k1 to real quadrupole (lattice 5)</vt:lpstr>
      <vt:lpstr>Add multipole k1 to real quadrupole (lattice 5)</vt:lpstr>
      <vt:lpstr>对撞区lattice及几何</vt:lpstr>
      <vt:lpstr>FFS lattice设计</vt:lpstr>
      <vt:lpstr>弧区lattice设计</vt:lpstr>
      <vt:lpstr>高频区lattice设计</vt:lpstr>
      <vt:lpstr>共享高频段lattice设计</vt:lpstr>
      <vt:lpstr>全环lattice</vt:lpstr>
      <vt:lpstr>DA without optimization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Dou</dc:creator>
  <cp:lastModifiedBy>Dou</cp:lastModifiedBy>
  <cp:revision>49</cp:revision>
  <dcterms:created xsi:type="dcterms:W3CDTF">2017-05-03T01:23:00Z</dcterms:created>
  <dcterms:modified xsi:type="dcterms:W3CDTF">2017-05-26T00:25:03Z</dcterms:modified>
</cp:coreProperties>
</file>