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35"/>
  </p:notesMasterIdLst>
  <p:handoutMasterIdLst>
    <p:handoutMasterId r:id="rId36"/>
  </p:handoutMasterIdLst>
  <p:sldIdLst>
    <p:sldId id="276" r:id="rId2"/>
    <p:sldId id="277" r:id="rId3"/>
    <p:sldId id="349" r:id="rId4"/>
    <p:sldId id="340" r:id="rId5"/>
    <p:sldId id="341" r:id="rId6"/>
    <p:sldId id="342" r:id="rId7"/>
    <p:sldId id="343" r:id="rId8"/>
    <p:sldId id="344" r:id="rId9"/>
    <p:sldId id="345" r:id="rId10"/>
    <p:sldId id="346" r:id="rId11"/>
    <p:sldId id="350" r:id="rId12"/>
    <p:sldId id="351" r:id="rId13"/>
    <p:sldId id="352" r:id="rId14"/>
    <p:sldId id="353" r:id="rId15"/>
    <p:sldId id="354" r:id="rId16"/>
    <p:sldId id="280" r:id="rId17"/>
    <p:sldId id="329" r:id="rId18"/>
    <p:sldId id="330" r:id="rId19"/>
    <p:sldId id="331" r:id="rId20"/>
    <p:sldId id="332" r:id="rId21"/>
    <p:sldId id="333" r:id="rId22"/>
    <p:sldId id="339" r:id="rId23"/>
    <p:sldId id="334" r:id="rId24"/>
    <p:sldId id="355" r:id="rId25"/>
    <p:sldId id="335" r:id="rId26"/>
    <p:sldId id="336" r:id="rId27"/>
    <p:sldId id="337" r:id="rId28"/>
    <p:sldId id="347" r:id="rId29"/>
    <p:sldId id="322" r:id="rId30"/>
    <p:sldId id="325" r:id="rId31"/>
    <p:sldId id="326" r:id="rId32"/>
    <p:sldId id="328" r:id="rId33"/>
    <p:sldId id="327" r:id="rId3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g Jin" initials="SJ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94660"/>
  </p:normalViewPr>
  <p:slideViewPr>
    <p:cSldViewPr snapToGrid="0">
      <p:cViewPr varScale="1">
        <p:scale>
          <a:sx n="75" d="100"/>
          <a:sy n="75" d="100"/>
        </p:scale>
        <p:origin x="1289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BF4BE0-3187-4FB4-A564-C891D152C531}" type="doc">
      <dgm:prSet loTypeId="urn:microsoft.com/office/officeart/2005/8/layout/radial5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6129D87D-43D5-4EBA-8EE7-9AB2EF596305}">
      <dgm:prSet phldrT="[文本]"/>
      <dgm:spPr/>
      <dgm:t>
        <a:bodyPr/>
        <a:lstStyle/>
        <a:p>
          <a:r>
            <a:rPr lang="en-US" altLang="zh-CN" dirty="0" smtClean="0"/>
            <a:t>SRF Cavity</a:t>
          </a:r>
          <a:endParaRPr lang="zh-CN" altLang="en-US" dirty="0"/>
        </a:p>
      </dgm:t>
    </dgm:pt>
    <dgm:pt modelId="{CDD0A0F2-B4FF-47AB-97D6-9FD70460D19E}" type="parTrans" cxnId="{1B1C0528-26EF-493B-ABDA-FFB425D3D730}">
      <dgm:prSet/>
      <dgm:spPr/>
      <dgm:t>
        <a:bodyPr/>
        <a:lstStyle/>
        <a:p>
          <a:endParaRPr lang="zh-CN" altLang="en-US"/>
        </a:p>
      </dgm:t>
    </dgm:pt>
    <dgm:pt modelId="{8ADF7569-23FA-4F75-8577-6F0C3854EA20}" type="sibTrans" cxnId="{1B1C0528-26EF-493B-ABDA-FFB425D3D730}">
      <dgm:prSet/>
      <dgm:spPr/>
      <dgm:t>
        <a:bodyPr/>
        <a:lstStyle/>
        <a:p>
          <a:endParaRPr lang="zh-CN" altLang="en-US"/>
        </a:p>
      </dgm:t>
    </dgm:pt>
    <dgm:pt modelId="{2D63F37E-9FDC-4976-B24F-4AC6B7301060}">
      <dgm:prSet phldrT="[文本]"/>
      <dgm:spPr/>
      <dgm:t>
        <a:bodyPr/>
        <a:lstStyle/>
        <a:p>
          <a:r>
            <a:rPr lang="en-US" altLang="zh-CN" dirty="0" smtClean="0"/>
            <a:t>Cu cavity</a:t>
          </a:r>
          <a:endParaRPr lang="zh-CN" altLang="en-US" dirty="0"/>
        </a:p>
      </dgm:t>
    </dgm:pt>
    <dgm:pt modelId="{C840C093-C6FE-4392-92F1-02668323AFF8}" type="parTrans" cxnId="{3BDE59BB-687F-4B7D-AB5F-5065492E7964}">
      <dgm:prSet/>
      <dgm:spPr/>
      <dgm:t>
        <a:bodyPr/>
        <a:lstStyle/>
        <a:p>
          <a:endParaRPr lang="zh-CN" altLang="en-US"/>
        </a:p>
      </dgm:t>
    </dgm:pt>
    <dgm:pt modelId="{71F87E21-7A83-440B-ABED-061090695B6F}" type="sibTrans" cxnId="{3BDE59BB-687F-4B7D-AB5F-5065492E7964}">
      <dgm:prSet/>
      <dgm:spPr/>
      <dgm:t>
        <a:bodyPr/>
        <a:lstStyle/>
        <a:p>
          <a:endParaRPr lang="zh-CN" altLang="en-US"/>
        </a:p>
      </dgm:t>
    </dgm:pt>
    <dgm:pt modelId="{6302FCB1-FB99-4B20-BB2B-A2503C0719B3}">
      <dgm:prSet phldrT="[文本]"/>
      <dgm:spPr/>
      <dgm:t>
        <a:bodyPr/>
        <a:lstStyle/>
        <a:p>
          <a:r>
            <a:rPr lang="en-US" altLang="zh-CN" dirty="0" err="1" smtClean="0"/>
            <a:t>Nb</a:t>
          </a:r>
          <a:r>
            <a:rPr lang="en-US" altLang="zh-CN" dirty="0" smtClean="0"/>
            <a:t> thin film</a:t>
          </a:r>
          <a:endParaRPr lang="zh-CN" altLang="en-US" dirty="0"/>
        </a:p>
      </dgm:t>
    </dgm:pt>
    <dgm:pt modelId="{60FBDD33-9402-41E1-87EF-BB4D70BE7324}" type="parTrans" cxnId="{B3F78122-21FF-4672-B10F-EDC5212E0855}">
      <dgm:prSet/>
      <dgm:spPr/>
      <dgm:t>
        <a:bodyPr/>
        <a:lstStyle/>
        <a:p>
          <a:endParaRPr lang="zh-CN" altLang="en-US"/>
        </a:p>
      </dgm:t>
    </dgm:pt>
    <dgm:pt modelId="{A4B6508C-A9E7-40AA-AB51-AFEBDBB6040F}" type="sibTrans" cxnId="{B3F78122-21FF-4672-B10F-EDC5212E0855}">
      <dgm:prSet/>
      <dgm:spPr/>
      <dgm:t>
        <a:bodyPr/>
        <a:lstStyle/>
        <a:p>
          <a:endParaRPr lang="zh-CN" altLang="en-US"/>
        </a:p>
      </dgm:t>
    </dgm:pt>
    <dgm:pt modelId="{A2B7981B-828C-4DF4-8846-B2A42B2593C8}">
      <dgm:prSet phldrT="[文本]"/>
      <dgm:spPr/>
      <dgm:t>
        <a:bodyPr/>
        <a:lstStyle/>
        <a:p>
          <a:r>
            <a:rPr lang="en-US" altLang="zh-CN" dirty="0" smtClean="0"/>
            <a:t>SC</a:t>
          </a:r>
          <a:endParaRPr lang="zh-CN" altLang="en-US" dirty="0"/>
        </a:p>
      </dgm:t>
    </dgm:pt>
    <dgm:pt modelId="{A41F4E50-ADDC-4E88-B622-D8B883A99130}" type="parTrans" cxnId="{C043F602-AE31-44B4-B29B-BF91FCBE2C12}">
      <dgm:prSet/>
      <dgm:spPr/>
      <dgm:t>
        <a:bodyPr/>
        <a:lstStyle/>
        <a:p>
          <a:endParaRPr lang="zh-CN" altLang="en-US"/>
        </a:p>
      </dgm:t>
    </dgm:pt>
    <dgm:pt modelId="{D825D617-598E-4226-852E-C8EE5BD125AA}" type="sibTrans" cxnId="{C043F602-AE31-44B4-B29B-BF91FCBE2C12}">
      <dgm:prSet/>
      <dgm:spPr/>
      <dgm:t>
        <a:bodyPr/>
        <a:lstStyle/>
        <a:p>
          <a:endParaRPr lang="zh-CN" altLang="en-US"/>
        </a:p>
      </dgm:t>
    </dgm:pt>
    <dgm:pt modelId="{818B407E-2192-447D-86A3-1CD2E6370BD8}" type="pres">
      <dgm:prSet presAssocID="{A4BF4BE0-3187-4FB4-A564-C891D152C53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CB19AD8-A67B-4AF9-B628-71261594ED06}" type="pres">
      <dgm:prSet presAssocID="{6129D87D-43D5-4EBA-8EE7-9AB2EF596305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ED484438-87E5-458D-A2BE-C9764C1D3E95}" type="pres">
      <dgm:prSet presAssocID="{C840C093-C6FE-4392-92F1-02668323AFF8}" presName="parTrans" presStyleLbl="sibTrans2D1" presStyleIdx="0" presStyleCnt="3"/>
      <dgm:spPr/>
      <dgm:t>
        <a:bodyPr/>
        <a:lstStyle/>
        <a:p>
          <a:endParaRPr lang="zh-CN" altLang="en-US"/>
        </a:p>
      </dgm:t>
    </dgm:pt>
    <dgm:pt modelId="{601C1881-8195-43DA-9818-927121109E6C}" type="pres">
      <dgm:prSet presAssocID="{C840C093-C6FE-4392-92F1-02668323AFF8}" presName="connectorText" presStyleLbl="sibTrans2D1" presStyleIdx="0" presStyleCnt="3"/>
      <dgm:spPr/>
      <dgm:t>
        <a:bodyPr/>
        <a:lstStyle/>
        <a:p>
          <a:endParaRPr lang="zh-CN" altLang="en-US"/>
        </a:p>
      </dgm:t>
    </dgm:pt>
    <dgm:pt modelId="{5D94DFA3-AE65-423D-8406-ECC7C39892C3}" type="pres">
      <dgm:prSet presAssocID="{2D63F37E-9FDC-4976-B24F-4AC6B730106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A2B8FAA-0231-4E19-9B5F-05AF431CE9EA}" type="pres">
      <dgm:prSet presAssocID="{60FBDD33-9402-41E1-87EF-BB4D70BE7324}" presName="parTrans" presStyleLbl="sibTrans2D1" presStyleIdx="1" presStyleCnt="3"/>
      <dgm:spPr/>
      <dgm:t>
        <a:bodyPr/>
        <a:lstStyle/>
        <a:p>
          <a:endParaRPr lang="zh-CN" altLang="en-US"/>
        </a:p>
      </dgm:t>
    </dgm:pt>
    <dgm:pt modelId="{59776056-E940-4749-9F15-6765400DF56D}" type="pres">
      <dgm:prSet presAssocID="{60FBDD33-9402-41E1-87EF-BB4D70BE7324}" presName="connectorText" presStyleLbl="sibTrans2D1" presStyleIdx="1" presStyleCnt="3"/>
      <dgm:spPr/>
      <dgm:t>
        <a:bodyPr/>
        <a:lstStyle/>
        <a:p>
          <a:endParaRPr lang="zh-CN" altLang="en-US"/>
        </a:p>
      </dgm:t>
    </dgm:pt>
    <dgm:pt modelId="{7BD9C0A1-1920-43ED-85B0-405AEC160ED0}" type="pres">
      <dgm:prSet presAssocID="{6302FCB1-FB99-4B20-BB2B-A2503C0719B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B5A634C-6D08-4455-8FF0-5C62871B5F33}" type="pres">
      <dgm:prSet presAssocID="{A41F4E50-ADDC-4E88-B622-D8B883A99130}" presName="parTrans" presStyleLbl="sibTrans2D1" presStyleIdx="2" presStyleCnt="3"/>
      <dgm:spPr/>
      <dgm:t>
        <a:bodyPr/>
        <a:lstStyle/>
        <a:p>
          <a:endParaRPr lang="zh-CN" altLang="en-US"/>
        </a:p>
      </dgm:t>
    </dgm:pt>
    <dgm:pt modelId="{9A529AEF-44DD-4070-B1A7-2FBA4E7E3C31}" type="pres">
      <dgm:prSet presAssocID="{A41F4E50-ADDC-4E88-B622-D8B883A99130}" presName="connectorText" presStyleLbl="sibTrans2D1" presStyleIdx="2" presStyleCnt="3"/>
      <dgm:spPr/>
      <dgm:t>
        <a:bodyPr/>
        <a:lstStyle/>
        <a:p>
          <a:endParaRPr lang="zh-CN" altLang="en-US"/>
        </a:p>
      </dgm:t>
    </dgm:pt>
    <dgm:pt modelId="{748BE837-5F0F-4C7E-8AF7-388357BD95B1}" type="pres">
      <dgm:prSet presAssocID="{A2B7981B-828C-4DF4-8846-B2A42B2593C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1CCE5D2-59AD-4EB4-97BC-D6F2B1C770F3}" type="presOf" srcId="{60FBDD33-9402-41E1-87EF-BB4D70BE7324}" destId="{7A2B8FAA-0231-4E19-9B5F-05AF431CE9EA}" srcOrd="0" destOrd="0" presId="urn:microsoft.com/office/officeart/2005/8/layout/radial5"/>
    <dgm:cxn modelId="{B3F78122-21FF-4672-B10F-EDC5212E0855}" srcId="{6129D87D-43D5-4EBA-8EE7-9AB2EF596305}" destId="{6302FCB1-FB99-4B20-BB2B-A2503C0719B3}" srcOrd="1" destOrd="0" parTransId="{60FBDD33-9402-41E1-87EF-BB4D70BE7324}" sibTransId="{A4B6508C-A9E7-40AA-AB51-AFEBDBB6040F}"/>
    <dgm:cxn modelId="{3BDE59BB-687F-4B7D-AB5F-5065492E7964}" srcId="{6129D87D-43D5-4EBA-8EE7-9AB2EF596305}" destId="{2D63F37E-9FDC-4976-B24F-4AC6B7301060}" srcOrd="0" destOrd="0" parTransId="{C840C093-C6FE-4392-92F1-02668323AFF8}" sibTransId="{71F87E21-7A83-440B-ABED-061090695B6F}"/>
    <dgm:cxn modelId="{D8A9ACA8-A0EE-4654-9101-4FAE98A46FE7}" type="presOf" srcId="{A41F4E50-ADDC-4E88-B622-D8B883A99130}" destId="{CB5A634C-6D08-4455-8FF0-5C62871B5F33}" srcOrd="0" destOrd="0" presId="urn:microsoft.com/office/officeart/2005/8/layout/radial5"/>
    <dgm:cxn modelId="{1B1C0528-26EF-493B-ABDA-FFB425D3D730}" srcId="{A4BF4BE0-3187-4FB4-A564-C891D152C531}" destId="{6129D87D-43D5-4EBA-8EE7-9AB2EF596305}" srcOrd="0" destOrd="0" parTransId="{CDD0A0F2-B4FF-47AB-97D6-9FD70460D19E}" sibTransId="{8ADF7569-23FA-4F75-8577-6F0C3854EA20}"/>
    <dgm:cxn modelId="{5135BDF5-8799-4ED8-BC7F-666DEF186BEE}" type="presOf" srcId="{A4BF4BE0-3187-4FB4-A564-C891D152C531}" destId="{818B407E-2192-447D-86A3-1CD2E6370BD8}" srcOrd="0" destOrd="0" presId="urn:microsoft.com/office/officeart/2005/8/layout/radial5"/>
    <dgm:cxn modelId="{598199EA-7D7F-4389-BF61-ED92487E60E4}" type="presOf" srcId="{2D63F37E-9FDC-4976-B24F-4AC6B7301060}" destId="{5D94DFA3-AE65-423D-8406-ECC7C39892C3}" srcOrd="0" destOrd="0" presId="urn:microsoft.com/office/officeart/2005/8/layout/radial5"/>
    <dgm:cxn modelId="{9EE01A2A-B0F3-47DD-84C0-3EB55E49BCD9}" type="presOf" srcId="{C840C093-C6FE-4392-92F1-02668323AFF8}" destId="{ED484438-87E5-458D-A2BE-C9764C1D3E95}" srcOrd="0" destOrd="0" presId="urn:microsoft.com/office/officeart/2005/8/layout/radial5"/>
    <dgm:cxn modelId="{1E6FAFAB-5559-4B5A-A5E6-37D6F2E45744}" type="presOf" srcId="{C840C093-C6FE-4392-92F1-02668323AFF8}" destId="{601C1881-8195-43DA-9818-927121109E6C}" srcOrd="1" destOrd="0" presId="urn:microsoft.com/office/officeart/2005/8/layout/radial5"/>
    <dgm:cxn modelId="{93B94D64-AA5A-463F-A85B-99228B15FA86}" type="presOf" srcId="{6129D87D-43D5-4EBA-8EE7-9AB2EF596305}" destId="{3CB19AD8-A67B-4AF9-B628-71261594ED06}" srcOrd="0" destOrd="0" presId="urn:microsoft.com/office/officeart/2005/8/layout/radial5"/>
    <dgm:cxn modelId="{B455B293-1533-444D-976D-B22F80544221}" type="presOf" srcId="{A2B7981B-828C-4DF4-8846-B2A42B2593C8}" destId="{748BE837-5F0F-4C7E-8AF7-388357BD95B1}" srcOrd="0" destOrd="0" presId="urn:microsoft.com/office/officeart/2005/8/layout/radial5"/>
    <dgm:cxn modelId="{6006A38B-2BC6-43F4-98D5-E2C9A497E5A8}" type="presOf" srcId="{60FBDD33-9402-41E1-87EF-BB4D70BE7324}" destId="{59776056-E940-4749-9F15-6765400DF56D}" srcOrd="1" destOrd="0" presId="urn:microsoft.com/office/officeart/2005/8/layout/radial5"/>
    <dgm:cxn modelId="{C043F602-AE31-44B4-B29B-BF91FCBE2C12}" srcId="{6129D87D-43D5-4EBA-8EE7-9AB2EF596305}" destId="{A2B7981B-828C-4DF4-8846-B2A42B2593C8}" srcOrd="2" destOrd="0" parTransId="{A41F4E50-ADDC-4E88-B622-D8B883A99130}" sibTransId="{D825D617-598E-4226-852E-C8EE5BD125AA}"/>
    <dgm:cxn modelId="{7C462A8A-A353-46F5-B074-1FF1E7BBD7DC}" type="presOf" srcId="{6302FCB1-FB99-4B20-BB2B-A2503C0719B3}" destId="{7BD9C0A1-1920-43ED-85B0-405AEC160ED0}" srcOrd="0" destOrd="0" presId="urn:microsoft.com/office/officeart/2005/8/layout/radial5"/>
    <dgm:cxn modelId="{9D5ABD00-C48E-425D-B6AD-D98105F74BB2}" type="presOf" srcId="{A41F4E50-ADDC-4E88-B622-D8B883A99130}" destId="{9A529AEF-44DD-4070-B1A7-2FBA4E7E3C31}" srcOrd="1" destOrd="0" presId="urn:microsoft.com/office/officeart/2005/8/layout/radial5"/>
    <dgm:cxn modelId="{14840737-A2D7-4DB4-A457-EF3DE855B0B4}" type="presParOf" srcId="{818B407E-2192-447D-86A3-1CD2E6370BD8}" destId="{3CB19AD8-A67B-4AF9-B628-71261594ED06}" srcOrd="0" destOrd="0" presId="urn:microsoft.com/office/officeart/2005/8/layout/radial5"/>
    <dgm:cxn modelId="{76C75152-AF20-4AA4-A6CC-4A4BFE41CD28}" type="presParOf" srcId="{818B407E-2192-447D-86A3-1CD2E6370BD8}" destId="{ED484438-87E5-458D-A2BE-C9764C1D3E95}" srcOrd="1" destOrd="0" presId="urn:microsoft.com/office/officeart/2005/8/layout/radial5"/>
    <dgm:cxn modelId="{02E7A194-A486-4C12-A872-CC54DCC31E7E}" type="presParOf" srcId="{ED484438-87E5-458D-A2BE-C9764C1D3E95}" destId="{601C1881-8195-43DA-9818-927121109E6C}" srcOrd="0" destOrd="0" presId="urn:microsoft.com/office/officeart/2005/8/layout/radial5"/>
    <dgm:cxn modelId="{F4281B2E-3B00-4246-ABBE-9AAF752DD68B}" type="presParOf" srcId="{818B407E-2192-447D-86A3-1CD2E6370BD8}" destId="{5D94DFA3-AE65-423D-8406-ECC7C39892C3}" srcOrd="2" destOrd="0" presId="urn:microsoft.com/office/officeart/2005/8/layout/radial5"/>
    <dgm:cxn modelId="{38457096-F743-4AF9-8532-1B84F53E00F8}" type="presParOf" srcId="{818B407E-2192-447D-86A3-1CD2E6370BD8}" destId="{7A2B8FAA-0231-4E19-9B5F-05AF431CE9EA}" srcOrd="3" destOrd="0" presId="urn:microsoft.com/office/officeart/2005/8/layout/radial5"/>
    <dgm:cxn modelId="{00D545F9-8CF3-46BD-B320-66DAF6E2CB18}" type="presParOf" srcId="{7A2B8FAA-0231-4E19-9B5F-05AF431CE9EA}" destId="{59776056-E940-4749-9F15-6765400DF56D}" srcOrd="0" destOrd="0" presId="urn:microsoft.com/office/officeart/2005/8/layout/radial5"/>
    <dgm:cxn modelId="{3E3408E0-299D-406D-853F-24F30C3DE34C}" type="presParOf" srcId="{818B407E-2192-447D-86A3-1CD2E6370BD8}" destId="{7BD9C0A1-1920-43ED-85B0-405AEC160ED0}" srcOrd="4" destOrd="0" presId="urn:microsoft.com/office/officeart/2005/8/layout/radial5"/>
    <dgm:cxn modelId="{BDF439D1-BDBE-487F-9C45-45AED3967307}" type="presParOf" srcId="{818B407E-2192-447D-86A3-1CD2E6370BD8}" destId="{CB5A634C-6D08-4455-8FF0-5C62871B5F33}" srcOrd="5" destOrd="0" presId="urn:microsoft.com/office/officeart/2005/8/layout/radial5"/>
    <dgm:cxn modelId="{6119916B-6583-4150-ACE7-86BE9DBF665A}" type="presParOf" srcId="{CB5A634C-6D08-4455-8FF0-5C62871B5F33}" destId="{9A529AEF-44DD-4070-B1A7-2FBA4E7E3C31}" srcOrd="0" destOrd="0" presId="urn:microsoft.com/office/officeart/2005/8/layout/radial5"/>
    <dgm:cxn modelId="{115669BB-1640-4CEE-A2BC-1F5DC1CB9463}" type="presParOf" srcId="{818B407E-2192-447D-86A3-1CD2E6370BD8}" destId="{748BE837-5F0F-4C7E-8AF7-388357BD95B1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19AD8-A67B-4AF9-B628-71261594ED06}">
      <dsp:nvSpPr>
        <dsp:cNvPr id="0" name=""/>
        <dsp:cNvSpPr/>
      </dsp:nvSpPr>
      <dsp:spPr>
        <a:xfrm>
          <a:off x="2393156" y="1835358"/>
          <a:ext cx="1309687" cy="13096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700" kern="1200" dirty="0" smtClean="0"/>
            <a:t>SRF Cavity</a:t>
          </a:r>
          <a:endParaRPr lang="zh-CN" altLang="en-US" sz="2700" kern="1200" dirty="0"/>
        </a:p>
      </dsp:txBody>
      <dsp:txXfrm>
        <a:off x="2584955" y="2027157"/>
        <a:ext cx="926089" cy="926089"/>
      </dsp:txXfrm>
    </dsp:sp>
    <dsp:sp modelId="{ED484438-87E5-458D-A2BE-C9764C1D3E95}">
      <dsp:nvSpPr>
        <dsp:cNvPr id="0" name=""/>
        <dsp:cNvSpPr/>
      </dsp:nvSpPr>
      <dsp:spPr>
        <a:xfrm rot="16200000">
          <a:off x="2909372" y="1358997"/>
          <a:ext cx="277254" cy="4452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900" kern="1200"/>
        </a:p>
      </dsp:txBody>
      <dsp:txXfrm>
        <a:off x="2950960" y="1489644"/>
        <a:ext cx="194078" cy="267175"/>
      </dsp:txXfrm>
    </dsp:sp>
    <dsp:sp modelId="{5D94DFA3-AE65-423D-8406-ECC7C39892C3}">
      <dsp:nvSpPr>
        <dsp:cNvPr id="0" name=""/>
        <dsp:cNvSpPr/>
      </dsp:nvSpPr>
      <dsp:spPr>
        <a:xfrm>
          <a:off x="2393156" y="2548"/>
          <a:ext cx="1309687" cy="130968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smtClean="0"/>
            <a:t>Cu cavity</a:t>
          </a:r>
          <a:endParaRPr lang="zh-CN" altLang="en-US" sz="2200" kern="1200" dirty="0"/>
        </a:p>
      </dsp:txBody>
      <dsp:txXfrm>
        <a:off x="2584955" y="194347"/>
        <a:ext cx="926089" cy="926089"/>
      </dsp:txXfrm>
    </dsp:sp>
    <dsp:sp modelId="{7A2B8FAA-0231-4E19-9B5F-05AF431CE9EA}">
      <dsp:nvSpPr>
        <dsp:cNvPr id="0" name=""/>
        <dsp:cNvSpPr/>
      </dsp:nvSpPr>
      <dsp:spPr>
        <a:xfrm rot="1800000">
          <a:off x="3696206" y="2721834"/>
          <a:ext cx="277254" cy="4452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900" kern="1200"/>
        </a:p>
      </dsp:txBody>
      <dsp:txXfrm>
        <a:off x="3701778" y="2790099"/>
        <a:ext cx="194078" cy="267175"/>
      </dsp:txXfrm>
    </dsp:sp>
    <dsp:sp modelId="{7BD9C0A1-1920-43ED-85B0-405AEC160ED0}">
      <dsp:nvSpPr>
        <dsp:cNvPr id="0" name=""/>
        <dsp:cNvSpPr/>
      </dsp:nvSpPr>
      <dsp:spPr>
        <a:xfrm>
          <a:off x="3980416" y="2751763"/>
          <a:ext cx="1309687" cy="130968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err="1" smtClean="0"/>
            <a:t>Nb</a:t>
          </a:r>
          <a:r>
            <a:rPr lang="en-US" altLang="zh-CN" sz="2200" kern="1200" dirty="0" smtClean="0"/>
            <a:t> thin film</a:t>
          </a:r>
          <a:endParaRPr lang="zh-CN" altLang="en-US" sz="2200" kern="1200" dirty="0"/>
        </a:p>
      </dsp:txBody>
      <dsp:txXfrm>
        <a:off x="4172215" y="2943562"/>
        <a:ext cx="926089" cy="926089"/>
      </dsp:txXfrm>
    </dsp:sp>
    <dsp:sp modelId="{CB5A634C-6D08-4455-8FF0-5C62871B5F33}">
      <dsp:nvSpPr>
        <dsp:cNvPr id="0" name=""/>
        <dsp:cNvSpPr/>
      </dsp:nvSpPr>
      <dsp:spPr>
        <a:xfrm rot="9000000">
          <a:off x="2122538" y="2721834"/>
          <a:ext cx="277254" cy="4452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900" kern="1200"/>
        </a:p>
      </dsp:txBody>
      <dsp:txXfrm rot="10800000">
        <a:off x="2200142" y="2790099"/>
        <a:ext cx="194078" cy="267175"/>
      </dsp:txXfrm>
    </dsp:sp>
    <dsp:sp modelId="{748BE837-5F0F-4C7E-8AF7-388357BD95B1}">
      <dsp:nvSpPr>
        <dsp:cNvPr id="0" name=""/>
        <dsp:cNvSpPr/>
      </dsp:nvSpPr>
      <dsp:spPr>
        <a:xfrm>
          <a:off x="805896" y="2751763"/>
          <a:ext cx="1309687" cy="130968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smtClean="0"/>
            <a:t>SC</a:t>
          </a:r>
          <a:endParaRPr lang="zh-CN" altLang="en-US" sz="2200" kern="1200" dirty="0"/>
        </a:p>
      </dsp:txBody>
      <dsp:txXfrm>
        <a:off x="997695" y="2943562"/>
        <a:ext cx="926089" cy="926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F865A-2CD4-4B32-9931-BB97F59C0D13}" type="datetimeFigureOut">
              <a:rPr lang="zh-CN" altLang="en-US" smtClean="0"/>
              <a:t>2017-7-9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ABD6C-8B8A-43E3-AC31-6B91F238C0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765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93C4F-5802-4FC6-9A2D-C308706AFC4E}" type="datetimeFigureOut">
              <a:rPr lang="zh-CN" altLang="en-US" smtClean="0"/>
              <a:t>2017-7-9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6E965-4FB4-49EF-ACAF-A8191D2605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054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6E965-4FB4-49EF-ACAF-A8191D26056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058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94808-D735-4B64-8994-D74D13FA6E5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015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6E965-4FB4-49EF-ACAF-A8191D26056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763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6E965-4FB4-49EF-ACAF-A8191D26056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629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3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AF34-3BBE-4CB5-B9D3-E58280862085}" type="datetime1">
              <a:rPr lang="zh-CN" altLang="en-US" smtClean="0"/>
              <a:t>2017-7-9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34"/>
          <a:stretch/>
        </p:blipFill>
        <p:spPr>
          <a:xfrm>
            <a:off x="214690" y="72424"/>
            <a:ext cx="1189568" cy="73222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1770" y="72424"/>
            <a:ext cx="1237056" cy="73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71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E1EAF-16D6-411A-B731-36BDF4FD6929}" type="datetime1">
              <a:rPr lang="zh-CN" altLang="en-US" smtClean="0"/>
              <a:t>2017-7-9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400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7A3E-2F7C-4FF1-B1BE-0A34694431B2}" type="datetime1">
              <a:rPr lang="zh-CN" altLang="en-US" smtClean="0"/>
              <a:t>2017-7-9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408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3804-4CF0-4E1D-B1D8-17CDFD838384}" type="datetime1">
              <a:rPr lang="zh-CN" altLang="en-US" smtClean="0"/>
              <a:t>2017-7-9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583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8888" y="115888"/>
            <a:ext cx="6985000" cy="6096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11188" y="1052513"/>
            <a:ext cx="8075612" cy="5272087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250825" y="6553200"/>
            <a:ext cx="2613025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</a:t>
            </a:r>
            <a:r>
              <a:rPr lang="en-US" altLang="zh-CN"/>
              <a:t>ihep.cas.cn</a:t>
            </a:r>
            <a:endParaRPr lang="en-US" altLang="ko-KR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940425" y="6553200"/>
            <a:ext cx="3048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中国科学院高能物理研究所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3276600" y="65532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BD4CB5F4-518C-47EE-AEC1-0E1D9607F8C4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88811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3573-0404-4ED2-BF9E-7B7C14A0063A}" type="datetime1">
              <a:rPr lang="zh-CN" altLang="en-US" smtClean="0"/>
              <a:t>2017-7-9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924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8250-84E8-403C-BF6A-217254C03B61}" type="datetime1">
              <a:rPr lang="zh-CN" altLang="en-US" smtClean="0"/>
              <a:t>2017-7-9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315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57AF-8358-4787-9757-17D749F1A6DA}" type="datetime1">
              <a:rPr lang="zh-CN" altLang="en-US" smtClean="0"/>
              <a:t>2017-7-9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817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B5DD-361A-4A14-8B2F-787217B7EDA9}" type="datetime1">
              <a:rPr lang="zh-CN" altLang="en-US" smtClean="0"/>
              <a:t>2017-7-9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4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078CA-DE49-43F4-B67A-C2479EA91A07}" type="datetime1">
              <a:rPr lang="zh-CN" altLang="en-US" smtClean="0"/>
              <a:t>2017-7-9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39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9747-ADE6-4FF7-B055-09BBDEF3C5A8}" type="datetime1">
              <a:rPr lang="zh-CN" altLang="en-US" smtClean="0"/>
              <a:t>2017-7-9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449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B8592-A8D9-478E-9F90-081BCD79AD59}" type="datetime1">
              <a:rPr lang="zh-CN" altLang="en-US" smtClean="0"/>
              <a:t>2017-7-9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178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660F4-12AF-4D38-95A2-FBF3CD2CCA5A}" type="datetime1">
              <a:rPr lang="zh-CN" altLang="en-US" smtClean="0"/>
              <a:t>2017-7-9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20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9C475-0A59-495D-A224-5B0319443D9F}" type="datetime1">
              <a:rPr lang="zh-CN" altLang="en-US" smtClean="0"/>
              <a:t>2017-7-9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2C185-46FB-4E48-8BEC-695330176C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98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17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8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8303" y="2266004"/>
            <a:ext cx="8022336" cy="126274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4400" b="1" dirty="0" smtClean="0"/>
              <a:t>Cavity  </a:t>
            </a:r>
            <a:r>
              <a:rPr lang="en-US" altLang="zh-CN" sz="4400" b="1" smtClean="0"/>
              <a:t>R&amp;D Facilities </a:t>
            </a:r>
            <a:endParaRPr lang="zh-CN" altLang="en-US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578303" y="3906795"/>
            <a:ext cx="78343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cs typeface="仿宋_GB2312" charset="0"/>
              </a:rPr>
              <a:t>Song JIN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/>
            </a:r>
            <a:b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</a:b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2017. 07. 14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10" descr="symbol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0" y="333694"/>
            <a:ext cx="1728192" cy="32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35" y="336412"/>
            <a:ext cx="481136" cy="32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"/>
          <p:cNvSpPr txBox="1"/>
          <p:nvPr/>
        </p:nvSpPr>
        <p:spPr>
          <a:xfrm>
            <a:off x="5373189" y="362588"/>
            <a:ext cx="3648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b="1" dirty="0" smtClean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International Review on PAPS </a:t>
            </a:r>
            <a:r>
              <a:rPr lang="en-US" altLang="zh-CN" sz="1400" b="1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RF System </a:t>
            </a:r>
            <a:endParaRPr lang="zh-CN" altLang="en-US" sz="1400" b="1" dirty="0">
              <a:solidFill>
                <a:srgbClr val="0070C0"/>
              </a:solidFill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40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1176" y="11906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 smtClean="0"/>
              <a:t>Main Features of the </a:t>
            </a:r>
            <a:r>
              <a:rPr lang="en-US" altLang="zh-CN" sz="3200" dirty="0" err="1" smtClean="0"/>
              <a:t>CavCam</a:t>
            </a:r>
            <a:r>
              <a:rPr lang="en-US" altLang="zh-CN" sz="3200" dirty="0" smtClean="0"/>
              <a:t> System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97815" y="1444625"/>
            <a:ext cx="8446416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sz="2200" dirty="0" smtClean="0"/>
              <a:t>Inspection and grinding of the equator and iris area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sz="2200" dirty="0" smtClean="0"/>
              <a:t>Automated inspection (auto-photo, auto-focus etc.)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sz="2200" dirty="0"/>
              <a:t>Resolution: </a:t>
            </a:r>
            <a:r>
              <a:rPr lang="en-US" altLang="zh-CN" sz="2200" dirty="0" smtClean="0"/>
              <a:t>&lt; 5 </a:t>
            </a:r>
            <a:r>
              <a:rPr lang="el-GR" altLang="zh-CN" sz="2200" dirty="0"/>
              <a:t>μ</a:t>
            </a:r>
            <a:r>
              <a:rPr lang="en-US" altLang="zh-CN" sz="2200" dirty="0"/>
              <a:t>m / </a:t>
            </a:r>
            <a:r>
              <a:rPr lang="en-US" altLang="zh-CN" sz="2200" dirty="0" smtClean="0"/>
              <a:t>pixel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sz="2200" dirty="0"/>
              <a:t>Independent </a:t>
            </a:r>
            <a:r>
              <a:rPr lang="en-US" altLang="zh-CN" sz="2200" dirty="0" smtClean="0"/>
              <a:t>brightness control </a:t>
            </a:r>
            <a:r>
              <a:rPr lang="en-US" altLang="zh-CN" sz="2200" dirty="0"/>
              <a:t>of each </a:t>
            </a:r>
            <a:r>
              <a:rPr lang="en-US" altLang="zh-CN" sz="2200" dirty="0" smtClean="0"/>
              <a:t>illumination LED</a:t>
            </a:r>
            <a:endParaRPr lang="en-US" altLang="zh-CN" sz="2200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sz="2200" dirty="0" smtClean="0"/>
              <a:t>Rotatable cavity and camera cylinder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sz="2200" dirty="0" smtClean="0"/>
              <a:t>External driving motor of the grinder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sz="2200" dirty="0" smtClean="0"/>
              <a:t>Collision-free </a:t>
            </a:r>
            <a:r>
              <a:rPr lang="en-US" altLang="zh-CN" sz="2200" dirty="0"/>
              <a:t>of the </a:t>
            </a:r>
            <a:r>
              <a:rPr lang="en-US" altLang="zh-CN" sz="2200" dirty="0" smtClean="0"/>
              <a:t>grinder with proximity sensor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sz="2200" dirty="0" smtClean="0"/>
              <a:t>Easy operation and maintaining</a:t>
            </a:r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423258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00625" y="2551837"/>
            <a:ext cx="8392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Tuning Machine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3220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dirty="0" smtClean="0"/>
              <a:t>Introduction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446" y="1819373"/>
            <a:ext cx="8462030" cy="4701016"/>
          </a:xfrm>
        </p:spPr>
        <p:txBody>
          <a:bodyPr>
            <a:normAutofit/>
          </a:bodyPr>
          <a:lstStyle/>
          <a:p>
            <a:pPr fontAlgn="ctr">
              <a:lnSpc>
                <a:spcPct val="120000"/>
              </a:lnSpc>
              <a:spcBef>
                <a:spcPts val="1200"/>
              </a:spcBef>
            </a:pPr>
            <a:r>
              <a:rPr lang="en-US" altLang="zh-CN" sz="2200" dirty="0"/>
              <a:t>T</a:t>
            </a:r>
            <a:r>
              <a:rPr lang="en-US" altLang="zh-CN" sz="2200" dirty="0" smtClean="0"/>
              <a:t>uning machine is the equipment to adjust the </a:t>
            </a:r>
            <a:r>
              <a:rPr lang="en-US" altLang="zh-CN" sz="2200" dirty="0" smtClean="0">
                <a:solidFill>
                  <a:srgbClr val="FF0000"/>
                </a:solidFill>
              </a:rPr>
              <a:t>frequency</a:t>
            </a:r>
            <a:r>
              <a:rPr lang="en-US" altLang="zh-CN" sz="2200" dirty="0" smtClean="0"/>
              <a:t>, </a:t>
            </a:r>
            <a:r>
              <a:rPr lang="en-US" altLang="zh-CN" sz="2200" dirty="0" smtClean="0">
                <a:solidFill>
                  <a:srgbClr val="FF0000"/>
                </a:solidFill>
              </a:rPr>
              <a:t>field flatness</a:t>
            </a:r>
            <a:r>
              <a:rPr lang="en-US" altLang="zh-CN" sz="2200" dirty="0" smtClean="0"/>
              <a:t>, </a:t>
            </a:r>
            <a:r>
              <a:rPr lang="en-US" altLang="zh-CN" sz="2200" dirty="0" smtClean="0">
                <a:solidFill>
                  <a:srgbClr val="FF0000"/>
                </a:solidFill>
              </a:rPr>
              <a:t>eccentricity</a:t>
            </a:r>
            <a:r>
              <a:rPr lang="en-US" altLang="zh-CN" sz="2200" dirty="0" smtClean="0"/>
              <a:t> (straightness) and </a:t>
            </a:r>
            <a:r>
              <a:rPr lang="en-US" altLang="zh-CN" sz="2200" dirty="0" smtClean="0">
                <a:solidFill>
                  <a:srgbClr val="FF0000"/>
                </a:solidFill>
              </a:rPr>
              <a:t>length</a:t>
            </a:r>
            <a:r>
              <a:rPr lang="en-US" altLang="zh-CN" sz="2200" dirty="0" smtClean="0"/>
              <a:t> </a:t>
            </a:r>
            <a:r>
              <a:rPr lang="en-US" altLang="zh-CN" sz="2200" dirty="0"/>
              <a:t>of the multi-cell </a:t>
            </a:r>
            <a:r>
              <a:rPr lang="en-US" altLang="zh-CN" sz="2200" dirty="0" smtClean="0"/>
              <a:t>cavities to meet the target specifications.</a:t>
            </a:r>
          </a:p>
          <a:p>
            <a:pPr fontAlgn="ctr">
              <a:lnSpc>
                <a:spcPct val="120000"/>
              </a:lnSpc>
              <a:spcBef>
                <a:spcPts val="1200"/>
              </a:spcBef>
            </a:pPr>
            <a:r>
              <a:rPr lang="en-US" altLang="zh-CN" sz="2200" dirty="0" smtClean="0"/>
              <a:t>Fully </a:t>
            </a:r>
            <a:r>
              <a:rPr lang="en-US" altLang="zh-CN" sz="2200" dirty="0"/>
              <a:t>automatic tuning </a:t>
            </a:r>
            <a:r>
              <a:rPr lang="en-US" altLang="zh-CN" sz="2200" dirty="0" smtClean="0"/>
              <a:t>machine (FATM) </a:t>
            </a:r>
            <a:r>
              <a:rPr lang="en-US" altLang="zh-CN" sz="2200" dirty="0"/>
              <a:t>is needed for the cavity </a:t>
            </a:r>
            <a:r>
              <a:rPr lang="en-US" altLang="zh-CN" sz="2200" dirty="0" smtClean="0"/>
              <a:t>mass-production at industry. We plan to make a machine for 1.3 GHz TESLA cavity in collaboration with related labs (other fund). </a:t>
            </a:r>
            <a:endParaRPr lang="en-US" altLang="zh-CN" sz="2200" dirty="0"/>
          </a:p>
          <a:p>
            <a:pPr fontAlgn="ctr">
              <a:lnSpc>
                <a:spcPct val="120000"/>
              </a:lnSpc>
              <a:spcBef>
                <a:spcPts val="1200"/>
              </a:spcBef>
            </a:pPr>
            <a:r>
              <a:rPr lang="en-US" altLang="zh-CN" sz="2200" dirty="0" smtClean="0"/>
              <a:t>For the first </a:t>
            </a:r>
            <a:r>
              <a:rPr lang="en-US" altLang="zh-CN" sz="2200" dirty="0" err="1" smtClean="0"/>
              <a:t>tep</a:t>
            </a:r>
            <a:r>
              <a:rPr lang="en-US" altLang="zh-CN" sz="2200" dirty="0" smtClean="0"/>
              <a:t>, we </a:t>
            </a:r>
            <a:r>
              <a:rPr lang="en-US" altLang="zh-CN" sz="2200" dirty="0"/>
              <a:t>will make </a:t>
            </a:r>
            <a:r>
              <a:rPr lang="en-US" altLang="zh-CN" sz="2200" dirty="0" smtClean="0"/>
              <a:t>a semi-automatic </a:t>
            </a:r>
            <a:r>
              <a:rPr lang="en-US" altLang="zh-CN" sz="2200" dirty="0"/>
              <a:t>tuning </a:t>
            </a:r>
            <a:r>
              <a:rPr lang="en-US" altLang="zh-CN" sz="2200" dirty="0" smtClean="0"/>
              <a:t>machine (SATM) for 1.3 </a:t>
            </a:r>
            <a:r>
              <a:rPr lang="en-US" altLang="zh-CN" sz="2200" dirty="0"/>
              <a:t>GHz </a:t>
            </a:r>
            <a:r>
              <a:rPr lang="en-US" altLang="zh-CN" sz="2200" dirty="0" smtClean="0"/>
              <a:t>TESLA cavity based on the DESY design, which is upgradable to FATM in </a:t>
            </a:r>
            <a:r>
              <a:rPr lang="en-US" altLang="zh-CN" sz="2200" dirty="0"/>
              <a:t>the near </a:t>
            </a:r>
            <a:r>
              <a:rPr lang="en-US" altLang="zh-CN" sz="2200" dirty="0" smtClean="0"/>
              <a:t>future.</a:t>
            </a:r>
            <a:endParaRPr lang="en-US" altLang="zh-CN" sz="2200" dirty="0"/>
          </a:p>
          <a:p>
            <a:pPr>
              <a:lnSpc>
                <a:spcPct val="120000"/>
              </a:lnSpc>
            </a:pP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01265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340" y="329181"/>
            <a:ext cx="8182925" cy="879212"/>
          </a:xfrm>
        </p:spPr>
        <p:txBody>
          <a:bodyPr/>
          <a:lstStyle/>
          <a:p>
            <a:pPr algn="ctr"/>
            <a:r>
              <a:rPr lang="en-US" altLang="zh-CN" dirty="0" smtClean="0"/>
              <a:t>Fully Automatic Tuning Machine</a:t>
            </a:r>
            <a:endParaRPr lang="zh-CN" alt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69" y="1313617"/>
            <a:ext cx="3217486" cy="241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612" y="1313617"/>
            <a:ext cx="3217487" cy="241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内容占位符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12" y="3938047"/>
            <a:ext cx="3217487" cy="2413116"/>
          </a:xfr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r="6467"/>
          <a:stretch/>
        </p:blipFill>
        <p:spPr>
          <a:xfrm>
            <a:off x="986869" y="3938047"/>
            <a:ext cx="3192742" cy="24131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06534" y="3358197"/>
            <a:ext cx="1692000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 err="1" smtClean="0"/>
              <a:t>DESY@Zonon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2529138" y="3358197"/>
            <a:ext cx="1692000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 smtClean="0"/>
              <a:t>DESY@RI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2487611" y="5981831"/>
            <a:ext cx="1692000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/>
              <a:t>FNAL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6334815" y="5981831"/>
            <a:ext cx="1692000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KEK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080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971"/>
            <a:ext cx="9144000" cy="64659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530401" y="6135580"/>
            <a:ext cx="1891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(courtesy of </a:t>
            </a:r>
            <a:r>
              <a:rPr lang="en-US" altLang="zh-CN" dirty="0" smtClean="0"/>
              <a:t>DESY)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712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dirty="0"/>
              <a:t>Main Features of </a:t>
            </a:r>
            <a:r>
              <a:rPr lang="en-US" altLang="zh-CN" sz="3200" dirty="0" smtClean="0"/>
              <a:t>the Tuning Machine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690690"/>
            <a:ext cx="7886700" cy="489768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sz="2200" dirty="0" smtClean="0">
                <a:solidFill>
                  <a:srgbClr val="FF0000"/>
                </a:solidFill>
              </a:rPr>
              <a:t>Include: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 smtClean="0"/>
              <a:t>Base Frame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 smtClean="0"/>
              <a:t>Cavity Supporters and Train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 smtClean="0"/>
              <a:t>Tuning Frame (vice jaws, sensors and actuators)</a:t>
            </a:r>
            <a:endParaRPr lang="en-US" altLang="zh-CN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 smtClean="0"/>
              <a:t>Bead-Pull </a:t>
            </a:r>
            <a:r>
              <a:rPr lang="en-US" altLang="zh-CN" sz="2000" dirty="0"/>
              <a:t>S</a:t>
            </a:r>
            <a:r>
              <a:rPr lang="en-US" altLang="zh-CN" sz="2000" dirty="0" smtClean="0"/>
              <a:t>ystem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 smtClean="0"/>
              <a:t>Motors </a:t>
            </a:r>
            <a:r>
              <a:rPr lang="en-US" altLang="zh-CN" sz="2000" dirty="0"/>
              <a:t>Control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CN" sz="2200" dirty="0" smtClean="0">
                <a:solidFill>
                  <a:srgbClr val="FF0000"/>
                </a:solidFill>
              </a:rPr>
              <a:t>Not include (upgrade in the future):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/>
              <a:t>Cavity Alignment Tool (laser)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 smtClean="0"/>
              <a:t>Eccentricity Measurement Device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/>
              <a:t>Network Analyzer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 smtClean="0"/>
              <a:t>Software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 smtClean="0"/>
              <a:t>...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453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6547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 smtClean="0"/>
              <a:t>3</a:t>
            </a:r>
            <a:r>
              <a:rPr lang="zh-CN" altLang="en-US" sz="3600" dirty="0" smtClean="0"/>
              <a:t>、</a:t>
            </a:r>
            <a:r>
              <a:rPr lang="en-US" altLang="zh-CN" sz="3600" dirty="0" smtClean="0"/>
              <a:t>N-doping furnace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13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600" dirty="0" smtClean="0"/>
              <a:t>N-doping effects</a:t>
            </a:r>
            <a:endParaRPr lang="zh-CN" altLang="en-US" sz="36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678" y="2178463"/>
            <a:ext cx="3602354" cy="2896439"/>
          </a:xfrm>
          <a:prstGeom prst="rect">
            <a:avLst/>
          </a:prstGeom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4654679" y="5128100"/>
            <a:ext cx="3865626" cy="57654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350" dirty="0">
                <a:solidFill>
                  <a:srgbClr val="FF0000"/>
                </a:solidFill>
              </a:rPr>
              <a:t>Vertical test results of 650 MHz Single-Cell (</a:t>
            </a:r>
            <a:r>
              <a:rPr lang="el-GR" altLang="zh-CN" sz="1350" dirty="0">
                <a:solidFill>
                  <a:srgbClr val="FF0000"/>
                </a:solidFill>
              </a:rPr>
              <a:t>β</a:t>
            </a:r>
            <a:r>
              <a:rPr lang="en-US" altLang="zh-CN" sz="1350" dirty="0">
                <a:solidFill>
                  <a:srgbClr val="FF0000"/>
                </a:solidFill>
              </a:rPr>
              <a:t>=0.92) cavity (courtesy of FNAL)</a:t>
            </a:r>
            <a:endParaRPr lang="zh-CN" altLang="en-US" sz="1350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5" t="25285" r="25990" b="12415"/>
          <a:stretch>
            <a:fillRect/>
          </a:stretch>
        </p:blipFill>
        <p:spPr bwMode="auto">
          <a:xfrm>
            <a:off x="495139" y="2266590"/>
            <a:ext cx="355886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495139" y="5128100"/>
            <a:ext cx="3865626" cy="57654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350" dirty="0">
                <a:solidFill>
                  <a:srgbClr val="FF0000"/>
                </a:solidFill>
              </a:rPr>
              <a:t>Vertical test results of 1.3GHz single cell cavity (courtesy of FNAL)</a:t>
            </a:r>
            <a:endParaRPr lang="zh-CN" altLang="en-US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79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794" y="3319223"/>
            <a:ext cx="4795593" cy="26771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600" dirty="0"/>
              <a:t>N-doping </a:t>
            </a:r>
            <a:r>
              <a:rPr lang="en-US" altLang="zh-CN" sz="3600" dirty="0" smtClean="0"/>
              <a:t>furnaces </a:t>
            </a:r>
            <a:endParaRPr lang="zh-CN" altLang="en-US" sz="3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5" y="1959388"/>
            <a:ext cx="4581455" cy="242973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0030" y="4567429"/>
            <a:ext cx="3826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/>
              <a:t>N-doping Furnace at OTIC</a:t>
            </a:r>
          </a:p>
          <a:p>
            <a:pPr algn="ctr"/>
            <a:r>
              <a:rPr lang="en-US" altLang="zh-CN" sz="1350" dirty="0"/>
              <a:t> (</a:t>
            </a:r>
            <a:r>
              <a:rPr lang="en-US" altLang="zh-CN" sz="1350" b="1" dirty="0">
                <a:solidFill>
                  <a:srgbClr val="FF0000"/>
                </a:solidFill>
              </a:rPr>
              <a:t>similar as ours</a:t>
            </a:r>
            <a:r>
              <a:rPr lang="en-US" altLang="zh-CN" sz="1350" dirty="0"/>
              <a:t>, made by Lanzhou Vacuum</a:t>
            </a:r>
            <a:r>
              <a:rPr lang="zh-CN" altLang="en-US" sz="1350" dirty="0"/>
              <a:t>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824183" y="2796608"/>
            <a:ext cx="21831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N-doping Furnace at FNAL</a:t>
            </a:r>
            <a:r>
              <a:rPr lang="zh-CN" altLang="en-US" sz="1350" dirty="0"/>
              <a:t>（</a:t>
            </a:r>
            <a:r>
              <a:rPr lang="en-US" altLang="zh-CN" sz="1350" dirty="0"/>
              <a:t>made by T-M VACUUM</a:t>
            </a:r>
            <a:r>
              <a:rPr lang="zh-CN" altLang="en-US" sz="1350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80231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600" dirty="0"/>
              <a:t>Main </a:t>
            </a:r>
            <a:r>
              <a:rPr lang="en-US" altLang="zh-CN" sz="3600" dirty="0" smtClean="0"/>
              <a:t>parameters of design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929008"/>
            <a:ext cx="7886700" cy="46346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2000" dirty="0"/>
              <a:t>Dimensions</a:t>
            </a:r>
            <a:r>
              <a:rPr lang="zh-CN" altLang="en-US" sz="2000" dirty="0"/>
              <a:t>：</a:t>
            </a:r>
            <a:r>
              <a:rPr lang="en-US" altLang="zh-CN" sz="2000" dirty="0"/>
              <a:t>7000L</a:t>
            </a:r>
            <a:r>
              <a:rPr lang="zh-CN" altLang="zh-CN" sz="2000" dirty="0"/>
              <a:t>×</a:t>
            </a:r>
            <a:r>
              <a:rPr lang="en-US" altLang="zh-CN" sz="2000" dirty="0"/>
              <a:t>6000W</a:t>
            </a:r>
            <a:r>
              <a:rPr lang="zh-CN" altLang="zh-CN" sz="2000" dirty="0"/>
              <a:t>×</a:t>
            </a:r>
            <a:r>
              <a:rPr lang="en-US" altLang="zh-CN" sz="2000" dirty="0"/>
              <a:t>3500H</a:t>
            </a:r>
            <a:r>
              <a:rPr lang="zh-CN" altLang="zh-CN" sz="2000" dirty="0"/>
              <a:t>（</a:t>
            </a:r>
            <a:r>
              <a:rPr lang="en-US" altLang="zh-CN" sz="2000" dirty="0"/>
              <a:t>mm</a:t>
            </a:r>
            <a:r>
              <a:rPr lang="zh-CN" altLang="en-US" sz="2000" dirty="0"/>
              <a:t>）</a:t>
            </a:r>
            <a:endParaRPr lang="en-US" altLang="zh-CN" sz="2000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CN" sz="2000" dirty="0"/>
              <a:t>Total electricity power</a:t>
            </a:r>
            <a:r>
              <a:rPr lang="zh-CN" altLang="en-US" sz="2000" dirty="0"/>
              <a:t>：</a:t>
            </a:r>
            <a:r>
              <a:rPr lang="en-US" altLang="zh-CN" sz="2000" dirty="0"/>
              <a:t>300 kW</a:t>
            </a:r>
          </a:p>
          <a:p>
            <a:pPr>
              <a:lnSpc>
                <a:spcPct val="100000"/>
              </a:lnSpc>
            </a:pPr>
            <a:r>
              <a:rPr lang="en-US" altLang="zh-CN" sz="2000" dirty="0"/>
              <a:t>Heating power</a:t>
            </a:r>
            <a:r>
              <a:rPr lang="zh-CN" altLang="en-US" sz="2000" dirty="0"/>
              <a:t>：</a:t>
            </a:r>
            <a:r>
              <a:rPr lang="en-US" altLang="zh-CN" sz="2000" dirty="0"/>
              <a:t>210 kW</a:t>
            </a:r>
          </a:p>
          <a:p>
            <a:pPr>
              <a:lnSpc>
                <a:spcPct val="100000"/>
              </a:lnSpc>
            </a:pPr>
            <a:r>
              <a:rPr lang="en-US" altLang="zh-CN" sz="2000" dirty="0"/>
              <a:t>Uniform temperature zone</a:t>
            </a:r>
            <a:r>
              <a:rPr lang="zh-CN" altLang="en-US" sz="2000" dirty="0"/>
              <a:t>：</a:t>
            </a:r>
            <a:r>
              <a:rPr lang="en-US" altLang="zh-CN" sz="2000" dirty="0"/>
              <a:t>1500*600*600 mm</a:t>
            </a:r>
          </a:p>
          <a:p>
            <a:pPr>
              <a:lnSpc>
                <a:spcPct val="100000"/>
              </a:lnSpc>
            </a:pPr>
            <a:r>
              <a:rPr lang="en-US" altLang="zh-CN" sz="2000" dirty="0"/>
              <a:t>Max</a:t>
            </a:r>
            <a:r>
              <a:rPr lang="zh-CN" altLang="en-US" sz="2000" dirty="0"/>
              <a:t> </a:t>
            </a:r>
            <a:r>
              <a:rPr lang="en-US" altLang="zh-CN" sz="2000" dirty="0"/>
              <a:t>temperature</a:t>
            </a:r>
            <a:r>
              <a:rPr lang="zh-CN" altLang="en-US" sz="2000" dirty="0"/>
              <a:t>：</a:t>
            </a:r>
            <a:r>
              <a:rPr lang="en-US" altLang="zh-CN" sz="2000" dirty="0"/>
              <a:t>1200 °C</a:t>
            </a:r>
          </a:p>
          <a:p>
            <a:pPr>
              <a:lnSpc>
                <a:spcPct val="100000"/>
              </a:lnSpc>
            </a:pPr>
            <a:r>
              <a:rPr lang="en-US" altLang="zh-CN" sz="2000" dirty="0"/>
              <a:t>Max Load: 500 kg</a:t>
            </a:r>
          </a:p>
          <a:p>
            <a:pPr>
              <a:lnSpc>
                <a:spcPct val="100000"/>
              </a:lnSpc>
            </a:pPr>
            <a:r>
              <a:rPr lang="en-US" altLang="zh-CN" sz="2000" dirty="0"/>
              <a:t>Ultra vacuum</a:t>
            </a:r>
            <a:r>
              <a:rPr lang="zh-CN" altLang="en-US" sz="2000" dirty="0"/>
              <a:t>：</a:t>
            </a:r>
            <a:r>
              <a:rPr lang="en-US" altLang="zh-CN" sz="2000" dirty="0"/>
              <a:t>&lt;1e-4 Pa</a:t>
            </a:r>
          </a:p>
          <a:p>
            <a:pPr>
              <a:lnSpc>
                <a:spcPct val="100000"/>
              </a:lnSpc>
            </a:pPr>
            <a:r>
              <a:rPr lang="en-US" altLang="zh-CN" sz="2000" dirty="0"/>
              <a:t>Cooling</a:t>
            </a:r>
            <a:r>
              <a:rPr lang="zh-CN" altLang="en-US" sz="2000" dirty="0"/>
              <a:t>：</a:t>
            </a:r>
            <a:r>
              <a:rPr lang="en-US" altLang="zh-CN" sz="2000" dirty="0"/>
              <a:t>natural cooling with protective gas</a:t>
            </a:r>
          </a:p>
          <a:p>
            <a:pPr>
              <a:lnSpc>
                <a:spcPct val="100000"/>
              </a:lnSpc>
            </a:pPr>
            <a:r>
              <a:rPr lang="en-US" altLang="zh-CN" sz="2000" dirty="0"/>
              <a:t>Gas Injection </a:t>
            </a:r>
            <a:r>
              <a:rPr lang="zh-CN" altLang="en-US" sz="2000" dirty="0"/>
              <a:t>：</a:t>
            </a:r>
            <a:r>
              <a:rPr lang="en-US" altLang="zh-CN" sz="2000" dirty="0"/>
              <a:t>4</a:t>
            </a:r>
            <a:r>
              <a:rPr lang="zh-CN" altLang="en-US" sz="2000" dirty="0"/>
              <a:t> </a:t>
            </a:r>
            <a:r>
              <a:rPr lang="en-US" altLang="zh-CN" sz="2000" dirty="0"/>
              <a:t>ports</a:t>
            </a:r>
            <a:r>
              <a:rPr lang="zh-CN" altLang="en-US" sz="2000" dirty="0"/>
              <a:t> </a:t>
            </a:r>
            <a:r>
              <a:rPr lang="en-US" altLang="zh-CN" sz="2000" dirty="0"/>
              <a:t>for</a:t>
            </a:r>
            <a:r>
              <a:rPr lang="zh-CN" altLang="en-US" sz="2000" dirty="0"/>
              <a:t> </a:t>
            </a:r>
            <a:r>
              <a:rPr lang="en-US" altLang="zh-CN" sz="2000" dirty="0"/>
              <a:t>N</a:t>
            </a:r>
            <a:r>
              <a:rPr lang="en-US" altLang="zh-CN" sz="2000" baseline="-25000" dirty="0"/>
              <a:t>2</a:t>
            </a:r>
            <a:r>
              <a:rPr lang="en-US" altLang="zh-CN" sz="2000" dirty="0"/>
              <a:t>, </a:t>
            </a:r>
            <a:r>
              <a:rPr lang="en-US" altLang="zh-CN" sz="2000" dirty="0" err="1"/>
              <a:t>Ar</a:t>
            </a:r>
            <a:r>
              <a:rPr lang="en-US" altLang="zh-CN" sz="2000" dirty="0"/>
              <a:t>, air and </a:t>
            </a:r>
            <a:r>
              <a:rPr lang="en-US" altLang="zh-CN" sz="2000" dirty="0" smtClean="0"/>
              <a:t>RGA</a:t>
            </a:r>
          </a:p>
          <a:p>
            <a:pPr>
              <a:lnSpc>
                <a:spcPct val="100000"/>
              </a:lnSpc>
            </a:pPr>
            <a:r>
              <a:rPr lang="en-US" altLang="zh-CN" sz="2000" dirty="0" smtClean="0"/>
              <a:t>Mass flow controller: 0.1-100Pa</a:t>
            </a:r>
            <a:endParaRPr lang="en-US" altLang="zh-CN" sz="2000" dirty="0"/>
          </a:p>
          <a:p>
            <a:pPr>
              <a:lnSpc>
                <a:spcPct val="10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72817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758536"/>
            <a:ext cx="8427668" cy="43513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Cavity optical inspection and local grinding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Tuning equipment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N-doping furnace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Nb3Sn furnace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Nb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/Cu coating system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065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600" dirty="0" smtClean="0"/>
              <a:t>Main components of vacuum system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933957"/>
            <a:ext cx="7886700" cy="293866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/>
              <a:t>Oil-free pumping system: two COOLVAC10000 CL-V</a:t>
            </a:r>
            <a:r>
              <a:rPr lang="zh-CN" altLang="zh-CN" sz="2000" dirty="0"/>
              <a:t>（</a:t>
            </a:r>
            <a:r>
              <a:rPr lang="en-US" altLang="zh-CN" sz="2000" dirty="0"/>
              <a:t>DN500 ISO-K</a:t>
            </a:r>
            <a:r>
              <a:rPr lang="zh-CN" altLang="zh-CN" sz="2000" dirty="0"/>
              <a:t>，</a:t>
            </a:r>
            <a:r>
              <a:rPr lang="en-US" altLang="zh-CN" sz="2000" dirty="0"/>
              <a:t>N</a:t>
            </a:r>
            <a:r>
              <a:rPr lang="en-US" altLang="zh-CN" sz="2000" baseline="-25000" dirty="0"/>
              <a:t>2 </a:t>
            </a:r>
            <a:r>
              <a:rPr lang="en-US" altLang="zh-CN" sz="2000" dirty="0"/>
              <a:t>pumping speed 10 000l/s)</a:t>
            </a:r>
            <a:r>
              <a:rPr lang="zh-CN" altLang="en-US" sz="2000" dirty="0"/>
              <a:t>  </a:t>
            </a:r>
            <a:r>
              <a:rPr lang="en-US" altLang="zh-CN" sz="2000" dirty="0"/>
              <a:t>cryo-pumps by </a:t>
            </a:r>
            <a:r>
              <a:rPr lang="en-US" altLang="zh-CN" sz="2000" dirty="0" err="1"/>
              <a:t>Leybold</a:t>
            </a:r>
            <a:r>
              <a:rPr lang="zh-CN" altLang="zh-CN" sz="2000" dirty="0"/>
              <a:t>、</a:t>
            </a:r>
            <a:r>
              <a:rPr lang="en-US" altLang="zh-CN" sz="2000" dirty="0"/>
              <a:t>one roots pump (1200L/S)</a:t>
            </a:r>
            <a:r>
              <a:rPr lang="zh-CN" altLang="zh-CN" sz="2000" dirty="0"/>
              <a:t>、</a:t>
            </a:r>
            <a:r>
              <a:rPr lang="en-US" altLang="zh-CN" sz="2000" dirty="0"/>
              <a:t>one screw pump.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All valves are </a:t>
            </a:r>
            <a:r>
              <a:rPr lang="en-US" altLang="zh-CN" sz="2000" dirty="0" smtClean="0"/>
              <a:t>pneumatic, </a:t>
            </a:r>
            <a:r>
              <a:rPr lang="en-US" altLang="zh-CN" sz="2000" dirty="0"/>
              <a:t>which automatically shut as power off. 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Vacuum pipe is made by stainless steel to keep clean.</a:t>
            </a:r>
            <a:endParaRPr lang="zh-CN" altLang="zh-CN" sz="2000" dirty="0"/>
          </a:p>
          <a:p>
            <a:pPr>
              <a:lnSpc>
                <a:spcPct val="150000"/>
              </a:lnSpc>
            </a:pPr>
            <a:endParaRPr lang="zh-CN" altLang="zh-CN" sz="2000" dirty="0"/>
          </a:p>
          <a:p>
            <a:pPr>
              <a:lnSpc>
                <a:spcPct val="150000"/>
              </a:lnSpc>
            </a:pPr>
            <a:endParaRPr lang="en-US" altLang="zh-CN" sz="2000" dirty="0"/>
          </a:p>
          <a:p>
            <a:pPr>
              <a:lnSpc>
                <a:spcPct val="15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21004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600" dirty="0"/>
              <a:t>Control system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933957"/>
            <a:ext cx="7886700" cy="2679954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PLC with Touch </a:t>
            </a:r>
            <a:r>
              <a:rPr lang="en-US" altLang="zh-CN" sz="2000" dirty="0"/>
              <a:t>screen </a:t>
            </a:r>
            <a:endParaRPr lang="en-US" altLang="zh-CN" sz="2000" dirty="0" smtClean="0"/>
          </a:p>
          <a:p>
            <a:r>
              <a:rPr lang="en-US" altLang="zh-CN" sz="2000" dirty="0" smtClean="0"/>
              <a:t>Industrial </a:t>
            </a:r>
            <a:r>
              <a:rPr lang="en-US" altLang="zh-CN" sz="2000" dirty="0"/>
              <a:t>Personal Computer </a:t>
            </a:r>
            <a:r>
              <a:rPr lang="en-US" altLang="zh-CN" sz="2000" dirty="0" smtClean="0"/>
              <a:t>with </a:t>
            </a:r>
            <a:r>
              <a:rPr lang="en-US" altLang="zh-CN" sz="2000" dirty="0" err="1" smtClean="0"/>
              <a:t>Labview</a:t>
            </a:r>
            <a:endParaRPr lang="en-US" altLang="zh-CN" sz="2000" dirty="0" smtClean="0"/>
          </a:p>
          <a:p>
            <a:r>
              <a:rPr lang="en-US" altLang="zh-CN" sz="2000" dirty="0" smtClean="0"/>
              <a:t>Main parameters such </a:t>
            </a:r>
            <a:r>
              <a:rPr lang="en-US" altLang="zh-CN" sz="2000" dirty="0"/>
              <a:t>as </a:t>
            </a:r>
            <a:r>
              <a:rPr lang="en-US" altLang="zh-CN" sz="2000" dirty="0" smtClean="0"/>
              <a:t>mass flow, will be automatic controlled;</a:t>
            </a:r>
            <a:endParaRPr lang="en-US" altLang="zh-CN" sz="2000" dirty="0"/>
          </a:p>
          <a:p>
            <a:r>
              <a:rPr lang="en-US" altLang="zh-CN" sz="2000" dirty="0"/>
              <a:t>Data can be recorded, stored and transferred by internet</a:t>
            </a:r>
          </a:p>
          <a:p>
            <a:r>
              <a:rPr lang="en-US" altLang="zh-CN" sz="2000" dirty="0"/>
              <a:t> There’s also manual control </a:t>
            </a:r>
            <a:r>
              <a:rPr lang="en-US" altLang="zh-CN" sz="2000" dirty="0" smtClean="0"/>
              <a:t>system</a:t>
            </a:r>
            <a:r>
              <a:rPr lang="en-US" altLang="zh-CN" sz="2000" dirty="0"/>
              <a:t>, which is independent from computer</a:t>
            </a:r>
            <a:r>
              <a:rPr lang="en-US" altLang="zh-CN" sz="2000" dirty="0" smtClean="0"/>
              <a:t>.</a:t>
            </a:r>
          </a:p>
          <a:p>
            <a:endParaRPr lang="en-US" altLang="zh-CN" sz="2000" dirty="0"/>
          </a:p>
          <a:p>
            <a:endParaRPr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2960804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6547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 smtClean="0"/>
              <a:t>4</a:t>
            </a:r>
            <a:r>
              <a:rPr lang="zh-CN" altLang="en-US" sz="3600" dirty="0" smtClean="0"/>
              <a:t>、</a:t>
            </a:r>
            <a:r>
              <a:rPr lang="en-US" altLang="zh-CN" sz="3600" dirty="0"/>
              <a:t> Nb</a:t>
            </a:r>
            <a:r>
              <a:rPr lang="en-US" altLang="zh-CN" sz="3600" baseline="-25000" dirty="0"/>
              <a:t>3</a:t>
            </a:r>
            <a:r>
              <a:rPr lang="en-US" altLang="zh-CN" sz="3600" dirty="0"/>
              <a:t>Sn </a:t>
            </a:r>
            <a:r>
              <a:rPr lang="en-US" altLang="zh-CN" sz="3600" dirty="0" smtClean="0"/>
              <a:t>furnace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39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/>
          </p:cNvSpPr>
          <p:nvPr>
            <p:ph type="title"/>
          </p:nvPr>
        </p:nvSpPr>
        <p:spPr>
          <a:xfrm>
            <a:off x="601249" y="450937"/>
            <a:ext cx="8542751" cy="857250"/>
          </a:xfrm>
        </p:spPr>
        <p:txBody>
          <a:bodyPr>
            <a:noAutofit/>
          </a:bodyPr>
          <a:lstStyle/>
          <a:p>
            <a:pPr algn="ctr"/>
            <a:r>
              <a:rPr lang="en-US" altLang="zh-CN" sz="3600" dirty="0" smtClean="0"/>
              <a:t>Advantages</a:t>
            </a:r>
            <a:endParaRPr lang="zh-CN" altLang="en-US" sz="3600" dirty="0"/>
          </a:p>
        </p:txBody>
      </p:sp>
      <p:sp>
        <p:nvSpPr>
          <p:cNvPr id="3075" name="内容占位符 2"/>
          <p:cNvSpPr>
            <a:spLocks noGrp="1"/>
          </p:cNvSpPr>
          <p:nvPr>
            <p:ph idx="1"/>
          </p:nvPr>
        </p:nvSpPr>
        <p:spPr>
          <a:xfrm>
            <a:off x="894046" y="1495132"/>
            <a:ext cx="7786492" cy="1189730"/>
          </a:xfrm>
        </p:spPr>
        <p:txBody>
          <a:bodyPr>
            <a:noAutofit/>
          </a:bodyPr>
          <a:lstStyle/>
          <a:p>
            <a:r>
              <a:rPr lang="en-US" altLang="zh-CN" sz="2000" dirty="0"/>
              <a:t>Niobium cavity coating with Nb</a:t>
            </a:r>
            <a:r>
              <a:rPr lang="en-US" altLang="zh-CN" sz="2000" baseline="-25000" dirty="0"/>
              <a:t>3</a:t>
            </a:r>
            <a:r>
              <a:rPr lang="en-US" altLang="zh-CN" sz="2000" dirty="0"/>
              <a:t>Sn can work at 4.2K, which save much cost than 2K.</a:t>
            </a:r>
          </a:p>
          <a:p>
            <a:r>
              <a:rPr lang="en-US" altLang="zh-CN" sz="2000" dirty="0"/>
              <a:t> Nb</a:t>
            </a:r>
            <a:r>
              <a:rPr lang="en-US" altLang="zh-CN" sz="2000" baseline="-25000" dirty="0"/>
              <a:t>3</a:t>
            </a:r>
            <a:r>
              <a:rPr lang="en-US" altLang="zh-CN" sz="2000" dirty="0"/>
              <a:t>Sn is predicted to have </a:t>
            </a:r>
            <a:r>
              <a:rPr lang="en-US" altLang="zh-CN" sz="2000" dirty="0" smtClean="0"/>
              <a:t>2 times higher </a:t>
            </a:r>
            <a:r>
              <a:rPr lang="en-US" altLang="zh-CN" sz="2000" dirty="0"/>
              <a:t>magnetic field limit of niobium.</a:t>
            </a:r>
          </a:p>
        </p:txBody>
      </p:sp>
      <p:pic>
        <p:nvPicPr>
          <p:cNvPr id="3076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4" y="3019573"/>
            <a:ext cx="5054929" cy="313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"/>
          <a:stretch>
            <a:fillRect/>
          </a:stretch>
        </p:blipFill>
        <p:spPr bwMode="auto">
          <a:xfrm>
            <a:off x="4787292" y="3132025"/>
            <a:ext cx="4076870" cy="29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7553195" y="5398718"/>
            <a:ext cx="926926" cy="15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943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内容占位符 2"/>
          <p:cNvSpPr>
            <a:spLocks noGrp="1"/>
          </p:cNvSpPr>
          <p:nvPr>
            <p:ph idx="1"/>
          </p:nvPr>
        </p:nvSpPr>
        <p:spPr>
          <a:xfrm>
            <a:off x="814249" y="1690689"/>
            <a:ext cx="7515501" cy="1097756"/>
          </a:xfrm>
        </p:spPr>
        <p:txBody>
          <a:bodyPr>
            <a:noAutofit/>
          </a:bodyPr>
          <a:lstStyle/>
          <a:p>
            <a:pPr algn="just"/>
            <a:r>
              <a:rPr lang="en-US" altLang="zh-CN" sz="2000" dirty="0"/>
              <a:t>Efficiency of 4.2K to 2K is about 5:1. Take PAPS Cryogenics system for example, the refrigerator (2500W@4.2K ≈ 500W@2K) costs 50 million Chinese Yuan, while the refrigerator (500W@4.2K) costs about 15 million Chinese Yuan.</a:t>
            </a:r>
            <a:endParaRPr lang="zh-CN" altLang="en-US" sz="2000" dirty="0"/>
          </a:p>
        </p:txBody>
      </p:sp>
      <p:pic>
        <p:nvPicPr>
          <p:cNvPr id="4100" name="Content Placeholder 4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217" y="3169084"/>
            <a:ext cx="3208584" cy="250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内容占位符 2"/>
          <p:cNvSpPr txBox="1">
            <a:spLocks/>
          </p:cNvSpPr>
          <p:nvPr/>
        </p:nvSpPr>
        <p:spPr bwMode="auto">
          <a:xfrm>
            <a:off x="628649" y="3040380"/>
            <a:ext cx="3880721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1W@4.2K needs 300W electricity power. So the electricity power of PAPS cryogenics system (500W@2K) is ~750kW. If 4.2K, it’s ~150kW for 500W@4.2K.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smtClean="0"/>
              <a:t>Economic benefits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3810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36" y="1352811"/>
            <a:ext cx="6618672" cy="40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34000F44-1568-41D0-A32D-56A441C95BA5}"/>
              </a:ext>
            </a:extLst>
          </p:cNvPr>
          <p:cNvSpPr txBox="1">
            <a:spLocks/>
          </p:cNvSpPr>
          <p:nvPr/>
        </p:nvSpPr>
        <p:spPr>
          <a:xfrm>
            <a:off x="2082405" y="5534242"/>
            <a:ext cx="5133213" cy="57654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/>
              <a:t>Schematic of </a:t>
            </a:r>
            <a:r>
              <a:rPr lang="en-US" altLang="zh-CN" sz="2000" dirty="0" err="1"/>
              <a:t>Nb</a:t>
            </a:r>
            <a:r>
              <a:rPr lang="en-US" altLang="zh-CN" sz="2000" dirty="0"/>
              <a:t> cavity coating with Nb</a:t>
            </a:r>
            <a:r>
              <a:rPr lang="en-US" altLang="zh-CN" sz="2000" baseline="-25000" dirty="0"/>
              <a:t>3</a:t>
            </a:r>
            <a:r>
              <a:rPr lang="en-US" altLang="zh-CN" sz="2000" dirty="0"/>
              <a:t>Sn (courtesy of FNAL)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42354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zh-CN" sz="3600" dirty="0"/>
              <a:t>Cornell Nb</a:t>
            </a:r>
            <a:r>
              <a:rPr lang="en-US" altLang="zh-CN" sz="3600" baseline="-25000" dirty="0"/>
              <a:t>3</a:t>
            </a:r>
            <a:r>
              <a:rPr lang="en-US" altLang="zh-CN" sz="3600" dirty="0"/>
              <a:t>Sn </a:t>
            </a:r>
            <a:r>
              <a:rPr lang="en-US" altLang="zh-CN" sz="3600" dirty="0" smtClean="0"/>
              <a:t>coating furnace</a:t>
            </a:r>
            <a:endParaRPr lang="zh-CN" altLang="en-US" sz="3600" dirty="0"/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91430"/>
            <a:ext cx="5044746" cy="429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340" y="1891430"/>
            <a:ext cx="2697009" cy="410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573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69733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3600" dirty="0"/>
              <a:t>Cornell Nb</a:t>
            </a:r>
            <a:r>
              <a:rPr lang="en-US" altLang="zh-CN" sz="3600" baseline="-25000" dirty="0"/>
              <a:t>3</a:t>
            </a:r>
            <a:r>
              <a:rPr lang="en-US" altLang="zh-CN" sz="3600" dirty="0"/>
              <a:t>Sn </a:t>
            </a:r>
            <a:r>
              <a:rPr lang="en-US" altLang="zh-CN" sz="3600" dirty="0" smtClean="0"/>
              <a:t>coating technique</a:t>
            </a:r>
            <a:endParaRPr lang="zh-CN" altLang="en-US" sz="3600" dirty="0"/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35" y="1495296"/>
            <a:ext cx="5960629" cy="450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3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236" name="Group 44"/>
          <p:cNvGrpSpPr>
            <a:grpSpLocks/>
          </p:cNvGrpSpPr>
          <p:nvPr/>
        </p:nvGrpSpPr>
        <p:grpSpPr bwMode="auto">
          <a:xfrm>
            <a:off x="5573293" y="4075113"/>
            <a:ext cx="1862558" cy="2449512"/>
            <a:chOff x="1341" y="2341"/>
            <a:chExt cx="1255" cy="1589"/>
          </a:xfrm>
        </p:grpSpPr>
        <p:sp>
          <p:nvSpPr>
            <p:cNvPr id="264227" name="Line 35"/>
            <p:cNvSpPr>
              <a:spLocks noChangeShapeType="1"/>
            </p:cNvSpPr>
            <p:nvPr/>
          </p:nvSpPr>
          <p:spPr bwMode="auto">
            <a:xfrm>
              <a:off x="1540" y="3436"/>
              <a:ext cx="1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228" name="Rectangle 36"/>
            <p:cNvSpPr>
              <a:spLocks noChangeArrowheads="1"/>
            </p:cNvSpPr>
            <p:nvPr/>
          </p:nvSpPr>
          <p:spPr bwMode="auto">
            <a:xfrm>
              <a:off x="1696" y="2412"/>
              <a:ext cx="822" cy="151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zh-CN" sz="16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Outer oven</a:t>
              </a:r>
              <a:endParaRPr lang="zh-CN" altLang="en-US" sz="16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4229" name="Rectangle 37"/>
            <p:cNvSpPr>
              <a:spLocks noChangeArrowheads="1"/>
            </p:cNvSpPr>
            <p:nvPr/>
          </p:nvSpPr>
          <p:spPr bwMode="auto">
            <a:xfrm>
              <a:off x="1618" y="2341"/>
              <a:ext cx="978" cy="7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4230" name="Line 38"/>
            <p:cNvSpPr>
              <a:spLocks noChangeShapeType="1"/>
            </p:cNvSpPr>
            <p:nvPr/>
          </p:nvSpPr>
          <p:spPr bwMode="auto">
            <a:xfrm flipH="1">
              <a:off x="1540" y="2553"/>
              <a:ext cx="1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231" name="Oval 39"/>
            <p:cNvSpPr>
              <a:spLocks noChangeArrowheads="1"/>
            </p:cNvSpPr>
            <p:nvPr/>
          </p:nvSpPr>
          <p:spPr bwMode="auto">
            <a:xfrm>
              <a:off x="1383" y="2482"/>
              <a:ext cx="157" cy="1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zh-CN">
                  <a:latin typeface="Arial" panose="020B0604020202020204" pitchFamily="34" charset="0"/>
                  <a:ea typeface="宋体" panose="02010600030101010101" pitchFamily="2" charset="-122"/>
                </a:rPr>
                <a:t>G</a:t>
              </a:r>
            </a:p>
          </p:txBody>
        </p:sp>
        <p:sp>
          <p:nvSpPr>
            <p:cNvPr id="264232" name="Rectangle 40"/>
            <p:cNvSpPr>
              <a:spLocks noChangeArrowheads="1"/>
            </p:cNvSpPr>
            <p:nvPr/>
          </p:nvSpPr>
          <p:spPr bwMode="auto">
            <a:xfrm>
              <a:off x="1341" y="3400"/>
              <a:ext cx="238" cy="52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zh-CN" altLang="en-US" sz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64235" name="Group 43"/>
          <p:cNvGrpSpPr>
            <a:grpSpLocks/>
          </p:cNvGrpSpPr>
          <p:nvPr/>
        </p:nvGrpSpPr>
        <p:grpSpPr bwMode="auto">
          <a:xfrm>
            <a:off x="4664859" y="981075"/>
            <a:ext cx="3906055" cy="2955925"/>
            <a:chOff x="1778" y="1933"/>
            <a:chExt cx="2657" cy="1907"/>
          </a:xfrm>
        </p:grpSpPr>
        <p:sp>
          <p:nvSpPr>
            <p:cNvPr id="264197" name="Line 5"/>
            <p:cNvSpPr>
              <a:spLocks noChangeShapeType="1"/>
            </p:cNvSpPr>
            <p:nvPr/>
          </p:nvSpPr>
          <p:spPr bwMode="auto">
            <a:xfrm>
              <a:off x="4278" y="1933"/>
              <a:ext cx="0" cy="1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198" name="Oval 6"/>
            <p:cNvSpPr>
              <a:spLocks noChangeArrowheads="1"/>
            </p:cNvSpPr>
            <p:nvPr/>
          </p:nvSpPr>
          <p:spPr bwMode="auto">
            <a:xfrm>
              <a:off x="4161" y="2498"/>
              <a:ext cx="235" cy="21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zh-CN" altLang="en-US" sz="16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4199" name="Oval 7"/>
            <p:cNvSpPr>
              <a:spLocks noChangeArrowheads="1"/>
            </p:cNvSpPr>
            <p:nvPr/>
          </p:nvSpPr>
          <p:spPr bwMode="auto">
            <a:xfrm>
              <a:off x="4161" y="2710"/>
              <a:ext cx="235" cy="21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zh-CN" altLang="en-US" sz="16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4200" name="Rectangle 8"/>
            <p:cNvSpPr>
              <a:spLocks noChangeArrowheads="1"/>
            </p:cNvSpPr>
            <p:nvPr/>
          </p:nvSpPr>
          <p:spPr bwMode="auto">
            <a:xfrm>
              <a:off x="4150" y="3112"/>
              <a:ext cx="235" cy="49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4201" name="Rectangle 9"/>
            <p:cNvSpPr>
              <a:spLocks noChangeArrowheads="1"/>
            </p:cNvSpPr>
            <p:nvPr/>
          </p:nvSpPr>
          <p:spPr bwMode="auto">
            <a:xfrm>
              <a:off x="2674" y="2251"/>
              <a:ext cx="978" cy="7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4202" name="Rectangle 10"/>
            <p:cNvSpPr>
              <a:spLocks noChangeArrowheads="1"/>
            </p:cNvSpPr>
            <p:nvPr/>
          </p:nvSpPr>
          <p:spPr bwMode="auto">
            <a:xfrm>
              <a:off x="2831" y="2321"/>
              <a:ext cx="665" cy="17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4203" name="Rectangle 11"/>
            <p:cNvSpPr>
              <a:spLocks noChangeArrowheads="1"/>
            </p:cNvSpPr>
            <p:nvPr/>
          </p:nvSpPr>
          <p:spPr bwMode="auto">
            <a:xfrm>
              <a:off x="2831" y="2498"/>
              <a:ext cx="665" cy="71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4204" name="Rectangle 12"/>
            <p:cNvSpPr>
              <a:spLocks noChangeArrowheads="1"/>
            </p:cNvSpPr>
            <p:nvPr/>
          </p:nvSpPr>
          <p:spPr bwMode="auto">
            <a:xfrm>
              <a:off x="2831" y="2569"/>
              <a:ext cx="665" cy="1130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zh-CN" sz="1600" dirty="0" err="1" smtClean="0">
                  <a:latin typeface="Arial" panose="020B0604020202020204" pitchFamily="34" charset="0"/>
                  <a:ea typeface="宋体" panose="02010600030101010101" pitchFamily="2" charset="-122"/>
                </a:rPr>
                <a:t>Nb</a:t>
              </a:r>
              <a:r>
                <a:rPr lang="en-US" altLang="zh-CN" sz="16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 </a:t>
              </a:r>
            </a:p>
            <a:p>
              <a:pPr algn="ctr" eaLnBrk="1" hangingPunct="1"/>
              <a:r>
                <a:rPr lang="en-US" altLang="zh-CN" sz="16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chamber</a:t>
              </a:r>
              <a:endParaRPr lang="zh-CN" altLang="en-US" sz="16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4205" name="Rectangle 13"/>
            <p:cNvSpPr>
              <a:spLocks noChangeArrowheads="1"/>
            </p:cNvSpPr>
            <p:nvPr/>
          </p:nvSpPr>
          <p:spPr bwMode="auto">
            <a:xfrm>
              <a:off x="3105" y="3699"/>
              <a:ext cx="156" cy="141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4206" name="Line 14"/>
            <p:cNvSpPr>
              <a:spLocks noChangeShapeType="1"/>
            </p:cNvSpPr>
            <p:nvPr/>
          </p:nvSpPr>
          <p:spPr bwMode="auto">
            <a:xfrm>
              <a:off x="3261" y="3734"/>
              <a:ext cx="2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207" name="Line 15"/>
            <p:cNvSpPr>
              <a:spLocks noChangeShapeType="1"/>
            </p:cNvSpPr>
            <p:nvPr/>
          </p:nvSpPr>
          <p:spPr bwMode="auto">
            <a:xfrm>
              <a:off x="3261" y="3805"/>
              <a:ext cx="3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208" name="Line 16"/>
            <p:cNvSpPr>
              <a:spLocks noChangeShapeType="1"/>
            </p:cNvSpPr>
            <p:nvPr/>
          </p:nvSpPr>
          <p:spPr bwMode="auto">
            <a:xfrm flipV="1">
              <a:off x="3535" y="2180"/>
              <a:ext cx="0" cy="15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209" name="Line 17"/>
            <p:cNvSpPr>
              <a:spLocks noChangeShapeType="1"/>
            </p:cNvSpPr>
            <p:nvPr/>
          </p:nvSpPr>
          <p:spPr bwMode="auto">
            <a:xfrm flipH="1" flipV="1">
              <a:off x="3574" y="2180"/>
              <a:ext cx="0" cy="1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210" name="Line 18"/>
            <p:cNvSpPr>
              <a:spLocks noChangeShapeType="1"/>
            </p:cNvSpPr>
            <p:nvPr/>
          </p:nvSpPr>
          <p:spPr bwMode="auto">
            <a:xfrm flipH="1">
              <a:off x="2752" y="3769"/>
              <a:ext cx="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211" name="Line 19"/>
            <p:cNvSpPr>
              <a:spLocks noChangeShapeType="1"/>
            </p:cNvSpPr>
            <p:nvPr/>
          </p:nvSpPr>
          <p:spPr bwMode="auto">
            <a:xfrm flipV="1">
              <a:off x="2752" y="2180"/>
              <a:ext cx="0" cy="15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212" name="Line 20"/>
            <p:cNvSpPr>
              <a:spLocks noChangeShapeType="1"/>
            </p:cNvSpPr>
            <p:nvPr/>
          </p:nvSpPr>
          <p:spPr bwMode="auto">
            <a:xfrm flipH="1">
              <a:off x="2792" y="3452"/>
              <a:ext cx="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213" name="Line 21"/>
            <p:cNvSpPr>
              <a:spLocks noChangeShapeType="1"/>
            </p:cNvSpPr>
            <p:nvPr/>
          </p:nvSpPr>
          <p:spPr bwMode="auto">
            <a:xfrm flipV="1">
              <a:off x="2792" y="2180"/>
              <a:ext cx="0" cy="1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214" name="Line 22"/>
            <p:cNvSpPr>
              <a:spLocks noChangeShapeType="1"/>
            </p:cNvSpPr>
            <p:nvPr/>
          </p:nvSpPr>
          <p:spPr bwMode="auto">
            <a:xfrm flipV="1">
              <a:off x="2987" y="2074"/>
              <a:ext cx="0" cy="1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215" name="Line 23"/>
            <p:cNvSpPr>
              <a:spLocks noChangeShapeType="1"/>
            </p:cNvSpPr>
            <p:nvPr/>
          </p:nvSpPr>
          <p:spPr bwMode="auto">
            <a:xfrm flipH="1">
              <a:off x="3300" y="1933"/>
              <a:ext cx="9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216" name="Text Box 24"/>
            <p:cNvSpPr txBox="1">
              <a:spLocks noChangeArrowheads="1"/>
            </p:cNvSpPr>
            <p:nvPr/>
          </p:nvSpPr>
          <p:spPr bwMode="auto">
            <a:xfrm>
              <a:off x="1872" y="2012"/>
              <a:ext cx="1095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6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Thermal sensor</a:t>
              </a:r>
              <a:endParaRPr lang="zh-CN" altLang="en-US" sz="16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4217" name="Text Box 25"/>
            <p:cNvSpPr txBox="1">
              <a:spLocks noChangeArrowheads="1"/>
            </p:cNvSpPr>
            <p:nvPr/>
          </p:nvSpPr>
          <p:spPr bwMode="auto">
            <a:xfrm>
              <a:off x="3400" y="2025"/>
              <a:ext cx="731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6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Sn heater</a:t>
              </a:r>
              <a:endParaRPr lang="zh-CN" altLang="en-US" sz="16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4218" name="Line 26"/>
            <p:cNvSpPr>
              <a:spLocks noChangeShapeType="1"/>
            </p:cNvSpPr>
            <p:nvPr/>
          </p:nvSpPr>
          <p:spPr bwMode="auto">
            <a:xfrm>
              <a:off x="2674" y="2745"/>
              <a:ext cx="9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219" name="Line 27"/>
            <p:cNvSpPr>
              <a:spLocks noChangeShapeType="1"/>
            </p:cNvSpPr>
            <p:nvPr/>
          </p:nvSpPr>
          <p:spPr bwMode="auto">
            <a:xfrm>
              <a:off x="2674" y="2781"/>
              <a:ext cx="9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220" name="Line 28"/>
            <p:cNvSpPr>
              <a:spLocks noChangeShapeType="1"/>
            </p:cNvSpPr>
            <p:nvPr/>
          </p:nvSpPr>
          <p:spPr bwMode="auto">
            <a:xfrm>
              <a:off x="2674" y="2816"/>
              <a:ext cx="9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221" name="Text Box 29"/>
            <p:cNvSpPr txBox="1">
              <a:spLocks noChangeArrowheads="1"/>
            </p:cNvSpPr>
            <p:nvPr/>
          </p:nvSpPr>
          <p:spPr bwMode="auto">
            <a:xfrm>
              <a:off x="1778" y="2677"/>
              <a:ext cx="892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6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Heat shields</a:t>
              </a:r>
              <a:endParaRPr lang="zh-CN" altLang="en-US" sz="16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4222" name="Line 30"/>
            <p:cNvSpPr>
              <a:spLocks noChangeShapeType="1"/>
            </p:cNvSpPr>
            <p:nvPr/>
          </p:nvSpPr>
          <p:spPr bwMode="auto">
            <a:xfrm>
              <a:off x="3222" y="2110"/>
              <a:ext cx="1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223" name="Line 31"/>
            <p:cNvSpPr>
              <a:spLocks noChangeShapeType="1"/>
            </p:cNvSpPr>
            <p:nvPr/>
          </p:nvSpPr>
          <p:spPr bwMode="auto">
            <a:xfrm>
              <a:off x="3379" y="2074"/>
              <a:ext cx="0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224" name="Line 32"/>
            <p:cNvSpPr>
              <a:spLocks noChangeShapeType="1"/>
            </p:cNvSpPr>
            <p:nvPr/>
          </p:nvSpPr>
          <p:spPr bwMode="auto">
            <a:xfrm flipV="1">
              <a:off x="3300" y="1933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225" name="Oval 33"/>
            <p:cNvSpPr>
              <a:spLocks noChangeArrowheads="1"/>
            </p:cNvSpPr>
            <p:nvPr/>
          </p:nvSpPr>
          <p:spPr bwMode="auto">
            <a:xfrm>
              <a:off x="2909" y="1933"/>
              <a:ext cx="157" cy="14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zh-CN">
                  <a:latin typeface="Arial" panose="020B0604020202020204" pitchFamily="34" charset="0"/>
                  <a:ea typeface="宋体" panose="02010600030101010101" pitchFamily="2" charset="-122"/>
                </a:rPr>
                <a:t>G</a:t>
              </a:r>
            </a:p>
          </p:txBody>
        </p:sp>
        <p:sp>
          <p:nvSpPr>
            <p:cNvPr id="264233" name="AutoShape 41"/>
            <p:cNvSpPr>
              <a:spLocks noChangeArrowheads="1"/>
            </p:cNvSpPr>
            <p:nvPr/>
          </p:nvSpPr>
          <p:spPr bwMode="auto">
            <a:xfrm>
              <a:off x="4122" y="2180"/>
              <a:ext cx="313" cy="177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zh-CN" sz="1600">
                  <a:latin typeface="Arial" panose="020B0604020202020204" pitchFamily="34" charset="0"/>
                  <a:ea typeface="宋体" panose="02010600030101010101" pitchFamily="2" charset="-122"/>
                </a:rPr>
                <a:t>TP</a:t>
              </a:r>
            </a:p>
          </p:txBody>
        </p:sp>
      </p:grpSp>
      <p:sp>
        <p:nvSpPr>
          <p:cNvPr id="264237" name="Line 45"/>
          <p:cNvSpPr>
            <a:spLocks noChangeShapeType="1"/>
          </p:cNvSpPr>
          <p:nvPr/>
        </p:nvSpPr>
        <p:spPr bwMode="auto">
          <a:xfrm>
            <a:off x="5003800" y="4005263"/>
            <a:ext cx="38163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4241" name="Rectangle 49"/>
          <p:cNvSpPr>
            <a:spLocks noChangeArrowheads="1"/>
          </p:cNvSpPr>
          <p:nvPr/>
        </p:nvSpPr>
        <p:spPr bwMode="auto">
          <a:xfrm>
            <a:off x="82297" y="1054893"/>
            <a:ext cx="4550075" cy="532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u"/>
              <a:defRPr sz="2800" b="1">
                <a:solidFill>
                  <a:schemeClr val="hlink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chemeClr val="tx2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chemeClr val="tx2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 b="1">
                <a:solidFill>
                  <a:schemeClr val="tx2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 b="1">
                <a:solidFill>
                  <a:schemeClr val="tx2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 b="1">
                <a:solidFill>
                  <a:schemeClr val="tx2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 b="1">
                <a:solidFill>
                  <a:schemeClr val="tx2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 b="1">
                <a:solidFill>
                  <a:schemeClr val="tx2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 b="1">
                <a:solidFill>
                  <a:schemeClr val="tx2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lvl="1" eaLnBrk="1" hangingPunct="1">
              <a:buClrTx/>
              <a:buFont typeface="Wingdings" panose="05000000000000000000" pitchFamily="2" charset="2"/>
              <a:buChar char="l"/>
            </a:pPr>
            <a:r>
              <a:rPr lang="en-US" altLang="zh-CN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Furnace</a:t>
            </a:r>
            <a:endParaRPr lang="zh-CN" alt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ClrTx/>
              <a:buFont typeface="Wingdings" panose="05000000000000000000" pitchFamily="2" charset="2"/>
              <a:buChar char="l"/>
            </a:pPr>
            <a:r>
              <a:rPr lang="en-US" altLang="zh-CN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 area:1000 </a:t>
            </a:r>
            <a:r>
              <a:rPr lang="zh-CN" altLang="zh-CN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zh-CN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 </a:t>
            </a:r>
            <a:r>
              <a:rPr lang="en-US" altLang="zh-CN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 mm</a:t>
            </a:r>
            <a:endParaRPr lang="zh-CN" alt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1" hangingPunct="1">
              <a:buClrTx/>
              <a:buFont typeface="Wingdings" panose="05000000000000000000" pitchFamily="2" charset="2"/>
              <a:buChar char="l"/>
            </a:pPr>
            <a:r>
              <a:rPr lang="en-US" altLang="zh-CN" sz="18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temperature</a:t>
            </a:r>
            <a:endParaRPr lang="zh-CN" altLang="en-US" sz="18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eaLnBrk="1" hangingPunct="1">
              <a:buClrTx/>
              <a:buFont typeface="Wingdings" panose="05000000000000000000" pitchFamily="2" charset="2"/>
              <a:buChar char="l"/>
            </a:pPr>
            <a:r>
              <a:rPr lang="en-US" altLang="zh-CN" sz="18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Furnace area:1200</a:t>
            </a:r>
            <a:r>
              <a:rPr lang="en-US" altLang="zh-CN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</a:p>
          <a:p>
            <a:pPr lvl="3">
              <a:buClrTx/>
              <a:buFont typeface="Wingdings" panose="05000000000000000000" pitchFamily="2" charset="2"/>
              <a:buChar char="l"/>
            </a:pPr>
            <a:r>
              <a:rPr lang="en-US" altLang="zh-CN" sz="18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Crucible:1300</a:t>
            </a:r>
            <a:r>
              <a:rPr lang="en-US" altLang="zh-CN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</a:p>
          <a:p>
            <a:pPr lvl="1" eaLnBrk="1" hangingPunct="1">
              <a:buClrTx/>
              <a:buFont typeface="Wingdings" panose="05000000000000000000" pitchFamily="2" charset="2"/>
              <a:buChar char="l"/>
            </a:pPr>
            <a:r>
              <a:rPr lang="en-US" altLang="zh-CN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Vacuum </a:t>
            </a:r>
          </a:p>
          <a:p>
            <a:pPr lvl="2">
              <a:buClrTx/>
              <a:buFont typeface="Wingdings" panose="05000000000000000000" pitchFamily="2" charset="2"/>
              <a:buChar char="l"/>
            </a:pPr>
            <a:r>
              <a:rPr lang="en-US" altLang="zh-CN" sz="18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altLang="zh-CN" sz="18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chamber</a:t>
            </a:r>
          </a:p>
          <a:p>
            <a:pPr lvl="2">
              <a:buClrTx/>
              <a:buFont typeface="Wingdings" panose="05000000000000000000" pitchFamily="2" charset="2"/>
              <a:buChar char="l"/>
            </a:pPr>
            <a:r>
              <a:rPr lang="en-US" altLang="zh-CN" sz="18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Crucible material: Tungsten</a:t>
            </a:r>
            <a:endParaRPr lang="zh-CN" altLang="en-US" sz="18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1" hangingPunct="1">
              <a:buClrTx/>
              <a:buFont typeface="Wingdings" panose="05000000000000000000" pitchFamily="2" charset="2"/>
              <a:buChar char="l"/>
            </a:pPr>
            <a:r>
              <a:rPr lang="en-US" altLang="zh-CN" sz="18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Oil free pumping system</a:t>
            </a:r>
            <a:endParaRPr lang="zh-CN" altLang="en-US" sz="18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1" hangingPunct="1">
              <a:buClrTx/>
              <a:buFont typeface="Wingdings" panose="05000000000000000000" pitchFamily="2" charset="2"/>
              <a:buChar char="l"/>
            </a:pPr>
            <a:r>
              <a:rPr lang="en-US" altLang="zh-CN" sz="18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Ultimate vacuum</a:t>
            </a:r>
            <a:r>
              <a:rPr lang="zh-CN" altLang="en-US" sz="18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&lt;1</a:t>
            </a:r>
            <a:r>
              <a:rPr lang="zh-CN" altLang="zh-CN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1800" b="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altLang="zh-CN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 </a:t>
            </a:r>
            <a:endParaRPr lang="zh-CN" altLang="en-US" sz="18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buClrTx/>
              <a:buFont typeface="Wingdings" panose="05000000000000000000" pitchFamily="2" charset="2"/>
              <a:buChar char="l"/>
            </a:pPr>
            <a:r>
              <a:rPr lang="en-US" altLang="zh-CN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control</a:t>
            </a:r>
            <a:endParaRPr lang="zh-CN" alt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ClrTx/>
              <a:buFont typeface="Wingdings" panose="05000000000000000000" pitchFamily="2" charset="2"/>
              <a:buChar char="l"/>
            </a:pPr>
            <a:r>
              <a:rPr lang="en-US" altLang="zh-CN" sz="18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temperature at </a:t>
            </a:r>
            <a:r>
              <a:rPr lang="en-US" altLang="zh-CN" sz="18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altLang="zh-CN" sz="18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chamber</a:t>
            </a:r>
            <a:r>
              <a:rPr lang="en-US" altLang="zh-CN" sz="18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be precisely controlled in the range of 1000~1300℃ with accuracy of </a:t>
            </a:r>
            <a:r>
              <a:rPr lang="en-US" altLang="zh-CN" sz="1800" b="0" dirty="0" smtClean="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±</a:t>
            </a:r>
            <a:r>
              <a:rPr lang="en-US" altLang="zh-CN" sz="18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1℃</a:t>
            </a:r>
            <a:endParaRPr lang="zh-CN" altLang="en-US" sz="18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Schematic of Nb3Sn Coating Furnace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011575" y="1858735"/>
            <a:ext cx="692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Roots</a:t>
            </a:r>
          </a:p>
          <a:p>
            <a:pPr algn="ctr">
              <a:spcBef>
                <a:spcPct val="0"/>
              </a:spcBef>
            </a:pP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zh-CN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Pumps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498574" y="1307138"/>
            <a:ext cx="632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Turbo 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Pumps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03817" y="5899901"/>
            <a:ext cx="59291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dirty="0"/>
              <a:t>Screw </a:t>
            </a:r>
          </a:p>
          <a:p>
            <a:r>
              <a:rPr lang="en-US" altLang="zh-CN" sz="1050" dirty="0"/>
              <a:t>pumps</a:t>
            </a:r>
          </a:p>
        </p:txBody>
      </p:sp>
      <p:sp>
        <p:nvSpPr>
          <p:cNvPr id="8" name="矩形 7"/>
          <p:cNvSpPr/>
          <p:nvPr/>
        </p:nvSpPr>
        <p:spPr>
          <a:xfrm>
            <a:off x="8033121" y="2888027"/>
            <a:ext cx="70937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/>
              <a:t>Screw </a:t>
            </a:r>
            <a:endParaRPr lang="en-US" altLang="zh-CN" sz="1100" dirty="0" smtClean="0"/>
          </a:p>
          <a:p>
            <a:r>
              <a:rPr lang="en-US" altLang="zh-CN" sz="1100" dirty="0" smtClean="0"/>
              <a:t>pumps </a:t>
            </a:r>
          </a:p>
          <a:p>
            <a:r>
              <a:rPr lang="en-US" altLang="zh-CN" sz="1100" dirty="0" smtClean="0"/>
              <a:t>(Oil free)</a:t>
            </a:r>
            <a:endParaRPr lang="en-US" altLang="zh-CN" sz="1100" dirty="0"/>
          </a:p>
        </p:txBody>
      </p:sp>
    </p:spTree>
    <p:extLst>
      <p:ext uri="{BB962C8B-B14F-4D97-AF65-F5344CB8AC3E}">
        <p14:creationId xmlns:p14="http://schemas.microsoft.com/office/powerpoint/2010/main" val="300718929"/>
      </p:ext>
    </p:extLst>
  </p:cSld>
  <p:clrMapOvr>
    <a:masterClrMapping/>
  </p:clrMapOvr>
  <p:transition advTm="1352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6547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 smtClean="0"/>
              <a:t>5</a:t>
            </a:r>
            <a:r>
              <a:rPr lang="zh-CN" altLang="en-US" sz="3600" dirty="0" smtClean="0"/>
              <a:t>、</a:t>
            </a:r>
            <a:r>
              <a:rPr lang="en-US" altLang="zh-CN" sz="3600" dirty="0" err="1" smtClean="0"/>
              <a:t>Nb</a:t>
            </a:r>
            <a:r>
              <a:rPr lang="en-US" altLang="zh-CN" sz="3600" dirty="0" smtClean="0"/>
              <a:t>/Cu coating system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77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65474"/>
            <a:ext cx="7886700" cy="132556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smtClean="0"/>
              <a:t>1</a:t>
            </a:r>
            <a:r>
              <a:rPr lang="zh-CN" altLang="en-US" sz="3600" dirty="0" smtClean="0"/>
              <a:t>、</a:t>
            </a:r>
            <a:r>
              <a:rPr lang="en-US" altLang="zh-CN" sz="3600" dirty="0" smtClean="0">
                <a:ea typeface="微软雅黑" panose="020B0503020204020204" pitchFamily="34" charset="-122"/>
              </a:rPr>
              <a:t>Cavity </a:t>
            </a:r>
            <a:r>
              <a:rPr lang="en-US" altLang="zh-CN" sz="3600" dirty="0">
                <a:ea typeface="微软雅黑" panose="020B0503020204020204" pitchFamily="34" charset="-122"/>
              </a:rPr>
              <a:t>optical inspection and </a:t>
            </a:r>
            <a:r>
              <a:rPr lang="en-US" altLang="zh-CN" sz="3600" dirty="0" smtClean="0">
                <a:ea typeface="微软雅黑" panose="020B0503020204020204" pitchFamily="34" charset="-122"/>
              </a:rPr>
              <a:t/>
            </a:r>
            <a:br>
              <a:rPr lang="en-US" altLang="zh-CN" sz="3600" dirty="0" smtClean="0">
                <a:ea typeface="微软雅黑" panose="020B0503020204020204" pitchFamily="34" charset="-122"/>
              </a:rPr>
            </a:br>
            <a:r>
              <a:rPr lang="en-US" altLang="zh-CN" sz="3600" dirty="0" smtClean="0">
                <a:ea typeface="微软雅黑" panose="020B0503020204020204" pitchFamily="34" charset="-122"/>
              </a:rPr>
              <a:t>local grinding system</a:t>
            </a:r>
            <a:endParaRPr lang="en-US" altLang="zh-CN" sz="3600" dirty="0"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22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/>
              <a:t>Introduction</a:t>
            </a:r>
            <a:r>
              <a:rPr lang="zh-CN" altLang="en-US" dirty="0" smtClean="0"/>
              <a:t>*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30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41" y="1987295"/>
            <a:ext cx="4081467" cy="3078036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1245327" y="2752490"/>
            <a:ext cx="1802674" cy="20720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23851" y="5451245"/>
            <a:ext cx="5197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* </a:t>
            </a:r>
            <a:r>
              <a:rPr lang="en-US" altLang="zh-CN" sz="1200" dirty="0" smtClean="0"/>
              <a:t>P. Zhang,  Status of </a:t>
            </a:r>
            <a:r>
              <a:rPr lang="en-US" altLang="zh-CN" sz="1200" dirty="0" err="1" smtClean="0"/>
              <a:t>Nb</a:t>
            </a:r>
            <a:r>
              <a:rPr lang="en-US" altLang="zh-CN" sz="1200" dirty="0" smtClean="0"/>
              <a:t>/Cu, Internal report at IHEP;</a:t>
            </a:r>
            <a:endParaRPr lang="zh-CN" altLang="en-US" sz="12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573" y="1913721"/>
            <a:ext cx="4564507" cy="305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06645"/>
            <a:ext cx="7886700" cy="1073014"/>
          </a:xfrm>
        </p:spPr>
        <p:txBody>
          <a:bodyPr>
            <a:normAutofit/>
          </a:bodyPr>
          <a:lstStyle/>
          <a:p>
            <a:r>
              <a:rPr lang="en-US" altLang="zh-CN" sz="3200" dirty="0" smtClean="0"/>
              <a:t>Benefit of </a:t>
            </a:r>
            <a:r>
              <a:rPr lang="en-US" altLang="zh-CN" sz="3200" dirty="0" err="1" smtClean="0"/>
              <a:t>Nb</a:t>
            </a:r>
            <a:r>
              <a:rPr lang="en-US" altLang="zh-CN" sz="3200" dirty="0" smtClean="0"/>
              <a:t>/Cu</a:t>
            </a:r>
            <a:r>
              <a:rPr lang="zh-CN" altLang="en-US" sz="3200" dirty="0" smtClean="0"/>
              <a:t>*</a:t>
            </a:r>
            <a:endParaRPr lang="zh-CN" altLang="en-US" sz="3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31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-1" t="16388" r="-3064"/>
          <a:stretch/>
        </p:blipFill>
        <p:spPr>
          <a:xfrm>
            <a:off x="869111" y="1379659"/>
            <a:ext cx="7836864" cy="448117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1325" y="6079352"/>
            <a:ext cx="5197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* </a:t>
            </a:r>
            <a:r>
              <a:rPr lang="en-US" altLang="zh-CN" sz="1200" dirty="0" smtClean="0"/>
              <a:t>P. Zhang,  Status of </a:t>
            </a:r>
            <a:r>
              <a:rPr lang="en-US" altLang="zh-CN" sz="1200" dirty="0" err="1" smtClean="0"/>
              <a:t>Nb</a:t>
            </a:r>
            <a:r>
              <a:rPr lang="en-US" altLang="zh-CN" sz="1200" dirty="0" smtClean="0"/>
              <a:t>/Cu, Internal report at IHEP;</a:t>
            </a:r>
            <a:endParaRPr lang="zh-CN" altLang="en-US" sz="1200" dirty="0"/>
          </a:p>
        </p:txBody>
      </p:sp>
      <p:sp>
        <p:nvSpPr>
          <p:cNvPr id="3" name="矩形 2"/>
          <p:cNvSpPr/>
          <p:nvPr/>
        </p:nvSpPr>
        <p:spPr>
          <a:xfrm>
            <a:off x="6338170" y="3908122"/>
            <a:ext cx="1290181" cy="41335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Low Cost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67896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966651" y="327378"/>
            <a:ext cx="7323909" cy="53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dirty="0" err="1"/>
              <a:t>Nb</a:t>
            </a:r>
            <a:r>
              <a:rPr lang="en-US" altLang="zh-CN" dirty="0"/>
              <a:t>/Cu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251520" y="1124744"/>
            <a:ext cx="388843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Cambria" panose="02040503050406030204" pitchFamily="18" charset="0"/>
              </a:rPr>
              <a:t>Cu substrate</a:t>
            </a:r>
          </a:p>
          <a:p>
            <a:pPr>
              <a:spcAft>
                <a:spcPts val="600"/>
              </a:spcAft>
            </a:pPr>
            <a:r>
              <a:rPr lang="en-US" altLang="zh-CN" sz="2000" dirty="0" smtClean="0">
                <a:latin typeface="Cambria" panose="02040503050406030204" pitchFamily="18" charset="0"/>
              </a:rPr>
              <a:t>   - 1.3GHz (multiple VTs)</a:t>
            </a:r>
          </a:p>
          <a:p>
            <a:pPr>
              <a:spcAft>
                <a:spcPts val="600"/>
              </a:spcAft>
            </a:pPr>
            <a:r>
              <a:rPr lang="en-US" altLang="zh-CN" sz="2000" dirty="0" smtClean="0">
                <a:latin typeface="Cambria" panose="02040503050406030204" pitchFamily="18" charset="0"/>
              </a:rPr>
              <a:t>   - 500MHz (eyes on HEPS HC)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Cambria" panose="02040503050406030204" pitchFamily="18" charset="0"/>
              </a:rPr>
              <a:t>Coating method</a:t>
            </a:r>
          </a:p>
          <a:p>
            <a:pPr>
              <a:spcAft>
                <a:spcPts val="600"/>
              </a:spcAft>
            </a:pPr>
            <a:r>
              <a:rPr lang="en-US" altLang="zh-CN" sz="2000" dirty="0" smtClean="0">
                <a:latin typeface="Cambria" panose="02040503050406030204" pitchFamily="18" charset="0"/>
              </a:rPr>
              <a:t>   - DCMS</a:t>
            </a:r>
          </a:p>
          <a:p>
            <a:pPr>
              <a:spcAft>
                <a:spcPts val="600"/>
              </a:spcAft>
            </a:pPr>
            <a:r>
              <a:rPr lang="en-US" altLang="zh-CN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 smtClean="0">
                <a:latin typeface="Cambria" panose="02040503050406030204" pitchFamily="18" charset="0"/>
              </a:rPr>
              <a:t>  - </a:t>
            </a:r>
            <a:r>
              <a:rPr lang="en-US" altLang="zh-CN" sz="2000" dirty="0" err="1" smtClean="0">
                <a:latin typeface="Cambria" panose="02040503050406030204" pitchFamily="18" charset="0"/>
              </a:rPr>
              <a:t>HiPIMS</a:t>
            </a:r>
            <a:r>
              <a:rPr lang="en-US" altLang="zh-CN" sz="2000" dirty="0" smtClean="0">
                <a:latin typeface="Cambria" panose="02040503050406030204" pitchFamily="18" charset="0"/>
              </a:rPr>
              <a:t> (future)</a:t>
            </a:r>
            <a:endParaRPr lang="en-US" altLang="zh-CN" sz="2000" dirty="0">
              <a:latin typeface="Cambria" panose="020405030504060302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Cambria" panose="02040503050406030204" pitchFamily="18" charset="0"/>
              </a:rPr>
              <a:t>Approach</a:t>
            </a:r>
          </a:p>
          <a:p>
            <a:pPr>
              <a:spcAft>
                <a:spcPts val="600"/>
              </a:spcAft>
            </a:pPr>
            <a:r>
              <a:rPr lang="en-US" altLang="zh-CN" sz="2000" dirty="0" smtClean="0">
                <a:latin typeface="Cambria" panose="02040503050406030204" pitchFamily="18" charset="0"/>
              </a:rPr>
              <a:t>   - Samples</a:t>
            </a:r>
          </a:p>
          <a:p>
            <a:pPr>
              <a:spcAft>
                <a:spcPts val="600"/>
              </a:spcAft>
            </a:pPr>
            <a:r>
              <a:rPr lang="en-US" altLang="zh-CN" sz="2000" dirty="0" smtClean="0">
                <a:latin typeface="Cambria" panose="02040503050406030204" pitchFamily="18" charset="0"/>
              </a:rPr>
              <a:t>   - Real cavity</a:t>
            </a:r>
          </a:p>
        </p:txBody>
      </p:sp>
      <p:graphicFrame>
        <p:nvGraphicFramePr>
          <p:cNvPr id="5" name="图示 4"/>
          <p:cNvGraphicFramePr/>
          <p:nvPr>
            <p:extLst/>
          </p:nvPr>
        </p:nvGraphicFramePr>
        <p:xfrm>
          <a:off x="1547664" y="213285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0152" y="1268760"/>
            <a:ext cx="2880000" cy="215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7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15"/>
    </mc:Choice>
    <mc:Fallback xmlns="">
      <p:transition spd="slow" advTm="59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2856" y="213296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4800" dirty="0" smtClean="0"/>
              <a:t>Thanks</a:t>
            </a:r>
            <a:r>
              <a:rPr lang="zh-CN" altLang="en-US" sz="4800" dirty="0" smtClean="0"/>
              <a:t>！</a:t>
            </a:r>
            <a:endParaRPr lang="zh-CN" altLang="en-US" sz="4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C185-46FB-4E48-8BEC-695330176CD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22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4651" y="220433"/>
            <a:ext cx="8606672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 smtClean="0"/>
              <a:t>Optical Inspection and Grinding System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4125" y="1555423"/>
            <a:ext cx="8619046" cy="454010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2200" dirty="0" smtClean="0"/>
              <a:t>High resolution optical camera is a key tool to identify cavity defects.</a:t>
            </a:r>
            <a:r>
              <a:rPr lang="en-US" altLang="zh-CN" sz="2200" dirty="0"/>
              <a:t> </a:t>
            </a:r>
            <a:r>
              <a:rPr lang="en-US" altLang="zh-CN" sz="2200" dirty="0" smtClean="0"/>
              <a:t>Local grinding is effective repairing tool for a cavity with a few defects.</a:t>
            </a:r>
          </a:p>
          <a:p>
            <a:pPr marL="171450" lvl="1">
              <a:lnSpc>
                <a:spcPct val="120000"/>
              </a:lnSpc>
              <a:spcBef>
                <a:spcPts val="600"/>
              </a:spcBef>
            </a:pPr>
            <a:r>
              <a:rPr lang="en-US" altLang="zh-CN" sz="2200" dirty="0" smtClean="0"/>
              <a:t>Kyoto Camera (</a:t>
            </a:r>
            <a:r>
              <a:rPr lang="en-US" altLang="zh-CN" sz="2200" dirty="0" err="1" smtClean="0"/>
              <a:t>CavCam</a:t>
            </a:r>
            <a:r>
              <a:rPr lang="en-US" altLang="zh-CN" sz="2200" dirty="0" smtClean="0"/>
              <a:t>) is one of the most successful and widely used cavity optical inspection systems.</a:t>
            </a:r>
          </a:p>
          <a:p>
            <a:pPr marL="171450" lvl="1">
              <a:lnSpc>
                <a:spcPct val="120000"/>
              </a:lnSpc>
              <a:spcBef>
                <a:spcPts val="600"/>
              </a:spcBef>
            </a:pPr>
            <a:r>
              <a:rPr lang="en-US" altLang="zh-CN" sz="2200" dirty="0" smtClean="0"/>
              <a:t>We will order a </a:t>
            </a:r>
            <a:r>
              <a:rPr lang="en-US" altLang="zh-CN" sz="2200" dirty="0" err="1" smtClean="0"/>
              <a:t>CavCam</a:t>
            </a:r>
            <a:r>
              <a:rPr lang="en-US" altLang="zh-CN" sz="2200" dirty="0"/>
              <a:t> </a:t>
            </a:r>
            <a:r>
              <a:rPr lang="en-US" altLang="zh-CN" sz="2200" dirty="0" smtClean="0"/>
              <a:t>high </a:t>
            </a:r>
            <a:r>
              <a:rPr lang="en-US" altLang="zh-CN" sz="2200" dirty="0"/>
              <a:t>resolution cavity camera combined with the local </a:t>
            </a:r>
            <a:r>
              <a:rPr lang="en-US" altLang="zh-CN" sz="2200" dirty="0" smtClean="0"/>
              <a:t>defect grinder of the latest version.</a:t>
            </a:r>
            <a:endParaRPr lang="en-US" altLang="zh-CN" sz="2200" dirty="0"/>
          </a:p>
          <a:p>
            <a:pPr marL="171450" lvl="1">
              <a:lnSpc>
                <a:spcPct val="120000"/>
              </a:lnSpc>
              <a:spcBef>
                <a:spcPts val="750"/>
              </a:spcBef>
            </a:pPr>
            <a:endParaRPr lang="en-US" altLang="zh-CN" sz="2400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51" y="4979538"/>
            <a:ext cx="5786681" cy="13467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297" y="4924968"/>
            <a:ext cx="2011909" cy="145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5210" y="124110"/>
            <a:ext cx="7886700" cy="1058192"/>
          </a:xfrm>
        </p:spPr>
        <p:txBody>
          <a:bodyPr/>
          <a:lstStyle/>
          <a:p>
            <a:pPr algn="ctr"/>
            <a:r>
              <a:rPr lang="en-US" altLang="zh-CN" dirty="0" smtClean="0"/>
              <a:t>Example Images by Kyoto Camera</a:t>
            </a:r>
            <a:br>
              <a:rPr lang="en-US" altLang="zh-CN" dirty="0" smtClean="0"/>
            </a:br>
            <a:r>
              <a:rPr lang="en-US" altLang="zh-CN" sz="2800" dirty="0" smtClean="0"/>
              <a:t> (IHEP TESLA cavity in KEK STF)</a:t>
            </a:r>
            <a:r>
              <a:rPr lang="zh-CN" altLang="en-US" sz="2800" dirty="0" smtClean="0"/>
              <a:t> 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59458" y="1205062"/>
            <a:ext cx="4186255" cy="5277819"/>
          </a:xfrm>
        </p:spPr>
        <p:txBody>
          <a:bodyPr/>
          <a:lstStyle/>
          <a:p>
            <a:r>
              <a:rPr lang="en-US" altLang="zh-CN" dirty="0"/>
              <a:t>Cat-eyes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/>
              <a:t>Trimming grooves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Etching pits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809074" y="1205063"/>
            <a:ext cx="3886200" cy="5277818"/>
          </a:xfrm>
        </p:spPr>
        <p:txBody>
          <a:bodyPr/>
          <a:lstStyle/>
          <a:p>
            <a:r>
              <a:rPr lang="en-US" altLang="zh-CN" dirty="0"/>
              <a:t>Undercuts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Weld irregularities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Bumps, scratches</a:t>
            </a:r>
          </a:p>
          <a:p>
            <a:endParaRPr lang="zh-CN" altLang="en-US" dirty="0"/>
          </a:p>
        </p:txBody>
      </p:sp>
      <p:pic>
        <p:nvPicPr>
          <p:cNvPr id="5" name="内容占位符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8" t="2798" r="23001" b="87204"/>
          <a:stretch/>
        </p:blipFill>
        <p:spPr>
          <a:xfrm>
            <a:off x="645210" y="1736138"/>
            <a:ext cx="995295" cy="1080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1800003" y="1685141"/>
            <a:ext cx="257314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Total: 4 ( 2 &gt; 100 </a:t>
            </a:r>
            <a:r>
              <a:rPr kumimoji="0" lang="el-GR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μ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Diameter: 50 ~ 200 </a:t>
            </a:r>
            <a:r>
              <a:rPr kumimoji="0" lang="el-GR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μ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Depth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: 50 </a:t>
            </a:r>
            <a:r>
              <a:rPr kumimoji="0" lang="el-GR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μ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harmful or not?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" name="内容占位符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r="64618" b="69514"/>
          <a:stretch/>
        </p:blipFill>
        <p:spPr>
          <a:xfrm>
            <a:off x="5072435" y="1736138"/>
            <a:ext cx="1005516" cy="1080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341312" y="1633838"/>
            <a:ext cx="22878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Total: tens of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Diameter: &lt; 200 </a:t>
            </a:r>
            <a:r>
              <a:rPr kumimoji="0" lang="el-GR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μ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Depth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: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内容占位符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9" r="20099"/>
          <a:stretch/>
        </p:blipFill>
        <p:spPr>
          <a:xfrm>
            <a:off x="5102930" y="3669646"/>
            <a:ext cx="868827" cy="1080000"/>
          </a:xfrm>
          <a:prstGeom prst="rect">
            <a:avLst/>
          </a:prstGeom>
        </p:spPr>
      </p:pic>
      <p:pic>
        <p:nvPicPr>
          <p:cNvPr id="11" name="内容占位符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8" r="22999"/>
          <a:stretch/>
        </p:blipFill>
        <p:spPr>
          <a:xfrm>
            <a:off x="6089217" y="3669646"/>
            <a:ext cx="829532" cy="1080000"/>
          </a:xfrm>
          <a:prstGeom prst="rect">
            <a:avLst/>
          </a:prstGeom>
        </p:spPr>
      </p:pic>
      <p:pic>
        <p:nvPicPr>
          <p:cNvPr id="13" name="内容占位符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3" t="48213" r="53758" b="6035"/>
          <a:stretch/>
        </p:blipFill>
        <p:spPr>
          <a:xfrm>
            <a:off x="676726" y="3669646"/>
            <a:ext cx="1047600" cy="1080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832407" y="3609481"/>
            <a:ext cx="20249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Bumps after EP1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41686" y="3609481"/>
            <a:ext cx="1771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Narrow down</a:t>
            </a:r>
          </a:p>
        </p:txBody>
      </p:sp>
      <p:sp>
        <p:nvSpPr>
          <p:cNvPr id="16" name="矩形 15"/>
          <p:cNvSpPr/>
          <p:nvPr/>
        </p:nvSpPr>
        <p:spPr>
          <a:xfrm>
            <a:off x="1800003" y="5560063"/>
            <a:ext cx="2728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Numerous ( &lt; 100 </a:t>
            </a:r>
            <a:r>
              <a:rPr kumimoji="0" lang="el-GR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μ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Material original or deep drawing induced pits,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Enlarged by EP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7" name="内容占位符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0" t="37177" r="34395" b="37370"/>
          <a:stretch/>
        </p:blipFill>
        <p:spPr>
          <a:xfrm>
            <a:off x="645211" y="5560063"/>
            <a:ext cx="1079116" cy="1080000"/>
          </a:xfrm>
          <a:prstGeom prst="rect">
            <a:avLst/>
          </a:prstGeom>
        </p:spPr>
      </p:pic>
      <p:pic>
        <p:nvPicPr>
          <p:cNvPr id="18" name="内容占位符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0" t="19623" r="44275" b="46826"/>
          <a:stretch/>
        </p:blipFill>
        <p:spPr>
          <a:xfrm>
            <a:off x="5138673" y="5603153"/>
            <a:ext cx="1012401" cy="1080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240528" y="5560063"/>
            <a:ext cx="24547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Weld spatters (very harm full)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Foreign inclusions (most harmful)</a:t>
            </a:r>
          </a:p>
        </p:txBody>
      </p:sp>
    </p:spTree>
    <p:extLst>
      <p:ext uri="{BB962C8B-B14F-4D97-AF65-F5344CB8AC3E}">
        <p14:creationId xmlns:p14="http://schemas.microsoft.com/office/powerpoint/2010/main" val="95137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dirty="0" smtClean="0"/>
              <a:t>User </a:t>
            </a:r>
            <a:r>
              <a:rPr lang="en-US" altLang="zh-CN" sz="3200" dirty="0"/>
              <a:t>Interface </a:t>
            </a:r>
            <a:r>
              <a:rPr lang="en-US" altLang="zh-CN" sz="3200" dirty="0" smtClean="0"/>
              <a:t>of Control </a:t>
            </a:r>
            <a:r>
              <a:rPr lang="en-US" altLang="zh-CN" sz="3200" dirty="0"/>
              <a:t>Software</a:t>
            </a:r>
            <a:endParaRPr lang="zh-CN" altLang="en-US" sz="3200" dirty="0"/>
          </a:p>
        </p:txBody>
      </p:sp>
      <p:pic>
        <p:nvPicPr>
          <p:cNvPr id="5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" t="9325" r="1087" b="3768"/>
          <a:stretch/>
        </p:blipFill>
        <p:spPr>
          <a:xfrm>
            <a:off x="1407613" y="1593669"/>
            <a:ext cx="6328773" cy="416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6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2468" y="196467"/>
            <a:ext cx="7886700" cy="1104262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 smtClean="0"/>
              <a:t>Kyoto Camera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in the World</a:t>
            </a:r>
            <a:endParaRPr lang="zh-CN" altLang="en-US" sz="3200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822" y="1954705"/>
            <a:ext cx="2742989" cy="2057242"/>
          </a:xfr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081" y="1954705"/>
            <a:ext cx="2325714" cy="17451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7" y="1973549"/>
            <a:ext cx="2717864" cy="203839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5806" y="4068357"/>
            <a:ext cx="2879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KEK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Three IHEP 9-cell cavities inspected by the Kyoto camera in KEK STF.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20385" y="4068357"/>
            <a:ext cx="2717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FNAL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One IHEP 9-cell cavity inspected by the Kyoto camera in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FNAL.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158251" y="3726036"/>
            <a:ext cx="81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DESY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r="8754" b="3335"/>
          <a:stretch/>
        </p:blipFill>
        <p:spPr>
          <a:xfrm>
            <a:off x="6326081" y="4232227"/>
            <a:ext cx="2325714" cy="142658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158251" y="5795671"/>
            <a:ext cx="838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CERN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1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926" y="365126"/>
            <a:ext cx="8298718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 smtClean="0"/>
              <a:t>Combined </a:t>
            </a:r>
            <a:r>
              <a:rPr lang="en-US" altLang="zh-CN" sz="3200" dirty="0" err="1" smtClean="0"/>
              <a:t>CavCam</a:t>
            </a:r>
            <a:r>
              <a:rPr lang="en-US" altLang="zh-CN" sz="3200" dirty="0" smtClean="0"/>
              <a:t> and Local-Grinding Design for IHEP PAPS</a:t>
            </a:r>
            <a:endParaRPr lang="zh-CN" altLang="en-US" sz="32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r="4242"/>
          <a:stretch/>
        </p:blipFill>
        <p:spPr>
          <a:xfrm>
            <a:off x="395926" y="1928158"/>
            <a:ext cx="5235944" cy="3680790"/>
          </a:xfrm>
        </p:spPr>
      </p:pic>
      <p:sp>
        <p:nvSpPr>
          <p:cNvPr id="5" name="矩形 4"/>
          <p:cNvSpPr/>
          <p:nvPr/>
        </p:nvSpPr>
        <p:spPr>
          <a:xfrm>
            <a:off x="301659" y="5727702"/>
            <a:ext cx="868208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Switchable Inspection and Grinding of 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650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MHz 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1 to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5-cell 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cavity.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Extendable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to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1.3 GHz 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1 to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9-cell by changing 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camera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head and grinder head.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98" y="3839822"/>
            <a:ext cx="2768682" cy="176912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98" y="1975794"/>
            <a:ext cx="2797146" cy="178731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897498" y="2064469"/>
            <a:ext cx="219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1.3 GHz Inspection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97498" y="3873763"/>
            <a:ext cx="2073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1.3 GHz Grinding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0795" y="2064469"/>
            <a:ext cx="4074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650 MHz Inspection or Grinding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44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dirty="0" smtClean="0"/>
              <a:t>Grinding System</a:t>
            </a:r>
            <a:endParaRPr lang="zh-CN" altLang="en-US" sz="32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00" y="2296519"/>
            <a:ext cx="3868182" cy="2730482"/>
          </a:xfrm>
        </p:spPr>
      </p:pic>
      <p:pic>
        <p:nvPicPr>
          <p:cNvPr id="5" name="図 2" descr="研磨機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7" y="2067762"/>
            <a:ext cx="4571695" cy="318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8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14762</TotalTime>
  <Words>1075</Words>
  <Application>Microsoft Office PowerPoint</Application>
  <PresentationFormat>全屏显示(4:3)</PresentationFormat>
  <Paragraphs>207</Paragraphs>
  <Slides>33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7" baseType="lpstr">
      <vt:lpstr>맑은 고딕</vt:lpstr>
      <vt:lpstr>等线</vt:lpstr>
      <vt:lpstr>仿宋</vt:lpstr>
      <vt:lpstr>仿宋_GB2312</vt:lpstr>
      <vt:lpstr>黑体</vt:lpstr>
      <vt:lpstr>宋体</vt:lpstr>
      <vt:lpstr>微软雅黑</vt:lpstr>
      <vt:lpstr>Arial</vt:lpstr>
      <vt:lpstr>Calibri</vt:lpstr>
      <vt:lpstr>Calibri Light</vt:lpstr>
      <vt:lpstr>Cambria</vt:lpstr>
      <vt:lpstr>Times New Roman</vt:lpstr>
      <vt:lpstr>Wingdings</vt:lpstr>
      <vt:lpstr>Office 主题</vt:lpstr>
      <vt:lpstr>Cavity  R&amp;D Facilities </vt:lpstr>
      <vt:lpstr>Content</vt:lpstr>
      <vt:lpstr>1、Cavity optical inspection and  local grinding system</vt:lpstr>
      <vt:lpstr>Optical Inspection and Grinding System</vt:lpstr>
      <vt:lpstr>Example Images by Kyoto Camera  (IHEP TESLA cavity in KEK STF) </vt:lpstr>
      <vt:lpstr>User Interface of Control Software</vt:lpstr>
      <vt:lpstr>Kyoto Camera in the World</vt:lpstr>
      <vt:lpstr>Combined CavCam and Local-Grinding Design for IHEP PAPS</vt:lpstr>
      <vt:lpstr>Grinding System</vt:lpstr>
      <vt:lpstr>Main Features of the CavCam System</vt:lpstr>
      <vt:lpstr>PowerPoint 演示文稿</vt:lpstr>
      <vt:lpstr>Introduction</vt:lpstr>
      <vt:lpstr>Fully Automatic Tuning Machine</vt:lpstr>
      <vt:lpstr>PowerPoint 演示文稿</vt:lpstr>
      <vt:lpstr>Main Features of the Tuning Machine</vt:lpstr>
      <vt:lpstr>3、N-doping furnace</vt:lpstr>
      <vt:lpstr>N-doping effects</vt:lpstr>
      <vt:lpstr>N-doping furnaces </vt:lpstr>
      <vt:lpstr>Main parameters of design</vt:lpstr>
      <vt:lpstr>Main components of vacuum system</vt:lpstr>
      <vt:lpstr>Control system</vt:lpstr>
      <vt:lpstr>4、 Nb3Sn furnace</vt:lpstr>
      <vt:lpstr>Advantages</vt:lpstr>
      <vt:lpstr>Economic benefits</vt:lpstr>
      <vt:lpstr>PowerPoint 演示文稿</vt:lpstr>
      <vt:lpstr>Cornell Nb3Sn coating furnace</vt:lpstr>
      <vt:lpstr>Cornell Nb3Sn coating technique</vt:lpstr>
      <vt:lpstr>Schematic of Nb3Sn Coating Furnace</vt:lpstr>
      <vt:lpstr>5、Nb/Cu coating system</vt:lpstr>
      <vt:lpstr>Introduction*</vt:lpstr>
      <vt:lpstr>Benefit of Nb/Cu*</vt:lpstr>
      <vt:lpstr>PowerPoint 演示文稿</vt:lpstr>
      <vt:lpstr>Thanks！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CEPC水平电抛光设备研制 前期工作</dc:title>
  <dc:creator>Song Jin</dc:creator>
  <cp:lastModifiedBy>Zhai</cp:lastModifiedBy>
  <cp:revision>304</cp:revision>
  <dcterms:created xsi:type="dcterms:W3CDTF">2016-04-19T01:52:38Z</dcterms:created>
  <dcterms:modified xsi:type="dcterms:W3CDTF">2017-07-09T09:53:20Z</dcterms:modified>
</cp:coreProperties>
</file>