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84" r:id="rId5"/>
  </p:sldMasterIdLst>
  <p:notesMasterIdLst>
    <p:notesMasterId r:id="rId21"/>
  </p:notesMasterIdLst>
  <p:sldIdLst>
    <p:sldId id="405" r:id="rId6"/>
    <p:sldId id="419" r:id="rId7"/>
    <p:sldId id="433" r:id="rId8"/>
    <p:sldId id="441" r:id="rId9"/>
    <p:sldId id="442" r:id="rId10"/>
    <p:sldId id="428" r:id="rId11"/>
    <p:sldId id="438" r:id="rId12"/>
    <p:sldId id="430" r:id="rId13"/>
    <p:sldId id="434" r:id="rId14"/>
    <p:sldId id="440" r:id="rId15"/>
    <p:sldId id="435" r:id="rId16"/>
    <p:sldId id="436" r:id="rId17"/>
    <p:sldId id="437" r:id="rId18"/>
    <p:sldId id="439" r:id="rId19"/>
    <p:sldId id="431" r:id="rId20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2" charset="0"/>
        <a:ea typeface="ヒラギノ角ゴ Pro W3" pitchFamily="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2" charset="0"/>
        <a:ea typeface="ヒラギノ角ゴ Pro W3" pitchFamily="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2" charset="0"/>
        <a:ea typeface="ヒラギノ角ゴ Pro W3" pitchFamily="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2" charset="0"/>
        <a:ea typeface="ヒラギノ角ゴ Pro W3" pitchFamily="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2" charset="0"/>
        <a:ea typeface="ヒラギノ角ゴ Pro W3" pitchFamily="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 pitchFamily="2" charset="0"/>
        <a:ea typeface="ヒラギノ角ゴ Pro W3" pitchFamily="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 pitchFamily="2" charset="0"/>
        <a:ea typeface="ヒラギノ角ゴ Pro W3" pitchFamily="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 pitchFamily="2" charset="0"/>
        <a:ea typeface="ヒラギノ角ゴ Pro W3" pitchFamily="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 pitchFamily="2" charset="0"/>
        <a:ea typeface="ヒラギノ角ゴ Pro W3" pitchFamily="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F8A6AC"/>
    <a:srgbClr val="FF5050"/>
    <a:srgbClr val="BBE0E3"/>
    <a:srgbClr val="FF7C80"/>
    <a:srgbClr val="FFFFFF"/>
    <a:srgbClr val="808080"/>
    <a:srgbClr val="FF9900"/>
    <a:srgbClr val="FFFF66"/>
    <a:srgbClr val="E1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700" autoAdjust="0"/>
  </p:normalViewPr>
  <p:slideViewPr>
    <p:cSldViewPr>
      <p:cViewPr varScale="1">
        <p:scale>
          <a:sx n="75" d="100"/>
          <a:sy n="75" d="100"/>
        </p:scale>
        <p:origin x="138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fed.cclrc.ac.uk\org\NLab\ASTeC\Apsv4\Astec\Projects\ESS_High_Beta_Cavities\4.%20WP3%20-%20Cryogenics\LBB\Calculation\20180219_Inventory-HP-Buffer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b="0"/>
            </a:pPr>
            <a:r>
              <a:rPr lang="en-US" sz="2000" b="0"/>
              <a:t>Helium inventory within the test facility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2"/>
          <c:order val="2"/>
          <c:tx>
            <c:strRef>
              <c:f>Sheet1!$N$25</c:f>
              <c:strCache>
                <c:ptCount val="1"/>
                <c:pt idx="0">
                  <c:v>Dewar LHe (l)</c:v>
                </c:pt>
              </c:strCache>
            </c:strRef>
          </c:tx>
          <c:spPr>
            <a:ln>
              <a:solidFill>
                <a:schemeClr val="accent5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Sheet1!$K$26:$K$32</c:f>
              <c:numCache>
                <c:formatCode>General</c:formatCode>
                <c:ptCount val="7"/>
                <c:pt idx="0">
                  <c:v>0</c:v>
                </c:pt>
                <c:pt idx="1">
                  <c:v>12</c:v>
                </c:pt>
                <c:pt idx="2">
                  <c:v>16</c:v>
                </c:pt>
                <c:pt idx="3">
                  <c:v>24</c:v>
                </c:pt>
                <c:pt idx="4">
                  <c:v>34</c:v>
                </c:pt>
                <c:pt idx="5">
                  <c:v>39</c:v>
                </c:pt>
                <c:pt idx="6">
                  <c:v>48</c:v>
                </c:pt>
              </c:numCache>
            </c:numRef>
          </c:xVal>
          <c:yVal>
            <c:numRef>
              <c:f>Sheet1!$N$26:$N$32</c:f>
              <c:numCache>
                <c:formatCode>General</c:formatCode>
                <c:ptCount val="7"/>
                <c:pt idx="0">
                  <c:v>2500</c:v>
                </c:pt>
                <c:pt idx="1">
                  <c:v>2000</c:v>
                </c:pt>
                <c:pt idx="2">
                  <c:v>1500</c:v>
                </c:pt>
                <c:pt idx="3">
                  <c:v>1000</c:v>
                </c:pt>
                <c:pt idx="4">
                  <c:v>500</c:v>
                </c:pt>
                <c:pt idx="5">
                  <c:v>500</c:v>
                </c:pt>
                <c:pt idx="6">
                  <c:v>2500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A20-4A79-9E2A-FDA1F8F0275C}"/>
            </c:ext>
          </c:extLst>
        </c:ser>
        <c:ser>
          <c:idx val="3"/>
          <c:order val="3"/>
          <c:tx>
            <c:strRef>
              <c:f>Sheet1!$O$25</c:f>
              <c:strCache>
                <c:ptCount val="1"/>
                <c:pt idx="0">
                  <c:v>Cryostat LHe (l)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Sheet1!$K$26:$K$32</c:f>
              <c:numCache>
                <c:formatCode>General</c:formatCode>
                <c:ptCount val="7"/>
                <c:pt idx="0">
                  <c:v>0</c:v>
                </c:pt>
                <c:pt idx="1">
                  <c:v>12</c:v>
                </c:pt>
                <c:pt idx="2">
                  <c:v>16</c:v>
                </c:pt>
                <c:pt idx="3">
                  <c:v>24</c:v>
                </c:pt>
                <c:pt idx="4">
                  <c:v>34</c:v>
                </c:pt>
                <c:pt idx="5">
                  <c:v>39</c:v>
                </c:pt>
                <c:pt idx="6">
                  <c:v>48</c:v>
                </c:pt>
              </c:numCache>
            </c:numRef>
          </c:xVal>
          <c:yVal>
            <c:numRef>
              <c:f>Sheet1!$O$26:$O$32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500</c:v>
                </c:pt>
                <c:pt idx="3">
                  <c:v>250</c:v>
                </c:pt>
                <c:pt idx="4">
                  <c:v>500</c:v>
                </c:pt>
                <c:pt idx="5">
                  <c:v>0</c:v>
                </c:pt>
                <c:pt idx="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A20-4A79-9E2A-FDA1F8F02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809600"/>
        <c:axId val="78476032"/>
      </c:scatterChart>
      <c:scatterChart>
        <c:scatterStyle val="lineMarker"/>
        <c:varyColors val="0"/>
        <c:ser>
          <c:idx val="0"/>
          <c:order val="0"/>
          <c:tx>
            <c:strRef>
              <c:f>Sheet1!$L$25</c:f>
              <c:strCache>
                <c:ptCount val="1"/>
                <c:pt idx="0">
                  <c:v>Recovery He storage (bar)</c:v>
                </c:pt>
              </c:strCache>
            </c:strRef>
          </c:tx>
          <c:spPr>
            <a:ln>
              <a:solidFill>
                <a:schemeClr val="accent6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Sheet1!$K$26:$K$32</c:f>
              <c:numCache>
                <c:formatCode>General</c:formatCode>
                <c:ptCount val="7"/>
                <c:pt idx="0">
                  <c:v>0</c:v>
                </c:pt>
                <c:pt idx="1">
                  <c:v>12</c:v>
                </c:pt>
                <c:pt idx="2">
                  <c:v>16</c:v>
                </c:pt>
                <c:pt idx="3">
                  <c:v>24</c:v>
                </c:pt>
                <c:pt idx="4">
                  <c:v>34</c:v>
                </c:pt>
                <c:pt idx="5">
                  <c:v>39</c:v>
                </c:pt>
                <c:pt idx="6">
                  <c:v>48</c:v>
                </c:pt>
              </c:numCache>
            </c:numRef>
          </c:xVal>
          <c:yVal>
            <c:numRef>
              <c:f>Sheet1!$L$26:$L$32</c:f>
              <c:numCache>
                <c:formatCode>General</c:formatCode>
                <c:ptCount val="7"/>
                <c:pt idx="0">
                  <c:v>2</c:v>
                </c:pt>
                <c:pt idx="1">
                  <c:v>20.5</c:v>
                </c:pt>
                <c:pt idx="2">
                  <c:v>1.2399999999999984</c:v>
                </c:pt>
                <c:pt idx="3">
                  <c:v>11.969999999999999</c:v>
                </c:pt>
                <c:pt idx="4">
                  <c:v>19.369999999999997</c:v>
                </c:pt>
                <c:pt idx="5">
                  <c:v>37.869999999999997</c:v>
                </c:pt>
                <c:pt idx="6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A20-4A79-9E2A-FDA1F8F0275C}"/>
            </c:ext>
          </c:extLst>
        </c:ser>
        <c:ser>
          <c:idx val="1"/>
          <c:order val="1"/>
          <c:tx>
            <c:strRef>
              <c:f>Sheet1!$M$25</c:f>
              <c:strCache>
                <c:ptCount val="1"/>
                <c:pt idx="0">
                  <c:v>Pure He storage (bar)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Sheet1!$K$26:$K$32</c:f>
              <c:numCache>
                <c:formatCode>General</c:formatCode>
                <c:ptCount val="7"/>
                <c:pt idx="0">
                  <c:v>0</c:v>
                </c:pt>
                <c:pt idx="1">
                  <c:v>12</c:v>
                </c:pt>
                <c:pt idx="2">
                  <c:v>16</c:v>
                </c:pt>
                <c:pt idx="3">
                  <c:v>24</c:v>
                </c:pt>
                <c:pt idx="4">
                  <c:v>34</c:v>
                </c:pt>
                <c:pt idx="5">
                  <c:v>39</c:v>
                </c:pt>
                <c:pt idx="6">
                  <c:v>48</c:v>
                </c:pt>
              </c:numCache>
            </c:numRef>
          </c:xVal>
          <c:yVal>
            <c:numRef>
              <c:f>Sheet1!$M$26:$M$32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  <c:pt idx="6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A20-4A79-9E2A-FDA1F8F02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489856"/>
        <c:axId val="78487936"/>
      </c:scatterChart>
      <c:valAx>
        <c:axId val="64809600"/>
        <c:scaling>
          <c:orientation val="minMax"/>
          <c:max val="48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Time (hrs)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nextTo"/>
        <c:crossAx val="78476032"/>
        <c:crosses val="autoZero"/>
        <c:crossBetween val="midCat"/>
        <c:majorUnit val="12"/>
        <c:minorUnit val="1"/>
      </c:valAx>
      <c:valAx>
        <c:axId val="784760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solidFill>
                      <a:schemeClr val="accent5">
                        <a:lumMod val="75000"/>
                      </a:schemeClr>
                    </a:solidFill>
                  </a:defRPr>
                </a:pPr>
                <a:r>
                  <a:rPr lang="en-US" sz="1600" b="0">
                    <a:solidFill>
                      <a:schemeClr val="accent5">
                        <a:lumMod val="75000"/>
                      </a:schemeClr>
                    </a:solidFill>
                  </a:rPr>
                  <a:t>Liquid helium inventory (ltrs)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accent5">
                <a:lumMod val="40000"/>
                <a:lumOff val="60000"/>
              </a:schemeClr>
            </a:solidFill>
          </a:ln>
        </c:spPr>
        <c:txPr>
          <a:bodyPr/>
          <a:lstStyle/>
          <a:p>
            <a:pPr>
              <a:defRPr sz="1400" b="1">
                <a:solidFill>
                  <a:schemeClr val="accent5">
                    <a:lumMod val="75000"/>
                  </a:schemeClr>
                </a:solidFill>
              </a:defRPr>
            </a:pPr>
            <a:endParaRPr lang="en-US"/>
          </a:p>
        </c:txPr>
        <c:crossAx val="64809600"/>
        <c:crosses val="autoZero"/>
        <c:crossBetween val="midCat"/>
      </c:valAx>
      <c:valAx>
        <c:axId val="7848793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 b="0"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r>
                  <a:rPr lang="en-US" sz="1600" b="0">
                    <a:solidFill>
                      <a:schemeClr val="accent6">
                        <a:lumMod val="75000"/>
                      </a:schemeClr>
                    </a:solidFill>
                  </a:rPr>
                  <a:t>Gas helium inventory (bar)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accent6">
                <a:lumMod val="60000"/>
                <a:lumOff val="40000"/>
              </a:schemeClr>
            </a:solidFill>
          </a:ln>
        </c:spPr>
        <c:txPr>
          <a:bodyPr/>
          <a:lstStyle/>
          <a:p>
            <a:pPr>
              <a:defRPr sz="1600" b="1">
                <a:solidFill>
                  <a:schemeClr val="accent6">
                    <a:lumMod val="75000"/>
                  </a:schemeClr>
                </a:solidFill>
              </a:defRPr>
            </a:pPr>
            <a:endParaRPr lang="en-US"/>
          </a:p>
        </c:txPr>
        <c:crossAx val="78489856"/>
        <c:crosses val="max"/>
        <c:crossBetween val="midCat"/>
      </c:valAx>
      <c:valAx>
        <c:axId val="78489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848793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D23E8B7-8311-43FF-867E-1B5B43177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4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275652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19" descr="STFC_t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411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6" y="188640"/>
            <a:ext cx="9144000" cy="79136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221755-1974-484A-90A1-3D0ED6B05F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55576" y="1124744"/>
            <a:ext cx="7777237" cy="4391819"/>
          </a:xfrm>
        </p:spPr>
        <p:txBody>
          <a:bodyPr/>
          <a:lstStyle>
            <a:lvl1pPr>
              <a:defRPr i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714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3568" y="1196752"/>
            <a:ext cx="7992120" cy="424837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96" y="188640"/>
            <a:ext cx="9144000" cy="79136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10400" y="64865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221755-1974-484A-90A1-3D0ED6B05F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483768" y="6492875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11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27-10-2016 – FNAL - L. Bizel-Bizellot (STFC)</a:t>
            </a:r>
            <a:br>
              <a:rPr lang="en-GB" dirty="0"/>
            </a:br>
            <a:r>
              <a:rPr lang="en-GB" dirty="0"/>
              <a:t>ESS High β SRF cavity series production testing at STFC</a:t>
            </a:r>
          </a:p>
        </p:txBody>
      </p:sp>
    </p:spTree>
    <p:extLst>
      <p:ext uri="{BB962C8B-B14F-4D97-AF65-F5344CB8AC3E}">
        <p14:creationId xmlns:p14="http://schemas.microsoft.com/office/powerpoint/2010/main" val="394200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96" y="188640"/>
            <a:ext cx="9144000" cy="79136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10400" y="64865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221755-1974-484A-90A1-3D0ED6B05F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483768" y="6492875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11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27-10-2016 – FNAL - L. Bizel-Bizellot (STFC)</a:t>
            </a:r>
            <a:br>
              <a:rPr lang="en-GB" dirty="0"/>
            </a:br>
            <a:r>
              <a:rPr lang="en-GB" dirty="0"/>
              <a:t>ESS High β SRF cavity series production testing at STFC</a:t>
            </a:r>
          </a:p>
        </p:txBody>
      </p:sp>
    </p:spTree>
    <p:extLst>
      <p:ext uri="{BB962C8B-B14F-4D97-AF65-F5344CB8AC3E}">
        <p14:creationId xmlns:p14="http://schemas.microsoft.com/office/powerpoint/2010/main" val="135126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10400" y="64865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221755-1974-484A-90A1-3D0ED6B05F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483768" y="6492875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11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27-10-2016 – FNAL - L. Bizel-Bizellot (STFC)</a:t>
            </a:r>
            <a:br>
              <a:rPr lang="en-GB" dirty="0"/>
            </a:br>
            <a:r>
              <a:rPr lang="en-GB" dirty="0"/>
              <a:t>ESS High β SRF cavity series production testing at STFC</a:t>
            </a:r>
          </a:p>
        </p:txBody>
      </p:sp>
    </p:spTree>
    <p:extLst>
      <p:ext uri="{BB962C8B-B14F-4D97-AF65-F5344CB8AC3E}">
        <p14:creationId xmlns:p14="http://schemas.microsoft.com/office/powerpoint/2010/main" val="81649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10400" y="64865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221755-1974-484A-90A1-3D0ED6B05F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483768" y="6492875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11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27-10-2016 – FNAL - L. Bizel-Bizellot (STFC)</a:t>
            </a:r>
            <a:br>
              <a:rPr lang="en-GB" dirty="0"/>
            </a:br>
            <a:r>
              <a:rPr lang="en-GB" dirty="0"/>
              <a:t>ESS High β SRF cavity series production testing at STFC</a:t>
            </a:r>
          </a:p>
        </p:txBody>
      </p:sp>
    </p:spTree>
    <p:extLst>
      <p:ext uri="{BB962C8B-B14F-4D97-AF65-F5344CB8AC3E}">
        <p14:creationId xmlns:p14="http://schemas.microsoft.com/office/powerpoint/2010/main" val="245345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10400" y="64865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221755-1974-484A-90A1-3D0ED6B05F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483768" y="6492875"/>
            <a:ext cx="3744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11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27-10-2016 – FNAL - L. Bizel-Bizellot (STFC)</a:t>
            </a:r>
            <a:br>
              <a:rPr lang="en-GB" dirty="0"/>
            </a:br>
            <a:r>
              <a:rPr lang="en-GB" dirty="0"/>
              <a:t>ESS High β SRF cavity series production testing at STFC</a:t>
            </a:r>
          </a:p>
        </p:txBody>
      </p:sp>
    </p:spTree>
    <p:extLst>
      <p:ext uri="{BB962C8B-B14F-4D97-AF65-F5344CB8AC3E}">
        <p14:creationId xmlns:p14="http://schemas.microsoft.com/office/powerpoint/2010/main" val="2748712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19" descr="SCI41098_PPT_Templates_bottom_STF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5305862"/>
            <a:ext cx="7524328" cy="155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3568" y="1537494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pic>
        <p:nvPicPr>
          <p:cNvPr id="5127" name="Picture 7" descr="ESS_Logo_Frugal_Blue_cmy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60" y="6137275"/>
            <a:ext cx="1293109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10400" y="64865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221755-1974-484A-90A1-3D0ED6B05F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Box 3"/>
          <p:cNvSpPr txBox="1"/>
          <p:nvPr userDrawn="1"/>
        </p:nvSpPr>
        <p:spPr>
          <a:xfrm>
            <a:off x="3100798" y="6430089"/>
            <a:ext cx="32255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06/06/2018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IHEP- Louis </a:t>
            </a:r>
            <a:r>
              <a:rPr lang="en-GB" sz="11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Bizel</a:t>
            </a: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(STFC)</a:t>
            </a:r>
            <a:br>
              <a:rPr lang="en-GB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 SRF test facility for ESS high beta cavities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Image result for ihep china"/>
          <p:cNvPicPr>
            <a:picLocks noChangeAspect="1" noChangeArrowheads="1"/>
          </p:cNvPicPr>
          <p:nvPr userDrawn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51" y="6140896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4" r:id="rId2"/>
    <p:sldLayoutId id="2147484526" r:id="rId3"/>
    <p:sldLayoutId id="2147484527" r:id="rId4"/>
    <p:sldLayoutId id="2147484528" r:id="rId5"/>
    <p:sldLayoutId id="2147484529" r:id="rId6"/>
    <p:sldLayoutId id="214748453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1896616"/>
          </a:xfrm>
        </p:spPr>
        <p:txBody>
          <a:bodyPr/>
          <a:lstStyle/>
          <a:p>
            <a:r>
              <a:rPr lang="en-US" b="1" dirty="0" err="1"/>
              <a:t>CryoOps</a:t>
            </a:r>
            <a:r>
              <a:rPr lang="en-US" b="1" dirty="0"/>
              <a:t> Workshop at </a:t>
            </a:r>
            <a:r>
              <a:rPr lang="en-US" b="1" dirty="0" smtClean="0"/>
              <a:t>IHEP</a:t>
            </a:r>
            <a:endParaRPr lang="en-US" b="1" dirty="0"/>
          </a:p>
          <a:p>
            <a:r>
              <a:rPr lang="en-US" b="1" dirty="0" smtClean="0"/>
              <a:t>June </a:t>
            </a:r>
            <a:r>
              <a:rPr lang="en-US" b="1" dirty="0"/>
              <a:t>6</a:t>
            </a:r>
            <a:r>
              <a:rPr lang="en-US" b="1" baseline="30000" dirty="0" smtClean="0"/>
              <a:t>th</a:t>
            </a:r>
            <a:r>
              <a:rPr lang="en-US" b="1" dirty="0" smtClean="0"/>
              <a:t> 2018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Louis Bizel-Bizellot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628800"/>
            <a:ext cx="9144000" cy="1143000"/>
          </a:xfrm>
        </p:spPr>
        <p:txBody>
          <a:bodyPr/>
          <a:lstStyle/>
          <a:p>
            <a:r>
              <a:rPr lang="en-GB" dirty="0" smtClean="0"/>
              <a:t>STFC SRF test facility for ESS high beta cavities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467544" y="1508944"/>
            <a:ext cx="1656184" cy="72008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itre 1"/>
          <p:cNvSpPr txBox="1">
            <a:spLocks/>
          </p:cNvSpPr>
          <p:nvPr/>
        </p:nvSpPr>
        <p:spPr bwMode="auto">
          <a:xfrm rot="21006307">
            <a:off x="298667" y="2200988"/>
            <a:ext cx="1656184" cy="6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en-GB" kern="0" dirty="0" smtClean="0"/>
              <a:t>UKRI</a:t>
            </a:r>
            <a:endParaRPr lang="en-GB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Safety Considerations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10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019"/>
            <a:ext cx="1046609" cy="104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66" y="152897"/>
            <a:ext cx="1080120" cy="86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43" y="1387190"/>
            <a:ext cx="3784564" cy="284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r="4069"/>
          <a:stretch/>
        </p:blipFill>
        <p:spPr bwMode="auto">
          <a:xfrm>
            <a:off x="6767843" y="2132856"/>
            <a:ext cx="2208766" cy="240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7189"/>
            <a:ext cx="2043283" cy="284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 bwMode="auto">
          <a:xfrm>
            <a:off x="1427072" y="4869160"/>
            <a:ext cx="3216935" cy="86409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600" b="0" kern="0" dirty="0" smtClean="0">
                <a:solidFill>
                  <a:srgbClr val="0070C0"/>
                </a:solidFill>
              </a:rPr>
              <a:t>Multi-layer </a:t>
            </a:r>
            <a:r>
              <a:rPr lang="fr-FR" sz="1600" b="0" kern="0" dirty="0" err="1" smtClean="0">
                <a:solidFill>
                  <a:srgbClr val="0070C0"/>
                </a:solidFill>
              </a:rPr>
              <a:t>insulation</a:t>
            </a:r>
            <a:r>
              <a:rPr lang="fr-FR" sz="1600" b="0" kern="0" dirty="0" smtClean="0">
                <a:solidFill>
                  <a:srgbClr val="0070C0"/>
                </a:solidFill>
              </a:rPr>
              <a:t> ad-hoc suit design for </a:t>
            </a:r>
            <a:r>
              <a:rPr lang="fr-FR" sz="1600" b="0" kern="0" dirty="0" err="1" smtClean="0">
                <a:solidFill>
                  <a:srgbClr val="0070C0"/>
                </a:solidFill>
              </a:rPr>
              <a:t>repetitive</a:t>
            </a:r>
            <a:r>
              <a:rPr lang="fr-FR" sz="1600" b="0" kern="0" dirty="0" smtClean="0">
                <a:solidFill>
                  <a:srgbClr val="0070C0"/>
                </a:solidFill>
              </a:rPr>
              <a:t> installation. All in 1 </a:t>
            </a:r>
            <a:r>
              <a:rPr lang="fr-FR" sz="1600" b="0" kern="0" dirty="0" err="1" smtClean="0">
                <a:solidFill>
                  <a:srgbClr val="0070C0"/>
                </a:solidFill>
              </a:rPr>
              <a:t>piece</a:t>
            </a:r>
            <a:endParaRPr lang="en-GB" b="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Cryoplant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11</a:t>
            </a:fld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2552"/>
            <a:ext cx="2018011" cy="47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6042481" cy="442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6732240" y="1412776"/>
            <a:ext cx="1879476" cy="122413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200" b="0" kern="0" dirty="0" err="1" smtClean="0">
                <a:solidFill>
                  <a:srgbClr val="0070C0"/>
                </a:solidFill>
              </a:rPr>
              <a:t>Helium</a:t>
            </a:r>
            <a:r>
              <a:rPr lang="fr-FR" sz="1200" b="0" kern="0" dirty="0" smtClean="0">
                <a:solidFill>
                  <a:srgbClr val="0070C0"/>
                </a:solidFill>
              </a:rPr>
              <a:t> </a:t>
            </a:r>
            <a:r>
              <a:rPr lang="fr-FR" sz="1200" b="0" kern="0" dirty="0" err="1" smtClean="0">
                <a:solidFill>
                  <a:srgbClr val="0070C0"/>
                </a:solidFill>
              </a:rPr>
              <a:t>liquefier</a:t>
            </a:r>
            <a:endParaRPr lang="fr-FR" sz="1200" b="0" kern="0" dirty="0" smtClean="0">
              <a:solidFill>
                <a:srgbClr val="0070C0"/>
              </a:solidFill>
            </a:endParaRPr>
          </a:p>
          <a:p>
            <a:r>
              <a:rPr lang="fr-FR" sz="1200" b="0" kern="0" dirty="0" smtClean="0">
                <a:solidFill>
                  <a:srgbClr val="0070C0"/>
                </a:solidFill>
              </a:rPr>
              <a:t>100 </a:t>
            </a:r>
            <a:r>
              <a:rPr lang="fr-FR" sz="1200" b="0" kern="0" dirty="0" err="1" smtClean="0">
                <a:solidFill>
                  <a:srgbClr val="0070C0"/>
                </a:solidFill>
              </a:rPr>
              <a:t>ltrs</a:t>
            </a:r>
            <a:r>
              <a:rPr lang="fr-FR" sz="1200" b="0" kern="0" dirty="0" smtClean="0">
                <a:solidFill>
                  <a:srgbClr val="0070C0"/>
                </a:solidFill>
              </a:rPr>
              <a:t>/h </a:t>
            </a:r>
            <a:r>
              <a:rPr lang="fr-FR" sz="1200" b="0" kern="0" dirty="0" err="1" smtClean="0">
                <a:solidFill>
                  <a:srgbClr val="0070C0"/>
                </a:solidFill>
              </a:rPr>
              <a:t>liquefaction</a:t>
            </a:r>
            <a:r>
              <a:rPr lang="fr-FR" sz="1200" b="0" kern="0" dirty="0" smtClean="0">
                <a:solidFill>
                  <a:srgbClr val="0070C0"/>
                </a:solidFill>
              </a:rPr>
              <a:t> rate</a:t>
            </a:r>
          </a:p>
          <a:p>
            <a:r>
              <a:rPr lang="fr-FR" sz="1200" b="0" kern="0" dirty="0" smtClean="0">
                <a:solidFill>
                  <a:srgbClr val="0070C0"/>
                </a:solidFill>
              </a:rPr>
              <a:t>+</a:t>
            </a:r>
          </a:p>
          <a:p>
            <a:r>
              <a:rPr lang="fr-FR" sz="1200" b="0" kern="0" dirty="0" smtClean="0">
                <a:solidFill>
                  <a:srgbClr val="0070C0"/>
                </a:solidFill>
              </a:rPr>
              <a:t>50 K He </a:t>
            </a:r>
            <a:r>
              <a:rPr lang="fr-FR" sz="1200" b="0" kern="0" dirty="0" err="1" smtClean="0">
                <a:solidFill>
                  <a:srgbClr val="0070C0"/>
                </a:solidFill>
              </a:rPr>
              <a:t>gas</a:t>
            </a:r>
            <a:r>
              <a:rPr lang="fr-FR" sz="1200" b="0" kern="0" dirty="0" smtClean="0">
                <a:solidFill>
                  <a:srgbClr val="0070C0"/>
                </a:solidFill>
              </a:rPr>
              <a:t> for radiation </a:t>
            </a:r>
            <a:r>
              <a:rPr lang="fr-FR" sz="1200" b="0" kern="0" dirty="0" err="1" smtClean="0">
                <a:solidFill>
                  <a:srgbClr val="0070C0"/>
                </a:solidFill>
              </a:rPr>
              <a:t>shield</a:t>
            </a:r>
            <a:endParaRPr lang="en-GB" sz="2800" b="0" kern="0" dirty="0">
              <a:solidFill>
                <a:srgbClr val="0070C0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6804248" y="3314619"/>
            <a:ext cx="1735460" cy="54643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200" b="0" kern="0" dirty="0" err="1" smtClean="0">
                <a:solidFill>
                  <a:srgbClr val="0070C0"/>
                </a:solidFill>
              </a:rPr>
              <a:t>Liquid</a:t>
            </a:r>
            <a:r>
              <a:rPr lang="fr-FR" sz="1200" b="0" kern="0" dirty="0" smtClean="0">
                <a:solidFill>
                  <a:srgbClr val="0070C0"/>
                </a:solidFill>
              </a:rPr>
              <a:t> </a:t>
            </a:r>
            <a:r>
              <a:rPr lang="fr-FR" sz="1200" b="0" kern="0" dirty="0" err="1" smtClean="0">
                <a:solidFill>
                  <a:srgbClr val="0070C0"/>
                </a:solidFill>
              </a:rPr>
              <a:t>helium</a:t>
            </a:r>
            <a:r>
              <a:rPr lang="fr-FR" sz="1200" b="0" kern="0" dirty="0" smtClean="0">
                <a:solidFill>
                  <a:srgbClr val="0070C0"/>
                </a:solidFill>
              </a:rPr>
              <a:t> Dewar</a:t>
            </a:r>
          </a:p>
          <a:p>
            <a:r>
              <a:rPr lang="fr-FR" sz="1200" b="0" kern="0" dirty="0" smtClean="0">
                <a:solidFill>
                  <a:srgbClr val="0070C0"/>
                </a:solidFill>
              </a:rPr>
              <a:t>3000 </a:t>
            </a:r>
            <a:r>
              <a:rPr lang="fr-FR" sz="1200" b="0" kern="0" dirty="0" err="1" smtClean="0">
                <a:solidFill>
                  <a:srgbClr val="0070C0"/>
                </a:solidFill>
              </a:rPr>
              <a:t>ltrs</a:t>
            </a:r>
            <a:endParaRPr lang="en-GB" sz="2800" b="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9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Cryoplant</a:t>
            </a:r>
            <a:r>
              <a:rPr lang="en-GB" dirty="0" smtClean="0"/>
              <a:t> – He &amp; LN</a:t>
            </a:r>
            <a:r>
              <a:rPr lang="en-GB" baseline="-25000" dirty="0" smtClean="0"/>
              <a:t>2</a:t>
            </a:r>
            <a:r>
              <a:rPr lang="en-GB" dirty="0" smtClean="0"/>
              <a:t> storage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12</a:t>
            </a:fld>
            <a:endParaRPr lang="en-GB" dirty="0"/>
          </a:p>
        </p:txBody>
      </p:sp>
      <p:pic>
        <p:nvPicPr>
          <p:cNvPr id="6" name="Picture 2" descr="I:\Pictures\helial_lique_artechnique12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912630"/>
            <a:ext cx="1728192" cy="223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79512" y="3398148"/>
            <a:ext cx="2016224" cy="720907"/>
            <a:chOff x="827584" y="1555965"/>
            <a:chExt cx="2304256" cy="72090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" name="Oval 6"/>
            <p:cNvSpPr/>
            <p:nvPr/>
          </p:nvSpPr>
          <p:spPr bwMode="auto">
            <a:xfrm>
              <a:off x="2555776" y="1556792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827584" y="1555965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115616" y="1556792"/>
              <a:ext cx="1728192" cy="72008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dirty="0" smtClean="0">
                  <a:latin typeface="Lucida Grande" pitchFamily="84" charset="0"/>
                  <a:ea typeface="ヒラギノ角ゴ Pro W3" pitchFamily="84" charset="-128"/>
                </a:rPr>
                <a:t>400</a:t>
              </a: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 Nm</a:t>
              </a:r>
              <a:r>
                <a:rPr kumimoji="0" lang="en-GB" sz="24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3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800" dirty="0" smtClean="0">
                  <a:latin typeface="Lucida Grande" pitchFamily="84" charset="0"/>
                  <a:ea typeface="ヒラギノ角ゴ Pro W3" pitchFamily="84" charset="-128"/>
                </a:rPr>
                <a:t>Recovery He</a:t>
              </a:r>
              <a:endPara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9512" y="4190650"/>
            <a:ext cx="2016224" cy="720907"/>
            <a:chOff x="827584" y="1555965"/>
            <a:chExt cx="2304256" cy="72090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" name="Oval 12"/>
            <p:cNvSpPr/>
            <p:nvPr/>
          </p:nvSpPr>
          <p:spPr bwMode="auto">
            <a:xfrm>
              <a:off x="2555776" y="1556792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827584" y="1555965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115616" y="1556792"/>
              <a:ext cx="1728192" cy="72008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GB" dirty="0">
                  <a:latin typeface="Lucida Grande" pitchFamily="84" charset="0"/>
                  <a:ea typeface="ヒラギノ角ゴ Pro W3" pitchFamily="84" charset="-128"/>
                </a:rPr>
                <a:t>400 </a:t>
              </a:r>
              <a:r>
                <a:rPr lang="en-GB" dirty="0" smtClean="0">
                  <a:latin typeface="Lucida Grande" pitchFamily="84" charset="0"/>
                  <a:ea typeface="ヒラギノ角ゴ Pro W3" pitchFamily="84" charset="-128"/>
                </a:rPr>
                <a:t>Nm</a:t>
              </a:r>
              <a:r>
                <a:rPr lang="en-GB" baseline="30000" dirty="0" smtClean="0">
                  <a:latin typeface="Lucida Grande" pitchFamily="84" charset="0"/>
                  <a:ea typeface="ヒラギノ角ゴ Pro W3" pitchFamily="84" charset="-128"/>
                </a:rPr>
                <a:t>3</a:t>
              </a:r>
            </a:p>
            <a:p>
              <a:pPr algn="ctr" eaLnBrk="0" hangingPunct="0"/>
              <a:r>
                <a:rPr lang="en-GB" sz="1800" dirty="0">
                  <a:latin typeface="Lucida Grande" pitchFamily="84" charset="0"/>
                  <a:ea typeface="ヒラギノ角ゴ Pro W3" pitchFamily="84" charset="-128"/>
                </a:rPr>
                <a:t>Recovery He</a:t>
              </a:r>
              <a:endParaRPr lang="en-GB" dirty="0"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rot="5400000">
            <a:off x="1304159" y="2584557"/>
            <a:ext cx="3896404" cy="1393171"/>
            <a:chOff x="827584" y="1555965"/>
            <a:chExt cx="2304256" cy="720907"/>
          </a:xfrm>
          <a:solidFill>
            <a:schemeClr val="bg1">
              <a:lumMod val="95000"/>
            </a:schemeClr>
          </a:solidFill>
        </p:grpSpPr>
        <p:sp>
          <p:nvSpPr>
            <p:cNvPr id="17" name="Oval 16"/>
            <p:cNvSpPr/>
            <p:nvPr/>
          </p:nvSpPr>
          <p:spPr bwMode="auto">
            <a:xfrm>
              <a:off x="2555776" y="1556792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827584" y="1555965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115616" y="1556792"/>
              <a:ext cx="1728192" cy="72008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640 Nm</a:t>
              </a:r>
              <a:r>
                <a:rPr kumimoji="0" lang="en-GB" sz="24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3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dirty="0" smtClean="0">
                  <a:latin typeface="Lucida Grande" pitchFamily="84" charset="0"/>
                  <a:ea typeface="ヒラギノ角ゴ Pro W3" pitchFamily="84" charset="-128"/>
                </a:rPr>
                <a:t>Pure He</a:t>
              </a:r>
              <a:endPara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5400000">
            <a:off x="6947741" y="3353672"/>
            <a:ext cx="1538232" cy="1393171"/>
            <a:chOff x="827584" y="1555965"/>
            <a:chExt cx="2304256" cy="720907"/>
          </a:xfrm>
          <a:solidFill>
            <a:schemeClr val="bg1">
              <a:lumMod val="95000"/>
            </a:schemeClr>
          </a:solidFill>
        </p:grpSpPr>
        <p:sp>
          <p:nvSpPr>
            <p:cNvPr id="26" name="Oval 25"/>
            <p:cNvSpPr/>
            <p:nvPr/>
          </p:nvSpPr>
          <p:spPr bwMode="auto">
            <a:xfrm>
              <a:off x="2555776" y="1556792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827584" y="1555965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1115616" y="1556792"/>
              <a:ext cx="1728192" cy="72008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3000 </a:t>
              </a:r>
              <a:r>
                <a:rPr kumimoji="0" lang="en-GB" sz="2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ltrs</a:t>
              </a: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dirty="0" smtClean="0">
                  <a:latin typeface="Lucida Grande" pitchFamily="84" charset="0"/>
                  <a:ea typeface="ヒラギノ角ゴ Pro W3" pitchFamily="84" charset="-128"/>
                </a:rPr>
                <a:t>Liquid He</a:t>
              </a: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 rot="5400000">
            <a:off x="3671826" y="2744998"/>
            <a:ext cx="3168495" cy="1800200"/>
            <a:chOff x="827584" y="1555965"/>
            <a:chExt cx="2304256" cy="720907"/>
          </a:xfrm>
          <a:solidFill>
            <a:schemeClr val="bg1">
              <a:lumMod val="95000"/>
            </a:schemeClr>
          </a:solidFill>
        </p:grpSpPr>
        <p:sp>
          <p:nvSpPr>
            <p:cNvPr id="31" name="Oval 30"/>
            <p:cNvSpPr/>
            <p:nvPr/>
          </p:nvSpPr>
          <p:spPr bwMode="auto">
            <a:xfrm>
              <a:off x="2555776" y="1556792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827584" y="1555965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1115616" y="1556792"/>
              <a:ext cx="1728192" cy="72008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15 m</a:t>
              </a:r>
              <a:r>
                <a:rPr kumimoji="0" lang="en-GB" sz="24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3</a:t>
              </a:r>
              <a:endParaRPr lang="en-GB" baseline="30000" dirty="0">
                <a:latin typeface="Lucida Grande" pitchFamily="84" charset="0"/>
                <a:ea typeface="ヒラギノ角ゴ Pro W3" pitchFamily="84" charset="-128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Liquid N</a:t>
              </a:r>
              <a:r>
                <a:rPr kumimoji="0" lang="en-GB" sz="24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9512" y="1799107"/>
            <a:ext cx="2016224" cy="845363"/>
            <a:chOff x="179512" y="1799107"/>
            <a:chExt cx="2016224" cy="845363"/>
          </a:xfrm>
        </p:grpSpPr>
        <p:sp>
          <p:nvSpPr>
            <p:cNvPr id="21" name="Oval 20"/>
            <p:cNvSpPr/>
            <p:nvPr/>
          </p:nvSpPr>
          <p:spPr bwMode="auto">
            <a:xfrm>
              <a:off x="1691680" y="1924390"/>
              <a:ext cx="504056" cy="720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179512" y="1923563"/>
              <a:ext cx="504056" cy="720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31540" y="1924390"/>
              <a:ext cx="1512168" cy="720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dirty="0" smtClean="0">
                  <a:latin typeface="Lucida Grande" pitchFamily="84" charset="0"/>
                  <a:ea typeface="ヒラギノ角ゴ Pro W3" pitchFamily="84" charset="-128"/>
                </a:rPr>
                <a:t>Gas bag</a:t>
              </a:r>
              <a:endParaRPr kumimoji="0" lang="en-GB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431540" y="1808945"/>
              <a:ext cx="1512168" cy="230889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431540" y="1799107"/>
              <a:ext cx="1512168" cy="230889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sp>
        <p:nvSpPr>
          <p:cNvPr id="35" name="Titre 1">
            <a:extLst>
              <a:ext uri="{FF2B5EF4-FFF2-40B4-BE49-F238E27FC236}">
                <a16:creationId xmlns:a16="http://schemas.microsoft.com/office/drawing/2014/main" id="{5E1A39FD-6A8B-402E-A5BD-B8C3F72DACA5}"/>
              </a:ext>
            </a:extLst>
          </p:cNvPr>
          <p:cNvSpPr txBox="1">
            <a:spLocks/>
          </p:cNvSpPr>
          <p:nvPr/>
        </p:nvSpPr>
        <p:spPr bwMode="auto">
          <a:xfrm>
            <a:off x="625770" y="4924473"/>
            <a:ext cx="1103540" cy="60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0" ker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40 bar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5E1A39FD-6A8B-402E-A5BD-B8C3F72DACA5}"/>
              </a:ext>
            </a:extLst>
          </p:cNvPr>
          <p:cNvSpPr txBox="1">
            <a:spLocks/>
          </p:cNvSpPr>
          <p:nvPr/>
        </p:nvSpPr>
        <p:spPr bwMode="auto">
          <a:xfrm>
            <a:off x="2685288" y="4646773"/>
            <a:ext cx="1103540" cy="60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0" ker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16 bar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8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 bwMode="auto">
          <a:xfrm>
            <a:off x="3296" y="3214127"/>
            <a:ext cx="3272560" cy="1951038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60" name="Flowchart: Alternate Process 59"/>
          <p:cNvSpPr/>
          <p:nvPr/>
        </p:nvSpPr>
        <p:spPr bwMode="auto">
          <a:xfrm>
            <a:off x="3447236" y="1181068"/>
            <a:ext cx="1889487" cy="1175743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Cold box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Cryoplant</a:t>
            </a:r>
            <a:r>
              <a:rPr lang="en-GB" dirty="0" smtClean="0"/>
              <a:t> – Storage issues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13</a:t>
            </a:fld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683568" y="3398148"/>
            <a:ext cx="2016224" cy="720907"/>
            <a:chOff x="827584" y="1555965"/>
            <a:chExt cx="2304256" cy="72090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" name="Oval 5"/>
            <p:cNvSpPr/>
            <p:nvPr/>
          </p:nvSpPr>
          <p:spPr bwMode="auto">
            <a:xfrm>
              <a:off x="2555776" y="1556792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827584" y="1555965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115616" y="1556792"/>
              <a:ext cx="1728192" cy="72008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dirty="0" smtClean="0">
                  <a:latin typeface="Lucida Grande" pitchFamily="84" charset="0"/>
                  <a:ea typeface="ヒラギノ角ゴ Pro W3" pitchFamily="84" charset="-128"/>
                </a:rPr>
                <a:t>400</a:t>
              </a: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 Nm</a:t>
              </a:r>
              <a:r>
                <a:rPr kumimoji="0" lang="en-GB" sz="24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3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800" dirty="0" smtClean="0">
                  <a:latin typeface="Lucida Grande" pitchFamily="84" charset="0"/>
                  <a:ea typeface="ヒラギノ角ゴ Pro W3" pitchFamily="84" charset="-128"/>
                </a:rPr>
                <a:t>Recovery He</a:t>
              </a:r>
              <a:endPara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3568" y="4190650"/>
            <a:ext cx="2016224" cy="720907"/>
            <a:chOff x="827584" y="1555965"/>
            <a:chExt cx="2304256" cy="72090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0" name="Oval 9"/>
            <p:cNvSpPr/>
            <p:nvPr/>
          </p:nvSpPr>
          <p:spPr bwMode="auto">
            <a:xfrm>
              <a:off x="2555776" y="1556792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827584" y="1555965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115616" y="1556792"/>
              <a:ext cx="1728192" cy="72008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GB" dirty="0">
                  <a:latin typeface="Lucida Grande" pitchFamily="84" charset="0"/>
                  <a:ea typeface="ヒラギノ角ゴ Pro W3" pitchFamily="84" charset="-128"/>
                </a:rPr>
                <a:t>400 </a:t>
              </a:r>
              <a:r>
                <a:rPr lang="en-GB" dirty="0" smtClean="0">
                  <a:latin typeface="Lucida Grande" pitchFamily="84" charset="0"/>
                  <a:ea typeface="ヒラギノ角ゴ Pro W3" pitchFamily="84" charset="-128"/>
                </a:rPr>
                <a:t>Nm</a:t>
              </a:r>
              <a:r>
                <a:rPr lang="en-GB" baseline="30000" dirty="0" smtClean="0">
                  <a:latin typeface="Lucida Grande" pitchFamily="84" charset="0"/>
                  <a:ea typeface="ヒラギノ角ゴ Pro W3" pitchFamily="84" charset="-128"/>
                </a:rPr>
                <a:t>3</a:t>
              </a:r>
            </a:p>
            <a:p>
              <a:pPr algn="ctr" eaLnBrk="0" hangingPunct="0"/>
              <a:r>
                <a:rPr lang="en-GB" sz="1800" dirty="0">
                  <a:latin typeface="Lucida Grande" pitchFamily="84" charset="0"/>
                  <a:ea typeface="ヒラギノ角ゴ Pro W3" pitchFamily="84" charset="-128"/>
                </a:rPr>
                <a:t>Recovery He</a:t>
              </a:r>
              <a:endParaRPr lang="en-GB" dirty="0"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83568" y="1484747"/>
            <a:ext cx="2016224" cy="845363"/>
            <a:chOff x="683568" y="1799107"/>
            <a:chExt cx="2016224" cy="845363"/>
          </a:xfrm>
        </p:grpSpPr>
        <p:sp>
          <p:nvSpPr>
            <p:cNvPr id="13" name="Oval 12"/>
            <p:cNvSpPr/>
            <p:nvPr/>
          </p:nvSpPr>
          <p:spPr bwMode="auto">
            <a:xfrm>
              <a:off x="2195736" y="1924390"/>
              <a:ext cx="504056" cy="720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83568" y="1923563"/>
              <a:ext cx="504056" cy="720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935596" y="1924390"/>
              <a:ext cx="1512168" cy="720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dirty="0" smtClean="0">
                  <a:latin typeface="Lucida Grande" pitchFamily="84" charset="0"/>
                  <a:ea typeface="ヒラギノ角ゴ Pro W3" pitchFamily="84" charset="-128"/>
                </a:rPr>
                <a:t>Gas bag</a:t>
              </a:r>
              <a:endParaRPr kumimoji="0" lang="en-GB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935596" y="1808945"/>
              <a:ext cx="1512168" cy="230889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935596" y="1799107"/>
              <a:ext cx="1512168" cy="230889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cxnSp>
        <p:nvCxnSpPr>
          <p:cNvPr id="19" name="Elbow Connector 18"/>
          <p:cNvCxnSpPr>
            <a:stCxn id="14" idx="4"/>
            <a:endCxn id="6" idx="0"/>
          </p:cNvCxnSpPr>
          <p:nvPr/>
        </p:nvCxnSpPr>
        <p:spPr bwMode="auto">
          <a:xfrm rot="16200000" flipH="1">
            <a:off x="1156834" y="2108045"/>
            <a:ext cx="1069692" cy="151216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4" name="Group 23"/>
          <p:cNvGrpSpPr/>
          <p:nvPr/>
        </p:nvGrpSpPr>
        <p:grpSpPr>
          <a:xfrm rot="5400000">
            <a:off x="1332203" y="2595873"/>
            <a:ext cx="542218" cy="543345"/>
            <a:chOff x="3923928" y="2490996"/>
            <a:chExt cx="914400" cy="916300"/>
          </a:xfrm>
        </p:grpSpPr>
        <p:sp>
          <p:nvSpPr>
            <p:cNvPr id="22" name="Oval 21"/>
            <p:cNvSpPr/>
            <p:nvPr/>
          </p:nvSpPr>
          <p:spPr bwMode="auto">
            <a:xfrm>
              <a:off x="3923928" y="2492896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5" name="Isosceles Triangle 24"/>
            <p:cNvSpPr/>
            <p:nvPr/>
          </p:nvSpPr>
          <p:spPr bwMode="auto">
            <a:xfrm>
              <a:off x="3995936" y="2490996"/>
              <a:ext cx="781914" cy="696126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sp>
        <p:nvSpPr>
          <p:cNvPr id="29" name="Titre 1"/>
          <p:cNvSpPr txBox="1">
            <a:spLocks/>
          </p:cNvSpPr>
          <p:nvPr/>
        </p:nvSpPr>
        <p:spPr bwMode="auto">
          <a:xfrm rot="16200000">
            <a:off x="-165711" y="3917021"/>
            <a:ext cx="1368152" cy="330405"/>
          </a:xfrm>
          <a:prstGeom prst="rect">
            <a:avLst/>
          </a:prstGeom>
          <a:noFill/>
          <a:ln w="19050"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200" kern="0" dirty="0" smtClean="0">
                <a:solidFill>
                  <a:schemeClr val="tx1"/>
                </a:solidFill>
              </a:rPr>
              <a:t>20 m</a:t>
            </a:r>
            <a:r>
              <a:rPr lang="fr-FR" sz="1200" kern="0" baseline="30000" dirty="0" smtClean="0">
                <a:solidFill>
                  <a:schemeClr val="tx1"/>
                </a:solidFill>
              </a:rPr>
              <a:t>3</a:t>
            </a:r>
            <a:r>
              <a:rPr lang="fr-FR" sz="1200" kern="0" dirty="0" smtClean="0">
                <a:solidFill>
                  <a:schemeClr val="tx1"/>
                </a:solidFill>
              </a:rPr>
              <a:t> at 40 bar</a:t>
            </a:r>
            <a:endParaRPr lang="en-GB" sz="2800" kern="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851920" y="4869160"/>
            <a:ext cx="1080120" cy="72008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Dryer</a:t>
            </a:r>
          </a:p>
        </p:txBody>
      </p:sp>
      <p:sp>
        <p:nvSpPr>
          <p:cNvPr id="31" name="Freeform 30"/>
          <p:cNvSpPr/>
          <p:nvPr/>
        </p:nvSpPr>
        <p:spPr bwMode="auto">
          <a:xfrm>
            <a:off x="1645920" y="4922520"/>
            <a:ext cx="2206000" cy="306680"/>
          </a:xfrm>
          <a:custGeom>
            <a:avLst/>
            <a:gdLst>
              <a:gd name="connsiteX0" fmla="*/ 0 w 1981200"/>
              <a:gd name="connsiteY0" fmla="*/ 0 h 586740"/>
              <a:gd name="connsiteX1" fmla="*/ 0 w 1981200"/>
              <a:gd name="connsiteY1" fmla="*/ 586740 h 586740"/>
              <a:gd name="connsiteX2" fmla="*/ 1981200 w 1981200"/>
              <a:gd name="connsiteY2" fmla="*/ 586740 h 58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1200" h="586740">
                <a:moveTo>
                  <a:pt x="0" y="0"/>
                </a:moveTo>
                <a:lnTo>
                  <a:pt x="0" y="586740"/>
                </a:lnTo>
                <a:lnTo>
                  <a:pt x="1981200" y="58674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grpSp>
        <p:nvGrpSpPr>
          <p:cNvPr id="33" name="Group 32"/>
          <p:cNvGrpSpPr/>
          <p:nvPr/>
        </p:nvGrpSpPr>
        <p:grpSpPr>
          <a:xfrm rot="5400000">
            <a:off x="5907655" y="2520377"/>
            <a:ext cx="3896404" cy="1393171"/>
            <a:chOff x="827584" y="1555965"/>
            <a:chExt cx="2304256" cy="720907"/>
          </a:xfrm>
          <a:solidFill>
            <a:schemeClr val="bg1">
              <a:lumMod val="95000"/>
            </a:schemeClr>
          </a:solidFill>
        </p:grpSpPr>
        <p:sp>
          <p:nvSpPr>
            <p:cNvPr id="34" name="Oval 33"/>
            <p:cNvSpPr/>
            <p:nvPr/>
          </p:nvSpPr>
          <p:spPr bwMode="auto">
            <a:xfrm>
              <a:off x="2555776" y="1556792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827584" y="1555965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1115616" y="1556792"/>
              <a:ext cx="1728192" cy="72008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640 Nm</a:t>
              </a:r>
              <a:r>
                <a:rPr kumimoji="0" lang="en-GB" sz="24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3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dirty="0" smtClean="0">
                  <a:latin typeface="Lucida Grande" pitchFamily="84" charset="0"/>
                  <a:ea typeface="ヒラギノ角ゴ Pro W3" pitchFamily="84" charset="-128"/>
                </a:rPr>
                <a:t>Pure He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(40 m</a:t>
              </a:r>
              <a:r>
                <a:rPr kumimoji="0" lang="en-GB" sz="20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3</a:t>
              </a:r>
              <a:r>
                <a:rPr kumimoji="0" lang="en-GB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rPr>
                <a:t> at 16 bar)</a:t>
              </a:r>
              <a:endPara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sp>
        <p:nvSpPr>
          <p:cNvPr id="37" name="Rectangle 36"/>
          <p:cNvSpPr/>
          <p:nvPr/>
        </p:nvSpPr>
        <p:spPr bwMode="auto">
          <a:xfrm>
            <a:off x="3779912" y="1608115"/>
            <a:ext cx="1224136" cy="625989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Purifier</a:t>
            </a:r>
          </a:p>
        </p:txBody>
      </p:sp>
      <p:cxnSp>
        <p:nvCxnSpPr>
          <p:cNvPr id="38" name="Straight Arrow Connector 37"/>
          <p:cNvCxnSpPr>
            <a:stCxn id="30" idx="0"/>
            <a:endCxn id="37" idx="2"/>
          </p:cNvCxnSpPr>
          <p:nvPr/>
        </p:nvCxnSpPr>
        <p:spPr bwMode="auto">
          <a:xfrm flipV="1">
            <a:off x="4391980" y="2234104"/>
            <a:ext cx="0" cy="263505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7" idx="3"/>
          </p:cNvCxnSpPr>
          <p:nvPr/>
        </p:nvCxnSpPr>
        <p:spPr bwMode="auto">
          <a:xfrm>
            <a:off x="5004048" y="1921110"/>
            <a:ext cx="215682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Flowchart: Alternate Process 46"/>
          <p:cNvSpPr/>
          <p:nvPr/>
        </p:nvSpPr>
        <p:spPr bwMode="auto">
          <a:xfrm>
            <a:off x="5089748" y="3218082"/>
            <a:ext cx="1728192" cy="1334323"/>
          </a:xfrm>
          <a:prstGeom prst="flowChartAlternateProcess">
            <a:avLst/>
          </a:prstGeom>
          <a:noFill/>
          <a:ln w="12700" cap="flat" cmpd="sng" algn="ctr">
            <a:solidFill>
              <a:srgbClr val="FF7C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Doesn’t work bellow 20 bar</a:t>
            </a:r>
          </a:p>
        </p:txBody>
      </p:sp>
      <p:cxnSp>
        <p:nvCxnSpPr>
          <p:cNvPr id="49" name="Straight Arrow Connector 48"/>
          <p:cNvCxnSpPr/>
          <p:nvPr/>
        </p:nvCxnSpPr>
        <p:spPr bwMode="auto">
          <a:xfrm flipH="1">
            <a:off x="4716368" y="4352131"/>
            <a:ext cx="288032" cy="38210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6" name="Picture 4" descr="Image result for attention sig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291" y="3281022"/>
            <a:ext cx="296168" cy="27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Image result for attention sig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291" y="4182127"/>
            <a:ext cx="296168" cy="27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Freeform 54"/>
          <p:cNvSpPr/>
          <p:nvPr/>
        </p:nvSpPr>
        <p:spPr bwMode="auto">
          <a:xfrm rot="5400000" flipV="1">
            <a:off x="3217022" y="4034291"/>
            <a:ext cx="305283" cy="1339738"/>
          </a:xfrm>
          <a:custGeom>
            <a:avLst/>
            <a:gdLst>
              <a:gd name="connsiteX0" fmla="*/ 0 w 1981200"/>
              <a:gd name="connsiteY0" fmla="*/ 0 h 586740"/>
              <a:gd name="connsiteX1" fmla="*/ 0 w 1981200"/>
              <a:gd name="connsiteY1" fmla="*/ 586740 h 586740"/>
              <a:gd name="connsiteX2" fmla="*/ 1981200 w 1981200"/>
              <a:gd name="connsiteY2" fmla="*/ 586740 h 58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1200" h="586740">
                <a:moveTo>
                  <a:pt x="0" y="0"/>
                </a:moveTo>
                <a:lnTo>
                  <a:pt x="0" y="586740"/>
                </a:lnTo>
                <a:lnTo>
                  <a:pt x="1981200" y="586740"/>
                </a:lnTo>
              </a:path>
            </a:pathLst>
          </a:custGeom>
          <a:noFill/>
          <a:ln w="12700" cap="flat" cmpd="sng" algn="ctr">
            <a:solidFill>
              <a:srgbClr val="FF7C8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grpSp>
        <p:nvGrpSpPr>
          <p:cNvPr id="56" name="Group 55"/>
          <p:cNvGrpSpPr/>
          <p:nvPr/>
        </p:nvGrpSpPr>
        <p:grpSpPr>
          <a:xfrm rot="5400000">
            <a:off x="3402876" y="4414440"/>
            <a:ext cx="271936" cy="272501"/>
            <a:chOff x="3923928" y="2490996"/>
            <a:chExt cx="914400" cy="916300"/>
          </a:xfrm>
        </p:grpSpPr>
        <p:sp>
          <p:nvSpPr>
            <p:cNvPr id="57" name="Oval 56"/>
            <p:cNvSpPr/>
            <p:nvPr/>
          </p:nvSpPr>
          <p:spPr bwMode="auto">
            <a:xfrm>
              <a:off x="3923928" y="2492896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58" name="Isosceles Triangle 57"/>
            <p:cNvSpPr/>
            <p:nvPr/>
          </p:nvSpPr>
          <p:spPr bwMode="auto">
            <a:xfrm>
              <a:off x="3995936" y="2490996"/>
              <a:ext cx="781914" cy="696126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sp>
        <p:nvSpPr>
          <p:cNvPr id="59" name="Flowchart: Alternate Process 58"/>
          <p:cNvSpPr/>
          <p:nvPr/>
        </p:nvSpPr>
        <p:spPr bwMode="auto">
          <a:xfrm>
            <a:off x="3120829" y="3551632"/>
            <a:ext cx="1108531" cy="662381"/>
          </a:xfrm>
          <a:prstGeom prst="flowChartAlternateProcess">
            <a:avLst/>
          </a:prstGeom>
          <a:noFill/>
          <a:ln w="12700" cap="flat" cmpd="sng" algn="ctr">
            <a:solidFill>
              <a:srgbClr val="FF7C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Add-on</a:t>
            </a:r>
            <a:r>
              <a:rPr kumimoji="0" lang="en-GB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 for an extra compressor</a:t>
            </a:r>
            <a:endParaRPr kumimoji="0" lang="en-GB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292100" y="1943100"/>
            <a:ext cx="501650" cy="1517650"/>
          </a:xfrm>
          <a:custGeom>
            <a:avLst/>
            <a:gdLst>
              <a:gd name="connsiteX0" fmla="*/ 501650 w 501650"/>
              <a:gd name="connsiteY0" fmla="*/ 1517650 h 1517650"/>
              <a:gd name="connsiteX1" fmla="*/ 0 w 501650"/>
              <a:gd name="connsiteY1" fmla="*/ 1517650 h 1517650"/>
              <a:gd name="connsiteX2" fmla="*/ 0 w 501650"/>
              <a:gd name="connsiteY2" fmla="*/ 0 h 1517650"/>
              <a:gd name="connsiteX3" fmla="*/ 393700 w 501650"/>
              <a:gd name="connsiteY3" fmla="*/ 0 h 151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650" h="1517650">
                <a:moveTo>
                  <a:pt x="501650" y="1517650"/>
                </a:moveTo>
                <a:lnTo>
                  <a:pt x="0" y="1517650"/>
                </a:lnTo>
                <a:lnTo>
                  <a:pt x="0" y="0"/>
                </a:lnTo>
                <a:lnTo>
                  <a:pt x="393700" y="0"/>
                </a:lnTo>
              </a:path>
            </a:pathLst>
          </a:custGeom>
          <a:noFill/>
          <a:ln w="12700" cap="flat" cmpd="sng" algn="ctr">
            <a:solidFill>
              <a:srgbClr val="FF7C8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Lucida Grande" pitchFamily="84" charset="0"/>
              <a:ea typeface="ヒラギノ角ゴ Pro W3" pitchFamily="84" charset="-128"/>
            </a:endParaRPr>
          </a:p>
        </p:txBody>
      </p:sp>
      <p:grpSp>
        <p:nvGrpSpPr>
          <p:cNvPr id="20" name="Group 19"/>
          <p:cNvGrpSpPr/>
          <p:nvPr/>
        </p:nvGrpSpPr>
        <p:grpSpPr>
          <a:xfrm rot="16200000">
            <a:off x="164869" y="2635310"/>
            <a:ext cx="250529" cy="143111"/>
            <a:chOff x="390046" y="2974513"/>
            <a:chExt cx="250529" cy="143111"/>
          </a:xfrm>
        </p:grpSpPr>
        <p:sp>
          <p:nvSpPr>
            <p:cNvPr id="43" name="Isosceles Triangle 42"/>
            <p:cNvSpPr/>
            <p:nvPr/>
          </p:nvSpPr>
          <p:spPr bwMode="auto">
            <a:xfrm rot="5400000">
              <a:off x="382195" y="2982364"/>
              <a:ext cx="143111" cy="127409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44" name="Isosceles Triangle 43"/>
            <p:cNvSpPr/>
            <p:nvPr/>
          </p:nvSpPr>
          <p:spPr bwMode="auto">
            <a:xfrm rot="16200000">
              <a:off x="505315" y="2982364"/>
              <a:ext cx="143111" cy="127409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 rot="16200000">
            <a:off x="2323064" y="3031237"/>
            <a:ext cx="250529" cy="143111"/>
            <a:chOff x="390046" y="2974513"/>
            <a:chExt cx="250529" cy="143111"/>
          </a:xfrm>
        </p:grpSpPr>
        <p:sp>
          <p:nvSpPr>
            <p:cNvPr id="48" name="Isosceles Triangle 47"/>
            <p:cNvSpPr/>
            <p:nvPr/>
          </p:nvSpPr>
          <p:spPr bwMode="auto">
            <a:xfrm rot="5400000">
              <a:off x="382195" y="2982364"/>
              <a:ext cx="143111" cy="127409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50" name="Isosceles Triangle 49"/>
            <p:cNvSpPr/>
            <p:nvPr/>
          </p:nvSpPr>
          <p:spPr bwMode="auto">
            <a:xfrm rot="16200000">
              <a:off x="505315" y="2982364"/>
              <a:ext cx="143111" cy="127409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 rot="5400000">
            <a:off x="3508858" y="3571156"/>
            <a:ext cx="902146" cy="197613"/>
            <a:chOff x="827584" y="1555965"/>
            <a:chExt cx="2304256" cy="720907"/>
          </a:xfrm>
          <a:solidFill>
            <a:srgbClr val="F8A6AC"/>
          </a:solidFill>
        </p:grpSpPr>
        <p:sp>
          <p:nvSpPr>
            <p:cNvPr id="63" name="Oval 62"/>
            <p:cNvSpPr/>
            <p:nvPr/>
          </p:nvSpPr>
          <p:spPr bwMode="auto">
            <a:xfrm>
              <a:off x="2555776" y="1556792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rgbClr val="FF5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27584" y="1555965"/>
              <a:ext cx="576064" cy="720080"/>
            </a:xfrm>
            <a:prstGeom prst="ellipse">
              <a:avLst/>
            </a:prstGeom>
            <a:grpFill/>
            <a:ln w="9525" cap="flat" cmpd="sng" algn="ctr">
              <a:solidFill>
                <a:srgbClr val="FF5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1115616" y="1556792"/>
              <a:ext cx="1728192" cy="720080"/>
            </a:xfrm>
            <a:prstGeom prst="rect">
              <a:avLst/>
            </a:prstGeom>
            <a:grpFill/>
            <a:ln w="9525" cap="flat" cmpd="sng" algn="ctr">
              <a:solidFill>
                <a:srgbClr val="FF5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sp>
        <p:nvSpPr>
          <p:cNvPr id="23" name="Freeform 22"/>
          <p:cNvSpPr/>
          <p:nvPr/>
        </p:nvSpPr>
        <p:spPr bwMode="auto">
          <a:xfrm>
            <a:off x="2437763" y="2857876"/>
            <a:ext cx="1523298" cy="366713"/>
          </a:xfrm>
          <a:custGeom>
            <a:avLst/>
            <a:gdLst>
              <a:gd name="connsiteX0" fmla="*/ 0 w 1285875"/>
              <a:gd name="connsiteY0" fmla="*/ 0 h 366713"/>
              <a:gd name="connsiteX1" fmla="*/ 1285875 w 1285875"/>
              <a:gd name="connsiteY1" fmla="*/ 0 h 366713"/>
              <a:gd name="connsiteX2" fmla="*/ 1285875 w 1285875"/>
              <a:gd name="connsiteY2" fmla="*/ 366713 h 36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5875" h="366713">
                <a:moveTo>
                  <a:pt x="0" y="0"/>
                </a:moveTo>
                <a:lnTo>
                  <a:pt x="1285875" y="0"/>
                </a:lnTo>
                <a:lnTo>
                  <a:pt x="1285875" y="366713"/>
                </a:lnTo>
              </a:path>
            </a:pathLst>
          </a:custGeom>
          <a:noFill/>
          <a:ln w="12700" cap="flat" cmpd="sng" algn="ctr">
            <a:solidFill>
              <a:srgbClr val="FF7C8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3954914" y="4133850"/>
            <a:ext cx="236086" cy="733425"/>
          </a:xfrm>
          <a:custGeom>
            <a:avLst/>
            <a:gdLst>
              <a:gd name="connsiteX0" fmla="*/ 0 w 476250"/>
              <a:gd name="connsiteY0" fmla="*/ 0 h 733425"/>
              <a:gd name="connsiteX1" fmla="*/ 0 w 476250"/>
              <a:gd name="connsiteY1" fmla="*/ 180975 h 733425"/>
              <a:gd name="connsiteX2" fmla="*/ 476250 w 476250"/>
              <a:gd name="connsiteY2" fmla="*/ 180975 h 733425"/>
              <a:gd name="connsiteX3" fmla="*/ 476250 w 476250"/>
              <a:gd name="connsiteY3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733425">
                <a:moveTo>
                  <a:pt x="0" y="0"/>
                </a:moveTo>
                <a:lnTo>
                  <a:pt x="0" y="180975"/>
                </a:lnTo>
                <a:lnTo>
                  <a:pt x="476250" y="180975"/>
                </a:lnTo>
                <a:lnTo>
                  <a:pt x="476250" y="733425"/>
                </a:lnTo>
              </a:path>
            </a:pathLst>
          </a:custGeom>
          <a:noFill/>
          <a:ln w="12700" cap="flat" cmpd="sng" algn="ctr">
            <a:solidFill>
              <a:srgbClr val="FF7C8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Lucida Grande" pitchFamily="84" charset="0"/>
              <a:ea typeface="ヒラギノ角ゴ Pro W3" pitchFamily="84" charset="-128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2868925" y="2784277"/>
            <a:ext cx="250529" cy="143111"/>
            <a:chOff x="390046" y="2974513"/>
            <a:chExt cx="250529" cy="143111"/>
          </a:xfrm>
        </p:grpSpPr>
        <p:sp>
          <p:nvSpPr>
            <p:cNvPr id="79" name="Isosceles Triangle 78"/>
            <p:cNvSpPr/>
            <p:nvPr/>
          </p:nvSpPr>
          <p:spPr bwMode="auto">
            <a:xfrm rot="5400000">
              <a:off x="382195" y="2982364"/>
              <a:ext cx="143111" cy="127409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80" name="Isosceles Triangle 79"/>
            <p:cNvSpPr/>
            <p:nvPr/>
          </p:nvSpPr>
          <p:spPr bwMode="auto">
            <a:xfrm rot="16200000">
              <a:off x="505315" y="2982364"/>
              <a:ext cx="143111" cy="127409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sp>
        <p:nvSpPr>
          <p:cNvPr id="81" name="Flowchart: Alternate Process 80"/>
          <p:cNvSpPr/>
          <p:nvPr/>
        </p:nvSpPr>
        <p:spPr bwMode="auto">
          <a:xfrm>
            <a:off x="2785548" y="3214127"/>
            <a:ext cx="990145" cy="596880"/>
          </a:xfrm>
          <a:prstGeom prst="flowChartAlternateProcess">
            <a:avLst/>
          </a:prstGeom>
          <a:noFill/>
          <a:ln w="12700" cap="flat" cmpd="sng" algn="ctr">
            <a:solidFill>
              <a:srgbClr val="FF7C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Use the recovery compressor</a:t>
            </a:r>
          </a:p>
        </p:txBody>
      </p:sp>
    </p:spTree>
    <p:extLst>
      <p:ext uri="{BB962C8B-B14F-4D97-AF65-F5344CB8AC3E}">
        <p14:creationId xmlns:p14="http://schemas.microsoft.com/office/powerpoint/2010/main" val="39723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7" grpId="0" animBg="1"/>
      <p:bldP spid="55" grpId="0" animBg="1"/>
      <p:bldP spid="55" grpId="1" animBg="1"/>
      <p:bldP spid="59" grpId="0" animBg="1"/>
      <p:bldP spid="59" grpId="1" animBg="1"/>
      <p:bldP spid="18" grpId="0" animBg="1"/>
      <p:bldP spid="23" grpId="0" animBg="1"/>
      <p:bldP spid="26" grpId="0" animBg="1"/>
      <p:bldP spid="8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Cryoplant</a:t>
            </a:r>
            <a:r>
              <a:rPr lang="en-GB" dirty="0" smtClean="0"/>
              <a:t> – operation plan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14</a:t>
            </a:fld>
            <a:endParaRPr lang="en-GB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326593"/>
              </p:ext>
            </p:extLst>
          </p:nvPr>
        </p:nvGraphicFramePr>
        <p:xfrm>
          <a:off x="251520" y="1124744"/>
          <a:ext cx="871296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1187624" y="1700808"/>
            <a:ext cx="1800200" cy="3312368"/>
          </a:xfrm>
          <a:prstGeom prst="rect">
            <a:avLst/>
          </a:prstGeom>
          <a:solidFill>
            <a:srgbClr val="BBE0E3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Cool down 4.2K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987824" y="1700808"/>
            <a:ext cx="504056" cy="3312368"/>
          </a:xfrm>
          <a:prstGeom prst="rect">
            <a:avLst/>
          </a:prstGeom>
          <a:solidFill>
            <a:srgbClr val="F8A6AC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LHe fill in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491880" y="1700808"/>
            <a:ext cx="1224136" cy="3312368"/>
          </a:xfrm>
          <a:prstGeom prst="rect">
            <a:avLst/>
          </a:prstGeom>
          <a:solidFill>
            <a:srgbClr val="BBE0E3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Cool down 2K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716016" y="1694210"/>
            <a:ext cx="1368152" cy="3318966"/>
          </a:xfrm>
          <a:prstGeom prst="rect">
            <a:avLst/>
          </a:prstGeom>
          <a:solidFill>
            <a:srgbClr val="F8A6AC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Operation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084168" y="1694210"/>
            <a:ext cx="2088232" cy="3318966"/>
          </a:xfrm>
          <a:prstGeom prst="rect">
            <a:avLst/>
          </a:prstGeom>
          <a:solidFill>
            <a:srgbClr val="BBE0E3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Warm up &amp; re-liquefaction</a:t>
            </a:r>
          </a:p>
        </p:txBody>
      </p:sp>
      <p:sp>
        <p:nvSpPr>
          <p:cNvPr id="12" name="Rectangle 11"/>
          <p:cNvSpPr/>
          <p:nvPr/>
        </p:nvSpPr>
        <p:spPr bwMode="auto">
          <a:xfrm rot="1065760">
            <a:off x="1410194" y="2291356"/>
            <a:ext cx="1164896" cy="24384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Dewar LHe (</a:t>
            </a:r>
            <a:r>
              <a:rPr kumimoji="0" lang="en-GB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ltrs</a:t>
            </a: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 bwMode="auto">
          <a:xfrm rot="19191480">
            <a:off x="1236234" y="3779723"/>
            <a:ext cx="1702980" cy="24384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Recovery He storage</a:t>
            </a:r>
            <a:r>
              <a:rPr kumimoji="0" lang="en-GB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 (bar)</a:t>
            </a:r>
            <a:endParaRPr kumimoji="0" lang="en-GB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533525" y="4603222"/>
            <a:ext cx="1418629" cy="24384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Pure He storage</a:t>
            </a:r>
            <a:r>
              <a:rPr kumimoji="0" lang="en-GB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 (bar)</a:t>
            </a:r>
            <a:endParaRPr kumimoji="0" lang="en-GB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 rot="20900339">
            <a:off x="4511037" y="4421868"/>
            <a:ext cx="1317675" cy="24384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Cryostat LHe (</a:t>
            </a:r>
            <a:r>
              <a:rPr kumimoji="0" lang="en-GB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ltrs</a:t>
            </a: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733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15</a:t>
            </a:fld>
            <a:endParaRPr lang="en-GB" dirty="0"/>
          </a:p>
        </p:txBody>
      </p:sp>
      <p:sp>
        <p:nvSpPr>
          <p:cNvPr id="22" name="Titre 1"/>
          <p:cNvSpPr txBox="1">
            <a:spLocks/>
          </p:cNvSpPr>
          <p:nvPr/>
        </p:nvSpPr>
        <p:spPr bwMode="auto">
          <a:xfrm>
            <a:off x="251520" y="1196752"/>
            <a:ext cx="864096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kern="0" dirty="0" smtClean="0">
                <a:solidFill>
                  <a:srgbClr val="0070C0"/>
                </a:solidFill>
              </a:rPr>
              <a:t>AL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Helial</a:t>
            </a:r>
            <a:r>
              <a:rPr lang="fr-FR" sz="2000" b="0" kern="0" dirty="0" smtClean="0">
                <a:solidFill>
                  <a:srgbClr val="0070C0"/>
                </a:solidFill>
              </a:rPr>
              <a:t> 100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fully</a:t>
            </a:r>
            <a:r>
              <a:rPr lang="fr-FR" sz="2000" b="0" kern="0" dirty="0" smtClean="0">
                <a:solidFill>
                  <a:srgbClr val="0070C0"/>
                </a:solidFill>
              </a:rPr>
              <a:t>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commissioned</a:t>
            </a:r>
            <a:r>
              <a:rPr lang="fr-FR" sz="2000" b="0" kern="0" dirty="0" smtClean="0">
                <a:solidFill>
                  <a:srgbClr val="0070C0"/>
                </a:solidFill>
              </a:rPr>
              <a:t> and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tested</a:t>
            </a:r>
            <a:r>
              <a:rPr lang="fr-FR" sz="2000" b="0" kern="0" dirty="0" smtClean="0">
                <a:solidFill>
                  <a:srgbClr val="0070C0"/>
                </a:solidFill>
              </a:rPr>
              <a:t>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succesfully</a:t>
            </a:r>
            <a:r>
              <a:rPr lang="fr-FR" sz="2000" b="0" kern="0" dirty="0" smtClean="0">
                <a:solidFill>
                  <a:srgbClr val="0070C0"/>
                </a:solidFill>
              </a:rPr>
              <a:t> at Daresbury 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kern="0" dirty="0" smtClean="0">
                <a:solidFill>
                  <a:srgbClr val="0070C0"/>
                </a:solidFill>
              </a:rPr>
              <a:t>Cryostat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fully</a:t>
            </a:r>
            <a:r>
              <a:rPr lang="fr-FR" sz="2000" b="0" kern="0" dirty="0" smtClean="0">
                <a:solidFill>
                  <a:srgbClr val="0070C0"/>
                </a:solidFill>
              </a:rPr>
              <a:t>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installed</a:t>
            </a:r>
            <a:r>
              <a:rPr lang="fr-FR" sz="2000" b="0" kern="0" dirty="0" smtClean="0">
                <a:solidFill>
                  <a:srgbClr val="0070C0"/>
                </a:solidFill>
              </a:rPr>
              <a:t>,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commissioning</a:t>
            </a:r>
            <a:r>
              <a:rPr lang="fr-FR" sz="2000" b="0" kern="0" dirty="0" smtClean="0">
                <a:solidFill>
                  <a:srgbClr val="0070C0"/>
                </a:solidFill>
              </a:rPr>
              <a:t> on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going</a:t>
            </a:r>
            <a:endParaRPr lang="fr-FR" sz="2000" b="0" kern="0" dirty="0" smtClean="0">
              <a:solidFill>
                <a:srgbClr val="0070C0"/>
              </a:solidFill>
            </a:endParaRP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kern="0" dirty="0" err="1" smtClean="0">
                <a:solidFill>
                  <a:srgbClr val="0070C0"/>
                </a:solidFill>
              </a:rPr>
              <a:t>Improvement</a:t>
            </a:r>
            <a:r>
              <a:rPr lang="fr-FR" sz="2000" b="0" kern="0" dirty="0" smtClean="0">
                <a:solidFill>
                  <a:srgbClr val="0070C0"/>
                </a:solidFill>
              </a:rPr>
              <a:t> of the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GHe</a:t>
            </a:r>
            <a:r>
              <a:rPr lang="fr-FR" sz="2000" b="0" kern="0" dirty="0" smtClean="0">
                <a:solidFill>
                  <a:srgbClr val="0070C0"/>
                </a:solidFill>
              </a:rPr>
              <a:t> management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under</a:t>
            </a:r>
            <a:r>
              <a:rPr lang="fr-FR" sz="2000" b="0" kern="0" dirty="0" smtClean="0">
                <a:solidFill>
                  <a:srgbClr val="0070C0"/>
                </a:solidFill>
              </a:rPr>
              <a:t>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study</a:t>
            </a:r>
            <a:endParaRPr lang="fr-FR" sz="2000" b="0" kern="0" dirty="0">
              <a:solidFill>
                <a:srgbClr val="0070C0"/>
              </a:solidFill>
            </a:endParaRP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kern="0" dirty="0" smtClean="0">
                <a:solidFill>
                  <a:srgbClr val="0070C0"/>
                </a:solidFill>
              </a:rPr>
              <a:t>Extra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GHe</a:t>
            </a:r>
            <a:r>
              <a:rPr lang="fr-FR" sz="2000" b="0" kern="0" dirty="0" smtClean="0">
                <a:solidFill>
                  <a:srgbClr val="0070C0"/>
                </a:solidFill>
              </a:rPr>
              <a:t>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storage</a:t>
            </a:r>
            <a:r>
              <a:rPr lang="fr-FR" sz="2000" b="0" kern="0" dirty="0" smtClean="0">
                <a:solidFill>
                  <a:srgbClr val="0070C0"/>
                </a:solidFill>
              </a:rPr>
              <a:t> solution </a:t>
            </a:r>
            <a:r>
              <a:rPr lang="fr-FR" sz="2000" b="0" kern="0" dirty="0" err="1" smtClean="0">
                <a:solidFill>
                  <a:srgbClr val="0070C0"/>
                </a:solidFill>
              </a:rPr>
              <a:t>under</a:t>
            </a:r>
            <a:r>
              <a:rPr lang="fr-FR" sz="2000" b="0" kern="0" dirty="0" smtClean="0">
                <a:solidFill>
                  <a:srgbClr val="0070C0"/>
                </a:solidFill>
              </a:rPr>
              <a:t> investigation</a:t>
            </a:r>
            <a:endParaRPr lang="fr-FR" sz="2000" b="0" kern="0" dirty="0">
              <a:solidFill>
                <a:srgbClr val="0070C0"/>
              </a:solidFill>
            </a:endParaRPr>
          </a:p>
        </p:txBody>
      </p:sp>
      <p:sp>
        <p:nvSpPr>
          <p:cNvPr id="24" name="Titre 1"/>
          <p:cNvSpPr txBox="1">
            <a:spLocks/>
          </p:cNvSpPr>
          <p:nvPr/>
        </p:nvSpPr>
        <p:spPr bwMode="auto">
          <a:xfrm>
            <a:off x="2049452" y="4463701"/>
            <a:ext cx="5045097" cy="52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2800" kern="0" dirty="0" err="1">
                <a:solidFill>
                  <a:srgbClr val="FFC000"/>
                </a:solidFill>
              </a:rPr>
              <a:t>Thank</a:t>
            </a:r>
            <a:r>
              <a:rPr lang="fr-FR" sz="2800" kern="0" dirty="0">
                <a:solidFill>
                  <a:srgbClr val="FFC000"/>
                </a:solidFill>
              </a:rPr>
              <a:t> </a:t>
            </a:r>
            <a:r>
              <a:rPr lang="fr-FR" sz="2800" kern="0" dirty="0" err="1">
                <a:solidFill>
                  <a:srgbClr val="FFC000"/>
                </a:solidFill>
              </a:rPr>
              <a:t>you</a:t>
            </a:r>
            <a:r>
              <a:rPr lang="fr-FR" sz="2800" kern="0" dirty="0">
                <a:solidFill>
                  <a:srgbClr val="FFC000"/>
                </a:solidFill>
              </a:rPr>
              <a:t> for </a:t>
            </a:r>
            <a:r>
              <a:rPr lang="fr-FR" sz="2800" kern="0" dirty="0" err="1">
                <a:solidFill>
                  <a:srgbClr val="FFC000"/>
                </a:solidFill>
              </a:rPr>
              <a:t>your</a:t>
            </a:r>
            <a:r>
              <a:rPr lang="fr-FR" sz="2800" kern="0" dirty="0">
                <a:solidFill>
                  <a:srgbClr val="FFC000"/>
                </a:solidFill>
              </a:rPr>
              <a:t> attention</a:t>
            </a:r>
            <a:endParaRPr lang="en-GB" sz="2800" b="0" kern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9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I:\Pictures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3928"/>
            <a:ext cx="4788024" cy="212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6" y="188640"/>
            <a:ext cx="3920632" cy="791369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ESS ?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2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61469" y="332656"/>
            <a:ext cx="4968925" cy="576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European Spallation Source</a:t>
            </a:r>
          </a:p>
          <a:p>
            <a:pPr marL="0" indent="0" algn="ctr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6" name="Picture 2" descr="I:\Pictures\Count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51" y="764704"/>
            <a:ext cx="3440410" cy="82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5183560" y="3682430"/>
            <a:ext cx="370698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i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/>
              <a:buChar char="à"/>
            </a:pPr>
            <a:r>
              <a:rPr lang="en-US" sz="1800" kern="0" dirty="0">
                <a:sym typeface="Wingdings" panose="05000000000000000000" pitchFamily="2" charset="2"/>
              </a:rPr>
              <a:t>Currently under construction </a:t>
            </a:r>
          </a:p>
          <a:p>
            <a:pPr>
              <a:buFont typeface="Wingdings"/>
              <a:buChar char="à"/>
            </a:pPr>
            <a:r>
              <a:rPr lang="en-US" sz="1800" kern="0" dirty="0" smtClean="0">
                <a:sym typeface="Wingdings" panose="05000000000000000000" pitchFamily="2" charset="2"/>
              </a:rPr>
              <a:t>User </a:t>
            </a:r>
            <a:r>
              <a:rPr lang="en-US" sz="1800" kern="0" dirty="0">
                <a:sym typeface="Wingdings" panose="05000000000000000000" pitchFamily="2" charset="2"/>
              </a:rPr>
              <a:t>program for 2023</a:t>
            </a:r>
          </a:p>
          <a:p>
            <a:pPr>
              <a:buFont typeface="Wingdings"/>
              <a:buChar char="à"/>
            </a:pPr>
            <a:r>
              <a:rPr lang="en-US" sz="1800" kern="0" dirty="0">
                <a:sym typeface="Wingdings" panose="05000000000000000000" pitchFamily="2" charset="2"/>
              </a:rPr>
              <a:t>LINAC 100% functional in 2025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323528" y="1844824"/>
            <a:ext cx="8496944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marL="0" indent="0" eaLnBrk="1" hangingPunct="1">
              <a:spcBef>
                <a:spcPct val="20000"/>
              </a:spcBef>
              <a:buFontTx/>
              <a:buNone/>
              <a:defRPr sz="1800" i="0" kern="0"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eaLnBrk="1" hangingPunct="1">
              <a:spcBef>
                <a:spcPct val="20000"/>
              </a:spcBef>
              <a:buChar char="–"/>
              <a:defRPr sz="2200"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eaLnBrk="1" hangingPunct="1">
              <a:spcBef>
                <a:spcPct val="20000"/>
              </a:spcBef>
              <a:buChar char="•"/>
              <a:defRPr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eaLnBrk="1" hangingPunct="1">
              <a:spcBef>
                <a:spcPct val="20000"/>
              </a:spcBef>
              <a:buChar char="–"/>
              <a:defRPr sz="2000"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eaLnBrk="1" hangingPunct="1">
              <a:spcBef>
                <a:spcPct val="20000"/>
              </a:spcBef>
              <a:buChar char="»"/>
              <a:defRPr sz="2000"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US" dirty="0">
                <a:sym typeface="Wingdings" panose="05000000000000000000" pitchFamily="2" charset="2"/>
              </a:rPr>
              <a:t> LINAC which accelerate proton toward a tungsten target generating neutrons.</a:t>
            </a:r>
          </a:p>
          <a:p>
            <a:r>
              <a:rPr lang="en-US" dirty="0">
                <a:sym typeface="Wingdings" panose="05000000000000000000" pitchFamily="2" charset="2"/>
              </a:rPr>
              <a:t> 2.86 </a:t>
            </a:r>
            <a:r>
              <a:rPr lang="en-US" dirty="0" err="1">
                <a:sym typeface="Wingdings" panose="05000000000000000000" pitchFamily="2" charset="2"/>
              </a:rPr>
              <a:t>ms</a:t>
            </a:r>
            <a:r>
              <a:rPr lang="en-US" dirty="0">
                <a:sym typeface="Wingdings" panose="05000000000000000000" pitchFamily="2" charset="2"/>
              </a:rPr>
              <a:t> long proton pulse at 2 </a:t>
            </a:r>
            <a:r>
              <a:rPr lang="en-US" dirty="0" err="1">
                <a:sym typeface="Wingdings" panose="05000000000000000000" pitchFamily="2" charset="2"/>
              </a:rPr>
              <a:t>GeV</a:t>
            </a:r>
            <a:r>
              <a:rPr lang="en-US" dirty="0">
                <a:sym typeface="Wingdings" panose="05000000000000000000" pitchFamily="2" charset="2"/>
              </a:rPr>
              <a:t> at 14 Hz</a:t>
            </a:r>
          </a:p>
          <a:p>
            <a:r>
              <a:rPr lang="en-US" dirty="0">
                <a:sym typeface="Wingdings" panose="05000000000000000000" pitchFamily="2" charset="2"/>
              </a:rPr>
              <a:t>5 MW of average power with a DT = 4%</a:t>
            </a:r>
          </a:p>
        </p:txBody>
      </p:sp>
    </p:spTree>
    <p:extLst>
      <p:ext uri="{BB962C8B-B14F-4D97-AF65-F5344CB8AC3E}">
        <p14:creationId xmlns:p14="http://schemas.microsoft.com/office/powerpoint/2010/main" val="362302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3</a:t>
            </a:fld>
            <a:endParaRPr lang="en-GB"/>
          </a:p>
        </p:txBody>
      </p:sp>
      <p:pic>
        <p:nvPicPr>
          <p:cNvPr id="8" name="Picture 2" descr="I:\Pictures\ESS-linac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5" y="1196752"/>
            <a:ext cx="8532440" cy="11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l-GR" dirty="0"/>
              <a:t>β</a:t>
            </a:r>
            <a:r>
              <a:rPr lang="en-US" dirty="0"/>
              <a:t> Cavity Project at STFC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181619" y="4364240"/>
            <a:ext cx="5751684" cy="1297635"/>
            <a:chOff x="192757" y="3861050"/>
            <a:chExt cx="5751684" cy="1297635"/>
          </a:xfrm>
        </p:grpSpPr>
        <p:grpSp>
          <p:nvGrpSpPr>
            <p:cNvPr id="14" name="Group 13"/>
            <p:cNvGrpSpPr/>
            <p:nvPr/>
          </p:nvGrpSpPr>
          <p:grpSpPr>
            <a:xfrm rot="5400000">
              <a:off x="821416" y="3715604"/>
              <a:ext cx="145446" cy="436337"/>
              <a:chOff x="827584" y="3717032"/>
              <a:chExt cx="648072" cy="1944216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rot="5400000">
              <a:off x="1304629" y="3715604"/>
              <a:ext cx="145446" cy="436337"/>
              <a:chOff x="827584" y="3717032"/>
              <a:chExt cx="648072" cy="1944216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 rot="5400000">
              <a:off x="1787842" y="3715604"/>
              <a:ext cx="145446" cy="436337"/>
              <a:chOff x="827584" y="3717032"/>
              <a:chExt cx="648072" cy="1944216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5400000">
              <a:off x="338203" y="3715604"/>
              <a:ext cx="145446" cy="436337"/>
              <a:chOff x="827584" y="3717032"/>
              <a:chExt cx="648072" cy="1944216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 rot="5400000">
              <a:off x="2754268" y="3715604"/>
              <a:ext cx="145446" cy="436337"/>
              <a:chOff x="827584" y="3717032"/>
              <a:chExt cx="648072" cy="1944216"/>
            </a:xfrm>
          </p:grpSpPr>
          <p:sp>
            <p:nvSpPr>
              <p:cNvPr id="47" name="Rectangle 4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 rot="5400000">
              <a:off x="3237481" y="3715604"/>
              <a:ext cx="145446" cy="436337"/>
              <a:chOff x="827584" y="3717032"/>
              <a:chExt cx="648072" cy="1944216"/>
            </a:xfrm>
          </p:grpSpPr>
          <p:sp>
            <p:nvSpPr>
              <p:cNvPr id="55" name="Rectangle 5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3720694" y="3715604"/>
              <a:ext cx="145446" cy="436337"/>
              <a:chOff x="827584" y="3717032"/>
              <a:chExt cx="648072" cy="1944216"/>
            </a:xfrm>
          </p:grpSpPr>
          <p:sp>
            <p:nvSpPr>
              <p:cNvPr id="63" name="Rectangle 6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5400000">
              <a:off x="2271055" y="3715604"/>
              <a:ext cx="145446" cy="436337"/>
              <a:chOff x="827584" y="3717032"/>
              <a:chExt cx="648072" cy="1944216"/>
            </a:xfrm>
          </p:grpSpPr>
          <p:sp>
            <p:nvSpPr>
              <p:cNvPr id="71" name="Rectangle 7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 rot="5400000">
              <a:off x="4687120" y="3715604"/>
              <a:ext cx="145446" cy="436337"/>
              <a:chOff x="827584" y="3717032"/>
              <a:chExt cx="648072" cy="1944216"/>
            </a:xfrm>
          </p:grpSpPr>
          <p:sp>
            <p:nvSpPr>
              <p:cNvPr id="79" name="Rectangle 7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 rot="5400000">
              <a:off x="5170333" y="3715604"/>
              <a:ext cx="145446" cy="436337"/>
              <a:chOff x="827584" y="3717032"/>
              <a:chExt cx="648072" cy="1944216"/>
            </a:xfrm>
          </p:grpSpPr>
          <p:sp>
            <p:nvSpPr>
              <p:cNvPr id="87" name="Rectangle 8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 rot="5400000">
              <a:off x="5653550" y="3715604"/>
              <a:ext cx="145446" cy="436337"/>
              <a:chOff x="827584" y="3717032"/>
              <a:chExt cx="648072" cy="1944216"/>
            </a:xfrm>
          </p:grpSpPr>
          <p:sp>
            <p:nvSpPr>
              <p:cNvPr id="95" name="Rectangle 9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 rot="5400000">
              <a:off x="4203907" y="3715604"/>
              <a:ext cx="145446" cy="436337"/>
              <a:chOff x="827584" y="3717032"/>
              <a:chExt cx="648072" cy="1944216"/>
            </a:xfrm>
          </p:grpSpPr>
          <p:sp>
            <p:nvSpPr>
              <p:cNvPr id="103" name="Rectangle 10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 rot="5400000">
              <a:off x="821416" y="3907325"/>
              <a:ext cx="145446" cy="436337"/>
              <a:chOff x="827584" y="3717032"/>
              <a:chExt cx="648072" cy="1944216"/>
            </a:xfrm>
          </p:grpSpPr>
          <p:sp>
            <p:nvSpPr>
              <p:cNvPr id="111" name="Rectangle 11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5400000">
              <a:off x="1304629" y="3907325"/>
              <a:ext cx="145446" cy="436337"/>
              <a:chOff x="827584" y="3717032"/>
              <a:chExt cx="648072" cy="1944216"/>
            </a:xfrm>
          </p:grpSpPr>
          <p:sp>
            <p:nvSpPr>
              <p:cNvPr id="119" name="Rectangle 11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 rot="5400000">
              <a:off x="1787842" y="3907325"/>
              <a:ext cx="145446" cy="436337"/>
              <a:chOff x="827584" y="3717032"/>
              <a:chExt cx="648072" cy="1944216"/>
            </a:xfrm>
          </p:grpSpPr>
          <p:sp>
            <p:nvSpPr>
              <p:cNvPr id="127" name="Rectangle 12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 rot="5400000">
              <a:off x="338203" y="3907325"/>
              <a:ext cx="145446" cy="436337"/>
              <a:chOff x="827584" y="3717032"/>
              <a:chExt cx="648072" cy="1944216"/>
            </a:xfrm>
          </p:grpSpPr>
          <p:sp>
            <p:nvSpPr>
              <p:cNvPr id="135" name="Rectangle 13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 rot="5400000">
              <a:off x="2754268" y="3907325"/>
              <a:ext cx="145446" cy="436337"/>
              <a:chOff x="827584" y="3717032"/>
              <a:chExt cx="648072" cy="1944216"/>
            </a:xfrm>
          </p:grpSpPr>
          <p:sp>
            <p:nvSpPr>
              <p:cNvPr id="143" name="Rectangle 14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 rot="5400000">
              <a:off x="3237481" y="3907325"/>
              <a:ext cx="145446" cy="436337"/>
              <a:chOff x="827584" y="3717032"/>
              <a:chExt cx="648072" cy="1944216"/>
            </a:xfrm>
          </p:grpSpPr>
          <p:sp>
            <p:nvSpPr>
              <p:cNvPr id="151" name="Rectangle 15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 rot="5400000">
              <a:off x="3720694" y="3907325"/>
              <a:ext cx="145446" cy="436337"/>
              <a:chOff x="827584" y="3717032"/>
              <a:chExt cx="648072" cy="1944216"/>
            </a:xfrm>
          </p:grpSpPr>
          <p:sp>
            <p:nvSpPr>
              <p:cNvPr id="159" name="Rectangle 15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 rot="5400000">
              <a:off x="2271055" y="3907325"/>
              <a:ext cx="145446" cy="436337"/>
              <a:chOff x="827584" y="3717032"/>
              <a:chExt cx="648072" cy="1944216"/>
            </a:xfrm>
          </p:grpSpPr>
          <p:sp>
            <p:nvSpPr>
              <p:cNvPr id="167" name="Rectangle 16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72" name="Oval 17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 rot="5400000">
              <a:off x="4687120" y="3907325"/>
              <a:ext cx="145446" cy="436337"/>
              <a:chOff x="827584" y="3717032"/>
              <a:chExt cx="648072" cy="1944216"/>
            </a:xfrm>
          </p:grpSpPr>
          <p:sp>
            <p:nvSpPr>
              <p:cNvPr id="175" name="Rectangle 17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 rot="5400000">
              <a:off x="5170333" y="3907325"/>
              <a:ext cx="145446" cy="436337"/>
              <a:chOff x="827584" y="3717032"/>
              <a:chExt cx="648072" cy="1944216"/>
            </a:xfrm>
          </p:grpSpPr>
          <p:sp>
            <p:nvSpPr>
              <p:cNvPr id="183" name="Rectangle 18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86" name="Oval 18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87" name="Oval 18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88" name="Oval 18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190" name="Group 189"/>
            <p:cNvGrpSpPr/>
            <p:nvPr/>
          </p:nvGrpSpPr>
          <p:grpSpPr>
            <a:xfrm rot="5400000">
              <a:off x="5653550" y="3907325"/>
              <a:ext cx="145446" cy="436337"/>
              <a:chOff x="827584" y="3717032"/>
              <a:chExt cx="648072" cy="1944216"/>
            </a:xfrm>
          </p:grpSpPr>
          <p:sp>
            <p:nvSpPr>
              <p:cNvPr id="191" name="Rectangle 19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93" name="Oval 19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95" name="Oval 19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96" name="Oval 19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97" name="Oval 19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 rot="5400000">
              <a:off x="4203907" y="3907325"/>
              <a:ext cx="145446" cy="436337"/>
              <a:chOff x="827584" y="3717032"/>
              <a:chExt cx="648072" cy="1944216"/>
            </a:xfrm>
          </p:grpSpPr>
          <p:sp>
            <p:nvSpPr>
              <p:cNvPr id="199" name="Rectangle 19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01" name="Oval 20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02" name="Oval 20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05" name="Oval 20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 rot="5400000">
              <a:off x="821416" y="4099797"/>
              <a:ext cx="145446" cy="436337"/>
              <a:chOff x="827584" y="3717032"/>
              <a:chExt cx="648072" cy="1944216"/>
            </a:xfrm>
          </p:grpSpPr>
          <p:sp>
            <p:nvSpPr>
              <p:cNvPr id="207" name="Rectangle 20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10" name="Oval 20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11" name="Oval 21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12" name="Oval 21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13" name="Oval 21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214" name="Group 213"/>
            <p:cNvGrpSpPr/>
            <p:nvPr/>
          </p:nvGrpSpPr>
          <p:grpSpPr>
            <a:xfrm rot="5400000">
              <a:off x="1304629" y="4099797"/>
              <a:ext cx="145446" cy="436337"/>
              <a:chOff x="827584" y="3717032"/>
              <a:chExt cx="648072" cy="1944216"/>
            </a:xfrm>
          </p:grpSpPr>
          <p:sp>
            <p:nvSpPr>
              <p:cNvPr id="215" name="Rectangle 21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16" name="Rectangle 21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17" name="Oval 21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18" name="Oval 21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21" name="Oval 22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222" name="Group 221"/>
            <p:cNvGrpSpPr/>
            <p:nvPr/>
          </p:nvGrpSpPr>
          <p:grpSpPr>
            <a:xfrm rot="5400000">
              <a:off x="1787842" y="4099797"/>
              <a:ext cx="145446" cy="436337"/>
              <a:chOff x="827584" y="3717032"/>
              <a:chExt cx="648072" cy="1944216"/>
            </a:xfrm>
          </p:grpSpPr>
          <p:sp>
            <p:nvSpPr>
              <p:cNvPr id="223" name="Rectangle 22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26" name="Oval 22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27" name="Oval 22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28" name="Oval 22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29" name="Oval 22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230" name="Group 229"/>
            <p:cNvGrpSpPr/>
            <p:nvPr/>
          </p:nvGrpSpPr>
          <p:grpSpPr>
            <a:xfrm rot="5400000">
              <a:off x="338203" y="4099797"/>
              <a:ext cx="145446" cy="436337"/>
              <a:chOff x="827584" y="3717032"/>
              <a:chExt cx="648072" cy="1944216"/>
            </a:xfrm>
          </p:grpSpPr>
          <p:sp>
            <p:nvSpPr>
              <p:cNvPr id="231" name="Rectangle 23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238" name="Group 237"/>
            <p:cNvGrpSpPr/>
            <p:nvPr/>
          </p:nvGrpSpPr>
          <p:grpSpPr>
            <a:xfrm rot="5400000">
              <a:off x="2754268" y="4099797"/>
              <a:ext cx="145446" cy="436337"/>
              <a:chOff x="827584" y="3717032"/>
              <a:chExt cx="648072" cy="1944216"/>
            </a:xfrm>
          </p:grpSpPr>
          <p:sp>
            <p:nvSpPr>
              <p:cNvPr id="239" name="Rectangle 23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40" name="Rectangle 23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 rot="5400000">
              <a:off x="3237481" y="4099797"/>
              <a:ext cx="145446" cy="436337"/>
              <a:chOff x="827584" y="3717032"/>
              <a:chExt cx="648072" cy="1944216"/>
            </a:xfrm>
          </p:grpSpPr>
          <p:sp>
            <p:nvSpPr>
              <p:cNvPr id="247" name="Rectangle 24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49" name="Oval 24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51" name="Oval 25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52" name="Oval 25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53" name="Oval 25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254" name="Group 253"/>
            <p:cNvGrpSpPr/>
            <p:nvPr/>
          </p:nvGrpSpPr>
          <p:grpSpPr>
            <a:xfrm rot="5400000">
              <a:off x="3720694" y="4099797"/>
              <a:ext cx="145446" cy="436337"/>
              <a:chOff x="827584" y="3717032"/>
              <a:chExt cx="648072" cy="1944216"/>
            </a:xfrm>
          </p:grpSpPr>
          <p:sp>
            <p:nvSpPr>
              <p:cNvPr id="255" name="Rectangle 25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57" name="Oval 25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58" name="Oval 25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59" name="Oval 25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60" name="Oval 25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61" name="Oval 26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262" name="Group 261"/>
            <p:cNvGrpSpPr/>
            <p:nvPr/>
          </p:nvGrpSpPr>
          <p:grpSpPr>
            <a:xfrm rot="5400000">
              <a:off x="2271055" y="4099797"/>
              <a:ext cx="145446" cy="436337"/>
              <a:chOff x="827584" y="3717032"/>
              <a:chExt cx="648072" cy="1944216"/>
            </a:xfrm>
          </p:grpSpPr>
          <p:sp>
            <p:nvSpPr>
              <p:cNvPr id="263" name="Rectangle 26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65" name="Oval 26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66" name="Oval 26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67" name="Oval 26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68" name="Oval 26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69" name="Oval 26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 rot="5400000">
              <a:off x="4687120" y="4099797"/>
              <a:ext cx="145446" cy="436337"/>
              <a:chOff x="827584" y="3717032"/>
              <a:chExt cx="648072" cy="1944216"/>
            </a:xfrm>
          </p:grpSpPr>
          <p:sp>
            <p:nvSpPr>
              <p:cNvPr id="271" name="Rectangle 27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73" name="Oval 27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74" name="Oval 27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75" name="Oval 27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76" name="Oval 27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77" name="Oval 27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278" name="Group 277"/>
            <p:cNvGrpSpPr/>
            <p:nvPr/>
          </p:nvGrpSpPr>
          <p:grpSpPr>
            <a:xfrm rot="5400000">
              <a:off x="5170333" y="4099797"/>
              <a:ext cx="145446" cy="436337"/>
              <a:chOff x="827584" y="3717032"/>
              <a:chExt cx="648072" cy="1944216"/>
            </a:xfrm>
          </p:grpSpPr>
          <p:sp>
            <p:nvSpPr>
              <p:cNvPr id="279" name="Rectangle 27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81" name="Oval 28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82" name="Oval 28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83" name="Oval 28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84" name="Oval 28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85" name="Oval 28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286" name="Group 285"/>
            <p:cNvGrpSpPr/>
            <p:nvPr/>
          </p:nvGrpSpPr>
          <p:grpSpPr>
            <a:xfrm rot="5400000">
              <a:off x="5653550" y="4099797"/>
              <a:ext cx="145446" cy="436337"/>
              <a:chOff x="827584" y="3717032"/>
              <a:chExt cx="648072" cy="1944216"/>
            </a:xfrm>
          </p:grpSpPr>
          <p:sp>
            <p:nvSpPr>
              <p:cNvPr id="287" name="Rectangle 28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89" name="Oval 28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90" name="Oval 28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91" name="Oval 29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92" name="Oval 29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93" name="Oval 29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294" name="Group 293"/>
            <p:cNvGrpSpPr/>
            <p:nvPr/>
          </p:nvGrpSpPr>
          <p:grpSpPr>
            <a:xfrm rot="5400000">
              <a:off x="4203907" y="4099797"/>
              <a:ext cx="145446" cy="436337"/>
              <a:chOff x="827584" y="3717032"/>
              <a:chExt cx="648072" cy="1944216"/>
            </a:xfrm>
          </p:grpSpPr>
          <p:sp>
            <p:nvSpPr>
              <p:cNvPr id="295" name="Rectangle 29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97" name="Oval 29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299" name="Oval 29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00" name="Oval 29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01" name="Oval 30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02" name="Group 301"/>
            <p:cNvGrpSpPr/>
            <p:nvPr/>
          </p:nvGrpSpPr>
          <p:grpSpPr>
            <a:xfrm rot="5400000">
              <a:off x="821416" y="4291518"/>
              <a:ext cx="145446" cy="436337"/>
              <a:chOff x="827584" y="3717032"/>
              <a:chExt cx="648072" cy="1944216"/>
            </a:xfrm>
          </p:grpSpPr>
          <p:sp>
            <p:nvSpPr>
              <p:cNvPr id="303" name="Rectangle 30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05" name="Oval 30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06" name="Oval 30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07" name="Oval 30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08" name="Oval 30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09" name="Oval 30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10" name="Group 309"/>
            <p:cNvGrpSpPr/>
            <p:nvPr/>
          </p:nvGrpSpPr>
          <p:grpSpPr>
            <a:xfrm rot="5400000">
              <a:off x="1304629" y="4291518"/>
              <a:ext cx="145446" cy="436337"/>
              <a:chOff x="827584" y="3717032"/>
              <a:chExt cx="648072" cy="1944216"/>
            </a:xfrm>
          </p:grpSpPr>
          <p:sp>
            <p:nvSpPr>
              <p:cNvPr id="311" name="Rectangle 31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13" name="Oval 31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14" name="Oval 31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15" name="Oval 31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16" name="Oval 31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17" name="Oval 31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18" name="Group 317"/>
            <p:cNvGrpSpPr/>
            <p:nvPr/>
          </p:nvGrpSpPr>
          <p:grpSpPr>
            <a:xfrm rot="5400000">
              <a:off x="1787842" y="4291518"/>
              <a:ext cx="145446" cy="436337"/>
              <a:chOff x="827584" y="3717032"/>
              <a:chExt cx="648072" cy="1944216"/>
            </a:xfrm>
          </p:grpSpPr>
          <p:sp>
            <p:nvSpPr>
              <p:cNvPr id="319" name="Rectangle 31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21" name="Oval 32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22" name="Oval 32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23" name="Oval 32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24" name="Oval 32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25" name="Oval 32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26" name="Group 325"/>
            <p:cNvGrpSpPr/>
            <p:nvPr/>
          </p:nvGrpSpPr>
          <p:grpSpPr>
            <a:xfrm rot="5400000">
              <a:off x="338203" y="4291518"/>
              <a:ext cx="145446" cy="436337"/>
              <a:chOff x="827584" y="3717032"/>
              <a:chExt cx="648072" cy="1944216"/>
            </a:xfrm>
          </p:grpSpPr>
          <p:sp>
            <p:nvSpPr>
              <p:cNvPr id="327" name="Rectangle 32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29" name="Oval 32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30" name="Oval 32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31" name="Oval 33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32" name="Oval 33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33" name="Oval 33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34" name="Group 333"/>
            <p:cNvGrpSpPr/>
            <p:nvPr/>
          </p:nvGrpSpPr>
          <p:grpSpPr>
            <a:xfrm rot="5400000">
              <a:off x="2754268" y="4291518"/>
              <a:ext cx="145446" cy="436337"/>
              <a:chOff x="827584" y="3717032"/>
              <a:chExt cx="648072" cy="1944216"/>
            </a:xfrm>
          </p:grpSpPr>
          <p:sp>
            <p:nvSpPr>
              <p:cNvPr id="335" name="Rectangle 33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37" name="Oval 33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38" name="Oval 33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39" name="Oval 33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40" name="Oval 33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41" name="Oval 34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42" name="Group 341"/>
            <p:cNvGrpSpPr/>
            <p:nvPr/>
          </p:nvGrpSpPr>
          <p:grpSpPr>
            <a:xfrm rot="5400000">
              <a:off x="3237481" y="4291518"/>
              <a:ext cx="145446" cy="436337"/>
              <a:chOff x="827584" y="3717032"/>
              <a:chExt cx="648072" cy="1944216"/>
            </a:xfrm>
          </p:grpSpPr>
          <p:sp>
            <p:nvSpPr>
              <p:cNvPr id="343" name="Rectangle 34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45" name="Oval 34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rot="5400000">
              <a:off x="3720694" y="4291518"/>
              <a:ext cx="145446" cy="436337"/>
              <a:chOff x="827584" y="3717032"/>
              <a:chExt cx="648072" cy="1944216"/>
            </a:xfrm>
          </p:grpSpPr>
          <p:sp>
            <p:nvSpPr>
              <p:cNvPr id="351" name="Rectangle 35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53" name="Oval 35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54" name="Oval 35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56" name="Oval 35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58" name="Group 357"/>
            <p:cNvGrpSpPr/>
            <p:nvPr/>
          </p:nvGrpSpPr>
          <p:grpSpPr>
            <a:xfrm rot="5400000">
              <a:off x="2271055" y="4291518"/>
              <a:ext cx="145446" cy="436337"/>
              <a:chOff x="827584" y="3717032"/>
              <a:chExt cx="648072" cy="1944216"/>
            </a:xfrm>
          </p:grpSpPr>
          <p:sp>
            <p:nvSpPr>
              <p:cNvPr id="359" name="Rectangle 35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61" name="Oval 36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62" name="Oval 36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63" name="Oval 36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64" name="Oval 36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65" name="Oval 36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66" name="Group 365"/>
            <p:cNvGrpSpPr/>
            <p:nvPr/>
          </p:nvGrpSpPr>
          <p:grpSpPr>
            <a:xfrm rot="5400000">
              <a:off x="4687120" y="4291518"/>
              <a:ext cx="145446" cy="436337"/>
              <a:chOff x="827584" y="3717032"/>
              <a:chExt cx="648072" cy="1944216"/>
            </a:xfrm>
          </p:grpSpPr>
          <p:sp>
            <p:nvSpPr>
              <p:cNvPr id="367" name="Rectangle 36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69" name="Oval 36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70" name="Oval 36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71" name="Oval 37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72" name="Oval 37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74" name="Group 373"/>
            <p:cNvGrpSpPr/>
            <p:nvPr/>
          </p:nvGrpSpPr>
          <p:grpSpPr>
            <a:xfrm rot="5400000">
              <a:off x="5170333" y="4291518"/>
              <a:ext cx="145446" cy="436337"/>
              <a:chOff x="827584" y="3717032"/>
              <a:chExt cx="648072" cy="1944216"/>
            </a:xfrm>
          </p:grpSpPr>
          <p:sp>
            <p:nvSpPr>
              <p:cNvPr id="375" name="Rectangle 37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76" name="Rectangle 37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77" name="Oval 37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78" name="Oval 37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79" name="Oval 37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80" name="Oval 37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81" name="Oval 38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82" name="Group 381"/>
            <p:cNvGrpSpPr/>
            <p:nvPr/>
          </p:nvGrpSpPr>
          <p:grpSpPr>
            <a:xfrm rot="5400000">
              <a:off x="5653550" y="4291518"/>
              <a:ext cx="145446" cy="436337"/>
              <a:chOff x="827584" y="3717032"/>
              <a:chExt cx="648072" cy="1944216"/>
            </a:xfrm>
          </p:grpSpPr>
          <p:sp>
            <p:nvSpPr>
              <p:cNvPr id="383" name="Rectangle 38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84" name="Rectangle 38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87" name="Oval 38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90" name="Group 389"/>
            <p:cNvGrpSpPr/>
            <p:nvPr/>
          </p:nvGrpSpPr>
          <p:grpSpPr>
            <a:xfrm rot="5400000">
              <a:off x="4203907" y="4291518"/>
              <a:ext cx="145446" cy="436337"/>
              <a:chOff x="827584" y="3717032"/>
              <a:chExt cx="648072" cy="1944216"/>
            </a:xfrm>
          </p:grpSpPr>
          <p:sp>
            <p:nvSpPr>
              <p:cNvPr id="391" name="Rectangle 39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92" name="Rectangle 39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93" name="Oval 39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94" name="Oval 39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95" name="Oval 39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96" name="Oval 39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397" name="Oval 39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398" name="Group 397"/>
            <p:cNvGrpSpPr/>
            <p:nvPr/>
          </p:nvGrpSpPr>
          <p:grpSpPr>
            <a:xfrm rot="5400000">
              <a:off x="821416" y="4483600"/>
              <a:ext cx="145446" cy="436337"/>
              <a:chOff x="827584" y="3717032"/>
              <a:chExt cx="648072" cy="1944216"/>
            </a:xfrm>
          </p:grpSpPr>
          <p:sp>
            <p:nvSpPr>
              <p:cNvPr id="399" name="Rectangle 39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01" name="Oval 40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02" name="Oval 40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03" name="Oval 40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04" name="Oval 40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05" name="Oval 40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406" name="Group 405"/>
            <p:cNvGrpSpPr/>
            <p:nvPr/>
          </p:nvGrpSpPr>
          <p:grpSpPr>
            <a:xfrm rot="5400000">
              <a:off x="1304629" y="4483600"/>
              <a:ext cx="145446" cy="436337"/>
              <a:chOff x="827584" y="3717032"/>
              <a:chExt cx="648072" cy="1944216"/>
            </a:xfrm>
          </p:grpSpPr>
          <p:sp>
            <p:nvSpPr>
              <p:cNvPr id="407" name="Rectangle 40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08" name="Rectangle 40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09" name="Oval 40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10" name="Oval 40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11" name="Oval 41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12" name="Oval 41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13" name="Oval 41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414" name="Group 413"/>
            <p:cNvGrpSpPr/>
            <p:nvPr/>
          </p:nvGrpSpPr>
          <p:grpSpPr>
            <a:xfrm rot="5400000">
              <a:off x="1787842" y="4483600"/>
              <a:ext cx="145446" cy="436337"/>
              <a:chOff x="827584" y="3717032"/>
              <a:chExt cx="648072" cy="1944216"/>
            </a:xfrm>
          </p:grpSpPr>
          <p:sp>
            <p:nvSpPr>
              <p:cNvPr id="415" name="Rectangle 41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16" name="Rectangle 41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17" name="Oval 41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18" name="Oval 41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19" name="Oval 41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20" name="Oval 41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21" name="Oval 42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422" name="Group 421"/>
            <p:cNvGrpSpPr/>
            <p:nvPr/>
          </p:nvGrpSpPr>
          <p:grpSpPr>
            <a:xfrm rot="5400000">
              <a:off x="338203" y="4483600"/>
              <a:ext cx="145446" cy="436337"/>
              <a:chOff x="827584" y="3717032"/>
              <a:chExt cx="648072" cy="1944216"/>
            </a:xfrm>
          </p:grpSpPr>
          <p:sp>
            <p:nvSpPr>
              <p:cNvPr id="423" name="Rectangle 42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25" name="Oval 42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26" name="Oval 42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27" name="Oval 42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28" name="Oval 42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29" name="Oval 42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430" name="Group 429"/>
            <p:cNvGrpSpPr/>
            <p:nvPr/>
          </p:nvGrpSpPr>
          <p:grpSpPr>
            <a:xfrm rot="5400000">
              <a:off x="2754268" y="4483600"/>
              <a:ext cx="145446" cy="436337"/>
              <a:chOff x="827584" y="3717032"/>
              <a:chExt cx="648072" cy="1944216"/>
            </a:xfrm>
          </p:grpSpPr>
          <p:sp>
            <p:nvSpPr>
              <p:cNvPr id="431" name="Rectangle 43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32" name="Rectangle 43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33" name="Oval 43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34" name="Oval 43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35" name="Oval 43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36" name="Oval 43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37" name="Oval 43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438" name="Group 437"/>
            <p:cNvGrpSpPr/>
            <p:nvPr/>
          </p:nvGrpSpPr>
          <p:grpSpPr>
            <a:xfrm rot="5400000">
              <a:off x="3237481" y="4483600"/>
              <a:ext cx="145446" cy="436337"/>
              <a:chOff x="827584" y="3717032"/>
              <a:chExt cx="648072" cy="1944216"/>
            </a:xfrm>
          </p:grpSpPr>
          <p:sp>
            <p:nvSpPr>
              <p:cNvPr id="439" name="Rectangle 43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41" name="Oval 44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42" name="Oval 44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43" name="Oval 44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44" name="Oval 44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45" name="Oval 44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446" name="Group 445"/>
            <p:cNvGrpSpPr/>
            <p:nvPr/>
          </p:nvGrpSpPr>
          <p:grpSpPr>
            <a:xfrm rot="5400000">
              <a:off x="3720694" y="4483600"/>
              <a:ext cx="145446" cy="436337"/>
              <a:chOff x="827584" y="3717032"/>
              <a:chExt cx="648072" cy="1944216"/>
            </a:xfrm>
          </p:grpSpPr>
          <p:sp>
            <p:nvSpPr>
              <p:cNvPr id="447" name="Rectangle 44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48" name="Rectangle 44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49" name="Oval 44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50" name="Oval 44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51" name="Oval 45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52" name="Oval 45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53" name="Oval 45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454" name="Group 453"/>
            <p:cNvGrpSpPr/>
            <p:nvPr/>
          </p:nvGrpSpPr>
          <p:grpSpPr>
            <a:xfrm rot="5400000">
              <a:off x="2271055" y="4483600"/>
              <a:ext cx="145446" cy="436337"/>
              <a:chOff x="827584" y="3717032"/>
              <a:chExt cx="648072" cy="1944216"/>
            </a:xfrm>
          </p:grpSpPr>
          <p:sp>
            <p:nvSpPr>
              <p:cNvPr id="455" name="Rectangle 45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56" name="Rectangle 45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57" name="Oval 45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58" name="Oval 45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59" name="Oval 45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60" name="Oval 45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61" name="Oval 46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462" name="Group 461"/>
            <p:cNvGrpSpPr/>
            <p:nvPr/>
          </p:nvGrpSpPr>
          <p:grpSpPr>
            <a:xfrm rot="5400000">
              <a:off x="4687120" y="4483600"/>
              <a:ext cx="145446" cy="436337"/>
              <a:chOff x="827584" y="3717032"/>
              <a:chExt cx="648072" cy="1944216"/>
            </a:xfrm>
          </p:grpSpPr>
          <p:sp>
            <p:nvSpPr>
              <p:cNvPr id="463" name="Rectangle 46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64" name="Rectangle 46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65" name="Oval 46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66" name="Oval 46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67" name="Oval 46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68" name="Oval 46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69" name="Oval 46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470" name="Group 469"/>
            <p:cNvGrpSpPr/>
            <p:nvPr/>
          </p:nvGrpSpPr>
          <p:grpSpPr>
            <a:xfrm rot="5400000">
              <a:off x="5170333" y="4483600"/>
              <a:ext cx="145446" cy="436337"/>
              <a:chOff x="827584" y="3717032"/>
              <a:chExt cx="648072" cy="1944216"/>
            </a:xfrm>
          </p:grpSpPr>
          <p:sp>
            <p:nvSpPr>
              <p:cNvPr id="471" name="Rectangle 47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72" name="Rectangle 47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73" name="Oval 47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74" name="Oval 47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75" name="Oval 47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76" name="Oval 47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77" name="Oval 47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478" name="Group 477"/>
            <p:cNvGrpSpPr/>
            <p:nvPr/>
          </p:nvGrpSpPr>
          <p:grpSpPr>
            <a:xfrm rot="5400000">
              <a:off x="5653550" y="4483600"/>
              <a:ext cx="145446" cy="436337"/>
              <a:chOff x="827584" y="3717032"/>
              <a:chExt cx="648072" cy="1944216"/>
            </a:xfrm>
          </p:grpSpPr>
          <p:sp>
            <p:nvSpPr>
              <p:cNvPr id="479" name="Rectangle 47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80" name="Rectangle 47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81" name="Oval 48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82" name="Oval 48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83" name="Oval 48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84" name="Oval 48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85" name="Oval 48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486" name="Group 485"/>
            <p:cNvGrpSpPr/>
            <p:nvPr/>
          </p:nvGrpSpPr>
          <p:grpSpPr>
            <a:xfrm rot="5400000">
              <a:off x="4203907" y="4483600"/>
              <a:ext cx="145446" cy="436337"/>
              <a:chOff x="827584" y="3717032"/>
              <a:chExt cx="648072" cy="1944216"/>
            </a:xfrm>
          </p:grpSpPr>
          <p:sp>
            <p:nvSpPr>
              <p:cNvPr id="487" name="Rectangle 48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88" name="Rectangle 48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89" name="Oval 48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90" name="Oval 48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91" name="Oval 49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92" name="Oval 49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93" name="Oval 49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494" name="Group 493"/>
            <p:cNvGrpSpPr/>
            <p:nvPr/>
          </p:nvGrpSpPr>
          <p:grpSpPr>
            <a:xfrm rot="5400000">
              <a:off x="821416" y="4675321"/>
              <a:ext cx="145446" cy="436337"/>
              <a:chOff x="827584" y="3717032"/>
              <a:chExt cx="648072" cy="1944216"/>
            </a:xfrm>
          </p:grpSpPr>
          <p:sp>
            <p:nvSpPr>
              <p:cNvPr id="495" name="Rectangle 49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96" name="Rectangle 49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97" name="Oval 49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98" name="Oval 49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499" name="Oval 49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00" name="Oval 49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01" name="Oval 50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02" name="Group 501"/>
            <p:cNvGrpSpPr/>
            <p:nvPr/>
          </p:nvGrpSpPr>
          <p:grpSpPr>
            <a:xfrm rot="5400000">
              <a:off x="1304629" y="4675321"/>
              <a:ext cx="145446" cy="436337"/>
              <a:chOff x="827584" y="3717032"/>
              <a:chExt cx="648072" cy="1944216"/>
            </a:xfrm>
          </p:grpSpPr>
          <p:sp>
            <p:nvSpPr>
              <p:cNvPr id="503" name="Rectangle 50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04" name="Rectangle 50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05" name="Oval 50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06" name="Oval 50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07" name="Oval 50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08" name="Oval 50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09" name="Oval 50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10" name="Group 509"/>
            <p:cNvGrpSpPr/>
            <p:nvPr/>
          </p:nvGrpSpPr>
          <p:grpSpPr>
            <a:xfrm rot="5400000">
              <a:off x="1787842" y="4675321"/>
              <a:ext cx="145446" cy="436337"/>
              <a:chOff x="827584" y="3717032"/>
              <a:chExt cx="648072" cy="1944216"/>
            </a:xfrm>
          </p:grpSpPr>
          <p:sp>
            <p:nvSpPr>
              <p:cNvPr id="511" name="Rectangle 51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12" name="Rectangle 51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13" name="Oval 51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14" name="Oval 51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15" name="Oval 51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16" name="Oval 51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17" name="Oval 51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18" name="Group 517"/>
            <p:cNvGrpSpPr/>
            <p:nvPr/>
          </p:nvGrpSpPr>
          <p:grpSpPr>
            <a:xfrm rot="5400000">
              <a:off x="338203" y="4675321"/>
              <a:ext cx="145446" cy="436337"/>
              <a:chOff x="827584" y="3717032"/>
              <a:chExt cx="648072" cy="1944216"/>
            </a:xfrm>
          </p:grpSpPr>
          <p:sp>
            <p:nvSpPr>
              <p:cNvPr id="519" name="Rectangle 51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20" name="Rectangle 51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21" name="Oval 52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22" name="Oval 52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23" name="Oval 52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24" name="Oval 52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25" name="Oval 52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26" name="Group 525"/>
            <p:cNvGrpSpPr/>
            <p:nvPr/>
          </p:nvGrpSpPr>
          <p:grpSpPr>
            <a:xfrm rot="5400000">
              <a:off x="2754268" y="4675321"/>
              <a:ext cx="145446" cy="436337"/>
              <a:chOff x="827584" y="3717032"/>
              <a:chExt cx="648072" cy="1944216"/>
            </a:xfrm>
          </p:grpSpPr>
          <p:sp>
            <p:nvSpPr>
              <p:cNvPr id="527" name="Rectangle 52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28" name="Rectangle 52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29" name="Oval 52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30" name="Oval 52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31" name="Oval 53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32" name="Oval 53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33" name="Oval 53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34" name="Group 533"/>
            <p:cNvGrpSpPr/>
            <p:nvPr/>
          </p:nvGrpSpPr>
          <p:grpSpPr>
            <a:xfrm rot="5400000">
              <a:off x="3237481" y="4675321"/>
              <a:ext cx="145446" cy="436337"/>
              <a:chOff x="827584" y="3717032"/>
              <a:chExt cx="648072" cy="1944216"/>
            </a:xfrm>
          </p:grpSpPr>
          <p:sp>
            <p:nvSpPr>
              <p:cNvPr id="535" name="Rectangle 53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36" name="Rectangle 53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37" name="Oval 53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38" name="Oval 53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39" name="Oval 53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40" name="Oval 53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41" name="Oval 54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42" name="Group 541"/>
            <p:cNvGrpSpPr/>
            <p:nvPr/>
          </p:nvGrpSpPr>
          <p:grpSpPr>
            <a:xfrm rot="5400000">
              <a:off x="3720694" y="4675321"/>
              <a:ext cx="145446" cy="436337"/>
              <a:chOff x="827584" y="3717032"/>
              <a:chExt cx="648072" cy="1944216"/>
            </a:xfrm>
          </p:grpSpPr>
          <p:sp>
            <p:nvSpPr>
              <p:cNvPr id="543" name="Rectangle 54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44" name="Rectangle 54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45" name="Oval 54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46" name="Oval 54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47" name="Oval 54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48" name="Oval 54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49" name="Oval 54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50" name="Group 549"/>
            <p:cNvGrpSpPr/>
            <p:nvPr/>
          </p:nvGrpSpPr>
          <p:grpSpPr>
            <a:xfrm rot="5400000">
              <a:off x="2271055" y="4675321"/>
              <a:ext cx="145446" cy="436337"/>
              <a:chOff x="827584" y="3717032"/>
              <a:chExt cx="648072" cy="1944216"/>
            </a:xfrm>
          </p:grpSpPr>
          <p:sp>
            <p:nvSpPr>
              <p:cNvPr id="551" name="Rectangle 55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52" name="Rectangle 55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53" name="Oval 55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54" name="Oval 55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55" name="Oval 55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56" name="Oval 55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57" name="Oval 55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58" name="Group 557"/>
            <p:cNvGrpSpPr/>
            <p:nvPr/>
          </p:nvGrpSpPr>
          <p:grpSpPr>
            <a:xfrm rot="5400000">
              <a:off x="4687120" y="4675321"/>
              <a:ext cx="145446" cy="436337"/>
              <a:chOff x="827584" y="3717032"/>
              <a:chExt cx="648072" cy="1944216"/>
            </a:xfrm>
          </p:grpSpPr>
          <p:sp>
            <p:nvSpPr>
              <p:cNvPr id="559" name="Rectangle 55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60" name="Rectangle 55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61" name="Oval 56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62" name="Oval 56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63" name="Oval 56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64" name="Oval 56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65" name="Oval 56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66" name="Group 565"/>
            <p:cNvGrpSpPr/>
            <p:nvPr/>
          </p:nvGrpSpPr>
          <p:grpSpPr>
            <a:xfrm rot="5400000">
              <a:off x="5170333" y="4675321"/>
              <a:ext cx="145446" cy="436337"/>
              <a:chOff x="827584" y="3717032"/>
              <a:chExt cx="648072" cy="1944216"/>
            </a:xfrm>
          </p:grpSpPr>
          <p:sp>
            <p:nvSpPr>
              <p:cNvPr id="567" name="Rectangle 56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68" name="Rectangle 56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69" name="Oval 56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70" name="Oval 56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71" name="Oval 57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72" name="Oval 57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73" name="Oval 57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74" name="Group 573"/>
            <p:cNvGrpSpPr/>
            <p:nvPr/>
          </p:nvGrpSpPr>
          <p:grpSpPr>
            <a:xfrm rot="5400000">
              <a:off x="5653550" y="4675321"/>
              <a:ext cx="145446" cy="436337"/>
              <a:chOff x="827584" y="3717032"/>
              <a:chExt cx="648072" cy="1944216"/>
            </a:xfrm>
          </p:grpSpPr>
          <p:sp>
            <p:nvSpPr>
              <p:cNvPr id="575" name="Rectangle 57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76" name="Rectangle 57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77" name="Oval 57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78" name="Oval 57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79" name="Oval 57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80" name="Oval 57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81" name="Oval 58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82" name="Group 581"/>
            <p:cNvGrpSpPr/>
            <p:nvPr/>
          </p:nvGrpSpPr>
          <p:grpSpPr>
            <a:xfrm rot="5400000">
              <a:off x="4203907" y="4675321"/>
              <a:ext cx="145446" cy="436337"/>
              <a:chOff x="827584" y="3717032"/>
              <a:chExt cx="648072" cy="1944216"/>
            </a:xfrm>
          </p:grpSpPr>
          <p:sp>
            <p:nvSpPr>
              <p:cNvPr id="583" name="Rectangle 58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84" name="Rectangle 58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85" name="Oval 58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86" name="Oval 58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87" name="Oval 58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88" name="Oval 58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89" name="Oval 58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90" name="Group 589"/>
            <p:cNvGrpSpPr/>
            <p:nvPr/>
          </p:nvGrpSpPr>
          <p:grpSpPr>
            <a:xfrm rot="5400000">
              <a:off x="821416" y="4867793"/>
              <a:ext cx="145446" cy="436337"/>
              <a:chOff x="827584" y="3717032"/>
              <a:chExt cx="648072" cy="1944216"/>
            </a:xfrm>
          </p:grpSpPr>
          <p:sp>
            <p:nvSpPr>
              <p:cNvPr id="591" name="Rectangle 59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92" name="Rectangle 59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93" name="Oval 59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94" name="Oval 59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95" name="Oval 59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96" name="Oval 59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597" name="Oval 59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598" name="Group 597"/>
            <p:cNvGrpSpPr/>
            <p:nvPr/>
          </p:nvGrpSpPr>
          <p:grpSpPr>
            <a:xfrm rot="5400000">
              <a:off x="1304629" y="4867793"/>
              <a:ext cx="145446" cy="436337"/>
              <a:chOff x="827584" y="3717032"/>
              <a:chExt cx="648072" cy="1944216"/>
            </a:xfrm>
          </p:grpSpPr>
          <p:sp>
            <p:nvSpPr>
              <p:cNvPr id="599" name="Rectangle 59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00" name="Rectangle 59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01" name="Oval 60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02" name="Oval 60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03" name="Oval 60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04" name="Oval 60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05" name="Oval 60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606" name="Group 605"/>
            <p:cNvGrpSpPr/>
            <p:nvPr/>
          </p:nvGrpSpPr>
          <p:grpSpPr>
            <a:xfrm rot="5400000">
              <a:off x="1787842" y="4867793"/>
              <a:ext cx="145446" cy="436337"/>
              <a:chOff x="827584" y="3717032"/>
              <a:chExt cx="648072" cy="1944216"/>
            </a:xfrm>
          </p:grpSpPr>
          <p:sp>
            <p:nvSpPr>
              <p:cNvPr id="607" name="Rectangle 60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08" name="Rectangle 60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09" name="Oval 60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10" name="Oval 60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11" name="Oval 61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12" name="Oval 61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13" name="Oval 61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614" name="Group 613"/>
            <p:cNvGrpSpPr/>
            <p:nvPr/>
          </p:nvGrpSpPr>
          <p:grpSpPr>
            <a:xfrm rot="5400000">
              <a:off x="338203" y="4867793"/>
              <a:ext cx="145446" cy="436337"/>
              <a:chOff x="827584" y="3717032"/>
              <a:chExt cx="648072" cy="1944216"/>
            </a:xfrm>
          </p:grpSpPr>
          <p:sp>
            <p:nvSpPr>
              <p:cNvPr id="615" name="Rectangle 61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16" name="Rectangle 61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17" name="Oval 61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18" name="Oval 61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19" name="Oval 61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20" name="Oval 61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21" name="Oval 62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622" name="Group 621"/>
            <p:cNvGrpSpPr/>
            <p:nvPr/>
          </p:nvGrpSpPr>
          <p:grpSpPr>
            <a:xfrm rot="5400000">
              <a:off x="2754268" y="4867793"/>
              <a:ext cx="145446" cy="436337"/>
              <a:chOff x="827584" y="3717032"/>
              <a:chExt cx="648072" cy="1944216"/>
            </a:xfrm>
          </p:grpSpPr>
          <p:sp>
            <p:nvSpPr>
              <p:cNvPr id="623" name="Rectangle 62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24" name="Rectangle 62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25" name="Oval 62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26" name="Oval 62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27" name="Oval 62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28" name="Oval 62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29" name="Oval 62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630" name="Group 629"/>
            <p:cNvGrpSpPr/>
            <p:nvPr/>
          </p:nvGrpSpPr>
          <p:grpSpPr>
            <a:xfrm rot="5400000">
              <a:off x="3237481" y="4867793"/>
              <a:ext cx="145446" cy="436337"/>
              <a:chOff x="827584" y="3717032"/>
              <a:chExt cx="648072" cy="1944216"/>
            </a:xfrm>
          </p:grpSpPr>
          <p:sp>
            <p:nvSpPr>
              <p:cNvPr id="631" name="Rectangle 63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32" name="Rectangle 63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33" name="Oval 63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34" name="Oval 63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35" name="Oval 63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36" name="Oval 63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37" name="Oval 63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638" name="Group 637"/>
            <p:cNvGrpSpPr/>
            <p:nvPr/>
          </p:nvGrpSpPr>
          <p:grpSpPr>
            <a:xfrm rot="5400000">
              <a:off x="3720694" y="4867793"/>
              <a:ext cx="145446" cy="436337"/>
              <a:chOff x="827584" y="3717032"/>
              <a:chExt cx="648072" cy="1944216"/>
            </a:xfrm>
          </p:grpSpPr>
          <p:sp>
            <p:nvSpPr>
              <p:cNvPr id="639" name="Rectangle 63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40" name="Rectangle 63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41" name="Oval 64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42" name="Oval 64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43" name="Oval 64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44" name="Oval 64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45" name="Oval 64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646" name="Group 645"/>
            <p:cNvGrpSpPr/>
            <p:nvPr/>
          </p:nvGrpSpPr>
          <p:grpSpPr>
            <a:xfrm rot="5400000">
              <a:off x="2271055" y="4867793"/>
              <a:ext cx="145446" cy="436337"/>
              <a:chOff x="827584" y="3717032"/>
              <a:chExt cx="648072" cy="1944216"/>
            </a:xfrm>
          </p:grpSpPr>
          <p:sp>
            <p:nvSpPr>
              <p:cNvPr id="647" name="Rectangle 646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48" name="Rectangle 647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49" name="Oval 648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50" name="Oval 649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51" name="Oval 650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52" name="Oval 651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53" name="Oval 652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654" name="Group 653"/>
            <p:cNvGrpSpPr/>
            <p:nvPr/>
          </p:nvGrpSpPr>
          <p:grpSpPr>
            <a:xfrm rot="5400000">
              <a:off x="4687120" y="4867793"/>
              <a:ext cx="145446" cy="436337"/>
              <a:chOff x="827584" y="3717032"/>
              <a:chExt cx="648072" cy="1944216"/>
            </a:xfrm>
          </p:grpSpPr>
          <p:sp>
            <p:nvSpPr>
              <p:cNvPr id="655" name="Rectangle 65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56" name="Rectangle 65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57" name="Oval 65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58" name="Oval 65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59" name="Oval 65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60" name="Oval 65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61" name="Oval 66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 rot="5400000">
              <a:off x="5170333" y="4867793"/>
              <a:ext cx="145446" cy="436337"/>
              <a:chOff x="827584" y="3717032"/>
              <a:chExt cx="648072" cy="1944216"/>
            </a:xfrm>
          </p:grpSpPr>
          <p:sp>
            <p:nvSpPr>
              <p:cNvPr id="663" name="Rectangle 662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64" name="Rectangle 663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65" name="Oval 664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66" name="Oval 665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67" name="Oval 666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68" name="Oval 667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69" name="Oval 668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670" name="Group 669"/>
            <p:cNvGrpSpPr/>
            <p:nvPr/>
          </p:nvGrpSpPr>
          <p:grpSpPr>
            <a:xfrm rot="5400000">
              <a:off x="5653550" y="4867793"/>
              <a:ext cx="145446" cy="436337"/>
              <a:chOff x="827584" y="3717032"/>
              <a:chExt cx="648072" cy="1944216"/>
            </a:xfrm>
          </p:grpSpPr>
          <p:sp>
            <p:nvSpPr>
              <p:cNvPr id="671" name="Rectangle 67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72" name="Rectangle 67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73" name="Oval 67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74" name="Oval 67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75" name="Oval 67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76" name="Oval 67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77" name="Oval 67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678" name="Group 677"/>
            <p:cNvGrpSpPr/>
            <p:nvPr/>
          </p:nvGrpSpPr>
          <p:grpSpPr>
            <a:xfrm rot="5400000">
              <a:off x="4203907" y="4867793"/>
              <a:ext cx="145446" cy="436337"/>
              <a:chOff x="827584" y="3717032"/>
              <a:chExt cx="648072" cy="1944216"/>
            </a:xfrm>
          </p:grpSpPr>
          <p:sp>
            <p:nvSpPr>
              <p:cNvPr id="679" name="Rectangle 678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80" name="Rectangle 679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81" name="Oval 680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82" name="Oval 681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83" name="Oval 682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84" name="Oval 683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685" name="Oval 684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</p:grpSp>
      <p:sp>
        <p:nvSpPr>
          <p:cNvPr id="782" name="Titre 1"/>
          <p:cNvSpPr txBox="1">
            <a:spLocks/>
          </p:cNvSpPr>
          <p:nvPr/>
        </p:nvSpPr>
        <p:spPr bwMode="auto">
          <a:xfrm>
            <a:off x="1152588" y="2708919"/>
            <a:ext cx="2923880" cy="129763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en-GB" sz="1600" kern="0" dirty="0">
                <a:solidFill>
                  <a:srgbClr val="0070C0"/>
                </a:solidFill>
              </a:rPr>
              <a:t>Production + qualification</a:t>
            </a:r>
            <a:endParaRPr lang="en-GB" kern="0" dirty="0">
              <a:solidFill>
                <a:srgbClr val="0070C0"/>
              </a:solidFill>
            </a:endParaRPr>
          </a:p>
          <a:p>
            <a:r>
              <a:rPr lang="en-GB" kern="0" dirty="0">
                <a:solidFill>
                  <a:srgbClr val="0070C0"/>
                </a:solidFill>
              </a:rPr>
              <a:t>x 84 H</a:t>
            </a:r>
            <a:r>
              <a:rPr lang="el-GR" kern="0" dirty="0">
                <a:solidFill>
                  <a:srgbClr val="0070C0"/>
                </a:solidFill>
              </a:rPr>
              <a:t>β</a:t>
            </a:r>
            <a:r>
              <a:rPr lang="fr-FR" kern="0" dirty="0">
                <a:solidFill>
                  <a:srgbClr val="0070C0"/>
                </a:solidFill>
              </a:rPr>
              <a:t> SRF</a:t>
            </a:r>
            <a:r>
              <a:rPr lang="fr-FR" sz="300" kern="0" dirty="0">
                <a:solidFill>
                  <a:srgbClr val="0070C0"/>
                </a:solidFill>
              </a:rPr>
              <a:t> </a:t>
            </a:r>
            <a:r>
              <a:rPr lang="fr-FR" kern="0" dirty="0" err="1">
                <a:solidFill>
                  <a:srgbClr val="0070C0"/>
                </a:solidFill>
              </a:rPr>
              <a:t>cavities</a:t>
            </a:r>
            <a:endParaRPr lang="en-GB" kern="0" dirty="0">
              <a:solidFill>
                <a:srgbClr val="0070C0"/>
              </a:solidFill>
            </a:endParaRPr>
          </a:p>
        </p:txBody>
      </p:sp>
      <p:grpSp>
        <p:nvGrpSpPr>
          <p:cNvPr id="785" name="Group 784"/>
          <p:cNvGrpSpPr/>
          <p:nvPr/>
        </p:nvGrpSpPr>
        <p:grpSpPr>
          <a:xfrm>
            <a:off x="5423740" y="3495045"/>
            <a:ext cx="2016224" cy="267464"/>
            <a:chOff x="3724359" y="4519298"/>
            <a:chExt cx="2016224" cy="267464"/>
          </a:xfrm>
        </p:grpSpPr>
        <p:grpSp>
          <p:nvGrpSpPr>
            <p:cNvPr id="786" name="Group 785"/>
            <p:cNvGrpSpPr/>
            <p:nvPr/>
          </p:nvGrpSpPr>
          <p:grpSpPr>
            <a:xfrm rot="5400000">
              <a:off x="4424595" y="4434863"/>
              <a:ext cx="145446" cy="436337"/>
              <a:chOff x="827584" y="3717032"/>
              <a:chExt cx="648072" cy="1944216"/>
            </a:xfrm>
          </p:grpSpPr>
          <p:sp>
            <p:nvSpPr>
              <p:cNvPr id="812" name="Rectangle 811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13" name="Rectangle 812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14" name="Oval 813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15" name="Oval 814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16" name="Oval 815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17" name="Oval 816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18" name="Oval 817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787" name="Group 786"/>
            <p:cNvGrpSpPr/>
            <p:nvPr/>
          </p:nvGrpSpPr>
          <p:grpSpPr>
            <a:xfrm rot="5400000">
              <a:off x="4905002" y="4434863"/>
              <a:ext cx="145446" cy="436337"/>
              <a:chOff x="827584" y="3717032"/>
              <a:chExt cx="648072" cy="1944216"/>
            </a:xfrm>
          </p:grpSpPr>
          <p:sp>
            <p:nvSpPr>
              <p:cNvPr id="805" name="Rectangle 804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06" name="Rectangle 805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07" name="Oval 806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08" name="Oval 807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09" name="Oval 808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10" name="Oval 809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11" name="Oval 810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788" name="Group 787"/>
            <p:cNvGrpSpPr/>
            <p:nvPr/>
          </p:nvGrpSpPr>
          <p:grpSpPr>
            <a:xfrm rot="5400000">
              <a:off x="5385409" y="4434863"/>
              <a:ext cx="145446" cy="436337"/>
              <a:chOff x="827584" y="3717032"/>
              <a:chExt cx="648072" cy="1944216"/>
            </a:xfrm>
          </p:grpSpPr>
          <p:sp>
            <p:nvSpPr>
              <p:cNvPr id="798" name="Rectangle 797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99" name="Rectangle 798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00" name="Oval 799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01" name="Oval 800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02" name="Oval 801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03" name="Oval 802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804" name="Oval 803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789" name="Group 788"/>
            <p:cNvGrpSpPr/>
            <p:nvPr/>
          </p:nvGrpSpPr>
          <p:grpSpPr>
            <a:xfrm rot="5400000">
              <a:off x="3944188" y="4434863"/>
              <a:ext cx="145446" cy="436337"/>
              <a:chOff x="827584" y="3717032"/>
              <a:chExt cx="648072" cy="1944216"/>
            </a:xfrm>
          </p:grpSpPr>
          <p:sp>
            <p:nvSpPr>
              <p:cNvPr id="791" name="Rectangle 790"/>
              <p:cNvSpPr/>
              <p:nvPr/>
            </p:nvSpPr>
            <p:spPr bwMode="auto">
              <a:xfrm>
                <a:off x="827584" y="3717032"/>
                <a:ext cx="648072" cy="1944216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92" name="Rectangle 791"/>
              <p:cNvSpPr/>
              <p:nvPr/>
            </p:nvSpPr>
            <p:spPr bwMode="auto">
              <a:xfrm>
                <a:off x="1043608" y="3717032"/>
                <a:ext cx="216024" cy="194421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93" name="Oval 792"/>
              <p:cNvSpPr/>
              <p:nvPr/>
            </p:nvSpPr>
            <p:spPr bwMode="auto">
              <a:xfrm>
                <a:off x="899592" y="5157192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94" name="Oval 793"/>
              <p:cNvSpPr/>
              <p:nvPr/>
            </p:nvSpPr>
            <p:spPr bwMode="auto">
              <a:xfrm>
                <a:off x="899592" y="4869160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95" name="Oval 794"/>
              <p:cNvSpPr/>
              <p:nvPr/>
            </p:nvSpPr>
            <p:spPr bwMode="auto">
              <a:xfrm>
                <a:off x="899592" y="4581128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96" name="Oval 795"/>
              <p:cNvSpPr/>
              <p:nvPr/>
            </p:nvSpPr>
            <p:spPr bwMode="auto">
              <a:xfrm>
                <a:off x="899592" y="4293096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97" name="Oval 796"/>
              <p:cNvSpPr/>
              <p:nvPr/>
            </p:nvSpPr>
            <p:spPr bwMode="auto">
              <a:xfrm>
                <a:off x="899592" y="4005064"/>
                <a:ext cx="504056" cy="21602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sp>
          <p:nvSpPr>
            <p:cNvPr id="790" name="Rectangle 789"/>
            <p:cNvSpPr/>
            <p:nvPr/>
          </p:nvSpPr>
          <p:spPr bwMode="auto">
            <a:xfrm>
              <a:off x="3724359" y="4519298"/>
              <a:ext cx="2016224" cy="267464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cxnSp>
        <p:nvCxnSpPr>
          <p:cNvPr id="819" name="Curved Connector 818"/>
          <p:cNvCxnSpPr/>
          <p:nvPr/>
        </p:nvCxnSpPr>
        <p:spPr bwMode="auto">
          <a:xfrm rot="5400000" flipH="1" flipV="1">
            <a:off x="5905073" y="4095397"/>
            <a:ext cx="1152545" cy="827864"/>
          </a:xfrm>
          <a:prstGeom prst="curvedConnector3">
            <a:avLst>
              <a:gd name="adj1" fmla="val -413"/>
            </a:avLst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6" name="Curved Connector 825"/>
          <p:cNvCxnSpPr/>
          <p:nvPr/>
        </p:nvCxnSpPr>
        <p:spPr bwMode="auto">
          <a:xfrm rot="16200000" flipV="1">
            <a:off x="5760860" y="2505388"/>
            <a:ext cx="1296144" cy="40706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29" name="Titre 1"/>
          <p:cNvSpPr txBox="1">
            <a:spLocks/>
          </p:cNvSpPr>
          <p:nvPr/>
        </p:nvSpPr>
        <p:spPr bwMode="auto">
          <a:xfrm>
            <a:off x="7443337" y="3243015"/>
            <a:ext cx="1660814" cy="77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600" b="0" kern="0" dirty="0" err="1">
                <a:solidFill>
                  <a:srgbClr val="0070C0"/>
                </a:solidFill>
              </a:rPr>
              <a:t>Assembled</a:t>
            </a:r>
            <a:r>
              <a:rPr lang="fr-FR" sz="1600" b="0" kern="0" dirty="0">
                <a:solidFill>
                  <a:srgbClr val="0070C0"/>
                </a:solidFill>
              </a:rPr>
              <a:t> </a:t>
            </a:r>
            <a:r>
              <a:rPr lang="fr-FR" sz="1600" b="0" kern="0" dirty="0" err="1">
                <a:solidFill>
                  <a:srgbClr val="0070C0"/>
                </a:solidFill>
              </a:rPr>
              <a:t>into</a:t>
            </a:r>
            <a:r>
              <a:rPr lang="fr-FR" sz="1600" b="0" kern="0" dirty="0">
                <a:solidFill>
                  <a:srgbClr val="0070C0"/>
                </a:solidFill>
              </a:rPr>
              <a:t> 21 </a:t>
            </a:r>
            <a:r>
              <a:rPr lang="fr-FR" sz="1600" b="0" kern="0" dirty="0" err="1">
                <a:solidFill>
                  <a:srgbClr val="0070C0"/>
                </a:solidFill>
              </a:rPr>
              <a:t>cryo</a:t>
            </a:r>
            <a:r>
              <a:rPr lang="fr-FR" sz="1600" b="0" kern="0" dirty="0">
                <a:solidFill>
                  <a:srgbClr val="0070C0"/>
                </a:solidFill>
              </a:rPr>
              <a:t>-module by CEA</a:t>
            </a:r>
            <a:endParaRPr lang="en-GB" sz="1600" b="0" kern="0" dirty="0">
              <a:solidFill>
                <a:srgbClr val="0070C0"/>
              </a:solidFill>
            </a:endParaRPr>
          </a:p>
        </p:txBody>
      </p:sp>
      <p:pic>
        <p:nvPicPr>
          <p:cNvPr id="3075" name="Picture 3" descr="C:\Users\pzb82446\Desktop\Save\Pictures\4.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33" y="4784862"/>
            <a:ext cx="899098" cy="49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zb82446\Desktop\Save\Pictures\Flag_of_Franc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55" y="3858753"/>
            <a:ext cx="575060" cy="38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zb82446\Desktop\Save\Pictures\Flag_of_Swede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68" y="2498189"/>
            <a:ext cx="674334" cy="42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17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4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l-GR" dirty="0"/>
              <a:t>β</a:t>
            </a:r>
            <a:r>
              <a:rPr lang="en-US" dirty="0"/>
              <a:t> Cavity Project at STFC</a:t>
            </a:r>
            <a:endParaRPr lang="en-GB" dirty="0"/>
          </a:p>
        </p:txBody>
      </p:sp>
      <p:cxnSp>
        <p:nvCxnSpPr>
          <p:cNvPr id="719" name="Straight Connector 11">
            <a:extLst>
              <a:ext uri="{FF2B5EF4-FFF2-40B4-BE49-F238E27FC236}">
                <a16:creationId xmlns:a16="http://schemas.microsoft.com/office/drawing/2014/main" id="{6A89CA4C-AE96-4602-B019-9B3966C20A75}"/>
              </a:ext>
            </a:extLst>
          </p:cNvPr>
          <p:cNvCxnSpPr/>
          <p:nvPr/>
        </p:nvCxnSpPr>
        <p:spPr bwMode="auto">
          <a:xfrm>
            <a:off x="755576" y="3988408"/>
            <a:ext cx="305770" cy="13848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0" name="Straight Connector 13">
            <a:extLst>
              <a:ext uri="{FF2B5EF4-FFF2-40B4-BE49-F238E27FC236}">
                <a16:creationId xmlns:a16="http://schemas.microsoft.com/office/drawing/2014/main" id="{14D36CCE-001E-4E95-B2F0-286897063379}"/>
              </a:ext>
            </a:extLst>
          </p:cNvPr>
          <p:cNvCxnSpPr/>
          <p:nvPr/>
        </p:nvCxnSpPr>
        <p:spPr bwMode="auto">
          <a:xfrm>
            <a:off x="7164288" y="2708920"/>
            <a:ext cx="302092" cy="1368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21" name="Image 19">
            <a:extLst>
              <a:ext uri="{FF2B5EF4-FFF2-40B4-BE49-F238E27FC236}">
                <a16:creationId xmlns:a16="http://schemas.microsoft.com/office/drawing/2014/main" id="{B4A1A482-FD9B-4AD8-A65A-19CE4B717E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1340768"/>
            <a:ext cx="6948264" cy="3495801"/>
          </a:xfrm>
          <a:prstGeom prst="rect">
            <a:avLst/>
          </a:prstGeom>
        </p:spPr>
      </p:pic>
      <p:sp>
        <p:nvSpPr>
          <p:cNvPr id="722" name="Titre 1">
            <a:extLst>
              <a:ext uri="{FF2B5EF4-FFF2-40B4-BE49-F238E27FC236}">
                <a16:creationId xmlns:a16="http://schemas.microsoft.com/office/drawing/2014/main" id="{5E1A39FD-6A8B-402E-A5BD-B8C3F72DACA5}"/>
              </a:ext>
            </a:extLst>
          </p:cNvPr>
          <p:cNvSpPr txBox="1">
            <a:spLocks/>
          </p:cNvSpPr>
          <p:nvPr/>
        </p:nvSpPr>
        <p:spPr bwMode="auto">
          <a:xfrm>
            <a:off x="7589789" y="2743363"/>
            <a:ext cx="13764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0" ker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en-GB" sz="3600" dirty="0"/>
              <a:t>x 84</a:t>
            </a:r>
          </a:p>
        </p:txBody>
      </p:sp>
      <p:cxnSp>
        <p:nvCxnSpPr>
          <p:cNvPr id="723" name="Straight Arrow Connector 7">
            <a:extLst>
              <a:ext uri="{FF2B5EF4-FFF2-40B4-BE49-F238E27FC236}">
                <a16:creationId xmlns:a16="http://schemas.microsoft.com/office/drawing/2014/main" id="{FEDF162C-F923-4F22-A0EB-861A708DC26E}"/>
              </a:ext>
            </a:extLst>
          </p:cNvPr>
          <p:cNvCxnSpPr/>
          <p:nvPr/>
        </p:nvCxnSpPr>
        <p:spPr bwMode="auto">
          <a:xfrm>
            <a:off x="3707904" y="2492896"/>
            <a:ext cx="432048" cy="18242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24" name="Titre 1">
            <a:extLst>
              <a:ext uri="{FF2B5EF4-FFF2-40B4-BE49-F238E27FC236}">
                <a16:creationId xmlns:a16="http://schemas.microsoft.com/office/drawing/2014/main" id="{86479767-D2E5-46B8-9358-F30B4F7C36C4}"/>
              </a:ext>
            </a:extLst>
          </p:cNvPr>
          <p:cNvSpPr txBox="1">
            <a:spLocks/>
          </p:cNvSpPr>
          <p:nvPr/>
        </p:nvSpPr>
        <p:spPr bwMode="auto">
          <a:xfrm rot="4594832">
            <a:off x="3065412" y="3233886"/>
            <a:ext cx="1376427" cy="46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en-GB" sz="1600" kern="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 460 mm</a:t>
            </a:r>
          </a:p>
        </p:txBody>
      </p:sp>
      <p:cxnSp>
        <p:nvCxnSpPr>
          <p:cNvPr id="725" name="Straight Arrow Connector 9">
            <a:extLst>
              <a:ext uri="{FF2B5EF4-FFF2-40B4-BE49-F238E27FC236}">
                <a16:creationId xmlns:a16="http://schemas.microsoft.com/office/drawing/2014/main" id="{281B0E0C-AA95-4BD6-9A9D-7E55A9C7480B}"/>
              </a:ext>
            </a:extLst>
          </p:cNvPr>
          <p:cNvCxnSpPr/>
          <p:nvPr/>
        </p:nvCxnSpPr>
        <p:spPr bwMode="auto">
          <a:xfrm flipV="1">
            <a:off x="1061346" y="3897978"/>
            <a:ext cx="6354462" cy="13312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26" name="Titre 1">
            <a:extLst>
              <a:ext uri="{FF2B5EF4-FFF2-40B4-BE49-F238E27FC236}">
                <a16:creationId xmlns:a16="http://schemas.microsoft.com/office/drawing/2014/main" id="{A075FD41-B02F-4300-84F7-174C523810E3}"/>
              </a:ext>
            </a:extLst>
          </p:cNvPr>
          <p:cNvSpPr txBox="1">
            <a:spLocks/>
          </p:cNvSpPr>
          <p:nvPr/>
        </p:nvSpPr>
        <p:spPr bwMode="auto">
          <a:xfrm rot="20845631">
            <a:off x="3670106" y="4485548"/>
            <a:ext cx="1376427" cy="46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en-GB" sz="1600" kern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1550 mm</a:t>
            </a:r>
          </a:p>
        </p:txBody>
      </p:sp>
      <p:sp>
        <p:nvSpPr>
          <p:cNvPr id="727" name="Titre 1">
            <a:extLst>
              <a:ext uri="{FF2B5EF4-FFF2-40B4-BE49-F238E27FC236}">
                <a16:creationId xmlns:a16="http://schemas.microsoft.com/office/drawing/2014/main" id="{CADD0876-EFE4-4FC8-85FA-1FD6BC846E37}"/>
              </a:ext>
            </a:extLst>
          </p:cNvPr>
          <p:cNvSpPr txBox="1">
            <a:spLocks/>
          </p:cNvSpPr>
          <p:nvPr/>
        </p:nvSpPr>
        <p:spPr bwMode="auto">
          <a:xfrm rot="20883557">
            <a:off x="4909958" y="2927468"/>
            <a:ext cx="742161" cy="4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2000" kern="0" dirty="0">
                <a:solidFill>
                  <a:schemeClr val="bg1"/>
                </a:solidFill>
              </a:rPr>
              <a:t>Nb</a:t>
            </a:r>
            <a:endParaRPr lang="en-GB" sz="2000" kern="0" dirty="0">
              <a:solidFill>
                <a:schemeClr val="bg1"/>
              </a:solidFill>
            </a:endParaRPr>
          </a:p>
        </p:txBody>
      </p:sp>
      <p:sp>
        <p:nvSpPr>
          <p:cNvPr id="728" name="Titre 1">
            <a:extLst>
              <a:ext uri="{FF2B5EF4-FFF2-40B4-BE49-F238E27FC236}">
                <a16:creationId xmlns:a16="http://schemas.microsoft.com/office/drawing/2014/main" id="{84EE53BD-89A5-4431-90CF-73E74CBB4671}"/>
              </a:ext>
            </a:extLst>
          </p:cNvPr>
          <p:cNvSpPr txBox="1">
            <a:spLocks/>
          </p:cNvSpPr>
          <p:nvPr/>
        </p:nvSpPr>
        <p:spPr bwMode="auto">
          <a:xfrm rot="20883557">
            <a:off x="4109476" y="1972550"/>
            <a:ext cx="742161" cy="4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20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</a:t>
            </a:r>
            <a:endParaRPr lang="en-GB" sz="20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4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5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l-GR" dirty="0"/>
              <a:t>β</a:t>
            </a:r>
            <a:r>
              <a:rPr lang="en-US" dirty="0"/>
              <a:t> Cavity Project at STFC</a:t>
            </a:r>
            <a:endParaRPr lang="en-GB" dirty="0"/>
          </a:p>
        </p:txBody>
      </p:sp>
      <p:pic>
        <p:nvPicPr>
          <p:cNvPr id="14" name="Picture 2" descr="I:\Pictures\Cryostat.PNG">
            <a:extLst>
              <a:ext uri="{FF2B5EF4-FFF2-40B4-BE49-F238E27FC236}">
                <a16:creationId xmlns:a16="http://schemas.microsoft.com/office/drawing/2014/main" id="{A679904B-297E-486C-B2EB-A584CA7A8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32656"/>
            <a:ext cx="3269007" cy="528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I:\Pictures\Insert.PNG">
            <a:extLst>
              <a:ext uri="{FF2B5EF4-FFF2-40B4-BE49-F238E27FC236}">
                <a16:creationId xmlns:a16="http://schemas.microsoft.com/office/drawing/2014/main" id="{C5D15A19-203E-41B5-AC52-832559944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951037"/>
            <a:ext cx="2534683" cy="508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E1A39FD-6A8B-402E-A5BD-B8C3F72DACA5}"/>
              </a:ext>
            </a:extLst>
          </p:cNvPr>
          <p:cNvSpPr txBox="1">
            <a:spLocks/>
          </p:cNvSpPr>
          <p:nvPr/>
        </p:nvSpPr>
        <p:spPr bwMode="auto">
          <a:xfrm>
            <a:off x="2843808" y="2322315"/>
            <a:ext cx="4032448" cy="254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0" ker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Load 3 cavities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Helium connection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UHV connection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RF connection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3048000" y="1025793"/>
            <a:ext cx="3937000" cy="1336407"/>
          </a:xfrm>
          <a:custGeom>
            <a:avLst/>
            <a:gdLst>
              <a:gd name="connsiteX0" fmla="*/ 0 w 3937000"/>
              <a:gd name="connsiteY0" fmla="*/ 320407 h 1336407"/>
              <a:gd name="connsiteX1" fmla="*/ 1689100 w 3937000"/>
              <a:gd name="connsiteY1" fmla="*/ 2907 h 1336407"/>
              <a:gd name="connsiteX2" fmla="*/ 3378200 w 3937000"/>
              <a:gd name="connsiteY2" fmla="*/ 485507 h 1336407"/>
              <a:gd name="connsiteX3" fmla="*/ 3937000 w 3937000"/>
              <a:gd name="connsiteY3" fmla="*/ 1336407 h 133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7000" h="1336407">
                <a:moveTo>
                  <a:pt x="0" y="320407"/>
                </a:moveTo>
                <a:cubicBezTo>
                  <a:pt x="563033" y="147898"/>
                  <a:pt x="1126067" y="-24610"/>
                  <a:pt x="1689100" y="2907"/>
                </a:cubicBezTo>
                <a:cubicBezTo>
                  <a:pt x="2252133" y="30424"/>
                  <a:pt x="3003550" y="263257"/>
                  <a:pt x="3378200" y="485507"/>
                </a:cubicBezTo>
                <a:cubicBezTo>
                  <a:pt x="3752850" y="707757"/>
                  <a:pt x="3844925" y="1022082"/>
                  <a:pt x="3937000" y="1336407"/>
                </a:cubicBezTo>
              </a:path>
            </a:pathLst>
          </a:custGeom>
          <a:noFill/>
          <a:ln w="28575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CADD0876-EFE4-4FC8-85FA-1FD6BC846E37}"/>
              </a:ext>
            </a:extLst>
          </p:cNvPr>
          <p:cNvSpPr txBox="1">
            <a:spLocks/>
          </p:cNvSpPr>
          <p:nvPr/>
        </p:nvSpPr>
        <p:spPr bwMode="auto">
          <a:xfrm rot="20883557">
            <a:off x="1147781" y="3745876"/>
            <a:ext cx="742161" cy="4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2000" kern="0" dirty="0" smtClean="0">
                <a:solidFill>
                  <a:schemeClr val="bg1"/>
                </a:solidFill>
              </a:rPr>
              <a:t>1</a:t>
            </a:r>
            <a:endParaRPr lang="en-GB" sz="2000" kern="0" dirty="0">
              <a:solidFill>
                <a:schemeClr val="bg1"/>
              </a:solidFill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CADD0876-EFE4-4FC8-85FA-1FD6BC846E37}"/>
              </a:ext>
            </a:extLst>
          </p:cNvPr>
          <p:cNvSpPr txBox="1">
            <a:spLocks/>
          </p:cNvSpPr>
          <p:nvPr/>
        </p:nvSpPr>
        <p:spPr bwMode="auto">
          <a:xfrm rot="20883557">
            <a:off x="1147780" y="4431625"/>
            <a:ext cx="742161" cy="4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2000" kern="0" dirty="0" smtClean="0">
                <a:solidFill>
                  <a:schemeClr val="bg1"/>
                </a:solidFill>
              </a:rPr>
              <a:t>2</a:t>
            </a:r>
            <a:endParaRPr lang="en-GB" sz="2000" kern="0" dirty="0">
              <a:solidFill>
                <a:schemeClr val="bg1"/>
              </a:solidFill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CADD0876-EFE4-4FC8-85FA-1FD6BC846E37}"/>
              </a:ext>
            </a:extLst>
          </p:cNvPr>
          <p:cNvSpPr txBox="1">
            <a:spLocks/>
          </p:cNvSpPr>
          <p:nvPr/>
        </p:nvSpPr>
        <p:spPr bwMode="auto">
          <a:xfrm rot="20883557">
            <a:off x="1147780" y="5117373"/>
            <a:ext cx="742161" cy="47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2000" kern="0" dirty="0" smtClean="0">
                <a:solidFill>
                  <a:schemeClr val="bg1"/>
                </a:solidFill>
              </a:rPr>
              <a:t>3</a:t>
            </a:r>
            <a:endParaRPr lang="en-GB" sz="2000" kern="0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403648" y="3451327"/>
            <a:ext cx="412452" cy="31588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997666" y="3979135"/>
            <a:ext cx="206226" cy="315882"/>
          </a:xfrm>
          <a:prstGeom prst="ellipse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467064" y="4044132"/>
            <a:ext cx="206226" cy="315882"/>
          </a:xfrm>
          <a:prstGeom prst="ellipse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659124" y="3674265"/>
            <a:ext cx="338542" cy="18678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31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19" grpId="0"/>
      <p:bldP spid="20" grpId="0"/>
      <p:bldP spid="4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:\Pictures\helial_lique_artechnique12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3974" y="3667723"/>
            <a:ext cx="1308335" cy="169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SRF cavity test – STFC facility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6</a:t>
            </a:fld>
            <a:endParaRPr lang="en-GB" dirty="0"/>
          </a:p>
        </p:txBody>
      </p:sp>
      <p:pic>
        <p:nvPicPr>
          <p:cNvPr id="1026" name="Picture 2" descr="I:\Pictures\Cryostat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038" y="980728"/>
            <a:ext cx="3323990" cy="537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>
            <a:off x="1284014" y="3668750"/>
            <a:ext cx="1008112" cy="5080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itre 1"/>
          <p:cNvSpPr txBox="1">
            <a:spLocks/>
          </p:cNvSpPr>
          <p:nvPr/>
        </p:nvSpPr>
        <p:spPr bwMode="auto">
          <a:xfrm>
            <a:off x="0" y="2636912"/>
            <a:ext cx="2063972" cy="11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800" kern="0" dirty="0">
                <a:solidFill>
                  <a:srgbClr val="0070C0"/>
                </a:solidFill>
              </a:rPr>
              <a:t>Cryostat</a:t>
            </a:r>
          </a:p>
          <a:p>
            <a:r>
              <a:rPr lang="fr-FR" sz="1800" b="0" kern="0" dirty="0" err="1">
                <a:solidFill>
                  <a:srgbClr val="0070C0"/>
                </a:solidFill>
              </a:rPr>
              <a:t>Outside</a:t>
            </a:r>
            <a:r>
              <a:rPr lang="fr-FR" sz="1800" b="0" kern="0" dirty="0">
                <a:solidFill>
                  <a:srgbClr val="0070C0"/>
                </a:solidFill>
              </a:rPr>
              <a:t> Ø = 2.2 m</a:t>
            </a:r>
          </a:p>
          <a:p>
            <a:r>
              <a:rPr lang="fr-FR" sz="1800" b="0" kern="0" dirty="0" err="1">
                <a:solidFill>
                  <a:srgbClr val="0070C0"/>
                </a:solidFill>
              </a:rPr>
              <a:t>Height</a:t>
            </a:r>
            <a:r>
              <a:rPr lang="fr-FR" sz="1800" b="0" kern="0" dirty="0">
                <a:solidFill>
                  <a:srgbClr val="0070C0"/>
                </a:solidFill>
              </a:rPr>
              <a:t> = 4.25 m</a:t>
            </a:r>
            <a:endParaRPr lang="en-GB" sz="1800" b="0" kern="0" dirty="0">
              <a:solidFill>
                <a:srgbClr val="0070C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3444255" y="5022658"/>
            <a:ext cx="695697" cy="2255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itre 1"/>
          <p:cNvSpPr txBox="1">
            <a:spLocks/>
          </p:cNvSpPr>
          <p:nvPr/>
        </p:nvSpPr>
        <p:spPr bwMode="auto">
          <a:xfrm>
            <a:off x="3707904" y="5138362"/>
            <a:ext cx="1800200" cy="88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800" kern="0" dirty="0">
                <a:solidFill>
                  <a:srgbClr val="0070C0"/>
                </a:solidFill>
              </a:rPr>
              <a:t>3 ESS high </a:t>
            </a:r>
            <a:r>
              <a:rPr lang="el-GR" sz="1800" kern="0" dirty="0">
                <a:solidFill>
                  <a:srgbClr val="0070C0"/>
                </a:solidFill>
              </a:rPr>
              <a:t>β</a:t>
            </a:r>
            <a:r>
              <a:rPr lang="fr-FR" sz="1800" kern="0" dirty="0">
                <a:solidFill>
                  <a:srgbClr val="0070C0"/>
                </a:solidFill>
              </a:rPr>
              <a:t> </a:t>
            </a:r>
            <a:r>
              <a:rPr lang="fr-FR" sz="1800" b="0" kern="0" dirty="0" err="1">
                <a:solidFill>
                  <a:srgbClr val="0070C0"/>
                </a:solidFill>
              </a:rPr>
              <a:t>cavities</a:t>
            </a:r>
            <a:endParaRPr lang="en-GB" sz="1800" b="0" kern="0" dirty="0">
              <a:solidFill>
                <a:srgbClr val="0070C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4824028" y="2348880"/>
            <a:ext cx="764394" cy="361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itre 1"/>
          <p:cNvSpPr txBox="1">
            <a:spLocks/>
          </p:cNvSpPr>
          <p:nvPr/>
        </p:nvSpPr>
        <p:spPr bwMode="auto">
          <a:xfrm>
            <a:off x="5588422" y="2227635"/>
            <a:ext cx="2448272" cy="139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l"/>
            <a:r>
              <a:rPr lang="fr-FR" sz="1800" kern="0" dirty="0">
                <a:solidFill>
                  <a:srgbClr val="0070C0"/>
                </a:solidFill>
              </a:rPr>
              <a:t>2K box </a:t>
            </a:r>
            <a:r>
              <a:rPr lang="fr-FR" sz="1800" kern="0" dirty="0" err="1">
                <a:solidFill>
                  <a:srgbClr val="0070C0"/>
                </a:solidFill>
              </a:rPr>
              <a:t>contains</a:t>
            </a:r>
            <a:r>
              <a:rPr lang="fr-FR" sz="1800" kern="0" dirty="0">
                <a:solidFill>
                  <a:srgbClr val="0070C0"/>
                </a:solidFill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b="0" kern="0" dirty="0" err="1">
                <a:solidFill>
                  <a:srgbClr val="0070C0"/>
                </a:solidFill>
              </a:rPr>
              <a:t>Cryogenic</a:t>
            </a:r>
            <a:r>
              <a:rPr lang="fr-FR" sz="1800" b="0" kern="0" dirty="0">
                <a:solidFill>
                  <a:srgbClr val="0070C0"/>
                </a:solidFill>
              </a:rPr>
              <a:t> valves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b="0" kern="0" dirty="0">
                <a:solidFill>
                  <a:srgbClr val="0070C0"/>
                </a:solidFill>
              </a:rPr>
              <a:t>2K </a:t>
            </a:r>
            <a:r>
              <a:rPr lang="fr-FR" sz="1800" b="0" kern="0" dirty="0" err="1">
                <a:solidFill>
                  <a:srgbClr val="0070C0"/>
                </a:solidFill>
              </a:rPr>
              <a:t>heat</a:t>
            </a:r>
            <a:r>
              <a:rPr lang="fr-FR" sz="1800" b="0" kern="0" dirty="0">
                <a:solidFill>
                  <a:srgbClr val="0070C0"/>
                </a:solidFill>
              </a:rPr>
              <a:t> </a:t>
            </a:r>
            <a:r>
              <a:rPr lang="fr-FR" sz="1800" b="0" kern="0" dirty="0" err="1">
                <a:solidFill>
                  <a:srgbClr val="0070C0"/>
                </a:solidFill>
              </a:rPr>
              <a:t>exchanger</a:t>
            </a:r>
            <a:endParaRPr lang="fr-FR" sz="1800" b="0" kern="0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b="0" kern="0" dirty="0">
                <a:solidFill>
                  <a:srgbClr val="0070C0"/>
                </a:solidFill>
              </a:rPr>
              <a:t>JT valve</a:t>
            </a:r>
          </a:p>
        </p:txBody>
      </p:sp>
      <p:sp>
        <p:nvSpPr>
          <p:cNvPr id="5" name="Cloud 4"/>
          <p:cNvSpPr/>
          <p:nvPr/>
        </p:nvSpPr>
        <p:spPr bwMode="auto">
          <a:xfrm rot="301502">
            <a:off x="4947910" y="3531852"/>
            <a:ext cx="3912814" cy="2178242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 bwMode="auto">
          <a:xfrm>
            <a:off x="6748110" y="4005628"/>
            <a:ext cx="1919436" cy="88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800" kern="0" dirty="0" err="1">
                <a:solidFill>
                  <a:srgbClr val="0070C0"/>
                </a:solidFill>
              </a:rPr>
              <a:t>Cryo</a:t>
            </a:r>
            <a:r>
              <a:rPr lang="fr-FR" sz="1800" kern="0" dirty="0">
                <a:solidFill>
                  <a:srgbClr val="0070C0"/>
                </a:solidFill>
              </a:rPr>
              <a:t>-plant</a:t>
            </a:r>
          </a:p>
          <a:p>
            <a:r>
              <a:rPr lang="fr-FR" sz="1800" b="0" kern="0" dirty="0" err="1" smtClean="0">
                <a:solidFill>
                  <a:srgbClr val="0070C0"/>
                </a:solidFill>
              </a:rPr>
              <a:t>Hélial</a:t>
            </a:r>
            <a:r>
              <a:rPr lang="fr-FR" sz="1800" b="0" kern="0" dirty="0" smtClean="0">
                <a:solidFill>
                  <a:srgbClr val="0070C0"/>
                </a:solidFill>
              </a:rPr>
              <a:t> </a:t>
            </a:r>
            <a:r>
              <a:rPr lang="fr-FR" sz="1800" b="0" kern="0" dirty="0">
                <a:solidFill>
                  <a:srgbClr val="0070C0"/>
                </a:solidFill>
              </a:rPr>
              <a:t>100</a:t>
            </a:r>
            <a:endParaRPr lang="en-GB" sz="1800" b="0" kern="0" dirty="0">
              <a:solidFill>
                <a:srgbClr val="0070C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4397784" y="2801374"/>
            <a:ext cx="690884" cy="8168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4608004" y="2922938"/>
            <a:ext cx="689995" cy="8158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2347929" y="2099926"/>
            <a:ext cx="641497" cy="10535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2126143" y="1916832"/>
            <a:ext cx="645657" cy="10603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Cloud 29"/>
          <p:cNvSpPr/>
          <p:nvPr/>
        </p:nvSpPr>
        <p:spPr bwMode="auto">
          <a:xfrm rot="301502">
            <a:off x="55480" y="974630"/>
            <a:ext cx="2928472" cy="1395273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31" name="Titre 1"/>
          <p:cNvSpPr txBox="1">
            <a:spLocks/>
          </p:cNvSpPr>
          <p:nvPr/>
        </p:nvSpPr>
        <p:spPr bwMode="auto">
          <a:xfrm>
            <a:off x="570289" y="1111948"/>
            <a:ext cx="1919436" cy="88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800" kern="0" dirty="0">
                <a:solidFill>
                  <a:srgbClr val="0070C0"/>
                </a:solidFill>
              </a:rPr>
              <a:t>RF + </a:t>
            </a:r>
            <a:r>
              <a:rPr lang="fr-FR" sz="1800" kern="0" dirty="0" err="1">
                <a:solidFill>
                  <a:srgbClr val="0070C0"/>
                </a:solidFill>
              </a:rPr>
              <a:t>Cryo</a:t>
            </a:r>
            <a:r>
              <a:rPr lang="fr-FR" sz="1800" kern="0" dirty="0">
                <a:solidFill>
                  <a:srgbClr val="0070C0"/>
                </a:solidFill>
              </a:rPr>
              <a:t> Control center</a:t>
            </a:r>
            <a:endParaRPr lang="en-GB" sz="1800" b="0" kern="0" dirty="0">
              <a:solidFill>
                <a:srgbClr val="0070C0"/>
              </a:solidFill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 bwMode="auto">
          <a:xfrm rot="3001817">
            <a:off x="3956138" y="3068376"/>
            <a:ext cx="1283754" cy="75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400" b="0" i="1" kern="0" dirty="0">
                <a:solidFill>
                  <a:srgbClr val="0070C0"/>
                </a:solidFill>
              </a:rPr>
              <a:t>4.2K </a:t>
            </a:r>
            <a:r>
              <a:rPr lang="fr-FR" sz="1400" b="0" i="1" kern="0" dirty="0" err="1">
                <a:solidFill>
                  <a:srgbClr val="0070C0"/>
                </a:solidFill>
              </a:rPr>
              <a:t>LHe</a:t>
            </a:r>
            <a:endParaRPr lang="fr-FR" sz="1400" b="0" i="1" kern="0" dirty="0">
              <a:solidFill>
                <a:srgbClr val="0070C0"/>
              </a:solidFill>
            </a:endParaRPr>
          </a:p>
          <a:p>
            <a:r>
              <a:rPr lang="fr-FR" sz="1400" b="0" i="1" kern="0" dirty="0">
                <a:solidFill>
                  <a:srgbClr val="0070C0"/>
                </a:solidFill>
              </a:rPr>
              <a:t>50K </a:t>
            </a:r>
            <a:r>
              <a:rPr lang="fr-FR" sz="1400" b="0" i="1" kern="0" dirty="0" err="1">
                <a:solidFill>
                  <a:srgbClr val="0070C0"/>
                </a:solidFill>
              </a:rPr>
              <a:t>GHe</a:t>
            </a:r>
            <a:r>
              <a:rPr lang="fr-FR" sz="1400" b="0" i="1" kern="0" dirty="0">
                <a:solidFill>
                  <a:srgbClr val="0070C0"/>
                </a:solidFill>
              </a:rPr>
              <a:t> </a:t>
            </a:r>
            <a:endParaRPr lang="en-GB" sz="1400" b="0" i="1" kern="0" dirty="0">
              <a:solidFill>
                <a:srgbClr val="0070C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1907704" y="4678198"/>
            <a:ext cx="402349" cy="1228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itre 1"/>
          <p:cNvSpPr txBox="1">
            <a:spLocks/>
          </p:cNvSpPr>
          <p:nvPr/>
        </p:nvSpPr>
        <p:spPr bwMode="auto">
          <a:xfrm>
            <a:off x="-8057" y="4112024"/>
            <a:ext cx="1915761" cy="80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800" kern="0" dirty="0" err="1">
                <a:solidFill>
                  <a:srgbClr val="0070C0"/>
                </a:solidFill>
              </a:rPr>
              <a:t>Magnetic</a:t>
            </a:r>
            <a:r>
              <a:rPr lang="fr-FR" sz="1800" kern="0" dirty="0">
                <a:solidFill>
                  <a:srgbClr val="0070C0"/>
                </a:solidFill>
              </a:rPr>
              <a:t> </a:t>
            </a:r>
            <a:r>
              <a:rPr lang="fr-FR" sz="1800" kern="0" dirty="0" err="1">
                <a:solidFill>
                  <a:srgbClr val="0070C0"/>
                </a:solidFill>
              </a:rPr>
              <a:t>shield</a:t>
            </a:r>
            <a:r>
              <a:rPr lang="fr-FR" sz="1800" kern="0" dirty="0">
                <a:solidFill>
                  <a:srgbClr val="0070C0"/>
                </a:solidFill>
              </a:rPr>
              <a:t> (µ</a:t>
            </a:r>
            <a:r>
              <a:rPr lang="fr-FR" sz="1800" kern="0" dirty="0" err="1">
                <a:solidFill>
                  <a:srgbClr val="0070C0"/>
                </a:solidFill>
              </a:rPr>
              <a:t>Metal</a:t>
            </a:r>
            <a:r>
              <a:rPr lang="fr-FR" sz="1800" kern="0" dirty="0">
                <a:solidFill>
                  <a:srgbClr val="0070C0"/>
                </a:solidFill>
              </a:rPr>
              <a:t>) &gt; 1 µT</a:t>
            </a:r>
            <a:endParaRPr lang="en-GB" sz="1800" b="0" kern="0" dirty="0">
              <a:solidFill>
                <a:srgbClr val="0070C0"/>
              </a:solidFill>
            </a:endParaRPr>
          </a:p>
        </p:txBody>
      </p:sp>
      <p:pic>
        <p:nvPicPr>
          <p:cNvPr id="24" name="Picture 2" descr="Image result for RUTA leybold">
            <a:extLst>
              <a:ext uri="{FF2B5EF4-FFF2-40B4-BE49-F238E27FC236}">
                <a16:creationId xmlns:a16="http://schemas.microsoft.com/office/drawing/2014/main" id="{CAB679FF-E958-427F-A1CD-7E9D978D7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9" r="49950" b="24340"/>
          <a:stretch/>
        </p:blipFill>
        <p:spPr bwMode="auto">
          <a:xfrm>
            <a:off x="5917565" y="594012"/>
            <a:ext cx="1507712" cy="160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RUTA leybold">
            <a:extLst>
              <a:ext uri="{FF2B5EF4-FFF2-40B4-BE49-F238E27FC236}">
                <a16:creationId xmlns:a16="http://schemas.microsoft.com/office/drawing/2014/main" id="{CAB679FF-E958-427F-A1CD-7E9D978D7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9" r="49950" b="24340"/>
          <a:stretch/>
        </p:blipFill>
        <p:spPr bwMode="auto">
          <a:xfrm>
            <a:off x="6352817" y="852880"/>
            <a:ext cx="1507712" cy="160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re 1"/>
          <p:cNvSpPr txBox="1">
            <a:spLocks/>
          </p:cNvSpPr>
          <p:nvPr/>
        </p:nvSpPr>
        <p:spPr bwMode="auto">
          <a:xfrm>
            <a:off x="7822155" y="909790"/>
            <a:ext cx="947252" cy="100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800" kern="0" dirty="0" smtClean="0">
                <a:solidFill>
                  <a:srgbClr val="0070C0"/>
                </a:solidFill>
              </a:rPr>
              <a:t>2K </a:t>
            </a:r>
            <a:r>
              <a:rPr lang="fr-FR" sz="1800" kern="0" dirty="0" err="1" smtClean="0">
                <a:solidFill>
                  <a:srgbClr val="0070C0"/>
                </a:solidFill>
              </a:rPr>
              <a:t>pumps</a:t>
            </a:r>
            <a:endParaRPr lang="fr-FR" sz="1800" b="0" kern="0" dirty="0">
              <a:solidFill>
                <a:srgbClr val="0070C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V="1">
            <a:off x="4824616" y="1530834"/>
            <a:ext cx="1092949" cy="2994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6299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18" grpId="0"/>
      <p:bldP spid="30" grpId="0" animBg="1"/>
      <p:bldP spid="31" grpId="0"/>
      <p:bldP spid="37" grpId="0"/>
      <p:bldP spid="40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7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0648"/>
            <a:ext cx="2126010" cy="56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3"/>
            <a:ext cx="3616775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Magnetic shield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67780"/>
            <a:ext cx="2951792" cy="448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32" y="1052736"/>
            <a:ext cx="2562709" cy="460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8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Cryostat – the facility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8</a:t>
            </a:fld>
            <a:endParaRPr lang="en-GB" dirty="0"/>
          </a:p>
        </p:txBody>
      </p:sp>
      <p:pic>
        <p:nvPicPr>
          <p:cNvPr id="5122" name="Picture 2" descr="C:\Users\pzb82446\Desktop\Save\Pictures\criotec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08" y="123197"/>
            <a:ext cx="1187152" cy="5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9917" y="1880015"/>
            <a:ext cx="4313978" cy="323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cvws.icloud-content.com/B/Aa2sqruzUuFpzjMwBM-MzPiBMH74ASZNXJpN52CyuoHTh0qY9dx1ThqC/IMG_4719.JPG?o=Alpl-r985U5_SsTE0sh2bL4ztYouJVqVbpJ_2xRqZY8Y&amp;v=1&amp;x=3&amp;a=B6O7BgQjDFuZYFyR9HvCEGV0FdYsA99KQwEAAAPQSkM&amp;e=1526908682&amp;k=dwgf9Zqq7mfPzdpGFR9U1A&amp;fl=&amp;r=aa935c49-3c5d-4a45-82ae-05d51c9da0c3-1&amp;ckc=com.apple.clouddocs&amp;ckz=com.apple.CloudDocs&amp;p=70&amp;s=OC2ennwRkbPf2dffr8ebINIjWdk&amp;cd=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4388" y="3834950"/>
            <a:ext cx="2585209" cy="150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4518" y="1319007"/>
            <a:ext cx="211223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6"/>
          <a:stretch/>
        </p:blipFill>
        <p:spPr bwMode="auto">
          <a:xfrm rot="16200000">
            <a:off x="5565723" y="1756686"/>
            <a:ext cx="3257110" cy="328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1027726">
            <a:off x="876673" y="1241868"/>
            <a:ext cx="1025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rPr>
              <a:t>Cavity 1</a:t>
            </a:r>
            <a:endParaRPr lang="en-GB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344092">
            <a:off x="864486" y="1967083"/>
            <a:ext cx="1025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rPr>
              <a:t>Cavity 2</a:t>
            </a:r>
            <a:endParaRPr lang="en-GB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874467">
            <a:off x="861422" y="2615523"/>
            <a:ext cx="1025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rPr>
              <a:t>Cavity 3</a:t>
            </a:r>
            <a:endParaRPr lang="en-GB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4518660" y="1897380"/>
            <a:ext cx="2354580" cy="2034540"/>
          </a:xfrm>
          <a:custGeom>
            <a:avLst/>
            <a:gdLst>
              <a:gd name="connsiteX0" fmla="*/ 0 w 2354580"/>
              <a:gd name="connsiteY0" fmla="*/ 0 h 2034540"/>
              <a:gd name="connsiteX1" fmla="*/ 1927860 w 2354580"/>
              <a:gd name="connsiteY1" fmla="*/ 769620 h 2034540"/>
              <a:gd name="connsiteX2" fmla="*/ 2354580 w 2354580"/>
              <a:gd name="connsiteY2" fmla="*/ 2034540 h 20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4580" h="2034540">
                <a:moveTo>
                  <a:pt x="0" y="0"/>
                </a:moveTo>
                <a:cubicBezTo>
                  <a:pt x="767715" y="215265"/>
                  <a:pt x="1535430" y="430530"/>
                  <a:pt x="1927860" y="769620"/>
                </a:cubicBezTo>
                <a:cubicBezTo>
                  <a:pt x="2320290" y="1108710"/>
                  <a:pt x="2337435" y="1571625"/>
                  <a:pt x="2354580" y="2034540"/>
                </a:cubicBezTo>
              </a:path>
            </a:pathLst>
          </a:custGeom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818" y="3205791"/>
            <a:ext cx="1293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n w="10160">
                  <a:solidFill>
                    <a:srgbClr val="FF7C8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rPr>
              <a:t>Mobile </a:t>
            </a:r>
            <a:r>
              <a:rPr lang="en-GB" sz="1600" dirty="0" smtClean="0">
                <a:ln w="10160">
                  <a:solidFill>
                    <a:srgbClr val="FF7C8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rPr>
              <a:t>cleanroom for UHV connection</a:t>
            </a:r>
            <a:endParaRPr lang="en-GB" sz="1600" dirty="0">
              <a:ln w="10160">
                <a:solidFill>
                  <a:srgbClr val="FF7C80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027726">
            <a:off x="7861180" y="3107407"/>
            <a:ext cx="684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rPr>
              <a:t>Valve</a:t>
            </a:r>
          </a:p>
          <a:p>
            <a:pPr algn="ctr"/>
            <a:r>
              <a:rPr lang="en-GB" sz="1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rPr>
              <a:t>box</a:t>
            </a:r>
            <a:endParaRPr lang="en-GB" sz="1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455468">
            <a:off x="5388174" y="1953936"/>
            <a:ext cx="1217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>
                <a:ln w="10160">
                  <a:solidFill>
                    <a:srgbClr val="FF7C8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Cryostat</a:t>
            </a:r>
          </a:p>
        </p:txBody>
      </p:sp>
    </p:spTree>
    <p:extLst>
      <p:ext uri="{BB962C8B-B14F-4D97-AF65-F5344CB8AC3E}">
        <p14:creationId xmlns:p14="http://schemas.microsoft.com/office/powerpoint/2010/main" val="252295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 flipV="1">
            <a:off x="2423648" y="4100217"/>
            <a:ext cx="1428272" cy="50695"/>
          </a:xfrm>
          <a:prstGeom prst="line">
            <a:avLst/>
          </a:prstGeom>
          <a:solidFill>
            <a:schemeClr val="accent1"/>
          </a:solidFill>
          <a:ln w="2413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1886883" cy="359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1213530" y="449613"/>
            <a:ext cx="190118" cy="5758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1445267" y="430739"/>
            <a:ext cx="72009" cy="5947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1576330" y="421695"/>
            <a:ext cx="72008" cy="5947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Safety considerations – PRV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/>
              <a:t>9</a:t>
            </a:fld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700828"/>
              </p:ext>
            </p:extLst>
          </p:nvPr>
        </p:nvGraphicFramePr>
        <p:xfrm>
          <a:off x="611560" y="4549626"/>
          <a:ext cx="3952650" cy="12020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2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49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 smtClean="0">
                          <a:effectLst/>
                          <a:latin typeface="Calibri" panose="020F0502020204030204" pitchFamily="34" charset="0"/>
                        </a:rPr>
                        <a:t>Loss of vacuum heat load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  <a:latin typeface="Calibri" panose="020F0502020204030204" pitchFamily="34" charset="0"/>
                        </a:rPr>
                        <a:t>Ø safety valve </a:t>
                      </a:r>
                      <a:r>
                        <a:rPr lang="en-GB" sz="1100" u="none" strike="noStrike" dirty="0" smtClean="0">
                          <a:effectLst/>
                          <a:latin typeface="Calibri" panose="020F0502020204030204" pitchFamily="34" charset="0"/>
                        </a:rPr>
                        <a:t>required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  <a:latin typeface="Calibri" panose="020F0502020204030204" pitchFamily="34" charset="0"/>
                        </a:rPr>
                        <a:t>Cross section burst disk </a:t>
                      </a:r>
                      <a:r>
                        <a:rPr lang="en-GB" sz="1100" u="none" strike="noStrike" dirty="0" smtClean="0">
                          <a:effectLst/>
                          <a:latin typeface="Calibri" panose="020F0502020204030204" pitchFamily="34" charset="0"/>
                        </a:rPr>
                        <a:t>required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Without MLI on cavities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 smtClean="0">
                          <a:effectLst/>
                          <a:latin typeface="Calibri" panose="020F0502020204030204" pitchFamily="34" charset="0"/>
                        </a:rPr>
                        <a:t>170 kW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 smtClean="0">
                          <a:effectLst/>
                          <a:latin typeface="Calibri" panose="020F0502020204030204" pitchFamily="34" charset="0"/>
                        </a:rPr>
                        <a:t>64 mm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 smtClean="0">
                          <a:effectLst/>
                          <a:latin typeface="Calibri" panose="020F0502020204030204" pitchFamily="34" charset="0"/>
                        </a:rPr>
                        <a:t>17680 mm²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 MLI on cavities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 smtClean="0">
                          <a:effectLst/>
                          <a:latin typeface="Calibri" panose="020F0502020204030204" pitchFamily="34" charset="0"/>
                        </a:rPr>
                        <a:t>42 kW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 smtClean="0">
                          <a:effectLst/>
                          <a:latin typeface="Calibri" panose="020F0502020204030204" pitchFamily="34" charset="0"/>
                        </a:rPr>
                        <a:t>32 mm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 smtClean="0">
                          <a:effectLst/>
                          <a:latin typeface="Calibri" panose="020F0502020204030204" pitchFamily="34" charset="0"/>
                        </a:rPr>
                        <a:t>4368 mm²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08" y="980728"/>
            <a:ext cx="3200104" cy="420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 bwMode="auto">
          <a:xfrm flipH="1">
            <a:off x="1979712" y="2016387"/>
            <a:ext cx="1008112" cy="5872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2339752" y="2882737"/>
            <a:ext cx="504056" cy="7289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itre 1"/>
          <p:cNvSpPr txBox="1">
            <a:spLocks/>
          </p:cNvSpPr>
          <p:nvPr/>
        </p:nvSpPr>
        <p:spPr bwMode="auto">
          <a:xfrm>
            <a:off x="2843808" y="2345625"/>
            <a:ext cx="2152972" cy="5371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eaLnBrk="1" hangingPunct="1">
              <a:defRPr sz="1200" b="1" ker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eaLnBrk="1" hangingPunct="1"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eaLnBrk="1" hangingPunct="1"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eaLnBrk="1" hangingPunct="1"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eaLnBrk="1" hangingPunct="1"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b="0" dirty="0" err="1"/>
              <a:t>Low</a:t>
            </a:r>
            <a:r>
              <a:rPr lang="fr-FR" b="0" dirty="0"/>
              <a:t> pressure </a:t>
            </a:r>
            <a:r>
              <a:rPr lang="fr-FR" b="0" dirty="0" err="1"/>
              <a:t>helium</a:t>
            </a:r>
            <a:r>
              <a:rPr lang="fr-FR" b="0" dirty="0"/>
              <a:t> </a:t>
            </a:r>
            <a:r>
              <a:rPr lang="fr-FR" b="0" dirty="0" err="1"/>
              <a:t>guard</a:t>
            </a:r>
            <a:r>
              <a:rPr lang="fr-FR" b="0" dirty="0"/>
              <a:t> (on 30 mbar circuit)</a:t>
            </a:r>
            <a:endParaRPr lang="en-GB" b="0" dirty="0"/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2980556" y="1844825"/>
            <a:ext cx="1879476" cy="3431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200" b="0" kern="0" dirty="0" smtClean="0">
                <a:solidFill>
                  <a:srgbClr val="0070C0"/>
                </a:solidFill>
              </a:rPr>
              <a:t>Pressure relief valves</a:t>
            </a:r>
            <a:endParaRPr lang="en-GB" sz="2800" b="0" kern="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6006" y="2882737"/>
            <a:ext cx="1217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>
                <a:ln w="10160">
                  <a:solidFill>
                    <a:srgbClr val="FF7C8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en-GB" sz="1600" dirty="0" smtClean="0"/>
              <a:t>1.35</a:t>
            </a:r>
          </a:p>
          <a:p>
            <a:r>
              <a:rPr lang="en-GB" sz="1600" dirty="0" smtClean="0"/>
              <a:t>bara</a:t>
            </a:r>
            <a:endParaRPr lang="en-GB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30087" y="760348"/>
            <a:ext cx="1217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>
                <a:ln w="10160">
                  <a:solidFill>
                    <a:srgbClr val="FF7C8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en-GB" sz="1600" dirty="0" smtClean="0"/>
              <a:t>1.1</a:t>
            </a:r>
          </a:p>
          <a:p>
            <a:r>
              <a:rPr lang="en-GB" sz="1600" dirty="0" smtClean="0"/>
              <a:t>bara</a:t>
            </a:r>
            <a:endParaRPr lang="en-GB" sz="1600" dirty="0"/>
          </a:p>
        </p:txBody>
      </p:sp>
      <p:sp>
        <p:nvSpPr>
          <p:cNvPr id="29" name="Titre 1"/>
          <p:cNvSpPr txBox="1">
            <a:spLocks/>
          </p:cNvSpPr>
          <p:nvPr/>
        </p:nvSpPr>
        <p:spPr bwMode="auto">
          <a:xfrm>
            <a:off x="2569767" y="3307335"/>
            <a:ext cx="939738" cy="631158"/>
          </a:xfrm>
          <a:prstGeom prst="rect">
            <a:avLst/>
          </a:prstGeom>
          <a:solidFill>
            <a:srgbClr val="F8A6AC"/>
          </a:solidFill>
          <a:ln w="190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C8C9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r>
              <a:rPr lang="fr-FR" sz="1200" b="0" kern="0" dirty="0" err="1" smtClean="0">
                <a:solidFill>
                  <a:srgbClr val="0070C0"/>
                </a:solidFill>
              </a:rPr>
              <a:t>Burst</a:t>
            </a:r>
            <a:r>
              <a:rPr lang="fr-FR" sz="1200" b="0" kern="0" dirty="0" smtClean="0">
                <a:solidFill>
                  <a:srgbClr val="0070C0"/>
                </a:solidFill>
              </a:rPr>
              <a:t> </a:t>
            </a:r>
            <a:r>
              <a:rPr lang="fr-FR" sz="1200" b="0" kern="0" dirty="0" err="1" smtClean="0">
                <a:solidFill>
                  <a:srgbClr val="0070C0"/>
                </a:solidFill>
              </a:rPr>
              <a:t>disk</a:t>
            </a:r>
            <a:endParaRPr lang="en-GB" sz="2800" b="0" kern="0" dirty="0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75759" y="3261179"/>
            <a:ext cx="1217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>
                <a:ln w="10160">
                  <a:solidFill>
                    <a:srgbClr val="FF7C8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en-GB" sz="1600" dirty="0" smtClean="0"/>
              <a:t>1.45</a:t>
            </a:r>
          </a:p>
          <a:p>
            <a:r>
              <a:rPr lang="en-GB" sz="1600" dirty="0" smtClean="0"/>
              <a:t>bara</a:t>
            </a:r>
            <a:endParaRPr lang="en-GB" sz="16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952054" y="1888619"/>
            <a:ext cx="1459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>
                <a:ln w="10160">
                  <a:solidFill>
                    <a:srgbClr val="FF7C8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en-GB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 mbar </a:t>
            </a:r>
            <a:r>
              <a:rPr lang="en-GB" sz="1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GHe</a:t>
            </a:r>
            <a:endParaRPr lang="en-GB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1403648" y="1396086"/>
            <a:ext cx="263160" cy="1587500"/>
          </a:xfrm>
          <a:custGeom>
            <a:avLst/>
            <a:gdLst>
              <a:gd name="connsiteX0" fmla="*/ 263160 w 263160"/>
              <a:gd name="connsiteY0" fmla="*/ 1587500 h 1587500"/>
              <a:gd name="connsiteX1" fmla="*/ 9160 w 263160"/>
              <a:gd name="connsiteY1" fmla="*/ 1397000 h 1587500"/>
              <a:gd name="connsiteX2" fmla="*/ 59960 w 263160"/>
              <a:gd name="connsiteY2" fmla="*/ 800100 h 1587500"/>
              <a:gd name="connsiteX3" fmla="*/ 98060 w 263160"/>
              <a:gd name="connsiteY3" fmla="*/ 355600 h 1587500"/>
              <a:gd name="connsiteX4" fmla="*/ 123460 w 263160"/>
              <a:gd name="connsiteY4" fmla="*/ 0 h 158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60" h="1587500">
                <a:moveTo>
                  <a:pt x="263160" y="1587500"/>
                </a:moveTo>
                <a:cubicBezTo>
                  <a:pt x="153093" y="1557866"/>
                  <a:pt x="43027" y="1528233"/>
                  <a:pt x="9160" y="1397000"/>
                </a:cubicBezTo>
                <a:cubicBezTo>
                  <a:pt x="-24707" y="1265767"/>
                  <a:pt x="45143" y="973667"/>
                  <a:pt x="59960" y="800100"/>
                </a:cubicBezTo>
                <a:cubicBezTo>
                  <a:pt x="74777" y="626533"/>
                  <a:pt x="87477" y="488950"/>
                  <a:pt x="98060" y="355600"/>
                </a:cubicBezTo>
                <a:cubicBezTo>
                  <a:pt x="108643" y="222250"/>
                  <a:pt x="119227" y="296333"/>
                  <a:pt x="123460" y="0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cxnSp>
        <p:nvCxnSpPr>
          <p:cNvPr id="25" name="Straight Connector 24"/>
          <p:cNvCxnSpPr>
            <a:stCxn id="29" idx="2"/>
          </p:cNvCxnSpPr>
          <p:nvPr/>
        </p:nvCxnSpPr>
        <p:spPr bwMode="auto">
          <a:xfrm>
            <a:off x="3039636" y="3938493"/>
            <a:ext cx="0" cy="244455"/>
          </a:xfrm>
          <a:prstGeom prst="line">
            <a:avLst/>
          </a:prstGeom>
          <a:solidFill>
            <a:schemeClr val="accent1"/>
          </a:solidFill>
          <a:ln w="2413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/>
          <p:cNvCxnSpPr>
            <a:stCxn id="16" idx="1"/>
          </p:cNvCxnSpPr>
          <p:nvPr/>
        </p:nvCxnSpPr>
        <p:spPr bwMode="auto">
          <a:xfrm flipH="1" flipV="1">
            <a:off x="1648338" y="1096526"/>
            <a:ext cx="1332218" cy="9198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664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6" grpId="0"/>
      <p:bldP spid="27" grpId="0"/>
      <p:bldP spid="29" grpId="0" animBg="1"/>
      <p:bldP spid="30" grpId="0"/>
      <p:bldP spid="17" grpId="0"/>
      <p:bldP spid="4" grpId="0" animBg="1"/>
    </p:bldLst>
  </p:timing>
</p:sld>
</file>

<file path=ppt/theme/theme1.xml><?xml version="1.0" encoding="utf-8"?>
<a:theme xmlns:a="http://schemas.openxmlformats.org/drawingml/2006/main" name="UK-ESS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ABF215B8A3384E874FC40A3B0B2302" ma:contentTypeVersion="4" ma:contentTypeDescription="Create a new document." ma:contentTypeScope="" ma:versionID="f198c3dfa143f328b4bfb76fd905c4a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66758ad48435124b95dc0df0729e68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AEDD1CD-9190-4F8F-B585-354F10A56A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E48F0D-BF64-462E-8350-40C896A295A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43DFA70B-2EBB-489B-8E34-F6A10FA685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B9B35D9-CF39-4D5E-A64E-C8D110C1700B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UK-ESS_PowerPoint_template</Template>
  <TotalTime>5063</TotalTime>
  <Words>492</Words>
  <Application>Microsoft Office PowerPoint</Application>
  <PresentationFormat>On-screen Show (4:3)</PresentationFormat>
  <Paragraphs>154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Lucida Grande</vt:lpstr>
      <vt:lpstr>Wingdings</vt:lpstr>
      <vt:lpstr>ヒラギノ角ゴ Pro W3</vt:lpstr>
      <vt:lpstr>UK-ESS_PowerPoint_template</vt:lpstr>
      <vt:lpstr>STFC SRF test facility for ESS high beta cavities</vt:lpstr>
      <vt:lpstr>What is ESS ?</vt:lpstr>
      <vt:lpstr>Hβ Cavity Project at STFC</vt:lpstr>
      <vt:lpstr>Hβ Cavity Project at STFC</vt:lpstr>
      <vt:lpstr>Hβ Cavity Project at STFC</vt:lpstr>
      <vt:lpstr>SRF cavity test – STFC facility</vt:lpstr>
      <vt:lpstr>Magnetic shield</vt:lpstr>
      <vt:lpstr>Cryostat – the facility</vt:lpstr>
      <vt:lpstr>Safety considerations – PRV</vt:lpstr>
      <vt:lpstr>Safety Considerations</vt:lpstr>
      <vt:lpstr>Cryoplant</vt:lpstr>
      <vt:lpstr>Cryoplant – He &amp; LN2 storage</vt:lpstr>
      <vt:lpstr>Cryoplant – Storage issues</vt:lpstr>
      <vt:lpstr>Cryoplant – operation plan</vt:lpstr>
      <vt:lpstr>Summary</vt:lpstr>
    </vt:vector>
  </TitlesOfParts>
  <Company>Daresbury Laboratory (STFC)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Bizel-Bizellot, Louis (STFC,DL,AST)</dc:creator>
  <cp:lastModifiedBy>Bizel-Bizellot, Louis (STFC,DL,AST)</cp:lastModifiedBy>
  <cp:revision>202</cp:revision>
  <dcterms:created xsi:type="dcterms:W3CDTF">2016-08-22T14:31:33Z</dcterms:created>
  <dcterms:modified xsi:type="dcterms:W3CDTF">2018-06-05T16:31:13Z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display_urn:schemas-microsoft-com:office:office#Editor">
    <vt:lpwstr>Summers, Karen (STFC,RAL,OBR)</vt:lpwstr>
  </property>
  <property fmtid="{D5CDD505-2E9C-101B-9397-08002B2CF9AE}" pid="4" name="xd_Signature">
    <vt:lpwstr/>
  </property>
  <property fmtid="{D5CDD505-2E9C-101B-9397-08002B2CF9AE}" pid="5" name="display_urn:schemas-microsoft-com:office:office#Author">
    <vt:lpwstr>Summers, Karen (STFC,RAL,OBR)</vt:lpwstr>
  </property>
  <property fmtid="{D5CDD505-2E9C-101B-9397-08002B2CF9AE}" pid="6" name="TemplateUrl">
    <vt:lpwstr/>
  </property>
  <property fmtid="{D5CDD505-2E9C-101B-9397-08002B2CF9AE}" pid="7" name="xd_ProgID">
    <vt:lpwstr/>
  </property>
  <property fmtid="{D5CDD505-2E9C-101B-9397-08002B2CF9AE}" pid="8" name="ContentTypeId">
    <vt:lpwstr>0x010100F731947B08D5984288BC8B16A979FF50</vt:lpwstr>
  </property>
</Properties>
</file>