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13" r:id="rId2"/>
    <p:sldId id="290" r:id="rId3"/>
    <p:sldId id="314" r:id="rId4"/>
    <p:sldId id="299" r:id="rId5"/>
    <p:sldId id="324" r:id="rId6"/>
    <p:sldId id="301" r:id="rId7"/>
    <p:sldId id="303" r:id="rId8"/>
    <p:sldId id="304" r:id="rId9"/>
    <p:sldId id="305" r:id="rId10"/>
    <p:sldId id="308" r:id="rId11"/>
    <p:sldId id="325" r:id="rId12"/>
    <p:sldId id="258" r:id="rId13"/>
    <p:sldId id="276" r:id="rId14"/>
    <p:sldId id="316" r:id="rId15"/>
    <p:sldId id="272" r:id="rId16"/>
    <p:sldId id="323" r:id="rId17"/>
    <p:sldId id="318" r:id="rId18"/>
    <p:sldId id="275" r:id="rId19"/>
    <p:sldId id="319" r:id="rId20"/>
    <p:sldId id="285" r:id="rId21"/>
    <p:sldId id="288" r:id="rId22"/>
    <p:sldId id="320" r:id="rId23"/>
    <p:sldId id="31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41" autoAdjust="0"/>
    <p:restoredTop sz="94660"/>
  </p:normalViewPr>
  <p:slideViewPr>
    <p:cSldViewPr snapToGrid="0">
      <p:cViewPr>
        <p:scale>
          <a:sx n="84" d="100"/>
          <a:sy n="84" d="100"/>
        </p:scale>
        <p:origin x="832" y="5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97670-9E5B-4420-B1CA-8A3E14AD2B1C}" type="datetimeFigureOut">
              <a:rPr lang="en-US" smtClean="0"/>
              <a:t>6/5/18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CEB42B-FF74-4062-8E61-9EFD8B73FF84}" type="slidenum">
              <a:rPr lang="en-US" smtClean="0"/>
              <a:t>‹#›</a:t>
            </a:fld>
            <a:endParaRPr lang="en-US"/>
          </a:p>
        </p:txBody>
      </p:sp>
    </p:spTree>
    <p:extLst>
      <p:ext uri="{BB962C8B-B14F-4D97-AF65-F5344CB8AC3E}">
        <p14:creationId xmlns:p14="http://schemas.microsoft.com/office/powerpoint/2010/main" val="1988981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7F8C1B98-4A90-BA4D-AE45-C9D43FD7685D}" type="slidenum">
              <a:rPr lang="en-US" sz="1200"/>
              <a:pPr eaLnBrk="1" hangingPunct="1"/>
              <a:t>1</a:t>
            </a:fld>
            <a:endParaRPr lang="en-US" sz="1200"/>
          </a:p>
        </p:txBody>
      </p:sp>
      <p:sp>
        <p:nvSpPr>
          <p:cNvPr id="153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fld id="{6DD9B115-5496-0840-B2DE-0BD577A7B7C2}" type="slidenum">
              <a:rPr lang="en-US" sz="1200"/>
              <a:pPr algn="r" eaLnBrk="1" hangingPunct="1"/>
              <a:t>1</a:t>
            </a:fld>
            <a:endParaRPr lang="en-US" sz="1200"/>
          </a:p>
        </p:txBody>
      </p:sp>
      <p:sp>
        <p:nvSpPr>
          <p:cNvPr id="15364" name="Rectangle 2"/>
          <p:cNvSpPr>
            <a:spLocks noGrp="1" noRot="1" noChangeAspect="1" noChangeArrowheads="1" noTextEdit="1"/>
          </p:cNvSpPr>
          <p:nvPr>
            <p:ph type="sldImg"/>
          </p:nvPr>
        </p:nvSpPr>
        <p:spPr>
          <a:ln/>
        </p:spPr>
      </p:sp>
      <p:sp>
        <p:nvSpPr>
          <p:cNvPr id="1536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341951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B28A66FD-8243-D342-A14A-E5D6934CA2B9}" type="slidenum">
              <a:rPr lang="en-US"/>
              <a:pPr/>
              <a:t>4</a:t>
            </a:fld>
            <a:endParaRPr lang="en-US"/>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26685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28950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821A65-403D-450C-9BB3-0E5F2400EA0E}" type="datetimeFigureOut">
              <a:rPr lang="en-US" smtClean="0"/>
              <a:t>6/5/18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D5B2D-E8ED-44F6-BF5D-31F70E6B0F62}" type="slidenum">
              <a:rPr lang="en-US" smtClean="0"/>
              <a:t>‹#›</a:t>
            </a:fld>
            <a:endParaRPr lang="en-US"/>
          </a:p>
        </p:txBody>
      </p:sp>
    </p:spTree>
    <p:extLst>
      <p:ext uri="{BB962C8B-B14F-4D97-AF65-F5344CB8AC3E}">
        <p14:creationId xmlns:p14="http://schemas.microsoft.com/office/powerpoint/2010/main" val="1942889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821A65-403D-450C-9BB3-0E5F2400EA0E}" type="datetimeFigureOut">
              <a:rPr lang="en-US" smtClean="0"/>
              <a:t>6/5/18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D5B2D-E8ED-44F6-BF5D-31F70E6B0F62}" type="slidenum">
              <a:rPr lang="en-US" smtClean="0"/>
              <a:t>‹#›</a:t>
            </a:fld>
            <a:endParaRPr lang="en-US"/>
          </a:p>
        </p:txBody>
      </p:sp>
    </p:spTree>
    <p:extLst>
      <p:ext uri="{BB962C8B-B14F-4D97-AF65-F5344CB8AC3E}">
        <p14:creationId xmlns:p14="http://schemas.microsoft.com/office/powerpoint/2010/main" val="2243950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821A65-403D-450C-9BB3-0E5F2400EA0E}" type="datetimeFigureOut">
              <a:rPr lang="en-US" smtClean="0"/>
              <a:t>6/5/18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D5B2D-E8ED-44F6-BF5D-31F70E6B0F62}" type="slidenum">
              <a:rPr lang="en-US" smtClean="0"/>
              <a:t>‹#›</a:t>
            </a:fld>
            <a:endParaRPr lang="en-US"/>
          </a:p>
        </p:txBody>
      </p:sp>
    </p:spTree>
    <p:extLst>
      <p:ext uri="{BB962C8B-B14F-4D97-AF65-F5344CB8AC3E}">
        <p14:creationId xmlns:p14="http://schemas.microsoft.com/office/powerpoint/2010/main" val="758736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821A65-403D-450C-9BB3-0E5F2400EA0E}" type="datetimeFigureOut">
              <a:rPr lang="en-US" smtClean="0"/>
              <a:t>6/5/18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D5B2D-E8ED-44F6-BF5D-31F70E6B0F62}" type="slidenum">
              <a:rPr lang="en-US" smtClean="0"/>
              <a:t>‹#›</a:t>
            </a:fld>
            <a:endParaRPr lang="en-US"/>
          </a:p>
        </p:txBody>
      </p:sp>
    </p:spTree>
    <p:extLst>
      <p:ext uri="{BB962C8B-B14F-4D97-AF65-F5344CB8AC3E}">
        <p14:creationId xmlns:p14="http://schemas.microsoft.com/office/powerpoint/2010/main" val="161005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821A65-403D-450C-9BB3-0E5F2400EA0E}" type="datetimeFigureOut">
              <a:rPr lang="en-US" smtClean="0"/>
              <a:t>6/5/18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BD5B2D-E8ED-44F6-BF5D-31F70E6B0F62}" type="slidenum">
              <a:rPr lang="en-US" smtClean="0"/>
              <a:t>‹#›</a:t>
            </a:fld>
            <a:endParaRPr lang="en-US"/>
          </a:p>
        </p:txBody>
      </p:sp>
    </p:spTree>
    <p:extLst>
      <p:ext uri="{BB962C8B-B14F-4D97-AF65-F5344CB8AC3E}">
        <p14:creationId xmlns:p14="http://schemas.microsoft.com/office/powerpoint/2010/main" val="4086564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821A65-403D-450C-9BB3-0E5F2400EA0E}" type="datetimeFigureOut">
              <a:rPr lang="en-US" smtClean="0"/>
              <a:t>6/5/18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D5B2D-E8ED-44F6-BF5D-31F70E6B0F62}" type="slidenum">
              <a:rPr lang="en-US" smtClean="0"/>
              <a:t>‹#›</a:t>
            </a:fld>
            <a:endParaRPr lang="en-US"/>
          </a:p>
        </p:txBody>
      </p:sp>
    </p:spTree>
    <p:extLst>
      <p:ext uri="{BB962C8B-B14F-4D97-AF65-F5344CB8AC3E}">
        <p14:creationId xmlns:p14="http://schemas.microsoft.com/office/powerpoint/2010/main" val="1766084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821A65-403D-450C-9BB3-0E5F2400EA0E}" type="datetimeFigureOut">
              <a:rPr lang="en-US" smtClean="0"/>
              <a:t>6/5/18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BD5B2D-E8ED-44F6-BF5D-31F70E6B0F62}" type="slidenum">
              <a:rPr lang="en-US" smtClean="0"/>
              <a:t>‹#›</a:t>
            </a:fld>
            <a:endParaRPr lang="en-US"/>
          </a:p>
        </p:txBody>
      </p:sp>
    </p:spTree>
    <p:extLst>
      <p:ext uri="{BB962C8B-B14F-4D97-AF65-F5344CB8AC3E}">
        <p14:creationId xmlns:p14="http://schemas.microsoft.com/office/powerpoint/2010/main" val="460505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821A65-403D-450C-9BB3-0E5F2400EA0E}" type="datetimeFigureOut">
              <a:rPr lang="en-US" smtClean="0"/>
              <a:t>6/5/18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BD5B2D-E8ED-44F6-BF5D-31F70E6B0F62}" type="slidenum">
              <a:rPr lang="en-US" smtClean="0"/>
              <a:t>‹#›</a:t>
            </a:fld>
            <a:endParaRPr lang="en-US"/>
          </a:p>
        </p:txBody>
      </p:sp>
    </p:spTree>
    <p:extLst>
      <p:ext uri="{BB962C8B-B14F-4D97-AF65-F5344CB8AC3E}">
        <p14:creationId xmlns:p14="http://schemas.microsoft.com/office/powerpoint/2010/main" val="2815237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821A65-403D-450C-9BB3-0E5F2400EA0E}" type="datetimeFigureOut">
              <a:rPr lang="en-US" smtClean="0"/>
              <a:t>6/5/18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BD5B2D-E8ED-44F6-BF5D-31F70E6B0F62}" type="slidenum">
              <a:rPr lang="en-US" smtClean="0"/>
              <a:t>‹#›</a:t>
            </a:fld>
            <a:endParaRPr lang="en-US"/>
          </a:p>
        </p:txBody>
      </p:sp>
    </p:spTree>
    <p:extLst>
      <p:ext uri="{BB962C8B-B14F-4D97-AF65-F5344CB8AC3E}">
        <p14:creationId xmlns:p14="http://schemas.microsoft.com/office/powerpoint/2010/main" val="284990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821A65-403D-450C-9BB3-0E5F2400EA0E}" type="datetimeFigureOut">
              <a:rPr lang="en-US" smtClean="0"/>
              <a:t>6/5/18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D5B2D-E8ED-44F6-BF5D-31F70E6B0F62}" type="slidenum">
              <a:rPr lang="en-US" smtClean="0"/>
              <a:t>‹#›</a:t>
            </a:fld>
            <a:endParaRPr lang="en-US"/>
          </a:p>
        </p:txBody>
      </p:sp>
    </p:spTree>
    <p:extLst>
      <p:ext uri="{BB962C8B-B14F-4D97-AF65-F5344CB8AC3E}">
        <p14:creationId xmlns:p14="http://schemas.microsoft.com/office/powerpoint/2010/main" val="234801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821A65-403D-450C-9BB3-0E5F2400EA0E}" type="datetimeFigureOut">
              <a:rPr lang="en-US" smtClean="0"/>
              <a:t>6/5/18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BD5B2D-E8ED-44F6-BF5D-31F70E6B0F62}" type="slidenum">
              <a:rPr lang="en-US" smtClean="0"/>
              <a:t>‹#›</a:t>
            </a:fld>
            <a:endParaRPr lang="en-US"/>
          </a:p>
        </p:txBody>
      </p:sp>
    </p:spTree>
    <p:extLst>
      <p:ext uri="{BB962C8B-B14F-4D97-AF65-F5344CB8AC3E}">
        <p14:creationId xmlns:p14="http://schemas.microsoft.com/office/powerpoint/2010/main" val="14382598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821A65-403D-450C-9BB3-0E5F2400EA0E}" type="datetimeFigureOut">
              <a:rPr lang="en-US" smtClean="0"/>
              <a:t>6/5/18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D5B2D-E8ED-44F6-BF5D-31F70E6B0F62}" type="slidenum">
              <a:rPr lang="en-US" smtClean="0"/>
              <a:t>‹#›</a:t>
            </a:fld>
            <a:endParaRPr lang="en-US"/>
          </a:p>
        </p:txBody>
      </p:sp>
    </p:spTree>
    <p:extLst>
      <p:ext uri="{BB962C8B-B14F-4D97-AF65-F5344CB8AC3E}">
        <p14:creationId xmlns:p14="http://schemas.microsoft.com/office/powerpoint/2010/main" val="3861346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jpe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6" Type="http://schemas.openxmlformats.org/officeDocument/2006/relationships/image" Target="../media/image77.jpeg"/><Relationship Id="rId7"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image" Target="../media/image73.jpg"/></Relationships>
</file>

<file path=ppt/slides/_rels/slide18.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7" Type="http://schemas.openxmlformats.org/officeDocument/2006/relationships/image" Target="../media/image88.jpeg"/><Relationship Id="rId8" Type="http://schemas.openxmlformats.org/officeDocument/2006/relationships/image" Target="../media/image89.jpeg"/><Relationship Id="rId9" Type="http://schemas.openxmlformats.org/officeDocument/2006/relationships/image" Target="../media/image90.jpeg"/><Relationship Id="rId10" Type="http://schemas.openxmlformats.org/officeDocument/2006/relationships/image" Target="../media/image91.jpeg"/><Relationship Id="rId11" Type="http://schemas.openxmlformats.org/officeDocument/2006/relationships/image" Target="../media/image92.jpeg"/><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 Id="rId3"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4.xml.rels><?xml version="1.0" encoding="UTF-8" standalone="yes"?>
<Relationships xmlns="http://schemas.openxmlformats.org/package/2006/relationships"><Relationship Id="rId11" Type="http://schemas.openxmlformats.org/officeDocument/2006/relationships/image" Target="../media/image22.jpeg"/><Relationship Id="rId12" Type="http://schemas.openxmlformats.org/officeDocument/2006/relationships/image" Target="../media/image23.jpeg"/><Relationship Id="rId13" Type="http://schemas.openxmlformats.org/officeDocument/2006/relationships/image" Target="../media/image24.jpeg"/><Relationship Id="rId1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 Id="rId8" Type="http://schemas.openxmlformats.org/officeDocument/2006/relationships/image" Target="../media/image19.jpeg"/><Relationship Id="rId9" Type="http://schemas.openxmlformats.org/officeDocument/2006/relationships/image" Target="../media/image20.jpeg"/><Relationship Id="rId10"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tiff"/><Relationship Id="rId5" Type="http://schemas.openxmlformats.org/officeDocument/2006/relationships/image" Target="../media/image29.tiff"/><Relationship Id="rId6" Type="http://schemas.openxmlformats.org/officeDocument/2006/relationships/image" Target="../media/image30.jpeg"/><Relationship Id="rId7" Type="http://schemas.openxmlformats.org/officeDocument/2006/relationships/image" Target="../media/image31.tiff"/><Relationship Id="rId8" Type="http://schemas.openxmlformats.org/officeDocument/2006/relationships/image" Target="../media/image32.jpeg"/><Relationship Id="rId9" Type="http://schemas.openxmlformats.org/officeDocument/2006/relationships/image" Target="../media/image33.tiff"/><Relationship Id="rId10"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image" Target="../media/image26.tiff"/></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5" Type="http://schemas.openxmlformats.org/officeDocument/2006/relationships/image" Target="../media/image40.JPG"/><Relationship Id="rId6" Type="http://schemas.openxmlformats.org/officeDocument/2006/relationships/image" Target="../media/image41.png"/><Relationship Id="rId7" Type="http://schemas.openxmlformats.org/officeDocument/2006/relationships/image" Target="../media/image42.jpg"/><Relationship Id="rId8"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 8"/>
          <p:cNvSpPr>
            <a:spLocks noChangeArrowheads="1"/>
          </p:cNvSpPr>
          <p:nvPr/>
        </p:nvSpPr>
        <p:spPr bwMode="auto">
          <a:xfrm>
            <a:off x="852747" y="1299425"/>
            <a:ext cx="812499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1600" dirty="0">
                <a:solidFill>
                  <a:srgbClr val="A50021"/>
                </a:solidFill>
                <a:latin typeface="Tahoma" charset="0"/>
              </a:rPr>
              <a:t>A Deemed University and autonomous Institute of </a:t>
            </a:r>
            <a:r>
              <a:rPr lang="en-US" sz="1600" dirty="0" smtClean="0">
                <a:solidFill>
                  <a:srgbClr val="A50021"/>
                </a:solidFill>
                <a:latin typeface="Tahoma" charset="0"/>
              </a:rPr>
              <a:t>the Department </a:t>
            </a:r>
            <a:r>
              <a:rPr lang="en-US" sz="1600" dirty="0">
                <a:solidFill>
                  <a:srgbClr val="A50021"/>
                </a:solidFill>
                <a:latin typeface="Tahoma" charset="0"/>
              </a:rPr>
              <a:t>of Atomic Energy, Government of India</a:t>
            </a:r>
            <a:endParaRPr lang="en-US" sz="1600" dirty="0">
              <a:solidFill>
                <a:srgbClr val="A50021"/>
              </a:solidFill>
            </a:endParaRPr>
          </a:p>
        </p:txBody>
      </p:sp>
      <p:sp>
        <p:nvSpPr>
          <p:cNvPr id="14343" name="Rectangle 9"/>
          <p:cNvSpPr>
            <a:spLocks noChangeArrowheads="1"/>
          </p:cNvSpPr>
          <p:nvPr/>
        </p:nvSpPr>
        <p:spPr bwMode="auto">
          <a:xfrm>
            <a:off x="1479665" y="2504772"/>
            <a:ext cx="9351819" cy="1242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3600" dirty="0" smtClean="0">
                <a:solidFill>
                  <a:srgbClr val="0000FF"/>
                </a:solidFill>
              </a:rPr>
              <a:t>Operational Experience of Helium liquefier at TIFR, Mumbai, INDIA</a:t>
            </a:r>
            <a:endParaRPr lang="en-US" sz="3600" dirty="0">
              <a:solidFill>
                <a:srgbClr val="0000FF"/>
              </a:solidFill>
            </a:endParaRPr>
          </a:p>
        </p:txBody>
      </p:sp>
      <p:sp>
        <p:nvSpPr>
          <p:cNvPr id="14344" name="Rectangle 14"/>
          <p:cNvSpPr>
            <a:spLocks noChangeArrowheads="1"/>
          </p:cNvSpPr>
          <p:nvPr/>
        </p:nvSpPr>
        <p:spPr bwMode="auto">
          <a:xfrm>
            <a:off x="412173" y="6142688"/>
            <a:ext cx="3276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dirty="0">
                <a:solidFill>
                  <a:srgbClr val="0000FF"/>
                </a:solidFill>
                <a:latin typeface="Times New Roman" charset="0"/>
                <a:cs typeface="Times New Roman" charset="0"/>
              </a:rPr>
              <a:t>Email  </a:t>
            </a:r>
            <a:r>
              <a:rPr lang="en-US" dirty="0">
                <a:solidFill>
                  <a:srgbClr val="0000FF"/>
                </a:solidFill>
              </a:rPr>
              <a:t>  </a:t>
            </a:r>
            <a:r>
              <a:rPr lang="en-US" i="1" dirty="0">
                <a:solidFill>
                  <a:srgbClr val="0000FF"/>
                </a:solidFill>
              </a:rPr>
              <a:t>: </a:t>
            </a:r>
            <a:r>
              <a:rPr lang="en-US" b="1" dirty="0" err="1">
                <a:solidFill>
                  <a:srgbClr val="0000FF"/>
                </a:solidFill>
                <a:latin typeface="Times New Roman" charset="0"/>
                <a:cs typeface="Times New Roman" charset="0"/>
              </a:rPr>
              <a:t>kvsrini@tifr.res.in</a:t>
            </a:r>
            <a:r>
              <a:rPr lang="en-US" i="1" dirty="0">
                <a:solidFill>
                  <a:srgbClr val="0000FF"/>
                </a:solidFill>
                <a:latin typeface="Times New Roman" charset="0"/>
                <a:cs typeface="Times New Roman" charset="0"/>
              </a:rPr>
              <a:t>      </a:t>
            </a:r>
          </a:p>
        </p:txBody>
      </p:sp>
      <p:sp>
        <p:nvSpPr>
          <p:cNvPr id="11" name="Rectangle 10"/>
          <p:cNvSpPr/>
          <p:nvPr/>
        </p:nvSpPr>
        <p:spPr>
          <a:xfrm>
            <a:off x="1672244" y="3813645"/>
            <a:ext cx="8648700" cy="954107"/>
          </a:xfrm>
          <a:prstGeom prst="rect">
            <a:avLst/>
          </a:prstGeom>
        </p:spPr>
        <p:txBody>
          <a:bodyPr wrap="square">
            <a:spAutoFit/>
          </a:bodyPr>
          <a:lstStyle/>
          <a:p>
            <a:pPr algn="ctr"/>
            <a:r>
              <a:rPr lang="en-US" sz="2000" b="1" dirty="0">
                <a:solidFill>
                  <a:schemeClr val="accent4">
                    <a:lumMod val="75000"/>
                  </a:schemeClr>
                </a:solidFill>
              </a:rPr>
              <a:t>K.V. Srinivasan</a:t>
            </a:r>
          </a:p>
          <a:p>
            <a:pPr algn="ctr"/>
            <a:r>
              <a:rPr lang="en-US" dirty="0">
                <a:solidFill>
                  <a:schemeClr val="tx1">
                    <a:lumMod val="50000"/>
                    <a:lumOff val="50000"/>
                  </a:schemeClr>
                </a:solidFill>
              </a:rPr>
              <a:t>Low Temperature Facility, </a:t>
            </a:r>
          </a:p>
          <a:p>
            <a:pPr algn="ctr"/>
            <a:r>
              <a:rPr lang="en-US" dirty="0">
                <a:solidFill>
                  <a:schemeClr val="tx1">
                    <a:lumMod val="50000"/>
                    <a:lumOff val="50000"/>
                  </a:schemeClr>
                </a:solidFill>
              </a:rPr>
              <a:t>Tata Institute of Fundamental Research, Mumbai, India</a:t>
            </a: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3060"/>
          <a:stretch/>
        </p:blipFill>
        <p:spPr bwMode="auto">
          <a:xfrm>
            <a:off x="237605" y="343653"/>
            <a:ext cx="8613093" cy="8123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2059" y="167494"/>
            <a:ext cx="2645971" cy="1337110"/>
          </a:xfrm>
          <a:prstGeom prst="rect">
            <a:avLst/>
          </a:prstGeom>
        </p:spPr>
      </p:pic>
      <p:sp>
        <p:nvSpPr>
          <p:cNvPr id="8" name="文本框 4"/>
          <p:cNvSpPr txBox="1"/>
          <p:nvPr/>
        </p:nvSpPr>
        <p:spPr>
          <a:xfrm flipH="1">
            <a:off x="6080573" y="5788745"/>
            <a:ext cx="5916661" cy="707886"/>
          </a:xfrm>
          <a:prstGeom prst="rect">
            <a:avLst/>
          </a:prstGeom>
          <a:noFill/>
        </p:spPr>
        <p:txBody>
          <a:bodyPr wrap="square" rtlCol="0">
            <a:spAutoFit/>
          </a:bodyPr>
          <a:lstStyle/>
          <a:p>
            <a:pPr algn="ctr"/>
            <a:r>
              <a:rPr lang="en-US" altLang="zh-CN" sz="2000" b="1" dirty="0" smtClean="0">
                <a:solidFill>
                  <a:schemeClr val="accent6">
                    <a:lumMod val="75000"/>
                  </a:schemeClr>
                </a:solidFill>
              </a:rPr>
              <a:t>8</a:t>
            </a:r>
            <a:r>
              <a:rPr lang="en-US" altLang="zh-CN" sz="2000" b="1" baseline="30000" dirty="0" smtClean="0">
                <a:solidFill>
                  <a:schemeClr val="accent6">
                    <a:lumMod val="75000"/>
                  </a:schemeClr>
                </a:solidFill>
              </a:rPr>
              <a:t>th</a:t>
            </a:r>
            <a:r>
              <a:rPr lang="en-US" altLang="zh-CN" sz="2000" b="1" dirty="0" smtClean="0">
                <a:solidFill>
                  <a:schemeClr val="accent6">
                    <a:lumMod val="75000"/>
                  </a:schemeClr>
                </a:solidFill>
              </a:rPr>
              <a:t> International Workshop on Cryogenics Operations </a:t>
            </a:r>
          </a:p>
          <a:p>
            <a:pPr algn="ctr"/>
            <a:r>
              <a:rPr lang="en-US" altLang="zh-CN" sz="2000" b="1" dirty="0" smtClean="0">
                <a:solidFill>
                  <a:schemeClr val="accent6">
                    <a:lumMod val="75000"/>
                  </a:schemeClr>
                </a:solidFill>
              </a:rPr>
              <a:t>IHEP, Beijing, China, 2018 June 4—7</a:t>
            </a:r>
            <a:endParaRPr lang="zh-CN" altLang="en-US" sz="2000" dirty="0">
              <a:solidFill>
                <a:schemeClr val="accent6">
                  <a:lumMod val="75000"/>
                </a:schemeClr>
              </a:solidFill>
            </a:endParaRPr>
          </a:p>
        </p:txBody>
      </p:sp>
    </p:spTree>
    <p:extLst>
      <p:ext uri="{BB962C8B-B14F-4D97-AF65-F5344CB8AC3E}">
        <p14:creationId xmlns:p14="http://schemas.microsoft.com/office/powerpoint/2010/main" val="2942935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60745"/>
            <a:ext cx="4707775" cy="315566"/>
          </a:xfrm>
        </p:spPr>
        <p:style>
          <a:lnRef idx="0">
            <a:schemeClr val="accent1"/>
          </a:lnRef>
          <a:fillRef idx="3">
            <a:schemeClr val="accent1"/>
          </a:fillRef>
          <a:effectRef idx="3">
            <a:schemeClr val="accent1"/>
          </a:effectRef>
          <a:fontRef idx="minor">
            <a:schemeClr val="lt1"/>
          </a:fontRef>
        </p:style>
        <p:txBody>
          <a:bodyPr>
            <a:normAutofit fontScale="90000"/>
          </a:bodyPr>
          <a:lstStyle/>
          <a:p>
            <a:pPr lvl="1" algn="ctr" rtl="0">
              <a:spcBef>
                <a:spcPct val="0"/>
              </a:spcBef>
            </a:pPr>
            <a:r>
              <a:rPr lang="en-US" sz="2400" b="1" dirty="0">
                <a:solidFill>
                  <a:srgbClr val="FFFF00"/>
                </a:solidFill>
                <a:effectLst>
                  <a:outerShdw sx="0" sy="0">
                    <a:srgbClr val="000000"/>
                  </a:outerShdw>
                </a:effectLst>
              </a:rPr>
              <a:t>Web Based Dispensation System</a:t>
            </a:r>
            <a:endParaRPr lang="en-US" sz="2400" dirty="0">
              <a:solidFill>
                <a:srgbClr val="FFFF00"/>
              </a:solidFill>
            </a:endParaRPr>
          </a:p>
        </p:txBody>
      </p:sp>
      <p:pic>
        <p:nvPicPr>
          <p:cNvPr id="12" name="Picture 11"/>
          <p:cNvPicPr>
            <a:picLocks noChangeAspect="1"/>
          </p:cNvPicPr>
          <p:nvPr/>
        </p:nvPicPr>
        <p:blipFill>
          <a:blip r:embed="rId2"/>
          <a:stretch>
            <a:fillRect/>
          </a:stretch>
        </p:blipFill>
        <p:spPr>
          <a:xfrm>
            <a:off x="229543" y="748144"/>
            <a:ext cx="5727746" cy="4237283"/>
          </a:xfrm>
          <a:prstGeom prst="rect">
            <a:avLst/>
          </a:prstGeom>
        </p:spPr>
      </p:pic>
      <p:pic>
        <p:nvPicPr>
          <p:cNvPr id="13" name="Picture 12"/>
          <p:cNvPicPr>
            <a:picLocks noChangeAspect="1"/>
          </p:cNvPicPr>
          <p:nvPr/>
        </p:nvPicPr>
        <p:blipFill>
          <a:blip r:embed="rId3"/>
          <a:stretch>
            <a:fillRect/>
          </a:stretch>
        </p:blipFill>
        <p:spPr>
          <a:xfrm>
            <a:off x="1835912" y="4718551"/>
            <a:ext cx="2686744" cy="1816751"/>
          </a:xfrm>
          <a:prstGeom prst="rect">
            <a:avLst/>
          </a:prstGeom>
        </p:spPr>
      </p:pic>
      <p:pic>
        <p:nvPicPr>
          <p:cNvPr id="14" name="Picture 13"/>
          <p:cNvPicPr>
            <a:picLocks noChangeAspect="1"/>
          </p:cNvPicPr>
          <p:nvPr/>
        </p:nvPicPr>
        <p:blipFill>
          <a:blip r:embed="rId4"/>
          <a:stretch>
            <a:fillRect/>
          </a:stretch>
        </p:blipFill>
        <p:spPr>
          <a:xfrm>
            <a:off x="8038408" y="4985427"/>
            <a:ext cx="2341418" cy="1549875"/>
          </a:xfrm>
          <a:prstGeom prst="rect">
            <a:avLst/>
          </a:prstGeom>
        </p:spPr>
      </p:pic>
      <p:pic>
        <p:nvPicPr>
          <p:cNvPr id="15" name="Picture 14"/>
          <p:cNvPicPr>
            <a:picLocks noChangeAspect="1"/>
          </p:cNvPicPr>
          <p:nvPr/>
        </p:nvPicPr>
        <p:blipFill>
          <a:blip r:embed="rId5"/>
          <a:stretch>
            <a:fillRect/>
          </a:stretch>
        </p:blipFill>
        <p:spPr>
          <a:xfrm>
            <a:off x="6196618" y="663239"/>
            <a:ext cx="5857170" cy="4322188"/>
          </a:xfrm>
          <a:prstGeom prst="rect">
            <a:avLst/>
          </a:prstGeom>
        </p:spPr>
      </p:pic>
    </p:spTree>
    <p:extLst>
      <p:ext uri="{BB962C8B-B14F-4D97-AF65-F5344CB8AC3E}">
        <p14:creationId xmlns:p14="http://schemas.microsoft.com/office/powerpoint/2010/main" val="2285398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8160" y="838200"/>
            <a:ext cx="11049000" cy="5693866"/>
          </a:xfrm>
          <a:prstGeom prst="rect">
            <a:avLst/>
          </a:prstGeom>
          <a:noFill/>
        </p:spPr>
        <p:txBody>
          <a:bodyPr wrap="square" rtlCol="0">
            <a:spAutoFit/>
          </a:bodyPr>
          <a:lstStyle/>
          <a:p>
            <a:pPr algn="just"/>
            <a:r>
              <a:rPr lang="en-US" sz="3200" dirty="0" smtClean="0"/>
              <a:t>Helium liquefier/refrigerator is expected for an uninterrupted operation.</a:t>
            </a:r>
          </a:p>
          <a:p>
            <a:pPr algn="just"/>
            <a:endParaRPr lang="en-US" sz="1400" dirty="0"/>
          </a:p>
          <a:p>
            <a:pPr algn="just"/>
            <a:r>
              <a:rPr lang="en-US" sz="3200" dirty="0" smtClean="0"/>
              <a:t>Either its is coupled to a massive accelerator based system (single user) or to an research facilities (to cater multiple and critical users). </a:t>
            </a:r>
            <a:r>
              <a:rPr lang="en-US" sz="3200" dirty="0" smtClean="0">
                <a:solidFill>
                  <a:srgbClr val="FF0000"/>
                </a:solidFill>
              </a:rPr>
              <a:t>Problems remain the same</a:t>
            </a:r>
          </a:p>
          <a:p>
            <a:pPr algn="just"/>
            <a:endParaRPr lang="en-US" sz="1600" dirty="0"/>
          </a:p>
          <a:p>
            <a:pPr algn="just"/>
            <a:r>
              <a:rPr lang="en-US" sz="3200" dirty="0" smtClean="0"/>
              <a:t>Interruption do happen (scheduled or breakdown maintenance, faults at plant component end, software end, utilities end.,  so on and so forth)</a:t>
            </a:r>
          </a:p>
          <a:p>
            <a:pPr algn="just"/>
            <a:endParaRPr lang="en-US" sz="1400" dirty="0"/>
          </a:p>
          <a:p>
            <a:pPr algn="just"/>
            <a:r>
              <a:rPr lang="en-US" sz="3200" dirty="0" smtClean="0"/>
              <a:t>Bringing up the plant quickly (less down time)  and efficiently approach the problem to avoid reoccurrence is an important task.</a:t>
            </a:r>
          </a:p>
        </p:txBody>
      </p:sp>
      <p:sp>
        <p:nvSpPr>
          <p:cNvPr id="5" name="Rectangle 3"/>
          <p:cNvSpPr txBox="1">
            <a:spLocks noChangeArrowheads="1"/>
          </p:cNvSpPr>
          <p:nvPr/>
        </p:nvSpPr>
        <p:spPr>
          <a:xfrm>
            <a:off x="4213860" y="258762"/>
            <a:ext cx="3657600" cy="503238"/>
          </a:xfrm>
          <a:prstGeom prst="rect">
            <a:avLst/>
          </a:prstGeom>
        </p:spPr>
        <p:style>
          <a:lnRef idx="0">
            <a:schemeClr val="accent1"/>
          </a:lnRef>
          <a:fillRef idx="3">
            <a:schemeClr val="accent1"/>
          </a:fillRef>
          <a:effectRef idx="3">
            <a:schemeClr val="accent1"/>
          </a:effectRef>
          <a:fontRef idx="minor">
            <a:schemeClr val="lt1"/>
          </a:fontRef>
        </p:style>
        <p:txBody>
          <a:bodyPr anchor="ctr">
            <a:normAutofit fontScale="97500" lnSpcReduction="100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dirty="0" smtClean="0">
                <a:solidFill>
                  <a:srgbClr val="FFFF00"/>
                </a:solidFill>
              </a:rPr>
              <a:t>Approach Objective</a:t>
            </a:r>
            <a:endParaRPr lang="en-US" sz="3200" dirty="0">
              <a:solidFill>
                <a:srgbClr val="FFFF00"/>
              </a:solidFill>
            </a:endParaRPr>
          </a:p>
        </p:txBody>
      </p:sp>
    </p:spTree>
    <p:extLst>
      <p:ext uri="{BB962C8B-B14F-4D97-AF65-F5344CB8AC3E}">
        <p14:creationId xmlns:p14="http://schemas.microsoft.com/office/powerpoint/2010/main" val="1825427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esktop\Turbine speed problem.jpg"/>
          <p:cNvPicPr>
            <a:picLocks noChangeAspect="1" noChangeArrowheads="1"/>
          </p:cNvPicPr>
          <p:nvPr/>
        </p:nvPicPr>
        <p:blipFill rotWithShape="1">
          <a:blip r:embed="rId2"/>
          <a:srcRect b="8569"/>
          <a:stretch/>
        </p:blipFill>
        <p:spPr bwMode="auto">
          <a:xfrm>
            <a:off x="177338" y="806333"/>
            <a:ext cx="6471906" cy="4247805"/>
          </a:xfrm>
          <a:prstGeom prst="rect">
            <a:avLst/>
          </a:prstGeom>
          <a:noFill/>
        </p:spPr>
      </p:pic>
      <p:sp>
        <p:nvSpPr>
          <p:cNvPr id="6" name="TextBox 5"/>
          <p:cNvSpPr txBox="1"/>
          <p:nvPr/>
        </p:nvSpPr>
        <p:spPr>
          <a:xfrm>
            <a:off x="3416531" y="104493"/>
            <a:ext cx="4771504"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smtClean="0">
                <a:solidFill>
                  <a:srgbClr val="FFFF00"/>
                </a:solidFill>
              </a:rPr>
              <a:t>Problems encountered with 1</a:t>
            </a:r>
            <a:r>
              <a:rPr lang="en-US" b="1" baseline="30000" dirty="0" smtClean="0">
                <a:solidFill>
                  <a:srgbClr val="FFFF00"/>
                </a:solidFill>
              </a:rPr>
              <a:t>st</a:t>
            </a:r>
            <a:r>
              <a:rPr lang="en-US" b="1" dirty="0" smtClean="0">
                <a:solidFill>
                  <a:srgbClr val="FFFF00"/>
                </a:solidFill>
              </a:rPr>
              <a:t> Stage Turbine</a:t>
            </a:r>
            <a:endParaRPr lang="en-US" b="1" dirty="0">
              <a:solidFill>
                <a:srgbClr val="FFFF00"/>
              </a:solidFill>
            </a:endParaRPr>
          </a:p>
        </p:txBody>
      </p:sp>
      <p:pic>
        <p:nvPicPr>
          <p:cNvPr id="2" name="Picture 1"/>
          <p:cNvPicPr>
            <a:picLocks noChangeAspect="1"/>
          </p:cNvPicPr>
          <p:nvPr/>
        </p:nvPicPr>
        <p:blipFill>
          <a:blip r:embed="rId3"/>
          <a:stretch>
            <a:fillRect/>
          </a:stretch>
        </p:blipFill>
        <p:spPr>
          <a:xfrm>
            <a:off x="6801607" y="473824"/>
            <a:ext cx="5271361" cy="4330931"/>
          </a:xfrm>
          <a:prstGeom prst="rect">
            <a:avLst/>
          </a:prstGeom>
        </p:spPr>
      </p:pic>
      <p:pic>
        <p:nvPicPr>
          <p:cNvPr id="3" name="Picture 2"/>
          <p:cNvPicPr>
            <a:picLocks noChangeAspect="1"/>
          </p:cNvPicPr>
          <p:nvPr/>
        </p:nvPicPr>
        <p:blipFill>
          <a:blip r:embed="rId4"/>
          <a:stretch>
            <a:fillRect/>
          </a:stretch>
        </p:blipFill>
        <p:spPr>
          <a:xfrm>
            <a:off x="177338" y="4214245"/>
            <a:ext cx="3114082" cy="2069926"/>
          </a:xfrm>
          <a:prstGeom prst="rect">
            <a:avLst/>
          </a:prstGeom>
        </p:spPr>
      </p:pic>
      <p:pic>
        <p:nvPicPr>
          <p:cNvPr id="10" name="Picture 9"/>
          <p:cNvPicPr>
            <a:picLocks noChangeAspect="1"/>
          </p:cNvPicPr>
          <p:nvPr/>
        </p:nvPicPr>
        <p:blipFill>
          <a:blip r:embed="rId5"/>
          <a:stretch>
            <a:fillRect/>
          </a:stretch>
        </p:blipFill>
        <p:spPr>
          <a:xfrm>
            <a:off x="9024239" y="4289366"/>
            <a:ext cx="3003486" cy="2049071"/>
          </a:xfrm>
          <a:prstGeom prst="rect">
            <a:avLst/>
          </a:prstGeom>
        </p:spPr>
      </p:pic>
      <p:pic>
        <p:nvPicPr>
          <p:cNvPr id="11" name="Picture 10"/>
          <p:cNvPicPr>
            <a:picLocks noChangeAspect="1"/>
          </p:cNvPicPr>
          <p:nvPr/>
        </p:nvPicPr>
        <p:blipFill>
          <a:blip r:embed="rId6"/>
          <a:stretch>
            <a:fillRect/>
          </a:stretch>
        </p:blipFill>
        <p:spPr>
          <a:xfrm>
            <a:off x="3205467" y="4347381"/>
            <a:ext cx="2952362" cy="2107511"/>
          </a:xfrm>
          <a:prstGeom prst="rect">
            <a:avLst/>
          </a:prstGeom>
        </p:spPr>
      </p:pic>
      <p:sp>
        <p:nvSpPr>
          <p:cNvPr id="12" name="TextBox 11"/>
          <p:cNvSpPr txBox="1"/>
          <p:nvPr/>
        </p:nvSpPr>
        <p:spPr>
          <a:xfrm>
            <a:off x="1828404" y="6212212"/>
            <a:ext cx="180407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solidFill>
                  <a:srgbClr val="C00000"/>
                </a:solidFill>
              </a:rPr>
              <a:t>Brake Housing</a:t>
            </a:r>
          </a:p>
        </p:txBody>
      </p:sp>
      <p:sp>
        <p:nvSpPr>
          <p:cNvPr id="14" name="TextBox 13"/>
          <p:cNvSpPr txBox="1"/>
          <p:nvPr/>
        </p:nvSpPr>
        <p:spPr>
          <a:xfrm>
            <a:off x="9753204" y="6284171"/>
            <a:ext cx="180407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solidFill>
                  <a:srgbClr val="C00000"/>
                </a:solidFill>
              </a:rPr>
              <a:t>Cold End</a:t>
            </a:r>
            <a:endParaRPr lang="en-US" dirty="0">
              <a:solidFill>
                <a:srgbClr val="C00000"/>
              </a:solidFill>
            </a:endParaRPr>
          </a:p>
        </p:txBody>
      </p:sp>
      <p:pic>
        <p:nvPicPr>
          <p:cNvPr id="8" name="Picture 7"/>
          <p:cNvPicPr>
            <a:picLocks noChangeAspect="1"/>
          </p:cNvPicPr>
          <p:nvPr/>
        </p:nvPicPr>
        <p:blipFill>
          <a:blip r:embed="rId7"/>
          <a:stretch>
            <a:fillRect/>
          </a:stretch>
        </p:blipFill>
        <p:spPr>
          <a:xfrm>
            <a:off x="6247141" y="4555797"/>
            <a:ext cx="2495379" cy="1870221"/>
          </a:xfrm>
          <a:prstGeom prst="rect">
            <a:avLst/>
          </a:prstGeom>
        </p:spPr>
      </p:pic>
      <p:sp>
        <p:nvSpPr>
          <p:cNvPr id="4" name="TextBox 3"/>
          <p:cNvSpPr txBox="1"/>
          <p:nvPr/>
        </p:nvSpPr>
        <p:spPr>
          <a:xfrm>
            <a:off x="2135845" y="3347730"/>
            <a:ext cx="7898475"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smtClean="0"/>
              <a:t>Unlike other plants, our ON/OFF cycle is quiet high, i.e., about 60/year, 90% of our operations are with recycled helium gas. So, systematic investigation is necessary</a:t>
            </a:r>
            <a:endParaRPr lang="en-US" dirty="0"/>
          </a:p>
        </p:txBody>
      </p:sp>
      <p:sp>
        <p:nvSpPr>
          <p:cNvPr id="5" name="TextBox 4"/>
          <p:cNvSpPr txBox="1"/>
          <p:nvPr/>
        </p:nvSpPr>
        <p:spPr>
          <a:xfrm>
            <a:off x="1615440" y="6827520"/>
            <a:ext cx="184731" cy="369332"/>
          </a:xfrm>
          <a:prstGeom prst="rect">
            <a:avLst/>
          </a:prstGeom>
          <a:noFill/>
        </p:spPr>
        <p:txBody>
          <a:bodyPr wrap="none" rtlCol="0">
            <a:spAutoFit/>
          </a:bodyPr>
          <a:lstStyle/>
          <a:p>
            <a:endParaRPr lang="en-US" dirty="0"/>
          </a:p>
        </p:txBody>
      </p:sp>
      <p:sp>
        <p:nvSpPr>
          <p:cNvPr id="15" name="TextBox 14"/>
          <p:cNvSpPr txBox="1"/>
          <p:nvPr/>
        </p:nvSpPr>
        <p:spPr>
          <a:xfrm>
            <a:off x="5345105" y="6190684"/>
            <a:ext cx="180407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solidFill>
                  <a:srgbClr val="C00000"/>
                </a:solidFill>
              </a:rPr>
              <a:t>Warm End</a:t>
            </a:r>
            <a:endParaRPr lang="en-US" dirty="0">
              <a:solidFill>
                <a:srgbClr val="C00000"/>
              </a:solidFill>
            </a:endParaRPr>
          </a:p>
        </p:txBody>
      </p:sp>
    </p:spTree>
    <p:extLst>
      <p:ext uri="{BB962C8B-B14F-4D97-AF65-F5344CB8AC3E}">
        <p14:creationId xmlns:p14="http://schemas.microsoft.com/office/powerpoint/2010/main" val="211400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462" y="473824"/>
            <a:ext cx="3482075" cy="231272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318" y="750606"/>
            <a:ext cx="2678084" cy="200856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4393" y="750606"/>
            <a:ext cx="2678084" cy="200856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10360"/>
          <a:stretch/>
        </p:blipFill>
        <p:spPr>
          <a:xfrm>
            <a:off x="5967527" y="449606"/>
            <a:ext cx="1967692" cy="2351784"/>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r="25667" b="6195"/>
          <a:stretch/>
        </p:blipFill>
        <p:spPr>
          <a:xfrm>
            <a:off x="280871" y="3343976"/>
            <a:ext cx="2647531" cy="250580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4198" y="3343976"/>
            <a:ext cx="1887085" cy="2505802"/>
          </a:xfrm>
          <a:prstGeom prst="rect">
            <a:avLst/>
          </a:prstGeom>
        </p:spPr>
      </p:pic>
      <p:sp>
        <p:nvSpPr>
          <p:cNvPr id="14" name="TextBox 13"/>
          <p:cNvSpPr txBox="1"/>
          <p:nvPr/>
        </p:nvSpPr>
        <p:spPr>
          <a:xfrm>
            <a:off x="2527069" y="80274"/>
            <a:ext cx="4771504"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smtClean="0">
                <a:solidFill>
                  <a:srgbClr val="FFFF00"/>
                </a:solidFill>
              </a:rPr>
              <a:t>Problems encountered with 1</a:t>
            </a:r>
            <a:r>
              <a:rPr lang="en-US" b="1" baseline="30000" dirty="0" smtClean="0">
                <a:solidFill>
                  <a:srgbClr val="FFFF00"/>
                </a:solidFill>
              </a:rPr>
              <a:t>st</a:t>
            </a:r>
            <a:r>
              <a:rPr lang="en-US" b="1" dirty="0" smtClean="0">
                <a:solidFill>
                  <a:srgbClr val="FFFF00"/>
                </a:solidFill>
              </a:rPr>
              <a:t> Stage Turbine</a:t>
            </a:r>
            <a:endParaRPr lang="en-US" b="1" dirty="0">
              <a:solidFill>
                <a:srgbClr val="FFFF00"/>
              </a:solidFill>
            </a:endParaRPr>
          </a:p>
        </p:txBody>
      </p:sp>
      <p:sp>
        <p:nvSpPr>
          <p:cNvPr id="15" name="TextBox 14"/>
          <p:cNvSpPr txBox="1"/>
          <p:nvPr/>
        </p:nvSpPr>
        <p:spPr>
          <a:xfrm>
            <a:off x="2984947" y="656493"/>
            <a:ext cx="2647530" cy="646331"/>
          </a:xfrm>
          <a:prstGeom prst="rect">
            <a:avLst/>
          </a:prstGeom>
          <a:noFill/>
        </p:spPr>
        <p:txBody>
          <a:bodyPr wrap="square" rtlCol="0">
            <a:spAutoFit/>
          </a:bodyPr>
          <a:lstStyle/>
          <a:p>
            <a:pPr algn="ctr"/>
            <a:r>
              <a:rPr lang="en-US" sz="1200" b="1" dirty="0" smtClean="0">
                <a:solidFill>
                  <a:srgbClr val="FFFF00"/>
                </a:solidFill>
              </a:rPr>
              <a:t>Dismantling Turbine Diffuser cover plate [Enough care to avoid screws dropping into the coldbox HEX]</a:t>
            </a:r>
            <a:endParaRPr lang="en-US" sz="1200" b="1" dirty="0">
              <a:solidFill>
                <a:srgbClr val="FFFF00"/>
              </a:solidFill>
            </a:endParaRPr>
          </a:p>
        </p:txBody>
      </p:sp>
      <p:sp>
        <p:nvSpPr>
          <p:cNvPr id="16" name="TextBox 15"/>
          <p:cNvSpPr txBox="1"/>
          <p:nvPr/>
        </p:nvSpPr>
        <p:spPr>
          <a:xfrm>
            <a:off x="8810855" y="516373"/>
            <a:ext cx="2413000" cy="523220"/>
          </a:xfrm>
          <a:prstGeom prst="rect">
            <a:avLst/>
          </a:prstGeom>
          <a:noFill/>
        </p:spPr>
        <p:txBody>
          <a:bodyPr wrap="square" rtlCol="0">
            <a:spAutoFit/>
          </a:bodyPr>
          <a:lstStyle/>
          <a:p>
            <a:pPr algn="ctr"/>
            <a:r>
              <a:rPr lang="en-US" sz="1400" b="1" dirty="0" smtClean="0">
                <a:solidFill>
                  <a:srgbClr val="FFFF00"/>
                </a:solidFill>
              </a:rPr>
              <a:t>View after Diffuser and cap removal</a:t>
            </a:r>
            <a:endParaRPr lang="en-US" sz="1400" b="1" dirty="0">
              <a:solidFill>
                <a:srgbClr val="FFFF00"/>
              </a:solidFill>
            </a:endParaRPr>
          </a:p>
        </p:txBody>
      </p:sp>
      <p:sp>
        <p:nvSpPr>
          <p:cNvPr id="17" name="TextBox 16"/>
          <p:cNvSpPr txBox="1"/>
          <p:nvPr/>
        </p:nvSpPr>
        <p:spPr>
          <a:xfrm>
            <a:off x="362714" y="3352555"/>
            <a:ext cx="2413000" cy="523220"/>
          </a:xfrm>
          <a:prstGeom prst="rect">
            <a:avLst/>
          </a:prstGeom>
          <a:noFill/>
        </p:spPr>
        <p:txBody>
          <a:bodyPr wrap="square" rtlCol="0">
            <a:spAutoFit/>
          </a:bodyPr>
          <a:lstStyle/>
          <a:p>
            <a:pPr algn="ctr"/>
            <a:r>
              <a:rPr lang="en-US" sz="1400" b="1" dirty="0" smtClean="0">
                <a:solidFill>
                  <a:srgbClr val="FFFF00"/>
                </a:solidFill>
              </a:rPr>
              <a:t>Inspection of Turbine Inlet Filter</a:t>
            </a:r>
            <a:endParaRPr lang="en-US" sz="1400" b="1" dirty="0">
              <a:solidFill>
                <a:srgbClr val="FFFF00"/>
              </a:solidFill>
            </a:endParaRPr>
          </a:p>
        </p:txBody>
      </p:sp>
      <p:sp>
        <p:nvSpPr>
          <p:cNvPr id="18" name="TextBox 17"/>
          <p:cNvSpPr txBox="1"/>
          <p:nvPr/>
        </p:nvSpPr>
        <p:spPr>
          <a:xfrm>
            <a:off x="3124197" y="5207080"/>
            <a:ext cx="1887085" cy="523220"/>
          </a:xfrm>
          <a:prstGeom prst="rect">
            <a:avLst/>
          </a:prstGeom>
          <a:noFill/>
        </p:spPr>
        <p:txBody>
          <a:bodyPr wrap="square" rtlCol="0">
            <a:spAutoFit/>
          </a:bodyPr>
          <a:lstStyle/>
          <a:p>
            <a:pPr algn="ctr"/>
            <a:r>
              <a:rPr lang="en-US" sz="1400" b="1" dirty="0" smtClean="0">
                <a:solidFill>
                  <a:srgbClr val="FFFF00"/>
                </a:solidFill>
              </a:rPr>
              <a:t>Cold box after inlet filter removal</a:t>
            </a:r>
          </a:p>
        </p:txBody>
      </p:sp>
      <p:sp>
        <p:nvSpPr>
          <p:cNvPr id="2" name="TextBox 1"/>
          <p:cNvSpPr txBox="1"/>
          <p:nvPr/>
        </p:nvSpPr>
        <p:spPr>
          <a:xfrm>
            <a:off x="5207079" y="3111500"/>
            <a:ext cx="6730922" cy="2585323"/>
          </a:xfrm>
          <a:prstGeom prst="rect">
            <a:avLst/>
          </a:prstGeom>
          <a:noFill/>
        </p:spPr>
        <p:txBody>
          <a:bodyPr wrap="square" rtlCol="0">
            <a:spAutoFit/>
          </a:bodyPr>
          <a:lstStyle/>
          <a:p>
            <a:pPr algn="just"/>
            <a:r>
              <a:rPr lang="en-US" dirty="0" smtClean="0"/>
              <a:t>The </a:t>
            </a:r>
            <a:r>
              <a:rPr lang="en-US" dirty="0" smtClean="0"/>
              <a:t>dusty particles could be the impurity in the helium gas / rubbing of magnetic paddle bearing.</a:t>
            </a:r>
          </a:p>
          <a:p>
            <a:pPr algn="just"/>
            <a:endParaRPr lang="en-US" dirty="0" smtClean="0"/>
          </a:p>
          <a:p>
            <a:pPr algn="just"/>
            <a:r>
              <a:rPr lang="en-US" dirty="0" smtClean="0"/>
              <a:t>Linde </a:t>
            </a:r>
            <a:r>
              <a:rPr lang="en-US" dirty="0"/>
              <a:t>recommended for the T1 replacement.</a:t>
            </a:r>
          </a:p>
          <a:p>
            <a:pPr algn="just"/>
            <a:endParaRPr lang="en-US" dirty="0"/>
          </a:p>
          <a:p>
            <a:pPr algn="just"/>
            <a:r>
              <a:rPr lang="en-US" dirty="0" smtClean="0"/>
              <a:t>We once attempted to manually close the brake gas supply valve PV3108 (momentarily) when the T1 did not start &amp; T2 speed reaches ~2000rps. This makes the T1 starts and immediately changed the PV3108 in auto mode. This worked for us. </a:t>
            </a:r>
          </a:p>
        </p:txBody>
      </p:sp>
      <p:sp>
        <p:nvSpPr>
          <p:cNvPr id="4" name="Rectangle 3"/>
          <p:cNvSpPr/>
          <p:nvPr/>
        </p:nvSpPr>
        <p:spPr>
          <a:xfrm>
            <a:off x="5223291" y="5730300"/>
            <a:ext cx="6698497" cy="646331"/>
          </a:xfrm>
          <a:prstGeom prst="rect">
            <a:avLst/>
          </a:prstGeom>
        </p:spPr>
        <p:txBody>
          <a:bodyPr wrap="square">
            <a:spAutoFit/>
          </a:bodyPr>
          <a:lstStyle/>
          <a:p>
            <a:r>
              <a:rPr lang="en-US" b="1" dirty="0"/>
              <a:t>Even though we thought of what could be its repercussion, </a:t>
            </a:r>
            <a:r>
              <a:rPr lang="en-US" b="1" i="1" dirty="0">
                <a:solidFill>
                  <a:srgbClr val="0000CC"/>
                </a:solidFill>
              </a:rPr>
              <a:t>but it is now about 3 years and plant operational performance is unaffected</a:t>
            </a:r>
            <a:r>
              <a:rPr lang="en-US" b="1" dirty="0"/>
              <a:t>.</a:t>
            </a:r>
          </a:p>
        </p:txBody>
      </p:sp>
      <p:sp>
        <p:nvSpPr>
          <p:cNvPr id="5" name="TextBox 4"/>
          <p:cNvSpPr txBox="1"/>
          <p:nvPr/>
        </p:nvSpPr>
        <p:spPr>
          <a:xfrm>
            <a:off x="624840" y="6035040"/>
            <a:ext cx="3383280" cy="646331"/>
          </a:xfrm>
          <a:prstGeom prst="rect">
            <a:avLst/>
          </a:prstGeom>
          <a:noFill/>
        </p:spPr>
        <p:txBody>
          <a:bodyPr wrap="square" rtlCol="0">
            <a:spAutoFit/>
          </a:bodyPr>
          <a:lstStyle/>
          <a:p>
            <a:pPr algn="ctr"/>
            <a:r>
              <a:rPr lang="en-US" dirty="0" smtClean="0"/>
              <a:t>No traces of oil / dust appeared in the turbine inlet filter</a:t>
            </a:r>
            <a:endParaRPr lang="en-US" dirty="0"/>
          </a:p>
        </p:txBody>
      </p:sp>
    </p:spTree>
    <p:extLst>
      <p:ext uri="{BB962C8B-B14F-4D97-AF65-F5344CB8AC3E}">
        <p14:creationId xmlns:p14="http://schemas.microsoft.com/office/powerpoint/2010/main" val="366776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8011"/>
          <a:stretch/>
        </p:blipFill>
        <p:spPr>
          <a:xfrm>
            <a:off x="227680" y="317269"/>
            <a:ext cx="5477622" cy="3672840"/>
          </a:xfrm>
          <a:prstGeom prst="rect">
            <a:avLst/>
          </a:prstGeom>
        </p:spPr>
      </p:pic>
      <p:pic>
        <p:nvPicPr>
          <p:cNvPr id="5" name="Picture 4"/>
          <p:cNvPicPr>
            <a:picLocks noChangeAspect="1"/>
          </p:cNvPicPr>
          <p:nvPr/>
        </p:nvPicPr>
        <p:blipFill rotWithShape="1">
          <a:blip r:embed="rId3"/>
          <a:srcRect b="8901"/>
          <a:stretch/>
        </p:blipFill>
        <p:spPr>
          <a:xfrm>
            <a:off x="5788889" y="317269"/>
            <a:ext cx="6112165" cy="3913909"/>
          </a:xfrm>
          <a:prstGeom prst="rect">
            <a:avLst/>
          </a:prstGeom>
        </p:spPr>
      </p:pic>
      <p:sp>
        <p:nvSpPr>
          <p:cNvPr id="6" name="TextBox 5"/>
          <p:cNvSpPr txBox="1"/>
          <p:nvPr/>
        </p:nvSpPr>
        <p:spPr>
          <a:xfrm>
            <a:off x="3962400" y="152400"/>
            <a:ext cx="3602182" cy="38100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b="1" dirty="0">
                <a:solidFill>
                  <a:srgbClr val="FFFF00"/>
                </a:solidFill>
              </a:rPr>
              <a:t>L-280 Cryogenic Valve Replacement</a:t>
            </a:r>
          </a:p>
        </p:txBody>
      </p:sp>
      <p:pic>
        <p:nvPicPr>
          <p:cNvPr id="9" name="Picture 4" descr="D:\OFFICE\Common LTF Folders\L-280 Helium Liquefier\L-280 Valve Replacement photos\valve seat before removing from the stem.jpg"/>
          <p:cNvPicPr>
            <a:picLocks noChangeAspect="1" noChangeArrowheads="1"/>
          </p:cNvPicPr>
          <p:nvPr/>
        </p:nvPicPr>
        <p:blipFill>
          <a:blip r:embed="rId4"/>
          <a:srcRect/>
          <a:stretch>
            <a:fillRect/>
          </a:stretch>
        </p:blipFill>
        <p:spPr bwMode="auto">
          <a:xfrm>
            <a:off x="2687190" y="4309182"/>
            <a:ext cx="2258994" cy="2124641"/>
          </a:xfrm>
          <a:prstGeom prst="rect">
            <a:avLst/>
          </a:prstGeom>
          <a:noFill/>
        </p:spPr>
      </p:pic>
      <p:pic>
        <p:nvPicPr>
          <p:cNvPr id="10" name="Picture 9"/>
          <p:cNvPicPr>
            <a:picLocks noChangeAspect="1"/>
          </p:cNvPicPr>
          <p:nvPr/>
        </p:nvPicPr>
        <p:blipFill rotWithShape="1">
          <a:blip r:embed="rId5"/>
          <a:srcRect b="17756"/>
          <a:stretch/>
        </p:blipFill>
        <p:spPr>
          <a:xfrm>
            <a:off x="8735301" y="4309969"/>
            <a:ext cx="2992769" cy="2210600"/>
          </a:xfrm>
          <a:prstGeom prst="rect">
            <a:avLst/>
          </a:prstGeom>
        </p:spPr>
      </p:pic>
      <p:pic>
        <p:nvPicPr>
          <p:cNvPr id="11" name="Picture 10"/>
          <p:cNvPicPr>
            <a:picLocks noChangeAspect="1"/>
          </p:cNvPicPr>
          <p:nvPr/>
        </p:nvPicPr>
        <p:blipFill rotWithShape="1">
          <a:blip r:embed="rId6"/>
          <a:srcRect r="15877" b="22374"/>
          <a:stretch/>
        </p:blipFill>
        <p:spPr>
          <a:xfrm>
            <a:off x="5705302" y="4309969"/>
            <a:ext cx="2829483" cy="2309696"/>
          </a:xfrm>
          <a:prstGeom prst="rect">
            <a:avLst/>
          </a:prstGeom>
        </p:spPr>
      </p:pic>
      <p:pic>
        <p:nvPicPr>
          <p:cNvPr id="12" name="Picture 11"/>
          <p:cNvPicPr>
            <a:picLocks noChangeAspect="1"/>
          </p:cNvPicPr>
          <p:nvPr/>
        </p:nvPicPr>
        <p:blipFill>
          <a:blip r:embed="rId7"/>
          <a:stretch>
            <a:fillRect/>
          </a:stretch>
        </p:blipFill>
        <p:spPr>
          <a:xfrm>
            <a:off x="348956" y="3898669"/>
            <a:ext cx="2137718" cy="2854228"/>
          </a:xfrm>
          <a:prstGeom prst="rect">
            <a:avLst/>
          </a:prstGeom>
        </p:spPr>
      </p:pic>
      <p:sp>
        <p:nvSpPr>
          <p:cNvPr id="2" name="TextBox 1"/>
          <p:cNvSpPr txBox="1"/>
          <p:nvPr/>
        </p:nvSpPr>
        <p:spPr>
          <a:xfrm>
            <a:off x="227680" y="3212942"/>
            <a:ext cx="5477622"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dirty="0" smtClean="0"/>
              <a:t>After isolating the cold box we did not observe the pressure drop, hence valves in cold box could be leaking </a:t>
            </a:r>
            <a:endParaRPr lang="en-US" dirty="0"/>
          </a:p>
        </p:txBody>
      </p:sp>
      <p:sp>
        <p:nvSpPr>
          <p:cNvPr id="14" name="TextBox 13"/>
          <p:cNvSpPr txBox="1"/>
          <p:nvPr/>
        </p:nvSpPr>
        <p:spPr>
          <a:xfrm>
            <a:off x="6523397" y="3780707"/>
            <a:ext cx="4968240"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just"/>
            <a:r>
              <a:rPr lang="en-US" dirty="0" smtClean="0"/>
              <a:t>These are the fours </a:t>
            </a:r>
            <a:r>
              <a:rPr lang="en-US" smtClean="0"/>
              <a:t>valves connects HP to LP side</a:t>
            </a:r>
            <a:endParaRPr lang="en-US" dirty="0"/>
          </a:p>
        </p:txBody>
      </p:sp>
    </p:spTree>
    <p:extLst>
      <p:ext uri="{BB962C8B-B14F-4D97-AF65-F5344CB8AC3E}">
        <p14:creationId xmlns:p14="http://schemas.microsoft.com/office/powerpoint/2010/main" val="417510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1540" y="185251"/>
            <a:ext cx="43610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US" b="1" dirty="0">
                <a:solidFill>
                  <a:srgbClr val="FFFF00"/>
                </a:solidFill>
              </a:rPr>
              <a:t>Neck Frosting on the 5000Lit </a:t>
            </a:r>
            <a:r>
              <a:rPr lang="en-US" b="1" dirty="0" smtClean="0">
                <a:solidFill>
                  <a:srgbClr val="FFFF00"/>
                </a:solidFill>
              </a:rPr>
              <a:t>Mother </a:t>
            </a:r>
            <a:r>
              <a:rPr lang="en-US" b="1" dirty="0">
                <a:solidFill>
                  <a:srgbClr val="FFFF00"/>
                </a:solidFill>
              </a:rPr>
              <a:t>Dewar</a:t>
            </a:r>
          </a:p>
        </p:txBody>
      </p:sp>
      <p:pic>
        <p:nvPicPr>
          <p:cNvPr id="5" name="Picture 4"/>
          <p:cNvPicPr>
            <a:picLocks noChangeAspect="1"/>
          </p:cNvPicPr>
          <p:nvPr/>
        </p:nvPicPr>
        <p:blipFill>
          <a:blip r:embed="rId2"/>
          <a:stretch>
            <a:fillRect/>
          </a:stretch>
        </p:blipFill>
        <p:spPr>
          <a:xfrm>
            <a:off x="241070" y="3384777"/>
            <a:ext cx="3535868" cy="2653134"/>
          </a:xfrm>
          <a:prstGeom prst="rect">
            <a:avLst/>
          </a:prstGeom>
        </p:spPr>
      </p:pic>
      <p:pic>
        <p:nvPicPr>
          <p:cNvPr id="6" name="Picture 5"/>
          <p:cNvPicPr>
            <a:picLocks noChangeAspect="1"/>
          </p:cNvPicPr>
          <p:nvPr/>
        </p:nvPicPr>
        <p:blipFill>
          <a:blip r:embed="rId3"/>
          <a:stretch>
            <a:fillRect/>
          </a:stretch>
        </p:blipFill>
        <p:spPr>
          <a:xfrm>
            <a:off x="4000395" y="3232563"/>
            <a:ext cx="3738754" cy="2805348"/>
          </a:xfrm>
          <a:prstGeom prst="rect">
            <a:avLst/>
          </a:prstGeom>
        </p:spPr>
      </p:pic>
      <p:pic>
        <p:nvPicPr>
          <p:cNvPr id="7" name="Picture 6"/>
          <p:cNvPicPr>
            <a:picLocks noChangeAspect="1"/>
          </p:cNvPicPr>
          <p:nvPr/>
        </p:nvPicPr>
        <p:blipFill>
          <a:blip r:embed="rId4"/>
          <a:stretch>
            <a:fillRect/>
          </a:stretch>
        </p:blipFill>
        <p:spPr>
          <a:xfrm>
            <a:off x="7962606" y="2856534"/>
            <a:ext cx="3867737" cy="3832066"/>
          </a:xfrm>
          <a:prstGeom prst="rect">
            <a:avLst/>
          </a:prstGeom>
        </p:spPr>
      </p:pic>
      <p:sp>
        <p:nvSpPr>
          <p:cNvPr id="8" name="TextBox 7"/>
          <p:cNvSpPr txBox="1"/>
          <p:nvPr/>
        </p:nvSpPr>
        <p:spPr>
          <a:xfrm>
            <a:off x="307571" y="739411"/>
            <a:ext cx="11522772" cy="2369880"/>
          </a:xfrm>
          <a:prstGeom prst="rect">
            <a:avLst/>
          </a:prstGeom>
          <a:noFill/>
        </p:spPr>
        <p:txBody>
          <a:bodyPr wrap="square" rtlCol="0">
            <a:spAutoFit/>
          </a:bodyPr>
          <a:lstStyle/>
          <a:p>
            <a:r>
              <a:rPr lang="en-US" sz="1600" u="sng" dirty="0">
                <a:solidFill>
                  <a:srgbClr val="FF0000"/>
                </a:solidFill>
              </a:rPr>
              <a:t>Observations / problem</a:t>
            </a:r>
            <a:r>
              <a:rPr lang="en-US" sz="1600" dirty="0"/>
              <a:t>:- </a:t>
            </a:r>
            <a:endParaRPr lang="en-US" sz="1600" dirty="0" smtClean="0"/>
          </a:p>
          <a:p>
            <a:r>
              <a:rPr lang="en-US" sz="1600" dirty="0" smtClean="0"/>
              <a:t>Neck </a:t>
            </a:r>
            <a:r>
              <a:rPr lang="en-US" sz="1600" dirty="0"/>
              <a:t>Frosting Occurs ONLY WHEN THE PLANT LIQUEFIES, the dewar pressure is </a:t>
            </a:r>
            <a:r>
              <a:rPr lang="en-US" sz="1600" dirty="0" err="1"/>
              <a:t>normaly</a:t>
            </a:r>
            <a:r>
              <a:rPr lang="en-US" sz="1600" dirty="0"/>
              <a:t> low (1.18bara) compared to the OFF condition (1.35 bara</a:t>
            </a:r>
            <a:r>
              <a:rPr lang="en-US" sz="1600" dirty="0" smtClean="0"/>
              <a:t>).  Problem </a:t>
            </a:r>
            <a:r>
              <a:rPr lang="en-US" sz="1600" dirty="0"/>
              <a:t>NOT belongs to pressure or </a:t>
            </a:r>
            <a:r>
              <a:rPr lang="en-US" sz="1600" dirty="0" smtClean="0"/>
              <a:t>Leakage.  </a:t>
            </a:r>
            <a:r>
              <a:rPr lang="en-US" sz="1600" dirty="0"/>
              <a:t>Suspected Vacuum level of RDT and </a:t>
            </a:r>
            <a:r>
              <a:rPr lang="en-US" sz="1600" dirty="0" err="1"/>
              <a:t>dewar</a:t>
            </a:r>
            <a:r>
              <a:rPr lang="en-US" sz="1600" dirty="0"/>
              <a:t>, but it was OK</a:t>
            </a:r>
          </a:p>
          <a:p>
            <a:pPr>
              <a:buFont typeface="Arial" pitchFamily="34" charset="0"/>
              <a:buChar char="•"/>
            </a:pPr>
            <a:endParaRPr lang="en-US" sz="1000" dirty="0"/>
          </a:p>
          <a:p>
            <a:r>
              <a:rPr lang="en-US" sz="1600" u="sng" dirty="0">
                <a:solidFill>
                  <a:srgbClr val="FF0000"/>
                </a:solidFill>
              </a:rPr>
              <a:t>Action</a:t>
            </a:r>
            <a:r>
              <a:rPr lang="en-US" sz="1600" dirty="0"/>
              <a:t>:-One of the damper valves was closed by mistake, and this caused high evaporation during liquefaction.</a:t>
            </a:r>
          </a:p>
          <a:p>
            <a:endParaRPr lang="en-US" sz="1000" b="1" dirty="0" smtClean="0"/>
          </a:p>
          <a:p>
            <a:r>
              <a:rPr lang="en-US" sz="1600" b="1" dirty="0" smtClean="0"/>
              <a:t>Normally </a:t>
            </a:r>
            <a:r>
              <a:rPr lang="en-US" sz="1600" b="1" dirty="0"/>
              <a:t>both the dampeners should be on-line to void pressure fluctuations and there by bumping/oscillations of He liquid in Dewar ( which may lead to more vaporization- there by increasing pressure in Dewar and also leading to Heat &amp;Mass in-balance at cold end ) . </a:t>
            </a:r>
            <a:r>
              <a:rPr lang="en-US" sz="1600" dirty="0"/>
              <a:t> </a:t>
            </a:r>
            <a:r>
              <a:rPr lang="en-US" sz="1600" dirty="0" smtClean="0"/>
              <a:t>5KL dewar has two dampeners, For small dewars only one dampener</a:t>
            </a:r>
          </a:p>
          <a:p>
            <a:endParaRPr lang="en-US" sz="1600" dirty="0"/>
          </a:p>
        </p:txBody>
      </p:sp>
    </p:spTree>
    <p:extLst>
      <p:ext uri="{BB962C8B-B14F-4D97-AF65-F5344CB8AC3E}">
        <p14:creationId xmlns:p14="http://schemas.microsoft.com/office/powerpoint/2010/main" val="1057465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16531" y="104493"/>
            <a:ext cx="4771504"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smtClean="0">
                <a:solidFill>
                  <a:srgbClr val="FFFF00"/>
                </a:solidFill>
              </a:rPr>
              <a:t>Warming up of 5KL Mother Dewar</a:t>
            </a:r>
            <a:endParaRPr lang="en-US" b="1" dirty="0">
              <a:solidFill>
                <a:srgbClr val="FFFF00"/>
              </a:solidFill>
            </a:endParaRPr>
          </a:p>
        </p:txBody>
      </p:sp>
      <p:sp>
        <p:nvSpPr>
          <p:cNvPr id="3" name="TextBox 2"/>
          <p:cNvSpPr txBox="1"/>
          <p:nvPr/>
        </p:nvSpPr>
        <p:spPr>
          <a:xfrm>
            <a:off x="448886" y="723208"/>
            <a:ext cx="11122430" cy="2462213"/>
          </a:xfrm>
          <a:prstGeom prst="rect">
            <a:avLst/>
          </a:prstGeom>
          <a:noFill/>
        </p:spPr>
        <p:txBody>
          <a:bodyPr wrap="square" rtlCol="0">
            <a:spAutoFit/>
          </a:bodyPr>
          <a:lstStyle/>
          <a:p>
            <a:pPr algn="just"/>
            <a:r>
              <a:rPr lang="en-US" sz="1400" dirty="0" smtClean="0"/>
              <a:t>Very recently, we experienced problems with the liquid helium produced </a:t>
            </a:r>
            <a:r>
              <a:rPr lang="en-US" sz="1400" u="sng" dirty="0" smtClean="0"/>
              <a:t>internally</a:t>
            </a:r>
            <a:r>
              <a:rPr lang="en-US" sz="1400" dirty="0" smtClean="0"/>
              <a:t> which had an impact on the experimental setups of several groups. The contamination from the liquid helium would plug the capillaries / impedances of several  experimental setups such as SQUIS’s, PPMS thus allowing not to go below 4.2K. </a:t>
            </a:r>
          </a:p>
          <a:p>
            <a:pPr algn="just"/>
            <a:endParaRPr lang="en-US" sz="1400" dirty="0"/>
          </a:p>
          <a:p>
            <a:pPr algn="just"/>
            <a:r>
              <a:rPr lang="en-US" sz="1400" dirty="0" smtClean="0"/>
              <a:t>Choking occur some within less than an hour, some within weeks of operation.  Problem reoccurred even after the system warmup/purging.</a:t>
            </a:r>
          </a:p>
          <a:p>
            <a:pPr algn="just"/>
            <a:endParaRPr lang="en-US" sz="1400" dirty="0"/>
          </a:p>
          <a:p>
            <a:pPr algn="just"/>
            <a:r>
              <a:rPr lang="en-US" sz="1400" dirty="0" smtClean="0">
                <a:solidFill>
                  <a:srgbClr val="0000CC"/>
                </a:solidFill>
              </a:rPr>
              <a:t>However, the performance of the liquefier was not affected at all</a:t>
            </a:r>
            <a:r>
              <a:rPr lang="en-US" sz="1400" dirty="0" smtClean="0"/>
              <a:t>. </a:t>
            </a:r>
          </a:p>
          <a:p>
            <a:pPr algn="just"/>
            <a:endParaRPr lang="en-US" sz="1400" dirty="0" smtClean="0"/>
          </a:p>
          <a:p>
            <a:pPr algn="just"/>
            <a:r>
              <a:rPr lang="en-US" sz="1400" dirty="0" smtClean="0"/>
              <a:t>The problem is noticed "worldwide“ by many research facilities having capillary based experimental setups. It is well presumed as hydrogen contamination in helium gas supply could be the culprit, even though there is not much technical data available on this H</a:t>
            </a:r>
            <a:r>
              <a:rPr lang="en-US" sz="1400" baseline="-25000" dirty="0" smtClean="0"/>
              <a:t>2</a:t>
            </a:r>
            <a:r>
              <a:rPr lang="en-US" sz="1400" baseline="-25000" dirty="0"/>
              <a:t> </a:t>
            </a:r>
            <a:r>
              <a:rPr lang="en-US" sz="1400" dirty="0" smtClean="0"/>
              <a:t>contamination. </a:t>
            </a:r>
          </a:p>
          <a:p>
            <a:pPr algn="just"/>
            <a:endParaRPr lang="en-US" sz="1400" dirty="0" smtClean="0"/>
          </a:p>
        </p:txBody>
      </p:sp>
      <p:sp>
        <p:nvSpPr>
          <p:cNvPr id="4" name="TextBox 3"/>
          <p:cNvSpPr txBox="1"/>
          <p:nvPr/>
        </p:nvSpPr>
        <p:spPr>
          <a:xfrm>
            <a:off x="448886" y="723208"/>
            <a:ext cx="11122430" cy="3970318"/>
          </a:xfrm>
          <a:prstGeom prst="rect">
            <a:avLst/>
          </a:prstGeom>
          <a:noFill/>
        </p:spPr>
        <p:txBody>
          <a:bodyPr wrap="square" rtlCol="0">
            <a:spAutoFit/>
          </a:bodyPr>
          <a:lstStyle/>
          <a:p>
            <a:pPr algn="just"/>
            <a:r>
              <a:rPr lang="en-US" sz="1400" dirty="0" smtClean="0"/>
              <a:t>Very recently, we experienced problems with the liquid helium produced </a:t>
            </a:r>
            <a:r>
              <a:rPr lang="en-US" sz="1400" u="sng" dirty="0" smtClean="0"/>
              <a:t>internally</a:t>
            </a:r>
            <a:r>
              <a:rPr lang="en-US" sz="1400" dirty="0" smtClean="0"/>
              <a:t> which had an impact on the experimental setups of several groups. The contamination from the liquid helium would plug the capillaries / impedances of several  experimental setups such as SQUIS’s, PPMS thus allowing not to go below 4.2K. </a:t>
            </a:r>
          </a:p>
          <a:p>
            <a:pPr algn="just"/>
            <a:endParaRPr lang="en-US" sz="1400" dirty="0"/>
          </a:p>
          <a:p>
            <a:pPr algn="just"/>
            <a:r>
              <a:rPr lang="en-US" sz="1400" dirty="0" smtClean="0"/>
              <a:t>Choking occur some within less than an hour, some within weeks of operation.  Problem reoccurred even after the system warmup/purging.</a:t>
            </a:r>
          </a:p>
          <a:p>
            <a:pPr algn="just"/>
            <a:endParaRPr lang="en-US" sz="1400" dirty="0"/>
          </a:p>
          <a:p>
            <a:pPr algn="just"/>
            <a:r>
              <a:rPr lang="en-US" sz="1400" dirty="0" smtClean="0">
                <a:solidFill>
                  <a:srgbClr val="0000CC"/>
                </a:solidFill>
              </a:rPr>
              <a:t>However, the performance of the liquefier was not affected at all</a:t>
            </a:r>
            <a:r>
              <a:rPr lang="en-US" sz="1400" dirty="0" smtClean="0"/>
              <a:t>. </a:t>
            </a:r>
          </a:p>
          <a:p>
            <a:pPr algn="just"/>
            <a:endParaRPr lang="en-US" sz="1400" dirty="0" smtClean="0"/>
          </a:p>
          <a:p>
            <a:pPr algn="just"/>
            <a:r>
              <a:rPr lang="en-US" sz="1400" dirty="0" smtClean="0"/>
              <a:t>The problem is noticed "worldwide“ by many research facilities having capillary based experimental setups. It is well presumed as hydrogen contamination in helium gas supply could be the culprit, even though there is not much technical data available on this H</a:t>
            </a:r>
            <a:r>
              <a:rPr lang="en-US" sz="1400" baseline="-25000" dirty="0" smtClean="0"/>
              <a:t>2</a:t>
            </a:r>
            <a:r>
              <a:rPr lang="en-US" sz="1400" baseline="-25000" dirty="0"/>
              <a:t> </a:t>
            </a:r>
            <a:r>
              <a:rPr lang="en-US" sz="1400" dirty="0" smtClean="0"/>
              <a:t>contamination. </a:t>
            </a:r>
          </a:p>
          <a:p>
            <a:pPr algn="just"/>
            <a:endParaRPr lang="en-US" sz="1400" dirty="0" smtClean="0"/>
          </a:p>
          <a:p>
            <a:pPr algn="just"/>
            <a:r>
              <a:rPr lang="en-US" sz="1400" dirty="0" smtClean="0"/>
              <a:t>We decided to probe the root cause by measuring the helium gas quality for its H</a:t>
            </a:r>
            <a:r>
              <a:rPr lang="en-US" sz="1400" baseline="-25000" dirty="0" smtClean="0"/>
              <a:t>2</a:t>
            </a:r>
            <a:r>
              <a:rPr lang="en-US" sz="1400" dirty="0" smtClean="0"/>
              <a:t> content at various sample</a:t>
            </a:r>
          </a:p>
          <a:p>
            <a:pPr algn="just"/>
            <a:endParaRPr lang="en-US" sz="1400" dirty="0" smtClean="0"/>
          </a:p>
          <a:p>
            <a:pPr marL="285750" indent="-285750" algn="just">
              <a:buFontTx/>
              <a:buChar char="-"/>
            </a:pPr>
            <a:r>
              <a:rPr lang="en-US" sz="1400" dirty="0" smtClean="0"/>
              <a:t>Hydrogen content of pure gas (bought out gas) </a:t>
            </a:r>
          </a:p>
          <a:p>
            <a:pPr marL="285750" indent="-285750" algn="just">
              <a:buFontTx/>
              <a:buChar char="-"/>
            </a:pPr>
            <a:r>
              <a:rPr lang="en-US" sz="1400" dirty="0" smtClean="0"/>
              <a:t>Hydrogen content of boil-off liquid helium</a:t>
            </a:r>
          </a:p>
          <a:p>
            <a:pPr marL="285750" indent="-285750" algn="just">
              <a:buFontTx/>
              <a:buChar char="-"/>
            </a:pPr>
            <a:r>
              <a:rPr lang="en-US" sz="1400" dirty="0" smtClean="0"/>
              <a:t>Hydrogen content of helium gas taken from the compressor discharge (after ORS)</a:t>
            </a:r>
          </a:p>
          <a:p>
            <a:pPr marL="285750" indent="-285750" algn="just">
              <a:buFontTx/>
              <a:buChar char="-"/>
            </a:pPr>
            <a:r>
              <a:rPr lang="en-US" sz="1400" dirty="0" smtClean="0"/>
              <a:t>Hydrogen content of gas taken (from HP line) just after the plant shutdown and when the cold box temperature is around 20K to 60K assuming it may vomits more hydrogen trapped in charcoal adsorber.</a:t>
            </a:r>
          </a:p>
        </p:txBody>
      </p:sp>
      <p:sp>
        <p:nvSpPr>
          <p:cNvPr id="5" name="TextBox 4"/>
          <p:cNvSpPr txBox="1"/>
          <p:nvPr/>
        </p:nvSpPr>
        <p:spPr>
          <a:xfrm>
            <a:off x="448886" y="723208"/>
            <a:ext cx="11122430" cy="4185761"/>
          </a:xfrm>
          <a:prstGeom prst="rect">
            <a:avLst/>
          </a:prstGeom>
          <a:noFill/>
        </p:spPr>
        <p:txBody>
          <a:bodyPr wrap="square" rtlCol="0">
            <a:spAutoFit/>
          </a:bodyPr>
          <a:lstStyle/>
          <a:p>
            <a:pPr algn="just"/>
            <a:r>
              <a:rPr lang="en-US" sz="1400" dirty="0" smtClean="0"/>
              <a:t>Very recently, we experienced problems with the liquid helium produced </a:t>
            </a:r>
            <a:r>
              <a:rPr lang="en-US" sz="1400" u="sng" dirty="0" smtClean="0"/>
              <a:t>internally</a:t>
            </a:r>
            <a:r>
              <a:rPr lang="en-US" sz="1400" dirty="0" smtClean="0"/>
              <a:t> which had an impact on the experimental setups of several groups. The contamination from the liquid helium would plug the capillaries / impedances of several  experimental setups such as SQUIS’s, PPMS thus allowing not to go below 4.2K. </a:t>
            </a:r>
          </a:p>
          <a:p>
            <a:pPr algn="just"/>
            <a:endParaRPr lang="en-US" sz="1400" dirty="0"/>
          </a:p>
          <a:p>
            <a:pPr algn="just"/>
            <a:r>
              <a:rPr lang="en-US" sz="1400" dirty="0" smtClean="0"/>
              <a:t>Choking occur some within less than an hour, some within weeks of operation.  Problem reoccurred even after the system warmup/purging.</a:t>
            </a:r>
          </a:p>
          <a:p>
            <a:pPr algn="just"/>
            <a:endParaRPr lang="en-US" sz="1400" dirty="0"/>
          </a:p>
          <a:p>
            <a:pPr algn="just"/>
            <a:r>
              <a:rPr lang="en-US" sz="1400" dirty="0" smtClean="0">
                <a:solidFill>
                  <a:srgbClr val="0000CC"/>
                </a:solidFill>
              </a:rPr>
              <a:t>However, the performance of the liquefier was not affected at all</a:t>
            </a:r>
            <a:r>
              <a:rPr lang="en-US" sz="1400" dirty="0" smtClean="0"/>
              <a:t>. </a:t>
            </a:r>
          </a:p>
          <a:p>
            <a:pPr algn="just"/>
            <a:endParaRPr lang="en-US" sz="1400" dirty="0" smtClean="0"/>
          </a:p>
          <a:p>
            <a:pPr algn="just"/>
            <a:r>
              <a:rPr lang="en-US" sz="1400" dirty="0" smtClean="0"/>
              <a:t>The problem is noticed "worldwide“ by many research facilities having capillary based experimental setups. It is well presumed as hydrogen contamination in helium gas supply could be the culprit, even though there is not much technical data available on this H</a:t>
            </a:r>
            <a:r>
              <a:rPr lang="en-US" sz="1400" baseline="-25000" dirty="0" smtClean="0"/>
              <a:t>2</a:t>
            </a:r>
            <a:r>
              <a:rPr lang="en-US" sz="1400" baseline="-25000" dirty="0"/>
              <a:t> </a:t>
            </a:r>
            <a:r>
              <a:rPr lang="en-US" sz="1400" dirty="0" smtClean="0"/>
              <a:t>contamination. </a:t>
            </a:r>
          </a:p>
          <a:p>
            <a:pPr algn="just"/>
            <a:endParaRPr lang="en-US" sz="1400" dirty="0" smtClean="0"/>
          </a:p>
          <a:p>
            <a:pPr algn="just"/>
            <a:r>
              <a:rPr lang="en-US" sz="1400" dirty="0" smtClean="0"/>
              <a:t>We decided to probe the root cause by measuring the helium gas quality for its H</a:t>
            </a:r>
            <a:r>
              <a:rPr lang="en-US" sz="1400" baseline="-25000" dirty="0" smtClean="0"/>
              <a:t>2</a:t>
            </a:r>
            <a:r>
              <a:rPr lang="en-US" sz="1400" dirty="0" smtClean="0"/>
              <a:t> content at various sample</a:t>
            </a:r>
          </a:p>
          <a:p>
            <a:pPr algn="just"/>
            <a:endParaRPr lang="en-US" sz="1400" dirty="0" smtClean="0"/>
          </a:p>
          <a:p>
            <a:pPr marL="285750" indent="-285750" algn="just">
              <a:buFontTx/>
              <a:buChar char="-"/>
            </a:pPr>
            <a:r>
              <a:rPr lang="en-US" sz="1400" dirty="0" smtClean="0"/>
              <a:t>Hydrogen content of pure gas (bought out gas) [</a:t>
            </a:r>
            <a:r>
              <a:rPr lang="en-US" sz="1400" b="1" dirty="0" smtClean="0">
                <a:solidFill>
                  <a:srgbClr val="FF0000"/>
                </a:solidFill>
              </a:rPr>
              <a:t>H</a:t>
            </a:r>
            <a:r>
              <a:rPr lang="en-US" sz="1400" b="1" baseline="-25000" dirty="0" smtClean="0">
                <a:solidFill>
                  <a:srgbClr val="FF0000"/>
                </a:solidFill>
              </a:rPr>
              <a:t>2</a:t>
            </a:r>
            <a:r>
              <a:rPr lang="en-US" sz="1400" b="1" dirty="0" smtClean="0">
                <a:solidFill>
                  <a:srgbClr val="FF0000"/>
                </a:solidFill>
              </a:rPr>
              <a:t> = &lt;1 ppm</a:t>
            </a:r>
            <a:r>
              <a:rPr lang="en-US" sz="1400" dirty="0" smtClean="0"/>
              <a:t>]</a:t>
            </a:r>
          </a:p>
          <a:p>
            <a:pPr marL="285750" indent="-285750" algn="just">
              <a:buFontTx/>
              <a:buChar char="-"/>
            </a:pPr>
            <a:r>
              <a:rPr lang="en-US" sz="1400" dirty="0" smtClean="0"/>
              <a:t>Hydrogen content of boil-off liquid helium [</a:t>
            </a:r>
            <a:r>
              <a:rPr lang="en-US" sz="1400" b="1" dirty="0" smtClean="0">
                <a:solidFill>
                  <a:srgbClr val="FF0000"/>
                </a:solidFill>
              </a:rPr>
              <a:t>H</a:t>
            </a:r>
            <a:r>
              <a:rPr lang="en-US" sz="1400" b="1" baseline="-25000" dirty="0" smtClean="0">
                <a:solidFill>
                  <a:srgbClr val="FF0000"/>
                </a:solidFill>
              </a:rPr>
              <a:t>2</a:t>
            </a:r>
            <a:r>
              <a:rPr lang="en-US" sz="1400" b="1" dirty="0" smtClean="0">
                <a:solidFill>
                  <a:srgbClr val="FF0000"/>
                </a:solidFill>
              </a:rPr>
              <a:t> = 2 to 3.9 ppm</a:t>
            </a:r>
            <a:r>
              <a:rPr lang="en-US" sz="1400" dirty="0" smtClean="0"/>
              <a:t>]</a:t>
            </a:r>
          </a:p>
          <a:p>
            <a:pPr marL="285750" indent="-285750" algn="just">
              <a:buFontTx/>
              <a:buChar char="-"/>
            </a:pPr>
            <a:r>
              <a:rPr lang="en-US" sz="1400" dirty="0" smtClean="0"/>
              <a:t>Hydrogen content of helium gas taken from the compressor discharge (after ORS) [</a:t>
            </a:r>
            <a:r>
              <a:rPr lang="en-US" sz="1400" b="1" dirty="0" smtClean="0">
                <a:solidFill>
                  <a:srgbClr val="FF0000"/>
                </a:solidFill>
              </a:rPr>
              <a:t>H</a:t>
            </a:r>
            <a:r>
              <a:rPr lang="en-US" sz="1400" b="1" baseline="-25000" dirty="0" smtClean="0">
                <a:solidFill>
                  <a:srgbClr val="FF0000"/>
                </a:solidFill>
              </a:rPr>
              <a:t>2</a:t>
            </a:r>
            <a:r>
              <a:rPr lang="en-US" sz="1400" b="1" dirty="0" smtClean="0">
                <a:solidFill>
                  <a:srgbClr val="FF0000"/>
                </a:solidFill>
              </a:rPr>
              <a:t> = ~ 1 ppm</a:t>
            </a:r>
            <a:r>
              <a:rPr lang="en-US" sz="1400" dirty="0" smtClean="0"/>
              <a:t>]</a:t>
            </a:r>
          </a:p>
          <a:p>
            <a:pPr marL="285750" indent="-285750" algn="just">
              <a:buFontTx/>
              <a:buChar char="-"/>
            </a:pPr>
            <a:r>
              <a:rPr lang="en-US" sz="1400" dirty="0" smtClean="0"/>
              <a:t>Hydrogen content of gas taken (from HP line) just after the plant shutdown and when the cold box temperature is around 20K to 60K assuming it may vomits more hydrogen trapped in charcoal adsorber.  [</a:t>
            </a:r>
            <a:r>
              <a:rPr lang="en-US" sz="1400" b="1" dirty="0" smtClean="0">
                <a:solidFill>
                  <a:srgbClr val="FF0000"/>
                </a:solidFill>
              </a:rPr>
              <a:t>H</a:t>
            </a:r>
            <a:r>
              <a:rPr lang="en-US" sz="1400" b="1" baseline="-25000" dirty="0" smtClean="0">
                <a:solidFill>
                  <a:srgbClr val="FF0000"/>
                </a:solidFill>
              </a:rPr>
              <a:t>2</a:t>
            </a:r>
            <a:r>
              <a:rPr lang="en-US" sz="1400" b="1" dirty="0" smtClean="0">
                <a:solidFill>
                  <a:srgbClr val="FF0000"/>
                </a:solidFill>
              </a:rPr>
              <a:t> = 29 ppm</a:t>
            </a:r>
            <a:r>
              <a:rPr lang="en-US" sz="1400" dirty="0" smtClean="0"/>
              <a:t>]</a:t>
            </a:r>
          </a:p>
          <a:p>
            <a:pPr algn="just"/>
            <a:endParaRPr lang="en-US" sz="1400" dirty="0" smtClean="0"/>
          </a:p>
        </p:txBody>
      </p:sp>
      <p:sp>
        <p:nvSpPr>
          <p:cNvPr id="6" name="TextBox 5"/>
          <p:cNvSpPr txBox="1"/>
          <p:nvPr/>
        </p:nvSpPr>
        <p:spPr>
          <a:xfrm>
            <a:off x="448886" y="723208"/>
            <a:ext cx="11122430" cy="5478423"/>
          </a:xfrm>
          <a:prstGeom prst="rect">
            <a:avLst/>
          </a:prstGeom>
          <a:noFill/>
        </p:spPr>
        <p:txBody>
          <a:bodyPr wrap="square" rtlCol="0">
            <a:spAutoFit/>
          </a:bodyPr>
          <a:lstStyle/>
          <a:p>
            <a:pPr algn="just"/>
            <a:r>
              <a:rPr lang="en-US" sz="1400" dirty="0" smtClean="0"/>
              <a:t>Very recently, we experienced problems with the liquid helium produced </a:t>
            </a:r>
            <a:r>
              <a:rPr lang="en-US" sz="1400" u="sng" dirty="0" smtClean="0"/>
              <a:t>internally</a:t>
            </a:r>
            <a:r>
              <a:rPr lang="en-US" sz="1400" dirty="0" smtClean="0"/>
              <a:t> which had an impact on the experimental setups of several groups. The contamination from the liquid helium would plug the capillaries / impedances of several  experimental setups such as SQUIS’s, PPMS thus allowing not to go below 4.2K. </a:t>
            </a:r>
          </a:p>
          <a:p>
            <a:pPr algn="just"/>
            <a:endParaRPr lang="en-US" sz="1400" dirty="0"/>
          </a:p>
          <a:p>
            <a:pPr algn="just"/>
            <a:r>
              <a:rPr lang="en-US" sz="1400" dirty="0" smtClean="0"/>
              <a:t>Choking occur some within less than an hour, some within weeks of operation.  Problem reoccurred even after the system warmup/purging.</a:t>
            </a:r>
          </a:p>
          <a:p>
            <a:pPr algn="just"/>
            <a:endParaRPr lang="en-US" sz="1400" dirty="0"/>
          </a:p>
          <a:p>
            <a:pPr algn="just"/>
            <a:r>
              <a:rPr lang="en-US" sz="1400" dirty="0" smtClean="0">
                <a:solidFill>
                  <a:srgbClr val="0000CC"/>
                </a:solidFill>
              </a:rPr>
              <a:t>However, the performance of the liquefier was not affected at all</a:t>
            </a:r>
            <a:r>
              <a:rPr lang="en-US" sz="1400" dirty="0" smtClean="0"/>
              <a:t>. </a:t>
            </a:r>
          </a:p>
          <a:p>
            <a:pPr algn="just"/>
            <a:endParaRPr lang="en-US" sz="1400" dirty="0" smtClean="0"/>
          </a:p>
          <a:p>
            <a:pPr algn="just"/>
            <a:r>
              <a:rPr lang="en-US" sz="1400" dirty="0" smtClean="0"/>
              <a:t>The problem is noticed "worldwide“ by many research facilities having capillary based experimental setups. It is well presumed as hydrogen contamination in helium gas supply could be the culprit, even though there is not much technical data available on this H</a:t>
            </a:r>
            <a:r>
              <a:rPr lang="en-US" sz="1400" baseline="-25000" dirty="0" smtClean="0"/>
              <a:t>2</a:t>
            </a:r>
            <a:r>
              <a:rPr lang="en-US" sz="1400" baseline="-25000" dirty="0"/>
              <a:t> </a:t>
            </a:r>
            <a:r>
              <a:rPr lang="en-US" sz="1400" dirty="0" smtClean="0"/>
              <a:t>contamination. </a:t>
            </a:r>
          </a:p>
          <a:p>
            <a:pPr algn="just"/>
            <a:endParaRPr lang="en-US" sz="1400" dirty="0" smtClean="0"/>
          </a:p>
          <a:p>
            <a:pPr algn="just"/>
            <a:r>
              <a:rPr lang="en-US" sz="1400" dirty="0" smtClean="0"/>
              <a:t>We decided to probe the root cause by measuring the helium gas quality for its H</a:t>
            </a:r>
            <a:r>
              <a:rPr lang="en-US" sz="1400" baseline="-25000" dirty="0" smtClean="0"/>
              <a:t>2</a:t>
            </a:r>
            <a:r>
              <a:rPr lang="en-US" sz="1400" dirty="0" smtClean="0"/>
              <a:t> content at various sample</a:t>
            </a:r>
          </a:p>
          <a:p>
            <a:pPr algn="just"/>
            <a:endParaRPr lang="en-US" sz="1400" dirty="0" smtClean="0"/>
          </a:p>
          <a:p>
            <a:pPr marL="285750" indent="-285750" algn="just">
              <a:buFontTx/>
              <a:buChar char="-"/>
            </a:pPr>
            <a:r>
              <a:rPr lang="en-US" sz="1400" dirty="0" smtClean="0"/>
              <a:t>Hydrogen content of pure gas (bought out gas) </a:t>
            </a:r>
          </a:p>
          <a:p>
            <a:pPr marL="285750" indent="-285750" algn="just">
              <a:buFontTx/>
              <a:buChar char="-"/>
            </a:pPr>
            <a:r>
              <a:rPr lang="en-US" sz="1400" dirty="0" smtClean="0"/>
              <a:t>Hydrogen content of boil-off liquid helium</a:t>
            </a:r>
          </a:p>
          <a:p>
            <a:pPr marL="285750" indent="-285750" algn="just">
              <a:buFontTx/>
              <a:buChar char="-"/>
            </a:pPr>
            <a:r>
              <a:rPr lang="en-US" sz="1400" dirty="0" smtClean="0"/>
              <a:t>Hydrogen content of helium gas taken from the compressor discharge (after ORS)</a:t>
            </a:r>
          </a:p>
          <a:p>
            <a:pPr marL="285750" indent="-285750" algn="just">
              <a:buFontTx/>
              <a:buChar char="-"/>
            </a:pPr>
            <a:r>
              <a:rPr lang="en-US" sz="1400" dirty="0" smtClean="0"/>
              <a:t>Hydrogen content of gas taken (from HP line) just after the plant shutdown and when the cold box temperature is around 20K to 60K assuming it may vomits more hydrogen trapped in charcoal adsorber.</a:t>
            </a:r>
          </a:p>
          <a:p>
            <a:pPr algn="just"/>
            <a:endParaRPr lang="en-US" sz="1400" dirty="0" smtClean="0"/>
          </a:p>
          <a:p>
            <a:pPr algn="just"/>
            <a:r>
              <a:rPr lang="en-US" sz="1400" dirty="0" smtClean="0"/>
              <a:t>Possibilities: </a:t>
            </a:r>
          </a:p>
          <a:p>
            <a:pPr marL="285750" indent="-285750" algn="just">
              <a:buFontTx/>
              <a:buChar char="-"/>
            </a:pPr>
            <a:r>
              <a:rPr lang="en-US" sz="1400" dirty="0" smtClean="0"/>
              <a:t>Quality of external gas supply could have heavily contaminated at some point [</a:t>
            </a:r>
            <a:r>
              <a:rPr lang="en-US" sz="1400" dirty="0" smtClean="0">
                <a:solidFill>
                  <a:srgbClr val="FF0000"/>
                </a:solidFill>
              </a:rPr>
              <a:t>Not sure when </a:t>
            </a:r>
            <a:r>
              <a:rPr lang="en-US" sz="1400" dirty="0" smtClean="0"/>
              <a:t>]</a:t>
            </a:r>
          </a:p>
          <a:p>
            <a:pPr marL="285750" indent="-285750" algn="just">
              <a:buFontTx/>
              <a:buChar char="-"/>
            </a:pPr>
            <a:r>
              <a:rPr lang="en-US" sz="1400" dirty="0" smtClean="0"/>
              <a:t>Heavy contamination (HC) in the helium recovery line. [</a:t>
            </a:r>
            <a:r>
              <a:rPr lang="en-US" sz="1400" dirty="0" smtClean="0">
                <a:solidFill>
                  <a:srgbClr val="FF0000"/>
                </a:solidFill>
              </a:rPr>
              <a:t>Checked and cleaned all the possible line</a:t>
            </a:r>
            <a:r>
              <a:rPr lang="en-US" sz="1400" dirty="0" smtClean="0"/>
              <a:t>]</a:t>
            </a:r>
          </a:p>
          <a:p>
            <a:pPr marL="285750" indent="-285750" algn="just">
              <a:buFontTx/>
              <a:buChar char="-"/>
            </a:pPr>
            <a:r>
              <a:rPr lang="en-US" sz="1400" dirty="0" smtClean="0"/>
              <a:t>The main storage vessel could have gathered a “critical” amount of hydrogen over the years [</a:t>
            </a:r>
            <a:r>
              <a:rPr lang="en-US" sz="1400" dirty="0" smtClean="0">
                <a:solidFill>
                  <a:srgbClr val="FF0000"/>
                </a:solidFill>
              </a:rPr>
              <a:t>our 5000 </a:t>
            </a:r>
            <a:r>
              <a:rPr lang="en-US" sz="1400" dirty="0" err="1" smtClean="0">
                <a:solidFill>
                  <a:srgbClr val="FF0000"/>
                </a:solidFill>
              </a:rPr>
              <a:t>ltr</a:t>
            </a:r>
            <a:r>
              <a:rPr lang="en-US" sz="1400" dirty="0" smtClean="0">
                <a:solidFill>
                  <a:srgbClr val="FF0000"/>
                </a:solidFill>
              </a:rPr>
              <a:t> storage vessel at 4.2K since 2008</a:t>
            </a:r>
            <a:r>
              <a:rPr lang="en-US" sz="1400" dirty="0" smtClean="0"/>
              <a:t>]</a:t>
            </a:r>
          </a:p>
          <a:p>
            <a:pPr marL="285750" indent="-285750" algn="just">
              <a:buFontTx/>
              <a:buChar char="-"/>
            </a:pPr>
            <a:endParaRPr lang="en-US" sz="1400" dirty="0" smtClean="0"/>
          </a:p>
          <a:p>
            <a:pPr algn="just"/>
            <a:r>
              <a:rPr lang="en-US" sz="1400" dirty="0" smtClean="0"/>
              <a:t>ACTION:  </a:t>
            </a:r>
            <a:r>
              <a:rPr lang="en-US" sz="1400" b="1" dirty="0" smtClean="0">
                <a:solidFill>
                  <a:srgbClr val="0000CC"/>
                </a:solidFill>
              </a:rPr>
              <a:t>WARMING UP AND FLUSHING OF 5KL LIQUID HELIUM dewar</a:t>
            </a:r>
          </a:p>
        </p:txBody>
      </p:sp>
    </p:spTree>
    <p:extLst>
      <p:ext uri="{BB962C8B-B14F-4D97-AF65-F5344CB8AC3E}">
        <p14:creationId xmlns:p14="http://schemas.microsoft.com/office/powerpoint/2010/main" val="145840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046" y="3543660"/>
            <a:ext cx="2407190" cy="320958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303758" y="646470"/>
            <a:ext cx="3733339" cy="280000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22721" y="3994829"/>
            <a:ext cx="3177548" cy="238316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77462" y="744089"/>
            <a:ext cx="3068672" cy="230150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8395" y="4048788"/>
            <a:ext cx="4579714" cy="2747828"/>
          </a:xfrm>
          <a:prstGeom prst="rect">
            <a:avLst/>
          </a:prstGeom>
        </p:spPr>
      </p:pic>
      <p:sp>
        <p:nvSpPr>
          <p:cNvPr id="13" name="TextBox 12"/>
          <p:cNvSpPr txBox="1"/>
          <p:nvPr/>
        </p:nvSpPr>
        <p:spPr>
          <a:xfrm>
            <a:off x="6830983" y="6205796"/>
            <a:ext cx="3917665" cy="307777"/>
          </a:xfrm>
          <a:prstGeom prst="rect">
            <a:avLst/>
          </a:prstGeom>
          <a:noFill/>
        </p:spPr>
        <p:txBody>
          <a:bodyPr wrap="square" rtlCol="0">
            <a:spAutoFit/>
          </a:bodyPr>
          <a:lstStyle/>
          <a:p>
            <a:pPr algn="ctr"/>
            <a:r>
              <a:rPr lang="en-US" sz="1400" b="1" dirty="0" smtClean="0">
                <a:solidFill>
                  <a:srgbClr val="FFFF00"/>
                </a:solidFill>
              </a:rPr>
              <a:t>Evacuation of helium feed gas Compressor module</a:t>
            </a:r>
            <a:endParaRPr lang="en-US" sz="1400" b="1" dirty="0">
              <a:solidFill>
                <a:srgbClr val="FFFF00"/>
              </a:solidFill>
            </a:endParaRPr>
          </a:p>
        </p:txBody>
      </p:sp>
      <p:sp>
        <p:nvSpPr>
          <p:cNvPr id="15" name="TextBox 14"/>
          <p:cNvSpPr txBox="1"/>
          <p:nvPr/>
        </p:nvSpPr>
        <p:spPr>
          <a:xfrm>
            <a:off x="3610955" y="6251963"/>
            <a:ext cx="2413000" cy="523220"/>
          </a:xfrm>
          <a:prstGeom prst="rect">
            <a:avLst/>
          </a:prstGeom>
          <a:noFill/>
        </p:spPr>
        <p:txBody>
          <a:bodyPr wrap="square" rtlCol="0">
            <a:spAutoFit/>
          </a:bodyPr>
          <a:lstStyle/>
          <a:p>
            <a:pPr algn="ctr"/>
            <a:r>
              <a:rPr lang="en-US" sz="1400" b="1" dirty="0" smtClean="0">
                <a:solidFill>
                  <a:srgbClr val="FFFF00"/>
                </a:solidFill>
              </a:rPr>
              <a:t>Evacuation of Impure helium gas LINE DRIER</a:t>
            </a:r>
            <a:endParaRPr lang="en-US" sz="1400" b="1" dirty="0">
              <a:solidFill>
                <a:srgbClr val="FFFF00"/>
              </a:solidFill>
            </a:endParaRPr>
          </a:p>
        </p:txBody>
      </p:sp>
      <p:sp>
        <p:nvSpPr>
          <p:cNvPr id="16" name="TextBox 15"/>
          <p:cNvSpPr txBox="1"/>
          <p:nvPr/>
        </p:nvSpPr>
        <p:spPr>
          <a:xfrm>
            <a:off x="601866" y="6219901"/>
            <a:ext cx="2413000" cy="523220"/>
          </a:xfrm>
          <a:prstGeom prst="rect">
            <a:avLst/>
          </a:prstGeom>
          <a:noFill/>
        </p:spPr>
        <p:txBody>
          <a:bodyPr wrap="square" rtlCol="0">
            <a:spAutoFit/>
          </a:bodyPr>
          <a:lstStyle/>
          <a:p>
            <a:pPr algn="ctr"/>
            <a:r>
              <a:rPr lang="en-US" sz="1400" b="1" dirty="0" smtClean="0">
                <a:solidFill>
                  <a:srgbClr val="FFFF00"/>
                </a:solidFill>
              </a:rPr>
              <a:t>Evacuation of Coaxial (RDT) helium siphon</a:t>
            </a:r>
            <a:endParaRPr lang="en-US" sz="1400" b="1" dirty="0">
              <a:solidFill>
                <a:srgbClr val="FFFF00"/>
              </a:solidFill>
            </a:endParaRPr>
          </a:p>
        </p:txBody>
      </p:sp>
      <p:sp>
        <p:nvSpPr>
          <p:cNvPr id="17" name="TextBox 16"/>
          <p:cNvSpPr txBox="1"/>
          <p:nvPr/>
        </p:nvSpPr>
        <p:spPr>
          <a:xfrm>
            <a:off x="8823795" y="3452065"/>
            <a:ext cx="2413000" cy="307777"/>
          </a:xfrm>
          <a:prstGeom prst="rect">
            <a:avLst/>
          </a:prstGeom>
          <a:noFill/>
        </p:spPr>
        <p:txBody>
          <a:bodyPr wrap="square" rtlCol="0">
            <a:spAutoFit/>
          </a:bodyPr>
          <a:lstStyle/>
          <a:p>
            <a:pPr algn="ctr"/>
            <a:r>
              <a:rPr lang="en-US" sz="1400" b="1" dirty="0" smtClean="0">
                <a:solidFill>
                  <a:srgbClr val="FFFF00"/>
                </a:solidFill>
              </a:rPr>
              <a:t>Evacuation of ORS</a:t>
            </a:r>
            <a:endParaRPr lang="en-US" sz="1400" b="1" dirty="0">
              <a:solidFill>
                <a:srgbClr val="FFFF00"/>
              </a:solidFill>
            </a:endParaRPr>
          </a:p>
        </p:txBody>
      </p:sp>
      <p:sp>
        <p:nvSpPr>
          <p:cNvPr id="19" name="TextBox 18"/>
          <p:cNvSpPr txBox="1"/>
          <p:nvPr/>
        </p:nvSpPr>
        <p:spPr>
          <a:xfrm>
            <a:off x="661047" y="2941936"/>
            <a:ext cx="2301504" cy="461665"/>
          </a:xfrm>
          <a:prstGeom prst="rect">
            <a:avLst/>
          </a:prstGeom>
          <a:noFill/>
        </p:spPr>
        <p:txBody>
          <a:bodyPr wrap="square" rtlCol="0">
            <a:spAutoFit/>
          </a:bodyPr>
          <a:lstStyle/>
          <a:p>
            <a:pPr algn="ctr"/>
            <a:r>
              <a:rPr lang="en-US" sz="1200" b="1" dirty="0" smtClean="0">
                <a:solidFill>
                  <a:srgbClr val="FFFF00"/>
                </a:solidFill>
              </a:rPr>
              <a:t>Evacuation of 5KL Mother Dewar through the Dewar Vent port</a:t>
            </a:r>
            <a:endParaRPr lang="en-US" sz="1200" b="1" dirty="0">
              <a:solidFill>
                <a:srgbClr val="FFFF00"/>
              </a:solidFill>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6876" y="301211"/>
            <a:ext cx="4249679" cy="3187260"/>
          </a:xfrm>
          <a:prstGeom prst="rect">
            <a:avLst/>
          </a:prstGeom>
        </p:spPr>
      </p:pic>
      <p:sp>
        <p:nvSpPr>
          <p:cNvPr id="23" name="TextBox 22"/>
          <p:cNvSpPr txBox="1"/>
          <p:nvPr/>
        </p:nvSpPr>
        <p:spPr>
          <a:xfrm>
            <a:off x="2935302" y="2715672"/>
            <a:ext cx="2413000" cy="523220"/>
          </a:xfrm>
          <a:prstGeom prst="rect">
            <a:avLst/>
          </a:prstGeom>
          <a:noFill/>
        </p:spPr>
        <p:txBody>
          <a:bodyPr wrap="square" rtlCol="0">
            <a:spAutoFit/>
          </a:bodyPr>
          <a:lstStyle/>
          <a:p>
            <a:pPr algn="ctr"/>
            <a:r>
              <a:rPr lang="en-US" sz="1400" b="1" dirty="0" smtClean="0">
                <a:solidFill>
                  <a:srgbClr val="FFFF00"/>
                </a:solidFill>
              </a:rPr>
              <a:t>Evacuation of Cold box </a:t>
            </a:r>
          </a:p>
          <a:p>
            <a:pPr algn="ctr"/>
            <a:r>
              <a:rPr lang="en-US" sz="1400" b="1" dirty="0" smtClean="0">
                <a:solidFill>
                  <a:srgbClr val="FFFF00"/>
                </a:solidFill>
              </a:rPr>
              <a:t>[HP &amp; LP side]</a:t>
            </a:r>
            <a:endParaRPr lang="en-US" sz="1400" b="1" dirty="0">
              <a:solidFill>
                <a:srgbClr val="FFFF00"/>
              </a:solidFill>
            </a:endParaRPr>
          </a:p>
        </p:txBody>
      </p:sp>
      <p:sp>
        <p:nvSpPr>
          <p:cNvPr id="24" name="TextBox 23"/>
          <p:cNvSpPr txBox="1"/>
          <p:nvPr/>
        </p:nvSpPr>
        <p:spPr>
          <a:xfrm>
            <a:off x="5544010" y="2748553"/>
            <a:ext cx="2017464" cy="461665"/>
          </a:xfrm>
          <a:prstGeom prst="rect">
            <a:avLst/>
          </a:prstGeom>
          <a:noFill/>
        </p:spPr>
        <p:txBody>
          <a:bodyPr wrap="square" rtlCol="0">
            <a:spAutoFit/>
          </a:bodyPr>
          <a:lstStyle/>
          <a:p>
            <a:pPr algn="ctr"/>
            <a:r>
              <a:rPr lang="en-US" sz="1200" b="1" dirty="0" smtClean="0">
                <a:solidFill>
                  <a:srgbClr val="FFFF00"/>
                </a:solidFill>
              </a:rPr>
              <a:t>Evacuation of 5KL Dewar through </a:t>
            </a:r>
            <a:r>
              <a:rPr lang="en-US" sz="1200" b="1" dirty="0" err="1" smtClean="0">
                <a:solidFill>
                  <a:srgbClr val="FFFF00"/>
                </a:solidFill>
              </a:rPr>
              <a:t>Lhe</a:t>
            </a:r>
            <a:r>
              <a:rPr lang="en-US" sz="1200" b="1" dirty="0" smtClean="0">
                <a:solidFill>
                  <a:srgbClr val="FFFF00"/>
                </a:solidFill>
              </a:rPr>
              <a:t> transfer siphon</a:t>
            </a:r>
            <a:endParaRPr lang="en-US" sz="1200" b="1" dirty="0">
              <a:solidFill>
                <a:srgbClr val="FFFF00"/>
              </a:solidFill>
            </a:endParaRPr>
          </a:p>
        </p:txBody>
      </p:sp>
      <p:sp>
        <p:nvSpPr>
          <p:cNvPr id="4" name="Up Arrow 3"/>
          <p:cNvSpPr/>
          <p:nvPr/>
        </p:nvSpPr>
        <p:spPr>
          <a:xfrm rot="1168110">
            <a:off x="6353237" y="2093224"/>
            <a:ext cx="255381" cy="70437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rot="3978214">
            <a:off x="4226471" y="2393110"/>
            <a:ext cx="524936" cy="23417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857406" y="60860"/>
            <a:ext cx="4771504"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smtClean="0">
                <a:solidFill>
                  <a:srgbClr val="FFFF00"/>
                </a:solidFill>
              </a:rPr>
              <a:t>Warming </a:t>
            </a:r>
            <a:r>
              <a:rPr lang="en-US" b="1" dirty="0" smtClean="0">
                <a:solidFill>
                  <a:srgbClr val="FFFF00"/>
                </a:solidFill>
              </a:rPr>
              <a:t>&amp; Cleaning of </a:t>
            </a:r>
            <a:r>
              <a:rPr lang="en-US" b="1" dirty="0" smtClean="0">
                <a:solidFill>
                  <a:srgbClr val="FFFF00"/>
                </a:solidFill>
              </a:rPr>
              <a:t>5KL Mother Dewar</a:t>
            </a:r>
            <a:endParaRPr lang="en-US" b="1" dirty="0">
              <a:solidFill>
                <a:srgbClr val="FFFF00"/>
              </a:solidFill>
            </a:endParaRPr>
          </a:p>
        </p:txBody>
      </p:sp>
      <p:sp>
        <p:nvSpPr>
          <p:cNvPr id="26" name="Left Arrow 25"/>
          <p:cNvSpPr/>
          <p:nvPr/>
        </p:nvSpPr>
        <p:spPr>
          <a:xfrm rot="6489632">
            <a:off x="1073424" y="4225396"/>
            <a:ext cx="875729" cy="26081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729552" y="3784331"/>
            <a:ext cx="7001302" cy="646331"/>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smtClean="0">
                <a:solidFill>
                  <a:schemeClr val="bg1"/>
                </a:solidFill>
              </a:rPr>
              <a:t>Dewar successfully warmed </a:t>
            </a:r>
            <a:r>
              <a:rPr lang="en-US" b="1" dirty="0" err="1" smtClean="0">
                <a:solidFill>
                  <a:schemeClr val="bg1"/>
                </a:solidFill>
              </a:rPr>
              <a:t>upto</a:t>
            </a:r>
            <a:r>
              <a:rPr lang="en-US" b="1" dirty="0" smtClean="0">
                <a:solidFill>
                  <a:schemeClr val="bg1"/>
                </a:solidFill>
              </a:rPr>
              <a:t> 302K (3 days), purged/decontamination (3 days) and </a:t>
            </a:r>
            <a:r>
              <a:rPr lang="en-US" b="1" dirty="0" smtClean="0">
                <a:solidFill>
                  <a:schemeClr val="bg1"/>
                </a:solidFill>
              </a:rPr>
              <a:t>Re-</a:t>
            </a:r>
            <a:r>
              <a:rPr lang="en-US" b="1" dirty="0" err="1" smtClean="0">
                <a:solidFill>
                  <a:schemeClr val="bg1"/>
                </a:solidFill>
              </a:rPr>
              <a:t>liquefication</a:t>
            </a:r>
            <a:r>
              <a:rPr lang="en-US" b="1" dirty="0" smtClean="0">
                <a:solidFill>
                  <a:schemeClr val="bg1"/>
                </a:solidFill>
              </a:rPr>
              <a:t> </a:t>
            </a:r>
            <a:r>
              <a:rPr lang="en-US" b="1" dirty="0" smtClean="0">
                <a:solidFill>
                  <a:schemeClr val="bg1"/>
                </a:solidFill>
              </a:rPr>
              <a:t>(~50 hours)   </a:t>
            </a:r>
            <a:endParaRPr lang="en-US" b="1" dirty="0">
              <a:solidFill>
                <a:schemeClr val="bg1"/>
              </a:solidFill>
            </a:endParaRPr>
          </a:p>
        </p:txBody>
      </p:sp>
    </p:spTree>
    <p:extLst>
      <p:ext uri="{BB962C8B-B14F-4D97-AF65-F5344CB8AC3E}">
        <p14:creationId xmlns:p14="http://schemas.microsoft.com/office/powerpoint/2010/main" val="26102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9823" y="238298"/>
            <a:ext cx="5067300" cy="38100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a:solidFill>
                  <a:srgbClr val="FFFF00"/>
                </a:solidFill>
              </a:rPr>
              <a:t>Extra Buffer in the Purifier Regeneration Outlet</a:t>
            </a:r>
          </a:p>
        </p:txBody>
      </p:sp>
      <p:sp>
        <p:nvSpPr>
          <p:cNvPr id="18" name="TextBox 17"/>
          <p:cNvSpPr txBox="1"/>
          <p:nvPr/>
        </p:nvSpPr>
        <p:spPr>
          <a:xfrm>
            <a:off x="255271" y="710082"/>
            <a:ext cx="6752358" cy="1477328"/>
          </a:xfrm>
          <a:prstGeom prst="rect">
            <a:avLst/>
          </a:prstGeom>
          <a:noFill/>
        </p:spPr>
        <p:txBody>
          <a:bodyPr wrap="square" rtlCol="0">
            <a:spAutoFit/>
          </a:bodyPr>
          <a:lstStyle/>
          <a:p>
            <a:pPr algn="just"/>
            <a:r>
              <a:rPr lang="en-US" dirty="0"/>
              <a:t>High pressure rise </a:t>
            </a:r>
            <a:r>
              <a:rPr lang="en-US" dirty="0" smtClean="0"/>
              <a:t>whenever the </a:t>
            </a:r>
            <a:r>
              <a:rPr lang="en-US" dirty="0"/>
              <a:t>regeneration </a:t>
            </a:r>
            <a:r>
              <a:rPr lang="en-US" dirty="0" smtClean="0"/>
              <a:t>is initiated during purifier operation.  Sudden release of high pressure (~33 bar) cause the recovery flow integrator getting damaged. Added </a:t>
            </a:r>
            <a:r>
              <a:rPr lang="en-US" dirty="0"/>
              <a:t>a 1 </a:t>
            </a:r>
            <a:r>
              <a:rPr lang="en-US" dirty="0" err="1"/>
              <a:t>cu.m</a:t>
            </a:r>
            <a:r>
              <a:rPr lang="en-US" dirty="0"/>
              <a:t> buffer tank and the regen out to this tank, which reduces the pressure to around 1-2 </a:t>
            </a:r>
            <a:r>
              <a:rPr lang="en-US" dirty="0" smtClean="0"/>
              <a:t>psig</a:t>
            </a:r>
            <a:endParaRPr lang="en-US" dirty="0"/>
          </a:p>
        </p:txBody>
      </p:sp>
      <p:pic>
        <p:nvPicPr>
          <p:cNvPr id="2" name="Picture 1"/>
          <p:cNvPicPr>
            <a:picLocks noChangeAspect="1"/>
          </p:cNvPicPr>
          <p:nvPr/>
        </p:nvPicPr>
        <p:blipFill>
          <a:blip r:embed="rId2"/>
          <a:stretch>
            <a:fillRect/>
          </a:stretch>
        </p:blipFill>
        <p:spPr>
          <a:xfrm>
            <a:off x="255271" y="2170203"/>
            <a:ext cx="6967840" cy="4265735"/>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5862" y="2009522"/>
            <a:ext cx="1984967" cy="2646622"/>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7685" y="1992375"/>
            <a:ext cx="1997827" cy="2663769"/>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5483" y="4735253"/>
            <a:ext cx="2704406" cy="2028304"/>
          </a:xfrm>
          <a:prstGeom prst="rect">
            <a:avLst/>
          </a:prstGeom>
        </p:spPr>
      </p:pic>
      <p:sp>
        <p:nvSpPr>
          <p:cNvPr id="31" name="TextBox 30"/>
          <p:cNvSpPr txBox="1"/>
          <p:nvPr/>
        </p:nvSpPr>
        <p:spPr>
          <a:xfrm>
            <a:off x="7972942" y="917900"/>
            <a:ext cx="3849486"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smtClean="0">
                <a:solidFill>
                  <a:srgbClr val="FFFF00"/>
                </a:solidFill>
              </a:rPr>
              <a:t>Miscellaneous Improvements for </a:t>
            </a:r>
            <a:r>
              <a:rPr lang="en-US" b="1" dirty="0">
                <a:solidFill>
                  <a:srgbClr val="FFFF00"/>
                </a:solidFill>
              </a:rPr>
              <a:t>O</a:t>
            </a:r>
            <a:r>
              <a:rPr lang="en-US" b="1" dirty="0" smtClean="0">
                <a:solidFill>
                  <a:srgbClr val="FFFF00"/>
                </a:solidFill>
              </a:rPr>
              <a:t>perational Convenience</a:t>
            </a:r>
            <a:endParaRPr lang="en-US" b="1" dirty="0">
              <a:solidFill>
                <a:srgbClr val="FFFF00"/>
              </a:solidFill>
            </a:endParaRPr>
          </a:p>
        </p:txBody>
      </p:sp>
      <p:sp>
        <p:nvSpPr>
          <p:cNvPr id="32" name="TextBox 31"/>
          <p:cNvSpPr txBox="1"/>
          <p:nvPr/>
        </p:nvSpPr>
        <p:spPr>
          <a:xfrm>
            <a:off x="7765862" y="3995293"/>
            <a:ext cx="1910153" cy="738664"/>
          </a:xfrm>
          <a:prstGeom prst="rect">
            <a:avLst/>
          </a:prstGeom>
          <a:noFill/>
        </p:spPr>
        <p:txBody>
          <a:bodyPr wrap="square" rtlCol="0">
            <a:spAutoFit/>
          </a:bodyPr>
          <a:lstStyle/>
          <a:p>
            <a:pPr algn="ctr"/>
            <a:r>
              <a:rPr lang="en-US" sz="1400" b="1" dirty="0" smtClean="0">
                <a:solidFill>
                  <a:srgbClr val="FFFF00"/>
                </a:solidFill>
              </a:rPr>
              <a:t>Use of balloon to check the relief valve leakages</a:t>
            </a:r>
            <a:endParaRPr lang="en-US" sz="1400" b="1" dirty="0">
              <a:solidFill>
                <a:srgbClr val="FFFF00"/>
              </a:solidFill>
            </a:endParaRPr>
          </a:p>
        </p:txBody>
      </p:sp>
      <p:sp>
        <p:nvSpPr>
          <p:cNvPr id="33" name="TextBox 32"/>
          <p:cNvSpPr txBox="1"/>
          <p:nvPr/>
        </p:nvSpPr>
        <p:spPr>
          <a:xfrm>
            <a:off x="9822871" y="3741591"/>
            <a:ext cx="1997827" cy="954107"/>
          </a:xfrm>
          <a:prstGeom prst="rect">
            <a:avLst/>
          </a:prstGeom>
          <a:noFill/>
        </p:spPr>
        <p:txBody>
          <a:bodyPr wrap="square" rtlCol="0">
            <a:spAutoFit/>
          </a:bodyPr>
          <a:lstStyle/>
          <a:p>
            <a:pPr algn="ctr"/>
            <a:r>
              <a:rPr lang="en-US" sz="1400" b="1" dirty="0" smtClean="0">
                <a:solidFill>
                  <a:srgbClr val="FFFF00"/>
                </a:solidFill>
              </a:rPr>
              <a:t>Use of regulator port for transmitter </a:t>
            </a:r>
          </a:p>
          <a:p>
            <a:pPr algn="ctr"/>
            <a:r>
              <a:rPr lang="en-US" sz="1400" b="1" dirty="0" smtClean="0">
                <a:solidFill>
                  <a:srgbClr val="FFFF00"/>
                </a:solidFill>
              </a:rPr>
              <a:t>(avoids multiple adapter/connection]</a:t>
            </a:r>
            <a:endParaRPr lang="en-US" sz="1400" b="1" dirty="0">
              <a:solidFill>
                <a:srgbClr val="FFFF00"/>
              </a:solidFill>
            </a:endParaRPr>
          </a:p>
        </p:txBody>
      </p:sp>
      <p:sp>
        <p:nvSpPr>
          <p:cNvPr id="34" name="TextBox 33"/>
          <p:cNvSpPr txBox="1"/>
          <p:nvPr/>
        </p:nvSpPr>
        <p:spPr>
          <a:xfrm>
            <a:off x="8545483" y="6411951"/>
            <a:ext cx="2704406" cy="307777"/>
          </a:xfrm>
          <a:prstGeom prst="rect">
            <a:avLst/>
          </a:prstGeom>
          <a:noFill/>
        </p:spPr>
        <p:txBody>
          <a:bodyPr wrap="square" rtlCol="0">
            <a:spAutoFit/>
          </a:bodyPr>
          <a:lstStyle/>
          <a:p>
            <a:pPr algn="ctr"/>
            <a:r>
              <a:rPr lang="en-US" sz="1400" b="1" dirty="0" smtClean="0">
                <a:solidFill>
                  <a:srgbClr val="FFFF00"/>
                </a:solidFill>
              </a:rPr>
              <a:t>Valve tags for easy identifications</a:t>
            </a:r>
            <a:endParaRPr lang="en-US" sz="1400" b="1" dirty="0">
              <a:solidFill>
                <a:srgbClr val="FFFF00"/>
              </a:solidFill>
            </a:endParaRPr>
          </a:p>
        </p:txBody>
      </p:sp>
    </p:spTree>
    <p:extLst>
      <p:ext uri="{BB962C8B-B14F-4D97-AF65-F5344CB8AC3E}">
        <p14:creationId xmlns:p14="http://schemas.microsoft.com/office/powerpoint/2010/main" val="417013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1752" y="128163"/>
            <a:ext cx="7351915"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smtClean="0">
                <a:solidFill>
                  <a:srgbClr val="FFFF00"/>
                </a:solidFill>
              </a:rPr>
              <a:t>Major Preventive (24,000 hours) Maintenance of L280 Helium Liquefier</a:t>
            </a:r>
            <a:endParaRPr lang="en-US" b="1" dirty="0">
              <a:solidFill>
                <a:srgbClr val="FFFF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178" y="615847"/>
            <a:ext cx="2816578" cy="1689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692110" y="1772396"/>
            <a:ext cx="1913467" cy="307777"/>
          </a:xfrm>
          <a:prstGeom prst="rect">
            <a:avLst/>
          </a:prstGeom>
          <a:noFill/>
        </p:spPr>
        <p:txBody>
          <a:bodyPr wrap="square" rtlCol="0">
            <a:spAutoFit/>
          </a:bodyPr>
          <a:lstStyle/>
          <a:p>
            <a:pPr algn="ctr"/>
            <a:r>
              <a:rPr lang="en-US" sz="1400" b="1" dirty="0" smtClean="0">
                <a:solidFill>
                  <a:srgbClr val="FFFF00"/>
                </a:solidFill>
              </a:rPr>
              <a:t>OST flange removal</a:t>
            </a:r>
            <a:endParaRPr lang="en-US" sz="1400" b="1" dirty="0">
              <a:solidFill>
                <a:srgbClr val="FFFF00"/>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178" y="4689075"/>
            <a:ext cx="3132667" cy="187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p:cNvSpPr txBox="1"/>
          <p:nvPr/>
        </p:nvSpPr>
        <p:spPr>
          <a:xfrm>
            <a:off x="1250912" y="6196143"/>
            <a:ext cx="2108200" cy="307777"/>
          </a:xfrm>
          <a:prstGeom prst="rect">
            <a:avLst/>
          </a:prstGeom>
          <a:noFill/>
        </p:spPr>
        <p:txBody>
          <a:bodyPr wrap="square" rtlCol="0">
            <a:spAutoFit/>
          </a:bodyPr>
          <a:lstStyle/>
          <a:p>
            <a:pPr algn="ctr"/>
            <a:r>
              <a:rPr lang="en-US" sz="1400" b="1" dirty="0" smtClean="0">
                <a:solidFill>
                  <a:srgbClr val="FFFF00"/>
                </a:solidFill>
              </a:rPr>
              <a:t>Oil micro-filter cartridge</a:t>
            </a:r>
            <a:endParaRPr lang="en-US" sz="1400" b="1" dirty="0">
              <a:solidFill>
                <a:srgbClr val="FFFF00"/>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57" y="2499690"/>
            <a:ext cx="3547534" cy="1995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p:cNvSpPr txBox="1"/>
          <p:nvPr/>
        </p:nvSpPr>
        <p:spPr>
          <a:xfrm>
            <a:off x="138390" y="4050149"/>
            <a:ext cx="3429000" cy="307777"/>
          </a:xfrm>
          <a:prstGeom prst="rect">
            <a:avLst/>
          </a:prstGeom>
          <a:noFill/>
        </p:spPr>
        <p:txBody>
          <a:bodyPr wrap="square" rtlCol="0">
            <a:spAutoFit/>
          </a:bodyPr>
          <a:lstStyle/>
          <a:p>
            <a:pPr algn="ctr"/>
            <a:r>
              <a:rPr lang="en-US" sz="1400" b="1" dirty="0" smtClean="0">
                <a:solidFill>
                  <a:srgbClr val="FFFF00"/>
                </a:solidFill>
              </a:rPr>
              <a:t>Installation of Oil separator filter cartridge</a:t>
            </a:r>
            <a:endParaRPr lang="en-US" sz="1400" b="1" dirty="0">
              <a:solidFill>
                <a:srgbClr val="FFFF00"/>
              </a:solidFill>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355" y="613074"/>
            <a:ext cx="1950720" cy="325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3875875" y="3046870"/>
            <a:ext cx="1854200" cy="738664"/>
          </a:xfrm>
          <a:prstGeom prst="rect">
            <a:avLst/>
          </a:prstGeom>
          <a:noFill/>
        </p:spPr>
        <p:txBody>
          <a:bodyPr wrap="square" rtlCol="0">
            <a:spAutoFit/>
          </a:bodyPr>
          <a:lstStyle/>
          <a:p>
            <a:pPr algn="ctr"/>
            <a:r>
              <a:rPr lang="en-US" sz="1400" b="1" dirty="0" smtClean="0">
                <a:solidFill>
                  <a:srgbClr val="FFFF00"/>
                </a:solidFill>
              </a:rPr>
              <a:t>Old charcoal being removed after bottom removal </a:t>
            </a:r>
            <a:endParaRPr lang="en-US" sz="1400" b="1" dirty="0">
              <a:solidFill>
                <a:srgbClr val="FFFF00"/>
              </a:solidFill>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5130" y="584850"/>
            <a:ext cx="1967655" cy="3279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6005926" y="3226451"/>
            <a:ext cx="1862665" cy="523220"/>
          </a:xfrm>
          <a:prstGeom prst="rect">
            <a:avLst/>
          </a:prstGeom>
          <a:noFill/>
        </p:spPr>
        <p:txBody>
          <a:bodyPr wrap="square" rtlCol="0">
            <a:spAutoFit/>
          </a:bodyPr>
          <a:lstStyle/>
          <a:p>
            <a:pPr algn="ctr"/>
            <a:r>
              <a:rPr lang="en-US" sz="1400" b="1" dirty="0" smtClean="0">
                <a:solidFill>
                  <a:srgbClr val="FFFF00"/>
                </a:solidFill>
              </a:rPr>
              <a:t>Dismantling of oil coalescent filter flange</a:t>
            </a:r>
            <a:endParaRPr lang="en-US" sz="1400" b="1" dirty="0">
              <a:solidFill>
                <a:srgbClr val="FFFF00"/>
              </a:solidFill>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6786" y="1772396"/>
            <a:ext cx="2087359" cy="3478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39199" y="1104099"/>
            <a:ext cx="1674709" cy="2791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p:cNvPicPr>
            <a:picLocks noChangeAspect="1"/>
          </p:cNvPicPr>
          <p:nvPr/>
        </p:nvPicPr>
        <p:blipFill rotWithShape="1">
          <a:blip r:embed="rId9" cstate="print">
            <a:extLst>
              <a:ext uri="{28A0092B-C50C-407E-A947-70E740481C1C}">
                <a14:useLocalDpi xmlns:a14="http://schemas.microsoft.com/office/drawing/2010/main" val="0"/>
              </a:ext>
            </a:extLst>
          </a:blip>
          <a:srcRect r="15064"/>
          <a:stretch/>
        </p:blipFill>
        <p:spPr>
          <a:xfrm>
            <a:off x="10294145" y="4170107"/>
            <a:ext cx="1745165" cy="1232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TextBox 25"/>
          <p:cNvSpPr txBox="1"/>
          <p:nvPr/>
        </p:nvSpPr>
        <p:spPr>
          <a:xfrm>
            <a:off x="8179432" y="4698612"/>
            <a:ext cx="2142066" cy="523220"/>
          </a:xfrm>
          <a:prstGeom prst="rect">
            <a:avLst/>
          </a:prstGeom>
          <a:noFill/>
        </p:spPr>
        <p:txBody>
          <a:bodyPr wrap="square" rtlCol="0">
            <a:spAutoFit/>
          </a:bodyPr>
          <a:lstStyle/>
          <a:p>
            <a:pPr algn="ctr"/>
            <a:r>
              <a:rPr lang="en-US" sz="1400" b="1" dirty="0" smtClean="0">
                <a:solidFill>
                  <a:srgbClr val="FFFF00"/>
                </a:solidFill>
              </a:rPr>
              <a:t>Adsorber tank with temporary insulation pad</a:t>
            </a:r>
            <a:endParaRPr lang="en-US" sz="1400" b="1" dirty="0">
              <a:solidFill>
                <a:srgbClr val="FFFF00"/>
              </a:solidFill>
            </a:endParaRPr>
          </a:p>
        </p:txBody>
      </p:sp>
      <p:sp>
        <p:nvSpPr>
          <p:cNvPr id="27" name="TextBox 26"/>
          <p:cNvSpPr txBox="1"/>
          <p:nvPr/>
        </p:nvSpPr>
        <p:spPr>
          <a:xfrm>
            <a:off x="10456044" y="2661968"/>
            <a:ext cx="1583266" cy="738664"/>
          </a:xfrm>
          <a:prstGeom prst="rect">
            <a:avLst/>
          </a:prstGeom>
          <a:noFill/>
        </p:spPr>
        <p:txBody>
          <a:bodyPr wrap="square" rtlCol="0">
            <a:spAutoFit/>
          </a:bodyPr>
          <a:lstStyle/>
          <a:p>
            <a:pPr algn="ctr"/>
            <a:r>
              <a:rPr lang="en-US" sz="1400" b="1" dirty="0" smtClean="0">
                <a:solidFill>
                  <a:srgbClr val="FFFF00"/>
                </a:solidFill>
              </a:rPr>
              <a:t>Adsorber tank bottom end fitted with heater</a:t>
            </a:r>
            <a:endParaRPr lang="en-US" sz="1400" b="1" dirty="0">
              <a:solidFill>
                <a:srgbClr val="FFFF00"/>
              </a:solidFill>
            </a:endParaRPr>
          </a:p>
        </p:txBody>
      </p:sp>
      <p:sp>
        <p:nvSpPr>
          <p:cNvPr id="28" name="TextBox 27"/>
          <p:cNvSpPr txBox="1"/>
          <p:nvPr/>
        </p:nvSpPr>
        <p:spPr>
          <a:xfrm>
            <a:off x="10268744" y="4801873"/>
            <a:ext cx="1705057" cy="646331"/>
          </a:xfrm>
          <a:prstGeom prst="rect">
            <a:avLst/>
          </a:prstGeom>
          <a:noFill/>
        </p:spPr>
        <p:txBody>
          <a:bodyPr wrap="square" rtlCol="0">
            <a:spAutoFit/>
          </a:bodyPr>
          <a:lstStyle/>
          <a:p>
            <a:pPr algn="ctr"/>
            <a:r>
              <a:rPr lang="en-US" sz="1200" b="1" dirty="0">
                <a:solidFill>
                  <a:srgbClr val="0000FF"/>
                </a:solidFill>
              </a:rPr>
              <a:t>S</a:t>
            </a:r>
            <a:r>
              <a:rPr lang="en-US" sz="1200" b="1" dirty="0" smtClean="0">
                <a:solidFill>
                  <a:srgbClr val="0000FF"/>
                </a:solidFill>
              </a:rPr>
              <a:t>ensor measuring the purge </a:t>
            </a:r>
            <a:r>
              <a:rPr lang="en-US" sz="1200" b="1" dirty="0">
                <a:solidFill>
                  <a:srgbClr val="0000FF"/>
                </a:solidFill>
              </a:rPr>
              <a:t>gas temperature </a:t>
            </a:r>
            <a:r>
              <a:rPr lang="en-US" sz="1200" b="1" dirty="0" smtClean="0">
                <a:solidFill>
                  <a:srgbClr val="0000FF"/>
                </a:solidFill>
              </a:rPr>
              <a:t>at the outlet</a:t>
            </a:r>
            <a:endParaRPr lang="en-US" sz="1200" b="1" dirty="0">
              <a:solidFill>
                <a:srgbClr val="0000FF"/>
              </a:solidFill>
            </a:endParaRPr>
          </a:p>
        </p:txBody>
      </p:sp>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11611" y="4050149"/>
            <a:ext cx="1632836" cy="2721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04700" y="4148669"/>
            <a:ext cx="1514612" cy="2524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extBox 30"/>
          <p:cNvSpPr txBox="1"/>
          <p:nvPr/>
        </p:nvSpPr>
        <p:spPr>
          <a:xfrm>
            <a:off x="4270878" y="6194329"/>
            <a:ext cx="1583266" cy="523220"/>
          </a:xfrm>
          <a:prstGeom prst="rect">
            <a:avLst/>
          </a:prstGeom>
          <a:noFill/>
        </p:spPr>
        <p:txBody>
          <a:bodyPr wrap="square" rtlCol="0">
            <a:spAutoFit/>
          </a:bodyPr>
          <a:lstStyle/>
          <a:p>
            <a:pPr algn="ctr"/>
            <a:r>
              <a:rPr lang="en-US" sz="1400" b="1" dirty="0" smtClean="0">
                <a:solidFill>
                  <a:srgbClr val="FFFF00"/>
                </a:solidFill>
              </a:rPr>
              <a:t>Line drier top flange removal</a:t>
            </a:r>
            <a:endParaRPr lang="en-US" sz="1400" b="1" dirty="0">
              <a:solidFill>
                <a:srgbClr val="FFFF00"/>
              </a:solidFill>
            </a:endParaRPr>
          </a:p>
        </p:txBody>
      </p:sp>
      <p:sp>
        <p:nvSpPr>
          <p:cNvPr id="32" name="TextBox 31"/>
          <p:cNvSpPr txBox="1"/>
          <p:nvPr/>
        </p:nvSpPr>
        <p:spPr>
          <a:xfrm>
            <a:off x="6004700" y="4268273"/>
            <a:ext cx="1583266" cy="954107"/>
          </a:xfrm>
          <a:prstGeom prst="rect">
            <a:avLst/>
          </a:prstGeom>
          <a:noFill/>
        </p:spPr>
        <p:txBody>
          <a:bodyPr wrap="square" rtlCol="0">
            <a:spAutoFit/>
          </a:bodyPr>
          <a:lstStyle/>
          <a:p>
            <a:pPr algn="ctr"/>
            <a:r>
              <a:rPr lang="en-US" sz="1400" b="1" dirty="0" smtClean="0">
                <a:solidFill>
                  <a:srgbClr val="FFFF00"/>
                </a:solidFill>
              </a:rPr>
              <a:t>Line drier top flange showing heavy contamination</a:t>
            </a:r>
            <a:endParaRPr lang="en-US" sz="1400" b="1" dirty="0">
              <a:solidFill>
                <a:srgbClr val="FFFF00"/>
              </a:solidFill>
            </a:endParaRPr>
          </a:p>
        </p:txBody>
      </p:sp>
      <p:sp>
        <p:nvSpPr>
          <p:cNvPr id="34" name="TextBox 33"/>
          <p:cNvSpPr txBox="1"/>
          <p:nvPr/>
        </p:nvSpPr>
        <p:spPr>
          <a:xfrm rot="19542156">
            <a:off x="-126390" y="3097366"/>
            <a:ext cx="3724303" cy="369332"/>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smtClean="0">
                <a:solidFill>
                  <a:schemeClr val="bg1"/>
                </a:solidFill>
              </a:rPr>
              <a:t>Compressor Module</a:t>
            </a:r>
            <a:endParaRPr lang="en-US" b="1" dirty="0">
              <a:solidFill>
                <a:schemeClr val="bg1"/>
              </a:solidFill>
            </a:endParaRPr>
          </a:p>
        </p:txBody>
      </p:sp>
      <p:sp>
        <p:nvSpPr>
          <p:cNvPr id="35" name="TextBox 34"/>
          <p:cNvSpPr txBox="1"/>
          <p:nvPr/>
        </p:nvSpPr>
        <p:spPr>
          <a:xfrm rot="19542156">
            <a:off x="4074492" y="2101537"/>
            <a:ext cx="3724303" cy="369332"/>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smtClean="0">
                <a:solidFill>
                  <a:schemeClr val="bg1"/>
                </a:solidFill>
              </a:rPr>
              <a:t>Oil Removal System (ORS)</a:t>
            </a:r>
            <a:endParaRPr lang="en-US" b="1" dirty="0">
              <a:solidFill>
                <a:schemeClr val="bg1"/>
              </a:solidFill>
            </a:endParaRPr>
          </a:p>
        </p:txBody>
      </p:sp>
      <p:sp>
        <p:nvSpPr>
          <p:cNvPr id="36" name="TextBox 35"/>
          <p:cNvSpPr txBox="1"/>
          <p:nvPr/>
        </p:nvSpPr>
        <p:spPr>
          <a:xfrm rot="19542156">
            <a:off x="4051151" y="5289570"/>
            <a:ext cx="3724303" cy="369332"/>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smtClean="0">
                <a:solidFill>
                  <a:schemeClr val="bg1"/>
                </a:solidFill>
              </a:rPr>
              <a:t>Line Drier</a:t>
            </a:r>
            <a:endParaRPr lang="en-US" b="1" dirty="0">
              <a:solidFill>
                <a:schemeClr val="bg1"/>
              </a:solidFill>
            </a:endParaRPr>
          </a:p>
        </p:txBody>
      </p:sp>
      <p:sp>
        <p:nvSpPr>
          <p:cNvPr id="37" name="TextBox 36"/>
          <p:cNvSpPr txBox="1"/>
          <p:nvPr/>
        </p:nvSpPr>
        <p:spPr>
          <a:xfrm rot="19542156">
            <a:off x="8173363" y="3202300"/>
            <a:ext cx="3943576" cy="369332"/>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smtClean="0">
                <a:solidFill>
                  <a:schemeClr val="bg1"/>
                </a:solidFill>
              </a:rPr>
              <a:t>Heating &amp; purging of ORS Charcoal Bed</a:t>
            </a:r>
            <a:endParaRPr lang="en-US" b="1" dirty="0">
              <a:solidFill>
                <a:schemeClr val="bg1"/>
              </a:solidFill>
            </a:endParaRPr>
          </a:p>
        </p:txBody>
      </p:sp>
      <p:sp>
        <p:nvSpPr>
          <p:cNvPr id="38" name="TextBox 37"/>
          <p:cNvSpPr txBox="1"/>
          <p:nvPr/>
        </p:nvSpPr>
        <p:spPr>
          <a:xfrm rot="20936864">
            <a:off x="8126432" y="5798399"/>
            <a:ext cx="3724303" cy="646331"/>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b="1" dirty="0" smtClean="0">
                <a:solidFill>
                  <a:schemeClr val="bg1"/>
                </a:solidFill>
              </a:rPr>
              <a:t>Plus Cold box valves checking &amp; entire plant decontamination</a:t>
            </a:r>
            <a:endParaRPr lang="en-US" b="1" dirty="0">
              <a:solidFill>
                <a:schemeClr val="bg1"/>
              </a:solidFill>
            </a:endParaRPr>
          </a:p>
        </p:txBody>
      </p:sp>
    </p:spTree>
    <p:extLst>
      <p:ext uri="{BB962C8B-B14F-4D97-AF65-F5344CB8AC3E}">
        <p14:creationId xmlns:p14="http://schemas.microsoft.com/office/powerpoint/2010/main" val="2526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82" y="263918"/>
            <a:ext cx="3737183" cy="2642380"/>
          </a:xfrm>
          <a:prstGeom prst="rect">
            <a:avLst/>
          </a:prstGeom>
          <a:noFill/>
          <a:extLst>
            <a:ext uri="{909E8E84-426E-40dd-AFC4-6F175D3DCCD1}">
              <a14:hiddenFill xmlns="" xmlns:a14="http://schemas.microsoft.com/office/drawing/2010/main">
                <a:solidFill>
                  <a:srgbClr val="FFFFFF"/>
                </a:solidFill>
              </a14:hiddenFill>
            </a:ext>
          </a:extLst>
        </p:spPr>
      </p:pic>
      <p:sp>
        <p:nvSpPr>
          <p:cNvPr id="187398" name="Rectangle 6"/>
          <p:cNvSpPr>
            <a:spLocks noChangeArrowheads="1"/>
          </p:cNvSpPr>
          <p:nvPr/>
        </p:nvSpPr>
        <p:spPr bwMode="auto">
          <a:xfrm>
            <a:off x="1140241" y="2361436"/>
            <a:ext cx="176784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2000" b="1" dirty="0">
                <a:solidFill>
                  <a:schemeClr val="bg1"/>
                </a:solidFill>
              </a:rPr>
              <a:t>(1962 – 1976)</a:t>
            </a:r>
          </a:p>
        </p:txBody>
      </p:sp>
      <p:sp>
        <p:nvSpPr>
          <p:cNvPr id="187399" name="Rectangle 7"/>
          <p:cNvSpPr>
            <a:spLocks noChangeArrowheads="1"/>
          </p:cNvSpPr>
          <p:nvPr/>
        </p:nvSpPr>
        <p:spPr bwMode="auto">
          <a:xfrm>
            <a:off x="453297" y="2077710"/>
            <a:ext cx="3287852"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dirty="0">
                <a:solidFill>
                  <a:srgbClr val="FFFF00"/>
                </a:solidFill>
              </a:rPr>
              <a:t> </a:t>
            </a:r>
            <a:r>
              <a:rPr lang="en-US" sz="2400" b="1" dirty="0" smtClean="0">
                <a:solidFill>
                  <a:srgbClr val="FFFF00"/>
                </a:solidFill>
              </a:rPr>
              <a:t>A</a:t>
            </a:r>
            <a:r>
              <a:rPr lang="en-US" sz="2000" b="1" dirty="0" smtClean="0">
                <a:solidFill>
                  <a:srgbClr val="FFFF00"/>
                </a:solidFill>
              </a:rPr>
              <a:t>DL </a:t>
            </a:r>
            <a:r>
              <a:rPr lang="en-US" sz="2000" b="1" dirty="0">
                <a:solidFill>
                  <a:srgbClr val="FFFF00"/>
                </a:solidFill>
              </a:rPr>
              <a:t>Collins </a:t>
            </a:r>
            <a:r>
              <a:rPr lang="en-US" sz="2000" b="1" dirty="0" smtClean="0">
                <a:solidFill>
                  <a:srgbClr val="FFFF00"/>
                </a:solidFill>
              </a:rPr>
              <a:t>Helium </a:t>
            </a:r>
            <a:r>
              <a:rPr lang="en-US" sz="2000" b="1" dirty="0">
                <a:solidFill>
                  <a:srgbClr val="FFFF00"/>
                </a:solidFill>
              </a:rPr>
              <a:t>Liquefier</a:t>
            </a:r>
          </a:p>
        </p:txBody>
      </p:sp>
      <p:pic>
        <p:nvPicPr>
          <p:cNvPr id="6" name="Picture 4" descr="R1_1410 without top cover_198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1809" y="99746"/>
            <a:ext cx="2199936" cy="321796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8"/>
          <p:cNvSpPr>
            <a:spLocks noChangeArrowheads="1"/>
          </p:cNvSpPr>
          <p:nvPr/>
        </p:nvSpPr>
        <p:spPr bwMode="auto">
          <a:xfrm>
            <a:off x="4695217" y="2016253"/>
            <a:ext cx="168844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2000" b="1" dirty="0">
                <a:solidFill>
                  <a:schemeClr val="bg1"/>
                </a:solidFill>
              </a:rPr>
              <a:t>(1976 – 1989)</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8371" y="323235"/>
            <a:ext cx="3941406" cy="2956055"/>
          </a:xfrm>
          <a:prstGeom prst="rect">
            <a:avLst/>
          </a:prstGeom>
        </p:spPr>
      </p:pic>
      <p:pic>
        <p:nvPicPr>
          <p:cNvPr id="4" name="Picture 3"/>
          <p:cNvPicPr>
            <a:picLocks noChangeAspect="1"/>
          </p:cNvPicPr>
          <p:nvPr/>
        </p:nvPicPr>
        <p:blipFill>
          <a:blip r:embed="rId5"/>
          <a:stretch>
            <a:fillRect/>
          </a:stretch>
        </p:blipFill>
        <p:spPr>
          <a:xfrm>
            <a:off x="7823535" y="2692357"/>
            <a:ext cx="3451078" cy="604180"/>
          </a:xfrm>
          <a:prstGeom prst="rect">
            <a:avLst/>
          </a:prstGeom>
        </p:spPr>
      </p:pic>
      <p:sp>
        <p:nvSpPr>
          <p:cNvPr id="5" name="Rectangle 4"/>
          <p:cNvSpPr/>
          <p:nvPr/>
        </p:nvSpPr>
        <p:spPr>
          <a:xfrm>
            <a:off x="8805922" y="2341866"/>
            <a:ext cx="1486304" cy="369332"/>
          </a:xfrm>
          <a:prstGeom prst="rect">
            <a:avLst/>
          </a:prstGeom>
        </p:spPr>
        <p:txBody>
          <a:bodyPr wrap="none">
            <a:spAutoFit/>
          </a:bodyPr>
          <a:lstStyle/>
          <a:p>
            <a:r>
              <a:rPr lang="en-US" b="1" dirty="0">
                <a:solidFill>
                  <a:schemeClr val="bg1"/>
                </a:solidFill>
              </a:rPr>
              <a:t>(1991 – 2008)</a:t>
            </a:r>
          </a:p>
        </p:txBody>
      </p:sp>
      <p:pic>
        <p:nvPicPr>
          <p:cNvPr id="7" name="Picture 6"/>
          <p:cNvPicPr>
            <a:picLocks noChangeAspect="1"/>
          </p:cNvPicPr>
          <p:nvPr/>
        </p:nvPicPr>
        <p:blipFill>
          <a:blip r:embed="rId6"/>
          <a:stretch>
            <a:fillRect/>
          </a:stretch>
        </p:blipFill>
        <p:spPr>
          <a:xfrm>
            <a:off x="441599" y="3429619"/>
            <a:ext cx="4736398" cy="3526217"/>
          </a:xfrm>
          <a:prstGeom prst="rect">
            <a:avLst/>
          </a:prstGeom>
        </p:spPr>
      </p:pic>
      <p:sp>
        <p:nvSpPr>
          <p:cNvPr id="17" name="Rectangle 2"/>
          <p:cNvSpPr txBox="1">
            <a:spLocks noChangeArrowheads="1"/>
          </p:cNvSpPr>
          <p:nvPr/>
        </p:nvSpPr>
        <p:spPr>
          <a:xfrm>
            <a:off x="3761436" y="52297"/>
            <a:ext cx="4366563" cy="438770"/>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400" dirty="0" smtClean="0">
                <a:solidFill>
                  <a:srgbClr val="FFFF00"/>
                </a:solidFill>
              </a:rPr>
              <a:t>Liquid Helium </a:t>
            </a:r>
            <a:r>
              <a:rPr lang="en-US" sz="2400" smtClean="0">
                <a:solidFill>
                  <a:srgbClr val="FFFF00"/>
                </a:solidFill>
              </a:rPr>
              <a:t>at TIFR since </a:t>
            </a:r>
            <a:r>
              <a:rPr lang="en-US" sz="2400" dirty="0" smtClean="0">
                <a:solidFill>
                  <a:srgbClr val="FFFF00"/>
                </a:solidFill>
              </a:rPr>
              <a:t>1962</a:t>
            </a:r>
            <a:endParaRPr lang="en-US" sz="2400" dirty="0"/>
          </a:p>
        </p:txBody>
      </p:sp>
      <p:sp>
        <p:nvSpPr>
          <p:cNvPr id="18" name="Rectangle 7"/>
          <p:cNvSpPr>
            <a:spLocks noChangeArrowheads="1"/>
          </p:cNvSpPr>
          <p:nvPr/>
        </p:nvSpPr>
        <p:spPr bwMode="auto">
          <a:xfrm>
            <a:off x="4491809" y="2694515"/>
            <a:ext cx="2199936" cy="584775"/>
          </a:xfrm>
          <a:prstGeom prst="rect">
            <a:avLst/>
          </a:prstGeom>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600" b="1" dirty="0" smtClean="0">
                <a:solidFill>
                  <a:schemeClr val="tx1"/>
                </a:solidFill>
              </a:rPr>
              <a:t>KOCH 140 Helium Liquefier</a:t>
            </a:r>
            <a:endParaRPr lang="en-US" sz="1600" b="1" dirty="0">
              <a:solidFill>
                <a:schemeClr val="tx1"/>
              </a:solidFill>
            </a:endParaRPr>
          </a:p>
        </p:txBody>
      </p:sp>
      <p:pic>
        <p:nvPicPr>
          <p:cNvPr id="9" name="Picture 8"/>
          <p:cNvPicPr>
            <a:picLocks noChangeAspect="1"/>
          </p:cNvPicPr>
          <p:nvPr/>
        </p:nvPicPr>
        <p:blipFill>
          <a:blip r:embed="rId7"/>
          <a:stretch>
            <a:fillRect/>
          </a:stretch>
        </p:blipFill>
        <p:spPr>
          <a:xfrm>
            <a:off x="5620500" y="3452562"/>
            <a:ext cx="6057942" cy="3255515"/>
          </a:xfrm>
          <a:prstGeom prst="rect">
            <a:avLst/>
          </a:prstGeom>
        </p:spPr>
      </p:pic>
    </p:spTree>
    <p:extLst>
      <p:ext uri="{BB962C8B-B14F-4D97-AF65-F5344CB8AC3E}">
        <p14:creationId xmlns:p14="http://schemas.microsoft.com/office/powerpoint/2010/main" val="319161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87" y="185737"/>
            <a:ext cx="10639425" cy="6486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4157133" y="338667"/>
            <a:ext cx="464820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dirty="0" smtClean="0">
                <a:solidFill>
                  <a:srgbClr val="0000FF"/>
                </a:solidFill>
              </a:rPr>
              <a:t>Schematic of Charcoal adsorber drying process</a:t>
            </a:r>
            <a:endParaRPr lang="en-US" dirty="0">
              <a:solidFill>
                <a:srgbClr val="0000FF"/>
              </a:solidFill>
            </a:endParaRPr>
          </a:p>
        </p:txBody>
      </p:sp>
    </p:spTree>
    <p:extLst>
      <p:ext uri="{BB962C8B-B14F-4D97-AF65-F5344CB8AC3E}">
        <p14:creationId xmlns:p14="http://schemas.microsoft.com/office/powerpoint/2010/main" val="37004553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6" y="119593"/>
            <a:ext cx="10515600" cy="617008"/>
          </a:xfrm>
        </p:spPr>
        <p:txBody>
          <a:bodyPr>
            <a:normAutofit/>
          </a:bodyPr>
          <a:lstStyle/>
          <a:p>
            <a:pPr algn="ctr"/>
            <a:r>
              <a:rPr lang="en-US" sz="3200" b="1" u="sng" dirty="0" smtClean="0">
                <a:solidFill>
                  <a:srgbClr val="0000FF"/>
                </a:solidFill>
              </a:rPr>
              <a:t>Summary</a:t>
            </a:r>
            <a:endParaRPr lang="en-US" sz="3200" b="1" u="sng" dirty="0">
              <a:solidFill>
                <a:srgbClr val="0000FF"/>
              </a:solidFill>
            </a:endParaRPr>
          </a:p>
        </p:txBody>
      </p:sp>
      <p:sp>
        <p:nvSpPr>
          <p:cNvPr id="3" name="Content Placeholder 2"/>
          <p:cNvSpPr>
            <a:spLocks noGrp="1"/>
          </p:cNvSpPr>
          <p:nvPr>
            <p:ph idx="1"/>
          </p:nvPr>
        </p:nvSpPr>
        <p:spPr>
          <a:xfrm>
            <a:off x="347133" y="914399"/>
            <a:ext cx="6350000" cy="5249334"/>
          </a:xfrm>
        </p:spPr>
        <p:style>
          <a:lnRef idx="2">
            <a:schemeClr val="accent6"/>
          </a:lnRef>
          <a:fillRef idx="1">
            <a:schemeClr val="lt1"/>
          </a:fillRef>
          <a:effectRef idx="0">
            <a:schemeClr val="accent6"/>
          </a:effectRef>
          <a:fontRef idx="minor">
            <a:schemeClr val="dk1"/>
          </a:fontRef>
        </p:style>
        <p:txBody>
          <a:bodyPr>
            <a:normAutofit fontScale="70000" lnSpcReduction="20000"/>
          </a:bodyPr>
          <a:lstStyle/>
          <a:p>
            <a:pPr marL="457200" indent="-457200">
              <a:buFont typeface="+mj-lt"/>
              <a:buAutoNum type="arabicPeriod"/>
            </a:pPr>
            <a:r>
              <a:rPr lang="en-US" sz="2400" dirty="0" smtClean="0"/>
              <a:t>Plant shutdown on Friday, 8</a:t>
            </a:r>
            <a:r>
              <a:rPr lang="en-US" sz="2400" baseline="30000" dirty="0" smtClean="0"/>
              <a:t>th</a:t>
            </a:r>
            <a:r>
              <a:rPr lang="en-US" sz="2400" dirty="0" smtClean="0"/>
              <a:t> April 2016 at 1500hrs</a:t>
            </a:r>
          </a:p>
          <a:p>
            <a:pPr marL="457200" indent="-457200">
              <a:buFont typeface="+mj-lt"/>
              <a:buAutoNum type="arabicPeriod"/>
            </a:pPr>
            <a:endParaRPr lang="en-US" sz="1400" dirty="0"/>
          </a:p>
          <a:p>
            <a:pPr marL="457200" indent="-457200">
              <a:buFont typeface="+mj-lt"/>
              <a:buAutoNum type="arabicPeriod"/>
            </a:pPr>
            <a:r>
              <a:rPr lang="en-US" sz="2400" dirty="0" smtClean="0"/>
              <a:t>Maintenance started on Saturday, 9</a:t>
            </a:r>
            <a:r>
              <a:rPr lang="en-US" sz="2400" baseline="30000" dirty="0" smtClean="0"/>
              <a:t>th</a:t>
            </a:r>
            <a:r>
              <a:rPr lang="en-US" sz="2400" dirty="0" smtClean="0"/>
              <a:t> April 2016, 10AM</a:t>
            </a:r>
          </a:p>
          <a:p>
            <a:pPr marL="457200" indent="-457200">
              <a:buFont typeface="+mj-lt"/>
              <a:buAutoNum type="arabicPeriod"/>
            </a:pPr>
            <a:endParaRPr lang="en-US" sz="1400" dirty="0"/>
          </a:p>
          <a:p>
            <a:pPr marL="457200" indent="-457200">
              <a:buFont typeface="+mj-lt"/>
              <a:buAutoNum type="arabicPeriod"/>
            </a:pPr>
            <a:r>
              <a:rPr lang="en-US" sz="2400" dirty="0" smtClean="0"/>
              <a:t>Maintenance - </a:t>
            </a:r>
            <a:r>
              <a:rPr lang="en-US" sz="2400" dirty="0" smtClean="0">
                <a:solidFill>
                  <a:schemeClr val="accent2">
                    <a:lumMod val="75000"/>
                  </a:schemeClr>
                </a:solidFill>
              </a:rPr>
              <a:t>Charcoal Adsorber </a:t>
            </a:r>
            <a:r>
              <a:rPr lang="en-US" sz="2400" dirty="0" smtClean="0"/>
              <a:t>on Saturday, 9</a:t>
            </a:r>
            <a:r>
              <a:rPr lang="en-US" sz="2400" baseline="30000" dirty="0" smtClean="0"/>
              <a:t>th</a:t>
            </a:r>
            <a:r>
              <a:rPr lang="en-US" sz="2400" dirty="0" smtClean="0"/>
              <a:t> April </a:t>
            </a:r>
          </a:p>
          <a:p>
            <a:pPr marL="457200" indent="-457200">
              <a:buFont typeface="+mj-lt"/>
              <a:buAutoNum type="arabicPeriod"/>
            </a:pPr>
            <a:r>
              <a:rPr lang="en-US" sz="2400" dirty="0" smtClean="0"/>
              <a:t>Maintenance -  </a:t>
            </a:r>
            <a:r>
              <a:rPr lang="en-US" sz="2400" dirty="0" smtClean="0">
                <a:solidFill>
                  <a:schemeClr val="accent5">
                    <a:lumMod val="60000"/>
                    <a:lumOff val="40000"/>
                  </a:schemeClr>
                </a:solidFill>
              </a:rPr>
              <a:t>Linde Drier </a:t>
            </a:r>
            <a:r>
              <a:rPr lang="en-US" sz="2400" dirty="0" smtClean="0"/>
              <a:t>on Saturday, 9</a:t>
            </a:r>
            <a:r>
              <a:rPr lang="en-US" sz="2400" baseline="30000" dirty="0" smtClean="0"/>
              <a:t>th</a:t>
            </a:r>
            <a:r>
              <a:rPr lang="en-US" sz="2400" dirty="0" smtClean="0"/>
              <a:t> April </a:t>
            </a:r>
          </a:p>
          <a:p>
            <a:pPr marL="457200" indent="-457200">
              <a:buFont typeface="+mj-lt"/>
              <a:buAutoNum type="arabicPeriod"/>
            </a:pPr>
            <a:r>
              <a:rPr lang="en-US" sz="2400" dirty="0" smtClean="0"/>
              <a:t>Maintenance - </a:t>
            </a:r>
            <a:r>
              <a:rPr lang="en-US" sz="2400" dirty="0">
                <a:solidFill>
                  <a:schemeClr val="tx2">
                    <a:lumMod val="75000"/>
                  </a:schemeClr>
                </a:solidFill>
              </a:rPr>
              <a:t>C</a:t>
            </a:r>
            <a:r>
              <a:rPr lang="en-US" sz="2400" dirty="0" smtClean="0">
                <a:solidFill>
                  <a:schemeClr val="tx2">
                    <a:lumMod val="75000"/>
                  </a:schemeClr>
                </a:solidFill>
              </a:rPr>
              <a:t>ompressor</a:t>
            </a:r>
            <a:r>
              <a:rPr lang="en-US" sz="2400" dirty="0" smtClean="0"/>
              <a:t> on Sunday, 10</a:t>
            </a:r>
            <a:r>
              <a:rPr lang="en-US" sz="2400" baseline="30000" dirty="0" smtClean="0"/>
              <a:t>th</a:t>
            </a:r>
            <a:r>
              <a:rPr lang="en-US" sz="2400" dirty="0" smtClean="0"/>
              <a:t> April</a:t>
            </a:r>
          </a:p>
          <a:p>
            <a:pPr marL="457200" indent="-457200">
              <a:buFont typeface="+mj-lt"/>
              <a:buAutoNum type="arabicPeriod"/>
            </a:pPr>
            <a:endParaRPr lang="en-US" sz="1400" dirty="0"/>
          </a:p>
          <a:p>
            <a:pPr marL="457200" indent="-457200">
              <a:buFont typeface="+mj-lt"/>
              <a:buAutoNum type="arabicPeriod"/>
            </a:pPr>
            <a:r>
              <a:rPr lang="en-US" sz="2400" dirty="0" smtClean="0"/>
              <a:t>Leak testing, purging, flushing &amp; Evacuation 10</a:t>
            </a:r>
            <a:r>
              <a:rPr lang="en-US" sz="2400" baseline="30000" dirty="0" smtClean="0"/>
              <a:t>th</a:t>
            </a:r>
            <a:r>
              <a:rPr lang="en-US" sz="2400" dirty="0" smtClean="0"/>
              <a:t> to 11</a:t>
            </a:r>
            <a:r>
              <a:rPr lang="en-US" sz="2400" baseline="30000" dirty="0" smtClean="0"/>
              <a:t>th</a:t>
            </a:r>
            <a:r>
              <a:rPr lang="en-US" sz="2400" dirty="0" smtClean="0"/>
              <a:t> April</a:t>
            </a:r>
          </a:p>
          <a:p>
            <a:pPr marL="457200" indent="-457200">
              <a:buFont typeface="+mj-lt"/>
              <a:buAutoNum type="arabicPeriod"/>
            </a:pPr>
            <a:r>
              <a:rPr lang="en-US" sz="2400" dirty="0" smtClean="0"/>
              <a:t>Testing of compressor &amp; ORS in warmup mode – from 11</a:t>
            </a:r>
            <a:r>
              <a:rPr lang="en-US" sz="2400" baseline="30000" dirty="0" smtClean="0"/>
              <a:t>th</a:t>
            </a:r>
            <a:r>
              <a:rPr lang="en-US" sz="2400" dirty="0" smtClean="0"/>
              <a:t> @ 5pm till 12</a:t>
            </a:r>
            <a:r>
              <a:rPr lang="en-US" sz="2400" baseline="30000" dirty="0" smtClean="0"/>
              <a:t>th</a:t>
            </a:r>
            <a:r>
              <a:rPr lang="en-US" sz="2400" dirty="0" smtClean="0"/>
              <a:t> April 7am</a:t>
            </a:r>
          </a:p>
          <a:p>
            <a:pPr marL="457200" indent="-457200">
              <a:buFont typeface="+mj-lt"/>
              <a:buAutoNum type="arabicPeriod"/>
            </a:pPr>
            <a:endParaRPr lang="en-US" sz="1400" dirty="0"/>
          </a:p>
          <a:p>
            <a:pPr marL="457200" indent="-457200">
              <a:buFont typeface="+mj-lt"/>
              <a:buAutoNum type="arabicPeriod"/>
            </a:pPr>
            <a:r>
              <a:rPr lang="en-US" sz="2400" dirty="0" smtClean="0"/>
              <a:t>Warmup mode of cold box  - 12</a:t>
            </a:r>
            <a:r>
              <a:rPr lang="en-US" sz="2400" baseline="30000" dirty="0" smtClean="0"/>
              <a:t>th</a:t>
            </a:r>
            <a:r>
              <a:rPr lang="en-US" sz="2400" dirty="0" smtClean="0"/>
              <a:t> April, 10 AM</a:t>
            </a:r>
          </a:p>
          <a:p>
            <a:pPr marL="457200" indent="-457200">
              <a:buFont typeface="+mj-lt"/>
              <a:buAutoNum type="arabicPeriod"/>
            </a:pPr>
            <a:r>
              <a:rPr lang="en-US" sz="2400" dirty="0" smtClean="0"/>
              <a:t>Cooldown of coldbox started on 12</a:t>
            </a:r>
            <a:r>
              <a:rPr lang="en-US" sz="2400" baseline="30000" dirty="0" smtClean="0"/>
              <a:t>th</a:t>
            </a:r>
            <a:r>
              <a:rPr lang="en-US" sz="2400" dirty="0" smtClean="0"/>
              <a:t> April, 3pm</a:t>
            </a:r>
          </a:p>
          <a:p>
            <a:pPr marL="457200" indent="-457200">
              <a:buFont typeface="+mj-lt"/>
              <a:buAutoNum type="arabicPeriod"/>
            </a:pPr>
            <a:endParaRPr lang="en-US" sz="1400" dirty="0"/>
          </a:p>
          <a:p>
            <a:pPr marL="457200" indent="-457200">
              <a:buFont typeface="+mj-lt"/>
              <a:buAutoNum type="arabicPeriod"/>
            </a:pPr>
            <a:r>
              <a:rPr lang="en-US" sz="2400" dirty="0" smtClean="0">
                <a:solidFill>
                  <a:schemeClr val="accent5">
                    <a:lumMod val="75000"/>
                  </a:schemeClr>
                </a:solidFill>
              </a:rPr>
              <a:t>Liquefaction started – 12</a:t>
            </a:r>
            <a:r>
              <a:rPr lang="en-US" sz="2400" baseline="30000" dirty="0" smtClean="0">
                <a:solidFill>
                  <a:schemeClr val="accent5">
                    <a:lumMod val="75000"/>
                  </a:schemeClr>
                </a:solidFill>
              </a:rPr>
              <a:t>th</a:t>
            </a:r>
            <a:r>
              <a:rPr lang="en-US" sz="2400" dirty="0" smtClean="0">
                <a:solidFill>
                  <a:schemeClr val="accent5">
                    <a:lumMod val="75000"/>
                  </a:schemeClr>
                </a:solidFill>
              </a:rPr>
              <a:t> April, 8pm</a:t>
            </a:r>
          </a:p>
          <a:p>
            <a:pPr marL="457200" indent="-457200">
              <a:buFont typeface="+mj-lt"/>
              <a:buAutoNum type="arabicPeriod"/>
            </a:pPr>
            <a:endParaRPr lang="en-US" sz="1400" dirty="0"/>
          </a:p>
          <a:p>
            <a:pPr marL="457200" indent="-457200">
              <a:buFont typeface="+mj-lt"/>
              <a:buAutoNum type="arabicPeriod"/>
            </a:pPr>
            <a:r>
              <a:rPr lang="en-US" sz="2400" dirty="0" smtClean="0"/>
              <a:t>Plant stopped on 15</a:t>
            </a:r>
            <a:r>
              <a:rPr lang="en-US" sz="2400" baseline="30000" dirty="0" smtClean="0"/>
              <a:t>th</a:t>
            </a:r>
            <a:r>
              <a:rPr lang="en-US" sz="2400" dirty="0" smtClean="0"/>
              <a:t> April at 3pm after 73 hours of trouble free running.</a:t>
            </a:r>
          </a:p>
          <a:p>
            <a:pPr marL="457200" indent="-457200">
              <a:buFont typeface="+mj-lt"/>
              <a:buAutoNum type="arabicPeriod"/>
            </a:pPr>
            <a:endParaRPr lang="en-US" sz="1400" dirty="0"/>
          </a:p>
        </p:txBody>
      </p:sp>
      <p:pic>
        <p:nvPicPr>
          <p:cNvPr id="5" name="Picture 4"/>
          <p:cNvPicPr>
            <a:picLocks noChangeAspect="1"/>
          </p:cNvPicPr>
          <p:nvPr/>
        </p:nvPicPr>
        <p:blipFill>
          <a:blip r:embed="rId2"/>
          <a:stretch>
            <a:fillRect/>
          </a:stretch>
        </p:blipFill>
        <p:spPr>
          <a:xfrm>
            <a:off x="6680319" y="1244599"/>
            <a:ext cx="5367748" cy="3974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6766079" y="5178895"/>
            <a:ext cx="5290453" cy="27699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200" dirty="0" smtClean="0"/>
              <a:t>Screen shot showing the smooth drop of plant impurity level after maintenance</a:t>
            </a:r>
            <a:endParaRPr lang="en-US" sz="1200" dirty="0"/>
          </a:p>
        </p:txBody>
      </p:sp>
      <p:sp>
        <p:nvSpPr>
          <p:cNvPr id="7" name="TextBox 6"/>
          <p:cNvSpPr txBox="1"/>
          <p:nvPr/>
        </p:nvSpPr>
        <p:spPr>
          <a:xfrm>
            <a:off x="4052358" y="6266536"/>
            <a:ext cx="5909733" cy="369332"/>
          </a:xfrm>
          <a:prstGeom prst="rect">
            <a:avLst/>
          </a:prstGeom>
          <a:ln>
            <a:noFill/>
          </a:ln>
          <a:effectLst>
            <a:glow rad="139700">
              <a:schemeClr val="accent4">
                <a:satMod val="175000"/>
                <a:alpha val="40000"/>
              </a:schemeClr>
            </a:glow>
            <a:outerShdw blurRad="152400" dist="317500" dir="5400000" sx="90000" sy="-19000" rotWithShape="0">
              <a:prstClr val="black">
                <a:alpha val="15000"/>
              </a:prst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dirty="0" smtClean="0">
                <a:solidFill>
                  <a:schemeClr val="bg1"/>
                </a:solidFill>
              </a:rPr>
              <a:t>Maintenance completed and plant restarted in just 72 hours</a:t>
            </a:r>
          </a:p>
        </p:txBody>
      </p:sp>
    </p:spTree>
    <p:extLst>
      <p:ext uri="{BB962C8B-B14F-4D97-AF65-F5344CB8AC3E}">
        <p14:creationId xmlns:p14="http://schemas.microsoft.com/office/powerpoint/2010/main" val="3325909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54630" y="5059566"/>
            <a:ext cx="5067300" cy="58477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b="1" dirty="0" smtClean="0">
                <a:solidFill>
                  <a:srgbClr val="FFFF00"/>
                </a:solidFill>
              </a:rPr>
              <a:t>Thanks</a:t>
            </a:r>
            <a:endParaRPr lang="en-US" sz="3200" b="1" dirty="0">
              <a:solidFill>
                <a:srgbClr val="FFFF00"/>
              </a:solidFill>
            </a:endParaRPr>
          </a:p>
        </p:txBody>
      </p:sp>
      <p:sp>
        <p:nvSpPr>
          <p:cNvPr id="5" name="TextBox 4"/>
          <p:cNvSpPr txBox="1"/>
          <p:nvPr/>
        </p:nvSpPr>
        <p:spPr>
          <a:xfrm>
            <a:off x="1744751" y="1113907"/>
            <a:ext cx="9900456" cy="3508653"/>
          </a:xfrm>
          <a:prstGeom prst="rect">
            <a:avLst/>
          </a:prstGeom>
          <a:noFill/>
        </p:spPr>
        <p:txBody>
          <a:bodyPr wrap="square" rtlCol="0">
            <a:spAutoFit/>
          </a:bodyPr>
          <a:lstStyle/>
          <a:p>
            <a:endParaRPr lang="en-US" dirty="0" smtClean="0"/>
          </a:p>
          <a:p>
            <a:r>
              <a:rPr lang="en-US" sz="2400" dirty="0" smtClean="0"/>
              <a:t>Staff at Low Temperature Faculty, TIFR, Mumbai </a:t>
            </a:r>
          </a:p>
          <a:p>
            <a:endParaRPr lang="en-US" dirty="0" smtClean="0"/>
          </a:p>
          <a:p>
            <a:r>
              <a:rPr lang="en-US" b="1" dirty="0" smtClean="0">
                <a:solidFill>
                  <a:srgbClr val="0000CC"/>
                </a:solidFill>
              </a:rPr>
              <a:t>Mr. K A </a:t>
            </a:r>
            <a:r>
              <a:rPr lang="en-US" b="1" dirty="0" err="1" smtClean="0">
                <a:solidFill>
                  <a:srgbClr val="0000CC"/>
                </a:solidFill>
              </a:rPr>
              <a:t>Jaison</a:t>
            </a:r>
            <a:r>
              <a:rPr lang="en-US" b="1" dirty="0" smtClean="0">
                <a:solidFill>
                  <a:srgbClr val="0000CC"/>
                </a:solidFill>
              </a:rPr>
              <a:t> 		Mr. Vijay </a:t>
            </a:r>
            <a:r>
              <a:rPr lang="en-US" b="1" dirty="0" err="1" smtClean="0">
                <a:solidFill>
                  <a:srgbClr val="0000CC"/>
                </a:solidFill>
              </a:rPr>
              <a:t>Arolkar</a:t>
            </a:r>
            <a:r>
              <a:rPr lang="en-US" b="1" dirty="0">
                <a:solidFill>
                  <a:srgbClr val="0000CC"/>
                </a:solidFill>
              </a:rPr>
              <a:t>	</a:t>
            </a:r>
            <a:r>
              <a:rPr lang="en-US" b="1" dirty="0" smtClean="0">
                <a:solidFill>
                  <a:srgbClr val="0000CC"/>
                </a:solidFill>
              </a:rPr>
              <a:t>	Mr. D G </a:t>
            </a:r>
            <a:r>
              <a:rPr lang="en-US" b="1" dirty="0" err="1" smtClean="0">
                <a:solidFill>
                  <a:srgbClr val="0000CC"/>
                </a:solidFill>
              </a:rPr>
              <a:t>Purao</a:t>
            </a:r>
            <a:endParaRPr lang="en-US" b="1" dirty="0" smtClean="0">
              <a:solidFill>
                <a:srgbClr val="0000CC"/>
              </a:solidFill>
            </a:endParaRPr>
          </a:p>
          <a:p>
            <a:endParaRPr lang="en-US" b="1" dirty="0" smtClean="0">
              <a:solidFill>
                <a:srgbClr val="0000CC"/>
              </a:solidFill>
            </a:endParaRPr>
          </a:p>
          <a:p>
            <a:r>
              <a:rPr lang="en-US" b="1" dirty="0" smtClean="0">
                <a:solidFill>
                  <a:srgbClr val="0000CC"/>
                </a:solidFill>
              </a:rPr>
              <a:t>Mr. Bosco Augustine	Mr. Arvind </a:t>
            </a:r>
            <a:r>
              <a:rPr lang="en-US" b="1" dirty="0" err="1" smtClean="0">
                <a:solidFill>
                  <a:srgbClr val="0000CC"/>
                </a:solidFill>
              </a:rPr>
              <a:t>Hedukar</a:t>
            </a:r>
            <a:r>
              <a:rPr lang="en-US" b="1" dirty="0">
                <a:solidFill>
                  <a:srgbClr val="0000CC"/>
                </a:solidFill>
              </a:rPr>
              <a:t>	</a:t>
            </a:r>
            <a:r>
              <a:rPr lang="en-US" b="1" dirty="0" smtClean="0">
                <a:solidFill>
                  <a:srgbClr val="0000CC"/>
                </a:solidFill>
              </a:rPr>
              <a:t>Mr. D S Sandal (</a:t>
            </a:r>
            <a:r>
              <a:rPr lang="en-US" b="1" dirty="0" err="1" smtClean="0">
                <a:solidFill>
                  <a:srgbClr val="0000CC"/>
                </a:solidFill>
              </a:rPr>
              <a:t>Retd</a:t>
            </a:r>
            <a:r>
              <a:rPr lang="en-US" b="1" dirty="0" smtClean="0">
                <a:solidFill>
                  <a:srgbClr val="0000CC"/>
                </a:solidFill>
              </a:rPr>
              <a:t>)</a:t>
            </a:r>
          </a:p>
          <a:p>
            <a:pPr marL="285750" indent="-285750">
              <a:buFontTx/>
              <a:buChar char="-"/>
            </a:pPr>
            <a:endParaRPr lang="en-US" b="1" dirty="0">
              <a:solidFill>
                <a:srgbClr val="0000CC"/>
              </a:solidFill>
            </a:endParaRPr>
          </a:p>
          <a:p>
            <a:r>
              <a:rPr lang="en-US" b="1" dirty="0" smtClean="0">
                <a:solidFill>
                  <a:srgbClr val="0000CC"/>
                </a:solidFill>
              </a:rPr>
              <a:t>&amp;  Prof. P L </a:t>
            </a:r>
            <a:r>
              <a:rPr lang="en-US" b="1" dirty="0" err="1" smtClean="0">
                <a:solidFill>
                  <a:srgbClr val="0000CC"/>
                </a:solidFill>
              </a:rPr>
              <a:t>Paulose</a:t>
            </a:r>
            <a:r>
              <a:rPr lang="en-US" b="1" dirty="0" smtClean="0">
                <a:solidFill>
                  <a:srgbClr val="0000CC"/>
                </a:solidFill>
              </a:rPr>
              <a:t> [ Chairman, LTF] </a:t>
            </a:r>
          </a:p>
          <a:p>
            <a:endParaRPr lang="en-US" b="1" dirty="0">
              <a:solidFill>
                <a:srgbClr val="0000CC"/>
              </a:solidFill>
            </a:endParaRPr>
          </a:p>
          <a:p>
            <a:endParaRPr lang="en-US" b="1" dirty="0" smtClean="0"/>
          </a:p>
          <a:p>
            <a:r>
              <a:rPr lang="en-US" b="1" dirty="0" smtClean="0"/>
              <a:t>My Special Thanks to </a:t>
            </a:r>
          </a:p>
          <a:p>
            <a:r>
              <a:rPr lang="en-US" b="1" dirty="0">
                <a:solidFill>
                  <a:srgbClr val="C00000"/>
                </a:solidFill>
              </a:rPr>
              <a:t>	</a:t>
            </a:r>
            <a:r>
              <a:rPr lang="en-US" b="1" dirty="0" smtClean="0">
                <a:solidFill>
                  <a:srgbClr val="C00000"/>
                </a:solidFill>
              </a:rPr>
              <a:t>	Mr. Berg Hilmar [LKT, Swizz] &amp; Mr. Anil Kumar [LKT, India] </a:t>
            </a:r>
            <a:endParaRPr lang="en-US" b="1" dirty="0">
              <a:solidFill>
                <a:srgbClr val="C00000"/>
              </a:solidFill>
            </a:endParaRPr>
          </a:p>
        </p:txBody>
      </p:sp>
      <p:sp>
        <p:nvSpPr>
          <p:cNvPr id="2" name="Rectangle 1"/>
          <p:cNvSpPr/>
          <p:nvPr/>
        </p:nvSpPr>
        <p:spPr>
          <a:xfrm>
            <a:off x="3700820" y="744575"/>
            <a:ext cx="4180761" cy="584775"/>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en-US" sz="3200" b="1" u="sng" dirty="0">
                <a:solidFill>
                  <a:srgbClr val="FFFF00"/>
                </a:solidFill>
              </a:rPr>
              <a:t>My Acknowledgements</a:t>
            </a:r>
          </a:p>
        </p:txBody>
      </p:sp>
    </p:spTree>
    <p:extLst>
      <p:ext uri="{BB962C8B-B14F-4D97-AF65-F5344CB8AC3E}">
        <p14:creationId xmlns:p14="http://schemas.microsoft.com/office/powerpoint/2010/main" val="81108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3909" y="270822"/>
            <a:ext cx="7103801" cy="4126611"/>
          </a:xfrm>
          <a:prstGeom prst="rect">
            <a:avLst/>
          </a:prstGeom>
        </p:spPr>
      </p:pic>
      <p:pic>
        <p:nvPicPr>
          <p:cNvPr id="5" name="Picture 4"/>
          <p:cNvPicPr>
            <a:picLocks noChangeAspect="1"/>
          </p:cNvPicPr>
          <p:nvPr/>
        </p:nvPicPr>
        <p:blipFill>
          <a:blip r:embed="rId3"/>
          <a:stretch>
            <a:fillRect/>
          </a:stretch>
        </p:blipFill>
        <p:spPr>
          <a:xfrm>
            <a:off x="7141208" y="3746980"/>
            <a:ext cx="4584589" cy="2755631"/>
          </a:xfrm>
          <a:prstGeom prst="rect">
            <a:avLst/>
          </a:prstGeom>
        </p:spPr>
      </p:pic>
    </p:spTree>
    <p:extLst>
      <p:ext uri="{BB962C8B-B14F-4D97-AF65-F5344CB8AC3E}">
        <p14:creationId xmlns:p14="http://schemas.microsoft.com/office/powerpoint/2010/main" val="2235491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7564" y="242797"/>
            <a:ext cx="2581103" cy="3275854"/>
          </a:xfrm>
          <a:prstGeom prst="rect">
            <a:avLst/>
          </a:prstGeom>
        </p:spPr>
      </p:pic>
      <p:pic>
        <p:nvPicPr>
          <p:cNvPr id="3" name="Picture 2"/>
          <p:cNvPicPr>
            <a:picLocks noChangeAspect="1"/>
          </p:cNvPicPr>
          <p:nvPr/>
        </p:nvPicPr>
        <p:blipFill>
          <a:blip r:embed="rId3"/>
          <a:stretch>
            <a:fillRect/>
          </a:stretch>
        </p:blipFill>
        <p:spPr>
          <a:xfrm>
            <a:off x="3635361" y="397131"/>
            <a:ext cx="2760282" cy="3210420"/>
          </a:xfrm>
          <a:prstGeom prst="rect">
            <a:avLst/>
          </a:prstGeom>
        </p:spPr>
      </p:pic>
      <p:sp>
        <p:nvSpPr>
          <p:cNvPr id="7" name="Rectangle 2"/>
          <p:cNvSpPr txBox="1">
            <a:spLocks noChangeArrowheads="1"/>
          </p:cNvSpPr>
          <p:nvPr/>
        </p:nvSpPr>
        <p:spPr>
          <a:xfrm>
            <a:off x="3761437" y="52297"/>
            <a:ext cx="3556000" cy="381000"/>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400" dirty="0" smtClean="0">
                <a:solidFill>
                  <a:srgbClr val="FFFF00"/>
                </a:solidFill>
              </a:rPr>
              <a:t>Liquid Nitrogen since 1968</a:t>
            </a:r>
            <a:endParaRPr lang="en-US" sz="2400" dirty="0"/>
          </a:p>
        </p:txBody>
      </p:sp>
      <p:pic>
        <p:nvPicPr>
          <p:cNvPr id="8" name="Picture 7"/>
          <p:cNvPicPr>
            <a:picLocks noChangeAspect="1"/>
          </p:cNvPicPr>
          <p:nvPr/>
        </p:nvPicPr>
        <p:blipFill>
          <a:blip r:embed="rId4"/>
          <a:stretch>
            <a:fillRect/>
          </a:stretch>
        </p:blipFill>
        <p:spPr>
          <a:xfrm>
            <a:off x="6866661" y="433297"/>
            <a:ext cx="4188315" cy="321896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564" y="3652264"/>
            <a:ext cx="4661974" cy="3095669"/>
          </a:xfrm>
          <a:prstGeom prst="rect">
            <a:avLst/>
          </a:prstGeom>
        </p:spPr>
      </p:pic>
      <p:sp>
        <p:nvSpPr>
          <p:cNvPr id="10" name="Rectangle 9"/>
          <p:cNvSpPr/>
          <p:nvPr/>
        </p:nvSpPr>
        <p:spPr>
          <a:xfrm>
            <a:off x="426777" y="6317734"/>
            <a:ext cx="2767232" cy="400110"/>
          </a:xfrm>
          <a:prstGeom prst="rect">
            <a:avLst/>
          </a:prstGeom>
        </p:spPr>
        <p:txBody>
          <a:bodyPr wrap="none">
            <a:spAutoFit/>
          </a:bodyPr>
          <a:lstStyle/>
          <a:p>
            <a:r>
              <a:rPr lang="en-US" sz="2000" b="1" dirty="0" smtClean="0">
                <a:solidFill>
                  <a:srgbClr val="FFFF00"/>
                </a:solidFill>
              </a:rPr>
              <a:t>Stirling make, STIRLIN-8 </a:t>
            </a:r>
            <a:endParaRPr lang="en-US" sz="2000" b="1" dirty="0">
              <a:solidFill>
                <a:srgbClr val="FFFF00"/>
              </a:solidFill>
            </a:endParaRPr>
          </a:p>
        </p:txBody>
      </p:sp>
      <p:sp>
        <p:nvSpPr>
          <p:cNvPr id="11" name="Rectangle 8"/>
          <p:cNvSpPr>
            <a:spLocks noChangeArrowheads="1"/>
          </p:cNvSpPr>
          <p:nvPr/>
        </p:nvSpPr>
        <p:spPr bwMode="auto">
          <a:xfrm>
            <a:off x="3380438" y="6317734"/>
            <a:ext cx="1688441"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2000" b="1" dirty="0" smtClean="0">
                <a:solidFill>
                  <a:schemeClr val="bg1"/>
                </a:solidFill>
              </a:rPr>
              <a:t>Since 2010</a:t>
            </a:r>
            <a:endParaRPr lang="en-US" sz="2000" b="1" dirty="0">
              <a:solidFill>
                <a:schemeClr val="bg1"/>
              </a:solidFill>
            </a:endParaRPr>
          </a:p>
        </p:txBody>
      </p:sp>
      <p:pic>
        <p:nvPicPr>
          <p:cNvPr id="12" name="Picture 11"/>
          <p:cNvPicPr>
            <a:picLocks noChangeAspect="1"/>
          </p:cNvPicPr>
          <p:nvPr/>
        </p:nvPicPr>
        <p:blipFill>
          <a:blip r:embed="rId6"/>
          <a:stretch>
            <a:fillRect/>
          </a:stretch>
        </p:blipFill>
        <p:spPr>
          <a:xfrm>
            <a:off x="5539437" y="3841590"/>
            <a:ext cx="5407442" cy="2893154"/>
          </a:xfrm>
          <a:prstGeom prst="rect">
            <a:avLst/>
          </a:prstGeom>
        </p:spPr>
      </p:pic>
    </p:spTree>
    <p:extLst>
      <p:ext uri="{BB962C8B-B14F-4D97-AF65-F5344CB8AC3E}">
        <p14:creationId xmlns:p14="http://schemas.microsoft.com/office/powerpoint/2010/main" val="94614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type="ctrTitle"/>
          </p:nvPr>
        </p:nvSpPr>
        <p:spPr>
          <a:xfrm>
            <a:off x="4495801" y="76200"/>
            <a:ext cx="3657600" cy="503238"/>
          </a:xfrm>
        </p:spPr>
        <p:style>
          <a:lnRef idx="0">
            <a:schemeClr val="accent1"/>
          </a:lnRef>
          <a:fillRef idx="3">
            <a:schemeClr val="accent1"/>
          </a:fillRef>
          <a:effectRef idx="3">
            <a:schemeClr val="accent1"/>
          </a:effectRef>
          <a:fontRef idx="minor">
            <a:schemeClr val="lt1"/>
          </a:fontRef>
        </p:style>
        <p:txBody>
          <a:bodyPr anchor="ctr">
            <a:normAutofit fontScale="90000"/>
          </a:bodyPr>
          <a:lstStyle/>
          <a:p>
            <a:pPr algn="ctr" eaLnBrk="1" hangingPunct="1"/>
            <a:r>
              <a:rPr lang="en-US" sz="3200" dirty="0" err="1">
                <a:solidFill>
                  <a:srgbClr val="FFFF00"/>
                </a:solidFill>
              </a:rPr>
              <a:t>Cryo</a:t>
            </a:r>
            <a:r>
              <a:rPr lang="en-US" sz="3200" dirty="0">
                <a:solidFill>
                  <a:srgbClr val="FFFF00"/>
                </a:solidFill>
              </a:rPr>
              <a:t> distribution</a:t>
            </a:r>
          </a:p>
        </p:txBody>
      </p:sp>
      <p:sp>
        <p:nvSpPr>
          <p:cNvPr id="1372162" name="Rectangle 2"/>
          <p:cNvSpPr>
            <a:spLocks noGrp="1" noChangeArrowheads="1"/>
          </p:cNvSpPr>
          <p:nvPr>
            <p:ph type="subTitle" idx="1"/>
          </p:nvPr>
        </p:nvSpPr>
        <p:spPr>
          <a:xfrm>
            <a:off x="3225800" y="685800"/>
            <a:ext cx="5613400" cy="4191000"/>
          </a:xfrm>
        </p:spPr>
        <p:txBody>
          <a:bodyPr>
            <a:normAutofit fontScale="47500" lnSpcReduction="20000"/>
          </a:bodyPr>
          <a:lstStyle/>
          <a:p>
            <a:pPr marL="342900" indent="-342900">
              <a:lnSpc>
                <a:spcPct val="80000"/>
              </a:lnSpc>
            </a:pPr>
            <a:endParaRPr lang="en-US" sz="900" dirty="0">
              <a:solidFill>
                <a:srgbClr val="FFFF00"/>
              </a:solidFill>
            </a:endParaRPr>
          </a:p>
          <a:p>
            <a:pPr marL="342900" indent="-342900" algn="l">
              <a:lnSpc>
                <a:spcPct val="80000"/>
              </a:lnSpc>
              <a:buFont typeface="+mj-lt"/>
              <a:buAutoNum type="arabicPeriod"/>
            </a:pPr>
            <a:r>
              <a:rPr lang="en-US" sz="2500" dirty="0">
                <a:solidFill>
                  <a:srgbClr val="000000"/>
                </a:solidFill>
              </a:rPr>
              <a:t>NMR spectrometers (four Nos.) </a:t>
            </a:r>
            <a:r>
              <a:rPr lang="en-US" sz="2500" b="1" dirty="0" err="1"/>
              <a:t>Brüker</a:t>
            </a:r>
            <a:r>
              <a:rPr lang="en-US" sz="2500" b="1" dirty="0"/>
              <a:t> </a:t>
            </a:r>
            <a:r>
              <a:rPr lang="en-US" sz="2500" b="1" dirty="0">
                <a:solidFill>
                  <a:srgbClr val="0000FF"/>
                </a:solidFill>
              </a:rPr>
              <a:t>800</a:t>
            </a:r>
            <a:r>
              <a:rPr lang="en-US" sz="2500" b="1" dirty="0"/>
              <a:t> MHz; </a:t>
            </a:r>
            <a:r>
              <a:rPr lang="en-US" sz="2500" b="1" dirty="0" err="1"/>
              <a:t>Brüker</a:t>
            </a:r>
            <a:r>
              <a:rPr lang="en-US" sz="2500" b="1" dirty="0"/>
              <a:t> </a:t>
            </a:r>
            <a:r>
              <a:rPr lang="en-US" sz="2500" b="1" dirty="0">
                <a:solidFill>
                  <a:srgbClr val="0000FF"/>
                </a:solidFill>
              </a:rPr>
              <a:t>700</a:t>
            </a:r>
            <a:r>
              <a:rPr lang="en-US" sz="2500" b="1" dirty="0"/>
              <a:t> MHz; Agilent  </a:t>
            </a:r>
            <a:r>
              <a:rPr lang="en-US" sz="2500" b="1" dirty="0">
                <a:solidFill>
                  <a:srgbClr val="0000FF"/>
                </a:solidFill>
              </a:rPr>
              <a:t>600 </a:t>
            </a:r>
            <a:r>
              <a:rPr lang="en-US" sz="2500" b="1" dirty="0"/>
              <a:t>MHz; </a:t>
            </a:r>
            <a:r>
              <a:rPr lang="en-US" sz="2500" b="1" dirty="0" err="1"/>
              <a:t>Brüker</a:t>
            </a:r>
            <a:r>
              <a:rPr lang="en-US" sz="2500" b="1" dirty="0"/>
              <a:t> </a:t>
            </a:r>
            <a:r>
              <a:rPr lang="en-US" sz="2500" b="1" dirty="0" err="1"/>
              <a:t>Avance</a:t>
            </a:r>
            <a:r>
              <a:rPr lang="en-US" sz="2500" b="1" dirty="0"/>
              <a:t> </a:t>
            </a:r>
            <a:r>
              <a:rPr lang="en-US" sz="2500" b="1" dirty="0">
                <a:solidFill>
                  <a:srgbClr val="0000FF"/>
                </a:solidFill>
              </a:rPr>
              <a:t>500</a:t>
            </a:r>
            <a:r>
              <a:rPr lang="en-US" sz="2500" b="1" dirty="0"/>
              <a:t> MHz</a:t>
            </a:r>
            <a:endParaRPr lang="en-US" sz="2500" dirty="0">
              <a:solidFill>
                <a:srgbClr val="000000"/>
              </a:solidFill>
            </a:endParaRPr>
          </a:p>
          <a:p>
            <a:pPr marL="342900" indent="-342900" algn="l">
              <a:lnSpc>
                <a:spcPct val="80000"/>
              </a:lnSpc>
              <a:buFont typeface="+mj-lt"/>
              <a:buAutoNum type="arabicPeriod"/>
            </a:pPr>
            <a:r>
              <a:rPr lang="en-US" sz="2500" dirty="0">
                <a:solidFill>
                  <a:srgbClr val="000000"/>
                </a:solidFill>
              </a:rPr>
              <a:t>SQUID magnetometers (Four nos.)</a:t>
            </a:r>
          </a:p>
          <a:p>
            <a:pPr marL="342900" indent="-342900" algn="l">
              <a:lnSpc>
                <a:spcPct val="80000"/>
              </a:lnSpc>
              <a:buFont typeface="+mj-lt"/>
              <a:buAutoNum type="arabicPeriod"/>
            </a:pPr>
            <a:r>
              <a:rPr lang="en-US" sz="2500" dirty="0">
                <a:solidFill>
                  <a:srgbClr val="000000"/>
                </a:solidFill>
              </a:rPr>
              <a:t>Physical Property Measurement systems (PPMS) – Four Nos.</a:t>
            </a:r>
          </a:p>
          <a:p>
            <a:pPr marL="342900" indent="-342900" algn="l">
              <a:lnSpc>
                <a:spcPct val="80000"/>
              </a:lnSpc>
              <a:buFont typeface="+mj-lt"/>
              <a:buAutoNum type="arabicPeriod"/>
            </a:pPr>
            <a:r>
              <a:rPr lang="en-US" sz="2500" dirty="0">
                <a:solidFill>
                  <a:srgbClr val="000000"/>
                </a:solidFill>
              </a:rPr>
              <a:t>VSM magnetometer (Two Nos.)</a:t>
            </a:r>
          </a:p>
          <a:p>
            <a:pPr marL="342900" indent="-342900" algn="l">
              <a:lnSpc>
                <a:spcPct val="80000"/>
              </a:lnSpc>
              <a:buFont typeface="+mj-lt"/>
              <a:buAutoNum type="arabicPeriod"/>
            </a:pPr>
            <a:r>
              <a:rPr lang="en-US" sz="2500" dirty="0">
                <a:solidFill>
                  <a:srgbClr val="000000"/>
                </a:solidFill>
              </a:rPr>
              <a:t>Nano-electronics</a:t>
            </a:r>
          </a:p>
          <a:p>
            <a:pPr marL="342900" indent="-342900" algn="l">
              <a:lnSpc>
                <a:spcPct val="80000"/>
              </a:lnSpc>
              <a:buFont typeface="+mj-lt"/>
              <a:buAutoNum type="arabicPeriod"/>
            </a:pPr>
            <a:r>
              <a:rPr lang="en-US" sz="2500" dirty="0">
                <a:solidFill>
                  <a:srgbClr val="000000"/>
                </a:solidFill>
              </a:rPr>
              <a:t>Dilution </a:t>
            </a:r>
            <a:r>
              <a:rPr lang="en-US" sz="2500" dirty="0" err="1">
                <a:solidFill>
                  <a:srgbClr val="000000"/>
                </a:solidFill>
              </a:rPr>
              <a:t>milli</a:t>
            </a:r>
            <a:r>
              <a:rPr lang="en-US" sz="2500" dirty="0">
                <a:solidFill>
                  <a:srgbClr val="000000"/>
                </a:solidFill>
              </a:rPr>
              <a:t>-Kelvin refrigerator, </a:t>
            </a:r>
          </a:p>
          <a:p>
            <a:pPr marL="342900" indent="-342900" algn="l">
              <a:lnSpc>
                <a:spcPct val="80000"/>
              </a:lnSpc>
              <a:buFont typeface="+mj-lt"/>
              <a:buAutoNum type="arabicPeriod"/>
            </a:pPr>
            <a:r>
              <a:rPr lang="en-US" sz="2500" dirty="0">
                <a:solidFill>
                  <a:srgbClr val="000000"/>
                </a:solidFill>
              </a:rPr>
              <a:t>Adiabatic de-magnetization </a:t>
            </a:r>
            <a:r>
              <a:rPr lang="en-US" sz="2500" dirty="0" err="1">
                <a:solidFill>
                  <a:srgbClr val="000000"/>
                </a:solidFill>
              </a:rPr>
              <a:t>milli</a:t>
            </a:r>
            <a:r>
              <a:rPr lang="en-US" sz="2500" dirty="0">
                <a:solidFill>
                  <a:srgbClr val="000000"/>
                </a:solidFill>
              </a:rPr>
              <a:t>-Kelvin refrigerator, </a:t>
            </a:r>
          </a:p>
          <a:p>
            <a:pPr marL="342900" indent="-342900" algn="l">
              <a:lnSpc>
                <a:spcPct val="80000"/>
              </a:lnSpc>
              <a:buFont typeface="+mj-lt"/>
              <a:buAutoNum type="arabicPeriod"/>
            </a:pPr>
            <a:r>
              <a:rPr lang="en-US" sz="2500" dirty="0">
                <a:solidFill>
                  <a:srgbClr val="0000FF"/>
                </a:solidFill>
              </a:rPr>
              <a:t>Micro-kelvin refrigerator</a:t>
            </a:r>
          </a:p>
          <a:p>
            <a:pPr marL="342900" indent="-342900" algn="l">
              <a:lnSpc>
                <a:spcPct val="80000"/>
              </a:lnSpc>
              <a:buFont typeface="+mj-lt"/>
              <a:buAutoNum type="arabicPeriod"/>
            </a:pPr>
            <a:r>
              <a:rPr lang="en-US" sz="2500" dirty="0">
                <a:solidFill>
                  <a:srgbClr val="000000"/>
                </a:solidFill>
              </a:rPr>
              <a:t>Tunneling Point Spectroscopy, </a:t>
            </a:r>
          </a:p>
          <a:p>
            <a:pPr marL="342900" indent="-342900" algn="l">
              <a:lnSpc>
                <a:spcPct val="80000"/>
              </a:lnSpc>
              <a:buFont typeface="+mj-lt"/>
              <a:buAutoNum type="arabicPeriod"/>
            </a:pPr>
            <a:r>
              <a:rPr lang="en-US" sz="2500" dirty="0">
                <a:solidFill>
                  <a:srgbClr val="000000"/>
                </a:solidFill>
              </a:rPr>
              <a:t>Point Contact Spectroscopy and </a:t>
            </a:r>
          </a:p>
          <a:p>
            <a:pPr marL="342900" indent="-342900" algn="l">
              <a:lnSpc>
                <a:spcPct val="80000"/>
              </a:lnSpc>
              <a:buFont typeface="+mj-lt"/>
              <a:buAutoNum type="arabicPeriod"/>
            </a:pPr>
            <a:r>
              <a:rPr lang="en-US" sz="2500" dirty="0">
                <a:solidFill>
                  <a:srgbClr val="000000"/>
                </a:solidFill>
              </a:rPr>
              <a:t>Photo Electron Spectroscopy. </a:t>
            </a:r>
          </a:p>
          <a:p>
            <a:pPr marL="342900" indent="-342900" algn="l">
              <a:lnSpc>
                <a:spcPct val="80000"/>
              </a:lnSpc>
              <a:buFont typeface="+mj-lt"/>
              <a:buAutoNum type="arabicPeriod"/>
            </a:pPr>
            <a:r>
              <a:rPr lang="en-US" sz="2500" dirty="0">
                <a:solidFill>
                  <a:srgbClr val="000000"/>
                </a:solidFill>
              </a:rPr>
              <a:t>Mossbauer Experiments</a:t>
            </a:r>
          </a:p>
          <a:p>
            <a:pPr marL="342900" indent="-342900" algn="l">
              <a:lnSpc>
                <a:spcPct val="80000"/>
              </a:lnSpc>
              <a:buFont typeface="+mj-lt"/>
              <a:buAutoNum type="arabicPeriod"/>
            </a:pPr>
            <a:r>
              <a:rPr lang="en-US" sz="2500" b="1" dirty="0">
                <a:solidFill>
                  <a:srgbClr val="0000FF"/>
                </a:solidFill>
              </a:rPr>
              <a:t>Superconducting LINAC </a:t>
            </a:r>
            <a:r>
              <a:rPr lang="en-US" sz="2500" b="1" dirty="0" smtClean="0">
                <a:solidFill>
                  <a:srgbClr val="0000FF"/>
                </a:solidFill>
              </a:rPr>
              <a:t>Booster </a:t>
            </a:r>
            <a:r>
              <a:rPr lang="en-US" sz="2500" b="1" dirty="0" smtClean="0">
                <a:solidFill>
                  <a:srgbClr val="FF0000"/>
                </a:solidFill>
              </a:rPr>
              <a:t>(separately using TCF50 refrigerator)</a:t>
            </a:r>
            <a:endParaRPr lang="en-US" sz="2500" b="1" dirty="0">
              <a:solidFill>
                <a:srgbClr val="FF0000"/>
              </a:solidFill>
            </a:endParaRPr>
          </a:p>
          <a:p>
            <a:pPr marL="342900" indent="-342900" algn="l">
              <a:lnSpc>
                <a:spcPct val="80000"/>
              </a:lnSpc>
              <a:buFont typeface="+mj-lt"/>
              <a:buAutoNum type="arabicPeriod"/>
            </a:pPr>
            <a:r>
              <a:rPr lang="en-US" sz="2500" dirty="0"/>
              <a:t>Nuclear Atomic Physics / Beam hall experiments</a:t>
            </a:r>
          </a:p>
          <a:p>
            <a:pPr marL="342900" indent="-342900" algn="l">
              <a:lnSpc>
                <a:spcPct val="80000"/>
              </a:lnSpc>
            </a:pPr>
            <a:endParaRPr lang="en-US" sz="1600" dirty="0">
              <a:solidFill>
                <a:srgbClr val="000000"/>
              </a:solidFill>
            </a:endParaRPr>
          </a:p>
          <a:p>
            <a:pPr marL="342900" indent="-342900" algn="l">
              <a:lnSpc>
                <a:spcPct val="80000"/>
              </a:lnSpc>
            </a:pPr>
            <a:r>
              <a:rPr lang="en-US" sz="2600" dirty="0" smtClean="0">
                <a:solidFill>
                  <a:srgbClr val="FF6600"/>
                </a:solidFill>
              </a:rPr>
              <a:t>In </a:t>
            </a:r>
            <a:r>
              <a:rPr lang="en-US" sz="2600" dirty="0">
                <a:solidFill>
                  <a:srgbClr val="FF6600"/>
                </a:solidFill>
              </a:rPr>
              <a:t>addition, about 16 other </a:t>
            </a:r>
            <a:r>
              <a:rPr lang="en-US" sz="2600" dirty="0" smtClean="0">
                <a:solidFill>
                  <a:srgbClr val="FF6600"/>
                </a:solidFill>
              </a:rPr>
              <a:t>HOMEMADE experimental setups also make use of</a:t>
            </a:r>
            <a:r>
              <a:rPr lang="en-US" sz="2600" dirty="0">
                <a:solidFill>
                  <a:srgbClr val="FF6600"/>
                </a:solidFill>
              </a:rPr>
              <a:t> </a:t>
            </a:r>
            <a:r>
              <a:rPr lang="en-US" sz="2600" dirty="0" smtClean="0">
                <a:solidFill>
                  <a:srgbClr val="FF6600"/>
                </a:solidFill>
              </a:rPr>
              <a:t>liquid </a:t>
            </a:r>
            <a:r>
              <a:rPr lang="en-US" sz="2600" dirty="0">
                <a:solidFill>
                  <a:srgbClr val="FF6600"/>
                </a:solidFill>
              </a:rPr>
              <a:t>helium.</a:t>
            </a:r>
          </a:p>
        </p:txBody>
      </p:sp>
      <p:pic>
        <p:nvPicPr>
          <p:cNvPr id="5" name="Picture 4" descr="Bruker-800MH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685800"/>
            <a:ext cx="1466850" cy="2210054"/>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1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0385" b="6923"/>
          <a:stretch/>
        </p:blipFill>
        <p:spPr bwMode="auto">
          <a:xfrm>
            <a:off x="9213018" y="624636"/>
            <a:ext cx="1353721" cy="1585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3" descr="DSCN445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600201" y="2971801"/>
            <a:ext cx="1507383" cy="113053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8" name="Picture 14" descr="http://www.tifr.res.in/~nano/images/cryostatinpi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5661" y="2292232"/>
            <a:ext cx="2038706" cy="1359137"/>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descr="DSCN450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4928076" y="5030201"/>
            <a:ext cx="1316160" cy="175508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0" name="Picture 3" descr="DSCN444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a:xfrm>
            <a:off x="1600200" y="4152495"/>
            <a:ext cx="1625600" cy="12192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1" name="Picture 3" descr="DSCN266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2787"/>
          <a:stretch/>
        </p:blipFill>
        <p:spPr bwMode="auto">
          <a:xfrm>
            <a:off x="3310785" y="5018468"/>
            <a:ext cx="1519707" cy="1766818"/>
          </a:xfrm>
          <a:prstGeom prst="rect">
            <a:avLst/>
          </a:prstGeom>
          <a:noFill/>
          <a:extLst>
            <a:ext uri="{909E8E84-426E-40dd-AFC4-6F175D3DCCD1}">
              <a14:hiddenFill xmlns="" xmlns:a14="http://schemas.microsoft.com/office/drawing/2010/main">
                <a:solidFill>
                  <a:srgbClr val="FFFFFF"/>
                </a:solidFill>
              </a14:hiddenFill>
            </a:ext>
          </a:extLst>
        </p:spPr>
      </p:pic>
      <p:pic>
        <p:nvPicPr>
          <p:cNvPr id="5121" name="Picture 1" descr="D:\D drive\photos\Low Temp Physis\DSCN444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25314" y="5030200"/>
            <a:ext cx="1326026" cy="1768034"/>
          </a:xfrm>
          <a:prstGeom prst="rect">
            <a:avLst/>
          </a:prstGeom>
          <a:noFill/>
          <a:extLst>
            <a:ext uri="{909E8E84-426E-40dd-AFC4-6F175D3DCCD1}">
              <a14:hiddenFill xmlns="" xmlns:a14="http://schemas.microsoft.com/office/drawing/2010/main">
                <a:solidFill>
                  <a:srgbClr val="FFFFFF"/>
                </a:solidFill>
              </a14:hiddenFill>
            </a:ext>
          </a:extLst>
        </p:spPr>
      </p:pic>
      <p:pic>
        <p:nvPicPr>
          <p:cNvPr id="5122" name="Picture 2" descr="D:\D drive\photos\Low Temp Physis\DSCN4446.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72401" y="5030200"/>
            <a:ext cx="1316315" cy="1755086"/>
          </a:xfrm>
          <a:prstGeom prst="rect">
            <a:avLst/>
          </a:prstGeom>
          <a:noFill/>
          <a:extLst>
            <a:ext uri="{909E8E84-426E-40dd-AFC4-6F175D3DCCD1}">
              <a14:hiddenFill xmlns="" xmlns:a14="http://schemas.microsoft.com/office/drawing/2010/main">
                <a:solidFill>
                  <a:srgbClr val="FFFFFF"/>
                </a:solidFill>
              </a14:hiddenFill>
            </a:ext>
          </a:extLst>
        </p:spPr>
      </p:pic>
      <p:pic>
        <p:nvPicPr>
          <p:cNvPr id="5123" name="Picture 3" descr="D:\D drive\photos\Low Temp Physis\DSCN4460.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790" r="16531" b="13553"/>
          <a:stretch/>
        </p:blipFill>
        <p:spPr bwMode="auto">
          <a:xfrm>
            <a:off x="1610574" y="5420834"/>
            <a:ext cx="1606681" cy="1323970"/>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0" descr="Bruker-500MHz"/>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85782" y="5064959"/>
            <a:ext cx="1110953" cy="167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p:cNvPicPr>
            <a:picLocks noChangeAspect="1"/>
          </p:cNvPicPr>
          <p:nvPr/>
        </p:nvPicPr>
        <p:blipFill>
          <a:blip r:embed="rId14"/>
          <a:stretch>
            <a:fillRect/>
          </a:stretch>
        </p:blipFill>
        <p:spPr>
          <a:xfrm>
            <a:off x="8928201" y="3694954"/>
            <a:ext cx="1626167" cy="1335246"/>
          </a:xfrm>
          <a:prstGeom prst="rect">
            <a:avLst/>
          </a:prstGeom>
        </p:spPr>
      </p:pic>
    </p:spTree>
    <p:extLst>
      <p:ext uri="{BB962C8B-B14F-4D97-AF65-F5344CB8AC3E}">
        <p14:creationId xmlns:p14="http://schemas.microsoft.com/office/powerpoint/2010/main" val="35400069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2241" y="3441212"/>
            <a:ext cx="2303780" cy="2439296"/>
          </a:xfrm>
          <a:prstGeom prst="rect">
            <a:avLst/>
          </a:prstGeom>
        </p:spPr>
      </p:pic>
      <p:pic>
        <p:nvPicPr>
          <p:cNvPr id="8" name="Picture 7"/>
          <p:cNvPicPr>
            <a:picLocks noChangeAspect="1"/>
          </p:cNvPicPr>
          <p:nvPr/>
        </p:nvPicPr>
        <p:blipFill>
          <a:blip r:embed="rId3"/>
          <a:stretch>
            <a:fillRect/>
          </a:stretch>
        </p:blipFill>
        <p:spPr>
          <a:xfrm>
            <a:off x="8721285" y="444020"/>
            <a:ext cx="3418655" cy="2670160"/>
          </a:xfrm>
          <a:prstGeom prst="rect">
            <a:avLst/>
          </a:prstGeom>
        </p:spPr>
      </p:pic>
      <p:pic>
        <p:nvPicPr>
          <p:cNvPr id="9" name="Picture 8"/>
          <p:cNvPicPr>
            <a:picLocks noChangeAspect="1"/>
          </p:cNvPicPr>
          <p:nvPr/>
        </p:nvPicPr>
        <p:blipFill rotWithShape="1">
          <a:blip r:embed="rId4"/>
          <a:srcRect b="16128"/>
          <a:stretch/>
        </p:blipFill>
        <p:spPr>
          <a:xfrm>
            <a:off x="5722637" y="2979417"/>
            <a:ext cx="3202179" cy="3361690"/>
          </a:xfrm>
          <a:prstGeom prst="rect">
            <a:avLst/>
          </a:prstGeom>
        </p:spPr>
      </p:pic>
      <p:pic>
        <p:nvPicPr>
          <p:cNvPr id="10" name="Picture 9"/>
          <p:cNvPicPr>
            <a:picLocks noChangeAspect="1"/>
          </p:cNvPicPr>
          <p:nvPr/>
        </p:nvPicPr>
        <p:blipFill>
          <a:blip r:embed="rId5"/>
          <a:stretch>
            <a:fillRect/>
          </a:stretch>
        </p:blipFill>
        <p:spPr>
          <a:xfrm>
            <a:off x="8846072" y="3441212"/>
            <a:ext cx="3218528" cy="3218528"/>
          </a:xfrm>
          <a:prstGeom prst="rect">
            <a:avLst/>
          </a:prstGeom>
        </p:spPr>
      </p:pic>
      <p:pic>
        <p:nvPicPr>
          <p:cNvPr id="13" name="Picture 4" descr="Pell+linac"/>
          <p:cNvPicPr>
            <a:picLocks noChangeAspect="1" noChangeArrowheads="1"/>
          </p:cNvPicPr>
          <p:nvPr/>
        </p:nvPicPr>
        <p:blipFill>
          <a:blip r:embed="rId6">
            <a:extLst>
              <a:ext uri="{28A0092B-C50C-407E-A947-70E740481C1C}">
                <a14:useLocalDpi xmlns:a14="http://schemas.microsoft.com/office/drawing/2010/main" val="0"/>
              </a:ext>
            </a:extLst>
          </a:blip>
          <a:srcRect b="19971"/>
          <a:stretch>
            <a:fillRect/>
          </a:stretch>
        </p:blipFill>
        <p:spPr bwMode="auto">
          <a:xfrm>
            <a:off x="297688" y="67310"/>
            <a:ext cx="2521712"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7"/>
          <a:stretch>
            <a:fillRect/>
          </a:stretch>
        </p:blipFill>
        <p:spPr>
          <a:xfrm>
            <a:off x="5713144" y="1033654"/>
            <a:ext cx="2968169" cy="1541906"/>
          </a:xfrm>
          <a:prstGeom prst="rect">
            <a:avLst/>
          </a:prstGeom>
        </p:spPr>
      </p:pic>
      <p:pic>
        <p:nvPicPr>
          <p:cNvPr id="15" name="Picture 2" descr="linac2 015"/>
          <p:cNvPicPr>
            <a:picLocks noChangeAspect="1" noChangeArrowheads="1"/>
          </p:cNvPicPr>
          <p:nvPr/>
        </p:nvPicPr>
        <p:blipFill>
          <a:blip r:embed="rId8">
            <a:extLst>
              <a:ext uri="{28A0092B-C50C-407E-A947-70E740481C1C}">
                <a14:useLocalDpi xmlns:a14="http://schemas.microsoft.com/office/drawing/2010/main" val="0"/>
              </a:ext>
            </a:extLst>
          </a:blip>
          <a:srcRect l="12245" t="7587" r="3461" b="4292"/>
          <a:stretch>
            <a:fillRect/>
          </a:stretch>
        </p:blipFill>
        <p:spPr bwMode="auto">
          <a:xfrm>
            <a:off x="2846472" y="3114180"/>
            <a:ext cx="2174189" cy="296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9"/>
          <a:stretch>
            <a:fillRect/>
          </a:stretch>
        </p:blipFill>
        <p:spPr>
          <a:xfrm>
            <a:off x="1643107" y="6239790"/>
            <a:ext cx="6870300" cy="521267"/>
          </a:xfrm>
          <a:prstGeom prst="rect">
            <a:avLst/>
          </a:prstGeom>
        </p:spPr>
      </p:pic>
      <p:pic>
        <p:nvPicPr>
          <p:cNvPr id="17" name="Picture 3" descr="linac_layout"/>
          <p:cNvPicPr>
            <a:picLocks noChangeAspect="1" noChangeArrowheads="1"/>
          </p:cNvPicPr>
          <p:nvPr/>
        </p:nvPicPr>
        <p:blipFill rotWithShape="1">
          <a:blip r:embed="rId10">
            <a:extLst>
              <a:ext uri="{28A0092B-C50C-407E-A947-70E740481C1C}">
                <a14:useLocalDpi xmlns:a14="http://schemas.microsoft.com/office/drawing/2010/main" val="0"/>
              </a:ext>
            </a:extLst>
          </a:blip>
          <a:srcRect l="6572" t="14293" r="27497" b="11976"/>
          <a:stretch/>
        </p:blipFill>
        <p:spPr bwMode="auto">
          <a:xfrm>
            <a:off x="2846472" y="204470"/>
            <a:ext cx="2866673" cy="280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138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1981200" y="152400"/>
            <a:ext cx="8229600" cy="533400"/>
          </a:xfrm>
        </p:spPr>
        <p:txBody>
          <a:bodyPr>
            <a:normAutofit fontScale="90000"/>
          </a:bodyPr>
          <a:lstStyle/>
          <a:p>
            <a:pPr eaLnBrk="1" hangingPunct="1"/>
            <a:r>
              <a:rPr lang="en-US" altLang="en-US" dirty="0" smtClean="0">
                <a:solidFill>
                  <a:srgbClr val="0000FF"/>
                </a:solidFill>
              </a:rPr>
              <a:t>Cryogens dispensation pattern</a:t>
            </a:r>
          </a:p>
        </p:txBody>
      </p:sp>
      <p:graphicFrame>
        <p:nvGraphicFramePr>
          <p:cNvPr id="2" name="Table 1"/>
          <p:cNvGraphicFramePr>
            <a:graphicFrameLocks noGrp="1"/>
          </p:cNvGraphicFramePr>
          <p:nvPr>
            <p:extLst>
              <p:ext uri="{D42A27DB-BD31-4B8C-83A1-F6EECF244321}">
                <p14:modId xmlns:p14="http://schemas.microsoft.com/office/powerpoint/2010/main" val="1303421890"/>
              </p:ext>
            </p:extLst>
          </p:nvPr>
        </p:nvGraphicFramePr>
        <p:xfrm>
          <a:off x="914397" y="685800"/>
          <a:ext cx="10224656" cy="2631983"/>
        </p:xfrm>
        <a:graphic>
          <a:graphicData uri="http://schemas.openxmlformats.org/drawingml/2006/table">
            <a:tbl>
              <a:tblPr firstRow="1" bandRow="1">
                <a:tableStyleId>{5C22544A-7EE6-4342-B048-85BDC9FD1C3A}</a:tableStyleId>
              </a:tblPr>
              <a:tblGrid>
                <a:gridCol w="5112328">
                  <a:extLst>
                    <a:ext uri="{9D8B030D-6E8A-4147-A177-3AD203B41FA5}">
                      <a16:colId xmlns="" xmlns:a16="http://schemas.microsoft.com/office/drawing/2014/main" val="20000"/>
                    </a:ext>
                  </a:extLst>
                </a:gridCol>
                <a:gridCol w="5112328">
                  <a:extLst>
                    <a:ext uri="{9D8B030D-6E8A-4147-A177-3AD203B41FA5}">
                      <a16:colId xmlns="" xmlns:a16="http://schemas.microsoft.com/office/drawing/2014/main" val="20001"/>
                    </a:ext>
                  </a:extLst>
                </a:gridCol>
              </a:tblGrid>
              <a:tr h="269409">
                <a:tc>
                  <a:txBody>
                    <a:bodyPr/>
                    <a:lstStyle/>
                    <a:p>
                      <a:pPr algn="ctr"/>
                      <a:r>
                        <a:rPr lang="en-US" altLang="en-US" sz="1800" u="sng" dirty="0" smtClean="0">
                          <a:solidFill>
                            <a:srgbClr val="996600"/>
                          </a:solidFill>
                        </a:rPr>
                        <a:t>Liquid Nitrogen</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u="sng" dirty="0" smtClean="0">
                          <a:solidFill>
                            <a:srgbClr val="996600"/>
                          </a:solidFill>
                        </a:rPr>
                        <a:t>Liquid Helium</a:t>
                      </a:r>
                    </a:p>
                  </a:txBody>
                  <a:tcPr/>
                </a:tc>
                <a:extLst>
                  <a:ext uri="{0D108BD9-81ED-4DB2-BD59-A6C34878D82A}">
                    <a16:rowId xmlns="" xmlns:a16="http://schemas.microsoft.com/office/drawing/2014/main" val="10000"/>
                  </a:ext>
                </a:extLst>
              </a:tr>
              <a:tr h="269409">
                <a:tc>
                  <a:txBody>
                    <a:bodyPr/>
                    <a:lstStyle/>
                    <a:p>
                      <a:r>
                        <a:rPr lang="en-US" altLang="en-US" sz="1800" dirty="0" smtClean="0"/>
                        <a:t>~</a:t>
                      </a:r>
                      <a:r>
                        <a:rPr lang="en-US" altLang="en-US" sz="1800" dirty="0" smtClean="0">
                          <a:solidFill>
                            <a:srgbClr val="0000FF"/>
                          </a:solidFill>
                        </a:rPr>
                        <a:t>70 dewars </a:t>
                      </a:r>
                      <a:r>
                        <a:rPr lang="en-US" altLang="en-US" sz="1800" dirty="0" smtClean="0"/>
                        <a:t>(85 to 300 liters capacity)</a:t>
                      </a:r>
                      <a:endParaRPr lang="en-US" dirty="0"/>
                    </a:p>
                  </a:txBody>
                  <a:tcPr/>
                </a:tc>
                <a:tc>
                  <a:txBody>
                    <a:bodyPr/>
                    <a:lstStyle/>
                    <a:p>
                      <a:r>
                        <a:rPr lang="en-US" altLang="en-US" sz="1800" dirty="0" smtClean="0"/>
                        <a:t>~ </a:t>
                      </a:r>
                      <a:r>
                        <a:rPr lang="en-US" altLang="en-US" sz="1800" dirty="0" smtClean="0">
                          <a:solidFill>
                            <a:srgbClr val="0000FF"/>
                          </a:solidFill>
                        </a:rPr>
                        <a:t>36 dewars </a:t>
                      </a:r>
                      <a:r>
                        <a:rPr lang="en-US" altLang="en-US" sz="1800" dirty="0" smtClean="0"/>
                        <a:t>(60 to 200 liters capacity)</a:t>
                      </a:r>
                      <a:endParaRPr lang="en-US" dirty="0"/>
                    </a:p>
                  </a:txBody>
                  <a:tcPr/>
                </a:tc>
                <a:extLst>
                  <a:ext uri="{0D108BD9-81ED-4DB2-BD59-A6C34878D82A}">
                    <a16:rowId xmlns="" xmlns:a16="http://schemas.microsoft.com/office/drawing/2014/main" val="10001"/>
                  </a:ext>
                </a:extLst>
              </a:tr>
              <a:tr h="269409">
                <a:tc>
                  <a:txBody>
                    <a:bodyPr/>
                    <a:lstStyle/>
                    <a:p>
                      <a:r>
                        <a:rPr lang="en-US" altLang="en-US" sz="1800" dirty="0" smtClean="0"/>
                        <a:t>Users: ~25 users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smtClean="0"/>
                        <a:t>Users: ~45 users</a:t>
                      </a:r>
                    </a:p>
                  </a:txBody>
                  <a:tcPr/>
                </a:tc>
                <a:extLst>
                  <a:ext uri="{0D108BD9-81ED-4DB2-BD59-A6C34878D82A}">
                    <a16:rowId xmlns="" xmlns:a16="http://schemas.microsoft.com/office/drawing/2014/main" val="10002"/>
                  </a:ext>
                </a:extLst>
              </a:tr>
              <a:tr h="4650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smtClean="0"/>
                        <a:t>Quantity supplied: 12,000 </a:t>
                      </a:r>
                      <a:r>
                        <a:rPr lang="en-US" altLang="en-US" sz="1800" dirty="0" err="1" smtClean="0"/>
                        <a:t>Ltrs</a:t>
                      </a:r>
                      <a:r>
                        <a:rPr lang="en-US" altLang="en-US" sz="1800" dirty="0" smtClean="0"/>
                        <a:t> per month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smtClean="0"/>
                        <a:t>Quantity supplied: </a:t>
                      </a:r>
                      <a:r>
                        <a:rPr lang="en-US" altLang="en-US" sz="1800" b="1" dirty="0" smtClean="0">
                          <a:solidFill>
                            <a:srgbClr val="C00000"/>
                          </a:solidFill>
                        </a:rPr>
                        <a:t>9,000 </a:t>
                      </a:r>
                      <a:r>
                        <a:rPr lang="en-US" altLang="en-US" sz="1800" b="1" dirty="0" err="1" smtClean="0">
                          <a:solidFill>
                            <a:srgbClr val="C00000"/>
                          </a:solidFill>
                        </a:rPr>
                        <a:t>Ltrs</a:t>
                      </a:r>
                      <a:r>
                        <a:rPr lang="en-US" altLang="en-US" sz="1800" b="1" dirty="0" smtClean="0">
                          <a:solidFill>
                            <a:srgbClr val="C00000"/>
                          </a:solidFill>
                        </a:rPr>
                        <a:t> per month</a:t>
                      </a:r>
                    </a:p>
                  </a:txBody>
                  <a:tcPr/>
                </a:tc>
                <a:extLst>
                  <a:ext uri="{0D108BD9-81ED-4DB2-BD59-A6C34878D82A}">
                    <a16:rowId xmlns="" xmlns:a16="http://schemas.microsoft.com/office/drawing/2014/main" val="10003"/>
                  </a:ext>
                </a:extLst>
              </a:tr>
              <a:tr h="4650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smtClean="0"/>
                        <a:t>Dewar transferred: 60 dewars per month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smtClean="0"/>
                        <a:t>Dewar transferred: ~</a:t>
                      </a:r>
                      <a:r>
                        <a:rPr lang="en-US" altLang="en-US" sz="1800" b="1" dirty="0" smtClean="0">
                          <a:solidFill>
                            <a:srgbClr val="C00000"/>
                          </a:solidFill>
                        </a:rPr>
                        <a:t>90 dewars per month </a:t>
                      </a:r>
                    </a:p>
                  </a:txBody>
                  <a:tcPr/>
                </a:tc>
                <a:extLst>
                  <a:ext uri="{0D108BD9-81ED-4DB2-BD59-A6C34878D82A}">
                    <a16:rowId xmlns="" xmlns:a16="http://schemas.microsoft.com/office/drawing/2014/main" val="10004"/>
                  </a:ext>
                </a:extLst>
              </a:tr>
              <a:tr h="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500" dirty="0" smtClean="0">
                        <a:solidFill>
                          <a:srgbClr val="FF0000"/>
                        </a:solidFill>
                      </a:endParaRPr>
                    </a:p>
                  </a:txBody>
                  <a:tcPr/>
                </a:tc>
                <a:tc hMerge="1">
                  <a:txBody>
                    <a:bodyPr/>
                    <a:lstStyle/>
                    <a:p>
                      <a:endParaRPr lang="en-US" dirty="0"/>
                    </a:p>
                  </a:txBody>
                  <a:tcPr/>
                </a:tc>
                <a:extLst>
                  <a:ext uri="{0D108BD9-81ED-4DB2-BD59-A6C34878D82A}">
                    <a16:rowId xmlns="" xmlns:a16="http://schemas.microsoft.com/office/drawing/2014/main" val="10005"/>
                  </a:ext>
                </a:extLst>
              </a:tr>
              <a:tr h="14962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500" i="1" dirty="0" smtClean="0">
                        <a:solidFill>
                          <a:srgbClr val="996600"/>
                        </a:solidFill>
                      </a:endParaRPr>
                    </a:p>
                  </a:txBody>
                  <a:tcPr/>
                </a:tc>
                <a:tc hMerge="1">
                  <a:txBody>
                    <a:bodyPr/>
                    <a:lstStyle/>
                    <a:p>
                      <a:endParaRPr lang="en-US" dirty="0"/>
                    </a:p>
                  </a:txBody>
                  <a:tcPr/>
                </a:tc>
                <a:extLst>
                  <a:ext uri="{0D108BD9-81ED-4DB2-BD59-A6C34878D82A}">
                    <a16:rowId xmlns="" xmlns:a16="http://schemas.microsoft.com/office/drawing/2014/main" val="10006"/>
                  </a:ext>
                </a:extLst>
              </a:tr>
              <a:tr h="26940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500" dirty="0" smtClean="0">
                        <a:solidFill>
                          <a:srgbClr val="0000FF"/>
                        </a:solidFill>
                      </a:endParaRPr>
                    </a:p>
                  </a:txBody>
                  <a:tcPr/>
                </a:tc>
                <a:tc hMerge="1">
                  <a:txBody>
                    <a:bodyPr/>
                    <a:lstStyle/>
                    <a:p>
                      <a:endParaRPr lang="en-US" dirty="0"/>
                    </a:p>
                  </a:txBody>
                  <a:tcPr/>
                </a:tc>
                <a:extLst>
                  <a:ext uri="{0D108BD9-81ED-4DB2-BD59-A6C34878D82A}">
                    <a16:rowId xmlns="" xmlns:a16="http://schemas.microsoft.com/office/drawing/2014/main" val="10007"/>
                  </a:ext>
                </a:extLst>
              </a:tr>
            </a:tbl>
          </a:graphicData>
        </a:graphic>
      </p:graphicFrame>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96" t="4833" r="6182" b="8809"/>
          <a:stretch/>
        </p:blipFill>
        <p:spPr bwMode="auto">
          <a:xfrm>
            <a:off x="189807" y="2776741"/>
            <a:ext cx="5543901" cy="35744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6092606" y="3042749"/>
            <a:ext cx="5523009" cy="3416240"/>
          </a:xfrm>
          <a:prstGeom prst="rect">
            <a:avLst/>
          </a:prstGeom>
        </p:spPr>
      </p:pic>
    </p:spTree>
    <p:extLst>
      <p:ext uri="{BB962C8B-B14F-4D97-AF65-F5344CB8AC3E}">
        <p14:creationId xmlns:p14="http://schemas.microsoft.com/office/powerpoint/2010/main" val="3243815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4800" y="2373868"/>
            <a:ext cx="1447800"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b="1" dirty="0">
                <a:solidFill>
                  <a:schemeClr val="bg1"/>
                </a:solidFill>
              </a:rPr>
              <a:t>1.75 Km long</a:t>
            </a:r>
          </a:p>
        </p:txBody>
      </p:sp>
      <p:pic>
        <p:nvPicPr>
          <p:cNvPr id="10" name="Picture 9"/>
          <p:cNvPicPr>
            <a:picLocks noChangeAspect="1"/>
          </p:cNvPicPr>
          <p:nvPr/>
        </p:nvPicPr>
        <p:blipFill>
          <a:blip r:embed="rId2"/>
          <a:stretch>
            <a:fillRect/>
          </a:stretch>
        </p:blipFill>
        <p:spPr>
          <a:xfrm>
            <a:off x="314683" y="230439"/>
            <a:ext cx="5514617" cy="316839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520" y="3500351"/>
            <a:ext cx="4310611" cy="3232958"/>
          </a:xfrm>
          <a:prstGeom prst="rect">
            <a:avLst/>
          </a:prstGeom>
        </p:spPr>
      </p:pic>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097" y="6149975"/>
            <a:ext cx="2157413" cy="517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9674"/>
          <a:stretch/>
        </p:blipFill>
        <p:spPr>
          <a:xfrm>
            <a:off x="6400800" y="3500351"/>
            <a:ext cx="4680065" cy="3170498"/>
          </a:xfrm>
          <a:prstGeom prst="rect">
            <a:avLst/>
          </a:prstGeom>
        </p:spPr>
      </p:pic>
      <p:pic>
        <p:nvPicPr>
          <p:cNvPr id="1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8700" y="6149975"/>
            <a:ext cx="2517775" cy="512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2599" y="211946"/>
            <a:ext cx="4174067" cy="3130550"/>
          </a:xfrm>
          <a:prstGeom prst="rect">
            <a:avLst/>
          </a:prstGeom>
        </p:spPr>
      </p:pic>
      <p:pic>
        <p:nvPicPr>
          <p:cNvPr id="1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5603" y="2983274"/>
            <a:ext cx="2852737" cy="292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24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8801" y="914400"/>
            <a:ext cx="5105719" cy="3829290"/>
          </a:xfrm>
          <a:prstGeom prst="rect">
            <a:avLst/>
          </a:prstGeom>
        </p:spPr>
      </p:pic>
      <p:sp>
        <p:nvSpPr>
          <p:cNvPr id="3" name="Rectangle 2"/>
          <p:cNvSpPr/>
          <p:nvPr/>
        </p:nvSpPr>
        <p:spPr>
          <a:xfrm>
            <a:off x="4495801" y="152400"/>
            <a:ext cx="2899255"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US" altLang="en-US" dirty="0">
                <a:solidFill>
                  <a:schemeClr val="bg1"/>
                </a:solidFill>
                <a:cs typeface="Times New Roman" charset="0"/>
              </a:rPr>
              <a:t>Automation of LTF Operation</a:t>
            </a:r>
            <a:endParaRPr lang="en-US" dirty="0">
              <a:solidFill>
                <a:schemeClr val="bg1"/>
              </a:solidFill>
            </a:endParaRPr>
          </a:p>
        </p:txBody>
      </p:sp>
      <p:sp>
        <p:nvSpPr>
          <p:cNvPr id="4" name="TextBox 3"/>
          <p:cNvSpPr txBox="1"/>
          <p:nvPr/>
        </p:nvSpPr>
        <p:spPr>
          <a:xfrm>
            <a:off x="7543800" y="1132688"/>
            <a:ext cx="2667000"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a:t>Automation in</a:t>
            </a:r>
          </a:p>
          <a:p>
            <a:pPr marL="342900" indent="-342900">
              <a:buFont typeface="Arial" panose="020B0604020202020204" pitchFamily="34" charset="0"/>
              <a:buChar char="•"/>
            </a:pPr>
            <a:r>
              <a:rPr lang="en-US" dirty="0">
                <a:solidFill>
                  <a:srgbClr val="002060"/>
                </a:solidFill>
              </a:rPr>
              <a:t>He plant operation</a:t>
            </a:r>
          </a:p>
          <a:p>
            <a:pPr marL="342900" indent="-342900">
              <a:buFont typeface="Arial" panose="020B0604020202020204" pitchFamily="34" charset="0"/>
              <a:buChar char="•"/>
            </a:pPr>
            <a:r>
              <a:rPr lang="en-US" dirty="0">
                <a:solidFill>
                  <a:srgbClr val="002060"/>
                </a:solidFill>
              </a:rPr>
              <a:t>N2 plant operation</a:t>
            </a:r>
          </a:p>
          <a:p>
            <a:pPr marL="342900" indent="-342900">
              <a:buFont typeface="Arial" panose="020B0604020202020204" pitchFamily="34" charset="0"/>
              <a:buChar char="•"/>
            </a:pPr>
            <a:r>
              <a:rPr lang="en-US" dirty="0">
                <a:solidFill>
                  <a:srgbClr val="002060"/>
                </a:solidFill>
              </a:rPr>
              <a:t>He gas management</a:t>
            </a:r>
          </a:p>
          <a:p>
            <a:pPr marL="342900" indent="-342900">
              <a:buFont typeface="Arial" panose="020B0604020202020204" pitchFamily="34" charset="0"/>
              <a:buChar char="•"/>
            </a:pPr>
            <a:r>
              <a:rPr lang="en-US" dirty="0">
                <a:solidFill>
                  <a:srgbClr val="0000FF"/>
                </a:solidFill>
              </a:rPr>
              <a:t>Online order by USER</a:t>
            </a:r>
          </a:p>
          <a:p>
            <a:pPr marL="342900" indent="-342900">
              <a:buFont typeface="Arial" panose="020B0604020202020204" pitchFamily="34" charset="0"/>
              <a:buChar char="•"/>
            </a:pPr>
            <a:r>
              <a:rPr lang="en-US" dirty="0">
                <a:solidFill>
                  <a:srgbClr val="002060"/>
                </a:solidFill>
              </a:rPr>
              <a:t>Cryogen Dispensation</a:t>
            </a:r>
          </a:p>
          <a:p>
            <a:pPr marL="342900" indent="-342900">
              <a:buFont typeface="Arial" panose="020B0604020202020204" pitchFamily="34" charset="0"/>
              <a:buChar char="•"/>
            </a:pPr>
            <a:r>
              <a:rPr lang="en-US" dirty="0">
                <a:solidFill>
                  <a:srgbClr val="002060"/>
                </a:solidFill>
              </a:rPr>
              <a:t>Dewar tracking</a:t>
            </a:r>
          </a:p>
          <a:p>
            <a:pPr marL="342900" indent="-342900">
              <a:buFont typeface="Arial" panose="020B0604020202020204" pitchFamily="34" charset="0"/>
              <a:buChar char="•"/>
            </a:pPr>
            <a:r>
              <a:rPr lang="en-US" dirty="0" err="1">
                <a:solidFill>
                  <a:srgbClr val="002060"/>
                </a:solidFill>
              </a:rPr>
              <a:t>Datalogging</a:t>
            </a:r>
            <a:endParaRPr lang="en-US" dirty="0">
              <a:solidFill>
                <a:srgbClr val="002060"/>
              </a:solidFill>
            </a:endParaRPr>
          </a:p>
        </p:txBody>
      </p:sp>
      <p:sp>
        <p:nvSpPr>
          <p:cNvPr id="6" name="Rectangle 5"/>
          <p:cNvSpPr/>
          <p:nvPr/>
        </p:nvSpPr>
        <p:spPr>
          <a:xfrm>
            <a:off x="7239001" y="3810001"/>
            <a:ext cx="3157151" cy="2585323"/>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indent="-285750">
              <a:buFont typeface="Arial" panose="020B0604020202020204" pitchFamily="34" charset="0"/>
              <a:buChar char="•"/>
            </a:pPr>
            <a:r>
              <a:rPr lang="en-US" dirty="0">
                <a:solidFill>
                  <a:srgbClr val="0000FF"/>
                </a:solidFill>
              </a:rPr>
              <a:t>Remote operation &amp; control</a:t>
            </a:r>
          </a:p>
          <a:p>
            <a:pPr marL="285750" indent="-285750">
              <a:buFont typeface="Arial" panose="020B0604020202020204" pitchFamily="34" charset="0"/>
              <a:buChar char="•"/>
            </a:pPr>
            <a:r>
              <a:rPr lang="en-US" dirty="0">
                <a:solidFill>
                  <a:srgbClr val="0000FF"/>
                </a:solidFill>
              </a:rPr>
              <a:t>Online monitoring</a:t>
            </a:r>
          </a:p>
          <a:p>
            <a:pPr marL="285750" indent="-285750">
              <a:buFont typeface="Arial" panose="020B0604020202020204" pitchFamily="34" charset="0"/>
              <a:buChar char="•"/>
            </a:pPr>
            <a:r>
              <a:rPr lang="en-US" dirty="0">
                <a:solidFill>
                  <a:srgbClr val="0000FF"/>
                </a:solidFill>
              </a:rPr>
              <a:t>Trips &amp; Alarm  setting</a:t>
            </a:r>
          </a:p>
          <a:p>
            <a:pPr marL="285750" indent="-285750">
              <a:buFont typeface="Arial" panose="020B0604020202020204" pitchFamily="34" charset="0"/>
              <a:buChar char="•"/>
            </a:pPr>
            <a:endParaRPr lang="en-US" dirty="0">
              <a:solidFill>
                <a:schemeClr val="accent2">
                  <a:lumMod val="60000"/>
                  <a:lumOff val="40000"/>
                </a:schemeClr>
              </a:solidFill>
            </a:endParaRPr>
          </a:p>
          <a:p>
            <a:pPr marL="285750" indent="-285750">
              <a:buFont typeface="Arial" panose="020B0604020202020204" pitchFamily="34" charset="0"/>
              <a:buChar char="•"/>
            </a:pPr>
            <a:r>
              <a:rPr lang="en-US" dirty="0">
                <a:solidFill>
                  <a:schemeClr val="accent2">
                    <a:lumMod val="60000"/>
                    <a:lumOff val="40000"/>
                  </a:schemeClr>
                </a:solidFill>
              </a:rPr>
              <a:t>E-logbook</a:t>
            </a:r>
          </a:p>
          <a:p>
            <a:pPr marL="285750" indent="-285750">
              <a:buFont typeface="Arial" panose="020B0604020202020204" pitchFamily="34" charset="0"/>
              <a:buChar char="•"/>
            </a:pPr>
            <a:r>
              <a:rPr lang="en-US" dirty="0">
                <a:solidFill>
                  <a:schemeClr val="accent2">
                    <a:lumMod val="60000"/>
                    <a:lumOff val="40000"/>
                  </a:schemeClr>
                </a:solidFill>
              </a:rPr>
              <a:t>Online report generation </a:t>
            </a:r>
          </a:p>
          <a:p>
            <a:pPr marL="285750" indent="-285750">
              <a:buFont typeface="Arial" panose="020B0604020202020204" pitchFamily="34" charset="0"/>
              <a:buChar char="•"/>
            </a:pPr>
            <a:r>
              <a:rPr lang="en-US" dirty="0">
                <a:solidFill>
                  <a:schemeClr val="accent2">
                    <a:lumMod val="60000"/>
                    <a:lumOff val="40000"/>
                  </a:schemeClr>
                </a:solidFill>
              </a:rPr>
              <a:t>Alarms by email</a:t>
            </a:r>
          </a:p>
          <a:p>
            <a:pPr marL="285750" indent="-285750">
              <a:buFont typeface="Arial" panose="020B0604020202020204" pitchFamily="34" charset="0"/>
              <a:buChar char="•"/>
            </a:pPr>
            <a:r>
              <a:rPr lang="en-US" dirty="0">
                <a:solidFill>
                  <a:schemeClr val="accent2">
                    <a:lumMod val="60000"/>
                    <a:lumOff val="40000"/>
                  </a:schemeClr>
                </a:solidFill>
              </a:rPr>
              <a:t>Alarms by SMS</a:t>
            </a:r>
          </a:p>
          <a:p>
            <a:pPr marL="285750" indent="-285750">
              <a:buFont typeface="Arial" panose="020B0604020202020204" pitchFamily="34" charset="0"/>
              <a:buChar char="•"/>
            </a:pPr>
            <a:r>
              <a:rPr lang="en-US" dirty="0">
                <a:solidFill>
                  <a:schemeClr val="accent2">
                    <a:lumMod val="60000"/>
                    <a:lumOff val="40000"/>
                  </a:schemeClr>
                </a:solidFill>
              </a:rPr>
              <a:t>CCTV surveillance</a:t>
            </a:r>
          </a:p>
        </p:txBody>
      </p:sp>
      <p:sp>
        <p:nvSpPr>
          <p:cNvPr id="8" name="TextBox 7"/>
          <p:cNvSpPr txBox="1"/>
          <p:nvPr/>
        </p:nvSpPr>
        <p:spPr>
          <a:xfrm>
            <a:off x="1710626" y="4969371"/>
            <a:ext cx="5375974" cy="1785104"/>
          </a:xfrm>
          <a:prstGeom prst="rect">
            <a:avLst/>
          </a:prstGeom>
          <a:noFill/>
          <a:ln>
            <a:solidFill>
              <a:srgbClr val="FF0000"/>
            </a:solidFill>
          </a:ln>
        </p:spPr>
        <p:txBody>
          <a:bodyPr wrap="square" rtlCol="0">
            <a:spAutoFit/>
          </a:bodyPr>
          <a:lstStyle/>
          <a:p>
            <a:pPr marL="285750" indent="-285750">
              <a:buFont typeface="Arial" panose="020B0604020202020204" pitchFamily="34" charset="0"/>
              <a:buChar char="•"/>
            </a:pPr>
            <a:r>
              <a:rPr lang="en-US" dirty="0">
                <a:solidFill>
                  <a:srgbClr val="0000FF"/>
                </a:solidFill>
              </a:rPr>
              <a:t>LTF operation is 100% automated and works as a paperless facility since 2008.</a:t>
            </a:r>
          </a:p>
          <a:p>
            <a:pPr marL="285750" indent="-285750">
              <a:buFont typeface="Arial" panose="020B0604020202020204" pitchFamily="34" charset="0"/>
              <a:buChar char="•"/>
            </a:pPr>
            <a:endParaRPr lang="en-US" sz="1000" dirty="0">
              <a:solidFill>
                <a:srgbClr val="0000FF"/>
              </a:solidFill>
            </a:endParaRPr>
          </a:p>
          <a:p>
            <a:pPr marL="285750" indent="-285750">
              <a:buFont typeface="Arial" panose="020B0604020202020204" pitchFamily="34" charset="0"/>
              <a:buChar char="•"/>
            </a:pPr>
            <a:r>
              <a:rPr lang="en-US" dirty="0">
                <a:solidFill>
                  <a:srgbClr val="0000FF"/>
                </a:solidFill>
              </a:rPr>
              <a:t>LTF is the largest cryogenic facility in India under      R &amp; D Sector.</a:t>
            </a:r>
          </a:p>
          <a:p>
            <a:pPr marL="285750" indent="-285750">
              <a:buFont typeface="Arial" panose="020B0604020202020204" pitchFamily="34" charset="0"/>
              <a:buChar char="•"/>
            </a:pPr>
            <a:endParaRPr lang="en-US" sz="1000" dirty="0">
              <a:solidFill>
                <a:srgbClr val="0000FF"/>
              </a:solidFill>
            </a:endParaRPr>
          </a:p>
          <a:p>
            <a:pPr marL="285750" indent="-285750">
              <a:buFont typeface="Arial" panose="020B0604020202020204" pitchFamily="34" charset="0"/>
              <a:buChar char="•"/>
            </a:pPr>
            <a:r>
              <a:rPr lang="en-US" dirty="0">
                <a:solidFill>
                  <a:srgbClr val="0000FF"/>
                </a:solidFill>
              </a:rPr>
              <a:t>First in India (@ automation front)</a:t>
            </a:r>
          </a:p>
        </p:txBody>
      </p:sp>
    </p:spTree>
    <p:extLst>
      <p:ext uri="{BB962C8B-B14F-4D97-AF65-F5344CB8AC3E}">
        <p14:creationId xmlns:p14="http://schemas.microsoft.com/office/powerpoint/2010/main" val="23123403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979" y="80575"/>
            <a:ext cx="7608191" cy="6087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3290456" y="61729"/>
            <a:ext cx="593694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US" b="1" dirty="0" smtClean="0">
                <a:solidFill>
                  <a:srgbClr val="FFFF00"/>
                </a:solidFill>
                <a:cs typeface="Times New Roman" charset="0"/>
              </a:rPr>
              <a:t>Graphical Process Visualization Screen [In-house Developed]</a:t>
            </a:r>
            <a:endParaRPr lang="en-US" b="1" dirty="0">
              <a:solidFill>
                <a:srgbClr val="FFFF00"/>
              </a:solidFill>
            </a:endParaRPr>
          </a:p>
        </p:txBody>
      </p:sp>
      <p:sp>
        <p:nvSpPr>
          <p:cNvPr id="9" name="Rectangle 8"/>
          <p:cNvSpPr/>
          <p:nvPr/>
        </p:nvSpPr>
        <p:spPr>
          <a:xfrm>
            <a:off x="1262817" y="5159041"/>
            <a:ext cx="4055277"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altLang="en-US" dirty="0" smtClean="0">
                <a:solidFill>
                  <a:srgbClr val="0000CC"/>
                </a:solidFill>
                <a:cs typeface="Times New Roman" charset="0"/>
              </a:rPr>
              <a:t>L280 Helium Liquefier (Linde Developed) </a:t>
            </a:r>
            <a:endParaRPr lang="en-US" dirty="0">
              <a:solidFill>
                <a:srgbClr val="0000CC"/>
              </a:solidFill>
            </a:endParaRPr>
          </a:p>
        </p:txBody>
      </p:sp>
      <p:pic>
        <p:nvPicPr>
          <p:cNvPr id="10" name="Picture 9"/>
          <p:cNvPicPr>
            <a:picLocks noChangeAspect="1"/>
          </p:cNvPicPr>
          <p:nvPr/>
        </p:nvPicPr>
        <p:blipFill>
          <a:blip r:embed="rId3"/>
          <a:stretch>
            <a:fillRect/>
          </a:stretch>
        </p:blipFill>
        <p:spPr>
          <a:xfrm>
            <a:off x="4033146" y="699945"/>
            <a:ext cx="7974725" cy="5981044"/>
          </a:xfrm>
          <a:prstGeom prst="rect">
            <a:avLst/>
          </a:prstGeom>
        </p:spPr>
      </p:pic>
      <p:sp>
        <p:nvSpPr>
          <p:cNvPr id="11" name="TextBox 10"/>
          <p:cNvSpPr txBox="1"/>
          <p:nvPr/>
        </p:nvSpPr>
        <p:spPr>
          <a:xfrm>
            <a:off x="5292736" y="5943830"/>
            <a:ext cx="6617777" cy="33855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b="1" dirty="0" smtClean="0">
                <a:solidFill>
                  <a:srgbClr val="0000CC"/>
                </a:solidFill>
              </a:rPr>
              <a:t>[Stirling </a:t>
            </a:r>
            <a:r>
              <a:rPr lang="en-US" sz="1600" b="1" dirty="0" err="1" smtClean="0">
                <a:solidFill>
                  <a:srgbClr val="0000CC"/>
                </a:solidFill>
              </a:rPr>
              <a:t>Liq</a:t>
            </a:r>
            <a:r>
              <a:rPr lang="en-US" sz="1600" b="1" dirty="0" smtClean="0">
                <a:solidFill>
                  <a:srgbClr val="0000CC"/>
                </a:solidFill>
              </a:rPr>
              <a:t> N2 Plant] First ever visualization screen made for this plant</a:t>
            </a:r>
            <a:endParaRPr lang="en-US" sz="1600" b="1" dirty="0">
              <a:solidFill>
                <a:srgbClr val="0000CC"/>
              </a:solidFill>
            </a:endParaRPr>
          </a:p>
        </p:txBody>
      </p:sp>
      <p:pic>
        <p:nvPicPr>
          <p:cNvPr id="12" name="Picture 11"/>
          <p:cNvPicPr/>
          <p:nvPr/>
        </p:nvPicPr>
        <p:blipFill>
          <a:blip r:embed="rId4">
            <a:extLst>
              <a:ext uri="{28A0092B-C50C-407E-A947-70E740481C1C}">
                <a14:useLocalDpi xmlns:a14="http://schemas.microsoft.com/office/drawing/2010/main" val="0"/>
              </a:ext>
            </a:extLst>
          </a:blip>
          <a:srcRect/>
          <a:stretch>
            <a:fillRect/>
          </a:stretch>
        </p:blipFill>
        <p:spPr bwMode="auto">
          <a:xfrm>
            <a:off x="1524150" y="682273"/>
            <a:ext cx="8788022" cy="5742076"/>
          </a:xfrm>
          <a:prstGeom prst="rect">
            <a:avLst/>
          </a:prstGeom>
          <a:noFill/>
          <a:ln>
            <a:noFill/>
          </a:ln>
          <a:extLst/>
        </p:spPr>
      </p:pic>
      <p:sp>
        <p:nvSpPr>
          <p:cNvPr id="13" name="TextBox 12"/>
          <p:cNvSpPr txBox="1"/>
          <p:nvPr/>
        </p:nvSpPr>
        <p:spPr>
          <a:xfrm>
            <a:off x="4292637" y="5730861"/>
            <a:ext cx="3251048" cy="338554"/>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smtClean="0">
                <a:solidFill>
                  <a:srgbClr val="0000CC"/>
                </a:solidFill>
              </a:rPr>
              <a:t>[Helium Gas Management System]</a:t>
            </a:r>
            <a:endParaRPr lang="en-US" sz="1600" b="1" dirty="0">
              <a:solidFill>
                <a:srgbClr val="0000CC"/>
              </a:solidFill>
            </a:endParaRPr>
          </a:p>
        </p:txBody>
      </p:sp>
    </p:spTree>
    <p:extLst>
      <p:ext uri="{BB962C8B-B14F-4D97-AF65-F5344CB8AC3E}">
        <p14:creationId xmlns:p14="http://schemas.microsoft.com/office/powerpoint/2010/main" val="29781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8970</TotalTime>
  <Words>2099</Words>
  <Application>Microsoft Macintosh PowerPoint</Application>
  <PresentationFormat>Widescreen</PresentationFormat>
  <Paragraphs>238</Paragraphs>
  <Slides>23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Calibri</vt:lpstr>
      <vt:lpstr>Calibri Light</vt:lpstr>
      <vt:lpstr>ＭＳ Ｐゴシック</vt:lpstr>
      <vt:lpstr>等线</vt:lpstr>
      <vt:lpstr>Arial</vt:lpstr>
      <vt:lpstr>Tahoma</vt:lpstr>
      <vt:lpstr>Times New Roman</vt:lpstr>
      <vt:lpstr>Office Theme</vt:lpstr>
      <vt:lpstr>PowerPoint Presentation</vt:lpstr>
      <vt:lpstr>PowerPoint Presentation</vt:lpstr>
      <vt:lpstr>PowerPoint Presentation</vt:lpstr>
      <vt:lpstr>Cryo distribution</vt:lpstr>
      <vt:lpstr>PowerPoint Presentation</vt:lpstr>
      <vt:lpstr>Cryogens dispensation pattern</vt:lpstr>
      <vt:lpstr>PowerPoint Presentation</vt:lpstr>
      <vt:lpstr>PowerPoint Presentation</vt:lpstr>
      <vt:lpstr>PowerPoint Presentation</vt:lpstr>
      <vt:lpstr>Web Based Dispensation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KV SRINIVASAN</dc:creator>
  <cp:lastModifiedBy>Microsoft Office User</cp:lastModifiedBy>
  <cp:revision>75</cp:revision>
  <dcterms:created xsi:type="dcterms:W3CDTF">2018-05-27T12:09:04Z</dcterms:created>
  <dcterms:modified xsi:type="dcterms:W3CDTF">2018-06-05T14:09:48Z</dcterms:modified>
</cp:coreProperties>
</file>