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25"/>
  </p:notesMasterIdLst>
  <p:sldIdLst>
    <p:sldId id="346" r:id="rId2"/>
    <p:sldId id="347" r:id="rId3"/>
    <p:sldId id="348" r:id="rId4"/>
    <p:sldId id="405" r:id="rId5"/>
    <p:sldId id="400" r:id="rId6"/>
    <p:sldId id="301" r:id="rId7"/>
    <p:sldId id="302" r:id="rId8"/>
    <p:sldId id="390" r:id="rId9"/>
    <p:sldId id="349" r:id="rId10"/>
    <p:sldId id="290" r:id="rId11"/>
    <p:sldId id="389" r:id="rId12"/>
    <p:sldId id="308" r:id="rId13"/>
    <p:sldId id="356" r:id="rId14"/>
    <p:sldId id="350" r:id="rId15"/>
    <p:sldId id="386" r:id="rId16"/>
    <p:sldId id="376" r:id="rId17"/>
    <p:sldId id="406" r:id="rId18"/>
    <p:sldId id="352" r:id="rId19"/>
    <p:sldId id="333" r:id="rId20"/>
    <p:sldId id="391" r:id="rId21"/>
    <p:sldId id="369" r:id="rId22"/>
    <p:sldId id="370" r:id="rId23"/>
    <p:sldId id="37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5375" userDrawn="1">
          <p15:clr>
            <a:srgbClr val="A4A3A4"/>
          </p15:clr>
        </p15:guide>
        <p15:guide id="3" pos="5602" userDrawn="1">
          <p15:clr>
            <a:srgbClr val="A4A3A4"/>
          </p15:clr>
        </p15:guide>
        <p15:guide id="4" pos="748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orient="horz" pos="3498" userDrawn="1">
          <p15:clr>
            <a:srgbClr val="A4A3A4"/>
          </p15:clr>
        </p15:guide>
        <p15:guide id="7" orient="horz" pos="3090" userDrawn="1">
          <p15:clr>
            <a:srgbClr val="A4A3A4"/>
          </p15:clr>
        </p15:guide>
        <p15:guide id="8" pos="385" userDrawn="1">
          <p15:clr>
            <a:srgbClr val="A4A3A4"/>
          </p15:clr>
        </p15:guide>
        <p15:guide id="9" orient="horz" pos="2750" userDrawn="1">
          <p15:clr>
            <a:srgbClr val="A4A3A4"/>
          </p15:clr>
        </p15:guide>
        <p15:guide id="10" orient="horz" pos="3770" userDrawn="1">
          <p15:clr>
            <a:srgbClr val="A4A3A4"/>
          </p15:clr>
        </p15:guide>
        <p15:guide id="11" pos="33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1F497D"/>
    <a:srgbClr val="4BACC6"/>
    <a:srgbClr val="FFFF00"/>
    <a:srgbClr val="FFFF99"/>
    <a:srgbClr val="FFCC00"/>
    <a:srgbClr val="66FF33"/>
    <a:srgbClr val="F79646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6391" autoAdjust="0"/>
  </p:normalViewPr>
  <p:slideViewPr>
    <p:cSldViewPr snapToGrid="0" showGuides="1">
      <p:cViewPr varScale="1">
        <p:scale>
          <a:sx n="87" d="100"/>
          <a:sy n="87" d="100"/>
        </p:scale>
        <p:origin x="706" y="77"/>
      </p:cViewPr>
      <p:guideLst>
        <p:guide orient="horz" pos="2251"/>
        <p:guide pos="5375"/>
        <p:guide pos="5602"/>
        <p:guide pos="748"/>
        <p:guide pos="2744"/>
        <p:guide orient="horz" pos="3498"/>
        <p:guide orient="horz" pos="3090"/>
        <p:guide pos="385"/>
        <p:guide orient="horz" pos="2750"/>
        <p:guide orient="horz" pos="3770"/>
        <p:guide pos="33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D7708-2F43-41A5-83D0-17F7C7E87550}" type="datetimeFigureOut">
              <a:rPr lang="ko-KR" altLang="en-US" smtClean="0"/>
              <a:t>2018-06-05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F6AA7-39DB-4EF9-A9E8-972A54013F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4163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4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1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387177" y="6499654"/>
            <a:ext cx="864972" cy="2218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AD5645-B0AC-4946-9DF3-5BC40D8EE94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6180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7177" y="6499654"/>
            <a:ext cx="864972" cy="221824"/>
          </a:xfrm>
          <a:prstGeom prst="rect">
            <a:avLst/>
          </a:prstGeom>
        </p:spPr>
        <p:txBody>
          <a:bodyPr/>
          <a:lstStyle/>
          <a:p>
            <a:fld id="{513D89A7-8697-47BF-9143-E43E0DA04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599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7177" y="6499654"/>
            <a:ext cx="864972" cy="221824"/>
          </a:xfrm>
          <a:prstGeom prst="rect">
            <a:avLst/>
          </a:prstGeom>
        </p:spPr>
        <p:txBody>
          <a:bodyPr/>
          <a:lstStyle/>
          <a:p>
            <a:fld id="{513D89A7-8697-47BF-9143-E43E0DA04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984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7177" y="6499654"/>
            <a:ext cx="864972" cy="221824"/>
          </a:xfrm>
          <a:prstGeom prst="rect">
            <a:avLst/>
          </a:prstGeom>
        </p:spPr>
        <p:txBody>
          <a:bodyPr/>
          <a:lstStyle/>
          <a:p>
            <a:fld id="{513D89A7-8697-47BF-9143-E43E0DA04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225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7177" y="6499654"/>
            <a:ext cx="864972" cy="221824"/>
          </a:xfrm>
          <a:prstGeom prst="rect">
            <a:avLst/>
          </a:prstGeom>
        </p:spPr>
        <p:txBody>
          <a:bodyPr/>
          <a:lstStyle/>
          <a:p>
            <a:fld id="{513D89A7-8697-47BF-9143-E43E0DA04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2916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7177" y="6499654"/>
            <a:ext cx="864972" cy="221824"/>
          </a:xfrm>
          <a:prstGeom prst="rect">
            <a:avLst/>
          </a:prstGeom>
        </p:spPr>
        <p:txBody>
          <a:bodyPr/>
          <a:lstStyle/>
          <a:p>
            <a:fld id="{513D89A7-8697-47BF-9143-E43E0DA04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8773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87177" y="6499654"/>
            <a:ext cx="864972" cy="221824"/>
          </a:xfrm>
          <a:prstGeom prst="rect">
            <a:avLst/>
          </a:prstGeom>
        </p:spPr>
        <p:txBody>
          <a:bodyPr/>
          <a:lstStyle/>
          <a:p>
            <a:fld id="{513D89A7-8697-47BF-9143-E43E0DA04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5547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87177" y="6499654"/>
            <a:ext cx="864972" cy="221824"/>
          </a:xfrm>
          <a:prstGeom prst="rect">
            <a:avLst/>
          </a:prstGeom>
        </p:spPr>
        <p:txBody>
          <a:bodyPr/>
          <a:lstStyle/>
          <a:p>
            <a:fld id="{513D89A7-8697-47BF-9143-E43E0DA04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030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87177" y="6499654"/>
            <a:ext cx="864972" cy="221824"/>
          </a:xfrm>
          <a:prstGeom prst="rect">
            <a:avLst/>
          </a:prstGeom>
        </p:spPr>
        <p:txBody>
          <a:bodyPr/>
          <a:lstStyle/>
          <a:p>
            <a:fld id="{513D89A7-8697-47BF-9143-E43E0DA04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3841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7177" y="6499654"/>
            <a:ext cx="864972" cy="221824"/>
          </a:xfrm>
          <a:prstGeom prst="rect">
            <a:avLst/>
          </a:prstGeom>
        </p:spPr>
        <p:txBody>
          <a:bodyPr/>
          <a:lstStyle/>
          <a:p>
            <a:fld id="{513D89A7-8697-47BF-9143-E43E0DA04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4866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7177" y="6499654"/>
            <a:ext cx="864972" cy="221824"/>
          </a:xfrm>
          <a:prstGeom prst="rect">
            <a:avLst/>
          </a:prstGeom>
        </p:spPr>
        <p:txBody>
          <a:bodyPr/>
          <a:lstStyle/>
          <a:p>
            <a:fld id="{513D89A7-8697-47BF-9143-E43E0DA047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271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177" y="980304"/>
            <a:ext cx="8410833" cy="5196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716688" y="6565556"/>
            <a:ext cx="7858896" cy="292444"/>
          </a:xfrm>
          <a:prstGeom prst="rect">
            <a:avLst/>
          </a:prstGeom>
          <a:effectLst/>
        </p:spPr>
        <p:txBody>
          <a:bodyPr vert="horz" lIns="0" tIns="36000" rIns="0" bIns="36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b="1" i="1" dirty="0" smtClean="0">
                <a:solidFill>
                  <a:schemeClr val="tx2"/>
                </a:solidFill>
              </a:rPr>
              <a:t>The</a:t>
            </a:r>
            <a:r>
              <a:rPr lang="en-US" altLang="ko-KR" sz="1050" b="1" i="1" baseline="0" dirty="0" smtClean="0">
                <a:solidFill>
                  <a:schemeClr val="tx2"/>
                </a:solidFill>
              </a:rPr>
              <a:t> 8</a:t>
            </a:r>
            <a:r>
              <a:rPr lang="en-US" altLang="ko-KR" sz="1050" b="1" i="1" baseline="30000" dirty="0" smtClean="0">
                <a:solidFill>
                  <a:schemeClr val="tx2"/>
                </a:solidFill>
              </a:rPr>
              <a:t>th</a:t>
            </a:r>
            <a:r>
              <a:rPr lang="en-US" altLang="ko-KR" sz="1050" b="1" i="1" baseline="0" dirty="0" smtClean="0">
                <a:solidFill>
                  <a:schemeClr val="tx2"/>
                </a:solidFill>
              </a:rPr>
              <a:t> International Workshop on Cryogenics Operations 2018, June 4-7, Institute of High Energy Physics (IHEP), Chinese Academy of Science</a:t>
            </a:r>
            <a:endParaRPr lang="ko-KR" altLang="en-US" sz="1050" b="1" i="1" dirty="0">
              <a:solidFill>
                <a:schemeClr val="tx2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00303" y="6565556"/>
            <a:ext cx="543697" cy="292444"/>
          </a:xfrm>
          <a:prstGeom prst="rect">
            <a:avLst/>
          </a:prstGeom>
          <a:effectLst/>
        </p:spPr>
        <p:txBody>
          <a:bodyPr vert="horz" lIns="36000" tIns="36000" rIns="0" bIns="3600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050" b="1" i="1" dirty="0" smtClean="0">
                <a:solidFill>
                  <a:schemeClr val="tx2"/>
                </a:solidFill>
                <a:effectLst/>
                <a:latin typeface="+mn-lt"/>
              </a:rPr>
              <a:t>Page </a:t>
            </a:r>
            <a:fld id="{92814955-1A1A-4F19-9AB2-80F320714B4A}" type="slidenum">
              <a:rPr lang="ko-KR" altLang="en-US" sz="1050" b="1" i="1" smtClean="0">
                <a:solidFill>
                  <a:schemeClr val="tx2"/>
                </a:solidFill>
                <a:effectLst/>
                <a:latin typeface="+mn-lt"/>
              </a:rPr>
              <a:pPr algn="l"/>
              <a:t>‹#›</a:t>
            </a:fld>
            <a:endParaRPr lang="ko-KR" altLang="en-US" sz="1050" b="1" i="1" dirty="0">
              <a:solidFill>
                <a:schemeClr val="tx2"/>
              </a:solidFill>
              <a:effectLst/>
              <a:latin typeface="+mn-lt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0" y="6565556"/>
            <a:ext cx="9144000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 flipV="1">
            <a:off x="8575585" y="6565556"/>
            <a:ext cx="0" cy="292444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 userDrawn="1"/>
        </p:nvCxnSpPr>
        <p:spPr>
          <a:xfrm flipV="1">
            <a:off x="716687" y="6565556"/>
            <a:ext cx="0" cy="292444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-2" y="6565556"/>
            <a:ext cx="716689" cy="292444"/>
          </a:xfrm>
          <a:prstGeom prst="rect">
            <a:avLst/>
          </a:prstGeom>
          <a:effectLst/>
        </p:spPr>
        <p:txBody>
          <a:bodyPr vert="horz" lIns="0" tIns="36000" rIns="0" bIns="3600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B01DA99-650C-4E47-9FB2-E21BD285E25F}" type="datetime5">
              <a:rPr lang="ko-KR" altLang="en-US" sz="1050" b="1" smtClean="0">
                <a:solidFill>
                  <a:schemeClr val="tx2"/>
                </a:solidFill>
                <a:latin typeface="+mn-lt"/>
              </a:rPr>
              <a:pPr algn="ctr"/>
              <a:t>2018/6/5</a:t>
            </a:fld>
            <a:endParaRPr lang="ko-KR" altLang="en-US" sz="105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847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364" rtl="0" eaLnBrk="1" latinLnBrk="1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590" indent="-228590" algn="l" defTabSz="914364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8.png"/><Relationship Id="rId5" Type="http://schemas.openxmlformats.org/officeDocument/2006/relationships/image" Target="../media/image52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png"/><Relationship Id="rId21" Type="http://schemas.openxmlformats.org/officeDocument/2006/relationships/image" Target="../media/image28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9.png"/><Relationship Id="rId16" Type="http://schemas.openxmlformats.org/officeDocument/2006/relationships/image" Target="../media/image23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24" Type="http://schemas.openxmlformats.org/officeDocument/2006/relationships/image" Target="../media/image31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23" Type="http://schemas.openxmlformats.org/officeDocument/2006/relationships/image" Target="../media/image30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000057"/>
            <a:ext cx="9144000" cy="2465170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smtClean="0">
                <a:latin typeface="+mn-lt"/>
                <a:ea typeface="+mn-ea"/>
              </a:rPr>
              <a:t>OPERATION &amp; MAINTENANCE RECORD </a:t>
            </a:r>
            <a:br>
              <a:rPr lang="en-US" altLang="ko-KR" sz="3200" b="1" dirty="0" smtClean="0">
                <a:latin typeface="+mn-lt"/>
                <a:ea typeface="+mn-ea"/>
              </a:rPr>
            </a:br>
            <a:r>
              <a:rPr lang="en-US" altLang="ko-KR" sz="3200" b="1" dirty="0" smtClean="0">
                <a:latin typeface="+mn-lt"/>
                <a:ea typeface="+mn-ea"/>
              </a:rPr>
              <a:t>(KSTAR Helium Refrigeration System)</a:t>
            </a:r>
            <a:endParaRPr lang="ko-KR" altLang="en-US" sz="1800" b="1" dirty="0">
              <a:ea typeface="+mn-ea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3974996"/>
            <a:ext cx="9144000" cy="1233360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Autofit/>
          </a:bodyPr>
          <a:lstStyle/>
          <a:p>
            <a:r>
              <a:rPr lang="en-US" altLang="ko-KR" b="1" dirty="0" smtClean="0"/>
              <a:t>Dong-</a:t>
            </a:r>
            <a:r>
              <a:rPr lang="en-US" altLang="ko-KR" b="1" dirty="0" err="1" smtClean="0"/>
              <a:t>Seong</a:t>
            </a:r>
            <a:r>
              <a:rPr lang="en-US" altLang="ko-KR" b="1" dirty="0" smtClean="0"/>
              <a:t> Park, </a:t>
            </a:r>
            <a:r>
              <a:rPr lang="en-US" altLang="ko-KR" b="1" i="1" dirty="0" smtClean="0"/>
              <a:t>Ph.D. (Principal Engineer</a:t>
            </a:r>
            <a:r>
              <a:rPr lang="en-US" altLang="ko-KR" b="1" dirty="0" smtClean="0"/>
              <a:t>),</a:t>
            </a:r>
          </a:p>
          <a:p>
            <a:r>
              <a:rPr lang="en-US" altLang="ko-KR" sz="1800" b="1" dirty="0" smtClean="0"/>
              <a:t>on behalf of</a:t>
            </a: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4356100" y="5359065"/>
            <a:ext cx="4787900" cy="10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36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4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1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800" b="1" dirty="0" smtClean="0"/>
              <a:t>Vacuum &amp; Cryogenic Engineering Team</a:t>
            </a:r>
          </a:p>
          <a:p>
            <a:pPr algn="r"/>
            <a:r>
              <a:rPr lang="en-US" altLang="ko-KR" sz="1800" b="1" dirty="0" smtClean="0"/>
              <a:t>DEMO Technology Research Division</a:t>
            </a:r>
            <a:endParaRPr lang="en-US" altLang="ko-KR" sz="1800" b="1" dirty="0"/>
          </a:p>
          <a:p>
            <a:pPr algn="r"/>
            <a:r>
              <a:rPr lang="en-US" altLang="ko-KR" sz="1800" b="1" dirty="0" smtClean="0"/>
              <a:t>Advanced Technology Research Center</a:t>
            </a:r>
            <a:endParaRPr lang="en-US" altLang="ko-KR" sz="1800" b="1" dirty="0"/>
          </a:p>
        </p:txBody>
      </p:sp>
      <p:pic>
        <p:nvPicPr>
          <p:cNvPr id="6" name="Picture 29" descr="nfri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428" y="206473"/>
            <a:ext cx="2889818" cy="32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직사각형 7"/>
          <p:cNvSpPr/>
          <p:nvPr/>
        </p:nvSpPr>
        <p:spPr>
          <a:xfrm>
            <a:off x="8570652" y="6589774"/>
            <a:ext cx="556953" cy="207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Picture 2" descr="The 8th International Workshop on Cryogenics Operations (Cryo-Ops 201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65"/>
            <a:ext cx="1684020" cy="8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부제목 2"/>
          <p:cNvSpPr txBox="1">
            <a:spLocks/>
          </p:cNvSpPr>
          <p:nvPr/>
        </p:nvSpPr>
        <p:spPr>
          <a:xfrm>
            <a:off x="0" y="3240318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364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4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1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indent="0" algn="ctr" defTabSz="914364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7B19D0-7F78-4125-BDC0-F4B382CE5578}" type="datetime1">
              <a:rPr lang="ko-KR" altLang="en-US" b="1" i="1" smtClean="0"/>
              <a:t>2018-06-05</a:t>
            </a:fld>
            <a:endParaRPr lang="en-US" altLang="ko-KR" sz="1800" b="1" i="1" dirty="0"/>
          </a:p>
        </p:txBody>
      </p:sp>
    </p:spTree>
    <p:extLst>
      <p:ext uri="{BB962C8B-B14F-4D97-AF65-F5344CB8AC3E}">
        <p14:creationId xmlns:p14="http://schemas.microsoft.com/office/powerpoint/2010/main" val="15312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 SUMMARY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8" y="826358"/>
            <a:ext cx="4212000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Cryoplant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Operation Plan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6923" y="1258358"/>
            <a:ext cx="407926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ym typeface="Wingdings" panose="05000000000000000000" pitchFamily="2" charset="2"/>
              </a:rPr>
              <a:t> Annual operation program (2017)</a:t>
            </a: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4309962" y="3446057"/>
            <a:ext cx="6911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 smtClean="0">
                <a:ea typeface="Arial Unicode MS" pitchFamily="50" charset="-127"/>
                <a:cs typeface="Arial" pitchFamily="34" charset="0"/>
              </a:rPr>
              <a:t>Month</a:t>
            </a:r>
            <a:endParaRPr lang="en-US" altLang="ko-KR" sz="1200" b="1" dirty="0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99" name="Line 45"/>
          <p:cNvSpPr>
            <a:spLocks noChangeShapeType="1"/>
          </p:cNvSpPr>
          <p:nvPr/>
        </p:nvSpPr>
        <p:spPr bwMode="auto">
          <a:xfrm>
            <a:off x="415530" y="3753834"/>
            <a:ext cx="8265494" cy="0"/>
          </a:xfrm>
          <a:prstGeom prst="line">
            <a:avLst/>
          </a:prstGeom>
          <a:noFill/>
          <a:ln w="38100" cap="rnd">
            <a:solidFill>
              <a:schemeClr val="accent6">
                <a:lumMod val="7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 flipH="1">
            <a:off x="1185575" y="2758854"/>
            <a:ext cx="1953244" cy="542123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 flipH="1">
            <a:off x="3615858" y="2758854"/>
            <a:ext cx="1604906" cy="542123"/>
          </a:xfrm>
          <a:prstGeom prst="rect">
            <a:avLst/>
          </a:prstGeom>
          <a:solidFill>
            <a:srgbClr val="3399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 flipH="1">
            <a:off x="5608423" y="2758854"/>
            <a:ext cx="3063382" cy="542123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 flipH="1">
            <a:off x="5220764" y="2758854"/>
            <a:ext cx="387659" cy="542124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CCFFFF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3103462" y="2758854"/>
            <a:ext cx="511822" cy="542123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3399FF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1185581" y="1786875"/>
            <a:ext cx="7486226" cy="15141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altLang="en-US" sz="1200" b="1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1737198" y="1786873"/>
            <a:ext cx="0" cy="151410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8211411" y="3322946"/>
            <a:ext cx="354585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ea typeface="Arial Unicode MS" pitchFamily="50" charset="-127"/>
                <a:cs typeface="Arial" pitchFamily="34" charset="0"/>
              </a:rPr>
              <a:t>12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660990" y="3021659"/>
            <a:ext cx="4603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ko-KR" sz="1200" i="1" dirty="0" smtClean="0">
                <a:ea typeface="Arial Unicode MS" pitchFamily="50" charset="-127"/>
                <a:cs typeface="Arial" pitchFamily="34" charset="0"/>
              </a:rPr>
              <a:t>4.5K</a:t>
            </a:r>
            <a:endParaRPr lang="en-US" altLang="ko-KR" sz="1200" i="1" dirty="0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684869" y="2617610"/>
            <a:ext cx="4219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ko-KR" sz="1200" i="1" dirty="0" smtClean="0">
                <a:ea typeface="Arial Unicode MS" pitchFamily="50" charset="-127"/>
                <a:cs typeface="Arial" pitchFamily="34" charset="0"/>
              </a:rPr>
              <a:t>80K</a:t>
            </a:r>
            <a:endParaRPr lang="en-US" altLang="ko-KR" sz="1200" i="1" dirty="0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588810" y="1626407"/>
            <a:ext cx="5004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ko-KR" sz="1200" i="1" dirty="0" smtClean="0">
                <a:ea typeface="Arial Unicode MS" pitchFamily="50" charset="-127"/>
                <a:cs typeface="Arial" pitchFamily="34" charset="0"/>
              </a:rPr>
              <a:t>300K</a:t>
            </a:r>
            <a:endParaRPr lang="en-US" altLang="ko-KR" sz="1200" i="1" dirty="0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47" name="Text Box 12"/>
          <p:cNvSpPr txBox="1">
            <a:spLocks noChangeArrowheads="1"/>
          </p:cNvSpPr>
          <p:nvPr/>
        </p:nvSpPr>
        <p:spPr bwMode="auto">
          <a:xfrm rot="16200000">
            <a:off x="-73254" y="2233031"/>
            <a:ext cx="11410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ea typeface="Arial Unicode MS" pitchFamily="50" charset="-127"/>
                <a:cs typeface="Arial" pitchFamily="34" charset="0"/>
              </a:rPr>
              <a:t>KSTAR Temp.</a:t>
            </a:r>
            <a:endParaRPr lang="en-US" altLang="ko-KR" sz="1200" b="1" dirty="0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55" name="Line 14"/>
          <p:cNvSpPr>
            <a:spLocks noChangeShapeType="1"/>
          </p:cNvSpPr>
          <p:nvPr/>
        </p:nvSpPr>
        <p:spPr bwMode="auto">
          <a:xfrm>
            <a:off x="2367617" y="1786873"/>
            <a:ext cx="0" cy="151410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75" name="Line 15"/>
          <p:cNvSpPr>
            <a:spLocks noChangeShapeType="1"/>
          </p:cNvSpPr>
          <p:nvPr/>
        </p:nvSpPr>
        <p:spPr bwMode="auto">
          <a:xfrm>
            <a:off x="2998036" y="1764907"/>
            <a:ext cx="0" cy="153607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76" name="Line 16"/>
          <p:cNvSpPr>
            <a:spLocks noChangeShapeType="1"/>
          </p:cNvSpPr>
          <p:nvPr/>
        </p:nvSpPr>
        <p:spPr bwMode="auto">
          <a:xfrm>
            <a:off x="3628455" y="1786873"/>
            <a:ext cx="0" cy="151410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77" name="Line 17"/>
          <p:cNvSpPr>
            <a:spLocks noChangeShapeType="1"/>
          </p:cNvSpPr>
          <p:nvPr/>
        </p:nvSpPr>
        <p:spPr bwMode="auto">
          <a:xfrm>
            <a:off x="4258874" y="1764907"/>
            <a:ext cx="0" cy="153607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78" name="Line 18"/>
          <p:cNvSpPr>
            <a:spLocks noChangeShapeType="1"/>
          </p:cNvSpPr>
          <p:nvPr/>
        </p:nvSpPr>
        <p:spPr bwMode="auto">
          <a:xfrm>
            <a:off x="4889294" y="1786873"/>
            <a:ext cx="0" cy="151410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79" name="Line 19"/>
          <p:cNvSpPr>
            <a:spLocks noChangeShapeType="1"/>
          </p:cNvSpPr>
          <p:nvPr/>
        </p:nvSpPr>
        <p:spPr bwMode="auto">
          <a:xfrm>
            <a:off x="5519713" y="1786873"/>
            <a:ext cx="0" cy="151410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80" name="Line 20"/>
          <p:cNvSpPr>
            <a:spLocks noChangeShapeType="1"/>
          </p:cNvSpPr>
          <p:nvPr/>
        </p:nvSpPr>
        <p:spPr bwMode="auto">
          <a:xfrm>
            <a:off x="6150132" y="1786873"/>
            <a:ext cx="0" cy="151410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6780551" y="1786873"/>
            <a:ext cx="0" cy="151410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7410970" y="1786873"/>
            <a:ext cx="0" cy="151410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041389" y="1786873"/>
            <a:ext cx="0" cy="151410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84" name="Text Box 24"/>
          <p:cNvSpPr txBox="1">
            <a:spLocks noChangeArrowheads="1"/>
          </p:cNvSpPr>
          <p:nvPr/>
        </p:nvSpPr>
        <p:spPr bwMode="auto">
          <a:xfrm>
            <a:off x="1306877" y="3322946"/>
            <a:ext cx="269626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ea typeface="Arial Unicode MS" pitchFamily="50" charset="-127"/>
                <a:cs typeface="Arial" pitchFamily="34" charset="0"/>
              </a:rPr>
              <a:t>1</a:t>
            </a:r>
          </a:p>
        </p:txBody>
      </p:sp>
      <p:sp>
        <p:nvSpPr>
          <p:cNvPr id="85" name="Text Box 25"/>
          <p:cNvSpPr txBox="1">
            <a:spLocks noChangeArrowheads="1"/>
          </p:cNvSpPr>
          <p:nvPr/>
        </p:nvSpPr>
        <p:spPr bwMode="auto">
          <a:xfrm>
            <a:off x="1908110" y="3322946"/>
            <a:ext cx="269626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ea typeface="Arial Unicode MS" pitchFamily="50" charset="-127"/>
                <a:cs typeface="Arial" pitchFamily="34" charset="0"/>
              </a:rPr>
              <a:t>2</a:t>
            </a:r>
          </a:p>
        </p:txBody>
      </p:sp>
      <p:sp>
        <p:nvSpPr>
          <p:cNvPr id="86" name="Text Box 26"/>
          <p:cNvSpPr txBox="1">
            <a:spLocks noChangeArrowheads="1"/>
          </p:cNvSpPr>
          <p:nvPr/>
        </p:nvSpPr>
        <p:spPr bwMode="auto">
          <a:xfrm>
            <a:off x="2567716" y="3322946"/>
            <a:ext cx="269626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ea typeface="Arial Unicode MS" pitchFamily="50" charset="-127"/>
                <a:cs typeface="Arial" pitchFamily="34" charset="0"/>
              </a:rPr>
              <a:t>3</a:t>
            </a:r>
          </a:p>
        </p:txBody>
      </p:sp>
      <p:sp>
        <p:nvSpPr>
          <p:cNvPr id="87" name="Text Box 27"/>
          <p:cNvSpPr txBox="1">
            <a:spLocks noChangeArrowheads="1"/>
          </p:cNvSpPr>
          <p:nvPr/>
        </p:nvSpPr>
        <p:spPr bwMode="auto">
          <a:xfrm>
            <a:off x="3198135" y="3322946"/>
            <a:ext cx="269626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ea typeface="Arial Unicode MS" pitchFamily="50" charset="-127"/>
                <a:cs typeface="Arial" pitchFamily="34" charset="0"/>
              </a:rPr>
              <a:t>4</a:t>
            </a:r>
          </a:p>
        </p:txBody>
      </p:sp>
      <p:sp>
        <p:nvSpPr>
          <p:cNvPr id="88" name="Text Box 28"/>
          <p:cNvSpPr txBox="1">
            <a:spLocks noChangeArrowheads="1"/>
          </p:cNvSpPr>
          <p:nvPr/>
        </p:nvSpPr>
        <p:spPr bwMode="auto">
          <a:xfrm>
            <a:off x="3828554" y="3322946"/>
            <a:ext cx="269626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ea typeface="Arial Unicode MS" pitchFamily="50" charset="-127"/>
                <a:cs typeface="Arial" pitchFamily="34" charset="0"/>
              </a:rPr>
              <a:t>5</a:t>
            </a:r>
          </a:p>
        </p:txBody>
      </p:sp>
      <p:sp>
        <p:nvSpPr>
          <p:cNvPr id="89" name="Text Box 29"/>
          <p:cNvSpPr txBox="1">
            <a:spLocks noChangeArrowheads="1"/>
          </p:cNvSpPr>
          <p:nvPr/>
        </p:nvSpPr>
        <p:spPr bwMode="auto">
          <a:xfrm>
            <a:off x="4458973" y="3322946"/>
            <a:ext cx="269626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ea typeface="Arial Unicode MS" pitchFamily="50" charset="-127"/>
                <a:cs typeface="Arial" pitchFamily="34" charset="0"/>
              </a:rPr>
              <a:t>6</a:t>
            </a:r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5089391" y="3322946"/>
            <a:ext cx="269626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ea typeface="Arial Unicode MS" pitchFamily="50" charset="-127"/>
                <a:cs typeface="Arial" pitchFamily="34" charset="0"/>
              </a:rPr>
              <a:t>7</a:t>
            </a:r>
          </a:p>
        </p:txBody>
      </p:sp>
      <p:sp>
        <p:nvSpPr>
          <p:cNvPr id="91" name="Text Box 31"/>
          <p:cNvSpPr txBox="1">
            <a:spLocks noChangeArrowheads="1"/>
          </p:cNvSpPr>
          <p:nvPr/>
        </p:nvSpPr>
        <p:spPr bwMode="auto">
          <a:xfrm>
            <a:off x="5719810" y="3322946"/>
            <a:ext cx="269626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ea typeface="Arial Unicode MS" pitchFamily="50" charset="-127"/>
                <a:cs typeface="Arial" pitchFamily="34" charset="0"/>
              </a:rPr>
              <a:t>8</a:t>
            </a:r>
          </a:p>
        </p:txBody>
      </p:sp>
      <p:sp>
        <p:nvSpPr>
          <p:cNvPr id="92" name="Text Box 32"/>
          <p:cNvSpPr txBox="1">
            <a:spLocks noChangeArrowheads="1"/>
          </p:cNvSpPr>
          <p:nvPr/>
        </p:nvSpPr>
        <p:spPr bwMode="auto">
          <a:xfrm>
            <a:off x="6350229" y="3322946"/>
            <a:ext cx="269626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ea typeface="Arial Unicode MS" pitchFamily="50" charset="-127"/>
                <a:cs typeface="Arial" pitchFamily="34" charset="0"/>
              </a:rPr>
              <a:t>9</a:t>
            </a:r>
          </a:p>
        </p:txBody>
      </p:sp>
      <p:sp>
        <p:nvSpPr>
          <p:cNvPr id="93" name="Text Box 33"/>
          <p:cNvSpPr txBox="1">
            <a:spLocks noChangeArrowheads="1"/>
          </p:cNvSpPr>
          <p:nvPr/>
        </p:nvSpPr>
        <p:spPr bwMode="auto">
          <a:xfrm>
            <a:off x="6938898" y="3322946"/>
            <a:ext cx="354585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>
                <a:ea typeface="Arial Unicode MS" pitchFamily="50" charset="-127"/>
                <a:cs typeface="Arial" pitchFamily="34" charset="0"/>
              </a:rPr>
              <a:t>10</a:t>
            </a:r>
          </a:p>
        </p:txBody>
      </p:sp>
      <p:sp>
        <p:nvSpPr>
          <p:cNvPr id="94" name="Text Box 34"/>
          <p:cNvSpPr txBox="1">
            <a:spLocks noChangeArrowheads="1"/>
          </p:cNvSpPr>
          <p:nvPr/>
        </p:nvSpPr>
        <p:spPr bwMode="auto">
          <a:xfrm>
            <a:off x="7575025" y="3322946"/>
            <a:ext cx="343171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ea typeface="Arial Unicode MS" pitchFamily="50" charset="-127"/>
                <a:cs typeface="Arial" pitchFamily="34" charset="0"/>
              </a:rPr>
              <a:t>11</a:t>
            </a:r>
          </a:p>
        </p:txBody>
      </p:sp>
      <p:sp>
        <p:nvSpPr>
          <p:cNvPr id="95" name="Line 36"/>
          <p:cNvSpPr>
            <a:spLocks noChangeShapeType="1"/>
          </p:cNvSpPr>
          <p:nvPr/>
        </p:nvSpPr>
        <p:spPr bwMode="auto">
          <a:xfrm>
            <a:off x="3629291" y="3075012"/>
            <a:ext cx="158892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96" name="Line 38"/>
          <p:cNvSpPr>
            <a:spLocks noChangeShapeType="1"/>
          </p:cNvSpPr>
          <p:nvPr/>
        </p:nvSpPr>
        <p:spPr bwMode="auto">
          <a:xfrm>
            <a:off x="1183142" y="1786875"/>
            <a:ext cx="18916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97" name="Text Box 40"/>
          <p:cNvSpPr txBox="1">
            <a:spLocks noChangeArrowheads="1"/>
          </p:cNvSpPr>
          <p:nvPr/>
        </p:nvSpPr>
        <p:spPr bwMode="auto">
          <a:xfrm rot="4031564">
            <a:off x="2990473" y="2205569"/>
            <a:ext cx="9922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b="1" dirty="0">
                <a:ea typeface="Arial Unicode MS" pitchFamily="50" charset="-127"/>
                <a:cs typeface="Arial" pitchFamily="34" charset="0"/>
              </a:rPr>
              <a:t>Cool-down</a:t>
            </a:r>
            <a:endParaRPr lang="en-US" altLang="ko-KR" sz="1200" b="1" dirty="0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98" name="Text Box 42"/>
          <p:cNvSpPr txBox="1">
            <a:spLocks noChangeArrowheads="1"/>
          </p:cNvSpPr>
          <p:nvPr/>
        </p:nvSpPr>
        <p:spPr bwMode="auto">
          <a:xfrm rot="4814">
            <a:off x="3669933" y="2757741"/>
            <a:ext cx="14426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50" charset="-127"/>
                <a:cs typeface="Arial" pitchFamily="34" charset="0"/>
              </a:rPr>
              <a:t>KSTAR Operation</a:t>
            </a:r>
            <a:endParaRPr lang="en-US" altLang="ko-KR" sz="1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0" name="Line 38"/>
          <p:cNvSpPr>
            <a:spLocks noChangeShapeType="1"/>
          </p:cNvSpPr>
          <p:nvPr/>
        </p:nvSpPr>
        <p:spPr bwMode="auto">
          <a:xfrm>
            <a:off x="5644661" y="1786875"/>
            <a:ext cx="303191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1" name="Text Box 39"/>
          <p:cNvSpPr txBox="1">
            <a:spLocks noChangeArrowheads="1"/>
          </p:cNvSpPr>
          <p:nvPr/>
        </p:nvSpPr>
        <p:spPr bwMode="auto">
          <a:xfrm>
            <a:off x="1185253" y="1774294"/>
            <a:ext cx="18425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ea typeface="Arial Unicode MS" pitchFamily="50" charset="-127"/>
                <a:cs typeface="Arial" pitchFamily="34" charset="0"/>
              </a:rPr>
              <a:t>Maintenance &amp; </a:t>
            </a:r>
          </a:p>
          <a:p>
            <a:r>
              <a:rPr lang="en-US" altLang="ko-KR" sz="1400" b="1" dirty="0" smtClean="0">
                <a:ea typeface="Arial Unicode MS" pitchFamily="50" charset="-127"/>
                <a:cs typeface="Arial" pitchFamily="34" charset="0"/>
              </a:rPr>
              <a:t>Campaign preparation</a:t>
            </a:r>
            <a:endParaRPr lang="en-US" altLang="ko-KR" sz="1400" b="1" dirty="0">
              <a:solidFill>
                <a:schemeClr val="accent2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2" name="Line 35"/>
          <p:cNvSpPr>
            <a:spLocks noChangeShapeType="1"/>
          </p:cNvSpPr>
          <p:nvPr/>
        </p:nvSpPr>
        <p:spPr bwMode="auto">
          <a:xfrm>
            <a:off x="3066697" y="1786874"/>
            <a:ext cx="548148" cy="12881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3" name="Text Box 41"/>
          <p:cNvSpPr txBox="1">
            <a:spLocks noChangeArrowheads="1"/>
          </p:cNvSpPr>
          <p:nvPr/>
        </p:nvSpPr>
        <p:spPr bwMode="auto">
          <a:xfrm rot="17234032">
            <a:off x="4806889" y="2175266"/>
            <a:ext cx="952474" cy="31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400" b="1" dirty="0">
                <a:ea typeface="Arial Unicode MS" pitchFamily="50" charset="-127"/>
                <a:cs typeface="Arial" pitchFamily="34" charset="0"/>
              </a:rPr>
              <a:t>Warm-up</a:t>
            </a:r>
            <a:endParaRPr lang="en-US" altLang="ko-KR" sz="1200" b="1" dirty="0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4" name="Line 37"/>
          <p:cNvSpPr>
            <a:spLocks noChangeShapeType="1"/>
          </p:cNvSpPr>
          <p:nvPr/>
        </p:nvSpPr>
        <p:spPr bwMode="auto">
          <a:xfrm flipV="1">
            <a:off x="5218212" y="1786873"/>
            <a:ext cx="414632" cy="128813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7" name="Rectangle 47"/>
          <p:cNvSpPr>
            <a:spLocks noChangeArrowheads="1"/>
          </p:cNvSpPr>
          <p:nvPr/>
        </p:nvSpPr>
        <p:spPr bwMode="auto">
          <a:xfrm>
            <a:off x="3199407" y="5830394"/>
            <a:ext cx="301537" cy="333715"/>
          </a:xfrm>
          <a:prstGeom prst="rect">
            <a:avLst/>
          </a:prstGeom>
          <a:solidFill>
            <a:srgbClr val="FFCC00">
              <a:alpha val="2313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8" name="Rectangle 48"/>
          <p:cNvSpPr>
            <a:spLocks noChangeArrowheads="1"/>
          </p:cNvSpPr>
          <p:nvPr/>
        </p:nvSpPr>
        <p:spPr bwMode="auto">
          <a:xfrm>
            <a:off x="6130610" y="5827071"/>
            <a:ext cx="335640" cy="342272"/>
          </a:xfrm>
          <a:prstGeom prst="rect">
            <a:avLst/>
          </a:prstGeom>
          <a:solidFill>
            <a:srgbClr val="FFCC00">
              <a:alpha val="2313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9" name="Rectangle 49"/>
          <p:cNvSpPr>
            <a:spLocks noChangeArrowheads="1"/>
          </p:cNvSpPr>
          <p:nvPr/>
        </p:nvSpPr>
        <p:spPr bwMode="auto">
          <a:xfrm>
            <a:off x="3500944" y="5830393"/>
            <a:ext cx="2631125" cy="338949"/>
          </a:xfrm>
          <a:prstGeom prst="rect">
            <a:avLst/>
          </a:prstGeom>
          <a:solidFill>
            <a:srgbClr val="FF0000">
              <a:alpha val="2313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10" name="Rectangle 50"/>
          <p:cNvSpPr>
            <a:spLocks noChangeArrowheads="1"/>
          </p:cNvSpPr>
          <p:nvPr/>
        </p:nvSpPr>
        <p:spPr bwMode="auto">
          <a:xfrm>
            <a:off x="6466249" y="5830393"/>
            <a:ext cx="2302781" cy="338949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11" name="Rectangle 51"/>
          <p:cNvSpPr>
            <a:spLocks noChangeArrowheads="1"/>
          </p:cNvSpPr>
          <p:nvPr/>
        </p:nvSpPr>
        <p:spPr bwMode="auto">
          <a:xfrm>
            <a:off x="1177733" y="5830395"/>
            <a:ext cx="2022595" cy="338948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ko-KR" altLang="ko-KR" sz="120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12" name="Rectangle 52"/>
          <p:cNvSpPr>
            <a:spLocks noChangeArrowheads="1"/>
          </p:cNvSpPr>
          <p:nvPr/>
        </p:nvSpPr>
        <p:spPr bwMode="auto">
          <a:xfrm>
            <a:off x="1177733" y="4286302"/>
            <a:ext cx="7565028" cy="1883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altLang="en-US" sz="1200" b="1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13" name="Line 53"/>
          <p:cNvSpPr>
            <a:spLocks noChangeShapeType="1"/>
          </p:cNvSpPr>
          <p:nvPr/>
        </p:nvSpPr>
        <p:spPr bwMode="auto">
          <a:xfrm>
            <a:off x="6469169" y="5190161"/>
            <a:ext cx="0" cy="97918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14" name="Line 54"/>
          <p:cNvSpPr>
            <a:spLocks noChangeShapeType="1"/>
          </p:cNvSpPr>
          <p:nvPr/>
        </p:nvSpPr>
        <p:spPr bwMode="auto">
          <a:xfrm flipV="1">
            <a:off x="1177733" y="5202714"/>
            <a:ext cx="2031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15" name="Line 55"/>
          <p:cNvSpPr>
            <a:spLocks noChangeShapeType="1"/>
          </p:cNvSpPr>
          <p:nvPr/>
        </p:nvSpPr>
        <p:spPr bwMode="auto">
          <a:xfrm>
            <a:off x="6454576" y="5202714"/>
            <a:ext cx="2288188" cy="157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16" name="Line 56"/>
          <p:cNvSpPr>
            <a:spLocks noChangeShapeType="1"/>
          </p:cNvSpPr>
          <p:nvPr/>
        </p:nvSpPr>
        <p:spPr bwMode="auto">
          <a:xfrm>
            <a:off x="3495107" y="4597003"/>
            <a:ext cx="264425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17" name="Line 57"/>
          <p:cNvSpPr>
            <a:spLocks noChangeShapeType="1"/>
          </p:cNvSpPr>
          <p:nvPr/>
        </p:nvSpPr>
        <p:spPr bwMode="auto">
          <a:xfrm flipH="1">
            <a:off x="3203247" y="4597003"/>
            <a:ext cx="303535" cy="605711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18" name="Line 58"/>
          <p:cNvSpPr>
            <a:spLocks noChangeShapeType="1"/>
          </p:cNvSpPr>
          <p:nvPr/>
        </p:nvSpPr>
        <p:spPr bwMode="auto">
          <a:xfrm>
            <a:off x="6121853" y="4597003"/>
            <a:ext cx="350233" cy="60257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19" name="Text Box 59"/>
          <p:cNvSpPr txBox="1">
            <a:spLocks noChangeArrowheads="1"/>
          </p:cNvSpPr>
          <p:nvPr/>
        </p:nvSpPr>
        <p:spPr bwMode="auto">
          <a:xfrm>
            <a:off x="1017953" y="6227402"/>
            <a:ext cx="354585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latin typeface="Arial" pitchFamily="34" charset="0"/>
                <a:ea typeface="Arial Unicode MS" pitchFamily="50" charset="-127"/>
                <a:cs typeface="Arial" pitchFamily="34" charset="0"/>
              </a:rPr>
              <a:t>00</a:t>
            </a:r>
          </a:p>
        </p:txBody>
      </p:sp>
      <p:sp>
        <p:nvSpPr>
          <p:cNvPr id="120" name="Text Box 60"/>
          <p:cNvSpPr txBox="1">
            <a:spLocks noChangeArrowheads="1"/>
          </p:cNvSpPr>
          <p:nvPr/>
        </p:nvSpPr>
        <p:spPr bwMode="auto">
          <a:xfrm>
            <a:off x="3025954" y="6241525"/>
            <a:ext cx="354585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09</a:t>
            </a:r>
            <a:endParaRPr lang="en-US" altLang="ko-KR" sz="1200" dirty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21" name="Text Box 61"/>
          <p:cNvSpPr txBox="1">
            <a:spLocks noChangeArrowheads="1"/>
          </p:cNvSpPr>
          <p:nvPr/>
        </p:nvSpPr>
        <p:spPr bwMode="auto">
          <a:xfrm>
            <a:off x="3317815" y="6241525"/>
            <a:ext cx="3545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10</a:t>
            </a:r>
            <a:endParaRPr lang="en-US" altLang="ko-KR" sz="1200" dirty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22" name="Text Box 62"/>
          <p:cNvSpPr txBox="1">
            <a:spLocks noChangeArrowheads="1"/>
          </p:cNvSpPr>
          <p:nvPr/>
        </p:nvSpPr>
        <p:spPr bwMode="auto">
          <a:xfrm>
            <a:off x="5994177" y="6241525"/>
            <a:ext cx="354585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latin typeface="Arial" pitchFamily="34" charset="0"/>
                <a:ea typeface="Arial Unicode MS" pitchFamily="50" charset="-127"/>
                <a:cs typeface="Arial" pitchFamily="34" charset="0"/>
              </a:rPr>
              <a:t>17</a:t>
            </a:r>
          </a:p>
        </p:txBody>
      </p:sp>
      <p:sp>
        <p:nvSpPr>
          <p:cNvPr id="123" name="Text Box 63"/>
          <p:cNvSpPr txBox="1">
            <a:spLocks noChangeArrowheads="1"/>
          </p:cNvSpPr>
          <p:nvPr/>
        </p:nvSpPr>
        <p:spPr bwMode="auto">
          <a:xfrm>
            <a:off x="6315224" y="6241525"/>
            <a:ext cx="354585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latin typeface="Arial" pitchFamily="34" charset="0"/>
                <a:ea typeface="Arial Unicode MS" pitchFamily="50" charset="-127"/>
                <a:cs typeface="Arial" pitchFamily="34" charset="0"/>
              </a:rPr>
              <a:t>18</a:t>
            </a:r>
          </a:p>
        </p:txBody>
      </p:sp>
      <p:sp>
        <p:nvSpPr>
          <p:cNvPr id="124" name="Text Box 64"/>
          <p:cNvSpPr txBox="1">
            <a:spLocks noChangeArrowheads="1"/>
          </p:cNvSpPr>
          <p:nvPr/>
        </p:nvSpPr>
        <p:spPr bwMode="auto">
          <a:xfrm>
            <a:off x="8562550" y="6241525"/>
            <a:ext cx="354585" cy="2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200">
                <a:latin typeface="Arial" pitchFamily="34" charset="0"/>
                <a:ea typeface="Arial Unicode MS" pitchFamily="50" charset="-127"/>
                <a:cs typeface="Arial" pitchFamily="34" charset="0"/>
              </a:rPr>
              <a:t>24</a:t>
            </a:r>
          </a:p>
        </p:txBody>
      </p:sp>
      <p:sp>
        <p:nvSpPr>
          <p:cNvPr id="125" name="Text Box 65"/>
          <p:cNvSpPr txBox="1">
            <a:spLocks noChangeArrowheads="1"/>
          </p:cNvSpPr>
          <p:nvPr/>
        </p:nvSpPr>
        <p:spPr bwMode="auto">
          <a:xfrm rot="16200000">
            <a:off x="-266655" y="5054320"/>
            <a:ext cx="14879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b="1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TF Coil </a:t>
            </a:r>
            <a:r>
              <a:rPr lang="en-US" altLang="ko-KR" sz="1400" b="1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Current</a:t>
            </a:r>
            <a:endParaRPr lang="en-US" altLang="ko-KR" sz="1200" b="1" dirty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26" name="Line 66"/>
          <p:cNvSpPr>
            <a:spLocks noChangeShapeType="1"/>
          </p:cNvSpPr>
          <p:nvPr/>
        </p:nvSpPr>
        <p:spPr bwMode="auto">
          <a:xfrm>
            <a:off x="1168978" y="5190161"/>
            <a:ext cx="753730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27" name="Line 67"/>
          <p:cNvSpPr>
            <a:spLocks noChangeShapeType="1"/>
          </p:cNvSpPr>
          <p:nvPr/>
        </p:nvSpPr>
        <p:spPr bwMode="auto">
          <a:xfrm flipV="1">
            <a:off x="1168978" y="4597003"/>
            <a:ext cx="760442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28" name="Line 69"/>
          <p:cNvSpPr>
            <a:spLocks noChangeShapeType="1"/>
          </p:cNvSpPr>
          <p:nvPr/>
        </p:nvSpPr>
        <p:spPr bwMode="auto">
          <a:xfrm flipV="1">
            <a:off x="1174816" y="5827256"/>
            <a:ext cx="760443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grpSp>
        <p:nvGrpSpPr>
          <p:cNvPr id="129" name="Group 70"/>
          <p:cNvGrpSpPr>
            <a:grpSpLocks/>
          </p:cNvGrpSpPr>
          <p:nvPr/>
        </p:nvGrpSpPr>
        <p:grpSpPr bwMode="auto">
          <a:xfrm>
            <a:off x="3503863" y="4611127"/>
            <a:ext cx="2299861" cy="1558215"/>
            <a:chOff x="2368" y="2567"/>
            <a:chExt cx="1576" cy="1200"/>
          </a:xfrm>
        </p:grpSpPr>
        <p:sp>
          <p:nvSpPr>
            <p:cNvPr id="130" name="Line 71"/>
            <p:cNvSpPr>
              <a:spLocks noChangeShapeType="1"/>
            </p:cNvSpPr>
            <p:nvPr/>
          </p:nvSpPr>
          <p:spPr bwMode="auto">
            <a:xfrm>
              <a:off x="2368" y="2567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131" name="Line 72"/>
            <p:cNvSpPr>
              <a:spLocks noChangeShapeType="1"/>
            </p:cNvSpPr>
            <p:nvPr/>
          </p:nvSpPr>
          <p:spPr bwMode="auto">
            <a:xfrm>
              <a:off x="2600" y="2567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132" name="Line 73"/>
            <p:cNvSpPr>
              <a:spLocks noChangeShapeType="1"/>
            </p:cNvSpPr>
            <p:nvPr/>
          </p:nvSpPr>
          <p:spPr bwMode="auto">
            <a:xfrm>
              <a:off x="2824" y="2567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133" name="Line 74"/>
            <p:cNvSpPr>
              <a:spLocks noChangeShapeType="1"/>
            </p:cNvSpPr>
            <p:nvPr/>
          </p:nvSpPr>
          <p:spPr bwMode="auto">
            <a:xfrm>
              <a:off x="3048" y="2567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134" name="Line 75"/>
            <p:cNvSpPr>
              <a:spLocks noChangeShapeType="1"/>
            </p:cNvSpPr>
            <p:nvPr/>
          </p:nvSpPr>
          <p:spPr bwMode="auto">
            <a:xfrm>
              <a:off x="3272" y="2567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135" name="Line 76"/>
            <p:cNvSpPr>
              <a:spLocks noChangeShapeType="1"/>
            </p:cNvSpPr>
            <p:nvPr/>
          </p:nvSpPr>
          <p:spPr bwMode="auto">
            <a:xfrm>
              <a:off x="3496" y="2567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136" name="Line 77"/>
            <p:cNvSpPr>
              <a:spLocks noChangeShapeType="1"/>
            </p:cNvSpPr>
            <p:nvPr/>
          </p:nvSpPr>
          <p:spPr bwMode="auto">
            <a:xfrm>
              <a:off x="3720" y="2567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  <p:sp>
          <p:nvSpPr>
            <p:cNvPr id="137" name="Line 78"/>
            <p:cNvSpPr>
              <a:spLocks noChangeShapeType="1"/>
            </p:cNvSpPr>
            <p:nvPr/>
          </p:nvSpPr>
          <p:spPr bwMode="auto">
            <a:xfrm>
              <a:off x="3944" y="2567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ea typeface="Arial Unicode MS" pitchFamily="50" charset="-127"/>
                <a:cs typeface="Arial" pitchFamily="34" charset="0"/>
              </a:endParaRPr>
            </a:p>
          </p:txBody>
        </p:sp>
      </p:grpSp>
      <p:sp>
        <p:nvSpPr>
          <p:cNvPr id="138" name="Line 79"/>
          <p:cNvSpPr>
            <a:spLocks noChangeShapeType="1"/>
          </p:cNvSpPr>
          <p:nvPr/>
        </p:nvSpPr>
        <p:spPr bwMode="auto">
          <a:xfrm>
            <a:off x="6130609" y="4611127"/>
            <a:ext cx="0" cy="1558214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39" name="Line 80"/>
          <p:cNvSpPr>
            <a:spLocks noChangeShapeType="1"/>
          </p:cNvSpPr>
          <p:nvPr/>
        </p:nvSpPr>
        <p:spPr bwMode="auto">
          <a:xfrm flipV="1">
            <a:off x="1189409" y="5198007"/>
            <a:ext cx="7543139" cy="1569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40" name="Rectangle 81"/>
          <p:cNvSpPr>
            <a:spLocks noChangeArrowheads="1"/>
          </p:cNvSpPr>
          <p:nvPr/>
        </p:nvSpPr>
        <p:spPr bwMode="auto">
          <a:xfrm>
            <a:off x="3521376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41" name="Rectangle 82"/>
          <p:cNvSpPr>
            <a:spLocks noChangeArrowheads="1"/>
          </p:cNvSpPr>
          <p:nvPr/>
        </p:nvSpPr>
        <p:spPr bwMode="auto">
          <a:xfrm>
            <a:off x="3626445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42" name="Rectangle 83"/>
          <p:cNvSpPr>
            <a:spLocks noChangeArrowheads="1"/>
          </p:cNvSpPr>
          <p:nvPr/>
        </p:nvSpPr>
        <p:spPr bwMode="auto">
          <a:xfrm>
            <a:off x="3725677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43" name="Rectangle 84"/>
          <p:cNvSpPr>
            <a:spLocks noChangeArrowheads="1"/>
          </p:cNvSpPr>
          <p:nvPr/>
        </p:nvSpPr>
        <p:spPr bwMode="auto">
          <a:xfrm>
            <a:off x="3848259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44" name="Rectangle 85"/>
          <p:cNvSpPr>
            <a:spLocks noChangeArrowheads="1"/>
          </p:cNvSpPr>
          <p:nvPr/>
        </p:nvSpPr>
        <p:spPr bwMode="auto">
          <a:xfrm>
            <a:off x="3953329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45" name="Rectangle 86"/>
          <p:cNvSpPr>
            <a:spLocks noChangeArrowheads="1"/>
          </p:cNvSpPr>
          <p:nvPr/>
        </p:nvSpPr>
        <p:spPr bwMode="auto">
          <a:xfrm>
            <a:off x="4052561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46" name="Rectangle 87"/>
          <p:cNvSpPr>
            <a:spLocks noChangeArrowheads="1"/>
          </p:cNvSpPr>
          <p:nvPr/>
        </p:nvSpPr>
        <p:spPr bwMode="auto">
          <a:xfrm>
            <a:off x="4175143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47" name="Rectangle 88"/>
          <p:cNvSpPr>
            <a:spLocks noChangeArrowheads="1"/>
          </p:cNvSpPr>
          <p:nvPr/>
        </p:nvSpPr>
        <p:spPr bwMode="auto">
          <a:xfrm>
            <a:off x="4280213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48" name="Rectangle 89"/>
          <p:cNvSpPr>
            <a:spLocks noChangeArrowheads="1"/>
          </p:cNvSpPr>
          <p:nvPr/>
        </p:nvSpPr>
        <p:spPr bwMode="auto">
          <a:xfrm>
            <a:off x="4379445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49" name="Rectangle 90"/>
          <p:cNvSpPr>
            <a:spLocks noChangeArrowheads="1"/>
          </p:cNvSpPr>
          <p:nvPr/>
        </p:nvSpPr>
        <p:spPr bwMode="auto">
          <a:xfrm>
            <a:off x="4828911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50" name="Rectangle 91"/>
          <p:cNvSpPr>
            <a:spLocks noChangeArrowheads="1"/>
          </p:cNvSpPr>
          <p:nvPr/>
        </p:nvSpPr>
        <p:spPr bwMode="auto">
          <a:xfrm>
            <a:off x="4933980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51" name="Rectangle 92"/>
          <p:cNvSpPr>
            <a:spLocks noChangeArrowheads="1"/>
          </p:cNvSpPr>
          <p:nvPr/>
        </p:nvSpPr>
        <p:spPr bwMode="auto">
          <a:xfrm>
            <a:off x="5033213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52" name="Rectangle 93"/>
          <p:cNvSpPr>
            <a:spLocks noChangeArrowheads="1"/>
          </p:cNvSpPr>
          <p:nvPr/>
        </p:nvSpPr>
        <p:spPr bwMode="auto">
          <a:xfrm>
            <a:off x="5155795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53" name="Rectangle 94"/>
          <p:cNvSpPr>
            <a:spLocks noChangeArrowheads="1"/>
          </p:cNvSpPr>
          <p:nvPr/>
        </p:nvSpPr>
        <p:spPr bwMode="auto">
          <a:xfrm>
            <a:off x="5260864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54" name="Rectangle 95"/>
          <p:cNvSpPr>
            <a:spLocks noChangeArrowheads="1"/>
          </p:cNvSpPr>
          <p:nvPr/>
        </p:nvSpPr>
        <p:spPr bwMode="auto">
          <a:xfrm>
            <a:off x="5360097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55" name="Rectangle 96"/>
          <p:cNvSpPr>
            <a:spLocks noChangeArrowheads="1"/>
          </p:cNvSpPr>
          <p:nvPr/>
        </p:nvSpPr>
        <p:spPr bwMode="auto">
          <a:xfrm>
            <a:off x="5482679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56" name="Rectangle 97"/>
          <p:cNvSpPr>
            <a:spLocks noChangeArrowheads="1"/>
          </p:cNvSpPr>
          <p:nvPr/>
        </p:nvSpPr>
        <p:spPr bwMode="auto">
          <a:xfrm>
            <a:off x="5587748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57" name="Rectangle 98"/>
          <p:cNvSpPr>
            <a:spLocks noChangeArrowheads="1"/>
          </p:cNvSpPr>
          <p:nvPr/>
        </p:nvSpPr>
        <p:spPr bwMode="auto">
          <a:xfrm>
            <a:off x="5686981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58" name="Rectangle 99"/>
          <p:cNvSpPr>
            <a:spLocks noChangeArrowheads="1"/>
          </p:cNvSpPr>
          <p:nvPr/>
        </p:nvSpPr>
        <p:spPr bwMode="auto">
          <a:xfrm>
            <a:off x="5809563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59" name="Rectangle 100"/>
          <p:cNvSpPr>
            <a:spLocks noChangeArrowheads="1"/>
          </p:cNvSpPr>
          <p:nvPr/>
        </p:nvSpPr>
        <p:spPr bwMode="auto">
          <a:xfrm>
            <a:off x="5914632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60" name="Rectangle 101"/>
          <p:cNvSpPr>
            <a:spLocks noChangeArrowheads="1"/>
          </p:cNvSpPr>
          <p:nvPr/>
        </p:nvSpPr>
        <p:spPr bwMode="auto">
          <a:xfrm>
            <a:off x="6013865" y="4807276"/>
            <a:ext cx="56913" cy="38759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61" name="Text Box 103"/>
          <p:cNvSpPr txBox="1">
            <a:spLocks noChangeArrowheads="1"/>
          </p:cNvSpPr>
          <p:nvPr/>
        </p:nvSpPr>
        <p:spPr bwMode="auto">
          <a:xfrm>
            <a:off x="564469" y="4457346"/>
            <a:ext cx="603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ko-KR" sz="1200" i="1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35 KA</a:t>
            </a:r>
            <a:endParaRPr lang="en-US" altLang="ko-KR" sz="1200" i="1" dirty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62" name="Text Box 104"/>
          <p:cNvSpPr txBox="1">
            <a:spLocks noChangeArrowheads="1"/>
          </p:cNvSpPr>
          <p:nvPr/>
        </p:nvSpPr>
        <p:spPr bwMode="auto">
          <a:xfrm>
            <a:off x="539440" y="5670336"/>
            <a:ext cx="6543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ko-KR" sz="1200" i="1" dirty="0">
                <a:latin typeface="Arial" pitchFamily="34" charset="0"/>
                <a:ea typeface="Arial Unicode MS" pitchFamily="50" charset="-127"/>
                <a:cs typeface="Arial" pitchFamily="34" charset="0"/>
              </a:rPr>
              <a:t>-</a:t>
            </a:r>
            <a:r>
              <a:rPr lang="en-US" altLang="ko-KR" sz="1200" i="1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35 KA</a:t>
            </a:r>
            <a:endParaRPr lang="en-US" altLang="ko-KR" sz="1200" i="1" dirty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63" name="Text Box 105"/>
          <p:cNvSpPr txBox="1">
            <a:spLocks noChangeArrowheads="1"/>
          </p:cNvSpPr>
          <p:nvPr/>
        </p:nvSpPr>
        <p:spPr bwMode="auto">
          <a:xfrm>
            <a:off x="608568" y="5058348"/>
            <a:ext cx="5180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ko-KR" sz="1200" i="1" dirty="0" smtClean="0">
                <a:latin typeface="Arial" pitchFamily="34" charset="0"/>
                <a:ea typeface="Arial Unicode MS" pitchFamily="50" charset="-127"/>
                <a:cs typeface="Arial" pitchFamily="34" charset="0"/>
              </a:rPr>
              <a:t>0 KA</a:t>
            </a:r>
            <a:endParaRPr lang="en-US" altLang="ko-KR" sz="1200" i="1" dirty="0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64" name="Text Box 106"/>
          <p:cNvSpPr txBox="1">
            <a:spLocks noChangeArrowheads="1"/>
          </p:cNvSpPr>
          <p:nvPr/>
        </p:nvSpPr>
        <p:spPr bwMode="auto">
          <a:xfrm>
            <a:off x="1459061" y="4289474"/>
            <a:ext cx="1426993" cy="30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chemeClr val="accent2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TF </a:t>
            </a:r>
            <a:r>
              <a:rPr lang="en-US" altLang="ko-KR" sz="1400" b="1" dirty="0" smtClean="0">
                <a:solidFill>
                  <a:schemeClr val="accent2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coil charge</a:t>
            </a:r>
            <a:endParaRPr lang="en-US" altLang="ko-KR" sz="1200" b="1" dirty="0">
              <a:solidFill>
                <a:schemeClr val="accent2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65" name="Line 108"/>
          <p:cNvSpPr>
            <a:spLocks noChangeShapeType="1"/>
          </p:cNvSpPr>
          <p:nvPr/>
        </p:nvSpPr>
        <p:spPr bwMode="auto">
          <a:xfrm>
            <a:off x="3074829" y="4498144"/>
            <a:ext cx="205762" cy="414269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66" name="Text Box 110"/>
          <p:cNvSpPr txBox="1">
            <a:spLocks noChangeArrowheads="1"/>
          </p:cNvSpPr>
          <p:nvPr/>
        </p:nvSpPr>
        <p:spPr bwMode="auto">
          <a:xfrm>
            <a:off x="6280918" y="4317686"/>
            <a:ext cx="1654620" cy="30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chemeClr val="accent2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TF </a:t>
            </a:r>
            <a:r>
              <a:rPr lang="en-US" altLang="ko-KR" sz="1400" b="1" dirty="0" smtClean="0">
                <a:solidFill>
                  <a:schemeClr val="accent2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coil discharge</a:t>
            </a:r>
            <a:endParaRPr lang="en-US" altLang="ko-KR" sz="1200" b="1" dirty="0">
              <a:solidFill>
                <a:schemeClr val="accent2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67" name="Line 111"/>
          <p:cNvSpPr>
            <a:spLocks noChangeShapeType="1"/>
          </p:cNvSpPr>
          <p:nvPr/>
        </p:nvSpPr>
        <p:spPr bwMode="auto">
          <a:xfrm flipH="1">
            <a:off x="6364098" y="4576604"/>
            <a:ext cx="226192" cy="331101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68" name="Rectangle 113"/>
          <p:cNvSpPr>
            <a:spLocks noChangeArrowheads="1"/>
          </p:cNvSpPr>
          <p:nvPr/>
        </p:nvSpPr>
        <p:spPr bwMode="auto">
          <a:xfrm>
            <a:off x="1967405" y="5577900"/>
            <a:ext cx="1313185" cy="30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ko-KR" sz="1400" b="1" dirty="0">
                <a:solidFill>
                  <a:srgbClr val="CC0099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TF </a:t>
            </a:r>
            <a:r>
              <a:rPr lang="en-US" altLang="ko-KR" sz="1400" b="1" dirty="0" smtClean="0">
                <a:solidFill>
                  <a:srgbClr val="CC0099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ramp-up </a:t>
            </a:r>
            <a:endParaRPr lang="en-US" altLang="ko-KR" sz="1400" b="1" dirty="0">
              <a:solidFill>
                <a:srgbClr val="CC0099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70" name="Rectangle 115"/>
          <p:cNvSpPr>
            <a:spLocks noChangeArrowheads="1"/>
          </p:cNvSpPr>
          <p:nvPr/>
        </p:nvSpPr>
        <p:spPr bwMode="auto">
          <a:xfrm>
            <a:off x="6515615" y="5499080"/>
            <a:ext cx="1658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ko-KR" altLang="ko-KR" sz="1400" b="1" dirty="0">
                <a:solidFill>
                  <a:schemeClr val="accent2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</a:t>
            </a:r>
            <a:r>
              <a:rPr lang="en-US" altLang="ko-KR" sz="1400" b="1" dirty="0">
                <a:solidFill>
                  <a:srgbClr val="CC0099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TF </a:t>
            </a:r>
            <a:r>
              <a:rPr lang="en-US" altLang="ko-KR" sz="1400" b="1" dirty="0" smtClean="0">
                <a:solidFill>
                  <a:srgbClr val="CC0099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ramp-down </a:t>
            </a:r>
            <a:endParaRPr lang="en-US" altLang="ko-KR" sz="1400" b="1" dirty="0">
              <a:solidFill>
                <a:srgbClr val="CC0099"/>
              </a:solidFill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71" name="Line 117"/>
          <p:cNvSpPr>
            <a:spLocks noChangeShapeType="1"/>
          </p:cNvSpPr>
          <p:nvPr/>
        </p:nvSpPr>
        <p:spPr bwMode="auto">
          <a:xfrm flipV="1">
            <a:off x="3200329" y="4964197"/>
            <a:ext cx="148848" cy="753216"/>
          </a:xfrm>
          <a:prstGeom prst="line">
            <a:avLst/>
          </a:prstGeom>
          <a:noFill/>
          <a:ln w="28575">
            <a:solidFill>
              <a:srgbClr val="CC00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73" name="Line 119"/>
          <p:cNvSpPr>
            <a:spLocks noChangeShapeType="1"/>
          </p:cNvSpPr>
          <p:nvPr/>
        </p:nvSpPr>
        <p:spPr bwMode="auto">
          <a:xfrm flipH="1" flipV="1">
            <a:off x="6291132" y="4964197"/>
            <a:ext cx="224483" cy="688772"/>
          </a:xfrm>
          <a:prstGeom prst="line">
            <a:avLst/>
          </a:prstGeom>
          <a:noFill/>
          <a:ln w="28575">
            <a:solidFill>
              <a:srgbClr val="CC00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416923" y="3860111"/>
            <a:ext cx="8350770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ym typeface="Wingdings" panose="05000000000000000000" pitchFamily="2" charset="2"/>
              </a:rPr>
              <a:t> Daily operation scenario</a:t>
            </a:r>
          </a:p>
        </p:txBody>
      </p:sp>
      <p:sp>
        <p:nvSpPr>
          <p:cNvPr id="175" name="Text Box 39"/>
          <p:cNvSpPr txBox="1">
            <a:spLocks noChangeArrowheads="1"/>
          </p:cNvSpPr>
          <p:nvPr/>
        </p:nvSpPr>
        <p:spPr bwMode="auto">
          <a:xfrm>
            <a:off x="6127023" y="1774294"/>
            <a:ext cx="18425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ea typeface="Arial Unicode MS" pitchFamily="50" charset="-127"/>
                <a:cs typeface="Arial" pitchFamily="34" charset="0"/>
              </a:rPr>
              <a:t>Maintenance &amp; </a:t>
            </a:r>
          </a:p>
          <a:p>
            <a:r>
              <a:rPr lang="en-US" altLang="ko-KR" sz="1400" b="1" dirty="0" smtClean="0">
                <a:ea typeface="Arial Unicode MS" pitchFamily="50" charset="-127"/>
                <a:cs typeface="Arial" pitchFamily="34" charset="0"/>
              </a:rPr>
              <a:t>Campaign preparation</a:t>
            </a:r>
            <a:endParaRPr lang="en-US" altLang="ko-KR" sz="1400" b="1" dirty="0">
              <a:solidFill>
                <a:schemeClr val="accent2"/>
              </a:solidFill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76" name="직사각형 175"/>
          <p:cNvSpPr/>
          <p:nvPr/>
        </p:nvSpPr>
        <p:spPr>
          <a:xfrm rot="20734582">
            <a:off x="2116756" y="4729401"/>
            <a:ext cx="5625386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800" b="1" i="1" dirty="0" smtClean="0">
                <a:ln w="0">
                  <a:solidFill>
                    <a:srgbClr val="4BACC6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20-25 shots per a day</a:t>
            </a:r>
            <a:endParaRPr lang="en-US" altLang="ko-KR" sz="4800" b="1" i="1" dirty="0">
              <a:ln w="0">
                <a:solidFill>
                  <a:srgbClr val="4BACC6"/>
                </a:solidFill>
              </a:ln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77" name="직사각형 176"/>
          <p:cNvSpPr/>
          <p:nvPr/>
        </p:nvSpPr>
        <p:spPr>
          <a:xfrm rot="20734582">
            <a:off x="1336219" y="1762204"/>
            <a:ext cx="6529352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400" b="1" i="1" dirty="0" smtClean="0">
                <a:ln w="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3,000~4,000 </a:t>
            </a:r>
            <a:r>
              <a:rPr lang="en-US" altLang="ko-KR" sz="4400" b="1" i="1" dirty="0" err="1" smtClean="0">
                <a:ln w="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hr</a:t>
            </a:r>
            <a:r>
              <a:rPr lang="en-US" altLang="ko-KR" sz="4400" b="1" i="1" dirty="0" smtClean="0">
                <a:ln w="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operational</a:t>
            </a:r>
          </a:p>
          <a:p>
            <a:pPr algn="ctr"/>
            <a:r>
              <a:rPr lang="en-US" altLang="ko-KR" sz="4400" b="1" i="1" dirty="0" smtClean="0">
                <a:ln w="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annually</a:t>
            </a:r>
            <a:endParaRPr lang="en-US" altLang="ko-KR" sz="4400" b="1" i="1" dirty="0">
              <a:ln w="0"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0" name="Line 53"/>
          <p:cNvSpPr>
            <a:spLocks noChangeShapeType="1"/>
          </p:cNvSpPr>
          <p:nvPr/>
        </p:nvSpPr>
        <p:spPr bwMode="auto">
          <a:xfrm>
            <a:off x="3191689" y="5190161"/>
            <a:ext cx="0" cy="97918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7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 SUMMARY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8" y="826358"/>
            <a:ext cx="4212000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Operation Times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0" y="1514027"/>
            <a:ext cx="9045220" cy="4470849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5493674" y="1707380"/>
            <a:ext cx="3553460" cy="3687412"/>
            <a:chOff x="5493674" y="1707380"/>
            <a:chExt cx="3553460" cy="3687412"/>
          </a:xfrm>
        </p:grpSpPr>
        <p:sp>
          <p:nvSpPr>
            <p:cNvPr id="3" name="직사각형 2"/>
            <p:cNvSpPr/>
            <p:nvPr/>
          </p:nvSpPr>
          <p:spPr>
            <a:xfrm>
              <a:off x="8362604" y="4392295"/>
              <a:ext cx="61200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8321329" y="4690314"/>
              <a:ext cx="64008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8407054" y="4986485"/>
              <a:ext cx="64008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8324504" y="5286727"/>
              <a:ext cx="61200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7511704" y="4093845"/>
              <a:ext cx="57600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7511704" y="3803115"/>
              <a:ext cx="57600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7603779" y="3495183"/>
              <a:ext cx="61200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6486179" y="3199908"/>
              <a:ext cx="54000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6375054" y="2897891"/>
              <a:ext cx="54000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871499" y="2600571"/>
              <a:ext cx="50400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5728624" y="2303251"/>
              <a:ext cx="50400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5709574" y="2007875"/>
              <a:ext cx="48600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5493674" y="1707380"/>
              <a:ext cx="504000" cy="108065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7396163" y="2915923"/>
              <a:ext cx="97400" cy="110646"/>
            </a:xfrm>
            <a:prstGeom prst="rect">
              <a:avLst/>
            </a:prstGeom>
            <a:solidFill>
              <a:schemeClr val="accent3">
                <a:lumMod val="50000"/>
                <a:alpha val="23137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524751" y="2882673"/>
              <a:ext cx="27571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1050" b="1" dirty="0" smtClean="0"/>
                <a:t>2018</a:t>
              </a:r>
              <a:endParaRPr lang="ko-KR" altLang="en-US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1451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 SUMMARY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8" y="826358"/>
            <a:ext cx="4212000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Load into KSTAR HRS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778101"/>
              </p:ext>
            </p:extLst>
          </p:nvPr>
        </p:nvGraphicFramePr>
        <p:xfrm>
          <a:off x="526209" y="1371902"/>
          <a:ext cx="4224199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943">
                  <a:extLst>
                    <a:ext uri="{9D8B030D-6E8A-4147-A177-3AD203B41FA5}">
                      <a16:colId xmlns:a16="http://schemas.microsoft.com/office/drawing/2014/main" val="3400303194"/>
                    </a:ext>
                  </a:extLst>
                </a:gridCol>
                <a:gridCol w="635600">
                  <a:extLst>
                    <a:ext uri="{9D8B030D-6E8A-4147-A177-3AD203B41FA5}">
                      <a16:colId xmlns:a16="http://schemas.microsoft.com/office/drawing/2014/main" val="2693889924"/>
                    </a:ext>
                  </a:extLst>
                </a:gridCol>
                <a:gridCol w="587352">
                  <a:extLst>
                    <a:ext uri="{9D8B030D-6E8A-4147-A177-3AD203B41FA5}">
                      <a16:colId xmlns:a16="http://schemas.microsoft.com/office/drawing/2014/main" val="3629018471"/>
                    </a:ext>
                  </a:extLst>
                </a:gridCol>
                <a:gridCol w="587352">
                  <a:extLst>
                    <a:ext uri="{9D8B030D-6E8A-4147-A177-3AD203B41FA5}">
                      <a16:colId xmlns:a16="http://schemas.microsoft.com/office/drawing/2014/main" val="3770139475"/>
                    </a:ext>
                  </a:extLst>
                </a:gridCol>
                <a:gridCol w="587352">
                  <a:extLst>
                    <a:ext uri="{9D8B030D-6E8A-4147-A177-3AD203B41FA5}">
                      <a16:colId xmlns:a16="http://schemas.microsoft.com/office/drawing/2014/main" val="2153176635"/>
                    </a:ext>
                  </a:extLst>
                </a:gridCol>
                <a:gridCol w="635600">
                  <a:extLst>
                    <a:ext uri="{9D8B030D-6E8A-4147-A177-3AD203B41FA5}">
                      <a16:colId xmlns:a16="http://schemas.microsoft.com/office/drawing/2014/main" val="1001625542"/>
                    </a:ext>
                  </a:extLst>
                </a:gridCol>
              </a:tblGrid>
              <a:tr h="222481"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Thermal load (peak, kW@4.5K)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491914"/>
                  </a:ext>
                </a:extLst>
              </a:tr>
              <a:tr h="2224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Design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‘09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‘10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‘11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’12-’16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442721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Thermal shields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1.5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~1.0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~1.0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~1.0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~1.0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421900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TF+PF+SC BL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5.7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~1.4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~2.6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~3.0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~3.2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999457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Circulators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~1.8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~1.8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~1.8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~1.8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927592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Current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leads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1.8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~0.6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~1.0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~1.0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latin typeface="+mn-lt"/>
                        </a:rPr>
                        <a:t>~1.0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59340"/>
                  </a:ext>
                </a:extLst>
              </a:tr>
              <a:tr h="22248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latin typeface="+mn-lt"/>
                        </a:rPr>
                        <a:t>Total</a:t>
                      </a:r>
                      <a:endParaRPr lang="ko-KR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+mn-lt"/>
                        </a:rPr>
                        <a:t>9.0</a:t>
                      </a:r>
                      <a:endParaRPr lang="ko-KR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+mn-lt"/>
                        </a:rPr>
                        <a:t>~4.8</a:t>
                      </a:r>
                      <a:endParaRPr lang="ko-KR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+mn-lt"/>
                        </a:rPr>
                        <a:t>~6.4</a:t>
                      </a:r>
                      <a:endParaRPr lang="ko-KR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+mn-lt"/>
                        </a:rPr>
                        <a:t>~6.8</a:t>
                      </a:r>
                      <a:endParaRPr lang="ko-KR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="1" dirty="0" smtClean="0">
                          <a:latin typeface="+mn-lt"/>
                        </a:rPr>
                        <a:t>~7.0</a:t>
                      </a:r>
                      <a:endParaRPr lang="ko-KR" altLang="en-US" sz="12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919308"/>
                  </a:ext>
                </a:extLst>
              </a:tr>
            </a:tbl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34934"/>
              </p:ext>
            </p:extLst>
          </p:nvPr>
        </p:nvGraphicFramePr>
        <p:xfrm>
          <a:off x="526209" y="4131077"/>
          <a:ext cx="364547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594">
                  <a:extLst>
                    <a:ext uri="{9D8B030D-6E8A-4147-A177-3AD203B41FA5}">
                      <a16:colId xmlns:a16="http://schemas.microsoft.com/office/drawing/2014/main" val="957171976"/>
                    </a:ext>
                  </a:extLst>
                </a:gridCol>
                <a:gridCol w="1145793">
                  <a:extLst>
                    <a:ext uri="{9D8B030D-6E8A-4147-A177-3AD203B41FA5}">
                      <a16:colId xmlns:a16="http://schemas.microsoft.com/office/drawing/2014/main" val="3906450066"/>
                    </a:ext>
                  </a:extLst>
                </a:gridCol>
                <a:gridCol w="1561086">
                  <a:extLst>
                    <a:ext uri="{9D8B030D-6E8A-4147-A177-3AD203B41FA5}">
                      <a16:colId xmlns:a16="http://schemas.microsoft.com/office/drawing/2014/main" val="229395947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Items</a:t>
                      </a:r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Contents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322340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Electricity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6.6 kV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3,600 kW consuming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40132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380V-Non UPS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100 kW installed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54867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380V-UPS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60 kW installed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236599"/>
                  </a:ext>
                </a:extLst>
              </a:tr>
              <a:tr h="137160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Cooling 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water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Tower water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520 m</a:t>
                      </a:r>
                      <a:r>
                        <a:rPr lang="en-US" altLang="ko-KR" sz="1200" baseline="30000" dirty="0" smtClean="0"/>
                        <a:t>3</a:t>
                      </a:r>
                      <a:r>
                        <a:rPr lang="en-US" altLang="ko-KR" sz="1200" dirty="0" smtClean="0"/>
                        <a:t>/h (32°C/37°C)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0688"/>
                  </a:ext>
                </a:extLst>
              </a:tr>
              <a:tr h="1371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Chilled water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25 m</a:t>
                      </a:r>
                      <a:r>
                        <a:rPr lang="en-US" altLang="ko-KR" sz="1200" baseline="30000" dirty="0" smtClean="0"/>
                        <a:t>3</a:t>
                      </a:r>
                      <a:r>
                        <a:rPr lang="en-US" altLang="ko-KR" sz="1200" dirty="0" smtClean="0"/>
                        <a:t>/h (22°C/27°C)</a:t>
                      </a:r>
                      <a:endParaRPr lang="ko-KR" altLang="en-US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513199"/>
                  </a:ext>
                </a:extLst>
              </a:tr>
              <a:tr h="137160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Instrument </a:t>
                      </a:r>
                    </a:p>
                    <a:p>
                      <a:pPr latinLnBrk="1"/>
                      <a:r>
                        <a:rPr lang="en-US" altLang="ko-KR" sz="1200" dirty="0" smtClean="0"/>
                        <a:t>air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Compressed</a:t>
                      </a:r>
                      <a:r>
                        <a:rPr lang="en-US" altLang="ko-KR" sz="1200" baseline="0" dirty="0" smtClean="0"/>
                        <a:t> air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44 Nm</a:t>
                      </a:r>
                      <a:r>
                        <a:rPr lang="en-US" altLang="ko-KR" sz="1200" baseline="30000" dirty="0" smtClean="0"/>
                        <a:t>3</a:t>
                      </a:r>
                      <a:r>
                        <a:rPr lang="en-US" altLang="ko-KR" sz="1200" dirty="0" smtClean="0"/>
                        <a:t>/h @ 8 bar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400360"/>
                  </a:ext>
                </a:extLst>
              </a:tr>
              <a:tr h="1371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GN</a:t>
                      </a:r>
                      <a:r>
                        <a:rPr lang="en-US" altLang="ko-KR" sz="1200" baseline="-25000" dirty="0" smtClean="0"/>
                        <a:t>2</a:t>
                      </a:r>
                      <a:r>
                        <a:rPr lang="en-US" altLang="ko-KR" sz="1200" baseline="0" dirty="0" smtClean="0"/>
                        <a:t> back-up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650 Nm</a:t>
                      </a:r>
                      <a:r>
                        <a:rPr lang="en-US" altLang="ko-KR" sz="1200" baseline="30000" dirty="0" smtClean="0"/>
                        <a:t>3</a:t>
                      </a:r>
                      <a:r>
                        <a:rPr lang="en-US" altLang="ko-KR" sz="1200" dirty="0" smtClean="0"/>
                        <a:t>/h @ 6 bar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399865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393298" y="6056748"/>
            <a:ext cx="477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CWS</a:t>
            </a:r>
            <a:endParaRPr lang="ko-KR" altLang="en-US" sz="1200" b="1" i="1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02" t="6883" r="18316" b="7662"/>
          <a:stretch/>
        </p:blipFill>
        <p:spPr>
          <a:xfrm>
            <a:off x="6733264" y="4329171"/>
            <a:ext cx="2363112" cy="178727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224" y="1037165"/>
            <a:ext cx="4128717" cy="25306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358" y="4182386"/>
            <a:ext cx="2440457" cy="20965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72772" y="6077658"/>
            <a:ext cx="904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i="1" dirty="0" smtClean="0"/>
              <a:t>Electricity</a:t>
            </a:r>
            <a:endParaRPr lang="ko-KR" altLang="en-US" sz="1200" b="1" i="1" dirty="0"/>
          </a:p>
        </p:txBody>
      </p:sp>
      <p:sp>
        <p:nvSpPr>
          <p:cNvPr id="13" name="직사각형 12"/>
          <p:cNvSpPr/>
          <p:nvPr/>
        </p:nvSpPr>
        <p:spPr>
          <a:xfrm>
            <a:off x="380308" y="3588293"/>
            <a:ext cx="4212000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Utility Consumption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75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 SUMMARY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8" y="826358"/>
            <a:ext cx="3435234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Failure Record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117945"/>
              </p:ext>
            </p:extLst>
          </p:nvPr>
        </p:nvGraphicFramePr>
        <p:xfrm>
          <a:off x="3909623" y="961564"/>
          <a:ext cx="4976682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30">
                  <a:extLst>
                    <a:ext uri="{9D8B030D-6E8A-4147-A177-3AD203B41FA5}">
                      <a16:colId xmlns:a16="http://schemas.microsoft.com/office/drawing/2014/main" val="1315307718"/>
                    </a:ext>
                  </a:extLst>
                </a:gridCol>
                <a:gridCol w="1121093">
                  <a:extLst>
                    <a:ext uri="{9D8B030D-6E8A-4147-A177-3AD203B41FA5}">
                      <a16:colId xmlns:a16="http://schemas.microsoft.com/office/drawing/2014/main" val="4252704630"/>
                    </a:ext>
                  </a:extLst>
                </a:gridCol>
                <a:gridCol w="562293">
                  <a:extLst>
                    <a:ext uri="{9D8B030D-6E8A-4147-A177-3AD203B41FA5}">
                      <a16:colId xmlns:a16="http://schemas.microsoft.com/office/drawing/2014/main" val="3181701260"/>
                    </a:ext>
                  </a:extLst>
                </a:gridCol>
                <a:gridCol w="1641013">
                  <a:extLst>
                    <a:ext uri="{9D8B030D-6E8A-4147-A177-3AD203B41FA5}">
                      <a16:colId xmlns:a16="http://schemas.microsoft.com/office/drawing/2014/main" val="1076192970"/>
                    </a:ext>
                  </a:extLst>
                </a:gridCol>
                <a:gridCol w="1437653">
                  <a:extLst>
                    <a:ext uri="{9D8B030D-6E8A-4147-A177-3AD203B41FA5}">
                      <a16:colId xmlns:a16="http://schemas.microsoft.com/office/drawing/2014/main" val="3489457588"/>
                    </a:ext>
                  </a:extLst>
                </a:gridCol>
              </a:tblGrid>
              <a:tr h="20924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lt"/>
                        </a:rPr>
                        <a:t>Items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Count</a:t>
                      </a:r>
                      <a:endParaRPr lang="ko-KR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Consequences</a:t>
                      </a:r>
                      <a:endParaRPr lang="ko-KR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Remarks</a:t>
                      </a:r>
                      <a:endParaRPr lang="ko-KR" alt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734627"/>
                  </a:ext>
                </a:extLst>
              </a:tr>
              <a:tr h="20309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1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Oil pump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</a:rPr>
                        <a:t>23</a:t>
                      </a:r>
                      <a:endParaRPr lang="ko-KR" altLang="en-US" sz="105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 smtClean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Unless redundancy ⟶ </a:t>
                      </a:r>
                      <a:r>
                        <a:rPr lang="en-US" sz="900" b="1" kern="0" spc="0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ESD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1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will be discussed later</a:t>
                      </a:r>
                      <a:endParaRPr lang="ko-KR" altLang="en-US" sz="1050" b="1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771906"/>
                  </a:ext>
                </a:extLst>
              </a:tr>
              <a:tr h="20309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2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Utility failure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</a:rPr>
                        <a:t>7</a:t>
                      </a:r>
                      <a:endParaRPr lang="ko-KR" altLang="en-US" sz="105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HRS ESD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Incl. micro power-cut</a:t>
                      </a:r>
                      <a:endParaRPr lang="ko-KR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735738"/>
                  </a:ext>
                </a:extLst>
              </a:tr>
              <a:tr h="20309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3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Turbines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  <a:endParaRPr lang="ko-KR" altLang="en-US" sz="105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spc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Cool-down interrupted 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Solved</a:t>
                      </a:r>
                      <a:endParaRPr lang="ko-KR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082578"/>
                  </a:ext>
                </a:extLst>
              </a:tr>
              <a:tr h="20309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4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Instrumentation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ko-KR" altLang="en-US" sz="105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Valves fault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706444"/>
                  </a:ext>
                </a:extLst>
              </a:tr>
              <a:tr h="20309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5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Cold compressor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ko-KR" altLang="en-US" sz="105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TD temp</a:t>
                      </a:r>
                      <a:r>
                        <a:rPr lang="en-US" sz="900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./press. rising 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Solved</a:t>
                      </a:r>
                      <a:endParaRPr lang="ko-KR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586304"/>
                  </a:ext>
                </a:extLst>
              </a:tr>
              <a:tr h="20309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6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Circulator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ko-KR" altLang="en-US" sz="105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SHe</a:t>
                      </a: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supply </a:t>
                      </a:r>
                      <a:r>
                        <a:rPr lang="en-US" sz="900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decreased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Solved</a:t>
                      </a:r>
                      <a:endParaRPr lang="ko-KR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76706"/>
                  </a:ext>
                </a:extLst>
              </a:tr>
              <a:tr h="20309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7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Vacuum system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ko-KR" altLang="en-US" sz="105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 impact (</a:t>
                      </a:r>
                      <a:r>
                        <a:rPr lang="en-US" altLang="ko-KR" sz="900" kern="0" spc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∵prompt repair)</a:t>
                      </a:r>
                      <a:endParaRPr lang="en-US" altLang="ko-KR" sz="900" kern="0" spc="0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Solved</a:t>
                      </a:r>
                      <a:endParaRPr lang="ko-KR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952661"/>
                  </a:ext>
                </a:extLst>
              </a:tr>
              <a:tr h="20309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50" b="1" dirty="0" smtClean="0">
                          <a:latin typeface="+mn-lt"/>
                        </a:rPr>
                        <a:t>Total</a:t>
                      </a:r>
                      <a:endParaRPr lang="ko-KR" altLang="en-US" sz="105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47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5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693945"/>
                  </a:ext>
                </a:extLst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619922"/>
              </p:ext>
            </p:extLst>
          </p:nvPr>
        </p:nvGraphicFramePr>
        <p:xfrm>
          <a:off x="5581901" y="3637064"/>
          <a:ext cx="3185792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830">
                  <a:extLst>
                    <a:ext uri="{9D8B030D-6E8A-4147-A177-3AD203B41FA5}">
                      <a16:colId xmlns:a16="http://schemas.microsoft.com/office/drawing/2014/main" val="2261578280"/>
                    </a:ext>
                  </a:extLst>
                </a:gridCol>
                <a:gridCol w="2401962">
                  <a:extLst>
                    <a:ext uri="{9D8B030D-6E8A-4147-A177-3AD203B41FA5}">
                      <a16:colId xmlns:a16="http://schemas.microsoft.com/office/drawing/2014/main" val="4234534772"/>
                    </a:ext>
                  </a:extLst>
                </a:gridCol>
              </a:tblGrid>
              <a:tr h="1978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Year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Reason</a:t>
                      </a:r>
                      <a:r>
                        <a:rPr lang="en-US" altLang="ko-KR" sz="1100" baseline="0" dirty="0" smtClean="0"/>
                        <a:t> </a:t>
                      </a:r>
                      <a:r>
                        <a:rPr lang="en-US" altLang="ko-KR" sz="1100" dirty="0" smtClean="0"/>
                        <a:t>of downtime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132405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2008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Oil pumps,</a:t>
                      </a:r>
                      <a:r>
                        <a:rPr lang="en-US" altLang="ko-KR" sz="1050" baseline="0" dirty="0" smtClean="0"/>
                        <a:t> electricity</a:t>
                      </a:r>
                      <a:endParaRPr lang="ko-KR" altLang="en-US" sz="105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206276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2009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T3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660728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2010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Oil pumps,</a:t>
                      </a:r>
                      <a:r>
                        <a:rPr lang="en-US" altLang="ko-KR" sz="1050" baseline="0" dirty="0" smtClean="0"/>
                        <a:t> electricity</a:t>
                      </a:r>
                      <a:endParaRPr lang="ko-KR" altLang="en-US" sz="105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702628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2011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Electricity, oil pumps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327147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2012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Electricity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775814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2013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>
                          <a:latin typeface="+mn-lt"/>
                        </a:rPr>
                        <a:t>None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859785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2014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T3</a:t>
                      </a:r>
                      <a:r>
                        <a:rPr lang="en-US" altLang="ko-KR" sz="1050" baseline="0" dirty="0" smtClean="0"/>
                        <a:t> &amp; UPS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726857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2015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Minors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006503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2016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/>
                        <a:t>Mechanical seal,</a:t>
                      </a:r>
                      <a:r>
                        <a:rPr lang="en-US" altLang="ko-KR" sz="1050" baseline="0" dirty="0" smtClean="0"/>
                        <a:t> Utilities failures, etc.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468152"/>
                  </a:ext>
                </a:extLst>
              </a:tr>
              <a:tr h="19201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2017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dirty="0" smtClean="0">
                          <a:latin typeface="+mn-lt"/>
                        </a:rPr>
                        <a:t>None</a:t>
                      </a:r>
                      <a:endParaRPr lang="ko-KR" altLang="en-US" sz="105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04235"/>
                  </a:ext>
                </a:extLst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 t="1232" b="3552"/>
          <a:stretch/>
        </p:blipFill>
        <p:spPr>
          <a:xfrm>
            <a:off x="380308" y="1377575"/>
            <a:ext cx="3494085" cy="19311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3894707"/>
            <a:ext cx="4690924" cy="265484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 rot="20807232">
            <a:off x="737624" y="4678302"/>
            <a:ext cx="4438053" cy="83099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4800" b="1" i="1" dirty="0" smtClean="0">
                <a:ln w="0">
                  <a:solidFill>
                    <a:schemeClr val="accent2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Availability≈95%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380308" y="3356346"/>
            <a:ext cx="3651365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Availability of the KSTAR HRS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689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188" y="3224048"/>
            <a:ext cx="7921625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MAINTNANCE/REPAIR</a:t>
            </a:r>
            <a:endParaRPr lang="ko-KR" alt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216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MAINTENANCE/REPAIR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8" y="826358"/>
            <a:ext cx="4212000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 Schedule</a:t>
            </a:r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Summary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109533"/>
              </p:ext>
            </p:extLst>
          </p:nvPr>
        </p:nvGraphicFramePr>
        <p:xfrm>
          <a:off x="405247" y="1439532"/>
          <a:ext cx="464365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355">
                  <a:extLst>
                    <a:ext uri="{9D8B030D-6E8A-4147-A177-3AD203B41FA5}">
                      <a16:colId xmlns:a16="http://schemas.microsoft.com/office/drawing/2014/main" val="1867377630"/>
                    </a:ext>
                  </a:extLst>
                </a:gridCol>
                <a:gridCol w="1410018">
                  <a:extLst>
                    <a:ext uri="{9D8B030D-6E8A-4147-A177-3AD203B41FA5}">
                      <a16:colId xmlns:a16="http://schemas.microsoft.com/office/drawing/2014/main" val="1945765516"/>
                    </a:ext>
                  </a:extLst>
                </a:gridCol>
                <a:gridCol w="1120838">
                  <a:extLst>
                    <a:ext uri="{9D8B030D-6E8A-4147-A177-3AD203B41FA5}">
                      <a16:colId xmlns:a16="http://schemas.microsoft.com/office/drawing/2014/main" val="3635538751"/>
                    </a:ext>
                  </a:extLst>
                </a:gridCol>
                <a:gridCol w="1177439">
                  <a:extLst>
                    <a:ext uri="{9D8B030D-6E8A-4147-A177-3AD203B41FA5}">
                      <a16:colId xmlns:a16="http://schemas.microsoft.com/office/drawing/2014/main" val="1705029864"/>
                    </a:ext>
                  </a:extLst>
                </a:gridCol>
              </a:tblGrid>
              <a:tr h="17765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Item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Service 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period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+mn-lt"/>
                        </a:rPr>
                        <a:t>Remarks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899974"/>
                  </a:ext>
                </a:extLst>
              </a:tr>
              <a:tr h="177659">
                <a:tc rowSpan="8"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Warm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compression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system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(WCS)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Screw compressor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latin typeface="+mn-lt"/>
                        </a:rPr>
                        <a:t>20,000 </a:t>
                      </a:r>
                      <a:r>
                        <a:rPr lang="en-US" altLang="ko-KR" sz="1100" dirty="0" err="1" smtClean="0">
                          <a:latin typeface="+mn-lt"/>
                        </a:rPr>
                        <a:t>hr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lt"/>
                        </a:rPr>
                        <a:t>Manufacturer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235726"/>
                  </a:ext>
                </a:extLst>
              </a:tr>
              <a:tr h="17765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Electric motor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latin typeface="+mn-lt"/>
                        </a:rPr>
                        <a:t>15,000 </a:t>
                      </a:r>
                      <a:r>
                        <a:rPr lang="en-US" altLang="ko-KR" sz="1100" dirty="0" err="1" smtClean="0">
                          <a:latin typeface="+mn-lt"/>
                        </a:rPr>
                        <a:t>hr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lt"/>
                        </a:rPr>
                        <a:t>Manufacturer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923610"/>
                  </a:ext>
                </a:extLst>
              </a:tr>
              <a:tr h="17765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i="1" u="sng" dirty="0" smtClean="0">
                          <a:latin typeface="+mn-lt"/>
                        </a:rPr>
                        <a:t>ORS coalescing filter</a:t>
                      </a:r>
                      <a:endParaRPr lang="ko-KR" altLang="en-US" sz="1100" b="1" i="1" u="sng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1" i="1" u="sng" dirty="0" smtClean="0">
                          <a:latin typeface="+mn-lt"/>
                        </a:rPr>
                        <a:t>10</a:t>
                      </a:r>
                      <a:r>
                        <a:rPr lang="en-US" altLang="ko-KR" sz="1100" b="1" i="1" u="sng" baseline="0" dirty="0" smtClean="0">
                          <a:latin typeface="+mn-lt"/>
                        </a:rPr>
                        <a:t> years</a:t>
                      </a:r>
                      <a:endParaRPr lang="ko-KR" altLang="en-US" sz="1100" b="1" i="1" u="sng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i="1" u="sng" dirty="0" smtClean="0">
                          <a:latin typeface="+mn-lt"/>
                        </a:rPr>
                        <a:t>NFRI</a:t>
                      </a:r>
                      <a:endParaRPr lang="ko-KR" altLang="en-US" sz="1100" b="1" i="1" u="sng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453049"/>
                  </a:ext>
                </a:extLst>
              </a:tr>
              <a:tr h="17765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i="1" u="sng" dirty="0" smtClean="0">
                          <a:latin typeface="+mn-lt"/>
                        </a:rPr>
                        <a:t>ORS charcoal</a:t>
                      </a:r>
                      <a:endParaRPr lang="ko-KR" altLang="en-US" sz="1100" b="1" i="1" u="sng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1" i="1" u="sng" dirty="0" smtClean="0">
                          <a:latin typeface="+mn-lt"/>
                        </a:rPr>
                        <a:t>5 years</a:t>
                      </a:r>
                      <a:endParaRPr lang="ko-KR" altLang="en-US" sz="1100" b="1" i="1" u="sng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i="1" u="sng" dirty="0" smtClean="0">
                          <a:latin typeface="+mn-lt"/>
                        </a:rPr>
                        <a:t>NFRI</a:t>
                      </a:r>
                      <a:endParaRPr lang="ko-KR" altLang="en-US" sz="1100" b="1" i="1" u="sng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721954"/>
                  </a:ext>
                </a:extLst>
              </a:tr>
              <a:tr h="17765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Charcoal dust</a:t>
                      </a:r>
                      <a:r>
                        <a:rPr lang="en-US" altLang="ko-KR" sz="1100" baseline="0" dirty="0" smtClean="0">
                          <a:latin typeface="+mn-lt"/>
                        </a:rPr>
                        <a:t> filter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latin typeface="+mn-lt"/>
                        </a:rPr>
                        <a:t>3 years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lt"/>
                        </a:rPr>
                        <a:t>NFRI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771474"/>
                  </a:ext>
                </a:extLst>
              </a:tr>
              <a:tr h="17765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i="0" u="none" dirty="0" smtClean="0">
                          <a:latin typeface="+mn-lt"/>
                        </a:rPr>
                        <a:t>Oil pump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0" i="0" u="none" dirty="0" smtClean="0">
                          <a:latin typeface="+mn-lt"/>
                        </a:rPr>
                        <a:t>1 </a:t>
                      </a:r>
                      <a:r>
                        <a:rPr lang="en-US" altLang="ko-KR" sz="1100" b="0" i="0" u="none" baseline="0" dirty="0" smtClean="0">
                          <a:latin typeface="+mn-lt"/>
                        </a:rPr>
                        <a:t>year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i="0" u="none" dirty="0" smtClean="0">
                          <a:latin typeface="+mn-lt"/>
                        </a:rPr>
                        <a:t>NFRI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741760"/>
                  </a:ext>
                </a:extLst>
              </a:tr>
              <a:tr h="17765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Oil filter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latin typeface="+mn-lt"/>
                        </a:rPr>
                        <a:t>5 years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lt"/>
                        </a:rPr>
                        <a:t>NFRI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16072"/>
                  </a:ext>
                </a:extLst>
              </a:tr>
              <a:tr h="17765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Motor control center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latin typeface="+mn-lt"/>
                        </a:rPr>
                        <a:t>2 years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lt"/>
                        </a:rPr>
                        <a:t>NFRI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917053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Cold Box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(C/B)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Expander#1-#3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latin typeface="+mn-lt"/>
                        </a:rPr>
                        <a:t>1 year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+mn-lt"/>
                        </a:rPr>
                        <a:t>NFRI</a:t>
                      </a:r>
                      <a:endParaRPr lang="ko-KR" altLang="en-US" sz="11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348358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Expander#4-#6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latin typeface="+mn-lt"/>
                        </a:rPr>
                        <a:t>2 years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lt"/>
                        </a:rPr>
                        <a:t>NFRI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4636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Vacuum system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latin typeface="+mn-lt"/>
                        </a:rPr>
                        <a:t>1 year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lt"/>
                        </a:rPr>
                        <a:t>NFRI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037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i="0" u="none" dirty="0" smtClean="0">
                          <a:latin typeface="+mn-lt"/>
                        </a:rPr>
                        <a:t>Cryogenic valves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0" i="0" u="none" dirty="0" smtClean="0">
                          <a:latin typeface="+mn-lt"/>
                        </a:rPr>
                        <a:t>5 years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i="0" u="none" dirty="0" smtClean="0">
                          <a:latin typeface="+mn-lt"/>
                        </a:rPr>
                        <a:t>NFRI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377429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Distribution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Box</a:t>
                      </a:r>
                      <a:r>
                        <a:rPr lang="ko-KR" altLang="en-US" sz="1100" baseline="0" dirty="0" smtClean="0">
                          <a:latin typeface="+mn-lt"/>
                        </a:rPr>
                        <a:t> </a:t>
                      </a:r>
                      <a:r>
                        <a:rPr lang="en-US" altLang="ko-KR" sz="1100" baseline="0" dirty="0" smtClean="0">
                          <a:latin typeface="+mn-lt"/>
                        </a:rPr>
                        <a:t>(D/B)</a:t>
                      </a:r>
                      <a:endParaRPr lang="en-US" altLang="ko-KR" sz="11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i="1" u="sng" dirty="0" smtClean="0">
                          <a:latin typeface="+mn-lt"/>
                        </a:rPr>
                        <a:t>Cold compressor</a:t>
                      </a:r>
                      <a:endParaRPr lang="ko-KR" altLang="en-US" sz="1100" b="1" i="1" u="sng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1" i="1" u="sng" dirty="0" smtClean="0">
                          <a:latin typeface="+mn-lt"/>
                        </a:rPr>
                        <a:t>5,000 </a:t>
                      </a:r>
                      <a:r>
                        <a:rPr lang="en-US" altLang="ko-KR" sz="1100" b="1" i="1" u="sng" dirty="0" err="1" smtClean="0">
                          <a:latin typeface="+mn-lt"/>
                        </a:rPr>
                        <a:t>hr</a:t>
                      </a:r>
                      <a:endParaRPr lang="ko-KR" altLang="en-US" sz="1100" b="1" i="1" u="sng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i="1" u="sng" dirty="0" smtClean="0">
                          <a:latin typeface="+mn-lt"/>
                        </a:rPr>
                        <a:t>Manufacturer</a:t>
                      </a:r>
                      <a:endParaRPr lang="ko-KR" altLang="en-US" sz="1100" b="1" i="1" u="sng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20275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i="0" u="none" dirty="0" smtClean="0">
                          <a:latin typeface="+mn-lt"/>
                        </a:rPr>
                        <a:t>TF </a:t>
                      </a:r>
                      <a:r>
                        <a:rPr lang="en-US" altLang="ko-KR" sz="1100" b="0" i="0" u="none" dirty="0" err="1" smtClean="0">
                          <a:latin typeface="+mn-lt"/>
                        </a:rPr>
                        <a:t>SHe</a:t>
                      </a:r>
                      <a:r>
                        <a:rPr lang="en-US" altLang="ko-KR" sz="1100" b="0" i="0" u="none" dirty="0" smtClean="0">
                          <a:latin typeface="+mn-lt"/>
                        </a:rPr>
                        <a:t> circulator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0" i="0" u="none" dirty="0" smtClean="0">
                          <a:latin typeface="+mn-lt"/>
                        </a:rPr>
                        <a:t>10,000 </a:t>
                      </a:r>
                      <a:r>
                        <a:rPr lang="en-US" altLang="ko-KR" sz="1100" b="0" i="0" u="none" dirty="0" err="1" smtClean="0">
                          <a:latin typeface="+mn-lt"/>
                        </a:rPr>
                        <a:t>hr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i="0" u="none" dirty="0" smtClean="0">
                          <a:latin typeface="+mn-lt"/>
                        </a:rPr>
                        <a:t>Manufacturer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4156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i="0" u="none" dirty="0" smtClean="0">
                          <a:latin typeface="+mn-lt"/>
                        </a:rPr>
                        <a:t>PF </a:t>
                      </a:r>
                      <a:r>
                        <a:rPr lang="en-US" altLang="ko-KR" sz="1100" b="0" i="0" u="none" dirty="0" err="1" smtClean="0">
                          <a:latin typeface="+mn-lt"/>
                        </a:rPr>
                        <a:t>SHe</a:t>
                      </a:r>
                      <a:r>
                        <a:rPr lang="en-US" altLang="ko-KR" sz="1100" b="0" i="0" u="none" dirty="0" smtClean="0">
                          <a:latin typeface="+mn-lt"/>
                        </a:rPr>
                        <a:t> circulator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0" i="0" u="none" dirty="0" smtClean="0">
                          <a:latin typeface="+mn-lt"/>
                        </a:rPr>
                        <a:t>5,000 </a:t>
                      </a:r>
                      <a:r>
                        <a:rPr lang="en-US" altLang="ko-KR" sz="1100" b="0" i="0" u="none" dirty="0" err="1" smtClean="0">
                          <a:latin typeface="+mn-lt"/>
                        </a:rPr>
                        <a:t>hr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i="0" u="none" dirty="0" smtClean="0">
                          <a:latin typeface="+mn-lt"/>
                        </a:rPr>
                        <a:t>Manufacturer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0843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0" i="0" u="none" dirty="0" smtClean="0">
                          <a:latin typeface="+mn-lt"/>
                        </a:rPr>
                        <a:t>Cryogenic valves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0" i="0" u="none" dirty="0" smtClean="0">
                          <a:latin typeface="+mn-lt"/>
                        </a:rPr>
                        <a:t>5 years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i="0" u="none" dirty="0" smtClean="0">
                          <a:latin typeface="+mn-lt"/>
                        </a:rPr>
                        <a:t>NFRI</a:t>
                      </a:r>
                      <a:endParaRPr lang="ko-KR" altLang="en-US" sz="1100" b="0" i="0" u="non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1037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T, P, m</a:t>
                      </a:r>
                      <a:r>
                        <a:rPr lang="en-US" altLang="ko-KR" sz="1100" baseline="0" dirty="0" smtClean="0">
                          <a:latin typeface="+mn-lt"/>
                        </a:rPr>
                        <a:t> sensor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latin typeface="+mn-lt"/>
                        </a:rPr>
                        <a:t>1 year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lt"/>
                        </a:rPr>
                        <a:t>NFRI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2002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en-US" altLang="ko-KR" sz="11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>
                          <a:latin typeface="+mn-lt"/>
                        </a:rPr>
                        <a:t>PLC &amp; control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dirty="0" smtClean="0">
                          <a:latin typeface="+mn-lt"/>
                        </a:rPr>
                        <a:t>1 year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lt"/>
                        </a:rPr>
                        <a:t>NFRI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176887"/>
                  </a:ext>
                </a:extLst>
              </a:tr>
            </a:tbl>
          </a:graphicData>
        </a:graphic>
      </p:graphicFrame>
      <p:pic>
        <p:nvPicPr>
          <p:cNvPr id="6" name="Picture 2" descr="D:\MYCOM압축기 사진\(2013-01-21)C500분리\IMG_0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9599" y="1464471"/>
            <a:ext cx="1274081" cy="8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D:\MYCOM압축기 사진\(2013-01-21)C500분리\IMG_0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9254" y="1464471"/>
            <a:ext cx="1274080" cy="8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작업사진\11.5월\110509_oip pump 분해1\DSC06619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3231" y="2441002"/>
            <a:ext cx="1270449" cy="8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81089" y="2441002"/>
            <a:ext cx="1276430" cy="87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56129" y="1978814"/>
            <a:ext cx="1840276" cy="8115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599" y="3431890"/>
            <a:ext cx="1274081" cy="82774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25905" y="3770872"/>
            <a:ext cx="1495422" cy="81293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73501" y="3746188"/>
            <a:ext cx="1903828" cy="127070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834" y="4392665"/>
            <a:ext cx="1263534" cy="94910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9598" y="5474799"/>
            <a:ext cx="1265769" cy="860723"/>
          </a:xfrm>
          <a:prstGeom prst="rect">
            <a:avLst/>
          </a:prstGeom>
        </p:spPr>
      </p:pic>
      <p:pic>
        <p:nvPicPr>
          <p:cNvPr id="16" name="Picture 4" descr="I:\작업사진\11.10월\111108_300HV249\DSC07611.JPG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88317" y="5472543"/>
            <a:ext cx="1269202" cy="8572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G:\DSC09283.JPG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70470" y="4992744"/>
            <a:ext cx="815840" cy="133446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3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MAINTENANCE/REPAIR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8" y="826358"/>
            <a:ext cx="4710438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 Removal System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923" y="1258358"/>
            <a:ext cx="483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ym typeface="Wingdings" panose="05000000000000000000" pitchFamily="2" charset="2"/>
              </a:rPr>
              <a:t> Coalescing filter (2017)</a:t>
            </a:r>
          </a:p>
          <a:p>
            <a:pPr>
              <a:lnSpc>
                <a:spcPct val="120000"/>
              </a:lnSpc>
            </a:pPr>
            <a:r>
              <a:rPr lang="en-US" altLang="ko-KR" sz="1400" b="1" dirty="0">
                <a:sym typeface="Wingdings" panose="05000000000000000000" pitchFamily="2" charset="2"/>
              </a:rPr>
              <a:t> </a:t>
            </a:r>
            <a:r>
              <a:rPr lang="en-US" altLang="ko-KR" sz="1400" b="1" dirty="0" smtClean="0">
                <a:sym typeface="Wingdings" panose="05000000000000000000" pitchFamily="2" charset="2"/>
              </a:rPr>
              <a:t>  - Oil contamination issues at the CRYO-OPS 2016/2014</a:t>
            </a:r>
            <a:endParaRPr lang="en-US" altLang="ko-KR" sz="1200" b="1" dirty="0" smtClean="0">
              <a:sym typeface="Wingdings" panose="05000000000000000000" pitchFamily="2" charset="2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67" y="1885500"/>
            <a:ext cx="2426998" cy="6371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450" y="1880461"/>
            <a:ext cx="2102638" cy="6469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16923" y="2572562"/>
            <a:ext cx="453363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 smtClean="0">
                <a:sym typeface="Wingdings" panose="05000000000000000000" pitchFamily="2" charset="2"/>
              </a:rPr>
              <a:t>   - </a:t>
            </a:r>
            <a:r>
              <a:rPr lang="en-US" altLang="ko-KR" sz="1400" b="1" dirty="0" err="1" smtClean="0">
                <a:sym typeface="Wingdings" panose="05000000000000000000" pitchFamily="2" charset="2"/>
              </a:rPr>
              <a:t>Coalescers</a:t>
            </a:r>
            <a:r>
              <a:rPr lang="en-US" altLang="ko-KR" sz="1400" b="1" dirty="0" smtClean="0">
                <a:sym typeface="Wingdings" panose="05000000000000000000" pitchFamily="2" charset="2"/>
              </a:rPr>
              <a:t> visual inspection</a:t>
            </a:r>
            <a:endParaRPr lang="en-US" altLang="ko-KR" sz="1200" b="1" dirty="0" smtClean="0">
              <a:sym typeface="Wingdings" panose="05000000000000000000" pitchFamily="2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450" y="2260689"/>
            <a:ext cx="815929" cy="12311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October</a:t>
            </a:r>
            <a:r>
              <a:rPr lang="ko-KR" alt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    </a:t>
            </a:r>
            <a:endParaRPr lang="ko-KR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688" y="1880461"/>
            <a:ext cx="1798224" cy="64222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53844"/>
              </p:ext>
            </p:extLst>
          </p:nvPr>
        </p:nvGraphicFramePr>
        <p:xfrm>
          <a:off x="814967" y="2924326"/>
          <a:ext cx="6901816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197">
                  <a:extLst>
                    <a:ext uri="{9D8B030D-6E8A-4147-A177-3AD203B41FA5}">
                      <a16:colId xmlns:a16="http://schemas.microsoft.com/office/drawing/2014/main" val="386259797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111559193"/>
                    </a:ext>
                  </a:extLst>
                </a:gridCol>
                <a:gridCol w="1773619">
                  <a:extLst>
                    <a:ext uri="{9D8B030D-6E8A-4147-A177-3AD203B41FA5}">
                      <a16:colId xmlns:a16="http://schemas.microsoft.com/office/drawing/2014/main" val="253968399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68876245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64461345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492096012"/>
                    </a:ext>
                  </a:extLst>
                </a:gridCol>
              </a:tblGrid>
              <a:tr h="21637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Item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Coalscer#1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Coalscer#2</a:t>
                      </a:r>
                      <a:endParaRPr lang="ko-KR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Coalscer#3</a:t>
                      </a:r>
                      <a:endParaRPr lang="ko-KR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DCS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Remarks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548003"/>
                  </a:ext>
                </a:extLst>
              </a:tr>
              <a:tr h="21637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Oil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Little wet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Dry, but little wet surface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Dry</a:t>
                      </a:r>
                      <a:endParaRPr lang="ko-KR" alt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Normal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279345"/>
                  </a:ext>
                </a:extLst>
              </a:tr>
              <a:tr h="21637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Filter damage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No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No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No</a:t>
                      </a:r>
                      <a:endParaRPr lang="ko-KR" alt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41032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16923" y="3885180"/>
            <a:ext cx="483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ym typeface="Wingdings" panose="05000000000000000000" pitchFamily="2" charset="2"/>
              </a:rPr>
              <a:t> Charcoal </a:t>
            </a:r>
            <a:r>
              <a:rPr lang="en-US" altLang="ko-KR" sz="1600" b="1" dirty="0" err="1" smtClean="0">
                <a:sym typeface="Wingdings" panose="05000000000000000000" pitchFamily="2" charset="2"/>
              </a:rPr>
              <a:t>adsorber</a:t>
            </a:r>
            <a:endParaRPr lang="en-US" altLang="ko-KR" sz="1600" b="1" dirty="0" smtClean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en-US" altLang="ko-KR" sz="1400" b="1" dirty="0" smtClean="0">
                <a:sym typeface="Wingdings" panose="05000000000000000000" pitchFamily="2" charset="2"/>
              </a:rPr>
              <a:t>   - Activate charcoal exchange : 2009 &amp; 2015</a:t>
            </a:r>
            <a:endParaRPr lang="en-US" altLang="ko-KR" sz="1200" b="1" dirty="0" smtClean="0">
              <a:sym typeface="Wingdings" panose="05000000000000000000" pitchFamily="2" charset="2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67" y="4531511"/>
            <a:ext cx="4859878" cy="1942247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5744095" y="5120393"/>
            <a:ext cx="523701" cy="76448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339618" y="5025764"/>
            <a:ext cx="2366379" cy="94335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Elapsed time ~2 weeks</a:t>
            </a:r>
          </a:p>
          <a:p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Utility</a:t>
            </a:r>
          </a:p>
          <a:p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GN</a:t>
            </a:r>
            <a:r>
              <a:rPr lang="en-US" altLang="ko-KR" sz="1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200,000 Nm</a:t>
            </a:r>
            <a:r>
              <a:rPr lang="en-US" altLang="ko-KR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altLang="ko-K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GHe</a:t>
            </a:r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~600 Nm</a:t>
            </a:r>
            <a:r>
              <a:rPr lang="en-US" altLang="ko-KR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altLang="ko-KR" sz="14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866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MAINTENANCE/REPAIR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8" y="826358"/>
            <a:ext cx="4212000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Compressor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923" y="1258358"/>
            <a:ext cx="8350770" cy="3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ym typeface="Wingdings" panose="05000000000000000000" pitchFamily="2" charset="2"/>
              </a:rPr>
              <a:t>Failure trend@FY2010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42" y="1562833"/>
            <a:ext cx="4330089" cy="2119083"/>
          </a:xfrm>
          <a:prstGeom prst="rect">
            <a:avLst/>
          </a:prstGeom>
        </p:spPr>
      </p:pic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514492"/>
              </p:ext>
            </p:extLst>
          </p:nvPr>
        </p:nvGraphicFramePr>
        <p:xfrm>
          <a:off x="4877092" y="1648821"/>
          <a:ext cx="3890601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797">
                  <a:extLst>
                    <a:ext uri="{9D8B030D-6E8A-4147-A177-3AD203B41FA5}">
                      <a16:colId xmlns:a16="http://schemas.microsoft.com/office/drawing/2014/main" val="3616194068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3797526178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3620510039"/>
                    </a:ext>
                  </a:extLst>
                </a:gridCol>
                <a:gridCol w="1063644">
                  <a:extLst>
                    <a:ext uri="{9D8B030D-6E8A-4147-A177-3AD203B41FA5}">
                      <a16:colId xmlns:a16="http://schemas.microsoft.com/office/drawing/2014/main" val="3699781684"/>
                    </a:ext>
                  </a:extLst>
                </a:gridCol>
              </a:tblGrid>
              <a:tr h="227298"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10/06, 13:00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10/07,</a:t>
                      </a:r>
                      <a:r>
                        <a:rPr lang="en-US" altLang="ko-KR" sz="1200" baseline="0" dirty="0" smtClean="0"/>
                        <a:t> 01:00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10/07, 13:00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102982"/>
                  </a:ext>
                </a:extLst>
              </a:tr>
              <a:tr h="22729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Speed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221 Hz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172 Hz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233 Hz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62260"/>
                  </a:ext>
                </a:extLst>
              </a:tr>
              <a:tr h="22729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P</a:t>
                      </a:r>
                      <a:r>
                        <a:rPr lang="en-US" altLang="ko-KR" sz="1200" baseline="-25000" dirty="0" err="1" smtClean="0"/>
                        <a:t>Inlet</a:t>
                      </a:r>
                      <a:endParaRPr lang="ko-KR" alt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1.13 bar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1.21 bar</a:t>
                      </a:r>
                      <a:endParaRPr lang="ko-KR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1.11 bar</a:t>
                      </a:r>
                      <a:endParaRPr lang="ko-KR" altLang="en-US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569928"/>
                  </a:ext>
                </a:extLst>
              </a:tr>
              <a:tr h="22729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P</a:t>
                      </a:r>
                      <a:r>
                        <a:rPr lang="en-US" altLang="ko-KR" sz="1200" baseline="-25000" dirty="0" err="1" smtClean="0"/>
                        <a:t>outlet</a:t>
                      </a:r>
                      <a:endParaRPr lang="ko-KR" alt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1.26 bar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1.27 bar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1.26 bar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586142"/>
                  </a:ext>
                </a:extLst>
              </a:tr>
              <a:tr h="227298"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/>
                        <a:t>Vibration</a:t>
                      </a:r>
                      <a:endParaRPr lang="ko-KR" altLang="en-US" sz="1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4.57 </a:t>
                      </a:r>
                      <a:r>
                        <a:rPr lang="el-GR" altLang="ko-KR" sz="1200" i="1" dirty="0" smtClean="0"/>
                        <a:t>μ</a:t>
                      </a:r>
                      <a:r>
                        <a:rPr lang="en-US" altLang="ko-KR" sz="1200" dirty="0" smtClean="0"/>
                        <a:t>m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20.41 </a:t>
                      </a:r>
                      <a:r>
                        <a:rPr lang="el-GR" altLang="ko-KR" sz="1200" i="1" dirty="0" smtClean="0"/>
                        <a:t>μ</a:t>
                      </a:r>
                      <a:r>
                        <a:rPr lang="en-US" altLang="ko-KR" sz="1200" dirty="0" smtClean="0"/>
                        <a:t>m</a:t>
                      </a:r>
                      <a:endParaRPr lang="ko-KR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/>
                        <a:t>11.52 </a:t>
                      </a:r>
                      <a:r>
                        <a:rPr lang="el-GR" altLang="ko-KR" sz="1200" i="1" dirty="0" smtClean="0"/>
                        <a:t>μ</a:t>
                      </a:r>
                      <a:r>
                        <a:rPr lang="en-US" altLang="ko-KR" sz="1200" dirty="0" smtClean="0"/>
                        <a:t>m</a:t>
                      </a:r>
                      <a:endParaRPr lang="ko-KR" altLang="en-US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300574"/>
                  </a:ext>
                </a:extLst>
              </a:tr>
              <a:tr h="22729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P</a:t>
                      </a:r>
                      <a:r>
                        <a:rPr lang="en-US" altLang="ko-KR" sz="1200" baseline="-25000" dirty="0" smtClean="0"/>
                        <a:t>LP_CS</a:t>
                      </a:r>
                      <a:endParaRPr lang="ko-KR" alt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aseline="0" dirty="0" smtClean="0"/>
                        <a:t>1.05 bar</a:t>
                      </a:r>
                      <a:endParaRPr lang="ko-KR" alt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aseline="0" dirty="0" smtClean="0"/>
                        <a:t>1.05 bar</a:t>
                      </a:r>
                      <a:endParaRPr lang="ko-KR" alt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baseline="0" dirty="0" smtClean="0"/>
                        <a:t>1.05 bar</a:t>
                      </a:r>
                      <a:endParaRPr lang="ko-KR" altLang="en-US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65885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16923" y="3729902"/>
            <a:ext cx="835077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ym typeface="Wingdings" panose="05000000000000000000" pitchFamily="2" charset="2"/>
              </a:rPr>
              <a:t>Inspection at the manufacturer’s workshop</a:t>
            </a:r>
          </a:p>
        </p:txBody>
      </p:sp>
      <p:grpSp>
        <p:nvGrpSpPr>
          <p:cNvPr id="50" name="그룹 49"/>
          <p:cNvGrpSpPr/>
          <p:nvPr/>
        </p:nvGrpSpPr>
        <p:grpSpPr>
          <a:xfrm>
            <a:off x="611189" y="4051044"/>
            <a:ext cx="1990678" cy="2508253"/>
            <a:chOff x="611188" y="4051044"/>
            <a:chExt cx="2193559" cy="2760034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188" y="4051044"/>
              <a:ext cx="2193558" cy="1329374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189" y="5483302"/>
              <a:ext cx="2193558" cy="1327776"/>
            </a:xfrm>
            <a:prstGeom prst="rect">
              <a:avLst/>
            </a:prstGeom>
          </p:spPr>
        </p:pic>
      </p:grpSp>
      <p:grpSp>
        <p:nvGrpSpPr>
          <p:cNvPr id="48" name="그룹 47"/>
          <p:cNvGrpSpPr/>
          <p:nvPr/>
        </p:nvGrpSpPr>
        <p:grpSpPr>
          <a:xfrm>
            <a:off x="2831769" y="4363460"/>
            <a:ext cx="5439396" cy="1421951"/>
            <a:chOff x="2831768" y="4000244"/>
            <a:chExt cx="5661063" cy="1583307"/>
          </a:xfrm>
        </p:grpSpPr>
        <p:grpSp>
          <p:nvGrpSpPr>
            <p:cNvPr id="28" name="그룹 27"/>
            <p:cNvGrpSpPr/>
            <p:nvPr/>
          </p:nvGrpSpPr>
          <p:grpSpPr>
            <a:xfrm>
              <a:off x="2831768" y="4000245"/>
              <a:ext cx="3048663" cy="1517175"/>
              <a:chOff x="3943350" y="3812444"/>
              <a:chExt cx="3048663" cy="1517175"/>
            </a:xfrm>
          </p:grpSpPr>
          <p:pic>
            <p:nvPicPr>
              <p:cNvPr id="27" name="그림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43350" y="3812444"/>
                <a:ext cx="3048663" cy="151717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4" name="TextBox 3"/>
              <p:cNvSpPr txBox="1"/>
              <p:nvPr/>
            </p:nvSpPr>
            <p:spPr>
              <a:xfrm>
                <a:off x="4197230" y="4920098"/>
                <a:ext cx="1884147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9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Used DL-2  Fluorine grease (IR)</a:t>
                </a:r>
                <a:endParaRPr lang="ko-KR" altLang="en-US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4255" y="4000244"/>
              <a:ext cx="2438576" cy="1583307"/>
            </a:xfrm>
            <a:prstGeom prst="rect">
              <a:avLst/>
            </a:prstGeom>
          </p:spPr>
        </p:pic>
        <p:sp>
          <p:nvSpPr>
            <p:cNvPr id="30" name="TextBox 3"/>
            <p:cNvSpPr txBox="1"/>
            <p:nvPr/>
          </p:nvSpPr>
          <p:spPr>
            <a:xfrm>
              <a:off x="6265403" y="4052934"/>
              <a:ext cx="2016280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900" b="1" dirty="0">
                  <a:latin typeface="Arial" pitchFamily="34" charset="0"/>
                  <a:cs typeface="Arial" pitchFamily="34" charset="0"/>
                </a:rPr>
                <a:t>New DL-2  F</a:t>
              </a:r>
              <a:r>
                <a:rPr lang="en-US" altLang="ko-KR" sz="900" b="1" dirty="0" smtClean="0">
                  <a:latin typeface="Arial" pitchFamily="34" charset="0"/>
                  <a:cs typeface="Arial" pitchFamily="34" charset="0"/>
                </a:rPr>
                <a:t>luorine grease (IR)</a:t>
              </a:r>
              <a:endParaRPr lang="ko-KR" altLang="en-US" sz="9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2" name="직선 연결선 31"/>
            <p:cNvCxnSpPr/>
            <p:nvPr/>
          </p:nvCxnSpPr>
          <p:spPr>
            <a:xfrm flipV="1">
              <a:off x="4977398" y="4209298"/>
              <a:ext cx="0" cy="11075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 flipV="1">
              <a:off x="7754748" y="4330438"/>
              <a:ext cx="0" cy="108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flipH="1">
              <a:off x="6197601" y="4330438"/>
              <a:ext cx="2232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 flipH="1">
              <a:off x="3158881" y="4209298"/>
              <a:ext cx="261961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2804746" y="4035863"/>
            <a:ext cx="6339254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 smtClean="0">
                <a:sym typeface="Wingdings" panose="05000000000000000000" pitchFamily="2" charset="2"/>
              </a:rPr>
              <a:t>- Suspected root cause was grease dry-out due to vacuum (&lt; 1 mbar)  while P/F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04746" y="5691367"/>
            <a:ext cx="633925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 smtClean="0">
                <a:sym typeface="Wingdings" panose="05000000000000000000" pitchFamily="2" charset="2"/>
              </a:rPr>
              <a:t>- Counter measures</a:t>
            </a:r>
          </a:p>
          <a:p>
            <a:pPr>
              <a:lnSpc>
                <a:spcPct val="120000"/>
              </a:lnSpc>
            </a:pPr>
            <a:r>
              <a:rPr lang="en-US" altLang="ko-KR" sz="1400" b="1" dirty="0" smtClean="0">
                <a:sym typeface="Wingdings" panose="05000000000000000000" pitchFamily="2" charset="2"/>
              </a:rPr>
              <a:t>  1) Changed grease type from Fluorine base to Lithium base</a:t>
            </a:r>
          </a:p>
          <a:p>
            <a:pPr>
              <a:lnSpc>
                <a:spcPct val="120000"/>
              </a:lnSpc>
            </a:pPr>
            <a:r>
              <a:rPr lang="en-US" altLang="ko-KR" sz="1400" b="1" dirty="0">
                <a:sym typeface="Wingdings" panose="05000000000000000000" pitchFamily="2" charset="2"/>
              </a:rPr>
              <a:t> </a:t>
            </a:r>
            <a:r>
              <a:rPr lang="en-US" altLang="ko-KR" sz="1400" b="1" dirty="0" smtClean="0">
                <a:sym typeface="Wingdings" panose="05000000000000000000" pitchFamily="2" charset="2"/>
              </a:rPr>
              <a:t> 2) Modify the conditioning procedure at lower vacuum (~100 mbar)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1900306" y="2876865"/>
            <a:ext cx="2147992" cy="593354"/>
            <a:chOff x="1900306" y="2876865"/>
            <a:chExt cx="2147992" cy="593354"/>
          </a:xfrm>
        </p:grpSpPr>
        <p:cxnSp>
          <p:nvCxnSpPr>
            <p:cNvPr id="9" name="직선 화살표 연결선 8"/>
            <p:cNvCxnSpPr/>
            <p:nvPr/>
          </p:nvCxnSpPr>
          <p:spPr>
            <a:xfrm>
              <a:off x="1900306" y="3374967"/>
              <a:ext cx="214799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267784" y="3127768"/>
              <a:ext cx="1413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i="1" dirty="0" smtClean="0">
                  <a:solidFill>
                    <a:srgbClr val="FF0000"/>
                  </a:solidFill>
                </a:rPr>
                <a:t>Vibration developing</a:t>
              </a:r>
              <a:endParaRPr lang="ko-KR" altLang="en-US" sz="11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4048298" y="2876865"/>
              <a:ext cx="0" cy="5933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742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47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188" y="3224048"/>
            <a:ext cx="7921625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MODIFICATION</a:t>
            </a:r>
            <a:endParaRPr lang="ko-KR" alt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407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</a:t>
            </a:r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MODIFICATION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8" y="826358"/>
            <a:ext cx="4441074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System Modification List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4507"/>
              </p:ext>
            </p:extLst>
          </p:nvPr>
        </p:nvGraphicFramePr>
        <p:xfrm>
          <a:off x="405247" y="1397000"/>
          <a:ext cx="8174342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228">
                  <a:extLst>
                    <a:ext uri="{9D8B030D-6E8A-4147-A177-3AD203B41FA5}">
                      <a16:colId xmlns:a16="http://schemas.microsoft.com/office/drawing/2014/main" val="139948978"/>
                    </a:ext>
                  </a:extLst>
                </a:gridCol>
                <a:gridCol w="2459990">
                  <a:extLst>
                    <a:ext uri="{9D8B030D-6E8A-4147-A177-3AD203B41FA5}">
                      <a16:colId xmlns:a16="http://schemas.microsoft.com/office/drawing/2014/main" val="3342609457"/>
                    </a:ext>
                  </a:extLst>
                </a:gridCol>
                <a:gridCol w="2956751">
                  <a:extLst>
                    <a:ext uri="{9D8B030D-6E8A-4147-A177-3AD203B41FA5}">
                      <a16:colId xmlns:a16="http://schemas.microsoft.com/office/drawing/2014/main" val="3440330880"/>
                    </a:ext>
                  </a:extLst>
                </a:gridCol>
                <a:gridCol w="1572373">
                  <a:extLst>
                    <a:ext uri="{9D8B030D-6E8A-4147-A177-3AD203B41FA5}">
                      <a16:colId xmlns:a16="http://schemas.microsoft.com/office/drawing/2014/main" val="4271814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+mn-lt"/>
                        </a:rPr>
                        <a:t>Items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+mn-lt"/>
                        </a:rPr>
                        <a:t>Contents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+mn-lt"/>
                        </a:rPr>
                        <a:t>Result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+mn-lt"/>
                        </a:rPr>
                        <a:t>Remarks</a:t>
                      </a:r>
                      <a:endParaRPr lang="ko-KR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6946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C/B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Sensor 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</a:rPr>
                        <a:t>Upgrade (2017)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</a:rPr>
                        <a:t>• </a:t>
                      </a:r>
                      <a:r>
                        <a:rPr lang="en-US" altLang="ko-KR" sz="1200" dirty="0" smtClean="0">
                          <a:latin typeface="+mn-lt"/>
                        </a:rPr>
                        <a:t>Temp. sensors redundancy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</a:rPr>
                        <a:t>• Using </a:t>
                      </a:r>
                      <a:r>
                        <a:rPr lang="en-US" altLang="ko-KR" sz="1200" baseline="0" dirty="0" err="1" smtClean="0">
                          <a:latin typeface="+mn-lt"/>
                        </a:rPr>
                        <a:t>Cernox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CU sensors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- Better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reliability of C/B operation w/ 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</a:rPr>
                        <a:t>  redundant sensors of temperature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Refer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to the poster of </a:t>
                      </a:r>
                    </a:p>
                    <a:p>
                      <a:pPr latinLnBrk="1"/>
                      <a:r>
                        <a:rPr lang="en-US" altLang="ko-KR" sz="1200" b="1" i="1" baseline="0" dirty="0" smtClean="0">
                          <a:latin typeface="+mn-lt"/>
                        </a:rPr>
                        <a:t>Mr. Jae-</a:t>
                      </a:r>
                      <a:r>
                        <a:rPr lang="en-US" altLang="ko-KR" sz="1200" b="1" i="1" baseline="0" dirty="0" err="1" smtClean="0">
                          <a:latin typeface="+mn-lt"/>
                        </a:rPr>
                        <a:t>Joon</a:t>
                      </a:r>
                      <a:r>
                        <a:rPr lang="en-US" altLang="ko-KR" sz="1200" b="1" i="1" baseline="0" dirty="0" smtClean="0">
                          <a:latin typeface="+mn-lt"/>
                        </a:rPr>
                        <a:t> JOO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</a:rPr>
                        <a:t>for the details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7938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Internal circuit </a:t>
                      </a:r>
                    </a:p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modification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(2014)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</a:rPr>
                        <a:t>• </a:t>
                      </a:r>
                      <a:r>
                        <a:rPr lang="en-US" altLang="ko-KR" sz="1200" dirty="0" smtClean="0">
                          <a:latin typeface="+mn-lt"/>
                        </a:rPr>
                        <a:t>Remove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heat-leak sources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</a:rPr>
                        <a:t>• D/B#1 internal piping modification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+mn-lt"/>
                        </a:rPr>
                        <a:t>-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No more </a:t>
                      </a:r>
                      <a:r>
                        <a:rPr lang="en-US" altLang="ko-KR" sz="1200" baseline="0" dirty="0" err="1" smtClean="0">
                          <a:latin typeface="+mn-lt"/>
                        </a:rPr>
                        <a:t>S</a:t>
                      </a:r>
                      <a:r>
                        <a:rPr lang="en-US" altLang="ko-KR" sz="1200" dirty="0" err="1" smtClean="0">
                          <a:latin typeface="+mn-lt"/>
                        </a:rPr>
                        <a:t>He</a:t>
                      </a:r>
                      <a:r>
                        <a:rPr lang="en-US" altLang="ko-KR" sz="1200" dirty="0" smtClean="0">
                          <a:latin typeface="+mn-lt"/>
                        </a:rPr>
                        <a:t> circuit fluctuation is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observed</a:t>
                      </a:r>
                    </a:p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+mn-lt"/>
                        </a:rPr>
                        <a:t>- Better stability of the </a:t>
                      </a:r>
                      <a:r>
                        <a:rPr lang="en-US" altLang="ko-KR" sz="1200" baseline="0" dirty="0" err="1" smtClean="0">
                          <a:latin typeface="+mn-lt"/>
                        </a:rPr>
                        <a:t>cryoplant</a:t>
                      </a:r>
                      <a:endParaRPr lang="ko-KR" altLang="en-US" sz="1200" dirty="0" smtClean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14219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Control System </a:t>
                      </a:r>
                    </a:p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Upgrade (2011-2018)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</a:rPr>
                        <a:t>• </a:t>
                      </a:r>
                      <a:r>
                        <a:rPr lang="en-US" altLang="ko-KR" sz="1200" dirty="0" smtClean="0">
                          <a:latin typeface="+mn-lt"/>
                        </a:rPr>
                        <a:t>Establish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the PLC redundancy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</a:rPr>
                        <a:t>• </a:t>
                      </a:r>
                      <a:r>
                        <a:rPr lang="en-US" altLang="ko-KR" sz="1200" baseline="0" dirty="0" err="1" smtClean="0">
                          <a:latin typeface="+mn-lt"/>
                        </a:rPr>
                        <a:t>WinCC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S/W upgrade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+mn-lt"/>
                        </a:rPr>
                        <a:t>- Better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reliability &amp; scalability of the plant </a:t>
                      </a:r>
                    </a:p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+mn-lt"/>
                        </a:rPr>
                        <a:t>  operation</a:t>
                      </a:r>
                      <a:endParaRPr lang="ko-KR" altLang="en-US" sz="1200" dirty="0" smtClean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09136"/>
                  </a:ext>
                </a:extLst>
              </a:tr>
              <a:tr h="14085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+mn-lt"/>
                        </a:rPr>
                        <a:t>• Realize the cool-down autonomy </a:t>
                      </a:r>
                    </a:p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+mn-lt"/>
                        </a:rPr>
                        <a:t>   by using cool-down record of past</a:t>
                      </a:r>
                    </a:p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+mn-lt"/>
                        </a:rPr>
                        <a:t>   years</a:t>
                      </a:r>
                      <a:endParaRPr lang="ko-KR" altLang="en-US" sz="12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+mn-lt"/>
                        </a:rPr>
                        <a:t>- Better stability &amp; less HR input while cool-</a:t>
                      </a:r>
                    </a:p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+mn-lt"/>
                        </a:rPr>
                        <a:t>  down period</a:t>
                      </a:r>
                    </a:p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+mn-lt"/>
                        </a:rPr>
                        <a:t>- Demonstrates proper cool-down autonomy</a:t>
                      </a:r>
                      <a:endParaRPr lang="ko-KR" altLang="en-US" sz="12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Refer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to the poster of </a:t>
                      </a:r>
                    </a:p>
                    <a:p>
                      <a:pPr latinLnBrk="1"/>
                      <a:r>
                        <a:rPr lang="en-US" altLang="ko-KR" sz="1200" b="1" i="1" baseline="0" dirty="0" smtClean="0">
                          <a:latin typeface="+mn-lt"/>
                        </a:rPr>
                        <a:t>Mr. Kyung-Mo MOON</a:t>
                      </a:r>
                    </a:p>
                    <a:p>
                      <a:pPr latinLnBrk="1"/>
                      <a:r>
                        <a:rPr lang="en-US" altLang="ko-KR" sz="1200" baseline="0" dirty="0" smtClean="0">
                          <a:latin typeface="+mn-lt"/>
                        </a:rPr>
                        <a:t>for the details</a:t>
                      </a:r>
                      <a:endParaRPr lang="ko-KR" altLang="en-US" sz="1200" dirty="0" smtClean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49155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latin typeface="+mn-lt"/>
                        </a:rPr>
                        <a:t>• </a:t>
                      </a:r>
                      <a:r>
                        <a:rPr lang="en-US" altLang="ko-KR" sz="1200" baseline="0" dirty="0" err="1" smtClean="0">
                          <a:latin typeface="+mn-lt"/>
                        </a:rPr>
                        <a:t>SHe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circuit pressure load handling</a:t>
                      </a:r>
                      <a:endParaRPr lang="ko-KR" altLang="en-US" sz="12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36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+mn-lt"/>
                        </a:rPr>
                        <a:t>- Reduce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pressure loss in the TF/PF circuit </a:t>
                      </a:r>
                    </a:p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- Mitigate the pressure head in the PF circuit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Will be resented at the following</a:t>
                      </a:r>
                      <a:r>
                        <a:rPr lang="en-US" altLang="ko-KR" sz="1200" baseline="0" dirty="0" smtClean="0">
                          <a:latin typeface="+mn-lt"/>
                        </a:rPr>
                        <a:t> slide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5679587"/>
                  </a:ext>
                </a:extLst>
              </a:tr>
            </a:tbl>
          </a:graphicData>
        </a:graphic>
      </p:graphicFrame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70"/>
          <a:stretch/>
        </p:blipFill>
        <p:spPr>
          <a:xfrm>
            <a:off x="405248" y="4486350"/>
            <a:ext cx="2448684" cy="149852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778" y="4486350"/>
            <a:ext cx="3498479" cy="1498525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104" y="4484844"/>
            <a:ext cx="1838507" cy="150505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11380" y="5984875"/>
            <a:ext cx="1436419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C/B sensor upgrade</a:t>
            </a:r>
            <a:endParaRPr lang="ko-KR" altLang="en-US" sz="1200" b="1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3825181" y="5984875"/>
            <a:ext cx="1993687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/>
              <a:t>Internal Circuit Modification</a:t>
            </a:r>
            <a:endParaRPr lang="ko-KR" altLang="en-US" sz="1200" b="1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6960541" y="5984875"/>
            <a:ext cx="1588898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i="1" dirty="0" smtClean="0"/>
              <a:t>Cool-Down Autonomy</a:t>
            </a:r>
            <a:endParaRPr lang="ko-KR" alt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31971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7" y="826358"/>
            <a:ext cx="6120000" cy="43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INTRODUCTION</a:t>
            </a:r>
            <a:endParaRPr lang="ko-KR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380307" y="1539759"/>
            <a:ext cx="6120000" cy="43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OPERATION SUMMARY</a:t>
            </a:r>
            <a:endParaRPr lang="ko-KR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380307" y="2253160"/>
            <a:ext cx="6120000" cy="43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MAINTENANCE/REPAIR</a:t>
            </a:r>
            <a:endParaRPr lang="ko-KR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380307" y="2966561"/>
            <a:ext cx="6120000" cy="43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SYSTEM </a:t>
            </a:r>
            <a:r>
              <a:rPr lang="en-US" altLang="ko-K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MODIFICATION</a:t>
            </a:r>
            <a:endParaRPr lang="ko-KR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380307" y="3679962"/>
            <a:ext cx="6120000" cy="43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altLang="ko-K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SUMMARY</a:t>
            </a:r>
            <a:endParaRPr lang="ko-KR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6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MODIFICATION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80308" y="826358"/>
            <a:ext cx="5047904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Pulsed </a:t>
            </a:r>
            <a:r>
              <a:rPr lang="en-US" altLang="ko-KR" sz="2000" b="1" i="1" u="sng" dirty="0" smtClean="0">
                <a:solidFill>
                  <a:srgbClr val="FF0000"/>
                </a:solidFill>
              </a:rPr>
              <a:t>(Pressure)</a:t>
            </a:r>
            <a:r>
              <a:rPr lang="en-US" altLang="ko-KR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 Handling Control Logic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" name="직사각형 176"/>
          <p:cNvSpPr/>
          <p:nvPr/>
        </p:nvSpPr>
        <p:spPr>
          <a:xfrm>
            <a:off x="282475" y="2759530"/>
            <a:ext cx="3110190" cy="9615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282475" y="2906493"/>
            <a:ext cx="3110190" cy="814575"/>
            <a:chOff x="876440" y="2359644"/>
            <a:chExt cx="3110190" cy="814575"/>
          </a:xfrm>
        </p:grpSpPr>
        <p:sp>
          <p:nvSpPr>
            <p:cNvPr id="182" name="직사각형 181"/>
            <p:cNvSpPr/>
            <p:nvPr/>
          </p:nvSpPr>
          <p:spPr>
            <a:xfrm>
              <a:off x="876440" y="2440795"/>
              <a:ext cx="3110190" cy="7334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b"/>
            <a:lstStyle/>
            <a:p>
              <a:endParaRPr lang="ko-KR" alt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3" name="순서도: 추출 182"/>
            <p:cNvSpPr/>
            <p:nvPr/>
          </p:nvSpPr>
          <p:spPr>
            <a:xfrm rot="10800000">
              <a:off x="3840047" y="2359644"/>
              <a:ext cx="72000" cy="72000"/>
            </a:xfrm>
            <a:prstGeom prst="flowChartExtra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84" name="직선 연결선 183"/>
            <p:cNvCxnSpPr/>
            <p:nvPr/>
          </p:nvCxnSpPr>
          <p:spPr>
            <a:xfrm>
              <a:off x="3840638" y="2466988"/>
              <a:ext cx="7113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직선 연결선 184"/>
            <p:cNvCxnSpPr/>
            <p:nvPr/>
          </p:nvCxnSpPr>
          <p:spPr>
            <a:xfrm>
              <a:off x="3850160" y="2490803"/>
              <a:ext cx="54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직선 연결선 185"/>
            <p:cNvCxnSpPr/>
            <p:nvPr/>
          </p:nvCxnSpPr>
          <p:spPr>
            <a:xfrm>
              <a:off x="3859682" y="2512235"/>
              <a:ext cx="36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1" name="직선 화살표 연결선 250"/>
          <p:cNvCxnSpPr/>
          <p:nvPr/>
        </p:nvCxnSpPr>
        <p:spPr>
          <a:xfrm flipV="1">
            <a:off x="469871" y="1832645"/>
            <a:ext cx="0" cy="926885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순서도: 추출 251"/>
          <p:cNvSpPr/>
          <p:nvPr/>
        </p:nvSpPr>
        <p:spPr>
          <a:xfrm>
            <a:off x="379871" y="2062205"/>
            <a:ext cx="180000" cy="180000"/>
          </a:xfrm>
          <a:prstGeom prst="flowChartExtra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75606" y="3282896"/>
            <a:ext cx="955958" cy="4001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US" altLang="ko-K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4.3 K (1.1b) </a:t>
            </a:r>
            <a:r>
              <a:rPr lang="en-US" altLang="ko-KR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LHe</a:t>
            </a:r>
            <a:endParaRPr lang="en-US" altLang="ko-K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</a:t>
            </a:r>
            <a:r>
              <a: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damper</a:t>
            </a:r>
            <a:endParaRPr lang="ko-KR" alt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6" name="그룹 195"/>
          <p:cNvGrpSpPr/>
          <p:nvPr/>
        </p:nvGrpSpPr>
        <p:grpSpPr>
          <a:xfrm>
            <a:off x="1271343" y="3260612"/>
            <a:ext cx="144000" cy="378000"/>
            <a:chOff x="3996058" y="2140741"/>
            <a:chExt cx="144000" cy="378000"/>
          </a:xfrm>
        </p:grpSpPr>
        <p:cxnSp>
          <p:nvCxnSpPr>
            <p:cNvPr id="233" name="직선 연결선 232"/>
            <p:cNvCxnSpPr/>
            <p:nvPr/>
          </p:nvCxnSpPr>
          <p:spPr>
            <a:xfrm flipH="1">
              <a:off x="4013655" y="2154811"/>
              <a:ext cx="52386" cy="19268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직선 연결선 233"/>
            <p:cNvCxnSpPr/>
            <p:nvPr/>
          </p:nvCxnSpPr>
          <p:spPr>
            <a:xfrm>
              <a:off x="4013654" y="2171698"/>
              <a:ext cx="104775" cy="3810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직선 연결선 234"/>
            <p:cNvCxnSpPr/>
            <p:nvPr/>
          </p:nvCxnSpPr>
          <p:spPr>
            <a:xfrm flipH="1">
              <a:off x="4013654" y="2207416"/>
              <a:ext cx="104775" cy="3810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직사각형 235"/>
            <p:cNvSpPr/>
            <p:nvPr/>
          </p:nvSpPr>
          <p:spPr>
            <a:xfrm>
              <a:off x="3996058" y="2140741"/>
              <a:ext cx="144000" cy="378000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37" name="직선 연결선 236"/>
            <p:cNvCxnSpPr/>
            <p:nvPr/>
          </p:nvCxnSpPr>
          <p:spPr>
            <a:xfrm>
              <a:off x="4013654" y="2245516"/>
              <a:ext cx="104775" cy="3572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직선 연결선 237"/>
            <p:cNvCxnSpPr/>
            <p:nvPr/>
          </p:nvCxnSpPr>
          <p:spPr>
            <a:xfrm flipH="1">
              <a:off x="4013654" y="2278853"/>
              <a:ext cx="104775" cy="28576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직선 연결선 238"/>
            <p:cNvCxnSpPr/>
            <p:nvPr/>
          </p:nvCxnSpPr>
          <p:spPr>
            <a:xfrm>
              <a:off x="4013654" y="2305048"/>
              <a:ext cx="104775" cy="3571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직선 연결선 239"/>
            <p:cNvCxnSpPr/>
            <p:nvPr/>
          </p:nvCxnSpPr>
          <p:spPr>
            <a:xfrm flipH="1">
              <a:off x="4013654" y="2339036"/>
              <a:ext cx="104775" cy="32471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직선 연결선 240"/>
            <p:cNvCxnSpPr/>
            <p:nvPr/>
          </p:nvCxnSpPr>
          <p:spPr>
            <a:xfrm>
              <a:off x="4013654" y="2369991"/>
              <a:ext cx="104775" cy="40264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직선 연결선 241"/>
            <p:cNvCxnSpPr/>
            <p:nvPr/>
          </p:nvCxnSpPr>
          <p:spPr>
            <a:xfrm flipH="1">
              <a:off x="4013654" y="2410257"/>
              <a:ext cx="104776" cy="33248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직선 연결선 242"/>
            <p:cNvCxnSpPr/>
            <p:nvPr/>
          </p:nvCxnSpPr>
          <p:spPr>
            <a:xfrm>
              <a:off x="4013654" y="2443597"/>
              <a:ext cx="104775" cy="40264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직선 연결선 243"/>
            <p:cNvCxnSpPr/>
            <p:nvPr/>
          </p:nvCxnSpPr>
          <p:spPr>
            <a:xfrm flipH="1">
              <a:off x="4067128" y="2481437"/>
              <a:ext cx="51301" cy="2363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그룹 196"/>
          <p:cNvGrpSpPr/>
          <p:nvPr/>
        </p:nvGrpSpPr>
        <p:grpSpPr>
          <a:xfrm>
            <a:off x="2315656" y="3252185"/>
            <a:ext cx="144000" cy="378000"/>
            <a:chOff x="3996058" y="2140741"/>
            <a:chExt cx="144000" cy="378000"/>
          </a:xfrm>
        </p:grpSpPr>
        <p:cxnSp>
          <p:nvCxnSpPr>
            <p:cNvPr id="221" name="직선 연결선 220"/>
            <p:cNvCxnSpPr/>
            <p:nvPr/>
          </p:nvCxnSpPr>
          <p:spPr>
            <a:xfrm flipH="1">
              <a:off x="4013655" y="2154811"/>
              <a:ext cx="52386" cy="19268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직선 연결선 221"/>
            <p:cNvCxnSpPr/>
            <p:nvPr/>
          </p:nvCxnSpPr>
          <p:spPr>
            <a:xfrm>
              <a:off x="4013654" y="2171698"/>
              <a:ext cx="104775" cy="3810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직선 연결선 222"/>
            <p:cNvCxnSpPr/>
            <p:nvPr/>
          </p:nvCxnSpPr>
          <p:spPr>
            <a:xfrm flipH="1">
              <a:off x="4013654" y="2207416"/>
              <a:ext cx="104775" cy="3810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직사각형 223"/>
            <p:cNvSpPr/>
            <p:nvPr/>
          </p:nvSpPr>
          <p:spPr>
            <a:xfrm>
              <a:off x="3996058" y="2140741"/>
              <a:ext cx="144000" cy="378000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25" name="직선 연결선 224"/>
            <p:cNvCxnSpPr/>
            <p:nvPr/>
          </p:nvCxnSpPr>
          <p:spPr>
            <a:xfrm>
              <a:off x="4013654" y="2245516"/>
              <a:ext cx="104775" cy="3572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직선 연결선 225"/>
            <p:cNvCxnSpPr/>
            <p:nvPr/>
          </p:nvCxnSpPr>
          <p:spPr>
            <a:xfrm flipH="1">
              <a:off x="4013654" y="2278853"/>
              <a:ext cx="104775" cy="28576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직선 연결선 226"/>
            <p:cNvCxnSpPr/>
            <p:nvPr/>
          </p:nvCxnSpPr>
          <p:spPr>
            <a:xfrm>
              <a:off x="4013654" y="2305048"/>
              <a:ext cx="104775" cy="3571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직선 연결선 227"/>
            <p:cNvCxnSpPr/>
            <p:nvPr/>
          </p:nvCxnSpPr>
          <p:spPr>
            <a:xfrm flipH="1">
              <a:off x="4013654" y="2339036"/>
              <a:ext cx="104775" cy="32471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직선 연결선 228"/>
            <p:cNvCxnSpPr/>
            <p:nvPr/>
          </p:nvCxnSpPr>
          <p:spPr>
            <a:xfrm>
              <a:off x="4013654" y="2369991"/>
              <a:ext cx="104775" cy="40264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직선 연결선 229"/>
            <p:cNvCxnSpPr/>
            <p:nvPr/>
          </p:nvCxnSpPr>
          <p:spPr>
            <a:xfrm flipH="1">
              <a:off x="4013654" y="2410257"/>
              <a:ext cx="104776" cy="33248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직선 연결선 230"/>
            <p:cNvCxnSpPr/>
            <p:nvPr/>
          </p:nvCxnSpPr>
          <p:spPr>
            <a:xfrm>
              <a:off x="4013654" y="2443597"/>
              <a:ext cx="104775" cy="40264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직선 연결선 231"/>
            <p:cNvCxnSpPr/>
            <p:nvPr/>
          </p:nvCxnSpPr>
          <p:spPr>
            <a:xfrm flipH="1">
              <a:off x="4067128" y="2481437"/>
              <a:ext cx="51301" cy="2363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그룹 197"/>
          <p:cNvGrpSpPr/>
          <p:nvPr/>
        </p:nvGrpSpPr>
        <p:grpSpPr>
          <a:xfrm>
            <a:off x="2953429" y="3260612"/>
            <a:ext cx="144000" cy="378000"/>
            <a:chOff x="3996058" y="2140741"/>
            <a:chExt cx="144000" cy="378000"/>
          </a:xfrm>
        </p:grpSpPr>
        <p:cxnSp>
          <p:nvCxnSpPr>
            <p:cNvPr id="209" name="직선 연결선 208"/>
            <p:cNvCxnSpPr/>
            <p:nvPr/>
          </p:nvCxnSpPr>
          <p:spPr>
            <a:xfrm flipH="1">
              <a:off x="4013655" y="2154811"/>
              <a:ext cx="52386" cy="19268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직선 연결선 209"/>
            <p:cNvCxnSpPr/>
            <p:nvPr/>
          </p:nvCxnSpPr>
          <p:spPr>
            <a:xfrm>
              <a:off x="4013654" y="2171698"/>
              <a:ext cx="104775" cy="3810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직선 연결선 210"/>
            <p:cNvCxnSpPr/>
            <p:nvPr/>
          </p:nvCxnSpPr>
          <p:spPr>
            <a:xfrm flipH="1">
              <a:off x="4013654" y="2207416"/>
              <a:ext cx="104775" cy="3810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직사각형 211"/>
            <p:cNvSpPr/>
            <p:nvPr/>
          </p:nvSpPr>
          <p:spPr>
            <a:xfrm>
              <a:off x="3996058" y="2140741"/>
              <a:ext cx="144000" cy="378000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13" name="직선 연결선 212"/>
            <p:cNvCxnSpPr/>
            <p:nvPr/>
          </p:nvCxnSpPr>
          <p:spPr>
            <a:xfrm>
              <a:off x="4013654" y="2245516"/>
              <a:ext cx="104775" cy="3572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직선 연결선 213"/>
            <p:cNvCxnSpPr/>
            <p:nvPr/>
          </p:nvCxnSpPr>
          <p:spPr>
            <a:xfrm flipH="1">
              <a:off x="4013654" y="2278853"/>
              <a:ext cx="104775" cy="28576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직선 연결선 214"/>
            <p:cNvCxnSpPr/>
            <p:nvPr/>
          </p:nvCxnSpPr>
          <p:spPr>
            <a:xfrm>
              <a:off x="4013654" y="2305048"/>
              <a:ext cx="104775" cy="3571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직선 연결선 215"/>
            <p:cNvCxnSpPr/>
            <p:nvPr/>
          </p:nvCxnSpPr>
          <p:spPr>
            <a:xfrm flipH="1">
              <a:off x="4013654" y="2339036"/>
              <a:ext cx="104775" cy="32471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직선 연결선 216"/>
            <p:cNvCxnSpPr/>
            <p:nvPr/>
          </p:nvCxnSpPr>
          <p:spPr>
            <a:xfrm>
              <a:off x="4013654" y="2369991"/>
              <a:ext cx="104775" cy="40264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직선 연결선 217"/>
            <p:cNvCxnSpPr/>
            <p:nvPr/>
          </p:nvCxnSpPr>
          <p:spPr>
            <a:xfrm flipH="1">
              <a:off x="4013654" y="2410257"/>
              <a:ext cx="104776" cy="33248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직선 연결선 218"/>
            <p:cNvCxnSpPr/>
            <p:nvPr/>
          </p:nvCxnSpPr>
          <p:spPr>
            <a:xfrm>
              <a:off x="4013654" y="2443597"/>
              <a:ext cx="104775" cy="40264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직선 연결선 219"/>
            <p:cNvCxnSpPr/>
            <p:nvPr/>
          </p:nvCxnSpPr>
          <p:spPr>
            <a:xfrm flipH="1">
              <a:off x="4067128" y="2481437"/>
              <a:ext cx="51301" cy="2363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순서도: 추출 199"/>
          <p:cNvSpPr/>
          <p:nvPr/>
        </p:nvSpPr>
        <p:spPr>
          <a:xfrm rot="5400000">
            <a:off x="2214264" y="2144673"/>
            <a:ext cx="180000" cy="180000"/>
          </a:xfrm>
          <a:prstGeom prst="flowChartExtra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1" name="꺾인 연결선 200"/>
          <p:cNvCxnSpPr>
            <a:stCxn id="200" idx="0"/>
            <a:endCxn id="212" idx="0"/>
          </p:cNvCxnSpPr>
          <p:nvPr/>
        </p:nvCxnSpPr>
        <p:spPr>
          <a:xfrm>
            <a:off x="2394264" y="2234673"/>
            <a:ext cx="631165" cy="1025939"/>
          </a:xfrm>
          <a:prstGeom prst="bentConnector2">
            <a:avLst/>
          </a:prstGeom>
          <a:ln w="1905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모서리가 둥근 직사각형 201"/>
          <p:cNvSpPr/>
          <p:nvPr/>
        </p:nvSpPr>
        <p:spPr>
          <a:xfrm>
            <a:off x="2217636" y="4827282"/>
            <a:ext cx="965201" cy="285750"/>
          </a:xfrm>
          <a:prstGeom prst="roundRect">
            <a:avLst>
              <a:gd name="adj" fmla="val 12223"/>
            </a:avLst>
          </a:prstGeom>
          <a:solidFill>
            <a:srgbClr val="F79646">
              <a:alpha val="45098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 Magnet coil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3" name="직선 화살표 연결선 202"/>
          <p:cNvCxnSpPr>
            <a:stCxn id="212" idx="2"/>
          </p:cNvCxnSpPr>
          <p:nvPr/>
        </p:nvCxnSpPr>
        <p:spPr>
          <a:xfrm>
            <a:off x="3025429" y="3638612"/>
            <a:ext cx="0" cy="118867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직선 화살표 연결선 203"/>
          <p:cNvCxnSpPr>
            <a:stCxn id="224" idx="2"/>
          </p:cNvCxnSpPr>
          <p:nvPr/>
        </p:nvCxnSpPr>
        <p:spPr>
          <a:xfrm>
            <a:off x="2387656" y="3630185"/>
            <a:ext cx="0" cy="1197097"/>
          </a:xfrm>
          <a:prstGeom prst="straightConnector1">
            <a:avLst/>
          </a:prstGeom>
          <a:ln w="19050">
            <a:solidFill>
              <a:srgbClr val="FFCC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모서리가 둥근 직사각형 204"/>
          <p:cNvSpPr/>
          <p:nvPr/>
        </p:nvSpPr>
        <p:spPr>
          <a:xfrm>
            <a:off x="1191011" y="4827282"/>
            <a:ext cx="965201" cy="285750"/>
          </a:xfrm>
          <a:prstGeom prst="roundRect">
            <a:avLst>
              <a:gd name="adj" fmla="val 12223"/>
            </a:avLst>
          </a:prstGeom>
          <a:solidFill>
            <a:srgbClr val="C0504D">
              <a:alpha val="45098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 Magnet str.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6" name="꺾인 연결선 205"/>
          <p:cNvCxnSpPr>
            <a:stCxn id="224" idx="0"/>
          </p:cNvCxnSpPr>
          <p:nvPr/>
        </p:nvCxnSpPr>
        <p:spPr>
          <a:xfrm rot="16200000" flipH="1" flipV="1">
            <a:off x="1425288" y="3864913"/>
            <a:ext cx="1575096" cy="349640"/>
          </a:xfrm>
          <a:prstGeom prst="bentConnector3">
            <a:avLst>
              <a:gd name="adj1" fmla="val -14513"/>
            </a:avLst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직선 화살표 연결선 206"/>
          <p:cNvCxnSpPr>
            <a:stCxn id="236" idx="2"/>
          </p:cNvCxnSpPr>
          <p:nvPr/>
        </p:nvCxnSpPr>
        <p:spPr>
          <a:xfrm>
            <a:off x="1343343" y="3638612"/>
            <a:ext cx="0" cy="1188669"/>
          </a:xfrm>
          <a:prstGeom prst="straightConnector1">
            <a:avLst/>
          </a:prstGeom>
          <a:ln w="19050">
            <a:solidFill>
              <a:srgbClr val="FFCC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꺾인 연결선 207"/>
          <p:cNvCxnSpPr>
            <a:stCxn id="236" idx="0"/>
            <a:endCxn id="200" idx="2"/>
          </p:cNvCxnSpPr>
          <p:nvPr/>
        </p:nvCxnSpPr>
        <p:spPr>
          <a:xfrm rot="5400000" flipH="1" flipV="1">
            <a:off x="1265834" y="2312183"/>
            <a:ext cx="1025939" cy="870921"/>
          </a:xfrm>
          <a:prstGeom prst="bentConnector2">
            <a:avLst/>
          </a:prstGeom>
          <a:ln w="19050"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 rot="16200000">
            <a:off x="2728336" y="3360334"/>
            <a:ext cx="25447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50" b="1" dirty="0" smtClean="0"/>
              <a:t>HX1</a:t>
            </a:r>
            <a:endParaRPr lang="ko-KR" altLang="en-US" sz="1050" b="1" dirty="0"/>
          </a:p>
        </p:txBody>
      </p:sp>
      <p:sp>
        <p:nvSpPr>
          <p:cNvPr id="194" name="TextBox 193"/>
          <p:cNvSpPr txBox="1"/>
          <p:nvPr/>
        </p:nvSpPr>
        <p:spPr>
          <a:xfrm rot="16200000">
            <a:off x="2064908" y="3360334"/>
            <a:ext cx="25447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50" b="1" dirty="0" smtClean="0"/>
              <a:t>HX2</a:t>
            </a:r>
            <a:endParaRPr lang="ko-KR" altLang="en-US" sz="1050" b="1" dirty="0"/>
          </a:p>
        </p:txBody>
      </p:sp>
      <p:sp>
        <p:nvSpPr>
          <p:cNvPr id="195" name="TextBox 194"/>
          <p:cNvSpPr txBox="1"/>
          <p:nvPr/>
        </p:nvSpPr>
        <p:spPr>
          <a:xfrm rot="16200000">
            <a:off x="1382304" y="3360334"/>
            <a:ext cx="25447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50" b="1" dirty="0" smtClean="0"/>
              <a:t>HX3</a:t>
            </a:r>
            <a:endParaRPr lang="ko-KR" altLang="en-US" sz="1050" b="1" dirty="0"/>
          </a:p>
        </p:txBody>
      </p:sp>
      <p:cxnSp>
        <p:nvCxnSpPr>
          <p:cNvPr id="10" name="직선 화살표 연결선 9"/>
          <p:cNvCxnSpPr>
            <a:stCxn id="11" idx="2"/>
            <a:endCxn id="114" idx="2"/>
          </p:cNvCxnSpPr>
          <p:nvPr/>
        </p:nvCxnSpPr>
        <p:spPr>
          <a:xfrm flipH="1">
            <a:off x="2423657" y="4408455"/>
            <a:ext cx="578325" cy="665"/>
          </a:xfrm>
          <a:prstGeom prst="straightConnector1">
            <a:avLst/>
          </a:prstGeom>
          <a:ln w="1270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타원 10"/>
          <p:cNvSpPr/>
          <p:nvPr/>
        </p:nvSpPr>
        <p:spPr>
          <a:xfrm>
            <a:off x="3001982" y="4385595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7" name="직선 화살표 연결선 106"/>
          <p:cNvCxnSpPr>
            <a:stCxn id="114" idx="0"/>
            <a:endCxn id="15" idx="2"/>
          </p:cNvCxnSpPr>
          <p:nvPr/>
        </p:nvCxnSpPr>
        <p:spPr>
          <a:xfrm flipH="1">
            <a:off x="2072179" y="4408311"/>
            <a:ext cx="279487" cy="809"/>
          </a:xfrm>
          <a:prstGeom prst="straightConnector1">
            <a:avLst/>
          </a:prstGeom>
          <a:ln w="1270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화살표 연결선 108"/>
          <p:cNvCxnSpPr>
            <a:stCxn id="15" idx="0"/>
            <a:endCxn id="110" idx="6"/>
          </p:cNvCxnSpPr>
          <p:nvPr/>
        </p:nvCxnSpPr>
        <p:spPr>
          <a:xfrm flipH="1">
            <a:off x="1365211" y="4408311"/>
            <a:ext cx="634977" cy="144"/>
          </a:xfrm>
          <a:prstGeom prst="straightConnector1">
            <a:avLst/>
          </a:prstGeom>
          <a:ln w="1270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타원 109"/>
          <p:cNvSpPr/>
          <p:nvPr/>
        </p:nvSpPr>
        <p:spPr>
          <a:xfrm>
            <a:off x="1319492" y="4385595"/>
            <a:ext cx="45719" cy="4571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원호 14"/>
          <p:cNvSpPr/>
          <p:nvPr/>
        </p:nvSpPr>
        <p:spPr>
          <a:xfrm>
            <a:off x="2000179" y="4373120"/>
            <a:ext cx="72000" cy="72000"/>
          </a:xfrm>
          <a:prstGeom prst="arc">
            <a:avLst>
              <a:gd name="adj1" fmla="val 10877295"/>
              <a:gd name="adj2" fmla="val 0"/>
            </a:avLst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원호 113"/>
          <p:cNvSpPr/>
          <p:nvPr/>
        </p:nvSpPr>
        <p:spPr>
          <a:xfrm>
            <a:off x="2351657" y="4373120"/>
            <a:ext cx="72000" cy="72000"/>
          </a:xfrm>
          <a:prstGeom prst="arc">
            <a:avLst>
              <a:gd name="adj1" fmla="val 10877295"/>
              <a:gd name="adj2" fmla="val 0"/>
            </a:avLst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3023412" y="1753464"/>
            <a:ext cx="0" cy="481210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2795637" y="1550625"/>
            <a:ext cx="56327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err="1" smtClean="0">
                <a:solidFill>
                  <a:schemeClr val="accent2">
                    <a:lumMod val="75000"/>
                  </a:schemeClr>
                </a:solidFill>
              </a:rPr>
              <a:t>SHe</a:t>
            </a:r>
            <a:r>
              <a:rPr lang="en-US" altLang="ko-KR" sz="1000" b="1" i="1" dirty="0" smtClean="0">
                <a:solidFill>
                  <a:schemeClr val="accent2">
                    <a:lumMod val="75000"/>
                  </a:schemeClr>
                </a:solidFill>
              </a:rPr>
              <a:t> filling</a:t>
            </a:r>
            <a:endParaRPr lang="ko-KR" altLang="en-US" sz="1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9" name="직선 화살표 연결선 118"/>
          <p:cNvCxnSpPr/>
          <p:nvPr/>
        </p:nvCxnSpPr>
        <p:spPr>
          <a:xfrm flipV="1">
            <a:off x="1339852" y="1753464"/>
            <a:ext cx="0" cy="48121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112077" y="1550625"/>
            <a:ext cx="6434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err="1" smtClean="0">
                <a:solidFill>
                  <a:schemeClr val="accent3">
                    <a:lumMod val="75000"/>
                  </a:schemeClr>
                </a:solidFill>
              </a:rPr>
              <a:t>SHe</a:t>
            </a:r>
            <a:r>
              <a:rPr lang="en-US" altLang="ko-KR" sz="1000" b="1" i="1" dirty="0" smtClean="0">
                <a:solidFill>
                  <a:schemeClr val="accent3">
                    <a:lumMod val="75000"/>
                  </a:schemeClr>
                </a:solidFill>
              </a:rPr>
              <a:t> venting</a:t>
            </a:r>
            <a:endParaRPr lang="ko-KR" altLang="en-US" sz="10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67" name="그룹 66"/>
          <p:cNvGrpSpPr/>
          <p:nvPr/>
        </p:nvGrpSpPr>
        <p:grpSpPr>
          <a:xfrm>
            <a:off x="1585504" y="4280334"/>
            <a:ext cx="108000" cy="163970"/>
            <a:chOff x="2675795" y="4429968"/>
            <a:chExt cx="108000" cy="16397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3" name="순서도: 대조 32"/>
            <p:cNvSpPr/>
            <p:nvPr/>
          </p:nvSpPr>
          <p:spPr>
            <a:xfrm rot="5400000">
              <a:off x="2693795" y="4503938"/>
              <a:ext cx="72000" cy="108000"/>
            </a:xfrm>
            <a:prstGeom prst="flowChartCollat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순서도: 지연 16"/>
            <p:cNvSpPr/>
            <p:nvPr/>
          </p:nvSpPr>
          <p:spPr>
            <a:xfrm rot="-5400000">
              <a:off x="2702782" y="4411968"/>
              <a:ext cx="54000" cy="90000"/>
            </a:xfrm>
            <a:prstGeom prst="flowChartDelay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9" name="직선 연결선 18"/>
            <p:cNvCxnSpPr>
              <a:stCxn id="17" idx="1"/>
              <a:endCxn id="33" idx="1"/>
            </p:cNvCxnSpPr>
            <p:nvPr/>
          </p:nvCxnSpPr>
          <p:spPr>
            <a:xfrm>
              <a:off x="2729782" y="4483968"/>
              <a:ext cx="13" cy="73970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번개 19"/>
          <p:cNvSpPr/>
          <p:nvPr/>
        </p:nvSpPr>
        <p:spPr>
          <a:xfrm>
            <a:off x="2477795" y="4710046"/>
            <a:ext cx="396000" cy="504000"/>
          </a:xfrm>
          <a:prstGeom prst="lightningBolt">
            <a:avLst/>
          </a:prstGeom>
          <a:solidFill>
            <a:srgbClr val="FF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번개 128"/>
          <p:cNvSpPr/>
          <p:nvPr/>
        </p:nvSpPr>
        <p:spPr>
          <a:xfrm>
            <a:off x="1494810" y="4710046"/>
            <a:ext cx="396000" cy="504000"/>
          </a:xfrm>
          <a:prstGeom prst="lightningBolt">
            <a:avLst/>
          </a:prstGeom>
          <a:solidFill>
            <a:srgbClr val="FF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2" name="타원 131"/>
          <p:cNvSpPr/>
          <p:nvPr/>
        </p:nvSpPr>
        <p:spPr>
          <a:xfrm>
            <a:off x="2477795" y="2433182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직선 연결선 24"/>
          <p:cNvCxnSpPr>
            <a:stCxn id="132" idx="0"/>
          </p:cNvCxnSpPr>
          <p:nvPr/>
        </p:nvCxnSpPr>
        <p:spPr>
          <a:xfrm flipV="1">
            <a:off x="2567795" y="2234673"/>
            <a:ext cx="0" cy="19850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4" name="타원 133"/>
          <p:cNvSpPr/>
          <p:nvPr/>
        </p:nvSpPr>
        <p:spPr>
          <a:xfrm>
            <a:off x="1810506" y="243318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3" name="직선 연결선 142"/>
          <p:cNvCxnSpPr>
            <a:stCxn id="134" idx="0"/>
          </p:cNvCxnSpPr>
          <p:nvPr/>
        </p:nvCxnSpPr>
        <p:spPr>
          <a:xfrm flipV="1">
            <a:off x="1900506" y="2234673"/>
            <a:ext cx="0" cy="198509"/>
          </a:xfrm>
          <a:prstGeom prst="lin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5" name="타원 144"/>
          <p:cNvSpPr/>
          <p:nvPr/>
        </p:nvSpPr>
        <p:spPr>
          <a:xfrm>
            <a:off x="2152824" y="2433182"/>
            <a:ext cx="180000" cy="1800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∆P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직선 연결선 26"/>
          <p:cNvCxnSpPr>
            <a:stCxn id="134" idx="6"/>
            <a:endCxn id="145" idx="2"/>
          </p:cNvCxnSpPr>
          <p:nvPr/>
        </p:nvCxnSpPr>
        <p:spPr>
          <a:xfrm>
            <a:off x="1990506" y="2523182"/>
            <a:ext cx="162318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직선 연결선 145"/>
          <p:cNvCxnSpPr>
            <a:stCxn id="145" idx="6"/>
            <a:endCxn id="132" idx="2"/>
          </p:cNvCxnSpPr>
          <p:nvPr/>
        </p:nvCxnSpPr>
        <p:spPr>
          <a:xfrm>
            <a:off x="2332824" y="2523182"/>
            <a:ext cx="144971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3973406" y="3211870"/>
            <a:ext cx="1417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ea typeface="맑은 고딕" panose="020B0503020000020004" pitchFamily="50" charset="-127"/>
              </a:rPr>
              <a:t>TF circulator (2011)</a:t>
            </a:r>
            <a:endParaRPr lang="ko-KR" altLang="en-US" sz="1200" b="1" dirty="0">
              <a:ea typeface="맑은 고딕" panose="020B0503020000020004" pitchFamily="50" charset="-127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861036" y="5565203"/>
            <a:ext cx="1421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ea typeface="맑은 고딕" panose="020B0503020000020004" pitchFamily="50" charset="-127"/>
              </a:rPr>
              <a:t>PF circulator (2011)</a:t>
            </a:r>
            <a:endParaRPr lang="ko-KR" altLang="en-US" sz="1200" b="1" dirty="0">
              <a:ea typeface="맑은 고딕" panose="020B0503020000020004" pitchFamily="50" charset="-127"/>
            </a:endParaRPr>
          </a:p>
        </p:txBody>
      </p:sp>
      <p:pic>
        <p:nvPicPr>
          <p:cNvPr id="151" name="그림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349" y="1593724"/>
            <a:ext cx="2343234" cy="1605047"/>
          </a:xfrm>
          <a:prstGeom prst="rect">
            <a:avLst/>
          </a:prstGeom>
        </p:spPr>
      </p:pic>
      <p:pic>
        <p:nvPicPr>
          <p:cNvPr id="152" name="그림 1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348" y="3889502"/>
            <a:ext cx="2329547" cy="1584092"/>
          </a:xfrm>
          <a:prstGeom prst="rect">
            <a:avLst/>
          </a:prstGeom>
        </p:spPr>
      </p:pic>
      <p:grpSp>
        <p:nvGrpSpPr>
          <p:cNvPr id="60" name="그룹 59"/>
          <p:cNvGrpSpPr/>
          <p:nvPr/>
        </p:nvGrpSpPr>
        <p:grpSpPr>
          <a:xfrm rot="5400000">
            <a:off x="3017881" y="1871712"/>
            <a:ext cx="108000" cy="163970"/>
            <a:chOff x="3269760" y="4048731"/>
            <a:chExt cx="108000" cy="163970"/>
          </a:xfrm>
        </p:grpSpPr>
        <p:sp>
          <p:nvSpPr>
            <p:cNvPr id="171" name="순서도: 대조 170"/>
            <p:cNvSpPr/>
            <p:nvPr/>
          </p:nvSpPr>
          <p:spPr>
            <a:xfrm rot="5400000">
              <a:off x="3287760" y="4122701"/>
              <a:ext cx="72000" cy="108000"/>
            </a:xfrm>
            <a:prstGeom prst="flowChartCollat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2" name="순서도: 지연 171"/>
            <p:cNvSpPr/>
            <p:nvPr/>
          </p:nvSpPr>
          <p:spPr>
            <a:xfrm rot="-5400000">
              <a:off x="3296747" y="4030731"/>
              <a:ext cx="54000" cy="90000"/>
            </a:xfrm>
            <a:prstGeom prst="flowChartDelay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73" name="직선 연결선 172"/>
            <p:cNvCxnSpPr>
              <a:stCxn id="172" idx="1"/>
              <a:endCxn id="171" idx="1"/>
            </p:cNvCxnSpPr>
            <p:nvPr/>
          </p:nvCxnSpPr>
          <p:spPr>
            <a:xfrm>
              <a:off x="3323747" y="4102731"/>
              <a:ext cx="13" cy="73970"/>
            </a:xfrm>
            <a:prstGeom prst="lin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  <p:sp>
        <p:nvSpPr>
          <p:cNvPr id="176" name="순서도: 대조 175"/>
          <p:cNvSpPr/>
          <p:nvPr/>
        </p:nvSpPr>
        <p:spPr>
          <a:xfrm rot="10800000">
            <a:off x="1311729" y="1925258"/>
            <a:ext cx="72000" cy="108000"/>
          </a:xfrm>
          <a:prstGeom prst="flowChartCollat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930476" y="1956039"/>
            <a:ext cx="7744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smtClean="0">
                <a:solidFill>
                  <a:schemeClr val="accent1"/>
                </a:solidFill>
              </a:rPr>
              <a:t>PF circulator</a:t>
            </a:r>
            <a:endParaRPr lang="ko-KR" altLang="en-US" sz="1000" b="1" i="1" dirty="0">
              <a:solidFill>
                <a:schemeClr val="accent1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80192" y="1998316"/>
            <a:ext cx="6528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smtClean="0">
                <a:solidFill>
                  <a:schemeClr val="accent4">
                    <a:lumMod val="75000"/>
                  </a:schemeClr>
                </a:solidFill>
              </a:rPr>
              <a:t>Cold </a:t>
            </a:r>
          </a:p>
          <a:p>
            <a:r>
              <a:rPr lang="en-US" altLang="ko-KR" sz="1000" b="1" i="1" dirty="0" smtClean="0">
                <a:solidFill>
                  <a:schemeClr val="accent4">
                    <a:lumMod val="75000"/>
                  </a:schemeClr>
                </a:solidFill>
              </a:rPr>
              <a:t>compressor</a:t>
            </a:r>
            <a:endParaRPr lang="ko-KR" altLang="en-US" sz="1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63" name="꺾인 연결선 62"/>
          <p:cNvCxnSpPr>
            <a:stCxn id="132" idx="6"/>
            <a:endCxn id="172" idx="3"/>
          </p:cNvCxnSpPr>
          <p:nvPr/>
        </p:nvCxnSpPr>
        <p:spPr>
          <a:xfrm flipV="1">
            <a:off x="2657795" y="1953684"/>
            <a:ext cx="496071" cy="569498"/>
          </a:xfrm>
          <a:prstGeom prst="bentConnector3">
            <a:avLst>
              <a:gd name="adj1" fmla="val 146082"/>
            </a:avLst>
          </a:prstGeom>
          <a:ln w="15875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꺾인 연결선 190"/>
          <p:cNvCxnSpPr>
            <a:stCxn id="145" idx="4"/>
            <a:endCxn id="17" idx="3"/>
          </p:cNvCxnSpPr>
          <p:nvPr/>
        </p:nvCxnSpPr>
        <p:spPr>
          <a:xfrm rot="5400000">
            <a:off x="1107582" y="3145092"/>
            <a:ext cx="1667152" cy="603333"/>
          </a:xfrm>
          <a:prstGeom prst="bentConnector3">
            <a:avLst>
              <a:gd name="adj1" fmla="val 4293"/>
            </a:avLst>
          </a:prstGeom>
          <a:ln w="158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17497" y="5310433"/>
            <a:ext cx="299152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200" i="1" dirty="0" smtClean="0">
                <a:solidFill>
                  <a:schemeClr val="accent2">
                    <a:lumMod val="75000"/>
                  </a:schemeClr>
                </a:solidFill>
              </a:rPr>
              <a:t>Control logic for entire </a:t>
            </a:r>
            <a:r>
              <a:rPr lang="en-US" altLang="ko-KR" sz="1200" i="1" dirty="0" err="1" smtClean="0">
                <a:solidFill>
                  <a:schemeClr val="accent2">
                    <a:lumMod val="75000"/>
                  </a:schemeClr>
                </a:solidFill>
              </a:rPr>
              <a:t>SHe</a:t>
            </a:r>
            <a:r>
              <a:rPr lang="en-US" altLang="ko-KR" sz="1200" i="1" dirty="0" smtClean="0">
                <a:solidFill>
                  <a:schemeClr val="accent2">
                    <a:lumMod val="75000"/>
                  </a:schemeClr>
                </a:solidFill>
              </a:rPr>
              <a:t> pressure handling</a:t>
            </a:r>
          </a:p>
          <a:p>
            <a:r>
              <a:rPr lang="en-US" altLang="ko-KR" sz="12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ko-KR" sz="12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ko-KR" sz="1200" i="1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NFRI original logic</a:t>
            </a:r>
            <a:endParaRPr lang="en-US" altLang="ko-KR" sz="1200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9" name="AT300PV29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1216" y="1363281"/>
            <a:ext cx="2984595" cy="447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TextBox 103"/>
          <p:cNvSpPr txBox="1"/>
          <p:nvPr/>
        </p:nvSpPr>
        <p:spPr>
          <a:xfrm>
            <a:off x="317497" y="5874660"/>
            <a:ext cx="357008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200" i="1" dirty="0">
                <a:solidFill>
                  <a:schemeClr val="accent4"/>
                </a:solidFill>
              </a:rPr>
              <a:t>Control logic for pressure head mitigation in the circuit</a:t>
            </a:r>
          </a:p>
          <a:p>
            <a:r>
              <a:rPr lang="en-US" altLang="ko-KR" sz="1200" i="1" dirty="0">
                <a:solidFill>
                  <a:schemeClr val="accent4"/>
                </a:solidFill>
              </a:rPr>
              <a:t>  </a:t>
            </a:r>
            <a:r>
              <a:rPr lang="en-US" altLang="ko-KR" sz="1200" i="1" dirty="0">
                <a:solidFill>
                  <a:schemeClr val="accent4"/>
                </a:solidFill>
                <a:sym typeface="Wingdings" panose="05000000000000000000" pitchFamily="2" charset="2"/>
              </a:rPr>
              <a:t> Collaboration with ITER Organization</a:t>
            </a:r>
            <a:endParaRPr lang="ko-KR" altLang="en-US" sz="1200" i="1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7250" y="1455224"/>
            <a:ext cx="132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action movie</a:t>
            </a:r>
            <a:endParaRPr lang="ko-KR" altLang="en-US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430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video>
          </p:childTnLst>
        </p:cTn>
      </p:par>
    </p:tnLst>
    <p:bldLst>
      <p:bldP spid="20" grpId="0" animBg="1"/>
      <p:bldP spid="129" grpId="0" animBg="1"/>
      <p:bldP spid="132" grpId="0" animBg="1"/>
      <p:bldP spid="134" grpId="0" animBg="1"/>
      <p:bldP spid="145" grpId="0" animBg="1"/>
      <p:bldP spid="149" grpId="0"/>
      <p:bldP spid="150" grpId="0"/>
      <p:bldP spid="69" grpId="0"/>
      <p:bldP spid="10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188" y="3224048"/>
            <a:ext cx="7921625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ko-KR" alt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313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8" y="826358"/>
            <a:ext cx="4441074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923" y="1258358"/>
            <a:ext cx="8350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sz="1600" b="1" dirty="0" smtClean="0">
                <a:cs typeface="arial" pitchFamily="34" charset="0"/>
              </a:rPr>
              <a:t> The KSTAR HRS has demonstrated sufficient cooling power with margin to cope with the </a:t>
            </a:r>
          </a:p>
          <a:p>
            <a:pPr algn="just">
              <a:lnSpc>
                <a:spcPct val="150000"/>
              </a:lnSpc>
            </a:pPr>
            <a:r>
              <a:rPr lang="en-US" altLang="ko-KR" sz="1600" b="1" dirty="0" smtClean="0">
                <a:cs typeface="arial" pitchFamily="34" charset="0"/>
              </a:rPr>
              <a:t>    thermal load from KSTAR Tokamak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sz="1600" b="1" dirty="0" smtClean="0">
                <a:cs typeface="arial" pitchFamily="34" charset="0"/>
              </a:rPr>
              <a:t>The KSTAR HRS has experienced </a:t>
            </a:r>
            <a:r>
              <a:rPr lang="en-US" altLang="ko-KR" sz="1600" b="1" dirty="0">
                <a:cs typeface="arial" pitchFamily="34" charset="0"/>
              </a:rPr>
              <a:t>47 times of abnormal </a:t>
            </a:r>
            <a:r>
              <a:rPr lang="en-US" altLang="ko-KR" sz="1600" b="1" dirty="0" smtClean="0">
                <a:cs typeface="arial" pitchFamily="34" charset="0"/>
              </a:rPr>
              <a:t>events while campaign period until</a:t>
            </a:r>
            <a:r>
              <a:rPr lang="ko-KR" altLang="en-US" sz="1600" b="1" dirty="0" smtClean="0">
                <a:cs typeface="arial" pitchFamily="34" charset="0"/>
              </a:rPr>
              <a:t> </a:t>
            </a:r>
            <a:r>
              <a:rPr lang="en-US" altLang="ko-KR" sz="1600" b="1" dirty="0" smtClean="0">
                <a:cs typeface="arial" pitchFamily="34" charset="0"/>
              </a:rPr>
              <a:t>now</a:t>
            </a:r>
            <a:endParaRPr lang="en-US" altLang="ko-KR" sz="1600" b="1" dirty="0" smtClean="0"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sz="1600" b="1" dirty="0">
                <a:cs typeface="Times New Roman" pitchFamily="18" charset="0"/>
              </a:rPr>
              <a:t> </a:t>
            </a:r>
            <a:r>
              <a:rPr lang="en-US" altLang="ko-KR" sz="1600" b="1" dirty="0" smtClean="0">
                <a:cs typeface="Times New Roman" pitchFamily="18" charset="0"/>
              </a:rPr>
              <a:t>The availability of system has been around 95% for past 30,000 </a:t>
            </a:r>
            <a:r>
              <a:rPr lang="en-US" altLang="ko-KR" sz="1600" b="1" dirty="0" err="1" smtClean="0">
                <a:cs typeface="Times New Roman" pitchFamily="18" charset="0"/>
              </a:rPr>
              <a:t>hr</a:t>
            </a:r>
            <a:r>
              <a:rPr lang="en-US" altLang="ko-KR" sz="1600" b="1" dirty="0" smtClean="0">
                <a:cs typeface="Times New Roman" pitchFamily="18" charset="0"/>
              </a:rPr>
              <a:t> operation</a:t>
            </a:r>
            <a:endParaRPr lang="en-US" altLang="ko-KR" sz="1600" b="1" dirty="0">
              <a:sym typeface="Wingdings" panose="05000000000000000000" pitchFamily="2" charset="2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80308" y="4379218"/>
            <a:ext cx="4441074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Modification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505254" y="4849700"/>
            <a:ext cx="8422845" cy="33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sz="1600" b="1" i="1" dirty="0"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u="sng" dirty="0" smtClean="0">
                <a:ea typeface="맑은 고딕" pitchFamily="50" charset="-127"/>
                <a:cs typeface="arial" pitchFamily="34" charset="0"/>
              </a:rPr>
              <a:t>The activities of system/component modification increased the reliability &amp; stability of plant</a:t>
            </a:r>
            <a:endParaRPr lang="en-US" altLang="ko-KR" sz="1600" b="1" i="1" u="sng" dirty="0" smtClean="0"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80308" y="3006378"/>
            <a:ext cx="4441074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Maintenance/Repair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05254" y="3484399"/>
            <a:ext cx="84228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sz="1600" b="1" dirty="0"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dirty="0" smtClean="0">
                <a:ea typeface="맑은 고딕" pitchFamily="50" charset="-127"/>
                <a:cs typeface="arial" pitchFamily="34" charset="0"/>
              </a:rPr>
              <a:t>The </a:t>
            </a:r>
            <a:r>
              <a:rPr lang="en-US" altLang="ko-KR" sz="1600" b="1" dirty="0" err="1" smtClean="0">
                <a:ea typeface="맑은 고딕" pitchFamily="50" charset="-127"/>
                <a:cs typeface="arial" pitchFamily="34" charset="0"/>
              </a:rPr>
              <a:t>cryoplant</a:t>
            </a:r>
            <a:r>
              <a:rPr lang="en-US" altLang="ko-KR" sz="1600" b="1" dirty="0" smtClean="0">
                <a:ea typeface="맑은 고딕" pitchFamily="50" charset="-127"/>
                <a:cs typeface="arial" pitchFamily="34" charset="0"/>
              </a:rPr>
              <a:t> has been operated properly thanks to successful maintenance/repair activities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sz="1600" b="1" i="1" dirty="0"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u="sng" dirty="0" smtClean="0">
                <a:ea typeface="맑은 고딕" pitchFamily="50" charset="-127"/>
                <a:cs typeface="arial" pitchFamily="34" charset="0"/>
              </a:rPr>
              <a:t>Most of maintenance/repair works are performed by NFRI that helps the flexibility of operation</a:t>
            </a:r>
            <a:endParaRPr lang="en-US" altLang="ko-KR" sz="1600" b="1" i="1" u="sng" dirty="0" smtClean="0">
              <a:ea typeface="맑은 고딕" pitchFamily="50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15261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188" y="2347546"/>
            <a:ext cx="7921625" cy="219734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谢谢您的倾听</a:t>
            </a:r>
            <a:r>
              <a:rPr lang="en-US" altLang="ko-K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</a:t>
            </a:r>
          </a:p>
          <a:p>
            <a:pPr algn="ctr">
              <a:lnSpc>
                <a:spcPct val="150000"/>
              </a:lnSpc>
            </a:pPr>
            <a:r>
              <a:rPr lang="en-US" altLang="ko-K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THE ATTENTION</a:t>
            </a:r>
            <a:r>
              <a:rPr lang="en-US" altLang="ko-K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</a:t>
            </a:r>
            <a:endParaRPr lang="en-US" altLang="ja-JP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경청해</a:t>
            </a:r>
            <a:r>
              <a:rPr lang="en-US" altLang="ko-K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주셔서 감사합니다</a:t>
            </a:r>
            <a:r>
              <a:rPr lang="en-US" altLang="ko-K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</a:t>
            </a:r>
            <a:endParaRPr lang="ja-JP" alt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345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188" y="3224048"/>
            <a:ext cx="7921625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ko-KR" alt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34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7" y="826358"/>
            <a:ext cx="6003868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Introduction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087645"/>
              </p:ext>
            </p:extLst>
          </p:nvPr>
        </p:nvGraphicFramePr>
        <p:xfrm>
          <a:off x="4877400" y="1314572"/>
          <a:ext cx="4113695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193">
                  <a:extLst>
                    <a:ext uri="{9D8B030D-6E8A-4147-A177-3AD203B41FA5}">
                      <a16:colId xmlns:a16="http://schemas.microsoft.com/office/drawing/2014/main" val="982064871"/>
                    </a:ext>
                  </a:extLst>
                </a:gridCol>
                <a:gridCol w="1159751">
                  <a:extLst>
                    <a:ext uri="{9D8B030D-6E8A-4147-A177-3AD203B41FA5}">
                      <a16:colId xmlns:a16="http://schemas.microsoft.com/office/drawing/2014/main" val="4018766745"/>
                    </a:ext>
                  </a:extLst>
                </a:gridCol>
                <a:gridCol w="1159751">
                  <a:extLst>
                    <a:ext uri="{9D8B030D-6E8A-4147-A177-3AD203B41FA5}">
                      <a16:colId xmlns:a16="http://schemas.microsoft.com/office/drawing/2014/main" val="1069895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smtClean="0">
                          <a:latin typeface="+mn-lt"/>
                        </a:rPr>
                        <a:t>Parameter</a:t>
                      </a:r>
                      <a:endParaRPr lang="ko-KR" altLang="en-US" sz="12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KSTAR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>
                          <a:latin typeface="+mn-lt"/>
                        </a:rPr>
                        <a:t>ITER</a:t>
                      </a:r>
                      <a:endParaRPr lang="ko-KR" alt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077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Major radius, </a:t>
                      </a:r>
                      <a:r>
                        <a:rPr kumimoji="0" lang="en-US" altLang="ko-KR" sz="12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R</a:t>
                      </a:r>
                      <a:r>
                        <a:rPr kumimoji="0" lang="en-US" altLang="ko-KR" sz="1200" b="1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0</a:t>
                      </a:r>
                      <a:endParaRPr kumimoji="0" lang="en-US" altLang="ko-KR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Minor radius, </a:t>
                      </a:r>
                      <a:r>
                        <a:rPr kumimoji="0" lang="en-US" altLang="ko-KR" sz="12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a </a:t>
                      </a:r>
                      <a:endParaRPr kumimoji="0" lang="en-US" altLang="ko-KR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Elongation, </a:t>
                      </a:r>
                      <a:r>
                        <a:rPr kumimoji="0" lang="en-US" altLang="ko-KR" sz="12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Symbol" pitchFamily="18" charset="2"/>
                        </a:rPr>
                        <a:t>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Symbol" pitchFamily="18" charset="2"/>
                        </a:rPr>
                        <a:t>Triangularity</a:t>
                      </a: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Symbol" pitchFamily="18" charset="2"/>
                        </a:rPr>
                        <a:t>, </a:t>
                      </a:r>
                      <a:r>
                        <a:rPr kumimoji="0" lang="en-US" altLang="ko-KR" sz="12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Symbol" pitchFamily="18" charset="2"/>
                        </a:rPr>
                        <a:t>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Plasma volume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Plasma surface area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Plasma cross section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Plasma shape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  <a:sym typeface="Symbol" pitchFamily="18" charset="2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Plasma current, </a:t>
                      </a:r>
                      <a:r>
                        <a:rPr kumimoji="0" lang="en-US" altLang="ko-KR" sz="12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I</a:t>
                      </a:r>
                      <a:r>
                        <a:rPr kumimoji="0" lang="en-US" altLang="ko-KR" sz="1200" b="1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P </a:t>
                      </a:r>
                      <a:endParaRPr kumimoji="0" lang="en-US" altLang="ko-KR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Toroidal field, </a:t>
                      </a:r>
                      <a:r>
                        <a:rPr kumimoji="0" lang="en-US" altLang="ko-KR" sz="12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B</a:t>
                      </a:r>
                      <a:r>
                        <a:rPr kumimoji="0" lang="en-US" altLang="ko-KR" sz="1200" b="1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0 </a:t>
                      </a:r>
                      <a:endParaRPr kumimoji="0" lang="en-US" altLang="ko-KR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Pulse length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Symbol" pitchFamily="18" charset="2"/>
                        </a:rPr>
                        <a:t></a:t>
                      </a:r>
                      <a:r>
                        <a:rPr kumimoji="0" lang="en-US" altLang="ko-KR" sz="1200" b="1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Symbol" pitchFamily="18" charset="2"/>
                        </a:rPr>
                        <a:t>N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Plasma fuel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Superconductor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Auxiliary heating /CD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Cryogenics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1.8</a:t>
                      </a: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m</a:t>
                      </a:r>
                      <a:endParaRPr kumimoji="0" lang="en-US" altLang="ko-KR" sz="1200" b="1" i="0" u="none" strike="noStrike" kern="0" cap="none" spc="0" normalizeH="0" baseline="-2500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0.5 m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2.0</a:t>
                      </a:r>
                      <a:endParaRPr kumimoji="0" lang="en-US" altLang="ko-KR" sz="1200" b="1" i="0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  <a:sym typeface="Symbol" pitchFamily="18" charset="2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  <a:sym typeface="Symbol" pitchFamily="18" charset="2"/>
                        </a:rPr>
                        <a:t>0.8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17.8 m</a:t>
                      </a:r>
                      <a:r>
                        <a:rPr kumimoji="0" lang="en-US" altLang="ko-KR" sz="1200" b="1" i="0" u="none" strike="noStrike" kern="0" cap="none" spc="0" normalizeH="0" baseline="30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56 m</a:t>
                      </a:r>
                      <a:r>
                        <a:rPr kumimoji="0" lang="en-US" altLang="ko-KR" sz="1200" b="1" i="0" u="none" strike="noStrike" kern="0" cap="none" spc="0" normalizeH="0" baseline="30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1.6 m</a:t>
                      </a:r>
                      <a:r>
                        <a:rPr kumimoji="0" lang="en-US" altLang="ko-KR" sz="1200" b="1" i="0" u="none" strike="noStrike" kern="0" cap="none" spc="0" normalizeH="0" baseline="30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DN, SN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  <a:sym typeface="Symbol" pitchFamily="18" charset="2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2.0 MA 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3.5 T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300 s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5.0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H, D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Nb</a:t>
                      </a:r>
                      <a:r>
                        <a:rPr kumimoji="0" lang="en-US" altLang="ko-KR" sz="1200" b="1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Sn, </a:t>
                      </a:r>
                      <a:r>
                        <a:rPr kumimoji="0" lang="en-US" altLang="ko-KR" sz="1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NbTi</a:t>
                      </a:r>
                      <a:endParaRPr kumimoji="0" lang="en-US" altLang="ko-KR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~ 26 MW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9kW@4.5K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1kW@4.5K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6</a:t>
                      </a:r>
                      <a:r>
                        <a:rPr kumimoji="0" lang="ko-KR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.</a:t>
                      </a: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 m</a:t>
                      </a:r>
                      <a:endParaRPr kumimoji="0" lang="en-US" altLang="ko-KR" sz="1200" b="1" kern="0" baseline="-25000" dirty="0" smtClean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2.0 m</a:t>
                      </a: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1.7</a:t>
                      </a:r>
                      <a:endParaRPr kumimoji="0" lang="en-US" altLang="ko-KR" sz="1200" b="1" kern="0" dirty="0" smtClean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Arial" pitchFamily="34" charset="0"/>
                        <a:sym typeface="Symbol" pitchFamily="18" charset="2"/>
                      </a:endParaRP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  <a:sym typeface="Symbol" pitchFamily="18" charset="2"/>
                        </a:rPr>
                        <a:t>0.33</a:t>
                      </a: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830 m</a:t>
                      </a:r>
                      <a:r>
                        <a:rPr kumimoji="0" lang="en-US" altLang="ko-KR" sz="1200" b="1" kern="0" baseline="300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680 m</a:t>
                      </a:r>
                      <a:r>
                        <a:rPr kumimoji="0" lang="en-US" altLang="ko-KR" sz="1200" b="1" kern="0" baseline="300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22 m</a:t>
                      </a:r>
                      <a:r>
                        <a:rPr kumimoji="0" lang="en-US" altLang="ko-KR" sz="1200" b="1" kern="0" baseline="300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SN</a:t>
                      </a: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en-US" altLang="ko-KR" sz="1200" b="1" kern="0" dirty="0" smtClean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Arial" pitchFamily="34" charset="0"/>
                        <a:sym typeface="Symbol" pitchFamily="18" charset="2"/>
                      </a:endParaRP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15 (17) MA</a:t>
                      </a:r>
                      <a:endParaRPr kumimoji="0" lang="en-US" altLang="ko-KR" sz="1200" b="1" kern="0" baseline="-250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5.3 T  </a:t>
                      </a: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400 s </a:t>
                      </a: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~2.0</a:t>
                      </a: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en-US" altLang="ko-KR" sz="1200" b="1" kern="0" dirty="0" smtClean="0"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latin typeface="+mn-lt"/>
                          <a:ea typeface="+mn-ea"/>
                          <a:cs typeface="Arial" pitchFamily="34" charset="0"/>
                        </a:rPr>
                        <a:t>H, D, T</a:t>
                      </a:r>
                    </a:p>
                    <a:p>
                      <a:pPr lvl="0"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Nb</a:t>
                      </a:r>
                      <a:r>
                        <a:rPr kumimoji="0" lang="en-US" altLang="ko-KR" sz="1200" b="1" kern="0" baseline="-250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en-US" altLang="ko-KR" sz="1200" b="1" kern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Sn, </a:t>
                      </a:r>
                      <a:r>
                        <a:rPr kumimoji="0" lang="en-US" altLang="ko-KR" sz="1200" b="1" kern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NbTi</a:t>
                      </a:r>
                      <a:endParaRPr kumimoji="0" lang="en-US" altLang="ko-KR" sz="1200" b="1" kern="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73 (110) MW</a:t>
                      </a:r>
                      <a:b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</a:br>
                      <a:r>
                        <a:rPr kumimoji="0" lang="en-US" altLang="ko-KR" sz="1200" b="1" kern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3*</a:t>
                      </a:r>
                      <a:r>
                        <a:rPr kumimoji="0" lang="en-US" altLang="ko-KR" sz="1200" b="1" kern="0" dirty="0" smtClean="0">
                          <a:latin typeface="+mn-lt"/>
                          <a:ea typeface="+mn-ea"/>
                          <a:cs typeface="Arial" pitchFamily="34" charset="0"/>
                        </a:rPr>
                        <a:t>25 kW@4.5K</a:t>
                      </a:r>
                    </a:p>
                    <a:p>
                      <a:pPr defTabSz="979488" fontAlgn="auto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1200" b="1" kern="0" dirty="0" smtClean="0">
                          <a:latin typeface="+mn-lt"/>
                          <a:ea typeface="+mn-ea"/>
                          <a:cs typeface="Arial" pitchFamily="34" charset="0"/>
                        </a:rPr>
                        <a:t>1MW</a:t>
                      </a:r>
                      <a:r>
                        <a:rPr kumimoji="0" lang="en-US" altLang="ko-KR" sz="1200" b="1" kern="0" baseline="0" dirty="0" smtClean="0">
                          <a:latin typeface="+mn-lt"/>
                          <a:ea typeface="+mn-ea"/>
                          <a:cs typeface="Arial" pitchFamily="34" charset="0"/>
                        </a:rPr>
                        <a:t> LN2 Plant</a:t>
                      </a:r>
                      <a:endParaRPr kumimoji="0" lang="en-US" altLang="ko-KR" sz="1200" b="1" kern="0" dirty="0" smtClean="0"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20105"/>
                  </a:ext>
                </a:extLst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16923" y="1258358"/>
            <a:ext cx="393917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ym typeface="Wingdings" panose="05000000000000000000" pitchFamily="2" charset="2"/>
              </a:rPr>
              <a:t>Mission of                   Program</a:t>
            </a:r>
            <a:endParaRPr lang="en-US" altLang="ko-KR" sz="1600" b="1" dirty="0">
              <a:sym typeface="Wingdings" panose="05000000000000000000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187" y="1626407"/>
            <a:ext cx="4343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- </a:t>
            </a:r>
            <a:r>
              <a:rPr lang="en-US" altLang="ko-KR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ko-KR" sz="1400" b="1" dirty="0" smtClean="0"/>
              <a:t>orean </a:t>
            </a:r>
            <a:r>
              <a:rPr lang="en-US" altLang="ko-KR" sz="1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ko-KR" sz="1400" b="1" dirty="0" smtClean="0"/>
              <a:t>uperconducting </a:t>
            </a:r>
            <a:r>
              <a:rPr lang="en-US" altLang="ko-KR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ko-KR" sz="1400" b="1" dirty="0" smtClean="0"/>
              <a:t>okamak </a:t>
            </a:r>
            <a:r>
              <a:rPr lang="en-US" altLang="ko-KR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ko-KR" sz="1400" b="1" dirty="0" smtClean="0"/>
              <a:t>dvanced </a:t>
            </a:r>
            <a:r>
              <a:rPr lang="en-US" altLang="ko-KR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altLang="ko-KR" sz="1400" b="1" dirty="0" smtClean="0"/>
              <a:t>esearch</a:t>
            </a:r>
            <a:endParaRPr lang="ko-KR" alt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11188" y="1934184"/>
            <a:ext cx="354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- Construct the superconducting tokamak</a:t>
            </a:r>
            <a:endParaRPr lang="ko-KR" altLang="en-US" sz="1400" b="1" dirty="0"/>
          </a:p>
        </p:txBody>
      </p:sp>
      <p:pic>
        <p:nvPicPr>
          <p:cNvPr id="30" name="그림 35" descr="kstar로고_무배경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7890" y="1351548"/>
            <a:ext cx="813210" cy="22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_x75010800" descr="EMB000007b8bf80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920" y="2302233"/>
            <a:ext cx="3701702" cy="251734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611187" y="2241961"/>
            <a:ext cx="354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- Exploit SC tokamak operation technologies </a:t>
            </a:r>
            <a:endParaRPr lang="ko-KR" altLang="en-US" sz="1400" b="1" dirty="0"/>
          </a:p>
        </p:txBody>
      </p:sp>
      <p:sp>
        <p:nvSpPr>
          <p:cNvPr id="34" name="오각형 33"/>
          <p:cNvSpPr/>
          <p:nvPr/>
        </p:nvSpPr>
        <p:spPr>
          <a:xfrm>
            <a:off x="835630" y="2549738"/>
            <a:ext cx="2890550" cy="31242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Steady state H-mode operation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오각형 34"/>
          <p:cNvSpPr/>
          <p:nvPr/>
        </p:nvSpPr>
        <p:spPr>
          <a:xfrm>
            <a:off x="835630" y="3024145"/>
            <a:ext cx="2890550" cy="312420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performance operation modes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59" y="3423178"/>
            <a:ext cx="3827540" cy="2913337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38" y="1662407"/>
            <a:ext cx="7801362" cy="4880148"/>
          </a:xfrm>
          <a:prstGeom prst="rect">
            <a:avLst/>
          </a:prstGeom>
        </p:spPr>
      </p:pic>
      <p:grpSp>
        <p:nvGrpSpPr>
          <p:cNvPr id="38" name="그룹 37"/>
          <p:cNvGrpSpPr/>
          <p:nvPr/>
        </p:nvGrpSpPr>
        <p:grpSpPr>
          <a:xfrm>
            <a:off x="2277801" y="2191634"/>
            <a:ext cx="4389120" cy="2781300"/>
            <a:chOff x="2252318" y="1939308"/>
            <a:chExt cx="4389120" cy="278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grpSpPr>
        <p:pic>
          <p:nvPicPr>
            <p:cNvPr id="39" name="Picture 2" descr="J:\9_photo_NFRI\KSTAR\2010-1005 주장치실\output\IMG_0116.jpg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52318" y="1939308"/>
              <a:ext cx="4389120" cy="27813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0" name="TextBox 39"/>
            <p:cNvSpPr txBox="1"/>
            <p:nvPr/>
          </p:nvSpPr>
          <p:spPr>
            <a:xfrm>
              <a:off x="5151120" y="4458998"/>
              <a:ext cx="14903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KSTAR Main Hall-2011</a:t>
              </a:r>
              <a:endParaRPr lang="ko-KR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7" name="그림 35" descr="kstar로고_무배경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025" y="906763"/>
            <a:ext cx="871138" cy="24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그룹 27"/>
          <p:cNvGrpSpPr/>
          <p:nvPr/>
        </p:nvGrpSpPr>
        <p:grpSpPr>
          <a:xfrm>
            <a:off x="0" y="1314840"/>
            <a:ext cx="9144000" cy="5143500"/>
            <a:chOff x="0" y="1364718"/>
            <a:chExt cx="9144000" cy="5143500"/>
          </a:xfrm>
        </p:grpSpPr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64718"/>
              <a:ext cx="9144000" cy="51435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013729" y="2506980"/>
              <a:ext cx="1018475" cy="2419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KSTAR Tokamak</a:t>
              </a:r>
              <a:endParaRPr lang="ko-KR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996117" y="2948145"/>
              <a:ext cx="838939" cy="2419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NBI-1 (5MW)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46164" y="3495169"/>
              <a:ext cx="1343885" cy="41125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NBI-2 (6MW) </a:t>
              </a:r>
            </a:p>
            <a:p>
              <a:pPr algn="ctr"/>
              <a:r>
                <a:rPr lang="en-US" altLang="ko-K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Under commissioning</a:t>
              </a:r>
              <a:endParaRPr lang="ko-KR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28943" y="3908425"/>
              <a:ext cx="943134" cy="2419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Fueling system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42129" y="4076065"/>
              <a:ext cx="1145112" cy="2419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Diagnosis Systems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50316" y="2134849"/>
              <a:ext cx="854970" cy="2419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Vacuum Duct</a:t>
              </a:r>
              <a:endParaRPr lang="ko-KR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06649" y="1454760"/>
              <a:ext cx="1840816" cy="2419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Secondary helium distribution</a:t>
              </a:r>
              <a:endParaRPr lang="ko-KR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60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5" grpId="0"/>
      <p:bldP spid="25" grpId="1"/>
      <p:bldP spid="33" grpId="0"/>
      <p:bldP spid="33" grpId="1"/>
      <p:bldP spid="34" grpId="0" animBg="1"/>
      <p:bldP spid="34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80307" y="826358"/>
            <a:ext cx="6003868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              Cryogenic Activity</a:t>
            </a:r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9" descr="nfri symbol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562820" y="942707"/>
            <a:ext cx="703654" cy="19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368" y="3228236"/>
            <a:ext cx="1897784" cy="1321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grpSp>
        <p:nvGrpSpPr>
          <p:cNvPr id="8" name="그룹 7"/>
          <p:cNvGrpSpPr/>
          <p:nvPr/>
        </p:nvGrpSpPr>
        <p:grpSpPr>
          <a:xfrm>
            <a:off x="2463819" y="1915201"/>
            <a:ext cx="2028509" cy="2627174"/>
            <a:chOff x="2516571" y="1730222"/>
            <a:chExt cx="2028509" cy="26271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3" descr="D:\KSTAR\주간회의_Team\2012\120418\kaser\IMG_5947.JPG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75343" y="1730223"/>
              <a:ext cx="1069737" cy="139448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7" descr="PICT15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6571" y="1730222"/>
              <a:ext cx="1001534" cy="1394481"/>
            </a:xfrm>
            <a:prstGeom prst="rect">
              <a:avLst/>
            </a:prstGeom>
            <a:noFill/>
            <a:effectLst>
              <a:softEdge rad="63500"/>
            </a:effectLst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7" b="13196"/>
            <a:stretch/>
          </p:blipFill>
          <p:spPr>
            <a:xfrm>
              <a:off x="2516571" y="3066067"/>
              <a:ext cx="2028509" cy="1291329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12" name="Picture 6" descr="D:\기술정보\종합자료\소형액화기사진\액화1400.bmp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85"/>
          <a:stretch/>
        </p:blipFill>
        <p:spPr bwMode="auto">
          <a:xfrm>
            <a:off x="284572" y="2139005"/>
            <a:ext cx="2028208" cy="141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grpSp>
        <p:nvGrpSpPr>
          <p:cNvPr id="13" name="그룹 12"/>
          <p:cNvGrpSpPr/>
          <p:nvPr/>
        </p:nvGrpSpPr>
        <p:grpSpPr>
          <a:xfrm>
            <a:off x="6605807" y="1940228"/>
            <a:ext cx="2286673" cy="2519201"/>
            <a:chOff x="6605807" y="1611233"/>
            <a:chExt cx="2286673" cy="25192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122" descr="TES Comp LP 0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605" y="1611233"/>
              <a:ext cx="636470" cy="669407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5" descr="IMG_3919"/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22130" y="2265630"/>
              <a:ext cx="763804" cy="629159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29" descr="integ CB 01"/>
            <p:cNvPicPr>
              <a:picLocks noChangeAspect="1" noChangeArrowheads="1"/>
            </p:cNvPicPr>
            <p:nvPr/>
          </p:nvPicPr>
          <p:blipFill rotWithShape="1">
            <a:blip r:embed="rId10" cstate="hqprint"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508"/>
            <a:stretch/>
          </p:blipFill>
          <p:spPr bwMode="auto">
            <a:xfrm>
              <a:off x="7380312" y="2265629"/>
              <a:ext cx="778518" cy="624157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54" descr="Helium Plant Room1"/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492"/>
            <a:stretch/>
          </p:blipFill>
          <p:spPr bwMode="auto">
            <a:xfrm>
              <a:off x="8075308" y="1628801"/>
              <a:ext cx="817172" cy="636830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72" descr="Helium Facility Room1"/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124662" y="2901637"/>
              <a:ext cx="737672" cy="603388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73" descr="DSC_6542"/>
            <p:cNvPicPr>
              <a:picLocks noChangeAspect="1" noChangeArrowheads="1"/>
            </p:cNvPicPr>
            <p:nvPr/>
          </p:nvPicPr>
          <p:blipFill rotWithShape="1">
            <a:blip r:embed="rId13" cstate="hqprint">
              <a:lum brigh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05807" y="3516142"/>
              <a:ext cx="2261967" cy="614292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58" descr="DSC00607"/>
            <p:cNvPicPr>
              <a:picLocks noChangeAspect="1" noChangeArrowheads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43101" y="1612958"/>
              <a:ext cx="830187" cy="667683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2" descr="HX DB ISO TEST"/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147810" y="2277298"/>
              <a:ext cx="724972" cy="618944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74" descr="DSC07607"/>
            <p:cNvPicPr>
              <a:picLocks noChangeAspect="1" noChangeArrowheads="1"/>
            </p:cNvPicPr>
            <p:nvPr/>
          </p:nvPicPr>
          <p:blipFill rotWithShape="1">
            <a:blip r:embed="rId16" cstate="hqprint">
              <a:lum bright="-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76408" y="2889662"/>
              <a:ext cx="748254" cy="628026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33" descr="damper 02"/>
            <p:cNvPicPr>
              <a:picLocks noChangeAspect="1" noChangeArrowheads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19"/>
            <a:stretch/>
          </p:blipFill>
          <p:spPr bwMode="auto">
            <a:xfrm>
              <a:off x="6622129" y="2871784"/>
              <a:ext cx="741043" cy="644357"/>
            </a:xfrm>
            <a:prstGeom prst="rect">
              <a:avLst/>
            </a:prstGeom>
            <a:ln>
              <a:noFill/>
            </a:ln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2" descr="C:\Users\usera1\Desktop\업무참고자료\TF 자석구조물 극저온 냉각 달성.jpg"/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3369" y="1872948"/>
            <a:ext cx="1878108" cy="138099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5205458"/>
            <a:ext cx="673011" cy="109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289" y="5205458"/>
            <a:ext cx="1481789" cy="109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/>
        </p:spPr>
      </p:pic>
      <p:sp>
        <p:nvSpPr>
          <p:cNvPr id="28" name="갈매기형 수장 27"/>
          <p:cNvSpPr/>
          <p:nvPr/>
        </p:nvSpPr>
        <p:spPr bwMode="auto">
          <a:xfrm>
            <a:off x="284571" y="1381731"/>
            <a:ext cx="2232000" cy="432048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1991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갈매기형 수장 28"/>
          <p:cNvSpPr/>
          <p:nvPr/>
        </p:nvSpPr>
        <p:spPr bwMode="auto">
          <a:xfrm>
            <a:off x="2426082" y="1381731"/>
            <a:ext cx="2232000" cy="43204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2002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갈매기형 수장 29"/>
          <p:cNvSpPr/>
          <p:nvPr/>
        </p:nvSpPr>
        <p:spPr bwMode="auto">
          <a:xfrm>
            <a:off x="4567593" y="1381731"/>
            <a:ext cx="2092640" cy="432048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갈매기형 수장 31"/>
          <p:cNvSpPr/>
          <p:nvPr/>
        </p:nvSpPr>
        <p:spPr bwMode="auto">
          <a:xfrm>
            <a:off x="6541151" y="1381731"/>
            <a:ext cx="2352023" cy="432048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2006-2007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갈매기형 수장 33"/>
          <p:cNvSpPr/>
          <p:nvPr/>
        </p:nvSpPr>
        <p:spPr bwMode="auto">
          <a:xfrm>
            <a:off x="284569" y="4701404"/>
            <a:ext cx="4358799" cy="432048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2008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갈매기형 수장 34"/>
          <p:cNvSpPr/>
          <p:nvPr/>
        </p:nvSpPr>
        <p:spPr bwMode="auto">
          <a:xfrm>
            <a:off x="4517576" y="4701404"/>
            <a:ext cx="1620000" cy="432048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갈매기형 수장 36"/>
          <p:cNvSpPr/>
          <p:nvPr/>
        </p:nvSpPr>
        <p:spPr bwMode="auto">
          <a:xfrm>
            <a:off x="6013959" y="4701404"/>
            <a:ext cx="2879215" cy="432048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2017-Present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793650" y="5198155"/>
            <a:ext cx="1745009" cy="1101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04" t="28670" r="13576" b="11915"/>
          <a:stretch/>
        </p:blipFill>
        <p:spPr>
          <a:xfrm>
            <a:off x="7702549" y="5207000"/>
            <a:ext cx="1212851" cy="1092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74" y="5200424"/>
            <a:ext cx="1818614" cy="1098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544" y="5205459"/>
            <a:ext cx="1438981" cy="1093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25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80308" y="826358"/>
            <a:ext cx="4443778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Cryogenic System</a:t>
            </a:r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98353" y="1364719"/>
            <a:ext cx="4256580" cy="64438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HELIUM REFRIGERATION SYSTEM </a:t>
            </a:r>
          </a:p>
          <a:p>
            <a:pPr algn="ctr"/>
            <a:r>
              <a:rPr lang="en-US" altLang="ko-K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(9kW@4.5K, Air Liquide Advanced Technologies, 2008)</a:t>
            </a:r>
            <a:endParaRPr lang="ko-KR" alt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94756" y="2009105"/>
            <a:ext cx="2245813" cy="956306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HELIUM DISTRIBUTION SYSTEM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436972" y="2009105"/>
            <a:ext cx="2017961" cy="95630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CURRENT LEAD SYSTEM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94756" y="2963529"/>
            <a:ext cx="2245813" cy="954424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KSTAR TF &amp; PF SC MAGNETS SYSTEM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440569" y="2963530"/>
            <a:ext cx="2014364" cy="95442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KSTAR CURRENT LEAD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 rot="16200000">
            <a:off x="3745471" y="2443335"/>
            <a:ext cx="2553235" cy="39600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GAS MANAGEMENT SYSTEM#2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220088" y="1364719"/>
            <a:ext cx="3569638" cy="644384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HELIUM REFRIGERATOR </a:t>
            </a:r>
          </a:p>
          <a:p>
            <a:pPr algn="ctr"/>
            <a:r>
              <a:rPr lang="en-US" altLang="ko-K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(1kW@4.5K, Linde </a:t>
            </a:r>
            <a:r>
              <a:rPr lang="en-US" altLang="ko-KR" sz="1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Kryotechnik</a:t>
            </a:r>
            <a:r>
              <a:rPr lang="en-US" altLang="ko-K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AG, 1</a:t>
            </a:r>
            <a:r>
              <a:rPr lang="en-US" altLang="ko-KR" sz="12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st</a:t>
            </a:r>
            <a:r>
              <a:rPr lang="en-US" altLang="ko-K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built 2002 &amp; relocated/modified 2016)</a:t>
            </a:r>
            <a:endParaRPr lang="ko-KR" alt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220087" y="2009104"/>
            <a:ext cx="3569639" cy="954424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UPGRADED DISTRIBUTION SYSTEM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220089" y="2963529"/>
            <a:ext cx="554638" cy="954424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CPI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357925" y="2963529"/>
            <a:ext cx="744217" cy="954424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NBI-2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102143" y="2963529"/>
            <a:ext cx="847810" cy="954424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SMBI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949953" y="2963529"/>
            <a:ext cx="839773" cy="954424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LHE DEWAR</a:t>
            </a:r>
          </a:p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(R&amp;D USERS)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5"/>
          <a:stretch/>
        </p:blipFill>
        <p:spPr bwMode="auto">
          <a:xfrm>
            <a:off x="5048249" y="3980336"/>
            <a:ext cx="3547217" cy="25475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952" y="3980336"/>
            <a:ext cx="3815148" cy="25475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5774727" y="2963529"/>
            <a:ext cx="583198" cy="954424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PIS</a:t>
            </a:r>
            <a:endParaRPr lang="ko-KR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 rot="16200000">
            <a:off x="3348086" y="2441953"/>
            <a:ext cx="2556000" cy="396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GAS MANAGEMENT SYSTEM#1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94756" y="1361953"/>
            <a:ext cx="4629330" cy="5184000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3137"/>
            </a:schemeClr>
          </a:solidFill>
          <a:ln w="2222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Picture 29" descr="nfri symbol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548667" y="942707"/>
            <a:ext cx="703654" cy="19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9658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80307" y="826358"/>
            <a:ext cx="6012180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Diagram of KSTAR Helium Circuit w/ 9kW@4.5K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25" y="1235552"/>
            <a:ext cx="7854388" cy="5318570"/>
          </a:xfrm>
          <a:prstGeom prst="rect">
            <a:avLst/>
          </a:prstGeom>
          <a:effectLst/>
        </p:spPr>
      </p:pic>
      <p:sp>
        <p:nvSpPr>
          <p:cNvPr id="2" name="모서리가 둥근 직사각형 1"/>
          <p:cNvSpPr/>
          <p:nvPr/>
        </p:nvSpPr>
        <p:spPr>
          <a:xfrm>
            <a:off x="4887883" y="2901142"/>
            <a:ext cx="3276000" cy="1476000"/>
          </a:xfrm>
          <a:prstGeom prst="roundRect">
            <a:avLst>
              <a:gd name="adj" fmla="val 4386"/>
            </a:avLst>
          </a:prstGeom>
          <a:solidFill>
            <a:schemeClr val="accent2">
              <a:lumMod val="75000"/>
              <a:alpha val="23137"/>
            </a:scheme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39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889289" y="3009403"/>
            <a:ext cx="928139" cy="169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ko-KR" sz="1000" b="1" dirty="0">
                <a:solidFill>
                  <a:schemeClr val="tx2"/>
                </a:solidFill>
              </a:rPr>
              <a:t>Thermal</a:t>
            </a:r>
            <a:r>
              <a:rPr lang="en-US" altLang="ko-KR" sz="1100" b="1" dirty="0">
                <a:solidFill>
                  <a:schemeClr val="tx2"/>
                </a:solidFill>
              </a:rPr>
              <a:t> damper</a:t>
            </a:r>
            <a:endParaRPr lang="ko-KR" altLang="en-US" sz="11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2"/>
            <a:ext cx="9144000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ko-KR" alt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80308" y="826358"/>
            <a:ext cx="4565156" cy="39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magnet Cooling &amp; Operation Trend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16923" y="1258358"/>
            <a:ext cx="620000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ym typeface="Wingdings" panose="05000000000000000000" pitchFamily="2" charset="2"/>
              </a:rPr>
              <a:t>Thermal </a:t>
            </a:r>
            <a:r>
              <a:rPr lang="en-US" altLang="ko-KR" sz="1600" b="1" dirty="0">
                <a:sym typeface="Wingdings" panose="05000000000000000000" pitchFamily="2" charset="2"/>
              </a:rPr>
              <a:t>load </a:t>
            </a:r>
            <a:r>
              <a:rPr lang="en-US" altLang="ko-KR" sz="1600" b="1" dirty="0" smtClean="0">
                <a:sym typeface="Wingdings" panose="05000000000000000000" pitchFamily="2" charset="2"/>
              </a:rPr>
              <a:t>handling of the KSTAR SC magnets</a:t>
            </a:r>
            <a:endParaRPr lang="en-US" altLang="ko-KR" sz="1600" b="1" dirty="0">
              <a:sym typeface="Wingdings" panose="05000000000000000000" pitchFamily="2" charset="2"/>
            </a:endParaRPr>
          </a:p>
        </p:txBody>
      </p:sp>
      <p:sp>
        <p:nvSpPr>
          <p:cNvPr id="177" name="직사각형 176"/>
          <p:cNvSpPr/>
          <p:nvPr/>
        </p:nvSpPr>
        <p:spPr>
          <a:xfrm>
            <a:off x="876440" y="2212681"/>
            <a:ext cx="3110190" cy="9615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876440" y="2359644"/>
            <a:ext cx="3110190" cy="814575"/>
            <a:chOff x="876440" y="2359644"/>
            <a:chExt cx="3110190" cy="814575"/>
          </a:xfrm>
        </p:grpSpPr>
        <p:sp>
          <p:nvSpPr>
            <p:cNvPr id="182" name="직사각형 181"/>
            <p:cNvSpPr/>
            <p:nvPr/>
          </p:nvSpPr>
          <p:spPr>
            <a:xfrm>
              <a:off x="876440" y="2440795"/>
              <a:ext cx="3110190" cy="7334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b"/>
            <a:lstStyle/>
            <a:p>
              <a:endParaRPr lang="ko-KR" alt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3" name="순서도: 추출 182"/>
            <p:cNvSpPr/>
            <p:nvPr/>
          </p:nvSpPr>
          <p:spPr>
            <a:xfrm rot="10800000">
              <a:off x="3840047" y="2359644"/>
              <a:ext cx="72000" cy="72000"/>
            </a:xfrm>
            <a:prstGeom prst="flowChartExtra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84" name="직선 연결선 183"/>
            <p:cNvCxnSpPr/>
            <p:nvPr/>
          </p:nvCxnSpPr>
          <p:spPr>
            <a:xfrm>
              <a:off x="3840638" y="2466988"/>
              <a:ext cx="7113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직선 연결선 184"/>
            <p:cNvCxnSpPr/>
            <p:nvPr/>
          </p:nvCxnSpPr>
          <p:spPr>
            <a:xfrm>
              <a:off x="3850160" y="2490803"/>
              <a:ext cx="54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직선 연결선 185"/>
            <p:cNvCxnSpPr/>
            <p:nvPr/>
          </p:nvCxnSpPr>
          <p:spPr>
            <a:xfrm>
              <a:off x="3859682" y="2512235"/>
              <a:ext cx="36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"/>
          <p:cNvGrpSpPr/>
          <p:nvPr/>
        </p:nvGrpSpPr>
        <p:grpSpPr>
          <a:xfrm>
            <a:off x="10837" y="2792747"/>
            <a:ext cx="865603" cy="215353"/>
            <a:chOff x="10837" y="2792747"/>
            <a:chExt cx="865603" cy="215353"/>
          </a:xfrm>
        </p:grpSpPr>
        <p:cxnSp>
          <p:nvCxnSpPr>
            <p:cNvPr id="180" name="직선 화살표 연결선 179"/>
            <p:cNvCxnSpPr/>
            <p:nvPr/>
          </p:nvCxnSpPr>
          <p:spPr>
            <a:xfrm flipH="1">
              <a:off x="10837" y="3008100"/>
              <a:ext cx="865603" cy="0"/>
            </a:xfrm>
            <a:prstGeom prst="straightConnector1">
              <a:avLst/>
            </a:prstGeom>
            <a:ln w="34925">
              <a:solidFill>
                <a:schemeClr val="accent1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/>
            <p:cNvSpPr txBox="1"/>
            <p:nvPr/>
          </p:nvSpPr>
          <p:spPr>
            <a:xfrm>
              <a:off x="81380" y="2792747"/>
              <a:ext cx="753134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100" b="1" i="1" dirty="0" err="1" smtClean="0">
                  <a:solidFill>
                    <a:schemeClr val="accent1">
                      <a:lumMod val="75000"/>
                    </a:schemeClr>
                  </a:solidFill>
                </a:rPr>
                <a:t>LHe</a:t>
              </a:r>
              <a:r>
                <a:rPr lang="en-US" altLang="ko-KR" sz="1100" b="1" i="1" dirty="0" smtClean="0">
                  <a:solidFill>
                    <a:schemeClr val="accent1">
                      <a:lumMod val="75000"/>
                    </a:schemeClr>
                  </a:solidFill>
                </a:rPr>
                <a:t> supply</a:t>
              </a:r>
              <a:endParaRPr lang="ko-KR" altLang="en-US" sz="1100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3673397" y="3241870"/>
            <a:ext cx="3774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smtClean="0"/>
              <a:t>6.6bar</a:t>
            </a:r>
          </a:p>
          <a:p>
            <a:r>
              <a:rPr lang="en-US" altLang="ko-KR" sz="1000" b="1" i="1" dirty="0" smtClean="0"/>
              <a:t>4.4K</a:t>
            </a:r>
            <a:endParaRPr lang="ko-KR" altLang="en-US" sz="1000" b="1" i="1" dirty="0"/>
          </a:p>
        </p:txBody>
      </p:sp>
      <p:sp>
        <p:nvSpPr>
          <p:cNvPr id="189" name="TextBox 188"/>
          <p:cNvSpPr txBox="1"/>
          <p:nvPr/>
        </p:nvSpPr>
        <p:spPr>
          <a:xfrm>
            <a:off x="3027420" y="3241870"/>
            <a:ext cx="3662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smtClean="0"/>
              <a:t>4.4bar</a:t>
            </a:r>
          </a:p>
          <a:p>
            <a:r>
              <a:rPr lang="en-US" altLang="ko-KR" sz="1000" b="1" i="1" dirty="0" smtClean="0"/>
              <a:t>5.5K</a:t>
            </a:r>
            <a:endParaRPr lang="ko-KR" altLang="en-US" sz="1000" b="1" i="1" dirty="0"/>
          </a:p>
        </p:txBody>
      </p:sp>
      <p:sp>
        <p:nvSpPr>
          <p:cNvPr id="192" name="TextBox 191"/>
          <p:cNvSpPr txBox="1"/>
          <p:nvPr/>
        </p:nvSpPr>
        <p:spPr>
          <a:xfrm>
            <a:off x="2499637" y="1928911"/>
            <a:ext cx="7744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err="1" smtClean="0">
                <a:solidFill>
                  <a:schemeClr val="accent1"/>
                </a:solidFill>
              </a:rPr>
              <a:t>SHe</a:t>
            </a:r>
            <a:r>
              <a:rPr lang="en-US" altLang="ko-KR" sz="1000" b="1" i="1" dirty="0" smtClean="0">
                <a:solidFill>
                  <a:schemeClr val="accent1"/>
                </a:solidFill>
              </a:rPr>
              <a:t> circulator</a:t>
            </a:r>
            <a:endParaRPr lang="ko-KR" altLang="en-US" sz="1000" b="1" i="1" dirty="0">
              <a:solidFill>
                <a:schemeClr val="accent1"/>
              </a:solidFill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2252786" y="3229108"/>
            <a:ext cx="401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smtClean="0"/>
              <a:t>4.4bar</a:t>
            </a:r>
          </a:p>
          <a:p>
            <a:r>
              <a:rPr lang="en-US" altLang="ko-KR" sz="1000" b="1" i="1" dirty="0" smtClean="0"/>
              <a:t>4.4K</a:t>
            </a:r>
            <a:endParaRPr lang="ko-KR" altLang="en-US" sz="1000" b="1" i="1" dirty="0"/>
          </a:p>
        </p:txBody>
      </p:sp>
      <p:sp>
        <p:nvSpPr>
          <p:cNvPr id="246" name="TextBox 245"/>
          <p:cNvSpPr txBox="1"/>
          <p:nvPr/>
        </p:nvSpPr>
        <p:spPr>
          <a:xfrm>
            <a:off x="1528148" y="3241869"/>
            <a:ext cx="41246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smtClean="0"/>
              <a:t>4.2bar</a:t>
            </a:r>
          </a:p>
          <a:p>
            <a:r>
              <a:rPr lang="en-US" altLang="ko-KR" sz="1000" b="1" i="1" dirty="0" smtClean="0"/>
              <a:t>5.5K</a:t>
            </a:r>
            <a:endParaRPr lang="ko-KR" altLang="en-US" sz="1000" b="1" i="1" dirty="0"/>
          </a:p>
        </p:txBody>
      </p:sp>
      <p:sp>
        <p:nvSpPr>
          <p:cNvPr id="247" name="TextBox 246"/>
          <p:cNvSpPr txBox="1"/>
          <p:nvPr/>
        </p:nvSpPr>
        <p:spPr>
          <a:xfrm>
            <a:off x="1621826" y="1677959"/>
            <a:ext cx="3981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smtClean="0"/>
              <a:t>4.2bar</a:t>
            </a:r>
          </a:p>
          <a:p>
            <a:r>
              <a:rPr lang="en-US" altLang="ko-KR" sz="1000" b="1" i="1" dirty="0" smtClean="0"/>
              <a:t>4.5K</a:t>
            </a:r>
            <a:endParaRPr lang="ko-KR" altLang="en-US" sz="1000" b="1" i="1" dirty="0"/>
          </a:p>
        </p:txBody>
      </p:sp>
      <p:sp>
        <p:nvSpPr>
          <p:cNvPr id="248" name="TextBox 247"/>
          <p:cNvSpPr txBox="1"/>
          <p:nvPr/>
        </p:nvSpPr>
        <p:spPr>
          <a:xfrm>
            <a:off x="923401" y="2064511"/>
            <a:ext cx="4083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smtClean="0">
                <a:solidFill>
                  <a:schemeClr val="accent4">
                    <a:lumMod val="75000"/>
                  </a:schemeClr>
                </a:solidFill>
              </a:rPr>
              <a:t>1.1 bar</a:t>
            </a:r>
            <a:endParaRPr lang="ko-KR" altLang="en-US" sz="1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925392" y="1693936"/>
            <a:ext cx="4083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smtClean="0">
                <a:solidFill>
                  <a:schemeClr val="accent4">
                    <a:lumMod val="75000"/>
                  </a:schemeClr>
                </a:solidFill>
              </a:rPr>
              <a:t>1.3 bar</a:t>
            </a:r>
            <a:endParaRPr lang="ko-KR" altLang="en-US" sz="1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51" name="직선 화살표 연결선 250"/>
          <p:cNvCxnSpPr/>
          <p:nvPr/>
        </p:nvCxnSpPr>
        <p:spPr>
          <a:xfrm flipV="1">
            <a:off x="1328806" y="1626407"/>
            <a:ext cx="0" cy="586275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순서도: 추출 251"/>
          <p:cNvSpPr/>
          <p:nvPr/>
        </p:nvSpPr>
        <p:spPr>
          <a:xfrm>
            <a:off x="1238806" y="1855968"/>
            <a:ext cx="180000" cy="180000"/>
          </a:xfrm>
          <a:prstGeom prst="flowChartExtra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3" name="TextBox 252"/>
          <p:cNvSpPr txBox="1"/>
          <p:nvPr/>
        </p:nvSpPr>
        <p:spPr>
          <a:xfrm>
            <a:off x="287840" y="1888671"/>
            <a:ext cx="903694" cy="153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ko-KR" sz="1000" b="1" i="1" dirty="0" smtClean="0">
                <a:solidFill>
                  <a:schemeClr val="accent4">
                    <a:lumMod val="75000"/>
                  </a:schemeClr>
                </a:solidFill>
              </a:rPr>
              <a:t>Cold compressor</a:t>
            </a:r>
            <a:endParaRPr lang="ko-KR" altLang="en-US" sz="1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9571" y="2511652"/>
            <a:ext cx="10198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4.3 K (1.1b) </a:t>
            </a:r>
            <a:r>
              <a:rPr lang="en-US" altLang="ko-KR" sz="1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LHe</a:t>
            </a:r>
            <a:endParaRPr lang="en-US" altLang="ko-KR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784976" y="1753752"/>
            <a:ext cx="1991826" cy="2477946"/>
            <a:chOff x="1784976" y="1753752"/>
            <a:chExt cx="1991826" cy="2477946"/>
          </a:xfrm>
        </p:grpSpPr>
        <p:grpSp>
          <p:nvGrpSpPr>
            <p:cNvPr id="196" name="그룹 195"/>
            <p:cNvGrpSpPr/>
            <p:nvPr/>
          </p:nvGrpSpPr>
          <p:grpSpPr>
            <a:xfrm>
              <a:off x="1865308" y="2713763"/>
              <a:ext cx="144000" cy="378000"/>
              <a:chOff x="3996058" y="2140741"/>
              <a:chExt cx="144000" cy="378000"/>
            </a:xfrm>
          </p:grpSpPr>
          <p:cxnSp>
            <p:nvCxnSpPr>
              <p:cNvPr id="233" name="직선 연결선 232"/>
              <p:cNvCxnSpPr/>
              <p:nvPr/>
            </p:nvCxnSpPr>
            <p:spPr>
              <a:xfrm flipH="1">
                <a:off x="4013655" y="2154811"/>
                <a:ext cx="52386" cy="19268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직선 연결선 233"/>
              <p:cNvCxnSpPr/>
              <p:nvPr/>
            </p:nvCxnSpPr>
            <p:spPr>
              <a:xfrm>
                <a:off x="4013654" y="2171698"/>
                <a:ext cx="104775" cy="3810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직선 연결선 234"/>
              <p:cNvCxnSpPr/>
              <p:nvPr/>
            </p:nvCxnSpPr>
            <p:spPr>
              <a:xfrm flipH="1">
                <a:off x="4013654" y="2207416"/>
                <a:ext cx="104775" cy="3810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6" name="직사각형 235"/>
              <p:cNvSpPr/>
              <p:nvPr/>
            </p:nvSpPr>
            <p:spPr>
              <a:xfrm>
                <a:off x="3996058" y="2140741"/>
                <a:ext cx="144000" cy="378000"/>
              </a:xfrm>
              <a:prstGeom prst="rect">
                <a:avLst/>
              </a:prstGeom>
              <a:noFill/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37" name="직선 연결선 236"/>
              <p:cNvCxnSpPr/>
              <p:nvPr/>
            </p:nvCxnSpPr>
            <p:spPr>
              <a:xfrm>
                <a:off x="4013654" y="2245516"/>
                <a:ext cx="104775" cy="3572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직선 연결선 237"/>
              <p:cNvCxnSpPr/>
              <p:nvPr/>
            </p:nvCxnSpPr>
            <p:spPr>
              <a:xfrm flipH="1">
                <a:off x="4013654" y="2278853"/>
                <a:ext cx="104775" cy="28576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직선 연결선 238"/>
              <p:cNvCxnSpPr/>
              <p:nvPr/>
            </p:nvCxnSpPr>
            <p:spPr>
              <a:xfrm>
                <a:off x="4013654" y="2305048"/>
                <a:ext cx="104775" cy="35717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직선 연결선 239"/>
              <p:cNvCxnSpPr/>
              <p:nvPr/>
            </p:nvCxnSpPr>
            <p:spPr>
              <a:xfrm flipH="1">
                <a:off x="4013654" y="2339036"/>
                <a:ext cx="104775" cy="32471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직선 연결선 240"/>
              <p:cNvCxnSpPr/>
              <p:nvPr/>
            </p:nvCxnSpPr>
            <p:spPr>
              <a:xfrm>
                <a:off x="4013654" y="2369991"/>
                <a:ext cx="104775" cy="40264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직선 연결선 241"/>
              <p:cNvCxnSpPr/>
              <p:nvPr/>
            </p:nvCxnSpPr>
            <p:spPr>
              <a:xfrm flipH="1">
                <a:off x="4013654" y="2410257"/>
                <a:ext cx="104776" cy="33248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직선 연결선 242"/>
              <p:cNvCxnSpPr/>
              <p:nvPr/>
            </p:nvCxnSpPr>
            <p:spPr>
              <a:xfrm>
                <a:off x="4013654" y="2443597"/>
                <a:ext cx="104775" cy="40264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직선 연결선 243"/>
              <p:cNvCxnSpPr/>
              <p:nvPr/>
            </p:nvCxnSpPr>
            <p:spPr>
              <a:xfrm flipH="1">
                <a:off x="4067128" y="2481437"/>
                <a:ext cx="51301" cy="23637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" name="그룹 196"/>
            <p:cNvGrpSpPr/>
            <p:nvPr/>
          </p:nvGrpSpPr>
          <p:grpSpPr>
            <a:xfrm>
              <a:off x="2909621" y="2705336"/>
              <a:ext cx="144000" cy="378000"/>
              <a:chOff x="3996058" y="2140741"/>
              <a:chExt cx="144000" cy="378000"/>
            </a:xfrm>
          </p:grpSpPr>
          <p:cxnSp>
            <p:nvCxnSpPr>
              <p:cNvPr id="221" name="직선 연결선 220"/>
              <p:cNvCxnSpPr/>
              <p:nvPr/>
            </p:nvCxnSpPr>
            <p:spPr>
              <a:xfrm flipH="1">
                <a:off x="4013655" y="2154811"/>
                <a:ext cx="52386" cy="19268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직선 연결선 221"/>
              <p:cNvCxnSpPr/>
              <p:nvPr/>
            </p:nvCxnSpPr>
            <p:spPr>
              <a:xfrm>
                <a:off x="4013654" y="2171698"/>
                <a:ext cx="104775" cy="3810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직선 연결선 222"/>
              <p:cNvCxnSpPr/>
              <p:nvPr/>
            </p:nvCxnSpPr>
            <p:spPr>
              <a:xfrm flipH="1">
                <a:off x="4013654" y="2207416"/>
                <a:ext cx="104775" cy="3810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4" name="직사각형 223"/>
              <p:cNvSpPr/>
              <p:nvPr/>
            </p:nvSpPr>
            <p:spPr>
              <a:xfrm>
                <a:off x="3996058" y="2140741"/>
                <a:ext cx="144000" cy="378000"/>
              </a:xfrm>
              <a:prstGeom prst="rect">
                <a:avLst/>
              </a:prstGeom>
              <a:noFill/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25" name="직선 연결선 224"/>
              <p:cNvCxnSpPr/>
              <p:nvPr/>
            </p:nvCxnSpPr>
            <p:spPr>
              <a:xfrm>
                <a:off x="4013654" y="2245516"/>
                <a:ext cx="104775" cy="3572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직선 연결선 225"/>
              <p:cNvCxnSpPr/>
              <p:nvPr/>
            </p:nvCxnSpPr>
            <p:spPr>
              <a:xfrm flipH="1">
                <a:off x="4013654" y="2278853"/>
                <a:ext cx="104775" cy="28576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직선 연결선 226"/>
              <p:cNvCxnSpPr/>
              <p:nvPr/>
            </p:nvCxnSpPr>
            <p:spPr>
              <a:xfrm>
                <a:off x="4013654" y="2305048"/>
                <a:ext cx="104775" cy="35717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직선 연결선 227"/>
              <p:cNvCxnSpPr/>
              <p:nvPr/>
            </p:nvCxnSpPr>
            <p:spPr>
              <a:xfrm flipH="1">
                <a:off x="4013654" y="2339036"/>
                <a:ext cx="104775" cy="32471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직선 연결선 228"/>
              <p:cNvCxnSpPr/>
              <p:nvPr/>
            </p:nvCxnSpPr>
            <p:spPr>
              <a:xfrm>
                <a:off x="4013654" y="2369991"/>
                <a:ext cx="104775" cy="40264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직선 연결선 229"/>
              <p:cNvCxnSpPr/>
              <p:nvPr/>
            </p:nvCxnSpPr>
            <p:spPr>
              <a:xfrm flipH="1">
                <a:off x="4013654" y="2410257"/>
                <a:ext cx="104776" cy="33248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직선 연결선 230"/>
              <p:cNvCxnSpPr/>
              <p:nvPr/>
            </p:nvCxnSpPr>
            <p:spPr>
              <a:xfrm>
                <a:off x="4013654" y="2443597"/>
                <a:ext cx="104775" cy="40264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직선 연결선 231"/>
              <p:cNvCxnSpPr/>
              <p:nvPr/>
            </p:nvCxnSpPr>
            <p:spPr>
              <a:xfrm flipH="1">
                <a:off x="4067128" y="2481437"/>
                <a:ext cx="51301" cy="23637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그룹 197"/>
            <p:cNvGrpSpPr/>
            <p:nvPr/>
          </p:nvGrpSpPr>
          <p:grpSpPr>
            <a:xfrm>
              <a:off x="3547394" y="2713763"/>
              <a:ext cx="144000" cy="378000"/>
              <a:chOff x="3996058" y="2140741"/>
              <a:chExt cx="144000" cy="378000"/>
            </a:xfrm>
          </p:grpSpPr>
          <p:cxnSp>
            <p:nvCxnSpPr>
              <p:cNvPr id="209" name="직선 연결선 208"/>
              <p:cNvCxnSpPr/>
              <p:nvPr/>
            </p:nvCxnSpPr>
            <p:spPr>
              <a:xfrm flipH="1">
                <a:off x="4013655" y="2154811"/>
                <a:ext cx="52386" cy="19268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직선 연결선 209"/>
              <p:cNvCxnSpPr/>
              <p:nvPr/>
            </p:nvCxnSpPr>
            <p:spPr>
              <a:xfrm>
                <a:off x="4013654" y="2171698"/>
                <a:ext cx="104775" cy="3810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직선 연결선 210"/>
              <p:cNvCxnSpPr/>
              <p:nvPr/>
            </p:nvCxnSpPr>
            <p:spPr>
              <a:xfrm flipH="1">
                <a:off x="4013654" y="2207416"/>
                <a:ext cx="104775" cy="3810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직사각형 211"/>
              <p:cNvSpPr/>
              <p:nvPr/>
            </p:nvSpPr>
            <p:spPr>
              <a:xfrm>
                <a:off x="3996058" y="2140741"/>
                <a:ext cx="144000" cy="378000"/>
              </a:xfrm>
              <a:prstGeom prst="rect">
                <a:avLst/>
              </a:prstGeom>
              <a:noFill/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13" name="직선 연결선 212"/>
              <p:cNvCxnSpPr/>
              <p:nvPr/>
            </p:nvCxnSpPr>
            <p:spPr>
              <a:xfrm>
                <a:off x="4013654" y="2245516"/>
                <a:ext cx="104775" cy="35720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직선 연결선 213"/>
              <p:cNvCxnSpPr/>
              <p:nvPr/>
            </p:nvCxnSpPr>
            <p:spPr>
              <a:xfrm flipH="1">
                <a:off x="4013654" y="2278853"/>
                <a:ext cx="104775" cy="28576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직선 연결선 214"/>
              <p:cNvCxnSpPr/>
              <p:nvPr/>
            </p:nvCxnSpPr>
            <p:spPr>
              <a:xfrm>
                <a:off x="4013654" y="2305048"/>
                <a:ext cx="104775" cy="35717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직선 연결선 215"/>
              <p:cNvCxnSpPr/>
              <p:nvPr/>
            </p:nvCxnSpPr>
            <p:spPr>
              <a:xfrm flipH="1">
                <a:off x="4013654" y="2339036"/>
                <a:ext cx="104775" cy="32471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직선 연결선 216"/>
              <p:cNvCxnSpPr/>
              <p:nvPr/>
            </p:nvCxnSpPr>
            <p:spPr>
              <a:xfrm>
                <a:off x="4013654" y="2369991"/>
                <a:ext cx="104775" cy="40264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직선 연결선 217"/>
              <p:cNvCxnSpPr/>
              <p:nvPr/>
            </p:nvCxnSpPr>
            <p:spPr>
              <a:xfrm flipH="1">
                <a:off x="4013654" y="2410257"/>
                <a:ext cx="104776" cy="33248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직선 연결선 218"/>
              <p:cNvCxnSpPr/>
              <p:nvPr/>
            </p:nvCxnSpPr>
            <p:spPr>
              <a:xfrm>
                <a:off x="4013654" y="2443597"/>
                <a:ext cx="104775" cy="40264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직선 연결선 219"/>
              <p:cNvCxnSpPr/>
              <p:nvPr/>
            </p:nvCxnSpPr>
            <p:spPr>
              <a:xfrm flipH="1">
                <a:off x="4067128" y="2481437"/>
                <a:ext cx="51301" cy="23637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0" name="순서도: 추출 199"/>
            <p:cNvSpPr/>
            <p:nvPr/>
          </p:nvSpPr>
          <p:spPr>
            <a:xfrm rot="5400000">
              <a:off x="2808229" y="1753752"/>
              <a:ext cx="180000" cy="180000"/>
            </a:xfrm>
            <a:prstGeom prst="flowChartExtra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01" name="꺾인 연결선 200"/>
            <p:cNvCxnSpPr>
              <a:stCxn id="200" idx="0"/>
              <a:endCxn id="212" idx="0"/>
            </p:cNvCxnSpPr>
            <p:nvPr/>
          </p:nvCxnSpPr>
          <p:spPr>
            <a:xfrm>
              <a:off x="2988229" y="1843752"/>
              <a:ext cx="631165" cy="870011"/>
            </a:xfrm>
            <a:prstGeom prst="bentConnector2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모서리가 둥근 직사각형 201"/>
            <p:cNvSpPr/>
            <p:nvPr/>
          </p:nvSpPr>
          <p:spPr>
            <a:xfrm>
              <a:off x="2811601" y="3945948"/>
              <a:ext cx="965201" cy="285750"/>
            </a:xfrm>
            <a:prstGeom prst="roundRect">
              <a:avLst>
                <a:gd name="adj" fmla="val 12223"/>
              </a:avLst>
            </a:prstGeom>
            <a:solidFill>
              <a:srgbClr val="F79646">
                <a:alpha val="45098"/>
              </a:srgb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Magnet coil</a:t>
              </a:r>
              <a:endPara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3" name="직선 화살표 연결선 202"/>
            <p:cNvCxnSpPr>
              <a:stCxn id="212" idx="2"/>
            </p:cNvCxnSpPr>
            <p:nvPr/>
          </p:nvCxnSpPr>
          <p:spPr>
            <a:xfrm>
              <a:off x="3619394" y="3091763"/>
              <a:ext cx="0" cy="854185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직선 화살표 연결선 203"/>
            <p:cNvCxnSpPr>
              <a:stCxn id="224" idx="2"/>
            </p:cNvCxnSpPr>
            <p:nvPr/>
          </p:nvCxnSpPr>
          <p:spPr>
            <a:xfrm>
              <a:off x="2981621" y="3083336"/>
              <a:ext cx="0" cy="862612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모서리가 둥근 직사각형 204"/>
            <p:cNvSpPr/>
            <p:nvPr/>
          </p:nvSpPr>
          <p:spPr>
            <a:xfrm>
              <a:off x="1784976" y="3945948"/>
              <a:ext cx="965201" cy="285750"/>
            </a:xfrm>
            <a:prstGeom prst="roundRect">
              <a:avLst>
                <a:gd name="adj" fmla="val 12223"/>
              </a:avLst>
            </a:prstGeom>
            <a:solidFill>
              <a:srgbClr val="C0504D">
                <a:alpha val="45098"/>
              </a:srgb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Magnet str.</a:t>
              </a:r>
              <a:endParaRPr lang="ko-KR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6" name="꺾인 연결선 205"/>
            <p:cNvCxnSpPr>
              <a:stCxn id="224" idx="0"/>
            </p:cNvCxnSpPr>
            <p:nvPr/>
          </p:nvCxnSpPr>
          <p:spPr>
            <a:xfrm rot="16200000" flipH="1" flipV="1">
              <a:off x="2189312" y="3146506"/>
              <a:ext cx="1233479" cy="351138"/>
            </a:xfrm>
            <a:prstGeom prst="bentConnector3">
              <a:avLst>
                <a:gd name="adj1" fmla="val -18533"/>
              </a:avLst>
            </a:prstGeom>
            <a:ln w="190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직선 화살표 연결선 206"/>
            <p:cNvCxnSpPr>
              <a:stCxn id="236" idx="2"/>
            </p:cNvCxnSpPr>
            <p:nvPr/>
          </p:nvCxnSpPr>
          <p:spPr>
            <a:xfrm>
              <a:off x="1937308" y="3091763"/>
              <a:ext cx="0" cy="854185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꺾인 연결선 207"/>
            <p:cNvCxnSpPr>
              <a:stCxn id="236" idx="0"/>
              <a:endCxn id="200" idx="2"/>
            </p:cNvCxnSpPr>
            <p:nvPr/>
          </p:nvCxnSpPr>
          <p:spPr>
            <a:xfrm rot="5400000" flipH="1" flipV="1">
              <a:off x="1937763" y="1843298"/>
              <a:ext cx="870011" cy="870921"/>
            </a:xfrm>
            <a:prstGeom prst="bentConnector2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Box 192"/>
            <p:cNvSpPr txBox="1"/>
            <p:nvPr/>
          </p:nvSpPr>
          <p:spPr>
            <a:xfrm rot="16200000">
              <a:off x="3322301" y="2813485"/>
              <a:ext cx="254475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050" b="1" dirty="0" smtClean="0"/>
                <a:t>HX1</a:t>
              </a:r>
              <a:endParaRPr lang="ko-KR" altLang="en-US" sz="1050" b="1" dirty="0"/>
            </a:p>
          </p:txBody>
        </p:sp>
        <p:sp>
          <p:nvSpPr>
            <p:cNvPr id="194" name="TextBox 193"/>
            <p:cNvSpPr txBox="1"/>
            <p:nvPr/>
          </p:nvSpPr>
          <p:spPr>
            <a:xfrm rot="16200000">
              <a:off x="2658873" y="2813485"/>
              <a:ext cx="254475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050" b="1" dirty="0" smtClean="0"/>
                <a:t>HX2</a:t>
              </a:r>
              <a:endParaRPr lang="ko-KR" altLang="en-US" sz="1050" b="1" dirty="0"/>
            </a:p>
          </p:txBody>
        </p:sp>
        <p:sp>
          <p:nvSpPr>
            <p:cNvPr id="195" name="TextBox 194"/>
            <p:cNvSpPr txBox="1"/>
            <p:nvPr/>
          </p:nvSpPr>
          <p:spPr>
            <a:xfrm rot="16200000">
              <a:off x="1976269" y="2813485"/>
              <a:ext cx="254475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050" b="1" dirty="0" smtClean="0"/>
                <a:t>HX3</a:t>
              </a:r>
              <a:endParaRPr lang="ko-KR" altLang="en-US" sz="1050" b="1" dirty="0"/>
            </a:p>
          </p:txBody>
        </p:sp>
        <p:cxnSp>
          <p:nvCxnSpPr>
            <p:cNvPr id="10" name="직선 화살표 연결선 9"/>
            <p:cNvCxnSpPr>
              <a:stCxn id="11" idx="2"/>
              <a:endCxn id="114" idx="2"/>
            </p:cNvCxnSpPr>
            <p:nvPr/>
          </p:nvCxnSpPr>
          <p:spPr>
            <a:xfrm flipH="1">
              <a:off x="3017622" y="3729675"/>
              <a:ext cx="578325" cy="665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타원 10"/>
            <p:cNvSpPr/>
            <p:nvPr/>
          </p:nvSpPr>
          <p:spPr>
            <a:xfrm>
              <a:off x="3595947" y="3706815"/>
              <a:ext cx="45719" cy="457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07" name="직선 화살표 연결선 106"/>
            <p:cNvCxnSpPr>
              <a:stCxn id="114" idx="0"/>
              <a:endCxn id="15" idx="2"/>
            </p:cNvCxnSpPr>
            <p:nvPr/>
          </p:nvCxnSpPr>
          <p:spPr>
            <a:xfrm flipH="1">
              <a:off x="2666144" y="3729531"/>
              <a:ext cx="279487" cy="809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직선 화살표 연결선 108"/>
            <p:cNvCxnSpPr>
              <a:stCxn id="15" idx="0"/>
              <a:endCxn id="110" idx="6"/>
            </p:cNvCxnSpPr>
            <p:nvPr/>
          </p:nvCxnSpPr>
          <p:spPr>
            <a:xfrm flipH="1">
              <a:off x="1959176" y="3729531"/>
              <a:ext cx="634977" cy="144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타원 109"/>
            <p:cNvSpPr/>
            <p:nvPr/>
          </p:nvSpPr>
          <p:spPr>
            <a:xfrm>
              <a:off x="1913457" y="3706815"/>
              <a:ext cx="45719" cy="457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원호 14"/>
            <p:cNvSpPr/>
            <p:nvPr/>
          </p:nvSpPr>
          <p:spPr>
            <a:xfrm>
              <a:off x="2594144" y="3694340"/>
              <a:ext cx="72000" cy="72000"/>
            </a:xfrm>
            <a:prstGeom prst="arc">
              <a:avLst>
                <a:gd name="adj1" fmla="val 10877295"/>
                <a:gd name="adj2" fmla="val 0"/>
              </a:avLst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" name="원호 113"/>
            <p:cNvSpPr/>
            <p:nvPr/>
          </p:nvSpPr>
          <p:spPr>
            <a:xfrm>
              <a:off x="2945622" y="3694340"/>
              <a:ext cx="72000" cy="72000"/>
            </a:xfrm>
            <a:prstGeom prst="arc">
              <a:avLst>
                <a:gd name="adj1" fmla="val 10877295"/>
                <a:gd name="adj2" fmla="val 0"/>
              </a:avLst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9" name="꺾인 연결선 8"/>
          <p:cNvCxnSpPr>
            <a:stCxn id="200" idx="0"/>
          </p:cNvCxnSpPr>
          <p:nvPr/>
        </p:nvCxnSpPr>
        <p:spPr>
          <a:xfrm>
            <a:off x="2988229" y="1843752"/>
            <a:ext cx="629148" cy="861583"/>
          </a:xfrm>
          <a:prstGeom prst="bentConnector2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3658292" y="1701869"/>
            <a:ext cx="3752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000" b="1" i="1" dirty="0" smtClean="0"/>
              <a:t>6.9bar</a:t>
            </a:r>
          </a:p>
          <a:p>
            <a:r>
              <a:rPr lang="en-US" altLang="ko-KR" sz="1000" b="1" i="1" dirty="0" smtClean="0"/>
              <a:t>4.9K</a:t>
            </a:r>
            <a:endParaRPr lang="ko-KR" altLang="en-US" sz="1000" b="1" i="1" dirty="0"/>
          </a:p>
        </p:txBody>
      </p:sp>
      <p:cxnSp>
        <p:nvCxnSpPr>
          <p:cNvPr id="16" name="직선 화살표 연결선 15"/>
          <p:cNvCxnSpPr>
            <a:stCxn id="212" idx="2"/>
          </p:cNvCxnSpPr>
          <p:nvPr/>
        </p:nvCxnSpPr>
        <p:spPr>
          <a:xfrm flipH="1">
            <a:off x="3617377" y="3091763"/>
            <a:ext cx="2017" cy="84705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화살표 연결선 112"/>
          <p:cNvCxnSpPr>
            <a:endCxn id="224" idx="2"/>
          </p:cNvCxnSpPr>
          <p:nvPr/>
        </p:nvCxnSpPr>
        <p:spPr>
          <a:xfrm flipV="1">
            <a:off x="2981621" y="3083336"/>
            <a:ext cx="0" cy="86914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꺾인 연결선 116"/>
          <p:cNvCxnSpPr>
            <a:stCxn id="224" idx="0"/>
          </p:cNvCxnSpPr>
          <p:nvPr/>
        </p:nvCxnSpPr>
        <p:spPr>
          <a:xfrm rot="16200000" flipH="1" flipV="1">
            <a:off x="2188978" y="3146172"/>
            <a:ext cx="1233479" cy="351806"/>
          </a:xfrm>
          <a:prstGeom prst="bentConnector3">
            <a:avLst>
              <a:gd name="adj1" fmla="val -18533"/>
            </a:avLst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화살표 연결선 119"/>
          <p:cNvCxnSpPr/>
          <p:nvPr/>
        </p:nvCxnSpPr>
        <p:spPr>
          <a:xfrm flipV="1">
            <a:off x="1935291" y="3083336"/>
            <a:ext cx="0" cy="86914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꺾인 연결선 120"/>
          <p:cNvCxnSpPr>
            <a:stCxn id="236" idx="0"/>
            <a:endCxn id="200" idx="2"/>
          </p:cNvCxnSpPr>
          <p:nvPr/>
        </p:nvCxnSpPr>
        <p:spPr>
          <a:xfrm rot="5400000" flipH="1" flipV="1">
            <a:off x="1937763" y="1843298"/>
            <a:ext cx="870011" cy="870921"/>
          </a:xfrm>
          <a:prstGeom prst="bentConnector2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5" name="표 1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14549"/>
              </p:ext>
            </p:extLst>
          </p:nvPr>
        </p:nvGraphicFramePr>
        <p:xfrm>
          <a:off x="4505132" y="1770880"/>
          <a:ext cx="3707843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9124">
                  <a:extLst>
                    <a:ext uri="{9D8B030D-6E8A-4147-A177-3AD203B41FA5}">
                      <a16:colId xmlns:a16="http://schemas.microsoft.com/office/drawing/2014/main" val="117471760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TF Circulator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PF Circulator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Cold Comp.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5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Speed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1,010 Hz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1,010 Hz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~235 Hz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5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dm</a:t>
                      </a:r>
                      <a:r>
                        <a:rPr lang="en-US" altLang="ko-KR" sz="1200" dirty="0" smtClean="0"/>
                        <a:t>/</a:t>
                      </a:r>
                      <a:r>
                        <a:rPr lang="en-US" altLang="ko-KR" sz="1200" dirty="0" err="1" smtClean="0"/>
                        <a:t>dt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340 g/s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372 g/s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~300 g/s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51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smtClean="0"/>
                        <a:t>△</a:t>
                      </a:r>
                      <a:r>
                        <a:rPr lang="en-US" altLang="ko-KR" sz="1200" dirty="0" smtClean="0"/>
                        <a:t>P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2.4 bar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2.0 bar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0.2 bar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5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P</a:t>
                      </a:r>
                      <a:r>
                        <a:rPr lang="en-US" altLang="ko-KR" sz="1200" baseline="-25000" dirty="0" err="1" smtClean="0"/>
                        <a:t>inlet</a:t>
                      </a:r>
                      <a:endParaRPr lang="ko-KR" altLang="en-US" sz="1200" baseline="-250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6.6 bar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6.2 bar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1.1 bar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err="1" smtClean="0"/>
                        <a:t>P</a:t>
                      </a:r>
                      <a:r>
                        <a:rPr lang="en-US" altLang="ko-KR" sz="1200" baseline="-25000" dirty="0" err="1" smtClean="0"/>
                        <a:t>outlet</a:t>
                      </a:r>
                      <a:endParaRPr lang="ko-KR" altLang="en-US" sz="1200" baseline="-250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4.2 bar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/>
                        <a:t>4.2 bar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1.3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 bar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5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Bearing</a:t>
                      </a:r>
                      <a:endParaRPr lang="ko-KR" altLang="en-US" sz="1200" baseline="-250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Dynamic gas (Foil)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Ceramic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 ball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8" name="그룹 27"/>
          <p:cNvGrpSpPr/>
          <p:nvPr/>
        </p:nvGrpSpPr>
        <p:grpSpPr>
          <a:xfrm>
            <a:off x="1004844" y="4302978"/>
            <a:ext cx="3046028" cy="2156473"/>
            <a:chOff x="-578529" y="4411305"/>
            <a:chExt cx="3046028" cy="2156473"/>
          </a:xfrm>
        </p:grpSpPr>
        <p:pic>
          <p:nvPicPr>
            <p:cNvPr id="126" name="Picture 2" descr="TF_shot9131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578529" y="4411305"/>
              <a:ext cx="3046028" cy="193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" name="TextBox 126"/>
            <p:cNvSpPr txBox="1"/>
            <p:nvPr/>
          </p:nvSpPr>
          <p:spPr>
            <a:xfrm>
              <a:off x="247310" y="6413890"/>
              <a:ext cx="129477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000" b="1" i="1" dirty="0" smtClean="0"/>
                <a:t>Operation of TF Circuit</a:t>
              </a:r>
              <a:endParaRPr lang="ko-KR" altLang="en-US" sz="1000" b="1" i="1" dirty="0"/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4945463" y="4239641"/>
            <a:ext cx="3145921" cy="2219810"/>
            <a:chOff x="2086611" y="4239641"/>
            <a:chExt cx="3145921" cy="2219810"/>
          </a:xfrm>
        </p:grpSpPr>
        <p:pic>
          <p:nvPicPr>
            <p:cNvPr id="130" name="Picture 3" descr="PF_shot9131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6611" y="4239641"/>
              <a:ext cx="3145921" cy="199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" name="TextBox 130"/>
            <p:cNvSpPr txBox="1"/>
            <p:nvPr/>
          </p:nvSpPr>
          <p:spPr>
            <a:xfrm>
              <a:off x="3070299" y="6305563"/>
              <a:ext cx="129477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000" b="1" i="1" dirty="0" smtClean="0"/>
                <a:t>Operation of PF Circuit</a:t>
              </a:r>
              <a:endParaRPr lang="ko-KR" altLang="en-US" sz="1000" b="1" i="1" dirty="0"/>
            </a:p>
          </p:txBody>
        </p:sp>
      </p:grpSp>
      <p:sp>
        <p:nvSpPr>
          <p:cNvPr id="33" name="순서도: 대조 32"/>
          <p:cNvSpPr/>
          <p:nvPr/>
        </p:nvSpPr>
        <p:spPr>
          <a:xfrm rot="5400000">
            <a:off x="3287760" y="3684255"/>
            <a:ext cx="72000" cy="108000"/>
          </a:xfrm>
          <a:prstGeom prst="flowChartCol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7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/>
      <p:bldP spid="245" grpId="0"/>
      <p:bldP spid="246" grpId="0"/>
      <p:bldP spid="247" grpId="0"/>
      <p:bldP spid="248" grpId="0"/>
      <p:bldP spid="249" grpId="0"/>
      <p:bldP spid="2" grpId="0"/>
      <p:bldP spid="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188" y="3224048"/>
            <a:ext cx="7921625" cy="6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 SUMMARY</a:t>
            </a:r>
            <a:endParaRPr lang="ko-KR" alt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38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38252</TotalTime>
  <Words>1483</Words>
  <Application>Microsoft Office PowerPoint</Application>
  <PresentationFormat>화면 슬라이드 쇼(4:3)</PresentationFormat>
  <Paragraphs>563</Paragraphs>
  <Slides>23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4" baseType="lpstr">
      <vt:lpstr>Arial Unicode MS</vt:lpstr>
      <vt:lpstr>等线</vt:lpstr>
      <vt:lpstr>游ゴシック</vt:lpstr>
      <vt:lpstr>맑은 고딕</vt:lpstr>
      <vt:lpstr>Arial</vt:lpstr>
      <vt:lpstr>Arial</vt:lpstr>
      <vt:lpstr>Calibri</vt:lpstr>
      <vt:lpstr>Symbol</vt:lpstr>
      <vt:lpstr>Times New Roman</vt:lpstr>
      <vt:lpstr>Wingdings</vt:lpstr>
      <vt:lpstr>Office 테마</vt:lpstr>
      <vt:lpstr>OPERATION &amp; MAINTENANCE RECORD  (KSTAR Helium Refrigeration System)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박동성</dc:creator>
  <cp:lastModifiedBy>박동성</cp:lastModifiedBy>
  <cp:revision>773</cp:revision>
  <cp:lastPrinted>2016-11-16T08:30:48Z</cp:lastPrinted>
  <dcterms:created xsi:type="dcterms:W3CDTF">2016-06-20T05:44:02Z</dcterms:created>
  <dcterms:modified xsi:type="dcterms:W3CDTF">2018-06-04T20:06:35Z</dcterms:modified>
</cp:coreProperties>
</file>