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</p:sldMasterIdLst>
  <p:notesMasterIdLst>
    <p:notesMasterId r:id="rId29"/>
  </p:notesMasterIdLst>
  <p:handoutMasterIdLst>
    <p:handoutMasterId r:id="rId30"/>
  </p:handoutMasterIdLst>
  <p:sldIdLst>
    <p:sldId id="492" r:id="rId2"/>
    <p:sldId id="548" r:id="rId3"/>
    <p:sldId id="573" r:id="rId4"/>
    <p:sldId id="572" r:id="rId5"/>
    <p:sldId id="574" r:id="rId6"/>
    <p:sldId id="568" r:id="rId7"/>
    <p:sldId id="587" r:id="rId8"/>
    <p:sldId id="575" r:id="rId9"/>
    <p:sldId id="569" r:id="rId10"/>
    <p:sldId id="576" r:id="rId11"/>
    <p:sldId id="589" r:id="rId12"/>
    <p:sldId id="578" r:id="rId13"/>
    <p:sldId id="580" r:id="rId14"/>
    <p:sldId id="586" r:id="rId15"/>
    <p:sldId id="588" r:id="rId16"/>
    <p:sldId id="553" r:id="rId17"/>
    <p:sldId id="514" r:id="rId18"/>
    <p:sldId id="495" r:id="rId19"/>
    <p:sldId id="499" r:id="rId20"/>
    <p:sldId id="554" r:id="rId21"/>
    <p:sldId id="534" r:id="rId22"/>
    <p:sldId id="559" r:id="rId23"/>
    <p:sldId id="585" r:id="rId24"/>
    <p:sldId id="582" r:id="rId25"/>
    <p:sldId id="583" r:id="rId26"/>
    <p:sldId id="584" r:id="rId27"/>
    <p:sldId id="565" r:id="rId28"/>
  </p:sldIdLst>
  <p:sldSz cx="9144000" cy="6858000" type="screen4x3"/>
  <p:notesSz cx="7099300" cy="10234613"/>
  <p:defaultTextStyle>
    <a:defPPr>
      <a:defRPr lang="zh-CN"/>
    </a:defPPr>
    <a:lvl1pPr algn="ctr" rtl="0" fontAlgn="base">
      <a:spcBef>
        <a:spcPct val="50000"/>
      </a:spcBef>
      <a:spcAft>
        <a:spcPct val="0"/>
      </a:spcAft>
      <a:defRPr kumimoji="1" sz="2800" kern="1200">
        <a:solidFill>
          <a:srgbClr val="000099"/>
        </a:solidFill>
        <a:latin typeface="Times New Roman" pitchFamily="18" charset="0"/>
        <a:ea typeface="黑体" pitchFamily="49" charset="-122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umimoji="1" sz="2800" kern="1200">
        <a:solidFill>
          <a:srgbClr val="000099"/>
        </a:solidFill>
        <a:latin typeface="Times New Roman" pitchFamily="18" charset="0"/>
        <a:ea typeface="黑体" pitchFamily="49" charset="-122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umimoji="1" sz="2800" kern="1200">
        <a:solidFill>
          <a:srgbClr val="000099"/>
        </a:solidFill>
        <a:latin typeface="Times New Roman" pitchFamily="18" charset="0"/>
        <a:ea typeface="黑体" pitchFamily="49" charset="-122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umimoji="1" sz="2800" kern="1200">
        <a:solidFill>
          <a:srgbClr val="000099"/>
        </a:solidFill>
        <a:latin typeface="Times New Roman" pitchFamily="18" charset="0"/>
        <a:ea typeface="黑体" pitchFamily="49" charset="-122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umimoji="1" sz="2800" kern="1200">
        <a:solidFill>
          <a:srgbClr val="000099"/>
        </a:solidFill>
        <a:latin typeface="Times New Roman" pitchFamily="18" charset="0"/>
        <a:ea typeface="黑体" pitchFamily="49" charset="-122"/>
        <a:cs typeface="+mn-cs"/>
      </a:defRPr>
    </a:lvl5pPr>
    <a:lvl6pPr marL="2286000" algn="l" defTabSz="914400" rtl="0" eaLnBrk="1" latinLnBrk="0" hangingPunct="1">
      <a:defRPr kumimoji="1" sz="2800" kern="1200">
        <a:solidFill>
          <a:srgbClr val="000099"/>
        </a:solidFill>
        <a:latin typeface="Times New Roman" pitchFamily="18" charset="0"/>
        <a:ea typeface="黑体" pitchFamily="49" charset="-122"/>
        <a:cs typeface="+mn-cs"/>
      </a:defRPr>
    </a:lvl6pPr>
    <a:lvl7pPr marL="2743200" algn="l" defTabSz="914400" rtl="0" eaLnBrk="1" latinLnBrk="0" hangingPunct="1">
      <a:defRPr kumimoji="1" sz="2800" kern="1200">
        <a:solidFill>
          <a:srgbClr val="000099"/>
        </a:solidFill>
        <a:latin typeface="Times New Roman" pitchFamily="18" charset="0"/>
        <a:ea typeface="黑体" pitchFamily="49" charset="-122"/>
        <a:cs typeface="+mn-cs"/>
      </a:defRPr>
    </a:lvl7pPr>
    <a:lvl8pPr marL="3200400" algn="l" defTabSz="914400" rtl="0" eaLnBrk="1" latinLnBrk="0" hangingPunct="1">
      <a:defRPr kumimoji="1" sz="2800" kern="1200">
        <a:solidFill>
          <a:srgbClr val="000099"/>
        </a:solidFill>
        <a:latin typeface="Times New Roman" pitchFamily="18" charset="0"/>
        <a:ea typeface="黑体" pitchFamily="49" charset="-122"/>
        <a:cs typeface="+mn-cs"/>
      </a:defRPr>
    </a:lvl8pPr>
    <a:lvl9pPr marL="3657600" algn="l" defTabSz="914400" rtl="0" eaLnBrk="1" latinLnBrk="0" hangingPunct="1">
      <a:defRPr kumimoji="1" sz="2800" kern="1200">
        <a:solidFill>
          <a:srgbClr val="000099"/>
        </a:solidFill>
        <a:latin typeface="Times New Roman" pitchFamily="18" charset="0"/>
        <a:ea typeface="黑体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FF"/>
    <a:srgbClr val="00FF99"/>
    <a:srgbClr val="969696"/>
    <a:srgbClr val="B2B2B2"/>
    <a:srgbClr val="0099FF"/>
    <a:srgbClr val="33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07" autoAdjust="0"/>
    <p:restoredTop sz="71798" autoAdjust="0"/>
  </p:normalViewPr>
  <p:slideViewPr>
    <p:cSldViewPr>
      <p:cViewPr>
        <p:scale>
          <a:sx n="70" d="100"/>
          <a:sy n="70" d="100"/>
        </p:scale>
        <p:origin x="-1939" y="-6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28"/>
    </p:cViewPr>
  </p:sorterViewPr>
  <p:notesViewPr>
    <p:cSldViewPr>
      <p:cViewPr varScale="1">
        <p:scale>
          <a:sx n="54" d="100"/>
          <a:sy n="54" d="100"/>
        </p:scale>
        <p:origin x="-2731" y="-86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82" tIns="47791" rIns="95582" bIns="47791" numCol="1" anchor="t" anchorCtr="0" compatLnSpc="1">
            <a:prstTxWarp prst="textNoShape">
              <a:avLst/>
            </a:prstTxWarp>
          </a:bodyPr>
          <a:lstStyle>
            <a:lvl1pPr algn="l" defTabSz="955675">
              <a:spcBef>
                <a:spcPct val="0"/>
              </a:spcBef>
              <a:defRPr kumimoji="0" sz="1300" smtClean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82" tIns="47791" rIns="95582" bIns="47791" numCol="1" anchor="t" anchorCtr="0" compatLnSpc="1">
            <a:prstTxWarp prst="textNoShape">
              <a:avLst/>
            </a:prstTxWarp>
          </a:bodyPr>
          <a:lstStyle>
            <a:lvl1pPr algn="r" defTabSz="955675">
              <a:spcBef>
                <a:spcPct val="0"/>
              </a:spcBef>
              <a:defRPr kumimoji="0" sz="1300" smtClean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82" tIns="47791" rIns="95582" bIns="47791" numCol="1" anchor="b" anchorCtr="0" compatLnSpc="1">
            <a:prstTxWarp prst="textNoShape">
              <a:avLst/>
            </a:prstTxWarp>
          </a:bodyPr>
          <a:lstStyle>
            <a:lvl1pPr algn="l" defTabSz="955675">
              <a:spcBef>
                <a:spcPct val="0"/>
              </a:spcBef>
              <a:defRPr kumimoji="0" sz="1300" smtClean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82" tIns="47791" rIns="95582" bIns="47791" numCol="1" anchor="b" anchorCtr="0" compatLnSpc="1">
            <a:prstTxWarp prst="textNoShape">
              <a:avLst/>
            </a:prstTxWarp>
          </a:bodyPr>
          <a:lstStyle>
            <a:lvl1pPr algn="r" defTabSz="955675">
              <a:spcBef>
                <a:spcPct val="0"/>
              </a:spcBef>
              <a:defRPr kumimoji="0" sz="1300" smtClean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A75EC9AD-8D93-429E-9DCE-A0CDF71994C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6608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82" tIns="47791" rIns="95582" bIns="47791" numCol="1" anchor="t" anchorCtr="0" compatLnSpc="1">
            <a:prstTxWarp prst="textNoShape">
              <a:avLst/>
            </a:prstTxWarp>
          </a:bodyPr>
          <a:lstStyle>
            <a:lvl1pPr algn="l" defTabSz="955675">
              <a:spcBef>
                <a:spcPct val="0"/>
              </a:spcBef>
              <a:defRPr kumimoji="0" sz="1300" smtClean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82" tIns="47791" rIns="95582" bIns="47791" numCol="1" anchor="t" anchorCtr="0" compatLnSpc="1">
            <a:prstTxWarp prst="textNoShape">
              <a:avLst/>
            </a:prstTxWarp>
          </a:bodyPr>
          <a:lstStyle>
            <a:lvl1pPr algn="r" defTabSz="955675">
              <a:spcBef>
                <a:spcPct val="0"/>
              </a:spcBef>
              <a:defRPr kumimoji="0" sz="1300" smtClean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82" tIns="47791" rIns="95582" bIns="477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82" tIns="47791" rIns="95582" bIns="47791" numCol="1" anchor="b" anchorCtr="0" compatLnSpc="1">
            <a:prstTxWarp prst="textNoShape">
              <a:avLst/>
            </a:prstTxWarp>
          </a:bodyPr>
          <a:lstStyle>
            <a:lvl1pPr algn="l" defTabSz="955675">
              <a:spcBef>
                <a:spcPct val="0"/>
              </a:spcBef>
              <a:defRPr kumimoji="0" sz="1300" smtClean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82" tIns="47791" rIns="95582" bIns="47791" numCol="1" anchor="b" anchorCtr="0" compatLnSpc="1">
            <a:prstTxWarp prst="textNoShape">
              <a:avLst/>
            </a:prstTxWarp>
          </a:bodyPr>
          <a:lstStyle>
            <a:lvl1pPr algn="r" defTabSz="955675">
              <a:spcBef>
                <a:spcPct val="0"/>
              </a:spcBef>
              <a:defRPr kumimoji="0" sz="1300" smtClean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36205D62-695C-4BE7-8D0D-5BC9DD6F1C6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2220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2F637D-07EA-4C65-9973-538B6DED2EA1}" type="slidenum">
              <a:rPr lang="en-US" altLang="zh-CN" smtClean="0"/>
              <a:pPr/>
              <a:t>4</a:t>
            </a:fld>
            <a:endParaRPr lang="en-US" altLang="zh-CN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5175"/>
            <a:ext cx="5118100" cy="3840163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4157"/>
            <a:ext cx="5679440" cy="4605158"/>
          </a:xfrm>
          <a:noFill/>
          <a:ln/>
        </p:spPr>
        <p:txBody>
          <a:bodyPr/>
          <a:lstStyle/>
          <a:p>
            <a:pPr eaLnBrk="1" hangingPunct="1"/>
            <a:endParaRPr lang="zh-CN" altLang="zh-C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2F637D-07EA-4C65-9973-538B6DED2EA1}" type="slidenum">
              <a:rPr lang="en-US" altLang="zh-CN" smtClean="0"/>
              <a:pPr/>
              <a:t>15</a:t>
            </a:fld>
            <a:endParaRPr lang="en-US" altLang="zh-CN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5175"/>
            <a:ext cx="5118100" cy="3840163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4157"/>
            <a:ext cx="5679440" cy="4605158"/>
          </a:xfrm>
          <a:noFill/>
          <a:ln/>
        </p:spPr>
        <p:txBody>
          <a:bodyPr/>
          <a:lstStyle/>
          <a:p>
            <a:pPr eaLnBrk="1" hangingPunct="1"/>
            <a:endParaRPr lang="zh-CN" altLang="zh-C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2F637D-07EA-4C65-9973-538B6DED2EA1}" type="slidenum">
              <a:rPr lang="en-US" altLang="zh-CN" smtClean="0"/>
              <a:pPr/>
              <a:t>22</a:t>
            </a:fld>
            <a:endParaRPr lang="en-US" altLang="zh-CN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5175"/>
            <a:ext cx="5118100" cy="3840163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4157"/>
            <a:ext cx="5679440" cy="4605158"/>
          </a:xfrm>
          <a:noFill/>
          <a:ln/>
        </p:spPr>
        <p:txBody>
          <a:bodyPr/>
          <a:lstStyle/>
          <a:p>
            <a:pPr eaLnBrk="1" hangingPunct="1"/>
            <a:endParaRPr lang="zh-CN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2F637D-07EA-4C65-9973-538B6DED2EA1}" type="slidenum">
              <a:rPr lang="en-US" altLang="zh-CN" smtClean="0"/>
              <a:pPr/>
              <a:t>23</a:t>
            </a:fld>
            <a:endParaRPr lang="en-US" altLang="zh-CN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5175"/>
            <a:ext cx="5118100" cy="3840163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4157"/>
            <a:ext cx="5679440" cy="4605158"/>
          </a:xfrm>
          <a:noFill/>
          <a:ln/>
        </p:spPr>
        <p:txBody>
          <a:bodyPr/>
          <a:lstStyle/>
          <a:p>
            <a:pPr eaLnBrk="1" hangingPunct="1"/>
            <a:endParaRPr lang="zh-CN" altLang="zh-C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2F637D-07EA-4C65-9973-538B6DED2EA1}" type="slidenum">
              <a:rPr lang="en-US" altLang="zh-CN" smtClean="0"/>
              <a:pPr/>
              <a:t>24</a:t>
            </a:fld>
            <a:endParaRPr lang="en-US" altLang="zh-CN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5175"/>
            <a:ext cx="5118100" cy="3840163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4157"/>
            <a:ext cx="5679440" cy="4605158"/>
          </a:xfrm>
          <a:noFill/>
          <a:ln/>
        </p:spPr>
        <p:txBody>
          <a:bodyPr/>
          <a:lstStyle/>
          <a:p>
            <a:pPr eaLnBrk="1" hangingPunct="1"/>
            <a:endParaRPr lang="zh-CN" altLang="zh-C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2F637D-07EA-4C65-9973-538B6DED2EA1}" type="slidenum">
              <a:rPr lang="en-US" altLang="zh-CN" smtClean="0"/>
              <a:pPr/>
              <a:t>25</a:t>
            </a:fld>
            <a:endParaRPr lang="en-US" altLang="zh-CN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5175"/>
            <a:ext cx="5118100" cy="3840163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4157"/>
            <a:ext cx="5679440" cy="4605158"/>
          </a:xfrm>
          <a:noFill/>
          <a:ln/>
        </p:spPr>
        <p:txBody>
          <a:bodyPr/>
          <a:lstStyle/>
          <a:p>
            <a:pPr eaLnBrk="1" hangingPunct="1"/>
            <a:endParaRPr lang="zh-CN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66EFB-298C-4B49-B5D2-4C98AC3B3EDB}" type="datetime1">
              <a:rPr lang="zh-CN" altLang="en-US" smtClean="0"/>
              <a:t>2018/6/6</a:t>
            </a:fld>
            <a:endParaRPr lang="en-US" altLang="zh-C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0690E-BBBA-413F-AD8D-6C56047528F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78315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5C64-E1C8-4398-80AC-1070AF3A3444}" type="datetime1">
              <a:rPr lang="zh-CN" altLang="en-US" smtClean="0"/>
              <a:t>2018/6/6</a:t>
            </a:fld>
            <a:endParaRPr lang="en-US" altLang="zh-C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34B54-8F0C-44E0-AE59-833EDACC0E5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9148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74516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451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09F15-9F7A-4137-81BA-D49ECE94ACA3}" type="datetime1">
              <a:rPr lang="zh-CN" altLang="en-US" smtClean="0"/>
              <a:t>2018/6/6</a:t>
            </a:fld>
            <a:endParaRPr lang="en-US" altLang="zh-C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57B42-6211-4783-AD15-2ABEAFC37FA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5511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5CE4F-AAA1-44E7-8E87-7045A49139A5}" type="datetime1">
              <a:rPr lang="zh-CN" altLang="en-US" smtClean="0"/>
              <a:t>2018/6/6</a:t>
            </a:fld>
            <a:endParaRPr lang="en-US" altLang="zh-C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F2DE-820A-4079-BE43-02E7CC3B86A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3642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0ED84-E60E-473B-A395-5C6DB5BB4826}" type="datetime1">
              <a:rPr lang="zh-CN" altLang="en-US" smtClean="0"/>
              <a:t>2018/6/6</a:t>
            </a:fld>
            <a:endParaRPr lang="en-US" altLang="zh-CN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708CC-C925-48A7-BB14-DC71C06E412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8590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D13C0-32E8-4B83-B7E3-2AD5DB27FEF0}" type="datetime1">
              <a:rPr lang="zh-CN" altLang="en-US" smtClean="0"/>
              <a:t>2018/6/6</a:t>
            </a:fld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BEC67-63DA-4DC4-88FE-EC48E4B2F70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8924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E2EF6-94C0-41B6-98C3-E48131C152A8}" type="datetime1">
              <a:rPr lang="zh-CN" altLang="en-US" smtClean="0"/>
              <a:t>2018/6/6</a:t>
            </a:fld>
            <a:endParaRPr lang="en-US" altLang="zh-CN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B104C-7BF1-4204-ADC0-4F1998A2A1A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54284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C8ED5-5067-4A69-B8B6-12E9719AC150}" type="datetime1">
              <a:rPr lang="zh-CN" altLang="en-US" smtClean="0"/>
              <a:t>2018/6/6</a:t>
            </a:fld>
            <a:endParaRPr lang="en-US" altLang="zh-CN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2A0F6-C498-4D5D-ACEC-5D10E540459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6200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214536" y="6381750"/>
            <a:ext cx="19812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F1B8F-9623-49BF-9C6D-6820B18210F5}" type="datetime1">
              <a:rPr lang="zh-CN" altLang="en-US" smtClean="0"/>
              <a:t>2018/6/6</a:t>
            </a:fld>
            <a:endParaRPr lang="en-US" altLang="zh-CN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2CEF2-87B1-4D91-963A-632B58E14C1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2659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F8689-EAA2-4DAF-8790-165F7309EED3}" type="datetime1">
              <a:rPr lang="zh-CN" altLang="en-US" smtClean="0"/>
              <a:t>2018/6/6</a:t>
            </a:fld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71E19-FD58-4154-AF9E-A7A6B8FF6A7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1377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84968-9C8D-4BAF-9235-8B62C3AEC188}" type="datetime1">
              <a:rPr lang="zh-CN" altLang="en-US" smtClean="0"/>
              <a:t>2018/6/6</a:t>
            </a:fld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CA810-673F-46B4-8A5D-AEBB0E4AAA6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0303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7" name="AutoShape 4"/>
          <p:cNvSpPr>
            <a:spLocks noChangeArrowheads="1"/>
          </p:cNvSpPr>
          <p:nvPr/>
        </p:nvSpPr>
        <p:spPr bwMode="auto">
          <a:xfrm>
            <a:off x="251520" y="800100"/>
            <a:ext cx="8712968" cy="45719"/>
          </a:xfrm>
          <a:custGeom>
            <a:avLst/>
            <a:gdLst>
              <a:gd name="T0" fmla="*/ 0 w 1000"/>
              <a:gd name="T1" fmla="*/ 0 h 1000"/>
              <a:gd name="T2" fmla="*/ 4635080 w 1000"/>
              <a:gd name="T3" fmla="*/ 0 h 1000"/>
              <a:gd name="T4" fmla="*/ 4635080 w 1000"/>
              <a:gd name="T5" fmla="*/ 107950 h 1000"/>
              <a:gd name="T6" fmla="*/ 0 w 1000"/>
              <a:gd name="T7" fmla="*/ 107950 h 1000"/>
              <a:gd name="T8" fmla="*/ 0 w 1000"/>
              <a:gd name="T9" fmla="*/ 0 h 1000"/>
              <a:gd name="T10" fmla="*/ 7923213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 flipV="1">
            <a:off x="251520" y="6308725"/>
            <a:ext cx="8712968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2528" y="6381750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 smtClean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363D7ED-5368-4269-9231-11C379F7B037}" type="datetime1">
              <a:rPr lang="zh-CN" altLang="en-US" smtClean="0"/>
              <a:t>2018/6/6</a:t>
            </a:fld>
            <a:endParaRPr lang="en-US" altLang="zh-CN" dirty="0"/>
          </a:p>
        </p:txBody>
      </p:sp>
      <p:sp>
        <p:nvSpPr>
          <p:cNvPr id="2048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8264" y="6381750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 smtClean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7891949-7B99-4490-AF2F-E6562B71F90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31" name="Text Box 14"/>
          <p:cNvSpPr txBox="1">
            <a:spLocks noChangeArrowheads="1"/>
          </p:cNvSpPr>
          <p:nvPr/>
        </p:nvSpPr>
        <p:spPr bwMode="auto">
          <a:xfrm>
            <a:off x="6659563" y="477838"/>
            <a:ext cx="23764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800">
                <a:solidFill>
                  <a:srgbClr val="000099"/>
                </a:solidFill>
                <a:latin typeface="Times New Roman" pitchFamily="18" charset="0"/>
                <a:ea typeface="黑体" pitchFamily="49" charset="-122"/>
              </a:defRPr>
            </a:lvl1pPr>
            <a:lvl2pPr marL="742950" indent="-285750" eaLnBrk="0" hangingPunct="0">
              <a:defRPr kumimoji="1" sz="2800">
                <a:solidFill>
                  <a:srgbClr val="000099"/>
                </a:solidFill>
                <a:latin typeface="Times New Roman" pitchFamily="18" charset="0"/>
                <a:ea typeface="黑体" pitchFamily="49" charset="-122"/>
              </a:defRPr>
            </a:lvl2pPr>
            <a:lvl3pPr marL="1143000" indent="-228600" eaLnBrk="0" hangingPunct="0">
              <a:defRPr kumimoji="1" sz="2800">
                <a:solidFill>
                  <a:srgbClr val="000099"/>
                </a:solidFill>
                <a:latin typeface="Times New Roman" pitchFamily="18" charset="0"/>
                <a:ea typeface="黑体" pitchFamily="49" charset="-122"/>
              </a:defRPr>
            </a:lvl3pPr>
            <a:lvl4pPr marL="1600200" indent="-228600" eaLnBrk="0" hangingPunct="0">
              <a:defRPr kumimoji="1" sz="2800">
                <a:solidFill>
                  <a:srgbClr val="000099"/>
                </a:solidFill>
                <a:latin typeface="Times New Roman" pitchFamily="18" charset="0"/>
                <a:ea typeface="黑体" pitchFamily="49" charset="-122"/>
              </a:defRPr>
            </a:lvl4pPr>
            <a:lvl5pPr marL="2057400" indent="-228600" eaLnBrk="0" hangingPunct="0">
              <a:defRPr kumimoji="1" sz="2800">
                <a:solidFill>
                  <a:srgbClr val="000099"/>
                </a:solidFill>
                <a:latin typeface="Times New Roman" pitchFamily="18" charset="0"/>
                <a:ea typeface="黑体" pitchFamily="49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800">
                <a:solidFill>
                  <a:srgbClr val="000099"/>
                </a:solidFill>
                <a:latin typeface="Times New Roman" pitchFamily="18" charset="0"/>
                <a:ea typeface="黑体" pitchFamily="49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800">
                <a:solidFill>
                  <a:srgbClr val="000099"/>
                </a:solidFill>
                <a:latin typeface="Times New Roman" pitchFamily="18" charset="0"/>
                <a:ea typeface="黑体" pitchFamily="49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800">
                <a:solidFill>
                  <a:srgbClr val="000099"/>
                </a:solidFill>
                <a:latin typeface="Times New Roman" pitchFamily="18" charset="0"/>
                <a:ea typeface="黑体" pitchFamily="49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800">
                <a:solidFill>
                  <a:srgbClr val="000099"/>
                </a:solidFill>
                <a:latin typeface="Times New Roman" pitchFamily="18" charset="0"/>
                <a:ea typeface="黑体" pitchFamily="49" charset="-122"/>
              </a:defRPr>
            </a:lvl9pPr>
          </a:lstStyle>
          <a:p>
            <a:pPr algn="l" eaLnBrk="1" hangingPunct="1"/>
            <a:r>
              <a:rPr kumimoji="0" lang="en-US" altLang="zh-CN" sz="1400">
                <a:solidFill>
                  <a:schemeClr val="tx1"/>
                </a:solidFill>
                <a:latin typeface="黑体" pitchFamily="49" charset="-122"/>
                <a:ea typeface="宋体" pitchFamily="2" charset="-122"/>
              </a:rPr>
              <a:t>      </a:t>
            </a:r>
            <a:endParaRPr kumimoji="0" lang="en-US" altLang="zh-CN" sz="14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032" name="Picture 17" descr="pku11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10"/>
          <a:stretch>
            <a:fillRect/>
          </a:stretch>
        </p:blipFill>
        <p:spPr bwMode="auto">
          <a:xfrm>
            <a:off x="251520" y="92714"/>
            <a:ext cx="653355" cy="67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ea typeface="宋体" pitchFamily="2" charset="-122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8000"/>
        <a:buFont typeface="Wingdings" panose="05000000000000000000" pitchFamily="2" charset="2"/>
        <a:buChar char="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2600">
          <a:solidFill>
            <a:schemeClr val="tx1"/>
          </a:solidFill>
          <a:latin typeface="+mn-lt"/>
          <a:ea typeface="+mn-ea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300">
          <a:solidFill>
            <a:schemeClr val="tx1"/>
          </a:solidFill>
          <a:latin typeface="+mn-lt"/>
          <a:ea typeface="+mn-ea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11560" y="980728"/>
            <a:ext cx="8155042" cy="1097514"/>
          </a:xfrm>
        </p:spPr>
        <p:txBody>
          <a:bodyPr/>
          <a:lstStyle/>
          <a:p>
            <a:pPr algn="ctr"/>
            <a:r>
              <a:rPr lang="en-US" altLang="zh-CN" sz="3600" dirty="0" smtClean="0">
                <a:solidFill>
                  <a:srgbClr val="0000FF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Cryogenic System </a:t>
            </a:r>
            <a:r>
              <a:rPr lang="en-US" altLang="zh-CN" sz="3600" dirty="0">
                <a:solidFill>
                  <a:srgbClr val="0000FF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at Peking University</a:t>
            </a:r>
            <a:endParaRPr lang="zh-CN" altLang="en-US" sz="3600" dirty="0">
              <a:solidFill>
                <a:srgbClr val="0000FF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23528" y="1988840"/>
            <a:ext cx="8496944" cy="4104456"/>
          </a:xfrm>
        </p:spPr>
        <p:txBody>
          <a:bodyPr/>
          <a:lstStyle/>
          <a:p>
            <a:r>
              <a:rPr lang="en-US" altLang="zh-CN" sz="3600" dirty="0" err="1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Jiankui</a:t>
            </a:r>
            <a:r>
              <a:rPr lang="en-US" altLang="zh-CN" sz="360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Hao</a:t>
            </a:r>
            <a:r>
              <a:rPr lang="en-US" altLang="zh-CN" sz="360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</a:p>
          <a:p>
            <a:r>
              <a:rPr lang="en-US" altLang="zh-CN" sz="240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</a:p>
          <a:p>
            <a:r>
              <a:rPr lang="en-US" altLang="zh-CN" sz="240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On behalf of SRF Laboratory</a:t>
            </a:r>
          </a:p>
          <a:p>
            <a:r>
              <a:rPr lang="en-US" altLang="zh-CN" sz="240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Institute </a:t>
            </a:r>
            <a:r>
              <a:rPr lang="en-US" altLang="zh-CN" sz="24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of Heavy Ion </a:t>
            </a:r>
            <a:r>
              <a:rPr lang="en-US" altLang="zh-CN" sz="240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Physics</a:t>
            </a:r>
          </a:p>
          <a:p>
            <a:r>
              <a:rPr lang="en-US" altLang="zh-CN" sz="240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Peking University</a:t>
            </a:r>
          </a:p>
          <a:p>
            <a:endParaRPr lang="en-US" altLang="zh-CN" sz="2400" dirty="0" smtClean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r>
              <a:rPr lang="en-US" altLang="zh-CN" sz="2400" dirty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The 8th International Workshop on Cryogenics </a:t>
            </a:r>
            <a:r>
              <a:rPr lang="en-US" altLang="zh-CN" sz="240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Operations (</a:t>
            </a:r>
            <a:r>
              <a:rPr lang="en-US" altLang="zh-CN" sz="2400" dirty="0" err="1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Cryo</a:t>
            </a:r>
            <a:r>
              <a:rPr lang="en-US" altLang="zh-CN" sz="240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-Ops </a:t>
            </a:r>
            <a:r>
              <a:rPr lang="en-US" altLang="zh-CN" sz="240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2018)</a:t>
            </a:r>
          </a:p>
          <a:p>
            <a:r>
              <a:rPr lang="en-US" altLang="zh-CN" sz="240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Beijing, June </a:t>
            </a:r>
            <a:r>
              <a:rPr lang="en-US" altLang="zh-CN" sz="2400" dirty="0" smtClean="0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4-7, 2018</a:t>
            </a:r>
            <a:endParaRPr lang="zh-CN" altLang="en-US" sz="2400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11960" y="188640"/>
            <a:ext cx="4752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altLang="zh-CN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-Ops 2018</a:t>
            </a:r>
            <a:r>
              <a:rPr lang="en-US" altLang="zh-CN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Beijing, June 4-7</a:t>
            </a:r>
            <a:endParaRPr lang="zh-CN" alt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6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576263"/>
          </a:xfrm>
          <a:noFill/>
          <a:ln/>
        </p:spPr>
        <p:txBody>
          <a:bodyPr/>
          <a:lstStyle/>
          <a:p>
            <a:pPr algn="ctr"/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</a:t>
            </a:r>
            <a:endParaRPr lang="en-US" altLang="zh-CN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4008" y="1052736"/>
            <a:ext cx="4680520" cy="1368152"/>
          </a:xfrm>
        </p:spPr>
        <p:txBody>
          <a:bodyPr/>
          <a:lstStyle/>
          <a:p>
            <a:pPr marL="358775" indent="-358775">
              <a:buFont typeface="Wingdings" pitchFamily="2" charset="2"/>
              <a:buChar char="Ø"/>
            </a:pP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Liquefaction rate</a:t>
            </a:r>
          </a:p>
          <a:p>
            <a:pPr marL="631825" lvl="1" indent="-273050">
              <a:buSzPct val="70000"/>
              <a:buFont typeface="Wingdings" panose="05000000000000000000" pitchFamily="2" charset="2"/>
              <a:buChar char="p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80 l/h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/o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LN pre-cooling</a:t>
            </a:r>
          </a:p>
          <a:p>
            <a:pPr marL="631825" lvl="1" indent="-273050">
              <a:buSzPct val="70000"/>
              <a:buFont typeface="Wingdings" panose="05000000000000000000" pitchFamily="2" charset="2"/>
              <a:buChar char="p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US" altLang="zh-CN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 l/h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LN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pre-cooling</a:t>
            </a:r>
            <a:endParaRPr lang="en-US" altLang="zh-CN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6948264" y="6381750"/>
            <a:ext cx="1981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3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>
              <a:spcBef>
                <a:spcPct val="25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4368C6-A15A-4453-AD18-1CA2F9B1C336}" type="slidenum">
              <a:rPr lang="en-US" altLang="zh-CN" sz="120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zh-CN" sz="1200"/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94305"/>
            <a:ext cx="4392488" cy="167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62714"/>
            <a:ext cx="4320480" cy="184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r="33153" b="2015"/>
          <a:stretch/>
        </p:blipFill>
        <p:spPr bwMode="auto">
          <a:xfrm rot="-60000">
            <a:off x="4815913" y="2830675"/>
            <a:ext cx="3834731" cy="322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763960" y="4653136"/>
            <a:ext cx="3664024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8000"/>
              <a:buFont typeface="Wingdings" panose="05000000000000000000" pitchFamily="2" charset="2"/>
              <a:buChar char="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58775" indent="-358775">
              <a:buFont typeface="Wingdings" pitchFamily="2" charset="2"/>
              <a:buChar char="Ø"/>
            </a:pPr>
            <a:r>
              <a:rPr kumimoji="0" lang="en-US" altLang="zh-CN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K commissioning</a:t>
            </a:r>
          </a:p>
          <a:p>
            <a:pPr marL="631825" lvl="1" indent="-273050">
              <a:buSzPct val="70000"/>
              <a:buFont typeface="Wingdings" pitchFamily="2" charset="2"/>
              <a:buChar char="p"/>
            </a:pPr>
            <a:r>
              <a:rPr kumimoji="0" lang="en-US" altLang="zh-CN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Cooling power at 2K: </a:t>
            </a:r>
          </a:p>
          <a:p>
            <a:pPr marL="358775" lvl="1" indent="273050">
              <a:buSzPct val="70000"/>
              <a:buFont typeface="Wingdings" pitchFamily="2" charset="2"/>
              <a:buNone/>
            </a:pPr>
            <a:r>
              <a:rPr kumimoji="0" lang="en-US" altLang="zh-CN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kumimoji="0" lang="en-US" altLang="zh-CN" sz="2400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58-59 W</a:t>
            </a:r>
            <a:endParaRPr kumimoji="0" lang="en-US" altLang="zh-CN" sz="24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右箭头 2"/>
          <p:cNvSpPr/>
          <p:nvPr/>
        </p:nvSpPr>
        <p:spPr bwMode="auto">
          <a:xfrm>
            <a:off x="4139952" y="5085184"/>
            <a:ext cx="648072" cy="144016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8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ea typeface="黑体" pitchFamily="2" charset="-122"/>
            </a:endParaRPr>
          </a:p>
        </p:txBody>
      </p:sp>
      <p:sp>
        <p:nvSpPr>
          <p:cNvPr id="24" name="右箭头 23"/>
          <p:cNvSpPr/>
          <p:nvPr/>
        </p:nvSpPr>
        <p:spPr bwMode="auto">
          <a:xfrm rot="10800000">
            <a:off x="4436368" y="1988840"/>
            <a:ext cx="711696" cy="144016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8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708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576263"/>
          </a:xfrm>
          <a:noFill/>
          <a:ln/>
        </p:spPr>
        <p:txBody>
          <a:bodyPr/>
          <a:lstStyle/>
          <a:p>
            <a:pPr algn="ctr"/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</a:t>
            </a:r>
            <a:endParaRPr lang="en-US" altLang="zh-CN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340768"/>
            <a:ext cx="3744416" cy="1872208"/>
          </a:xfrm>
        </p:spPr>
        <p:txBody>
          <a:bodyPr/>
          <a:lstStyle/>
          <a:p>
            <a:pPr marL="358775" indent="-358775">
              <a:buFont typeface="Wingdings" pitchFamily="2" charset="2"/>
              <a:buChar char="Ø"/>
            </a:pP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 commissioning</a:t>
            </a:r>
          </a:p>
          <a:p>
            <a:pPr marL="631825" lvl="1" indent="-273050">
              <a:buSzPct val="70000"/>
              <a:buFont typeface="Wingdings" panose="05000000000000000000" pitchFamily="2" charset="2"/>
              <a:buChar char="p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instability: </a:t>
            </a:r>
          </a:p>
          <a:p>
            <a:pPr marL="358775" lvl="1" indent="273050">
              <a:buSzPct val="70000"/>
              <a:buNone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altLang="zh-CN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 0.1 mbar</a:t>
            </a:r>
          </a:p>
          <a:p>
            <a:pPr marL="631825" lvl="1" indent="-273050">
              <a:buSzPct val="70000"/>
              <a:buFont typeface="Wingdings" panose="05000000000000000000" pitchFamily="2" charset="2"/>
              <a:buChar char="p"/>
            </a:pP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Helium level: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&lt;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 5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%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6948264" y="6381750"/>
            <a:ext cx="1981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3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>
              <a:spcBef>
                <a:spcPct val="25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4368C6-A15A-4453-AD18-1CA2F9B1C336}" type="slidenum">
              <a:rPr lang="en-US" altLang="zh-CN" sz="120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zh-CN" sz="1200"/>
          </a:p>
        </p:txBody>
      </p:sp>
      <p:grpSp>
        <p:nvGrpSpPr>
          <p:cNvPr id="25" name="组合 24"/>
          <p:cNvGrpSpPr/>
          <p:nvPr/>
        </p:nvGrpSpPr>
        <p:grpSpPr>
          <a:xfrm>
            <a:off x="4716016" y="836713"/>
            <a:ext cx="3663790" cy="2736303"/>
            <a:chOff x="4863953" y="803969"/>
            <a:chExt cx="3663790" cy="2736303"/>
          </a:xfrm>
        </p:grpSpPr>
        <p:grpSp>
          <p:nvGrpSpPr>
            <p:cNvPr id="2" name="组合 1"/>
            <p:cNvGrpSpPr/>
            <p:nvPr/>
          </p:nvGrpSpPr>
          <p:grpSpPr>
            <a:xfrm>
              <a:off x="4863953" y="803969"/>
              <a:ext cx="3663790" cy="2736303"/>
              <a:chOff x="4860032" y="875779"/>
              <a:chExt cx="3663790" cy="2736303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584"/>
              <a:stretch/>
            </p:blipFill>
            <p:spPr bwMode="auto">
              <a:xfrm>
                <a:off x="4860032" y="875779"/>
                <a:ext cx="3663790" cy="27363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Rectangle 3"/>
              <p:cNvSpPr>
                <a:spLocks noChangeArrowheads="1"/>
              </p:cNvSpPr>
              <p:nvPr/>
            </p:nvSpPr>
            <p:spPr bwMode="auto">
              <a:xfrm>
                <a:off x="5220072" y="3068762"/>
                <a:ext cx="3024336" cy="423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9pPr>
              </a:lstStyle>
              <a:p>
                <a:pPr algn="l" eaLnBrk="1" hangingPunct="1"/>
                <a:r>
                  <a:rPr lang="en-US" altLang="zh-CN" sz="1600" dirty="0" smtClean="0">
                    <a:solidFill>
                      <a:srgbClr val="0033CC"/>
                    </a:solidFill>
                    <a:latin typeface="Times New Roman" pitchFamily="18" charset="0"/>
                    <a:ea typeface="黑体" pitchFamily="49" charset="-122"/>
                  </a:rPr>
                  <a:t>Injector </a:t>
                </a:r>
                <a:r>
                  <a:rPr lang="en-US" altLang="zh-CN" sz="1600" dirty="0" err="1" smtClean="0">
                    <a:solidFill>
                      <a:srgbClr val="0033CC"/>
                    </a:solidFill>
                    <a:latin typeface="Times New Roman" pitchFamily="18" charset="0"/>
                    <a:ea typeface="黑体" pitchFamily="49" charset="-122"/>
                  </a:rPr>
                  <a:t>Eacc</a:t>
                </a:r>
                <a:r>
                  <a:rPr lang="en-US" altLang="zh-CN" sz="1600" dirty="0" smtClean="0">
                    <a:solidFill>
                      <a:srgbClr val="0033CC"/>
                    </a:solidFill>
                    <a:latin typeface="Times New Roman" pitchFamily="18" charset="0"/>
                    <a:ea typeface="黑体" pitchFamily="49" charset="-122"/>
                  </a:rPr>
                  <a:t>: 12MV/m</a:t>
                </a:r>
                <a:endParaRPr lang="en-US" altLang="zh-CN" sz="1600" dirty="0">
                  <a:solidFill>
                    <a:srgbClr val="0033CC"/>
                  </a:solidFill>
                  <a:latin typeface="Times New Roman" pitchFamily="18" charset="0"/>
                  <a:ea typeface="黑体" pitchFamily="49" charset="-122"/>
                </a:endParaRPr>
              </a:p>
            </p:txBody>
          </p:sp>
        </p:grpSp>
        <p:cxnSp>
          <p:nvCxnSpPr>
            <p:cNvPr id="23" name="直接连接符 22"/>
            <p:cNvCxnSpPr/>
            <p:nvPr/>
          </p:nvCxnSpPr>
          <p:spPr bwMode="auto">
            <a:xfrm flipH="1">
              <a:off x="5292424" y="2204864"/>
              <a:ext cx="30960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" name="直接连接符 25"/>
            <p:cNvCxnSpPr/>
            <p:nvPr/>
          </p:nvCxnSpPr>
          <p:spPr bwMode="auto">
            <a:xfrm flipH="1">
              <a:off x="5292080" y="2420888"/>
              <a:ext cx="3096344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3" name="组合 2"/>
          <p:cNvGrpSpPr/>
          <p:nvPr/>
        </p:nvGrpSpPr>
        <p:grpSpPr>
          <a:xfrm>
            <a:off x="4572776" y="3645024"/>
            <a:ext cx="4103680" cy="2655193"/>
            <a:chOff x="4644008" y="3645024"/>
            <a:chExt cx="4103680" cy="2655193"/>
          </a:xfrm>
        </p:grpSpPr>
        <p:grpSp>
          <p:nvGrpSpPr>
            <p:cNvPr id="5" name="组合 24"/>
            <p:cNvGrpSpPr>
              <a:grpSpLocks/>
            </p:cNvGrpSpPr>
            <p:nvPr/>
          </p:nvGrpSpPr>
          <p:grpSpPr bwMode="auto">
            <a:xfrm>
              <a:off x="4644008" y="3645024"/>
              <a:ext cx="4103680" cy="2655193"/>
              <a:chOff x="4598416" y="908720"/>
              <a:chExt cx="4510088" cy="2943225"/>
            </a:xfrm>
          </p:grpSpPr>
          <p:pic>
            <p:nvPicPr>
              <p:cNvPr id="6" name="图片 18" descr="Documents44444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13" b="9213"/>
              <a:stretch>
                <a:fillRect/>
              </a:stretch>
            </p:blipFill>
            <p:spPr bwMode="auto">
              <a:xfrm>
                <a:off x="4598416" y="908720"/>
                <a:ext cx="4510088" cy="2943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 Box 4"/>
              <p:cNvSpPr txBox="1">
                <a:spLocks noChangeArrowheads="1"/>
              </p:cNvSpPr>
              <p:nvPr/>
            </p:nvSpPr>
            <p:spPr bwMode="auto">
              <a:xfrm>
                <a:off x="5534179" y="1136434"/>
                <a:ext cx="93662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l"/>
                  <a:defRPr sz="3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Ø"/>
                  <a:defRPr sz="26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3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4pPr>
                <a:lvl5pPr marL="2057400" indent="-228600">
                  <a:spcBef>
                    <a:spcPct val="25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zh-CN" sz="1800"/>
                  <a:t>36W</a:t>
                </a:r>
              </a:p>
            </p:txBody>
          </p:sp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6576596" y="1124743"/>
                <a:ext cx="93662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l"/>
                  <a:defRPr sz="3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Ø"/>
                  <a:defRPr sz="26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3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4pPr>
                <a:lvl5pPr marL="2057400" indent="-228600">
                  <a:spcBef>
                    <a:spcPct val="25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zh-CN" sz="1800"/>
                  <a:t>44W</a:t>
                </a:r>
              </a:p>
            </p:txBody>
          </p:sp>
          <p:sp>
            <p:nvSpPr>
              <p:cNvPr id="9" name="Text Box 6"/>
              <p:cNvSpPr txBox="1">
                <a:spLocks noChangeArrowheads="1"/>
              </p:cNvSpPr>
              <p:nvPr/>
            </p:nvSpPr>
            <p:spPr bwMode="auto">
              <a:xfrm>
                <a:off x="7597775" y="1124744"/>
                <a:ext cx="936625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l"/>
                  <a:defRPr sz="3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Ø"/>
                  <a:defRPr sz="26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3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4pPr>
                <a:lvl5pPr marL="2057400" indent="-228600">
                  <a:spcBef>
                    <a:spcPct val="25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zh-CN" sz="1800"/>
                  <a:t>50W</a:t>
                </a:r>
              </a:p>
            </p:txBody>
          </p:sp>
        </p:grpSp>
        <p:sp>
          <p:nvSpPr>
            <p:cNvPr id="27" name="椭圆 26"/>
            <p:cNvSpPr/>
            <p:nvPr/>
          </p:nvSpPr>
          <p:spPr bwMode="auto">
            <a:xfrm>
              <a:off x="6228183" y="4149080"/>
              <a:ext cx="360041" cy="1542875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 w="15875">
              <a:solidFill>
                <a:srgbClr val="FF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8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黑体" pitchFamily="2" charset="-122"/>
              </a:endParaRPr>
            </a:p>
          </p:txBody>
        </p:sp>
        <p:sp>
          <p:nvSpPr>
            <p:cNvPr id="31" name="椭圆 30"/>
            <p:cNvSpPr/>
            <p:nvPr/>
          </p:nvSpPr>
          <p:spPr bwMode="auto">
            <a:xfrm>
              <a:off x="7164288" y="4149080"/>
              <a:ext cx="360041" cy="1542875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 w="15875">
              <a:solidFill>
                <a:srgbClr val="FF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CN" altLang="en-US" sz="2800" b="0" i="0" u="none" strike="noStrike" cap="none" normalizeH="0" baseline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黑体" pitchFamily="2" charset="-122"/>
              </a:endParaRPr>
            </a:p>
          </p:txBody>
        </p:sp>
      </p:grp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83568" y="4293096"/>
            <a:ext cx="396044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8000"/>
              <a:buFont typeface="Wingdings" panose="05000000000000000000" pitchFamily="2" charset="2"/>
              <a:buChar char="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58775" indent="-358775">
              <a:buFont typeface="Wingdings" pitchFamily="2" charset="2"/>
              <a:buChar char="Ø"/>
            </a:pPr>
            <a:r>
              <a:rPr kumimoji="0" lang="en-US" altLang="zh-CN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Recovery from heat load change: </a:t>
            </a:r>
          </a:p>
          <a:p>
            <a:pPr marL="358775" lvl="1" indent="273050">
              <a:buSzPct val="70000"/>
              <a:buFont typeface="Wingdings" pitchFamily="2" charset="2"/>
              <a:buNone/>
            </a:pPr>
            <a:r>
              <a:rPr kumimoji="0" lang="en-US" altLang="zh-CN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~10 min</a:t>
            </a:r>
            <a:endParaRPr kumimoji="0" lang="en-US" altLang="zh-CN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38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98856C-1FDE-4AFD-AEB4-23FF54EFCC10}" type="slidenum">
              <a:rPr lang="en-US" altLang="zh-CN"/>
              <a:pPr/>
              <a:t>12</a:t>
            </a:fld>
            <a:endParaRPr lang="en-US" altLang="zh-CN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76056" y="1674041"/>
            <a:ext cx="3171962" cy="203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727430" y="5517232"/>
            <a:ext cx="5868906" cy="648072"/>
          </a:xfrm>
          <a:prstGeom prst="rect">
            <a:avLst/>
          </a:prstGeom>
          <a:noFill/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8000"/>
              <a:buFont typeface="Wingdings" panose="05000000000000000000" pitchFamily="2" charset="2"/>
              <a:buChar char="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174625" indent="-174625">
              <a:lnSpc>
                <a:spcPct val="80000"/>
              </a:lnSpc>
              <a:buSzPct val="70000"/>
              <a:buFont typeface="Wingdings" panose="05000000000000000000" pitchFamily="2" charset="2"/>
              <a:buChar char="l"/>
            </a:pPr>
            <a:r>
              <a:rPr kumimoji="0" lang="en-US" altLang="zh-CN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10~20 MeV, Ave. current ~1mA (long </a:t>
            </a:r>
            <a:r>
              <a:rPr kumimoji="0" lang="en-US" altLang="zh-CN" sz="2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macropulse</a:t>
            </a:r>
            <a:r>
              <a:rPr kumimoji="0" lang="en-US" altLang="zh-CN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74625" indent="-174625">
              <a:lnSpc>
                <a:spcPct val="80000"/>
              </a:lnSpc>
              <a:buSzPct val="70000"/>
              <a:buFont typeface="Wingdings" panose="05000000000000000000" pitchFamily="2" charset="2"/>
              <a:buChar char="l"/>
            </a:pPr>
            <a:r>
              <a:rPr kumimoji="0" lang="en-US" altLang="zh-CN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Applications: </a:t>
            </a:r>
            <a:r>
              <a:rPr kumimoji="0" lang="en-US" altLang="zh-CN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UED, </a:t>
            </a:r>
            <a:r>
              <a:rPr kumimoji="0" lang="en-US" altLang="zh-CN" sz="2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THz radiation</a:t>
            </a:r>
            <a:endParaRPr kumimoji="0" lang="en-US" altLang="zh-CN" sz="2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788024" y="1040542"/>
            <a:ext cx="37300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kumimoji="0" lang="en-US" altLang="zh-CN" sz="2000" kern="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Cryomodule</a:t>
            </a:r>
            <a:r>
              <a:rPr kumimoji="0" lang="en-US" altLang="zh-CN" sz="2000" kern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with 2</a:t>
            </a:r>
            <a:r>
              <a:rPr kumimoji="0" lang="en-US" altLang="zh-CN" sz="2000" kern="0" dirty="0" smtClean="0">
                <a:solidFill>
                  <a:schemeClr val="tx1"/>
                </a:solidFill>
                <a:cs typeface="Times New Roman" panose="02020603050405020304" pitchFamily="18" charset="0"/>
                <a:sym typeface="Symbol"/>
              </a:rPr>
              <a:t></a:t>
            </a:r>
            <a:r>
              <a:rPr kumimoji="0" lang="en-US" altLang="zh-CN" sz="2000" kern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9-cell cavities (since 2015)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75" y="1674108"/>
            <a:ext cx="2997693" cy="197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4601" name="Picture 7" descr="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8" t="6586" r="34621"/>
          <a:stretch>
            <a:fillRect/>
          </a:stretch>
        </p:blipFill>
        <p:spPr bwMode="auto">
          <a:xfrm>
            <a:off x="393541" y="1688615"/>
            <a:ext cx="722075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215504" y="980728"/>
            <a:ext cx="4428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kumimoji="0" lang="en-US" altLang="zh-CN" sz="2000" kern="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DC-SRF injector with 3.5-cell cavity (since 2014)</a:t>
            </a:r>
            <a:endParaRPr kumimoji="0" lang="en-US" altLang="zh-CN" sz="2000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44956" y="3776846"/>
            <a:ext cx="2319532" cy="1603034"/>
          </a:xfrm>
          <a:prstGeom prst="rect">
            <a:avLst/>
          </a:prstGeom>
        </p:spPr>
      </p:pic>
      <p:pic>
        <p:nvPicPr>
          <p:cNvPr id="19" name="图片 8" descr="C:\Users\SRF1\AppData\Local\Microsoft\Windows\Temporary Internet Files\Content.Word\fc2_save_2015-10-13-013608-000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60032" y="3776846"/>
            <a:ext cx="1692963" cy="146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图片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60822"/>
            <a:ext cx="2310212" cy="189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45892" y="3632830"/>
            <a:ext cx="1926108" cy="185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971600" y="116632"/>
            <a:ext cx="7488237" cy="576064"/>
          </a:xfrm>
          <a:prstGeom prst="rect">
            <a:avLst/>
          </a:prstGeom>
          <a:noFill/>
          <a:ln>
            <a:noFill/>
          </a:ln>
          <a:extLst/>
        </p:spPr>
        <p:txBody>
          <a:bodyPr lIns="169151" tIns="84578" rIns="169151" bIns="84578"/>
          <a:lstStyle>
            <a:lvl1pPr marL="266700" indent="-266700" defTabSz="460375"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1pPr>
            <a:lvl2pPr marL="266700" indent="-266700" defTabSz="460375"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2pPr>
            <a:lvl3pPr marL="266700" indent="-266700" defTabSz="460375"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3pPr>
            <a:lvl4pPr marL="266700" indent="-266700" defTabSz="460375"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4pPr>
            <a:lvl5pPr marL="266700" indent="-266700" defTabSz="460375"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5pPr>
            <a:lvl6pPr marL="723900" indent="-266700" defTabSz="460375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6pPr>
            <a:lvl7pPr marL="1181100" indent="-266700" defTabSz="460375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7pPr>
            <a:lvl8pPr marL="1638300" indent="-266700" defTabSz="460375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8pPr>
            <a:lvl9pPr marL="2095500" indent="-266700" defTabSz="460375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10000"/>
              </a:lnSpc>
              <a:spcAft>
                <a:spcPct val="20000"/>
              </a:spcAft>
            </a:pPr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Stable electron beam loading at 2 K</a:t>
            </a:r>
            <a:endParaRPr lang="en-US" altLang="zh-CN" sz="3200" dirty="0">
              <a:solidFill>
                <a:srgbClr val="0000F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74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1600" y="1124744"/>
            <a:ext cx="7560840" cy="4705350"/>
          </a:xfrm>
        </p:spPr>
        <p:txBody>
          <a:bodyPr/>
          <a:lstStyle/>
          <a:p>
            <a:pPr marL="571500" indent="-571500" algn="ctr">
              <a:buFont typeface="Wingdings" pitchFamily="2" charset="2"/>
              <a:buNone/>
            </a:pPr>
            <a:r>
              <a:rPr lang="en-US" altLang="zh-CN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  <a:p>
            <a:pPr marL="571500" indent="-571500" algn="ctr">
              <a:buFont typeface="Wingdings" pitchFamily="2" charset="2"/>
              <a:buNone/>
            </a:pPr>
            <a:endParaRPr lang="en-US" altLang="zh-CN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Cryogenic System for Superconducting Injector and Accelerator</a:t>
            </a:r>
          </a:p>
          <a:p>
            <a:pPr>
              <a:spcAft>
                <a:spcPts val="1200"/>
              </a:spcAft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PKU Vertical Test System</a:t>
            </a:r>
          </a:p>
          <a:p>
            <a:pPr>
              <a:spcAft>
                <a:spcPts val="1200"/>
              </a:spcAft>
            </a:pPr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Summary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A2CEF2-87B1-4D91-963A-632B58E14C16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161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>
            <a:spLocks/>
          </p:cNvSpPr>
          <p:nvPr/>
        </p:nvSpPr>
        <p:spPr bwMode="auto">
          <a:xfrm>
            <a:off x="214536" y="1056374"/>
            <a:ext cx="453244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None/>
            </a:pPr>
            <a:r>
              <a:rPr lang="en-US" altLang="zh-CN" sz="2400" b="1" kern="0" dirty="0" smtClean="0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Shanghai Soft XFEL Project</a:t>
            </a:r>
            <a:endParaRPr lang="en-US" altLang="zh-CN" sz="2400" b="1" kern="0" dirty="0" smtClean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endParaRPr lang="en-US" altLang="zh-CN" sz="2400" b="1" kern="0" dirty="0" smtClean="0">
              <a:solidFill>
                <a:srgbClr val="FF33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r>
              <a:rPr lang="en-US" altLang="zh-CN" sz="2400" b="1" kern="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Tasks of PKU</a:t>
            </a:r>
            <a:endParaRPr lang="en-US" altLang="zh-CN" sz="2400" b="1" kern="0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n"/>
            </a:pPr>
            <a:endParaRPr lang="en-US" altLang="zh-CN" sz="2400" b="1" kern="0" dirty="0" smtClean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n"/>
            </a:pPr>
            <a:r>
              <a:rPr lang="en-US" altLang="zh-CN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Series researches of 9-cell superconducting cavities</a:t>
            </a:r>
            <a:endParaRPr lang="en-US" altLang="zh-CN" sz="2000" b="1" kern="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US" altLang="zh-CN" sz="2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zh-CN" altLang="en-US" sz="2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～</a:t>
            </a:r>
            <a:r>
              <a:rPr lang="en-US" altLang="zh-CN" sz="2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altLang="zh-CN" sz="24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MV/m</a:t>
            </a:r>
          </a:p>
          <a:p>
            <a:pPr marL="457200" lvl="1" indent="0" eaLnBrk="1" hangingPunct="1">
              <a:buNone/>
            </a:pPr>
            <a:endParaRPr lang="en-US" altLang="zh-CN" sz="2000" b="1" kern="0" dirty="0" smtClean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n"/>
            </a:pPr>
            <a:r>
              <a:rPr lang="en-US" altLang="zh-CN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Construction of SRF Facilities</a:t>
            </a:r>
            <a:endParaRPr lang="en-US" altLang="zh-CN" sz="2000" b="1" kern="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lvl="1" indent="-342900" eaLnBrk="1" hangingPunct="1">
              <a:buFont typeface="Wingdings" panose="05000000000000000000" pitchFamily="2" charset="2"/>
              <a:buChar char="Ø"/>
            </a:pPr>
            <a:r>
              <a:rPr lang="en-US" altLang="zh-CN" sz="2400" b="1" kern="0" dirty="0" smtClean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Vertical Test System (VTS)</a:t>
            </a:r>
            <a:endParaRPr lang="en-US" altLang="zh-CN" sz="2400" b="1" kern="0" dirty="0" smtClean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lvl="1" indent="-342900" eaLnBrk="1" hangingPunct="1">
              <a:buFont typeface="Wingdings" panose="05000000000000000000" pitchFamily="2" charset="2"/>
              <a:buChar char="Ø"/>
            </a:pPr>
            <a:r>
              <a:rPr lang="en-US" altLang="zh-CN" sz="2400" b="1" kern="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Surface treatment devices</a:t>
            </a:r>
            <a:endParaRPr lang="en-US" altLang="zh-CN" sz="2400" b="1" kern="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zh-CN" sz="2000" b="1" kern="0" dirty="0" smtClean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zh-CN" altLang="zh-CN" sz="2000" b="1" kern="0" dirty="0" smtClean="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日期占位符 1"/>
          <p:cNvSpPr>
            <a:spLocks noGrp="1"/>
          </p:cNvSpPr>
          <p:nvPr>
            <p:ph type="dt" sz="half" idx="10"/>
          </p:nvPr>
        </p:nvSpPr>
        <p:spPr>
          <a:xfrm>
            <a:off x="214536" y="6381750"/>
            <a:ext cx="1981200" cy="476250"/>
          </a:xfrm>
        </p:spPr>
        <p:txBody>
          <a:bodyPr/>
          <a:lstStyle/>
          <a:p>
            <a:fld id="{491B9DFA-4CB6-4F4A-9A77-6C7301332983}" type="datetime1">
              <a:rPr lang="zh-CN" altLang="en-US"/>
              <a:pPr/>
              <a:t>2018/6/6</a:t>
            </a:fld>
            <a:endParaRPr lang="en-US" altLang="zh-CN" dirty="0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>
          <a:xfrm>
            <a:off x="6948264" y="6381750"/>
            <a:ext cx="1981200" cy="476250"/>
          </a:xfrm>
        </p:spPr>
        <p:txBody>
          <a:bodyPr/>
          <a:lstStyle/>
          <a:p>
            <a:fld id="{B14F481D-0AF8-4806-B9E3-FA555F124FB2}" type="slidenum">
              <a:rPr lang="en-US" altLang="zh-CN"/>
              <a:pPr/>
              <a:t>14</a:t>
            </a:fld>
            <a:endParaRPr lang="en-US" altLang="zh-CN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234056" y="188640"/>
            <a:ext cx="684076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None/>
            </a:pPr>
            <a:r>
              <a:rPr lang="en-US" altLang="zh-CN" sz="28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</a:rPr>
              <a:t>SRF researches for XFEL</a:t>
            </a:r>
            <a:endParaRPr lang="zh-CN" altLang="en-US" sz="2800" dirty="0">
              <a:solidFill>
                <a:srgbClr val="0000FF"/>
              </a:solidFill>
              <a:latin typeface="Times New Roman" pitchFamily="18" charset="0"/>
              <a:ea typeface="黑体" pitchFamily="49" charset="-122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kumimoji="0" lang="zh-CN" altLang="en-US" sz="2800" dirty="0">
              <a:solidFill>
                <a:srgbClr val="0000FF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4" descr="E:\PKU\Research\SH-XFEL\20170408研讨会\20170330_1500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7" b="16241"/>
          <a:stretch/>
        </p:blipFill>
        <p:spPr bwMode="auto">
          <a:xfrm rot="5400000">
            <a:off x="6852853" y="1599749"/>
            <a:ext cx="2586640" cy="106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323" y="836712"/>
            <a:ext cx="2812194" cy="262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772" y="3501008"/>
            <a:ext cx="3705761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7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/>
          <p:cNvSpPr txBox="1">
            <a:spLocks/>
          </p:cNvSpPr>
          <p:nvPr/>
        </p:nvSpPr>
        <p:spPr>
          <a:xfrm>
            <a:off x="590872" y="116632"/>
            <a:ext cx="8229600" cy="64807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/>
            <a:r>
              <a:rPr kumimoji="0" lang="en-US" altLang="zh-CN" sz="3200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 of PKU SRF Laboratory</a:t>
            </a:r>
            <a:endParaRPr kumimoji="0" lang="zh-CN" altLang="en-US" sz="3200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A2CEF2-87B1-4D91-963A-632B58E14C16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  <p:grpSp>
        <p:nvGrpSpPr>
          <p:cNvPr id="9" name="组合 8"/>
          <p:cNvGrpSpPr/>
          <p:nvPr/>
        </p:nvGrpSpPr>
        <p:grpSpPr>
          <a:xfrm>
            <a:off x="612402" y="1268760"/>
            <a:ext cx="7920038" cy="4464050"/>
            <a:chOff x="612402" y="1268760"/>
            <a:chExt cx="7920038" cy="4464050"/>
          </a:xfrm>
        </p:grpSpPr>
        <p:grpSp>
          <p:nvGrpSpPr>
            <p:cNvPr id="5" name="组合 4"/>
            <p:cNvGrpSpPr/>
            <p:nvPr/>
          </p:nvGrpSpPr>
          <p:grpSpPr>
            <a:xfrm>
              <a:off x="612402" y="1268760"/>
              <a:ext cx="7920038" cy="4464050"/>
              <a:chOff x="179512" y="1413222"/>
              <a:chExt cx="7920038" cy="4464050"/>
            </a:xfrm>
          </p:grpSpPr>
          <p:grpSp>
            <p:nvGrpSpPr>
              <p:cNvPr id="2" name="Group 44"/>
              <p:cNvGrpSpPr>
                <a:grpSpLocks/>
              </p:cNvGrpSpPr>
              <p:nvPr/>
            </p:nvGrpSpPr>
            <p:grpSpPr bwMode="auto">
              <a:xfrm>
                <a:off x="179512" y="1413222"/>
                <a:ext cx="7920038" cy="4464050"/>
                <a:chOff x="136" y="454"/>
                <a:chExt cx="2947" cy="1484"/>
              </a:xfrm>
            </p:grpSpPr>
            <p:pic>
              <p:nvPicPr>
                <p:cNvPr id="29702" name="Picture 8" descr="布局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8331" t="20610" r="7637" b="19531"/>
                <a:stretch>
                  <a:fillRect/>
                </a:stretch>
              </p:blipFill>
              <p:spPr bwMode="auto">
                <a:xfrm>
                  <a:off x="136" y="454"/>
                  <a:ext cx="2947" cy="148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9703" name="Oval 6"/>
                <p:cNvSpPr>
                  <a:spLocks noChangeArrowheads="1"/>
                </p:cNvSpPr>
                <p:nvPr/>
              </p:nvSpPr>
              <p:spPr bwMode="auto">
                <a:xfrm>
                  <a:off x="2858" y="1315"/>
                  <a:ext cx="90" cy="9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 sz="1800">
                    <a:latin typeface="楷体" pitchFamily="49" charset="-122"/>
                  </a:endParaRPr>
                </a:p>
              </p:txBody>
            </p:sp>
            <p:sp>
              <p:nvSpPr>
                <p:cNvPr id="2970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020" y="999"/>
                  <a:ext cx="499" cy="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600" b="1" dirty="0">
                      <a:cs typeface="Times New Roman" panose="02020603050405020304" pitchFamily="18" charset="0"/>
                    </a:rPr>
                    <a:t>A</a:t>
                  </a:r>
                  <a:r>
                    <a:rPr lang="en-US" altLang="zh-CN" sz="1600" b="1" dirty="0" smtClean="0">
                      <a:cs typeface="Times New Roman" panose="02020603050405020304" pitchFamily="18" charset="0"/>
                    </a:rPr>
                    <a:t>ccelerator</a:t>
                  </a:r>
                  <a:endParaRPr lang="en-US" altLang="zh-CN" sz="1600" b="1" dirty="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705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204" y="865"/>
                  <a:ext cx="87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zh-CN" altLang="zh-CN" sz="1800">
                    <a:latin typeface="楷体" pitchFamily="49" charset="-122"/>
                  </a:endParaRPr>
                </a:p>
              </p:txBody>
            </p:sp>
            <p:sp>
              <p:nvSpPr>
                <p:cNvPr id="2970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51" y="1134"/>
                  <a:ext cx="499" cy="1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800">
                      <a:latin typeface="楷体" pitchFamily="49" charset="-122"/>
                    </a:rPr>
                    <a:t>2K</a:t>
                  </a:r>
                </a:p>
              </p:txBody>
            </p:sp>
            <p:sp>
              <p:nvSpPr>
                <p:cNvPr id="2970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352" y="1268"/>
                  <a:ext cx="499" cy="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600" b="1" dirty="0" err="1" smtClean="0">
                      <a:cs typeface="Times New Roman" panose="02020603050405020304" pitchFamily="18" charset="0"/>
                    </a:rPr>
                    <a:t>Undulator</a:t>
                  </a:r>
                  <a:endParaRPr lang="en-US" altLang="zh-CN" sz="1600" b="1" dirty="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709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106" y="544"/>
                  <a:ext cx="799" cy="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600" b="1" dirty="0" smtClean="0">
                      <a:cs typeface="Times New Roman" panose="02020603050405020304" pitchFamily="18" charset="0"/>
                    </a:rPr>
                    <a:t>RF Power          Laser</a:t>
                  </a:r>
                  <a:endParaRPr lang="en-US" altLang="zh-CN" sz="1600" b="1" dirty="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71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2236" y="1507"/>
                  <a:ext cx="499" cy="2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000" b="1" dirty="0">
                      <a:cs typeface="Times New Roman" panose="02020603050405020304" pitchFamily="18" charset="0"/>
                    </a:rPr>
                    <a:t>Cryogenic </a:t>
                  </a:r>
                  <a:r>
                    <a:rPr lang="en-US" altLang="zh-CN" sz="2000" b="1" dirty="0" smtClean="0">
                      <a:cs typeface="Times New Roman" panose="02020603050405020304" pitchFamily="18" charset="0"/>
                    </a:rPr>
                    <a:t>System</a:t>
                  </a:r>
                  <a:endParaRPr lang="en-US" altLang="zh-CN" sz="2000" b="1" dirty="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711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2202" y="640"/>
                  <a:ext cx="680" cy="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600" b="1" dirty="0">
                      <a:cs typeface="Times New Roman" panose="02020603050405020304" pitchFamily="18" charset="0"/>
                    </a:rPr>
                    <a:t>Clean </a:t>
                  </a:r>
                  <a:r>
                    <a:rPr lang="en-US" altLang="zh-CN" sz="1600" b="1" dirty="0" smtClean="0">
                      <a:cs typeface="Times New Roman" panose="02020603050405020304" pitchFamily="18" charset="0"/>
                    </a:rPr>
                    <a:t>Room</a:t>
                  </a:r>
                  <a:endParaRPr lang="en-US" altLang="zh-CN" sz="1600" b="1" dirty="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71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283" y="624"/>
                  <a:ext cx="823" cy="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600" b="1" dirty="0">
                      <a:cs typeface="Times New Roman" panose="02020603050405020304" pitchFamily="18" charset="0"/>
                    </a:rPr>
                    <a:t>Cooling W</a:t>
                  </a:r>
                  <a:r>
                    <a:rPr lang="en-US" altLang="zh-CN" sz="1600" b="1" dirty="0" smtClean="0">
                      <a:cs typeface="Times New Roman" panose="02020603050405020304" pitchFamily="18" charset="0"/>
                    </a:rPr>
                    <a:t>ater</a:t>
                  </a:r>
                  <a:endParaRPr lang="en-US" altLang="zh-CN" sz="1600" b="1" dirty="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70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459" y="981"/>
                  <a:ext cx="499" cy="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600" b="1" dirty="0" smtClean="0">
                      <a:cs typeface="Times New Roman" panose="02020603050405020304" pitchFamily="18" charset="0"/>
                    </a:rPr>
                    <a:t>Injector</a:t>
                  </a:r>
                  <a:endParaRPr lang="en-US" altLang="zh-CN" sz="1600" b="1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69362" name="Rectangle 18"/>
              <p:cNvSpPr>
                <a:spLocks noChangeArrowheads="1"/>
              </p:cNvSpPr>
              <p:nvPr/>
            </p:nvSpPr>
            <p:spPr bwMode="auto">
              <a:xfrm>
                <a:off x="6011987" y="2780059"/>
                <a:ext cx="1008063" cy="1871663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alpha val="8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  <a:alpha val="60001"/>
                    </a:schemeClr>
                  </a:gs>
                </a:gsLst>
                <a:lin ang="5400000" scaled="1"/>
              </a:gradFill>
              <a:ln w="38100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569363" name="Rectangle 19"/>
              <p:cNvSpPr>
                <a:spLocks noChangeArrowheads="1"/>
              </p:cNvSpPr>
              <p:nvPr/>
            </p:nvSpPr>
            <p:spPr bwMode="auto">
              <a:xfrm>
                <a:off x="3922837" y="3499197"/>
                <a:ext cx="720725" cy="288925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alpha val="8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  <a:alpha val="60001"/>
                    </a:schemeClr>
                  </a:gs>
                </a:gsLst>
                <a:lin ang="5400000" scaled="1"/>
              </a:gradFill>
              <a:ln w="38100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7163446" y="3481844"/>
                <a:ext cx="8649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 smtClean="0">
                    <a:solidFill>
                      <a:srgbClr val="0000FF"/>
                    </a:solidFill>
                  </a:rPr>
                  <a:t>VTS</a:t>
                </a:r>
                <a:endParaRPr lang="zh-CN" altLang="en-US" sz="24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3059832" y="4817274"/>
              <a:ext cx="1827494" cy="339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dirty="0" smtClean="0">
                  <a:cs typeface="Times New Roman" panose="02020603050405020304" pitchFamily="18" charset="0"/>
                </a:rPr>
                <a:t>Control Room</a:t>
              </a:r>
              <a:endParaRPr lang="en-US" altLang="zh-CN" sz="1600" b="1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7596385" y="2636912"/>
            <a:ext cx="792039" cy="1871663"/>
          </a:xfrm>
          <a:prstGeom prst="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gamma/>
                  <a:shade val="46275"/>
                  <a:invGamma/>
                  <a:alpha val="60001"/>
                </a:schemeClr>
              </a:gs>
            </a:gsLst>
            <a:lin ang="5400000" scaled="1"/>
          </a:gradFill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84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pPr algn="ctr"/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of VTS</a:t>
            </a:r>
            <a:endParaRPr lang="zh-CN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323528" y="1130249"/>
            <a:ext cx="4392488" cy="4819031"/>
          </a:xfrm>
        </p:spPr>
        <p:txBody>
          <a:bodyPr/>
          <a:lstStyle/>
          <a:p>
            <a:r>
              <a:rPr lang="en-US" altLang="zh-C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</a:p>
          <a:p>
            <a:pPr lvl="1"/>
            <a:r>
              <a:rPr lang="en-US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Cryostat</a:t>
            </a:r>
          </a:p>
          <a:p>
            <a:pPr lvl="1"/>
            <a:r>
              <a:rPr lang="en-US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Insert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for cavities</a:t>
            </a:r>
          </a:p>
          <a:p>
            <a:pPr lvl="1"/>
            <a:r>
              <a:rPr lang="en-US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Magnetic shield</a:t>
            </a:r>
          </a:p>
          <a:p>
            <a:pPr lvl="1"/>
            <a:r>
              <a:rPr lang="en-US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Radiation Shield </a:t>
            </a:r>
          </a:p>
          <a:p>
            <a:pPr lvl="1"/>
            <a:r>
              <a:rPr lang="en-US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2K valve box</a:t>
            </a:r>
          </a:p>
          <a:p>
            <a:pPr lvl="1"/>
            <a:r>
              <a:rPr lang="en-US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Transfer lines</a:t>
            </a:r>
          </a:p>
          <a:p>
            <a:pPr lvl="1"/>
            <a:r>
              <a:rPr lang="en-US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2K pumping system</a:t>
            </a: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内容占位符 3"/>
          <p:cNvSpPr txBox="1">
            <a:spLocks/>
          </p:cNvSpPr>
          <p:nvPr/>
        </p:nvSpPr>
        <p:spPr bwMode="auto">
          <a:xfrm>
            <a:off x="4788024" y="1124744"/>
            <a:ext cx="403244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8000"/>
              <a:buFont typeface="Wingdings" panose="05000000000000000000" pitchFamily="2" charset="2"/>
              <a:buChar char="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kumimoji="0" lang="en-US" altLang="zh-CN" sz="3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</a:p>
          <a:p>
            <a:pPr lvl="1"/>
            <a:r>
              <a:rPr kumimoji="0" lang="en-US" altLang="zh-CN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 K</a:t>
            </a:r>
            <a:r>
              <a:rPr kumimoji="0" lang="zh-CN" altLang="en-US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</a:p>
          <a:p>
            <a:pPr lvl="1"/>
            <a:r>
              <a:rPr kumimoji="0" lang="en-US" altLang="zh-CN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Static heat loss: </a:t>
            </a:r>
            <a:r>
              <a:rPr kumimoji="0" lang="en-US" altLang="zh-CN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 &lt; 18 </a:t>
            </a:r>
            <a:r>
              <a:rPr kumimoji="0" lang="en-US" altLang="zh-CN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  <a:p>
            <a:pPr lvl="1"/>
            <a:r>
              <a:rPr kumimoji="0" lang="en-US" altLang="zh-CN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Heium</a:t>
            </a:r>
            <a:r>
              <a:rPr kumimoji="0" lang="en-US" altLang="zh-CN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mass flow (@25 mbar):</a:t>
            </a:r>
          </a:p>
          <a:p>
            <a:pPr marL="471487" lvl="1" indent="0">
              <a:buNone/>
            </a:pPr>
            <a:r>
              <a:rPr kumimoji="0" lang="en-US" altLang="zh-CN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  10 g/s</a:t>
            </a:r>
          </a:p>
          <a:p>
            <a:pPr lvl="1"/>
            <a:r>
              <a:rPr kumimoji="0" lang="en-US" altLang="zh-CN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Cooling power:</a:t>
            </a:r>
          </a:p>
          <a:p>
            <a:pPr marL="471487" lvl="1" indent="0">
              <a:buNone/>
            </a:pPr>
            <a:r>
              <a:rPr kumimoji="0" lang="en-US" altLang="zh-CN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en-US" altLang="zh-CN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&gt; 200 W </a:t>
            </a:r>
            <a:r>
              <a:rPr kumimoji="0" lang="en-US" altLang="zh-CN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@ 2 K</a:t>
            </a:r>
            <a:endParaRPr kumimoji="0" lang="zh-CN" altLang="en-US" sz="32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kumimoji="0" lang="en-US" altLang="zh-CN" sz="32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kumimoji="0" lang="zh-CN" alt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E2F2DE-820A-4079-BE43-02E7CC3B86A5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8954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272808" cy="648072"/>
          </a:xfrm>
        </p:spPr>
        <p:txBody>
          <a:bodyPr/>
          <a:lstStyle/>
          <a:p>
            <a:pPr algn="ctr"/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Flow </a:t>
            </a:r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5283" y="958702"/>
            <a:ext cx="7593434" cy="5400000"/>
          </a:xfrm>
          <a:prstGeom prst="rect">
            <a:avLst/>
          </a:prstGeom>
        </p:spPr>
      </p:pic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2519611" y="4365104"/>
            <a:ext cx="180181" cy="432048"/>
          </a:xfrm>
          <a:prstGeom prst="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gamma/>
                  <a:shade val="46275"/>
                  <a:invGamma/>
                  <a:alpha val="60001"/>
                </a:schemeClr>
              </a:gs>
            </a:gsLst>
            <a:lin ang="5400000" scaled="1"/>
          </a:gradFill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2627462" y="4941168"/>
            <a:ext cx="360362" cy="432048"/>
          </a:xfrm>
          <a:prstGeom prst="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>
                  <a:gamma/>
                  <a:shade val="46275"/>
                  <a:invGamma/>
                  <a:alpha val="60001"/>
                </a:schemeClr>
              </a:gs>
            </a:gsLst>
            <a:lin ang="5400000" scaled="1"/>
          </a:gradFill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右箭头 2"/>
          <p:cNvSpPr/>
          <p:nvPr/>
        </p:nvSpPr>
        <p:spPr bwMode="auto">
          <a:xfrm rot="20968776" flipV="1">
            <a:off x="2975803" y="4685598"/>
            <a:ext cx="3528392" cy="193164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800" b="0" i="0" u="none" strike="noStrike" cap="none" normalizeH="0" baseline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ea typeface="黑体" pitchFamily="2" charset="-122"/>
            </a:endParaRPr>
          </a:p>
        </p:txBody>
      </p:sp>
      <p:cxnSp>
        <p:nvCxnSpPr>
          <p:cNvPr id="21" name="直接连接符 20"/>
          <p:cNvCxnSpPr/>
          <p:nvPr/>
        </p:nvCxnSpPr>
        <p:spPr bwMode="auto">
          <a:xfrm>
            <a:off x="10476656" y="1196752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直接连接符 22"/>
          <p:cNvCxnSpPr/>
          <p:nvPr/>
        </p:nvCxnSpPr>
        <p:spPr bwMode="auto">
          <a:xfrm>
            <a:off x="2843808" y="3429000"/>
            <a:ext cx="0" cy="1073281"/>
          </a:xfrm>
          <a:prstGeom prst="lin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0" name="直接连接符 29"/>
          <p:cNvCxnSpPr/>
          <p:nvPr/>
        </p:nvCxnSpPr>
        <p:spPr bwMode="auto">
          <a:xfrm>
            <a:off x="1403648" y="1111066"/>
            <a:ext cx="0" cy="2317934"/>
          </a:xfrm>
          <a:prstGeom prst="lin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4" name="直接连接符 33"/>
          <p:cNvCxnSpPr/>
          <p:nvPr/>
        </p:nvCxnSpPr>
        <p:spPr bwMode="auto">
          <a:xfrm>
            <a:off x="1412032" y="3429000"/>
            <a:ext cx="1431776" cy="0"/>
          </a:xfrm>
          <a:prstGeom prst="lin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9" name="直接连接符 38"/>
          <p:cNvCxnSpPr/>
          <p:nvPr/>
        </p:nvCxnSpPr>
        <p:spPr bwMode="auto">
          <a:xfrm>
            <a:off x="2411760" y="5013176"/>
            <a:ext cx="0" cy="720080"/>
          </a:xfrm>
          <a:prstGeom prst="lin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1" name="直接连接符 40"/>
          <p:cNvCxnSpPr/>
          <p:nvPr/>
        </p:nvCxnSpPr>
        <p:spPr bwMode="auto">
          <a:xfrm>
            <a:off x="2420144" y="5733256"/>
            <a:ext cx="2151856" cy="0"/>
          </a:xfrm>
          <a:prstGeom prst="lin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3" name="直接连接符 42"/>
          <p:cNvCxnSpPr/>
          <p:nvPr/>
        </p:nvCxnSpPr>
        <p:spPr bwMode="auto">
          <a:xfrm>
            <a:off x="4499992" y="3284984"/>
            <a:ext cx="0" cy="2448272"/>
          </a:xfrm>
          <a:prstGeom prst="lin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6" name="直接连接符 45"/>
          <p:cNvCxnSpPr/>
          <p:nvPr/>
        </p:nvCxnSpPr>
        <p:spPr bwMode="auto">
          <a:xfrm>
            <a:off x="4508376" y="3284984"/>
            <a:ext cx="1791816" cy="0"/>
          </a:xfrm>
          <a:prstGeom prst="lin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8" name="直接连接符 47"/>
          <p:cNvCxnSpPr/>
          <p:nvPr/>
        </p:nvCxnSpPr>
        <p:spPr bwMode="auto">
          <a:xfrm>
            <a:off x="6300192" y="3343314"/>
            <a:ext cx="0" cy="2317934"/>
          </a:xfrm>
          <a:prstGeom prst="lin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9" name="直接连接符 48"/>
          <p:cNvCxnSpPr/>
          <p:nvPr/>
        </p:nvCxnSpPr>
        <p:spPr bwMode="auto">
          <a:xfrm>
            <a:off x="6300192" y="5733256"/>
            <a:ext cx="648072" cy="0"/>
          </a:xfrm>
          <a:prstGeom prst="lin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1" name="直接连接符 50"/>
          <p:cNvCxnSpPr/>
          <p:nvPr/>
        </p:nvCxnSpPr>
        <p:spPr bwMode="auto">
          <a:xfrm>
            <a:off x="1331640" y="3631346"/>
            <a:ext cx="0" cy="2317934"/>
          </a:xfrm>
          <a:prstGeom prst="line">
            <a:avLst/>
          </a:prstGeom>
          <a:noFill/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2" name="直接连接符 51"/>
          <p:cNvCxnSpPr/>
          <p:nvPr/>
        </p:nvCxnSpPr>
        <p:spPr bwMode="auto">
          <a:xfrm>
            <a:off x="2627785" y="3631346"/>
            <a:ext cx="0" cy="733758"/>
          </a:xfrm>
          <a:prstGeom prst="line">
            <a:avLst/>
          </a:prstGeom>
          <a:noFill/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6" name="直接连接符 55"/>
          <p:cNvCxnSpPr/>
          <p:nvPr/>
        </p:nvCxnSpPr>
        <p:spPr bwMode="auto">
          <a:xfrm>
            <a:off x="4139952" y="3068960"/>
            <a:ext cx="0" cy="2592288"/>
          </a:xfrm>
          <a:prstGeom prst="line">
            <a:avLst/>
          </a:prstGeom>
          <a:noFill/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8" name="直接连接符 57"/>
          <p:cNvCxnSpPr/>
          <p:nvPr/>
        </p:nvCxnSpPr>
        <p:spPr bwMode="auto">
          <a:xfrm>
            <a:off x="6516216" y="3068960"/>
            <a:ext cx="8384" cy="1080120"/>
          </a:xfrm>
          <a:prstGeom prst="line">
            <a:avLst/>
          </a:prstGeom>
          <a:noFill/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1" name="直接连接符 60"/>
          <p:cNvCxnSpPr/>
          <p:nvPr/>
        </p:nvCxnSpPr>
        <p:spPr bwMode="auto">
          <a:xfrm>
            <a:off x="1340024" y="3645024"/>
            <a:ext cx="1260798" cy="13678"/>
          </a:xfrm>
          <a:prstGeom prst="line">
            <a:avLst/>
          </a:prstGeom>
          <a:noFill/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3" name="直接连接符 62"/>
          <p:cNvCxnSpPr/>
          <p:nvPr/>
        </p:nvCxnSpPr>
        <p:spPr bwMode="auto">
          <a:xfrm>
            <a:off x="2564160" y="5589240"/>
            <a:ext cx="1575792" cy="0"/>
          </a:xfrm>
          <a:prstGeom prst="line">
            <a:avLst/>
          </a:prstGeom>
          <a:noFill/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4" name="直接连接符 63"/>
          <p:cNvCxnSpPr/>
          <p:nvPr/>
        </p:nvCxnSpPr>
        <p:spPr bwMode="auto">
          <a:xfrm>
            <a:off x="4139952" y="3068960"/>
            <a:ext cx="2352222" cy="0"/>
          </a:xfrm>
          <a:prstGeom prst="line">
            <a:avLst/>
          </a:prstGeom>
          <a:noFill/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6" name="直接连接符 65"/>
          <p:cNvCxnSpPr/>
          <p:nvPr/>
        </p:nvCxnSpPr>
        <p:spPr bwMode="auto">
          <a:xfrm>
            <a:off x="6524600" y="4149080"/>
            <a:ext cx="423664" cy="0"/>
          </a:xfrm>
          <a:prstGeom prst="line">
            <a:avLst/>
          </a:prstGeom>
          <a:noFill/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12A0F6-C498-4D5D-ACEC-5D10E540459B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  <p:cxnSp>
        <p:nvCxnSpPr>
          <p:cNvPr id="27" name="直接连接符 26"/>
          <p:cNvCxnSpPr/>
          <p:nvPr/>
        </p:nvCxnSpPr>
        <p:spPr bwMode="auto">
          <a:xfrm>
            <a:off x="2555776" y="5222361"/>
            <a:ext cx="0" cy="366879"/>
          </a:xfrm>
          <a:prstGeom prst="line">
            <a:avLst/>
          </a:prstGeom>
          <a:noFill/>
          <a:ln w="317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5290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2"/>
          <p:cNvSpPr>
            <a:spLocks noGrp="1"/>
          </p:cNvSpPr>
          <p:nvPr>
            <p:ph type="title"/>
          </p:nvPr>
        </p:nvSpPr>
        <p:spPr>
          <a:xfrm>
            <a:off x="971600" y="116632"/>
            <a:ext cx="7715200" cy="720080"/>
          </a:xfrm>
        </p:spPr>
        <p:txBody>
          <a:bodyPr/>
          <a:lstStyle/>
          <a:p>
            <a:pPr algn="ctr"/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of PKU-VTS</a:t>
            </a:r>
            <a:endParaRPr lang="zh-CN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12A0F6-C498-4D5D-ACEC-5D10E540459B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4" y="1340768"/>
            <a:ext cx="623528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08720"/>
            <a:ext cx="303801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" r="422"/>
          <a:stretch/>
        </p:blipFill>
        <p:spPr bwMode="auto">
          <a:xfrm>
            <a:off x="4788024" y="3212976"/>
            <a:ext cx="4038600" cy="299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6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323528" y="904610"/>
            <a:ext cx="8466095" cy="5908766"/>
            <a:chOff x="220189" y="853984"/>
            <a:chExt cx="8466095" cy="5908766"/>
          </a:xfrm>
        </p:grpSpPr>
        <p:pic>
          <p:nvPicPr>
            <p:cNvPr id="75" name="图片 74" descr="屏幕剪辑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320" y="3498134"/>
              <a:ext cx="2619766" cy="3016295"/>
            </a:xfrm>
            <a:prstGeom prst="rect">
              <a:avLst/>
            </a:prstGeom>
          </p:spPr>
        </p:pic>
        <p:pic>
          <p:nvPicPr>
            <p:cNvPr id="6" name="图片 5" descr="屏幕剪辑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7475" y="1349284"/>
              <a:ext cx="2420450" cy="1953975"/>
            </a:xfrm>
            <a:prstGeom prst="rect">
              <a:avLst/>
            </a:prstGeom>
          </p:spPr>
        </p:pic>
        <p:pic>
          <p:nvPicPr>
            <p:cNvPr id="3" name="图片 2" descr="屏幕剪辑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485" y="853984"/>
              <a:ext cx="2413004" cy="5908766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 bwMode="auto">
            <a:xfrm>
              <a:off x="2899955" y="2243273"/>
              <a:ext cx="269966" cy="388714"/>
            </a:xfrm>
            <a:prstGeom prst="rect">
              <a:avLst/>
            </a:prstGeom>
            <a:noFill/>
            <a:ln w="127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2760838" y="919977"/>
              <a:ext cx="681454" cy="559766"/>
            </a:xfrm>
            <a:prstGeom prst="rect">
              <a:avLst/>
            </a:prstGeom>
            <a:noFill/>
            <a:ln w="127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1" name="直接箭头连接符 10"/>
            <p:cNvCxnSpPr/>
            <p:nvPr/>
          </p:nvCxnSpPr>
          <p:spPr bwMode="auto">
            <a:xfrm>
              <a:off x="3169921" y="2630582"/>
              <a:ext cx="547010" cy="134292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直接箭头连接符 12"/>
            <p:cNvCxnSpPr/>
            <p:nvPr/>
          </p:nvCxnSpPr>
          <p:spPr bwMode="auto">
            <a:xfrm>
              <a:off x="3442292" y="1349284"/>
              <a:ext cx="354986" cy="13045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直接箭头连接符 14"/>
            <p:cNvCxnSpPr/>
            <p:nvPr/>
          </p:nvCxnSpPr>
          <p:spPr bwMode="auto">
            <a:xfrm flipV="1">
              <a:off x="6158556" y="5963126"/>
              <a:ext cx="527994" cy="18269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文本框 15"/>
            <p:cNvSpPr txBox="1"/>
            <p:nvPr/>
          </p:nvSpPr>
          <p:spPr>
            <a:xfrm>
              <a:off x="6657975" y="5814625"/>
              <a:ext cx="19330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>
                  <a:solidFill>
                    <a:srgbClr val="FF3300"/>
                  </a:solidFill>
                </a:rPr>
                <a:t>Outer Magnetic Shield</a:t>
              </a:r>
              <a:endParaRPr lang="zh-CN" altLang="en-US" sz="1200" b="1" dirty="0">
                <a:solidFill>
                  <a:srgbClr val="FF3300"/>
                </a:solidFill>
              </a:endParaRPr>
            </a:p>
          </p:txBody>
        </p:sp>
        <p:cxnSp>
          <p:nvCxnSpPr>
            <p:cNvPr id="20" name="直接箭头连接符 19"/>
            <p:cNvCxnSpPr/>
            <p:nvPr/>
          </p:nvCxnSpPr>
          <p:spPr bwMode="auto">
            <a:xfrm flipV="1">
              <a:off x="6082356" y="5655273"/>
              <a:ext cx="604194" cy="16201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文本框 20"/>
            <p:cNvSpPr txBox="1"/>
            <p:nvPr/>
          </p:nvSpPr>
          <p:spPr>
            <a:xfrm>
              <a:off x="6686550" y="5545537"/>
              <a:ext cx="19997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/>
                <a:t>Vacuum Vessel</a:t>
              </a:r>
              <a:endParaRPr lang="zh-CN" altLang="en-US" sz="1200" b="1" dirty="0"/>
            </a:p>
          </p:txBody>
        </p:sp>
        <p:cxnSp>
          <p:nvCxnSpPr>
            <p:cNvPr id="22" name="直接箭头连接符 21"/>
            <p:cNvCxnSpPr/>
            <p:nvPr/>
          </p:nvCxnSpPr>
          <p:spPr bwMode="auto">
            <a:xfrm flipV="1">
              <a:off x="5245751" y="5338374"/>
              <a:ext cx="1345549" cy="51961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文本框 22"/>
            <p:cNvSpPr txBox="1"/>
            <p:nvPr/>
          </p:nvSpPr>
          <p:spPr>
            <a:xfrm>
              <a:off x="6591300" y="5199873"/>
              <a:ext cx="19997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/>
                <a:t>LN Shield</a:t>
              </a:r>
              <a:endParaRPr lang="zh-CN" altLang="en-US" sz="1200" b="1" dirty="0"/>
            </a:p>
          </p:txBody>
        </p:sp>
        <p:cxnSp>
          <p:nvCxnSpPr>
            <p:cNvPr id="25" name="直接箭头连接符 24"/>
            <p:cNvCxnSpPr/>
            <p:nvPr/>
          </p:nvCxnSpPr>
          <p:spPr bwMode="auto">
            <a:xfrm flipV="1">
              <a:off x="4467225" y="4648646"/>
              <a:ext cx="2000250" cy="41810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文本框 25"/>
            <p:cNvSpPr txBox="1"/>
            <p:nvPr/>
          </p:nvSpPr>
          <p:spPr>
            <a:xfrm>
              <a:off x="6467475" y="4510147"/>
              <a:ext cx="19997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>
                  <a:solidFill>
                    <a:srgbClr val="FF3300"/>
                  </a:solidFill>
                </a:rPr>
                <a:t>LHe Vessel</a:t>
              </a:r>
              <a:endParaRPr lang="zh-CN" altLang="en-US" sz="1200" b="1" dirty="0">
                <a:solidFill>
                  <a:srgbClr val="FF3300"/>
                </a:solidFill>
              </a:endParaRPr>
            </a:p>
          </p:txBody>
        </p:sp>
        <p:cxnSp>
          <p:nvCxnSpPr>
            <p:cNvPr id="29" name="直接箭头连接符 28"/>
            <p:cNvCxnSpPr>
              <a:endCxn id="30" idx="1"/>
            </p:cNvCxnSpPr>
            <p:nvPr/>
          </p:nvCxnSpPr>
          <p:spPr bwMode="auto">
            <a:xfrm flipV="1">
              <a:off x="4180134" y="3921830"/>
              <a:ext cx="2282836" cy="53194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文本框 29"/>
            <p:cNvSpPr txBox="1"/>
            <p:nvPr/>
          </p:nvSpPr>
          <p:spPr>
            <a:xfrm>
              <a:off x="6462970" y="3783330"/>
              <a:ext cx="19997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rgbClr val="FF3300"/>
                  </a:solidFill>
                </a:rPr>
                <a:t>I</a:t>
              </a:r>
              <a:r>
                <a:rPr lang="en-US" altLang="zh-CN" sz="1200" b="1" dirty="0" smtClean="0">
                  <a:solidFill>
                    <a:srgbClr val="FF3300"/>
                  </a:solidFill>
                </a:rPr>
                <a:t>nner Magnetic Shield</a:t>
              </a:r>
              <a:endParaRPr lang="zh-CN" altLang="en-US" sz="1200" b="1" dirty="0">
                <a:solidFill>
                  <a:srgbClr val="FF3300"/>
                </a:solidFill>
              </a:endParaRPr>
            </a:p>
          </p:txBody>
        </p:sp>
        <p:cxnSp>
          <p:nvCxnSpPr>
            <p:cNvPr id="32" name="直接箭头连接符 31"/>
            <p:cNvCxnSpPr/>
            <p:nvPr/>
          </p:nvCxnSpPr>
          <p:spPr bwMode="auto">
            <a:xfrm flipV="1">
              <a:off x="4895850" y="4982021"/>
              <a:ext cx="1590675" cy="21785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文本框 32"/>
            <p:cNvSpPr txBox="1"/>
            <p:nvPr/>
          </p:nvSpPr>
          <p:spPr>
            <a:xfrm>
              <a:off x="6486525" y="4843522"/>
              <a:ext cx="19997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/>
                <a:t>Ribs on LHe Vessel</a:t>
              </a:r>
              <a:endParaRPr lang="zh-CN" altLang="en-US" sz="1200" b="1" dirty="0"/>
            </a:p>
          </p:txBody>
        </p:sp>
        <p:cxnSp>
          <p:nvCxnSpPr>
            <p:cNvPr id="37" name="直接箭头连接符 36"/>
            <p:cNvCxnSpPr/>
            <p:nvPr/>
          </p:nvCxnSpPr>
          <p:spPr bwMode="auto">
            <a:xfrm flipV="1">
              <a:off x="5351197" y="4319889"/>
              <a:ext cx="1141709" cy="3934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文本框 37"/>
            <p:cNvSpPr txBox="1"/>
            <p:nvPr/>
          </p:nvSpPr>
          <p:spPr>
            <a:xfrm>
              <a:off x="6492906" y="4162337"/>
              <a:ext cx="19997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/>
                <a:t>LN Pipe</a:t>
              </a:r>
              <a:endParaRPr lang="zh-CN" altLang="en-US" sz="1200" b="1" dirty="0"/>
            </a:p>
          </p:txBody>
        </p:sp>
        <p:cxnSp>
          <p:nvCxnSpPr>
            <p:cNvPr id="40" name="直接箭头连接符 39"/>
            <p:cNvCxnSpPr>
              <a:endCxn id="41" idx="1"/>
            </p:cNvCxnSpPr>
            <p:nvPr/>
          </p:nvCxnSpPr>
          <p:spPr bwMode="auto">
            <a:xfrm>
              <a:off x="4895850" y="2885019"/>
              <a:ext cx="1439888" cy="45994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" name="文本框 40"/>
            <p:cNvSpPr txBox="1"/>
            <p:nvPr/>
          </p:nvSpPr>
          <p:spPr>
            <a:xfrm>
              <a:off x="6335738" y="3206461"/>
              <a:ext cx="19997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/>
                <a:t>Top Flange of LN Shield</a:t>
              </a:r>
              <a:endParaRPr lang="zh-CN" altLang="en-US" sz="1200" b="1" dirty="0"/>
            </a:p>
          </p:txBody>
        </p:sp>
        <p:cxnSp>
          <p:nvCxnSpPr>
            <p:cNvPr id="44" name="直接箭头连接符 43"/>
            <p:cNvCxnSpPr/>
            <p:nvPr/>
          </p:nvCxnSpPr>
          <p:spPr bwMode="auto">
            <a:xfrm>
              <a:off x="4572258" y="2630582"/>
              <a:ext cx="1796261" cy="32525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" name="文本框 44"/>
            <p:cNvSpPr txBox="1"/>
            <p:nvPr/>
          </p:nvSpPr>
          <p:spPr>
            <a:xfrm>
              <a:off x="6368519" y="2817335"/>
              <a:ext cx="19997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/>
                <a:t>Insert Thermal Shields</a:t>
              </a:r>
              <a:endParaRPr lang="zh-CN" altLang="en-US" sz="1200" b="1" dirty="0"/>
            </a:p>
          </p:txBody>
        </p:sp>
        <p:cxnSp>
          <p:nvCxnSpPr>
            <p:cNvPr id="47" name="直接箭头连接符 46"/>
            <p:cNvCxnSpPr/>
            <p:nvPr/>
          </p:nvCxnSpPr>
          <p:spPr bwMode="auto">
            <a:xfrm>
              <a:off x="4333875" y="2370434"/>
              <a:ext cx="2034644" cy="22345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8" name="文本框 47"/>
            <p:cNvSpPr txBox="1"/>
            <p:nvPr/>
          </p:nvSpPr>
          <p:spPr>
            <a:xfrm>
              <a:off x="6368519" y="2455385"/>
              <a:ext cx="19997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/>
                <a:t> Hanger Rods</a:t>
              </a:r>
              <a:endParaRPr lang="zh-CN" altLang="en-US" sz="1200" b="1" dirty="0"/>
            </a:p>
          </p:txBody>
        </p:sp>
        <p:cxnSp>
          <p:nvCxnSpPr>
            <p:cNvPr id="52" name="直接箭头连接符 51"/>
            <p:cNvCxnSpPr>
              <a:endCxn id="53" idx="1"/>
            </p:cNvCxnSpPr>
            <p:nvPr/>
          </p:nvCxnSpPr>
          <p:spPr bwMode="auto">
            <a:xfrm>
              <a:off x="6134100" y="1724863"/>
              <a:ext cx="276225" cy="19274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3" name="文本框 52"/>
            <p:cNvSpPr txBox="1"/>
            <p:nvPr/>
          </p:nvSpPr>
          <p:spPr>
            <a:xfrm>
              <a:off x="6410325" y="1779110"/>
              <a:ext cx="19251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/>
                <a:t>Vacuum Vessel Flange </a:t>
              </a:r>
              <a:endParaRPr lang="zh-CN" altLang="en-US" sz="1200" b="1" dirty="0"/>
            </a:p>
          </p:txBody>
        </p:sp>
        <p:cxnSp>
          <p:nvCxnSpPr>
            <p:cNvPr id="58" name="直接箭头连接符 57"/>
            <p:cNvCxnSpPr>
              <a:endCxn id="59" idx="1"/>
            </p:cNvCxnSpPr>
            <p:nvPr/>
          </p:nvCxnSpPr>
          <p:spPr bwMode="auto">
            <a:xfrm>
              <a:off x="5648325" y="1559906"/>
              <a:ext cx="752475" cy="527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9" name="文本框 58"/>
            <p:cNvSpPr txBox="1"/>
            <p:nvPr/>
          </p:nvSpPr>
          <p:spPr>
            <a:xfrm>
              <a:off x="6400800" y="1426685"/>
              <a:ext cx="16356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/>
                <a:t>LHe Vessel</a:t>
              </a:r>
              <a:r>
                <a:rPr lang="zh-CN" altLang="en-US" sz="1200" b="1" dirty="0"/>
                <a:t> </a:t>
              </a:r>
              <a:r>
                <a:rPr lang="en-US" altLang="zh-CN" sz="1200" b="1" dirty="0" smtClean="0"/>
                <a:t>Flange </a:t>
              </a:r>
              <a:endParaRPr lang="zh-CN" altLang="en-US" sz="1200" b="1" dirty="0"/>
            </a:p>
          </p:txBody>
        </p:sp>
        <p:cxnSp>
          <p:nvCxnSpPr>
            <p:cNvPr id="63" name="直接箭头连接符 62"/>
            <p:cNvCxnSpPr>
              <a:endCxn id="64" idx="1"/>
            </p:cNvCxnSpPr>
            <p:nvPr/>
          </p:nvCxnSpPr>
          <p:spPr bwMode="auto">
            <a:xfrm flipV="1">
              <a:off x="5118115" y="1212760"/>
              <a:ext cx="1282685" cy="23436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" name="文本框 63"/>
            <p:cNvSpPr txBox="1"/>
            <p:nvPr/>
          </p:nvSpPr>
          <p:spPr>
            <a:xfrm>
              <a:off x="6400800" y="1074260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/>
                <a:t>Insert Flange </a:t>
              </a:r>
              <a:endParaRPr lang="zh-CN" altLang="en-US" sz="1200" b="1" dirty="0"/>
            </a:p>
          </p:txBody>
        </p:sp>
        <p:cxnSp>
          <p:nvCxnSpPr>
            <p:cNvPr id="69" name="直接箭头连接符 68"/>
            <p:cNvCxnSpPr>
              <a:endCxn id="70" idx="1"/>
            </p:cNvCxnSpPr>
            <p:nvPr/>
          </p:nvCxnSpPr>
          <p:spPr bwMode="auto">
            <a:xfrm>
              <a:off x="4895850" y="1762993"/>
              <a:ext cx="1514475" cy="49751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0" name="文本框 69"/>
            <p:cNvSpPr txBox="1"/>
            <p:nvPr/>
          </p:nvSpPr>
          <p:spPr>
            <a:xfrm>
              <a:off x="6410325" y="2122010"/>
              <a:ext cx="19251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>
                  <a:solidFill>
                    <a:srgbClr val="FF3300"/>
                  </a:solidFill>
                </a:rPr>
                <a:t>Outer Magnetic Shield</a:t>
              </a:r>
              <a:endParaRPr lang="zh-CN" altLang="en-US" sz="1200" b="1" dirty="0">
                <a:solidFill>
                  <a:srgbClr val="FF3300"/>
                </a:solidFill>
              </a:endParaRPr>
            </a:p>
          </p:txBody>
        </p:sp>
        <p:cxnSp>
          <p:nvCxnSpPr>
            <p:cNvPr id="72" name="直接箭头连接符 71"/>
            <p:cNvCxnSpPr>
              <a:endCxn id="70" idx="1"/>
            </p:cNvCxnSpPr>
            <p:nvPr/>
          </p:nvCxnSpPr>
          <p:spPr bwMode="auto">
            <a:xfrm>
              <a:off x="4467225" y="1726298"/>
              <a:ext cx="1943100" cy="53421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直接箭头连接符 84"/>
            <p:cNvCxnSpPr>
              <a:endCxn id="30" idx="1"/>
            </p:cNvCxnSpPr>
            <p:nvPr/>
          </p:nvCxnSpPr>
          <p:spPr bwMode="auto">
            <a:xfrm flipV="1">
              <a:off x="4366461" y="3921830"/>
              <a:ext cx="2096509" cy="86235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" name="直接箭头连接符 106"/>
            <p:cNvCxnSpPr>
              <a:endCxn id="108" idx="3"/>
            </p:cNvCxnSpPr>
            <p:nvPr/>
          </p:nvCxnSpPr>
          <p:spPr bwMode="auto">
            <a:xfrm flipH="1">
              <a:off x="1231362" y="3111521"/>
              <a:ext cx="947347" cy="76946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8" name="文本框 107"/>
            <p:cNvSpPr txBox="1"/>
            <p:nvPr/>
          </p:nvSpPr>
          <p:spPr>
            <a:xfrm>
              <a:off x="251038" y="3557818"/>
              <a:ext cx="980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/>
                <a:t>Inner Radiation Shield</a:t>
              </a:r>
              <a:endParaRPr lang="zh-CN" altLang="en-US" sz="1200" b="1" dirty="0"/>
            </a:p>
          </p:txBody>
        </p:sp>
        <p:cxnSp>
          <p:nvCxnSpPr>
            <p:cNvPr id="111" name="直接箭头连接符 110"/>
            <p:cNvCxnSpPr/>
            <p:nvPr/>
          </p:nvCxnSpPr>
          <p:spPr bwMode="auto">
            <a:xfrm flipH="1" flipV="1">
              <a:off x="1002810" y="5120521"/>
              <a:ext cx="1398537" cy="27886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2" name="文本框 111"/>
            <p:cNvSpPr txBox="1"/>
            <p:nvPr/>
          </p:nvSpPr>
          <p:spPr>
            <a:xfrm>
              <a:off x="220189" y="5000967"/>
              <a:ext cx="9803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/>
                <a:t>Cavity</a:t>
              </a:r>
              <a:endParaRPr lang="zh-CN" altLang="en-US" sz="1200" b="1" dirty="0"/>
            </a:p>
          </p:txBody>
        </p:sp>
        <p:cxnSp>
          <p:nvCxnSpPr>
            <p:cNvPr id="114" name="直接箭头连接符 113"/>
            <p:cNvCxnSpPr>
              <a:endCxn id="108" idx="3"/>
            </p:cNvCxnSpPr>
            <p:nvPr/>
          </p:nvCxnSpPr>
          <p:spPr bwMode="auto">
            <a:xfrm flipH="1">
              <a:off x="1231362" y="3403470"/>
              <a:ext cx="1203299" cy="47751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5" name="图片 4" descr="屏幕剪辑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76" y="1428130"/>
              <a:ext cx="953818" cy="735803"/>
            </a:xfrm>
            <a:prstGeom prst="rect">
              <a:avLst/>
            </a:prstGeom>
          </p:spPr>
        </p:pic>
        <p:sp>
          <p:nvSpPr>
            <p:cNvPr id="49" name="矩形 48"/>
            <p:cNvSpPr/>
            <p:nvPr/>
          </p:nvSpPr>
          <p:spPr bwMode="auto">
            <a:xfrm>
              <a:off x="1832609" y="956309"/>
              <a:ext cx="148591" cy="117239"/>
            </a:xfrm>
            <a:prstGeom prst="rect">
              <a:avLst/>
            </a:prstGeom>
            <a:noFill/>
            <a:ln w="127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50" name="直接箭头连接符 49"/>
            <p:cNvCxnSpPr/>
            <p:nvPr/>
          </p:nvCxnSpPr>
          <p:spPr bwMode="auto">
            <a:xfrm flipH="1">
              <a:off x="1325205" y="1039257"/>
              <a:ext cx="507404" cy="37138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" name="文本框 53"/>
            <p:cNvSpPr txBox="1"/>
            <p:nvPr/>
          </p:nvSpPr>
          <p:spPr>
            <a:xfrm>
              <a:off x="315431" y="2424274"/>
              <a:ext cx="8547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>
                  <a:solidFill>
                    <a:srgbClr val="FF3300"/>
                  </a:solidFill>
                </a:rPr>
                <a:t>Sealing Gas</a:t>
              </a:r>
              <a:endParaRPr lang="zh-CN" altLang="en-US" sz="1200" b="1" dirty="0">
                <a:solidFill>
                  <a:srgbClr val="FF3300"/>
                </a:solidFill>
              </a:endParaRPr>
            </a:p>
          </p:txBody>
        </p:sp>
        <p:cxnSp>
          <p:nvCxnSpPr>
            <p:cNvPr id="55" name="直接箭头连接符 54"/>
            <p:cNvCxnSpPr>
              <a:endCxn id="54" idx="0"/>
            </p:cNvCxnSpPr>
            <p:nvPr/>
          </p:nvCxnSpPr>
          <p:spPr bwMode="auto">
            <a:xfrm flipH="1">
              <a:off x="742809" y="1849813"/>
              <a:ext cx="205896" cy="57446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1" name="标题 2"/>
          <p:cNvSpPr txBox="1">
            <a:spLocks/>
          </p:cNvSpPr>
          <p:nvPr/>
        </p:nvSpPr>
        <p:spPr>
          <a:xfrm>
            <a:off x="971600" y="44624"/>
            <a:ext cx="7715200" cy="7200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Cryostat and Insert</a:t>
            </a:r>
            <a:endParaRPr lang="zh-CN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12A0F6-C498-4D5D-ACEC-5D10E540459B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476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1600" y="1124744"/>
            <a:ext cx="7560840" cy="4705350"/>
          </a:xfrm>
        </p:spPr>
        <p:txBody>
          <a:bodyPr/>
          <a:lstStyle/>
          <a:p>
            <a:pPr marL="571500" indent="-571500" algn="ctr">
              <a:buFont typeface="Wingdings" pitchFamily="2" charset="2"/>
              <a:buNone/>
            </a:pPr>
            <a:r>
              <a:rPr lang="en-US" altLang="zh-CN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  <a:p>
            <a:pPr marL="571500" indent="-571500" algn="ctr">
              <a:buFont typeface="Wingdings" pitchFamily="2" charset="2"/>
              <a:buNone/>
            </a:pPr>
            <a:endParaRPr lang="en-US" altLang="zh-CN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Cryogenic System for Superconducting Injector and Accelerator</a:t>
            </a:r>
          </a:p>
          <a:p>
            <a:pPr>
              <a:spcAft>
                <a:spcPts val="1200"/>
              </a:spcAft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PKU Vertical Test System</a:t>
            </a:r>
          </a:p>
          <a:p>
            <a:pPr>
              <a:spcAft>
                <a:spcPts val="1200"/>
              </a:spcAft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A2CEF2-87B1-4D91-963A-632B58E14C16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280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标题 2"/>
          <p:cNvSpPr txBox="1">
            <a:spLocks/>
          </p:cNvSpPr>
          <p:nvPr/>
        </p:nvSpPr>
        <p:spPr>
          <a:xfrm>
            <a:off x="971600" y="44624"/>
            <a:ext cx="7715200" cy="72008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Cryostat and Insert</a:t>
            </a:r>
            <a:endParaRPr lang="zh-CN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E:\Conferences\AFAD2017\Pic\20161114_1532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r="3567" b="2022"/>
          <a:stretch/>
        </p:blipFill>
        <p:spPr bwMode="auto">
          <a:xfrm>
            <a:off x="1446663" y="1052736"/>
            <a:ext cx="2333249" cy="493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Conferences\AFAD2017\Pic\20170102_0853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4" b="6666"/>
          <a:stretch/>
        </p:blipFill>
        <p:spPr bwMode="auto">
          <a:xfrm>
            <a:off x="4499992" y="1052736"/>
            <a:ext cx="273332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12A0F6-C498-4D5D-ACEC-5D10E540459B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92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202879" y="44624"/>
            <a:ext cx="7761609" cy="720080"/>
          </a:xfrm>
        </p:spPr>
        <p:txBody>
          <a:bodyPr/>
          <a:lstStyle/>
          <a:p>
            <a:pPr algn="ctr"/>
            <a:r>
              <a:rPr kumimoji="1" lang="en-US" altLang="zh-CN" sz="3200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</a:t>
            </a:r>
            <a:r>
              <a:rPr kumimoji="1" lang="en-US" altLang="zh-CN" sz="3200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pic>
        <p:nvPicPr>
          <p:cNvPr id="5" name="图片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9" r="46545" b="1260"/>
          <a:stretch/>
        </p:blipFill>
        <p:spPr bwMode="auto">
          <a:xfrm>
            <a:off x="107504" y="1124744"/>
            <a:ext cx="2190750" cy="50984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矩形 5"/>
          <p:cNvSpPr/>
          <p:nvPr/>
        </p:nvSpPr>
        <p:spPr>
          <a:xfrm>
            <a:off x="107504" y="1105580"/>
            <a:ext cx="19271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1J79 Alloy </a:t>
            </a:r>
            <a:endParaRPr lang="en-US" altLang="zh-C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65004"/>
            <a:ext cx="2921772" cy="30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E:\Conferences\AFAD2017\Pic\20161111_1632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3" b="7500"/>
          <a:stretch/>
        </p:blipFill>
        <p:spPr bwMode="auto">
          <a:xfrm rot="5400000">
            <a:off x="576822" y="2455626"/>
            <a:ext cx="4680520" cy="20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12A0F6-C498-4D5D-ACEC-5D10E540459B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  <p:pic>
        <p:nvPicPr>
          <p:cNvPr id="8" name="图片 7"/>
          <p:cNvPicPr/>
          <p:nvPr/>
        </p:nvPicPr>
        <p:blipFill rotWithShape="1">
          <a:blip r:embed="rId5" cstate="print"/>
          <a:srcRect l="60679" t="39491" r="1035" b="19668"/>
          <a:stretch/>
        </p:blipFill>
        <p:spPr bwMode="auto">
          <a:xfrm>
            <a:off x="4139952" y="892019"/>
            <a:ext cx="3750328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文本框 3"/>
          <p:cNvSpPr txBox="1"/>
          <p:nvPr/>
        </p:nvSpPr>
        <p:spPr>
          <a:xfrm>
            <a:off x="7092280" y="3789040"/>
            <a:ext cx="201622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Simulation (CST EM):  &lt; 1mGs</a:t>
            </a:r>
          </a:p>
          <a:p>
            <a:pPr marL="174625" indent="-174625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Measure: &lt;2mGs</a:t>
            </a:r>
            <a:endParaRPr lang="zh-CN" altLang="en-US" sz="2400" dirty="0"/>
          </a:p>
        </p:txBody>
      </p:sp>
      <p:pic>
        <p:nvPicPr>
          <p:cNvPr id="11" name="图片 10"/>
          <p:cNvPicPr/>
          <p:nvPr/>
        </p:nvPicPr>
        <p:blipFill rotWithShape="1">
          <a:blip r:embed="rId6" cstate="print"/>
          <a:srcRect l="49482" t="26777" r="36311" b="38548"/>
          <a:stretch/>
        </p:blipFill>
        <p:spPr bwMode="auto">
          <a:xfrm>
            <a:off x="7962288" y="908720"/>
            <a:ext cx="1002200" cy="230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604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Conferences\AFAD2017\Pic\20170107_1459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"/>
          <a:stretch/>
        </p:blipFill>
        <p:spPr bwMode="auto">
          <a:xfrm>
            <a:off x="5796136" y="1340768"/>
            <a:ext cx="2817915" cy="480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Conferences\AFAD2017\Pic\20170108_1429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1" r="1523" b="4509"/>
          <a:stretch/>
        </p:blipFill>
        <p:spPr bwMode="auto">
          <a:xfrm>
            <a:off x="539552" y="3356992"/>
            <a:ext cx="4824536" cy="281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115616" y="116632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zh-CN" sz="3200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2K pumping &amp; VTS</a:t>
            </a:r>
            <a:endParaRPr kumimoji="0" lang="zh-CN" altLang="en-US" sz="3200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A2CEF2-87B1-4D91-963A-632B58E14C16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7503" y="1484784"/>
            <a:ext cx="3384377" cy="1800200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Blip>
                <a:blip r:embed="rId5"/>
              </a:buBlip>
              <a:defRPr sz="30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Blip>
                <a:blip r:embed="rId5"/>
              </a:buBlip>
              <a:defRPr sz="2600">
                <a:solidFill>
                  <a:srgbClr val="003399"/>
                </a:solidFill>
                <a:latin typeface="+mn-lt"/>
                <a:ea typeface="+mn-ea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Blip>
                <a:blip r:embed="rId5"/>
              </a:buBlip>
              <a:defRPr sz="2300">
                <a:solidFill>
                  <a:srgbClr val="003399"/>
                </a:solidFill>
                <a:latin typeface="+mn-lt"/>
                <a:ea typeface="+mn-ea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Blip>
                <a:blip r:embed="rId5"/>
              </a:buBlip>
              <a:defRPr sz="2000">
                <a:solidFill>
                  <a:srgbClr val="003399"/>
                </a:solidFill>
                <a:latin typeface="+mn-lt"/>
                <a:ea typeface="+mn-ea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Blip>
                <a:blip r:embed="rId5"/>
              </a:buBlip>
              <a:defRPr sz="2000">
                <a:solidFill>
                  <a:srgbClr val="003399"/>
                </a:solidFill>
                <a:latin typeface="+mn-lt"/>
                <a:ea typeface="+mn-ea"/>
              </a:defRPr>
            </a:lvl5pPr>
            <a:lvl6pPr marL="25511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Blip>
                <a:blip r:embed="rId5"/>
              </a:buBlip>
              <a:defRPr sz="2000">
                <a:solidFill>
                  <a:srgbClr val="003399"/>
                </a:solidFill>
                <a:latin typeface="+mn-lt"/>
                <a:ea typeface="+mn-ea"/>
              </a:defRPr>
            </a:lvl6pPr>
            <a:lvl7pPr marL="30083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Blip>
                <a:blip r:embed="rId5"/>
              </a:buBlip>
              <a:defRPr sz="2000">
                <a:solidFill>
                  <a:srgbClr val="003399"/>
                </a:solidFill>
                <a:latin typeface="+mn-lt"/>
                <a:ea typeface="+mn-ea"/>
              </a:defRPr>
            </a:lvl7pPr>
            <a:lvl8pPr marL="34655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Blip>
                <a:blip r:embed="rId5"/>
              </a:buBlip>
              <a:defRPr sz="2000">
                <a:solidFill>
                  <a:srgbClr val="003399"/>
                </a:solidFill>
                <a:latin typeface="+mn-lt"/>
                <a:ea typeface="+mn-ea"/>
              </a:defRPr>
            </a:lvl8pPr>
            <a:lvl9pPr marL="39227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Blip>
                <a:blip r:embed="rId5"/>
              </a:buBlip>
              <a:defRPr sz="20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 marL="271463" indent="-271463">
              <a:lnSpc>
                <a:spcPct val="120000"/>
              </a:lnSpc>
              <a:defRPr/>
            </a:pPr>
            <a:r>
              <a:rPr lang="zh-CN" alt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CN" sz="2000" kern="0" dirty="0">
                <a:latin typeface="Arial" panose="020B0604020202020204" pitchFamily="34" charset="0"/>
                <a:cs typeface="Arial" panose="020B0604020202020204" pitchFamily="34" charset="0"/>
              </a:rPr>
              <a:t>2+4</a:t>
            </a:r>
            <a:r>
              <a:rPr lang="zh-CN" alt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  <a:r>
              <a:rPr lang="en-US" altLang="zh-CN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RUTA WS2001FU/SV630BF/A</a:t>
            </a:r>
          </a:p>
          <a:p>
            <a:pPr marL="271463" indent="-271463">
              <a:lnSpc>
                <a:spcPct val="120000"/>
              </a:lnSpc>
              <a:defRPr/>
            </a:pPr>
            <a:r>
              <a:rPr lang="en-US" altLang="zh-CN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3.2 g/s for old pumps</a:t>
            </a:r>
          </a:p>
          <a:p>
            <a:pPr marL="271463" indent="-271463">
              <a:lnSpc>
                <a:spcPct val="120000"/>
              </a:lnSpc>
              <a:defRPr/>
            </a:pPr>
            <a:r>
              <a:rPr lang="en-US" altLang="zh-CN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6.8 g/s for new pumps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974" y="862091"/>
            <a:ext cx="2024280" cy="249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-36512" y="908720"/>
            <a:ext cx="3528392" cy="49492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/>
            <a:r>
              <a:rPr kumimoji="0" lang="en-US" altLang="zh-CN" sz="2400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2K Pumping System</a:t>
            </a:r>
            <a:r>
              <a:rPr kumimoji="0" lang="en-US" altLang="zh-CN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altLang="zh-CN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zh-CN" alt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5364088" y="836712"/>
            <a:ext cx="3528392" cy="49492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/>
            <a:r>
              <a:rPr kumimoji="0" lang="en-US" altLang="zh-CN" sz="2800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VTS</a:t>
            </a:r>
            <a:endParaRPr kumimoji="0" lang="zh-CN" altLang="en-US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41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A2CEF2-87B1-4D91-963A-632B58E14C16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7" b="23794"/>
          <a:stretch/>
        </p:blipFill>
        <p:spPr bwMode="auto">
          <a:xfrm>
            <a:off x="3563888" y="4149080"/>
            <a:ext cx="5544616" cy="207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5895" y="868991"/>
            <a:ext cx="5472609" cy="320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1331640" y="116632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zh-CN" sz="3200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</a:t>
            </a:r>
            <a:r>
              <a:rPr kumimoji="0" lang="zh-CN" altLang="en-US" sz="3200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kumimoji="0" lang="en-US" altLang="zh-CN" sz="3200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Jan. - March, 2017)</a:t>
            </a:r>
            <a:endParaRPr kumimoji="0" lang="zh-CN" altLang="en-US" sz="3200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内容占位符 3"/>
          <p:cNvSpPr txBox="1">
            <a:spLocks/>
          </p:cNvSpPr>
          <p:nvPr/>
        </p:nvSpPr>
        <p:spPr>
          <a:xfrm>
            <a:off x="35496" y="980728"/>
            <a:ext cx="3528392" cy="5256584"/>
          </a:xfrm>
          <a:prstGeom prst="rect">
            <a:avLst/>
          </a:prstGeom>
        </p:spPr>
        <p:txBody>
          <a:bodyPr/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8000"/>
              <a:buFont typeface="Wingdings" panose="05000000000000000000" pitchFamily="2" charset="2"/>
              <a:buChar char="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kumimoji="0" lang="en-US" altLang="zh-CN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Heaters instead of cavity in cryostat</a:t>
            </a:r>
          </a:p>
          <a:p>
            <a:r>
              <a:rPr kumimoji="0" lang="en-US" altLang="zh-CN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2K pumping system</a:t>
            </a:r>
          </a:p>
          <a:p>
            <a:r>
              <a:rPr kumimoji="0" lang="en-US" altLang="zh-CN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VTS </a:t>
            </a:r>
            <a:r>
              <a:rPr kumimoji="0" lang="en-US" altLang="zh-CN" sz="24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dewar</a:t>
            </a:r>
            <a:r>
              <a:rPr kumimoji="0" lang="en-US" altLang="zh-CN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&amp; 2K box</a:t>
            </a:r>
          </a:p>
          <a:p>
            <a:r>
              <a:rPr kumimoji="0" lang="en-US" altLang="zh-CN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Control system</a:t>
            </a:r>
            <a:endParaRPr kumimoji="0" lang="en-US" altLang="zh-CN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en-US" altLang="zh-CN" sz="24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en-US" altLang="zh-CN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kumimoji="0" lang="zh-CN" alt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kumimoji="0" lang="en-US" altLang="zh-CN" sz="24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88" indent="0">
              <a:buNone/>
            </a:pPr>
            <a:r>
              <a:rPr kumimoji="0" lang="en-US" altLang="zh-CN" sz="2400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kumimoji="0" lang="en-US" altLang="zh-CN" sz="2400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0.1 mbar</a:t>
            </a:r>
          </a:p>
          <a:p>
            <a:r>
              <a:rPr kumimoji="0" lang="en-US" altLang="zh-CN" sz="2400" kern="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Level: </a:t>
            </a:r>
          </a:p>
          <a:p>
            <a:pPr marL="0" indent="446088">
              <a:buNone/>
            </a:pPr>
            <a:r>
              <a:rPr kumimoji="0" lang="en-US" altLang="zh-CN" sz="2400" kern="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42 0.6 %</a:t>
            </a:r>
          </a:p>
          <a:p>
            <a:r>
              <a:rPr kumimoji="0" lang="en-US" altLang="zh-CN" sz="2400" kern="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Capacity:</a:t>
            </a:r>
          </a:p>
          <a:p>
            <a:pPr marL="0" indent="446088">
              <a:buNone/>
            </a:pPr>
            <a:r>
              <a:rPr kumimoji="0" lang="en-US" altLang="zh-CN" sz="2400" kern="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kumimoji="0" lang="en-US" altLang="zh-CN" sz="2400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210W @ 2K</a:t>
            </a:r>
            <a:endParaRPr kumimoji="0" lang="en-US" altLang="zh-CN" sz="2400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10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43875" y="169476"/>
            <a:ext cx="80926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zh-CN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test of different cavities (since April 2017)</a:t>
            </a:r>
            <a:endParaRPr kumimoji="0" lang="zh-CN" altLang="en-US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A2CEF2-87B1-4D91-963A-632B58E14C16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  <p:pic>
        <p:nvPicPr>
          <p:cNvPr id="7" name="Picture 3" descr="E:\Photos\Working\垂测系统\20170330腔入井\20170410_1004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3"/>
          <a:stretch/>
        </p:blipFill>
        <p:spPr bwMode="auto">
          <a:xfrm>
            <a:off x="6444208" y="908720"/>
            <a:ext cx="2607413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9"/>
          <a:stretch/>
        </p:blipFill>
        <p:spPr bwMode="auto">
          <a:xfrm>
            <a:off x="1763688" y="980728"/>
            <a:ext cx="221379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80728"/>
            <a:ext cx="2181475" cy="446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1528726" cy="446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107504" y="5445224"/>
            <a:ext cx="1617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zh-CN" sz="2400" kern="0" dirty="0" smtClean="0">
                <a:solidFill>
                  <a:srgbClr val="0000FF"/>
                </a:solidFill>
                <a:cs typeface="Times New Roman" panose="02020603050405020304" pitchFamily="18" charset="0"/>
                <a:sym typeface="Symbol"/>
              </a:rPr>
              <a:t>1.3 GHz single cell</a:t>
            </a:r>
            <a:endParaRPr kumimoji="0" lang="en-US" altLang="zh-CN" sz="2400" kern="0" dirty="0">
              <a:solidFill>
                <a:srgbClr val="0000FF"/>
              </a:solidFill>
              <a:cs typeface="Times New Roman" panose="02020603050405020304" pitchFamily="18" charset="0"/>
              <a:sym typeface="Symbol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018098" y="5445224"/>
            <a:ext cx="1617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zh-CN" sz="2400" kern="0" dirty="0" smtClean="0">
                <a:solidFill>
                  <a:srgbClr val="0000FF"/>
                </a:solidFill>
                <a:cs typeface="Times New Roman" panose="02020603050405020304" pitchFamily="18" charset="0"/>
                <a:sym typeface="Symbol"/>
              </a:rPr>
              <a:t>650 MHz 2-cell</a:t>
            </a:r>
            <a:endParaRPr kumimoji="0" lang="en-US" altLang="zh-CN" sz="2400" kern="0" dirty="0">
              <a:solidFill>
                <a:srgbClr val="0000FF"/>
              </a:solidFill>
              <a:cs typeface="Times New Roman" panose="02020603050405020304" pitchFamily="18" charset="0"/>
              <a:sym typeface="Symbol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020272" y="5445224"/>
            <a:ext cx="1512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zh-CN" sz="2400" kern="0" dirty="0" smtClean="0">
                <a:solidFill>
                  <a:srgbClr val="0000FF"/>
                </a:solidFill>
                <a:cs typeface="Times New Roman" panose="02020603050405020304" pitchFamily="18" charset="0"/>
                <a:sym typeface="Symbol"/>
              </a:rPr>
              <a:t>1.3 GHz 9-cell</a:t>
            </a:r>
            <a:endParaRPr kumimoji="0" lang="en-US" altLang="zh-CN" sz="2400" kern="0" dirty="0">
              <a:solidFill>
                <a:srgbClr val="0000FF"/>
              </a:solidFill>
              <a:cs typeface="Times New Roman" panose="02020603050405020304" pitchFamily="18" charset="0"/>
              <a:sym typeface="Symbol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94362" y="5445224"/>
            <a:ext cx="1617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zh-CN" sz="2400" kern="0" dirty="0" smtClean="0">
                <a:solidFill>
                  <a:srgbClr val="0000FF"/>
                </a:solidFill>
                <a:cs typeface="Times New Roman" panose="02020603050405020304" pitchFamily="18" charset="0"/>
                <a:sym typeface="Symbol"/>
              </a:rPr>
              <a:t>162.5 MHz HWR</a:t>
            </a:r>
            <a:endParaRPr kumimoji="0" lang="en-US" altLang="zh-CN" sz="2400" kern="0" dirty="0">
              <a:solidFill>
                <a:srgbClr val="0000FF"/>
              </a:solidFill>
              <a:cs typeface="Times New Roman" panose="02020603050405020304" pitchFamily="18" charset="0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4739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5616" y="116632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zh-CN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test (4.2K, 2.0K, 1.8K, 1.6K)</a:t>
            </a:r>
            <a:endParaRPr kumimoji="0" lang="zh-CN" altLang="en-US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A2CEF2-87B1-4D91-963A-632B58E14C16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25" y="980728"/>
            <a:ext cx="295970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84984"/>
            <a:ext cx="3636404" cy="2931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" t="1410" r="284" b="2329"/>
          <a:stretch/>
        </p:blipFill>
        <p:spPr bwMode="auto">
          <a:xfrm>
            <a:off x="683568" y="3565511"/>
            <a:ext cx="3450295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720783" cy="217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89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7A60B6-5073-4796-8A64-85F53F4E7170}" type="slidenum">
              <a:rPr lang="en-US" altLang="zh-CN"/>
              <a:pPr/>
              <a:t>26</a:t>
            </a:fld>
            <a:endParaRPr lang="en-US" altLang="zh-CN"/>
          </a:p>
        </p:txBody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340768"/>
            <a:ext cx="8640960" cy="4680520"/>
          </a:xfrm>
        </p:spPr>
        <p:txBody>
          <a:bodyPr/>
          <a:lstStyle/>
          <a:p>
            <a:pPr marL="361950" indent="-361950">
              <a:lnSpc>
                <a:spcPct val="110000"/>
              </a:lnSpc>
              <a:buSzPct val="70000"/>
              <a:buFont typeface="Wingdings" panose="05000000000000000000" pitchFamily="2" charset="2"/>
              <a:buChar char="l"/>
            </a:pP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Stable operation of the first 2K cryogenic system in China is successful. </a:t>
            </a:r>
          </a:p>
          <a:p>
            <a:pPr marL="361950" indent="-361950">
              <a:lnSpc>
                <a:spcPct val="110000"/>
              </a:lnSpc>
              <a:buSzPct val="70000"/>
              <a:buFont typeface="Wingdings" panose="05000000000000000000" pitchFamily="2" charset="2"/>
              <a:buChar char="l"/>
            </a:pP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beam loading experiments have been carried out based on the stable operation of cryogenic system.</a:t>
            </a:r>
          </a:p>
          <a:p>
            <a:pPr marL="361950" indent="-361950">
              <a:lnSpc>
                <a:spcPct val="110000"/>
              </a:lnSpc>
              <a:buSzPct val="70000"/>
              <a:buFont typeface="Wingdings" panose="05000000000000000000" pitchFamily="2" charset="2"/>
              <a:buChar char="l"/>
            </a:pP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Peking University Vertical Test System (PKU-VTS) is constructed, commissioned and operated successfully. </a:t>
            </a:r>
          </a:p>
          <a:p>
            <a:pPr marL="361950" indent="-361950">
              <a:lnSpc>
                <a:spcPct val="110000"/>
              </a:lnSpc>
              <a:buSzPct val="70000"/>
              <a:buFont typeface="Wingdings" panose="05000000000000000000" pitchFamily="2" charset="2"/>
              <a:buChar char="l"/>
            </a:pP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Various of cavities (9-cell 1.3 GHz, 1-cell 1.3 GHz, HWR, 2-cell 650 MHz) have been tested on PKU-VTS.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58416" y="107921"/>
            <a:ext cx="6969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dirty="0" smtClean="0">
                <a:solidFill>
                  <a:srgbClr val="0000FF"/>
                </a:solidFill>
                <a:ea typeface="黑体" pitchFamily="49" charset="-122"/>
              </a:rPr>
              <a:t>Summary</a:t>
            </a:r>
            <a:endParaRPr kumimoji="1" lang="en-US" altLang="zh-CN" sz="3200" dirty="0">
              <a:solidFill>
                <a:srgbClr val="0000FF"/>
              </a:solidFill>
              <a:ea typeface="隶书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555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59632" y="3009146"/>
            <a:ext cx="700663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altLang="zh-CN" sz="4000" i="1" dirty="0" smtClean="0">
                <a:solidFill>
                  <a:srgbClr val="0000FF"/>
                </a:solidFill>
                <a:latin typeface="Arial" charset="0"/>
                <a:ea typeface="隶书" pitchFamily="49" charset="-122"/>
              </a:rPr>
              <a:t>Thank you for your attention!</a:t>
            </a:r>
            <a:endParaRPr kumimoji="1" lang="en-US" altLang="zh-CN" sz="4000" i="1" dirty="0">
              <a:solidFill>
                <a:srgbClr val="0000FF"/>
              </a:solidFill>
              <a:latin typeface="Arial" charset="0"/>
              <a:ea typeface="隶书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1E2F2DE-820A-4079-BE43-02E7CC3B86A5}" type="slidenum">
              <a:rPr lang="en-US" altLang="zh-CN" smtClean="0"/>
              <a:pPr>
                <a:defRPr/>
              </a:pPr>
              <a:t>27</a:t>
            </a:fld>
            <a:endParaRPr lang="en-US" altLang="zh-CN" dirty="0"/>
          </a:p>
        </p:txBody>
      </p:sp>
      <p:sp>
        <p:nvSpPr>
          <p:cNvPr id="8" name="矩形 7"/>
          <p:cNvSpPr/>
          <p:nvPr/>
        </p:nvSpPr>
        <p:spPr>
          <a:xfrm>
            <a:off x="4211960" y="188640"/>
            <a:ext cx="4752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altLang="zh-CN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-Ops 2018</a:t>
            </a:r>
            <a:r>
              <a:rPr lang="en-US" altLang="zh-CN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Beijing, June 4-7</a:t>
            </a:r>
            <a:endParaRPr lang="zh-CN" alt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灯片编号占位符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3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>
              <a:spcBef>
                <a:spcPct val="25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17AE24A-6B4D-460A-A20A-D564BA5FE46B}" type="slidenum">
              <a:rPr lang="en-US" altLang="zh-CN" sz="120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zh-CN" sz="120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79712" y="44624"/>
            <a:ext cx="607804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3200" b="1" kern="0" dirty="0" smtClean="0">
                <a:solidFill>
                  <a:schemeClr val="accent2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PKU SRF Accelerator for THz</a:t>
            </a:r>
            <a:endParaRPr lang="zh-CN" altLang="en-US" sz="3200" b="1" kern="0" dirty="0" smtClean="0">
              <a:solidFill>
                <a:schemeClr val="accent2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6149" name="组合 20"/>
          <p:cNvGrpSpPr>
            <a:grpSpLocks/>
          </p:cNvGrpSpPr>
          <p:nvPr/>
        </p:nvGrpSpPr>
        <p:grpSpPr bwMode="auto">
          <a:xfrm>
            <a:off x="74613" y="836613"/>
            <a:ext cx="8994775" cy="1869946"/>
            <a:chOff x="5636" y="1127125"/>
            <a:chExt cx="9117727" cy="1895475"/>
          </a:xfrm>
        </p:grpSpPr>
        <p:grpSp>
          <p:nvGrpSpPr>
            <p:cNvPr id="6154" name="组合 21"/>
            <p:cNvGrpSpPr>
              <a:grpSpLocks/>
            </p:cNvGrpSpPr>
            <p:nvPr/>
          </p:nvGrpSpPr>
          <p:grpSpPr bwMode="auto">
            <a:xfrm>
              <a:off x="20638" y="1127125"/>
              <a:ext cx="9102725" cy="1895475"/>
              <a:chOff x="-11100" y="1124742"/>
              <a:chExt cx="9144000" cy="1895475"/>
            </a:xfrm>
          </p:grpSpPr>
          <p:pic>
            <p:nvPicPr>
              <p:cNvPr id="6173" name="图片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255" b="28722"/>
              <a:stretch>
                <a:fillRect/>
              </a:stretch>
            </p:blipFill>
            <p:spPr bwMode="auto">
              <a:xfrm>
                <a:off x="-11100" y="1124742"/>
                <a:ext cx="9144000" cy="1895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74" name="矩形 6"/>
              <p:cNvSpPr>
                <a:spLocks noChangeArrowheads="1"/>
              </p:cNvSpPr>
              <p:nvPr/>
            </p:nvSpPr>
            <p:spPr bwMode="auto">
              <a:xfrm>
                <a:off x="35496" y="1268760"/>
                <a:ext cx="1080120" cy="576064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l"/>
                  <a:defRPr sz="3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Ø"/>
                  <a:defRPr sz="26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3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4pPr>
                <a:lvl5pPr marL="2057400" indent="-228600">
                  <a:spcBef>
                    <a:spcPct val="25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 typeface="Arial" charset="0"/>
                  <a:buNone/>
                </a:pPr>
                <a:endParaRPr lang="zh-CN" altLang="en-US" sz="500"/>
              </a:p>
            </p:txBody>
          </p:sp>
          <p:sp>
            <p:nvSpPr>
              <p:cNvPr id="6175" name="矩形 7"/>
              <p:cNvSpPr>
                <a:spLocks noChangeArrowheads="1"/>
              </p:cNvSpPr>
              <p:nvPr/>
            </p:nvSpPr>
            <p:spPr bwMode="auto">
              <a:xfrm>
                <a:off x="3203848" y="1268760"/>
                <a:ext cx="3816424" cy="576064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l"/>
                  <a:defRPr sz="3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Font typeface="Wingdings" pitchFamily="2" charset="2"/>
                  <a:buChar char="Ø"/>
                  <a:defRPr sz="26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3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4pPr>
                <a:lvl5pPr marL="2057400" indent="-228600">
                  <a:spcBef>
                    <a:spcPct val="25000"/>
                  </a:spcBef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25000"/>
                  </a:spcBef>
                  <a:spcAft>
                    <a:spcPct val="0"/>
                  </a:spcAft>
                  <a:buClr>
                    <a:schemeClr val="tx1"/>
                  </a:buClr>
                  <a:buChar char="•"/>
                  <a:defRPr sz="2000">
                    <a:solidFill>
                      <a:schemeClr val="tx1"/>
                    </a:solidFill>
                    <a:latin typeface="Verdana" pitchFamily="34" charset="0"/>
                    <a:ea typeface="宋体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 typeface="Arial" charset="0"/>
                  <a:buNone/>
                </a:pPr>
                <a:endParaRPr lang="zh-CN" altLang="en-US" sz="500"/>
              </a:p>
            </p:txBody>
          </p:sp>
        </p:grpSp>
        <p:sp>
          <p:nvSpPr>
            <p:cNvPr id="6155" name="TextBox 3"/>
            <p:cNvSpPr txBox="1">
              <a:spLocks noChangeArrowheads="1"/>
            </p:cNvSpPr>
            <p:nvPr/>
          </p:nvSpPr>
          <p:spPr bwMode="auto">
            <a:xfrm>
              <a:off x="5636" y="1941514"/>
              <a:ext cx="1248857" cy="467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l"/>
                <a:defRPr sz="3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Ø"/>
                <a:defRPr sz="26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3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>
                <a:spcBef>
                  <a:spcPct val="25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 typeface="Arial" charset="0"/>
                <a:buNone/>
              </a:pPr>
              <a:r>
                <a:rPr lang="en-US" altLang="zh-CN" sz="1200" dirty="0" smtClean="0"/>
                <a:t>3.5-cell</a:t>
              </a:r>
              <a:r>
                <a:rPr lang="zh-CN" altLang="en-US" sz="1200" dirty="0"/>
                <a:t> </a:t>
              </a:r>
              <a:r>
                <a:rPr lang="en-US" altLang="zh-CN" sz="1200" dirty="0" smtClean="0"/>
                <a:t>DC-SRF Injector</a:t>
              </a:r>
              <a:endParaRPr lang="zh-CN" altLang="en-US" sz="1200" dirty="0"/>
            </a:p>
          </p:txBody>
        </p:sp>
        <p:sp>
          <p:nvSpPr>
            <p:cNvPr id="6156" name="TextBox 3"/>
            <p:cNvSpPr txBox="1">
              <a:spLocks noChangeArrowheads="1"/>
            </p:cNvSpPr>
            <p:nvPr/>
          </p:nvSpPr>
          <p:spPr bwMode="auto">
            <a:xfrm>
              <a:off x="4199521" y="1941513"/>
              <a:ext cx="1885367" cy="280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l"/>
                <a:defRPr sz="3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Ø"/>
                <a:defRPr sz="26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3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>
                <a:spcBef>
                  <a:spcPct val="25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 typeface="Arial" charset="0"/>
                <a:buNone/>
              </a:pPr>
              <a:r>
                <a:rPr lang="en-US" altLang="zh-CN" sz="1200" dirty="0" smtClean="0"/>
                <a:t>2×9-cell</a:t>
              </a:r>
              <a:r>
                <a:rPr lang="zh-CN" altLang="en-US" sz="1200" dirty="0" smtClean="0"/>
                <a:t> </a:t>
              </a:r>
              <a:r>
                <a:rPr lang="en-US" altLang="zh-CN" sz="1200" dirty="0" err="1" smtClean="0"/>
                <a:t>Cryomodule</a:t>
              </a:r>
              <a:endParaRPr lang="zh-CN" altLang="en-US" sz="1200" dirty="0"/>
            </a:p>
          </p:txBody>
        </p:sp>
        <p:sp>
          <p:nvSpPr>
            <p:cNvPr id="6157" name="TextBox 3"/>
            <p:cNvSpPr txBox="1">
              <a:spLocks noChangeArrowheads="1"/>
            </p:cNvSpPr>
            <p:nvPr/>
          </p:nvSpPr>
          <p:spPr bwMode="auto">
            <a:xfrm>
              <a:off x="7334648" y="1930078"/>
              <a:ext cx="1025450" cy="280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l"/>
                <a:defRPr sz="3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Ø"/>
                <a:defRPr sz="26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3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>
                <a:spcBef>
                  <a:spcPct val="25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 typeface="Arial" charset="0"/>
                <a:buNone/>
              </a:pPr>
              <a:r>
                <a:rPr lang="en-US" altLang="zh-CN" sz="1200" dirty="0" err="1" smtClean="0"/>
                <a:t>Undulator</a:t>
              </a:r>
              <a:endParaRPr lang="zh-CN" altLang="en-US" sz="1200" dirty="0"/>
            </a:p>
          </p:txBody>
        </p:sp>
        <p:sp>
          <p:nvSpPr>
            <p:cNvPr id="6158" name="TextBox 22"/>
            <p:cNvSpPr txBox="1">
              <a:spLocks noChangeArrowheads="1"/>
            </p:cNvSpPr>
            <p:nvPr/>
          </p:nvSpPr>
          <p:spPr bwMode="auto">
            <a:xfrm>
              <a:off x="1254493" y="2441065"/>
              <a:ext cx="6609616" cy="467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l"/>
                <a:defRPr sz="3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Ø"/>
                <a:defRPr sz="26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3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4pPr>
              <a:lvl5pPr marL="2057400" indent="-228600">
                <a:spcBef>
                  <a:spcPct val="25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25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  <a:ea typeface="宋体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 typeface="Arial" charset="0"/>
                <a:buNone/>
              </a:pPr>
              <a:r>
                <a:rPr lang="en-US" altLang="zh-CN" sz="2400" dirty="0" smtClean="0"/>
                <a:t>SRF-based THz platform at PKU</a:t>
              </a:r>
              <a:endParaRPr lang="zh-CN" altLang="en-US" sz="2400" dirty="0"/>
            </a:p>
          </p:txBody>
        </p:sp>
        <p:grpSp>
          <p:nvGrpSpPr>
            <p:cNvPr id="6159" name="组合 40"/>
            <p:cNvGrpSpPr>
              <a:grpSpLocks/>
            </p:cNvGrpSpPr>
            <p:nvPr/>
          </p:nvGrpSpPr>
          <p:grpSpPr bwMode="auto">
            <a:xfrm>
              <a:off x="7226300" y="1268413"/>
              <a:ext cx="144463" cy="579437"/>
              <a:chOff x="7164288" y="1271768"/>
              <a:chExt cx="144016" cy="579072"/>
            </a:xfrm>
          </p:grpSpPr>
          <p:cxnSp>
            <p:nvCxnSpPr>
              <p:cNvPr id="6167" name="直接连接符 32"/>
              <p:cNvCxnSpPr>
                <a:cxnSpLocks noChangeShapeType="1"/>
              </p:cNvCxnSpPr>
              <p:nvPr/>
            </p:nvCxnSpPr>
            <p:spPr bwMode="auto">
              <a:xfrm flipH="1">
                <a:off x="7164288" y="1271768"/>
                <a:ext cx="72008" cy="21301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68" name="直接连接符 34"/>
              <p:cNvCxnSpPr>
                <a:cxnSpLocks noChangeShapeType="1"/>
              </p:cNvCxnSpPr>
              <p:nvPr/>
            </p:nvCxnSpPr>
            <p:spPr bwMode="auto">
              <a:xfrm>
                <a:off x="7164288" y="1484784"/>
                <a:ext cx="72008" cy="21602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69" name="直接连接符 36"/>
              <p:cNvCxnSpPr>
                <a:cxnSpLocks noChangeShapeType="1"/>
              </p:cNvCxnSpPr>
              <p:nvPr/>
            </p:nvCxnSpPr>
            <p:spPr bwMode="auto">
              <a:xfrm flipH="1">
                <a:off x="7164288" y="1700808"/>
                <a:ext cx="72009" cy="150032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70" name="直接连接符 37"/>
              <p:cNvCxnSpPr>
                <a:cxnSpLocks noChangeShapeType="1"/>
              </p:cNvCxnSpPr>
              <p:nvPr/>
            </p:nvCxnSpPr>
            <p:spPr bwMode="auto">
              <a:xfrm flipH="1">
                <a:off x="7236296" y="1274295"/>
                <a:ext cx="72008" cy="21301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71" name="直接连接符 38"/>
              <p:cNvCxnSpPr>
                <a:cxnSpLocks noChangeShapeType="1"/>
              </p:cNvCxnSpPr>
              <p:nvPr/>
            </p:nvCxnSpPr>
            <p:spPr bwMode="auto">
              <a:xfrm>
                <a:off x="7236296" y="1487311"/>
                <a:ext cx="72008" cy="21602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72" name="直接连接符 39"/>
              <p:cNvCxnSpPr>
                <a:cxnSpLocks noChangeShapeType="1"/>
              </p:cNvCxnSpPr>
              <p:nvPr/>
            </p:nvCxnSpPr>
            <p:spPr bwMode="auto">
              <a:xfrm flipH="1">
                <a:off x="7236296" y="1703335"/>
                <a:ext cx="72008" cy="14702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160" name="组合 43"/>
            <p:cNvGrpSpPr>
              <a:grpSpLocks/>
            </p:cNvGrpSpPr>
            <p:nvPr/>
          </p:nvGrpSpPr>
          <p:grpSpPr bwMode="auto">
            <a:xfrm>
              <a:off x="2987675" y="1265238"/>
              <a:ext cx="144463" cy="579437"/>
              <a:chOff x="7164288" y="1271768"/>
              <a:chExt cx="144016" cy="579072"/>
            </a:xfrm>
          </p:grpSpPr>
          <p:cxnSp>
            <p:nvCxnSpPr>
              <p:cNvPr id="6161" name="直接连接符 44"/>
              <p:cNvCxnSpPr>
                <a:cxnSpLocks noChangeShapeType="1"/>
              </p:cNvCxnSpPr>
              <p:nvPr/>
            </p:nvCxnSpPr>
            <p:spPr bwMode="auto">
              <a:xfrm flipH="1">
                <a:off x="7164288" y="1271768"/>
                <a:ext cx="72008" cy="21301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62" name="直接连接符 45"/>
              <p:cNvCxnSpPr>
                <a:cxnSpLocks noChangeShapeType="1"/>
              </p:cNvCxnSpPr>
              <p:nvPr/>
            </p:nvCxnSpPr>
            <p:spPr bwMode="auto">
              <a:xfrm>
                <a:off x="7164288" y="1484784"/>
                <a:ext cx="72008" cy="21602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63" name="直接连接符 46"/>
              <p:cNvCxnSpPr>
                <a:cxnSpLocks noChangeShapeType="1"/>
              </p:cNvCxnSpPr>
              <p:nvPr/>
            </p:nvCxnSpPr>
            <p:spPr bwMode="auto">
              <a:xfrm flipH="1">
                <a:off x="7164288" y="1700808"/>
                <a:ext cx="72009" cy="150032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64" name="直接连接符 47"/>
              <p:cNvCxnSpPr>
                <a:cxnSpLocks noChangeShapeType="1"/>
              </p:cNvCxnSpPr>
              <p:nvPr/>
            </p:nvCxnSpPr>
            <p:spPr bwMode="auto">
              <a:xfrm flipH="1">
                <a:off x="7236296" y="1274295"/>
                <a:ext cx="72008" cy="21301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65" name="直接连接符 48"/>
              <p:cNvCxnSpPr>
                <a:cxnSpLocks noChangeShapeType="1"/>
              </p:cNvCxnSpPr>
              <p:nvPr/>
            </p:nvCxnSpPr>
            <p:spPr bwMode="auto">
              <a:xfrm>
                <a:off x="7236296" y="1487311"/>
                <a:ext cx="72008" cy="21602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66" name="直接连接符 49"/>
              <p:cNvCxnSpPr>
                <a:cxnSpLocks noChangeShapeType="1"/>
              </p:cNvCxnSpPr>
              <p:nvPr/>
            </p:nvCxnSpPr>
            <p:spPr bwMode="auto">
              <a:xfrm flipH="1">
                <a:off x="7236296" y="1703335"/>
                <a:ext cx="72008" cy="147024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6150" name="组合 3"/>
          <p:cNvGrpSpPr>
            <a:grpSpLocks/>
          </p:cNvGrpSpPr>
          <p:nvPr/>
        </p:nvGrpSpPr>
        <p:grpSpPr bwMode="auto">
          <a:xfrm>
            <a:off x="95250" y="2924175"/>
            <a:ext cx="8940800" cy="2670175"/>
            <a:chOff x="108669" y="2996952"/>
            <a:chExt cx="9023538" cy="2693480"/>
          </a:xfrm>
        </p:grpSpPr>
        <p:pic>
          <p:nvPicPr>
            <p:cNvPr id="6152" name="图片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3" b="16081"/>
            <a:stretch>
              <a:fillRect/>
            </a:stretch>
          </p:blipFill>
          <p:spPr bwMode="auto">
            <a:xfrm>
              <a:off x="2699792" y="2996952"/>
              <a:ext cx="6432415" cy="2693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69" y="3068960"/>
              <a:ext cx="2807147" cy="2269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1044575" y="5642084"/>
            <a:ext cx="67818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28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1.3 GHz SRF cavities must run at 2 K</a:t>
            </a:r>
            <a:endParaRPr lang="zh-CN" altLang="en-US" sz="280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380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/>
          <p:cNvSpPr txBox="1">
            <a:spLocks/>
          </p:cNvSpPr>
          <p:nvPr/>
        </p:nvSpPr>
        <p:spPr>
          <a:xfrm>
            <a:off x="590872" y="116632"/>
            <a:ext cx="8229600" cy="64807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/>
            <a:r>
              <a:rPr kumimoji="0" lang="en-US" altLang="zh-CN" sz="3200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 of PKU SRF Laboratory</a:t>
            </a:r>
            <a:endParaRPr kumimoji="0" lang="zh-CN" altLang="en-US" sz="3200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A2CEF2-87B1-4D91-963A-632B58E14C16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  <p:grpSp>
        <p:nvGrpSpPr>
          <p:cNvPr id="9" name="组合 8"/>
          <p:cNvGrpSpPr/>
          <p:nvPr/>
        </p:nvGrpSpPr>
        <p:grpSpPr>
          <a:xfrm>
            <a:off x="612402" y="1268760"/>
            <a:ext cx="7920038" cy="4464050"/>
            <a:chOff x="612402" y="1268760"/>
            <a:chExt cx="7920038" cy="4464050"/>
          </a:xfrm>
        </p:grpSpPr>
        <p:grpSp>
          <p:nvGrpSpPr>
            <p:cNvPr id="5" name="组合 4"/>
            <p:cNvGrpSpPr/>
            <p:nvPr/>
          </p:nvGrpSpPr>
          <p:grpSpPr>
            <a:xfrm>
              <a:off x="612402" y="1268760"/>
              <a:ext cx="7920038" cy="4464050"/>
              <a:chOff x="179512" y="1413222"/>
              <a:chExt cx="7920038" cy="4464050"/>
            </a:xfrm>
          </p:grpSpPr>
          <p:grpSp>
            <p:nvGrpSpPr>
              <p:cNvPr id="2" name="Group 44"/>
              <p:cNvGrpSpPr>
                <a:grpSpLocks/>
              </p:cNvGrpSpPr>
              <p:nvPr/>
            </p:nvGrpSpPr>
            <p:grpSpPr bwMode="auto">
              <a:xfrm>
                <a:off x="179512" y="1413222"/>
                <a:ext cx="7920038" cy="4464050"/>
                <a:chOff x="136" y="454"/>
                <a:chExt cx="2947" cy="1484"/>
              </a:xfrm>
            </p:grpSpPr>
            <p:pic>
              <p:nvPicPr>
                <p:cNvPr id="29702" name="Picture 8" descr="布局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8331" t="20610" r="7637" b="19531"/>
                <a:stretch>
                  <a:fillRect/>
                </a:stretch>
              </p:blipFill>
              <p:spPr bwMode="auto">
                <a:xfrm>
                  <a:off x="136" y="454"/>
                  <a:ext cx="2947" cy="148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9703" name="Oval 6"/>
                <p:cNvSpPr>
                  <a:spLocks noChangeArrowheads="1"/>
                </p:cNvSpPr>
                <p:nvPr/>
              </p:nvSpPr>
              <p:spPr bwMode="auto">
                <a:xfrm>
                  <a:off x="2858" y="1315"/>
                  <a:ext cx="90" cy="9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zh-CN" sz="1800">
                    <a:latin typeface="楷体" pitchFamily="49" charset="-122"/>
                  </a:endParaRPr>
                </a:p>
              </p:txBody>
            </p:sp>
            <p:sp>
              <p:nvSpPr>
                <p:cNvPr id="2970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1020" y="999"/>
                  <a:ext cx="499" cy="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600" b="1" dirty="0">
                      <a:cs typeface="Times New Roman" panose="02020603050405020304" pitchFamily="18" charset="0"/>
                    </a:rPr>
                    <a:t>A</a:t>
                  </a:r>
                  <a:r>
                    <a:rPr lang="en-US" altLang="zh-CN" sz="1600" b="1" dirty="0" smtClean="0">
                      <a:cs typeface="Times New Roman" panose="02020603050405020304" pitchFamily="18" charset="0"/>
                    </a:rPr>
                    <a:t>ccelerator</a:t>
                  </a:r>
                  <a:endParaRPr lang="en-US" altLang="zh-CN" sz="1600" b="1" dirty="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705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204" y="865"/>
                  <a:ext cx="87" cy="1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zh-CN" altLang="zh-CN" sz="1800">
                    <a:latin typeface="楷体" pitchFamily="49" charset="-122"/>
                  </a:endParaRPr>
                </a:p>
              </p:txBody>
            </p:sp>
            <p:sp>
              <p:nvSpPr>
                <p:cNvPr id="2970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51" y="1134"/>
                  <a:ext cx="499" cy="1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800">
                      <a:latin typeface="楷体" pitchFamily="49" charset="-122"/>
                    </a:rPr>
                    <a:t>2K</a:t>
                  </a:r>
                </a:p>
              </p:txBody>
            </p:sp>
            <p:sp>
              <p:nvSpPr>
                <p:cNvPr id="2970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352" y="1268"/>
                  <a:ext cx="499" cy="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600" b="1" dirty="0" err="1" smtClean="0">
                      <a:cs typeface="Times New Roman" panose="02020603050405020304" pitchFamily="18" charset="0"/>
                    </a:rPr>
                    <a:t>Undulator</a:t>
                  </a:r>
                  <a:endParaRPr lang="en-US" altLang="zh-CN" sz="1600" b="1" dirty="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709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106" y="544"/>
                  <a:ext cx="799" cy="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600" b="1" dirty="0" smtClean="0">
                      <a:cs typeface="Times New Roman" panose="02020603050405020304" pitchFamily="18" charset="0"/>
                    </a:rPr>
                    <a:t>RF Power          Laser</a:t>
                  </a:r>
                  <a:endParaRPr lang="en-US" altLang="zh-CN" sz="1600" b="1" dirty="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71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2236" y="1507"/>
                  <a:ext cx="499" cy="2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2000" b="1" dirty="0">
                      <a:cs typeface="Times New Roman" panose="02020603050405020304" pitchFamily="18" charset="0"/>
                    </a:rPr>
                    <a:t>Cryogenic </a:t>
                  </a:r>
                  <a:r>
                    <a:rPr lang="en-US" altLang="zh-CN" sz="2000" b="1" dirty="0" smtClean="0">
                      <a:cs typeface="Times New Roman" panose="02020603050405020304" pitchFamily="18" charset="0"/>
                    </a:rPr>
                    <a:t>System</a:t>
                  </a:r>
                  <a:endParaRPr lang="en-US" altLang="zh-CN" sz="2000" b="1" dirty="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711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2202" y="640"/>
                  <a:ext cx="680" cy="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600" b="1" dirty="0">
                      <a:cs typeface="Times New Roman" panose="02020603050405020304" pitchFamily="18" charset="0"/>
                    </a:rPr>
                    <a:t>Clean </a:t>
                  </a:r>
                  <a:r>
                    <a:rPr lang="en-US" altLang="zh-CN" sz="1600" b="1" dirty="0" smtClean="0">
                      <a:cs typeface="Times New Roman" panose="02020603050405020304" pitchFamily="18" charset="0"/>
                    </a:rPr>
                    <a:t>Room</a:t>
                  </a:r>
                  <a:endParaRPr lang="en-US" altLang="zh-CN" sz="1600" b="1" dirty="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71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283" y="624"/>
                  <a:ext cx="823" cy="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600" b="1" dirty="0">
                      <a:cs typeface="Times New Roman" panose="02020603050405020304" pitchFamily="18" charset="0"/>
                    </a:rPr>
                    <a:t>Cooling W</a:t>
                  </a:r>
                  <a:r>
                    <a:rPr lang="en-US" altLang="zh-CN" sz="1600" b="1" dirty="0" smtClean="0">
                      <a:cs typeface="Times New Roman" panose="02020603050405020304" pitchFamily="18" charset="0"/>
                    </a:rPr>
                    <a:t>ater</a:t>
                  </a:r>
                  <a:endParaRPr lang="en-US" altLang="zh-CN" sz="1600" b="1" dirty="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70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459" y="981"/>
                  <a:ext cx="499" cy="1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600" b="1" dirty="0" smtClean="0">
                      <a:cs typeface="Times New Roman" panose="02020603050405020304" pitchFamily="18" charset="0"/>
                    </a:rPr>
                    <a:t>Injector</a:t>
                  </a:r>
                  <a:endParaRPr lang="en-US" altLang="zh-CN" sz="1600" b="1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69362" name="Rectangle 18"/>
              <p:cNvSpPr>
                <a:spLocks noChangeArrowheads="1"/>
              </p:cNvSpPr>
              <p:nvPr/>
            </p:nvSpPr>
            <p:spPr bwMode="auto">
              <a:xfrm>
                <a:off x="6011987" y="2780059"/>
                <a:ext cx="1008063" cy="1871663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alpha val="8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  <a:alpha val="60001"/>
                    </a:schemeClr>
                  </a:gs>
                </a:gsLst>
                <a:lin ang="5400000" scaled="1"/>
              </a:gradFill>
              <a:ln w="38100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569363" name="Rectangle 19"/>
              <p:cNvSpPr>
                <a:spLocks noChangeArrowheads="1"/>
              </p:cNvSpPr>
              <p:nvPr/>
            </p:nvSpPr>
            <p:spPr bwMode="auto">
              <a:xfrm>
                <a:off x="3922837" y="3499197"/>
                <a:ext cx="720725" cy="288925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alpha val="8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  <a:alpha val="60001"/>
                    </a:schemeClr>
                  </a:gs>
                </a:gsLst>
                <a:lin ang="5400000" scaled="1"/>
              </a:gradFill>
              <a:ln w="38100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7163446" y="3481844"/>
                <a:ext cx="8649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 smtClean="0">
                    <a:solidFill>
                      <a:srgbClr val="0000FF"/>
                    </a:solidFill>
                  </a:rPr>
                  <a:t>VTS</a:t>
                </a:r>
                <a:endParaRPr lang="zh-CN" altLang="en-US" sz="24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3059832" y="4817274"/>
              <a:ext cx="1827494" cy="339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dirty="0" smtClean="0">
                  <a:cs typeface="Times New Roman" panose="02020603050405020304" pitchFamily="18" charset="0"/>
                </a:rPr>
                <a:t>Control Room</a:t>
              </a:r>
              <a:endParaRPr lang="en-US" altLang="zh-CN" sz="1600" b="1" dirty="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37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3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>
              <a:spcBef>
                <a:spcPct val="25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6C17AE3-D5FE-46B9-863F-6AA179592089}" type="slidenum">
              <a:rPr lang="en-US" altLang="zh-CN" sz="1200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67744" y="44450"/>
            <a:ext cx="4824437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en-US" altLang="zh-CN" sz="3200" kern="0" dirty="0" smtClean="0">
                <a:solidFill>
                  <a:srgbClr val="0000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2K </a:t>
            </a:r>
            <a:r>
              <a:rPr lang="en-US" altLang="zh-CN" sz="3200" kern="0" dirty="0">
                <a:solidFill>
                  <a:srgbClr val="0000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</a:t>
            </a:r>
            <a:r>
              <a:rPr lang="en-US" altLang="zh-CN" sz="3200" kern="0" dirty="0" smtClean="0">
                <a:solidFill>
                  <a:srgbClr val="0000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ryogenic </a:t>
            </a:r>
            <a:r>
              <a:rPr lang="en-US" altLang="zh-CN" sz="3200" kern="0" dirty="0">
                <a:solidFill>
                  <a:srgbClr val="0000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</a:t>
            </a:r>
            <a:r>
              <a:rPr lang="en-US" altLang="zh-CN" sz="3200" kern="0" dirty="0" smtClean="0">
                <a:solidFill>
                  <a:srgbClr val="0000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ystem</a:t>
            </a:r>
            <a:endParaRPr lang="zh-CN" altLang="en-US" sz="3200" kern="0" dirty="0" smtClean="0">
              <a:solidFill>
                <a:srgbClr val="0000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197" name="Text Box 2"/>
          <p:cNvSpPr txBox="1">
            <a:spLocks noChangeArrowheads="1"/>
          </p:cNvSpPr>
          <p:nvPr/>
        </p:nvSpPr>
        <p:spPr bwMode="auto">
          <a:xfrm>
            <a:off x="755576" y="908720"/>
            <a:ext cx="7632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3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>
              <a:spcBef>
                <a:spcPct val="25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Design Parameters</a:t>
            </a:r>
            <a:endParaRPr lang="zh-CN" alt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306558"/>
              </p:ext>
            </p:extLst>
          </p:nvPr>
        </p:nvGraphicFramePr>
        <p:xfrm>
          <a:off x="900113" y="1661928"/>
          <a:ext cx="7272337" cy="4359360"/>
        </p:xfrm>
        <a:graphic>
          <a:graphicData uri="http://schemas.openxmlformats.org/drawingml/2006/table">
            <a:tbl>
              <a:tblPr/>
              <a:tblGrid>
                <a:gridCol w="4872670"/>
                <a:gridCol w="2399667"/>
              </a:tblGrid>
              <a:tr h="39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Total Cooling Power </a:t>
                      </a: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（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2K</a:t>
                      </a: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）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000" b="1" kern="12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黑体" pitchFamily="49" charset="-122"/>
                          <a:cs typeface="+mn-cs"/>
                        </a:rPr>
                        <a:t>57.5 W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7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Liquifaction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rate </a:t>
                      </a:r>
                      <a:r>
                        <a:rPr kumimoji="0" lang="zh-CN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（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with LN precooling)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120 L/h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Liquifaction rate </a:t>
                      </a:r>
                      <a:r>
                        <a:rPr kumimoji="0" lang="zh-CN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（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without LN precooling)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70 L/h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7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2K pumping system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3.2 g/s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Storage dewar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2000 L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Pressure 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instability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sym typeface="Symbol" pitchFamily="18" charset="2"/>
                        </a:rPr>
                        <a:t>within </a:t>
                      </a:r>
                      <a:r>
                        <a:rPr lang="zh-CN" altLang="en-US" sz="2000" b="1" kern="12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黑体" pitchFamily="49" charset="-122"/>
                          <a:cs typeface="+mn-cs"/>
                          <a:sym typeface="Symbol" pitchFamily="18" charset="2"/>
                        </a:rPr>
                        <a:t></a:t>
                      </a:r>
                      <a:r>
                        <a:rPr lang="en-US" altLang="zh-CN" sz="2000" b="1" kern="1200" dirty="0" smtClean="0">
                          <a:solidFill>
                            <a:srgbClr val="0000FF"/>
                          </a:solidFill>
                          <a:latin typeface="Verdana" pitchFamily="34" charset="0"/>
                          <a:ea typeface="黑体" pitchFamily="49" charset="-122"/>
                          <a:cs typeface="+mn-cs"/>
                          <a:sym typeface="Symbol" pitchFamily="18" charset="2"/>
                        </a:rPr>
                        <a:t>0.1 mbar</a:t>
                      </a:r>
                      <a:endParaRPr lang="zh-CN" altLang="zh-CN" sz="2000" b="1" kern="1200" dirty="0" smtClean="0">
                        <a:solidFill>
                          <a:srgbClr val="0000FF"/>
                        </a:solidFill>
                        <a:latin typeface="Verdana" pitchFamily="34" charset="0"/>
                        <a:ea typeface="黑体" pitchFamily="49" charset="-122"/>
                        <a:cs typeface="+mn-cs"/>
                      </a:endParaRP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Liquid Helium level 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within </a:t>
                      </a:r>
                      <a:r>
                        <a:rPr kumimoji="0" lang="zh-CN" altLang="en-US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altLang="zh-C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  <a:sym typeface="Symbol" pitchFamily="18" charset="2"/>
                        </a:rPr>
                        <a:t>1 L</a:t>
                      </a:r>
                      <a:endParaRPr kumimoji="0" lang="zh-CN" altLang="zh-CN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Helium buffer tank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150 m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Liquid Nitrogen tank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30 m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Cooling water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180 kW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Cooling air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15000 m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3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/h</a:t>
                      </a:r>
                    </a:p>
                  </a:txBody>
                  <a:tcPr marL="91442" marR="91442"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248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2" name="Rectangle 22"/>
          <p:cNvSpPr>
            <a:spLocks noChangeArrowheads="1"/>
          </p:cNvSpPr>
          <p:nvPr/>
        </p:nvSpPr>
        <p:spPr bwMode="auto">
          <a:xfrm>
            <a:off x="755650" y="0"/>
            <a:ext cx="72009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3200" dirty="0">
                <a:solidFill>
                  <a:srgbClr val="0033CC"/>
                </a:solidFill>
                <a:ea typeface="黑体" pitchFamily="49" charset="-122"/>
              </a:rPr>
              <a:t>2K Cryogenic System at PKU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756170" y="1052983"/>
            <a:ext cx="7488238" cy="5040313"/>
            <a:chOff x="756170" y="980975"/>
            <a:chExt cx="7488238" cy="5040313"/>
          </a:xfrm>
        </p:grpSpPr>
        <p:grpSp>
          <p:nvGrpSpPr>
            <p:cNvPr id="2" name="组合 1"/>
            <p:cNvGrpSpPr/>
            <p:nvPr/>
          </p:nvGrpSpPr>
          <p:grpSpPr>
            <a:xfrm>
              <a:off x="756170" y="980975"/>
              <a:ext cx="7488238" cy="5040313"/>
              <a:chOff x="609600" y="908720"/>
              <a:chExt cx="7488238" cy="5040313"/>
            </a:xfrm>
          </p:grpSpPr>
          <p:grpSp>
            <p:nvGrpSpPr>
              <p:cNvPr id="40964" name="Group 4"/>
              <p:cNvGrpSpPr>
                <a:grpSpLocks/>
              </p:cNvGrpSpPr>
              <p:nvPr/>
            </p:nvGrpSpPr>
            <p:grpSpPr bwMode="auto">
              <a:xfrm>
                <a:off x="609600" y="908720"/>
                <a:ext cx="7488238" cy="5040313"/>
                <a:chOff x="431" y="709"/>
                <a:chExt cx="4898" cy="3067"/>
              </a:xfrm>
            </p:grpSpPr>
            <p:grpSp>
              <p:nvGrpSpPr>
                <p:cNvPr id="40965" name="Group 5"/>
                <p:cNvGrpSpPr>
                  <a:grpSpLocks/>
                </p:cNvGrpSpPr>
                <p:nvPr/>
              </p:nvGrpSpPr>
              <p:grpSpPr bwMode="auto">
                <a:xfrm>
                  <a:off x="431" y="709"/>
                  <a:ext cx="4898" cy="3067"/>
                  <a:chOff x="1111" y="663"/>
                  <a:chExt cx="3876" cy="2631"/>
                </a:xfrm>
              </p:grpSpPr>
              <p:pic>
                <p:nvPicPr>
                  <p:cNvPr id="40966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11" y="663"/>
                    <a:ext cx="3876" cy="2631"/>
                  </a:xfrm>
                  <a:prstGeom prst="rect">
                    <a:avLst/>
                  </a:prstGeom>
                  <a:noFill/>
                  <a:ln w="28575">
                    <a:solidFill>
                      <a:srgbClr val="FF3300"/>
                    </a:solidFill>
                    <a:miter lim="800000"/>
                    <a:headEnd type="none" w="sm" len="sm"/>
                    <a:tailEnd type="none" w="sm" len="sm"/>
                  </a:ln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</a:extLst>
                </p:spPr>
              </p:pic>
              <p:sp>
                <p:nvSpPr>
                  <p:cNvPr id="40967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2093" y="857"/>
                    <a:ext cx="1985" cy="1101"/>
                  </a:xfrm>
                  <a:prstGeom prst="rect">
                    <a:avLst/>
                  </a:prstGeom>
                  <a:solidFill>
                    <a:srgbClr val="3366FF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8575">
                        <a:solidFill>
                          <a:srgbClr val="FF33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968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2834" y="2225"/>
                    <a:ext cx="645" cy="566"/>
                  </a:xfrm>
                  <a:prstGeom prst="rect">
                    <a:avLst/>
                  </a:prstGeom>
                  <a:solidFill>
                    <a:srgbClr val="3366FF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8575">
                        <a:solidFill>
                          <a:srgbClr val="FF33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969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641" y="1994"/>
                    <a:ext cx="621" cy="271"/>
                  </a:xfrm>
                  <a:prstGeom prst="rect">
                    <a:avLst/>
                  </a:prstGeom>
                  <a:solidFill>
                    <a:srgbClr val="3366FF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8575">
                        <a:solidFill>
                          <a:srgbClr val="FF33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970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1195" y="1148"/>
                    <a:ext cx="530" cy="519"/>
                  </a:xfrm>
                  <a:prstGeom prst="rect">
                    <a:avLst/>
                  </a:prstGeom>
                  <a:solidFill>
                    <a:srgbClr val="3366FF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8575">
                        <a:solidFill>
                          <a:srgbClr val="FF33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971" name="AutoShape 11"/>
                  <p:cNvSpPr>
                    <a:spLocks noChangeArrowheads="1"/>
                  </p:cNvSpPr>
                  <p:nvPr/>
                </p:nvSpPr>
                <p:spPr bwMode="auto">
                  <a:xfrm>
                    <a:off x="3516" y="2086"/>
                    <a:ext cx="232" cy="31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3366FF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8575">
                        <a:solidFill>
                          <a:srgbClr val="FF3300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972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3342" y="2900"/>
                    <a:ext cx="926" cy="279"/>
                  </a:xfrm>
                  <a:prstGeom prst="rect">
                    <a:avLst/>
                  </a:prstGeom>
                  <a:solidFill>
                    <a:srgbClr val="3366FF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8575">
                        <a:solidFill>
                          <a:srgbClr val="FF33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97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1815" y="2888"/>
                    <a:ext cx="1101" cy="287"/>
                  </a:xfrm>
                  <a:prstGeom prst="rect">
                    <a:avLst/>
                  </a:prstGeom>
                  <a:solidFill>
                    <a:srgbClr val="3366FF">
                      <a:alpha val="50000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8575">
                        <a:solidFill>
                          <a:srgbClr val="FF33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4097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148" y="1116"/>
                  <a:ext cx="710" cy="2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1600" dirty="0" err="1" smtClean="0">
                      <a:solidFill>
                        <a:srgbClr val="FF0000"/>
                      </a:solidFill>
                      <a:latin typeface="Verdana" pitchFamily="34" charset="0"/>
                      <a:ea typeface="黑体" pitchFamily="49" charset="-122"/>
                    </a:rPr>
                    <a:t>Coldbox</a:t>
                  </a:r>
                  <a:endParaRPr lang="en-US" altLang="zh-CN" sz="1600" dirty="0">
                    <a:solidFill>
                      <a:srgbClr val="FF0000"/>
                    </a:solidFill>
                    <a:latin typeface="Verdana" pitchFamily="34" charset="0"/>
                    <a:ea typeface="黑体" pitchFamily="49" charset="-122"/>
                  </a:endParaRPr>
                </a:p>
              </p:txBody>
            </p:sp>
            <p:sp>
              <p:nvSpPr>
                <p:cNvPr id="4097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58" y="2546"/>
                  <a:ext cx="1046" cy="2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1600" dirty="0">
                      <a:solidFill>
                        <a:srgbClr val="FF0000"/>
                      </a:solidFill>
                      <a:latin typeface="Verdana" pitchFamily="34" charset="0"/>
                      <a:ea typeface="黑体" pitchFamily="49" charset="-122"/>
                    </a:rPr>
                    <a:t>2K </a:t>
                  </a:r>
                  <a:r>
                    <a:rPr lang="en-US" altLang="zh-CN" sz="1600" dirty="0" smtClean="0">
                      <a:solidFill>
                        <a:srgbClr val="FF0000"/>
                      </a:solidFill>
                      <a:latin typeface="Verdana" pitchFamily="34" charset="0"/>
                      <a:ea typeface="黑体" pitchFamily="49" charset="-122"/>
                    </a:rPr>
                    <a:t>Pumps</a:t>
                  </a:r>
                  <a:endParaRPr lang="en-US" altLang="zh-CN" sz="1600" dirty="0">
                    <a:solidFill>
                      <a:srgbClr val="FF0000"/>
                    </a:solidFill>
                    <a:latin typeface="Verdana" pitchFamily="34" charset="0"/>
                    <a:ea typeface="黑体" pitchFamily="49" charset="-122"/>
                  </a:endParaRPr>
                </a:p>
              </p:txBody>
            </p:sp>
            <p:sp>
              <p:nvSpPr>
                <p:cNvPr id="40976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685" y="2414"/>
                  <a:ext cx="657" cy="2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1600" dirty="0">
                      <a:solidFill>
                        <a:srgbClr val="FF0000"/>
                      </a:solidFill>
                      <a:latin typeface="Verdana" pitchFamily="34" charset="0"/>
                      <a:ea typeface="黑体" pitchFamily="49" charset="-122"/>
                    </a:rPr>
                    <a:t>Dewar</a:t>
                  </a:r>
                </a:p>
              </p:txBody>
            </p:sp>
            <p:sp>
              <p:nvSpPr>
                <p:cNvPr id="40977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1247" y="3130"/>
                  <a:ext cx="953" cy="20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600" dirty="0">
                      <a:solidFill>
                        <a:srgbClr val="FF0000"/>
                      </a:solidFill>
                      <a:latin typeface="Verdana" pitchFamily="34" charset="0"/>
                      <a:ea typeface="黑体" pitchFamily="49" charset="-122"/>
                    </a:rPr>
                    <a:t>SCA</a:t>
                  </a:r>
                </a:p>
              </p:txBody>
            </p:sp>
            <p:sp>
              <p:nvSpPr>
                <p:cNvPr id="4097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059" y="3110"/>
                  <a:ext cx="1270" cy="2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600" dirty="0" smtClean="0">
                      <a:solidFill>
                        <a:srgbClr val="FF0000"/>
                      </a:solidFill>
                      <a:latin typeface="Verdana" pitchFamily="34" charset="0"/>
                      <a:ea typeface="黑体" pitchFamily="49" charset="-122"/>
                    </a:rPr>
                    <a:t>DC-SRF </a:t>
                  </a:r>
                  <a:r>
                    <a:rPr lang="en-US" altLang="zh-CN" sz="1600" dirty="0">
                      <a:solidFill>
                        <a:srgbClr val="FF0000"/>
                      </a:solidFill>
                      <a:latin typeface="Verdana" pitchFamily="34" charset="0"/>
                      <a:ea typeface="黑体" pitchFamily="49" charset="-122"/>
                    </a:rPr>
                    <a:t>Injector</a:t>
                  </a:r>
                </a:p>
              </p:txBody>
            </p:sp>
            <p:sp>
              <p:nvSpPr>
                <p:cNvPr id="4097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065" y="2721"/>
                  <a:ext cx="769" cy="2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600" dirty="0">
                      <a:solidFill>
                        <a:srgbClr val="FF0000"/>
                      </a:solidFill>
                      <a:latin typeface="Verdana" pitchFamily="34" charset="0"/>
                      <a:ea typeface="黑体" pitchFamily="49" charset="-122"/>
                    </a:rPr>
                    <a:t>2K CBX</a:t>
                  </a:r>
                </a:p>
              </p:txBody>
            </p:sp>
            <p:sp>
              <p:nvSpPr>
                <p:cNvPr id="40980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1883" y="3368"/>
                  <a:ext cx="362" cy="1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400" b="1">
                      <a:latin typeface="Verdana" pitchFamily="34" charset="0"/>
                      <a:ea typeface="黑体" pitchFamily="49" charset="-122"/>
                    </a:rPr>
                    <a:t>2K</a:t>
                  </a:r>
                </a:p>
              </p:txBody>
            </p:sp>
            <p:sp>
              <p:nvSpPr>
                <p:cNvPr id="40981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606" y="3368"/>
                  <a:ext cx="364" cy="1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altLang="zh-CN" sz="1400" b="1">
                      <a:solidFill>
                        <a:schemeClr val="tx2"/>
                      </a:solidFill>
                      <a:latin typeface="Verdana" pitchFamily="34" charset="0"/>
                      <a:ea typeface="黑体" pitchFamily="49" charset="-122"/>
                    </a:rPr>
                    <a:t>2K</a:t>
                  </a:r>
                </a:p>
              </p:txBody>
            </p:sp>
          </p:grpSp>
          <p:sp>
            <p:nvSpPr>
              <p:cNvPr id="21" name="Text Box 14"/>
              <p:cNvSpPr txBox="1">
                <a:spLocks noChangeArrowheads="1"/>
              </p:cNvSpPr>
              <p:nvPr/>
            </p:nvSpPr>
            <p:spPr bwMode="auto">
              <a:xfrm>
                <a:off x="609600" y="1484784"/>
                <a:ext cx="1514128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1600" dirty="0" smtClean="0">
                    <a:solidFill>
                      <a:srgbClr val="FF0000"/>
                    </a:solidFill>
                    <a:latin typeface="Verdana" pitchFamily="34" charset="0"/>
                    <a:ea typeface="黑体" pitchFamily="49" charset="-122"/>
                  </a:rPr>
                  <a:t>Compressor</a:t>
                </a:r>
                <a:endParaRPr lang="en-US" altLang="zh-CN" sz="1600" dirty="0">
                  <a:solidFill>
                    <a:srgbClr val="FF0000"/>
                  </a:solidFill>
                  <a:latin typeface="Verdana" pitchFamily="34" charset="0"/>
                  <a:ea typeface="黑体" pitchFamily="49" charset="-122"/>
                </a:endParaRPr>
              </a:p>
            </p:txBody>
          </p:sp>
        </p:grp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7092280" y="2708920"/>
              <a:ext cx="623765" cy="3368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600" dirty="0" smtClean="0">
                  <a:solidFill>
                    <a:srgbClr val="FF0000"/>
                  </a:solidFill>
                  <a:latin typeface="Verdana" pitchFamily="34" charset="0"/>
                  <a:ea typeface="黑体" pitchFamily="49" charset="-122"/>
                </a:rPr>
                <a:t>TL</a:t>
              </a:r>
              <a:endParaRPr lang="en-US" altLang="zh-CN" sz="1600" dirty="0">
                <a:solidFill>
                  <a:srgbClr val="FF0000"/>
                </a:solidFill>
                <a:latin typeface="Verdana" pitchFamily="34" charset="0"/>
                <a:ea typeface="黑体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82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F60C-997E-4D1C-A2AB-B740DF89CB06}" type="datetime1">
              <a:rPr lang="zh-CN" altLang="en-US"/>
              <a:pPr/>
              <a:t>2018/6/6</a:t>
            </a:fld>
            <a:endParaRPr lang="en-US" altLang="zh-CN"/>
          </a:p>
        </p:txBody>
      </p:sp>
      <p:sp>
        <p:nvSpPr>
          <p:cNvPr id="61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3DDC35-3DF3-4162-A855-70D2983F6252}" type="slidenum">
              <a:rPr lang="en-US" altLang="zh-CN"/>
              <a:pPr/>
              <a:t>7</a:t>
            </a:fld>
            <a:endParaRPr lang="en-US" altLang="zh-CN"/>
          </a:p>
        </p:txBody>
      </p:sp>
      <p:graphicFrame>
        <p:nvGraphicFramePr>
          <p:cNvPr id="56115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740094"/>
              </p:ext>
            </p:extLst>
          </p:nvPr>
        </p:nvGraphicFramePr>
        <p:xfrm>
          <a:off x="565990" y="908720"/>
          <a:ext cx="7966450" cy="5354191"/>
        </p:xfrm>
        <a:graphic>
          <a:graphicData uri="http://schemas.openxmlformats.org/drawingml/2006/table">
            <a:tbl>
              <a:tblPr/>
              <a:tblGrid>
                <a:gridCol w="2709866"/>
                <a:gridCol w="5256584"/>
              </a:tblGrid>
              <a:tr h="5296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Compressor</a:t>
                      </a:r>
                      <a:endParaRPr kumimoji="0" lang="en-US" altLang="zh-C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KAESER DSD238</a:t>
                      </a:r>
                      <a:r>
                        <a:rPr kumimoji="0" lang="en-US" altLang="zh-C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, 40.7 g/s</a:t>
                      </a:r>
                      <a:endParaRPr kumimoji="0" lang="en-US" altLang="zh-CN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0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Oil removal system</a:t>
                      </a:r>
                      <a:endParaRPr kumimoji="0" lang="en-US" altLang="zh-C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L140 standard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Liquefier/</a:t>
                      </a:r>
                      <a:r>
                        <a:rPr kumimoji="0" lang="en-US" altLang="zh-CN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Coldbox</a:t>
                      </a:r>
                      <a:endParaRPr kumimoji="0" lang="en-US" altLang="zh-C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  <a:sym typeface="Symbol" pitchFamily="18" charset="2"/>
                        </a:rPr>
                        <a:t>Linde L140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9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Control system</a:t>
                      </a:r>
                      <a:endParaRPr kumimoji="0" lang="en-US" altLang="zh-C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zh-CN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</a:rPr>
                        <a:t>SIEMENS SIMATIC S7-300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LHe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 Dewar</a:t>
                      </a:r>
                      <a:endParaRPr kumimoji="0" lang="en-US" altLang="zh-C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 2000 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9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2K </a:t>
                      </a:r>
                      <a:r>
                        <a:rPr kumimoji="0" lang="en-US" altLang="zh-CN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Coldbox</a:t>
                      </a:r>
                      <a:endParaRPr kumimoji="0" lang="en-US" altLang="zh-C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  <a:sym typeface="Symbol" pitchFamily="18" charset="2"/>
                        </a:rPr>
                        <a:t>2 sleeves, </a:t>
                      </a:r>
                      <a:r>
                        <a:rPr kumimoji="0" lang="en-US" altLang="zh-CN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  <a:sym typeface="Symbol" pitchFamily="18" charset="2"/>
                        </a:rPr>
                        <a:t>recuperator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  <a:sym typeface="Symbol" pitchFamily="18" charset="2"/>
                        </a:rPr>
                        <a:t> heat exchanger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Gas heater</a:t>
                      </a:r>
                      <a:endParaRPr kumimoji="0" lang="en-US" altLang="zh-C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  <a:sym typeface="Symbol" pitchFamily="18" charset="2"/>
                        </a:rPr>
                        <a:t>~6 kW</a:t>
                      </a:r>
                      <a:endParaRPr kumimoji="0" lang="en-US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9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2K pumps (2x)</a:t>
                      </a:r>
                      <a:endParaRPr kumimoji="0" lang="en-US" altLang="zh-C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  <a:sym typeface="Symbol" pitchFamily="18" charset="2"/>
                        </a:rPr>
                        <a:t>RUTA WS2001FU/SV630BF/A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  <a:sym typeface="Symbol" pitchFamily="18" charset="2"/>
                        </a:rPr>
                        <a:t>, 3.2 g/s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0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Transfer Lines</a:t>
                      </a:r>
                      <a:endParaRPr kumimoji="0" lang="zh-CN" altLang="zh-CN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1pPr>
                      <a:lvl2pPr marL="471488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2pPr>
                      <a:lvl3pPr marL="909638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3pPr>
                      <a:lvl4pPr marL="1306513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4pPr>
                      <a:lvl5pPr marL="1695450">
                        <a:spcBef>
                          <a:spcPct val="25000"/>
                        </a:spcBef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5pPr>
                      <a:lvl6pPr marL="21526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6pPr>
                      <a:lvl7pPr marL="26098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7pPr>
                      <a:lvl8pPr marL="30670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8pPr>
                      <a:lvl9pPr marL="3524250"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</a:rPr>
                        <a:t>TIPC</a:t>
                      </a:r>
                      <a:endParaRPr kumimoji="0" lang="zh-CN" altLang="zh-C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He gas buffer tank</a:t>
                      </a:r>
                      <a:endParaRPr kumimoji="0" lang="zh-CN" altLang="zh-CN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kumimoji="0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  <a:sym typeface="Symbol"/>
                        </a:rPr>
                        <a:t> 75 m</a:t>
                      </a:r>
                      <a:r>
                        <a:rPr kumimoji="0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  <a:sym typeface="Symbol"/>
                        </a:rPr>
                        <a:t>3</a:t>
                      </a:r>
                      <a:endParaRPr kumimoji="0" lang="zh-CN" altLang="zh-CN" sz="20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Cooling water</a:t>
                      </a:r>
                      <a:endParaRPr kumimoji="0" lang="zh-CN" altLang="zh-CN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-122"/>
                          <a:cs typeface="Times New Roman" panose="02020603050405020304" pitchFamily="18" charset="0"/>
                        </a:rPr>
                        <a:t>180 kW</a:t>
                      </a:r>
                      <a:endParaRPr kumimoji="0" lang="zh-CN" altLang="zh-CN" sz="2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标题 1"/>
          <p:cNvSpPr txBox="1">
            <a:spLocks/>
          </p:cNvSpPr>
          <p:nvPr/>
        </p:nvSpPr>
        <p:spPr>
          <a:xfrm>
            <a:off x="590872" y="116632"/>
            <a:ext cx="8229600" cy="64807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/>
            <a:r>
              <a:rPr kumimoji="0" lang="en-US" altLang="zh-CN" sz="3200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Components of 2K Cryogenic system</a:t>
            </a:r>
            <a:endParaRPr kumimoji="0" lang="zh-CN" altLang="en-US" sz="3200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9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灯片编号占位符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3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>
              <a:spcBef>
                <a:spcPct val="25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4368C6-A15A-4453-AD18-1CA2F9B1C336}" type="slidenum">
              <a:rPr lang="en-US" altLang="zh-CN" sz="120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zh-CN" sz="1200"/>
          </a:p>
        </p:txBody>
      </p:sp>
      <p:sp>
        <p:nvSpPr>
          <p:cNvPr id="9219" name="Rectangle 8"/>
          <p:cNvSpPr txBox="1">
            <a:spLocks noChangeArrowheads="1"/>
          </p:cNvSpPr>
          <p:nvPr/>
        </p:nvSpPr>
        <p:spPr bwMode="auto">
          <a:xfrm>
            <a:off x="6553200" y="6381750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3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>
              <a:spcBef>
                <a:spcPct val="25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zh-CN" sz="120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691680" y="44450"/>
            <a:ext cx="6408712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kumimoji="0" lang="en-US" altLang="zh-CN" sz="3200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Layout of 2K </a:t>
            </a:r>
            <a:r>
              <a:rPr kumimoji="0" lang="en-US" altLang="zh-CN" sz="3200" kern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Cryogenic System</a:t>
            </a:r>
            <a:endParaRPr kumimoji="0" lang="zh-CN" altLang="en-US" sz="3200" kern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2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163860"/>
            <a:ext cx="8755062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968712" y="908720"/>
            <a:ext cx="4139792" cy="2837318"/>
            <a:chOff x="4968712" y="908720"/>
            <a:chExt cx="4139792" cy="2837318"/>
          </a:xfrm>
        </p:grpSpPr>
        <p:pic>
          <p:nvPicPr>
            <p:cNvPr id="9" name="Picture 119" descr="LHeDSCN433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712" y="908720"/>
              <a:ext cx="4139792" cy="2837318"/>
            </a:xfrm>
            <a:prstGeom prst="rect">
              <a:avLst/>
            </a:prstGeom>
            <a:noFill/>
            <a:ln w="9525">
              <a:solidFill>
                <a:srgbClr val="030CB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7236296" y="3356992"/>
              <a:ext cx="180020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600" dirty="0" smtClean="0">
                  <a:solidFill>
                    <a:srgbClr val="FF0000"/>
                  </a:solidFill>
                  <a:latin typeface="Verdana" pitchFamily="34" charset="0"/>
                  <a:ea typeface="黑体" pitchFamily="49" charset="-122"/>
                </a:rPr>
                <a:t>Cryogenic Hall</a:t>
              </a:r>
              <a:endParaRPr lang="en-US" altLang="zh-CN" sz="1600" dirty="0">
                <a:solidFill>
                  <a:srgbClr val="FF0000"/>
                </a:solidFill>
                <a:latin typeface="Verdana" pitchFamily="34" charset="0"/>
                <a:ea typeface="黑体" pitchFamily="49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5497" y="908720"/>
            <a:ext cx="4896543" cy="2855216"/>
            <a:chOff x="35497" y="908720"/>
            <a:chExt cx="4896543" cy="2855216"/>
          </a:xfrm>
        </p:grpSpPr>
        <p:pic>
          <p:nvPicPr>
            <p:cNvPr id="1026" name="Picture 2" descr="E:\Photos\Working\注入器加速器\20170728加速器束线\20170808_133115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" r="2022"/>
            <a:stretch/>
          </p:blipFill>
          <p:spPr bwMode="auto">
            <a:xfrm>
              <a:off x="35497" y="908720"/>
              <a:ext cx="4860540" cy="2855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059832" y="3356992"/>
              <a:ext cx="187220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600" dirty="0" smtClean="0">
                  <a:solidFill>
                    <a:srgbClr val="FF0000"/>
                  </a:solidFill>
                  <a:latin typeface="Verdana" pitchFamily="34" charset="0"/>
                  <a:ea typeface="黑体" pitchFamily="49" charset="-122"/>
                </a:rPr>
                <a:t>Accelerator Hall</a:t>
              </a:r>
              <a:endParaRPr lang="en-US" altLang="zh-CN" sz="1600" dirty="0">
                <a:solidFill>
                  <a:srgbClr val="FF0000"/>
                </a:solidFill>
                <a:latin typeface="Verdana" pitchFamily="34" charset="0"/>
                <a:ea typeface="黑体" pitchFamily="49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79512" y="3835897"/>
            <a:ext cx="4674054" cy="2689448"/>
            <a:chOff x="179512" y="3835897"/>
            <a:chExt cx="4674054" cy="2689448"/>
          </a:xfrm>
        </p:grpSpPr>
        <p:pic>
          <p:nvPicPr>
            <p:cNvPr id="12" name="Picture 118" descr="LabDSCN433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394"/>
            <a:stretch>
              <a:fillRect/>
            </a:stretch>
          </p:blipFill>
          <p:spPr bwMode="auto">
            <a:xfrm>
              <a:off x="179512" y="3835897"/>
              <a:ext cx="4674054" cy="2689448"/>
            </a:xfrm>
            <a:prstGeom prst="rect">
              <a:avLst/>
            </a:prstGeom>
            <a:noFill/>
            <a:ln w="9525">
              <a:solidFill>
                <a:srgbClr val="030CB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987824" y="6114782"/>
              <a:ext cx="18002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600" dirty="0" smtClean="0">
                  <a:solidFill>
                    <a:srgbClr val="FF0000"/>
                  </a:solidFill>
                  <a:latin typeface="Verdana" pitchFamily="34" charset="0"/>
                  <a:ea typeface="黑体" pitchFamily="49" charset="-122"/>
                </a:rPr>
                <a:t>Buffer Tanks</a:t>
              </a:r>
              <a:endParaRPr lang="en-US" altLang="zh-CN" sz="1600" dirty="0">
                <a:solidFill>
                  <a:srgbClr val="FF0000"/>
                </a:solidFill>
                <a:latin typeface="Verdana" pitchFamily="34" charset="0"/>
                <a:ea typeface="黑体" pitchFamily="49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004048" y="3840383"/>
            <a:ext cx="3600400" cy="2684961"/>
            <a:chOff x="5004048" y="3840383"/>
            <a:chExt cx="3600400" cy="2684961"/>
          </a:xfrm>
        </p:grpSpPr>
        <p:pic>
          <p:nvPicPr>
            <p:cNvPr id="11" name="Picture 275" descr="CoolingWater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3840383"/>
              <a:ext cx="3572810" cy="2684961"/>
            </a:xfrm>
            <a:prstGeom prst="rect">
              <a:avLst/>
            </a:prstGeom>
            <a:noFill/>
            <a:ln w="9525">
              <a:solidFill>
                <a:srgbClr val="030CB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6804248" y="6093296"/>
              <a:ext cx="180020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600" dirty="0" smtClean="0">
                  <a:solidFill>
                    <a:srgbClr val="FF0000"/>
                  </a:solidFill>
                  <a:latin typeface="Verdana" pitchFamily="34" charset="0"/>
                  <a:ea typeface="黑体" pitchFamily="49" charset="-122"/>
                </a:rPr>
                <a:t>Cooling Water</a:t>
              </a:r>
              <a:endParaRPr lang="en-US" altLang="zh-CN" sz="1600" dirty="0">
                <a:solidFill>
                  <a:srgbClr val="FF0000"/>
                </a:solidFill>
                <a:latin typeface="Verdana" pitchFamily="34" charset="0"/>
                <a:ea typeface="黑体" pitchFamily="49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7357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576263"/>
          </a:xfrm>
          <a:noFill/>
          <a:ln/>
        </p:spPr>
        <p:txBody>
          <a:bodyPr/>
          <a:lstStyle/>
          <a:p>
            <a:pPr algn="ctr"/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endParaRPr lang="en-US" altLang="zh-CN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80728"/>
            <a:ext cx="8686800" cy="518457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2005-2007, conception and design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2007, contract with Linde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2008-2009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installation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2010.03-06, commissioning of liquefier and 2K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CBX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2010.07-10,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with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2K transfer lines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2010.11-2011.06, 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with DC-SRF Injector</a:t>
            </a:r>
            <a:endParaRPr lang="en-US" altLang="zh-C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2011.06-2012.06, beam loading test 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Injector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2013.08-2015.06, THz radiation with Injector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2015.07- now, THz radiation with DC-SRF Injector and 2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9 Accelerator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6948264" y="6381750"/>
            <a:ext cx="1981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Ø"/>
              <a:defRPr sz="26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3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4pPr>
            <a:lvl5pPr marL="2057400" indent="-228600">
              <a:spcBef>
                <a:spcPct val="25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4368C6-A15A-4453-AD18-1CA2F9B1C336}" type="slidenum">
              <a:rPr lang="en-US" altLang="zh-CN" sz="120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9478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3.6|1.|3.2|0.8"/>
</p:tagLst>
</file>

<file path=ppt/theme/theme1.xml><?xml version="1.0" encoding="utf-8"?>
<a:theme xmlns:a="http://schemas.openxmlformats.org/drawingml/2006/main" name="PKU-SRF">
  <a:themeElements>
    <a:clrScheme name="hsl2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hsl2">
      <a:majorFont>
        <a:latin typeface="Verdana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800" b="0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Times New Roman" pitchFamily="18" charset="0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800" b="0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Times New Roman" pitchFamily="18" charset="0"/>
            <a:ea typeface="黑体" pitchFamily="2" charset="-122"/>
          </a:defRPr>
        </a:defPPr>
      </a:lstStyle>
    </a:lnDef>
  </a:objectDefaults>
  <a:extraClrSchemeLst>
    <a:extraClrScheme>
      <a:clrScheme name="hsl2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sl2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sl2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sl2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sl2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sl2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sl2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sl2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sl2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45964</TotalTime>
  <Words>846</Words>
  <Application>Microsoft Office PowerPoint</Application>
  <PresentationFormat>全屏显示(4:3)</PresentationFormat>
  <Paragraphs>261</Paragraphs>
  <Slides>27</Slides>
  <Notes>6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8" baseType="lpstr">
      <vt:lpstr>PKU-SRF</vt:lpstr>
      <vt:lpstr>Cryogenic System at Peking University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History</vt:lpstr>
      <vt:lpstr>Commissioning</vt:lpstr>
      <vt:lpstr>Commissioning</vt:lpstr>
      <vt:lpstr>PowerPoint 演示文稿</vt:lpstr>
      <vt:lpstr>PowerPoint 演示文稿</vt:lpstr>
      <vt:lpstr>PowerPoint 演示文稿</vt:lpstr>
      <vt:lpstr>PowerPoint 演示文稿</vt:lpstr>
      <vt:lpstr>Design of VTS</vt:lpstr>
      <vt:lpstr>Process Flow Diagram </vt:lpstr>
      <vt:lpstr>Design of PKU-VTS</vt:lpstr>
      <vt:lpstr>PowerPoint 演示文稿</vt:lpstr>
      <vt:lpstr>PowerPoint 演示文稿</vt:lpstr>
      <vt:lpstr>Magnetic shield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PKU-SCAF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creator>PKU-SCAF</dc:creator>
  <cp:lastModifiedBy> </cp:lastModifiedBy>
  <cp:revision>1951</cp:revision>
  <dcterms:created xsi:type="dcterms:W3CDTF">2004-01-05T03:04:12Z</dcterms:created>
  <dcterms:modified xsi:type="dcterms:W3CDTF">2018-06-06T15:38:08Z</dcterms:modified>
</cp:coreProperties>
</file>