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4" r:id="rId5"/>
    <p:sldId id="273" r:id="rId6"/>
    <p:sldId id="262" r:id="rId7"/>
    <p:sldId id="263" r:id="rId8"/>
    <p:sldId id="264" r:id="rId9"/>
    <p:sldId id="265" r:id="rId10"/>
    <p:sldId id="271" r:id="rId11"/>
    <p:sldId id="266" r:id="rId12"/>
    <p:sldId id="268" r:id="rId13"/>
    <p:sldId id="269" r:id="rId14"/>
    <p:sldId id="270" r:id="rId15"/>
    <p:sldId id="267" r:id="rId16"/>
    <p:sldId id="276" r:id="rId17"/>
    <p:sldId id="277" r:id="rId18"/>
    <p:sldId id="278" r:id="rId19"/>
    <p:sldId id="279" r:id="rId20"/>
    <p:sldId id="27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BES&#24180;&#20250;\2018\&#30495;&#31354;2008-2018.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VACCUM-PI1563</a:t>
            </a:r>
            <a:endParaRPr lang="zh-CN" altLang="zh-CN">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3.5590547379942231E-2"/>
          <c:y val="0.15720988528119378"/>
          <c:w val="0.93592522371921349"/>
          <c:h val="0.75590521690406676"/>
        </c:manualLayout>
      </c:layout>
      <c:lineChart>
        <c:grouping val="standard"/>
        <c:varyColors val="0"/>
        <c:ser>
          <c:idx val="0"/>
          <c:order val="0"/>
          <c:spPr>
            <a:ln w="28575" cap="rnd">
              <a:solidFill>
                <a:schemeClr val="accent1"/>
              </a:solidFill>
              <a:round/>
            </a:ln>
            <a:effectLst/>
          </c:spPr>
          <c:marker>
            <c:symbol val="none"/>
          </c:marker>
          <c:cat>
            <c:numRef>
              <c:f>Sheet1!$A$4:$A$54</c:f>
              <c:numCache>
                <c:formatCode>m/d/yyyy</c:formatCode>
                <c:ptCount val="51"/>
                <c:pt idx="0">
                  <c:v>39648</c:v>
                </c:pt>
                <c:pt idx="1">
                  <c:v>39697</c:v>
                </c:pt>
                <c:pt idx="2">
                  <c:v>39783</c:v>
                </c:pt>
                <c:pt idx="3">
                  <c:v>39825</c:v>
                </c:pt>
                <c:pt idx="4">
                  <c:v>39846</c:v>
                </c:pt>
                <c:pt idx="5">
                  <c:v>39863</c:v>
                </c:pt>
                <c:pt idx="6">
                  <c:v>39955</c:v>
                </c:pt>
                <c:pt idx="7">
                  <c:v>39996</c:v>
                </c:pt>
                <c:pt idx="8">
                  <c:v>40222</c:v>
                </c:pt>
                <c:pt idx="9">
                  <c:v>40259</c:v>
                </c:pt>
                <c:pt idx="10">
                  <c:v>40493</c:v>
                </c:pt>
                <c:pt idx="11">
                  <c:v>40525</c:v>
                </c:pt>
                <c:pt idx="12">
                  <c:v>40551</c:v>
                </c:pt>
                <c:pt idx="13">
                  <c:v>40581</c:v>
                </c:pt>
                <c:pt idx="14" formatCode="mmm\-yy">
                  <c:v>40635</c:v>
                </c:pt>
                <c:pt idx="15">
                  <c:v>40669</c:v>
                </c:pt>
                <c:pt idx="16">
                  <c:v>40674</c:v>
                </c:pt>
                <c:pt idx="17">
                  <c:v>40704</c:v>
                </c:pt>
                <c:pt idx="18">
                  <c:v>40980</c:v>
                </c:pt>
                <c:pt idx="19">
                  <c:v>41000</c:v>
                </c:pt>
                <c:pt idx="20">
                  <c:v>41228</c:v>
                </c:pt>
                <c:pt idx="21">
                  <c:v>41315</c:v>
                </c:pt>
                <c:pt idx="22">
                  <c:v>41351</c:v>
                </c:pt>
                <c:pt idx="23">
                  <c:v>41583</c:v>
                </c:pt>
                <c:pt idx="24">
                  <c:v>41610</c:v>
                </c:pt>
                <c:pt idx="25">
                  <c:v>41613</c:v>
                </c:pt>
                <c:pt idx="26">
                  <c:v>41649</c:v>
                </c:pt>
                <c:pt idx="27">
                  <c:v>41701</c:v>
                </c:pt>
                <c:pt idx="28">
                  <c:v>41743</c:v>
                </c:pt>
                <c:pt idx="29">
                  <c:v>41786</c:v>
                </c:pt>
                <c:pt idx="30">
                  <c:v>41943</c:v>
                </c:pt>
                <c:pt idx="31">
                  <c:v>41991</c:v>
                </c:pt>
                <c:pt idx="32">
                  <c:v>41998</c:v>
                </c:pt>
                <c:pt idx="33">
                  <c:v>42025</c:v>
                </c:pt>
                <c:pt idx="34">
                  <c:v>42048</c:v>
                </c:pt>
                <c:pt idx="35">
                  <c:v>42088</c:v>
                </c:pt>
                <c:pt idx="36">
                  <c:v>42111</c:v>
                </c:pt>
                <c:pt idx="37">
                  <c:v>42320</c:v>
                </c:pt>
                <c:pt idx="38">
                  <c:v>42368</c:v>
                </c:pt>
                <c:pt idx="39">
                  <c:v>42389</c:v>
                </c:pt>
                <c:pt idx="40">
                  <c:v>42419</c:v>
                </c:pt>
                <c:pt idx="41">
                  <c:v>42478</c:v>
                </c:pt>
                <c:pt idx="42">
                  <c:v>42499</c:v>
                </c:pt>
                <c:pt idx="43">
                  <c:v>42751</c:v>
                </c:pt>
                <c:pt idx="44">
                  <c:v>42789</c:v>
                </c:pt>
                <c:pt idx="45">
                  <c:v>42818</c:v>
                </c:pt>
                <c:pt idx="46">
                  <c:v>42842</c:v>
                </c:pt>
                <c:pt idx="47">
                  <c:v>42872</c:v>
                </c:pt>
                <c:pt idx="48">
                  <c:v>43164</c:v>
                </c:pt>
                <c:pt idx="49">
                  <c:v>43246</c:v>
                </c:pt>
                <c:pt idx="50">
                  <c:v>43248</c:v>
                </c:pt>
              </c:numCache>
            </c:numRef>
          </c:cat>
          <c:val>
            <c:numRef>
              <c:f>Sheet1!$D$4:$D$54</c:f>
              <c:numCache>
                <c:formatCode>General</c:formatCode>
                <c:ptCount val="51"/>
                <c:pt idx="0">
                  <c:v>3.79</c:v>
                </c:pt>
                <c:pt idx="1">
                  <c:v>3.56</c:v>
                </c:pt>
                <c:pt idx="2">
                  <c:v>3.65</c:v>
                </c:pt>
                <c:pt idx="3">
                  <c:v>3.93</c:v>
                </c:pt>
                <c:pt idx="4">
                  <c:v>3.42</c:v>
                </c:pt>
                <c:pt idx="5">
                  <c:v>3.67</c:v>
                </c:pt>
                <c:pt idx="6">
                  <c:v>3.44</c:v>
                </c:pt>
                <c:pt idx="7">
                  <c:v>3.65</c:v>
                </c:pt>
                <c:pt idx="8">
                  <c:v>2.31</c:v>
                </c:pt>
                <c:pt idx="9">
                  <c:v>2.36</c:v>
                </c:pt>
                <c:pt idx="10">
                  <c:v>2.1800000000000002</c:v>
                </c:pt>
                <c:pt idx="11">
                  <c:v>2.2200000000000002</c:v>
                </c:pt>
                <c:pt idx="12">
                  <c:v>2.12</c:v>
                </c:pt>
                <c:pt idx="13">
                  <c:v>2.16</c:v>
                </c:pt>
                <c:pt idx="14">
                  <c:v>2.2000000000000002</c:v>
                </c:pt>
                <c:pt idx="15">
                  <c:v>2.1800000000000002</c:v>
                </c:pt>
                <c:pt idx="16">
                  <c:v>2.17</c:v>
                </c:pt>
                <c:pt idx="17">
                  <c:v>2.11</c:v>
                </c:pt>
                <c:pt idx="18">
                  <c:v>2.11</c:v>
                </c:pt>
                <c:pt idx="19">
                  <c:v>2.11</c:v>
                </c:pt>
                <c:pt idx="20">
                  <c:v>2.2000000000000002</c:v>
                </c:pt>
                <c:pt idx="21">
                  <c:v>2.0699999999999998</c:v>
                </c:pt>
                <c:pt idx="22">
                  <c:v>2.0699999999999998</c:v>
                </c:pt>
                <c:pt idx="23">
                  <c:v>2.93</c:v>
                </c:pt>
                <c:pt idx="24">
                  <c:v>2.88</c:v>
                </c:pt>
                <c:pt idx="25">
                  <c:v>2.93</c:v>
                </c:pt>
                <c:pt idx="26">
                  <c:v>2.95</c:v>
                </c:pt>
                <c:pt idx="27">
                  <c:v>2.88</c:v>
                </c:pt>
                <c:pt idx="28">
                  <c:v>2.93</c:v>
                </c:pt>
                <c:pt idx="29">
                  <c:v>2.8</c:v>
                </c:pt>
                <c:pt idx="30">
                  <c:v>2.63</c:v>
                </c:pt>
                <c:pt idx="31">
                  <c:v>2.39</c:v>
                </c:pt>
                <c:pt idx="32">
                  <c:v>2.66</c:v>
                </c:pt>
                <c:pt idx="33">
                  <c:v>2.62</c:v>
                </c:pt>
                <c:pt idx="34">
                  <c:v>2.67</c:v>
                </c:pt>
                <c:pt idx="35">
                  <c:v>2.64</c:v>
                </c:pt>
                <c:pt idx="36">
                  <c:v>2.69</c:v>
                </c:pt>
                <c:pt idx="37">
                  <c:v>3.45</c:v>
                </c:pt>
                <c:pt idx="38">
                  <c:v>3.65</c:v>
                </c:pt>
                <c:pt idx="39">
                  <c:v>3.76</c:v>
                </c:pt>
                <c:pt idx="40">
                  <c:v>3.75</c:v>
                </c:pt>
                <c:pt idx="41">
                  <c:v>3.77</c:v>
                </c:pt>
                <c:pt idx="42">
                  <c:v>3.88</c:v>
                </c:pt>
                <c:pt idx="43">
                  <c:v>2.71</c:v>
                </c:pt>
                <c:pt idx="44">
                  <c:v>2.65</c:v>
                </c:pt>
                <c:pt idx="45">
                  <c:v>2.7</c:v>
                </c:pt>
                <c:pt idx="46">
                  <c:v>2.69</c:v>
                </c:pt>
                <c:pt idx="47">
                  <c:v>2.61</c:v>
                </c:pt>
                <c:pt idx="48">
                  <c:v>2.8</c:v>
                </c:pt>
                <c:pt idx="49">
                  <c:v>3.2</c:v>
                </c:pt>
                <c:pt idx="50">
                  <c:v>2.9</c:v>
                </c:pt>
              </c:numCache>
            </c:numRef>
          </c:val>
          <c:smooth val="0"/>
        </c:ser>
        <c:dLbls>
          <c:showLegendKey val="0"/>
          <c:showVal val="0"/>
          <c:showCatName val="0"/>
          <c:showSerName val="0"/>
          <c:showPercent val="0"/>
          <c:showBubbleSize val="0"/>
        </c:dLbls>
        <c:smooth val="0"/>
        <c:axId val="351406736"/>
        <c:axId val="351406176"/>
      </c:lineChart>
      <c:dateAx>
        <c:axId val="351406736"/>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1406176"/>
        <c:crosses val="autoZero"/>
        <c:auto val="1"/>
        <c:lblOffset val="100"/>
        <c:baseTimeUnit val="days"/>
        <c:majorUnit val="450"/>
        <c:majorTimeUnit val="days"/>
      </c:dateAx>
      <c:valAx>
        <c:axId val="35140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140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414902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350114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353431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284456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106992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60135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368524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279322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420335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253995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4C364E-0468-4A01-B176-9B74524FE553}"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242792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C364E-0468-4A01-B176-9B74524FE553}" type="datetimeFigureOut">
              <a:rPr lang="zh-CN" altLang="en-US" smtClean="0"/>
              <a:t>2018-6-4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B0C47-530A-4D1D-86EF-CE2167A3B34D}" type="slidenum">
              <a:rPr lang="zh-CN" altLang="en-US" smtClean="0"/>
              <a:t>‹#›</a:t>
            </a:fld>
            <a:endParaRPr lang="zh-CN" altLang="en-US"/>
          </a:p>
        </p:txBody>
      </p:sp>
    </p:spTree>
    <p:extLst>
      <p:ext uri="{BB962C8B-B14F-4D97-AF65-F5344CB8AC3E}">
        <p14:creationId xmlns:p14="http://schemas.microsoft.com/office/powerpoint/2010/main" val="166710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smtClean="0"/>
              <a:t>OPERATING STATUS OF BES </a:t>
            </a:r>
            <a:br>
              <a:rPr lang="en-US" altLang="zh-CN" dirty="0" smtClean="0"/>
            </a:br>
            <a:r>
              <a:rPr lang="en-US" altLang="zh-CN" dirty="0" smtClean="0"/>
              <a:t>SUPERCONDUCTING MAGNET</a:t>
            </a:r>
            <a:endParaRPr lang="zh-CN" altLang="en-US" dirty="0"/>
          </a:p>
        </p:txBody>
      </p:sp>
      <p:sp>
        <p:nvSpPr>
          <p:cNvPr id="3" name="副标题 2"/>
          <p:cNvSpPr>
            <a:spLocks noGrp="1"/>
          </p:cNvSpPr>
          <p:nvPr>
            <p:ph type="subTitle" idx="1"/>
          </p:nvPr>
        </p:nvSpPr>
        <p:spPr/>
        <p:txBody>
          <a:bodyPr/>
          <a:lstStyle/>
          <a:p>
            <a:endParaRPr lang="en-US" altLang="zh-CN" dirty="0" smtClean="0"/>
          </a:p>
          <a:p>
            <a:r>
              <a:rPr lang="en-US" altLang="zh-CN" sz="3200" dirty="0" smtClean="0"/>
              <a:t>                                                                                               </a:t>
            </a:r>
            <a:r>
              <a:rPr lang="en-US" altLang="zh-CN" sz="3200" dirty="0" err="1" smtClean="0"/>
              <a:t>Zhongxiu</a:t>
            </a:r>
            <a:r>
              <a:rPr lang="en-US" altLang="zh-CN" sz="3200" dirty="0" smtClean="0"/>
              <a:t> Liu</a:t>
            </a:r>
            <a:endParaRPr lang="zh-CN" altLang="en-US" sz="3200" dirty="0"/>
          </a:p>
        </p:txBody>
      </p:sp>
    </p:spTree>
    <p:extLst>
      <p:ext uri="{BB962C8B-B14F-4D97-AF65-F5344CB8AC3E}">
        <p14:creationId xmlns:p14="http://schemas.microsoft.com/office/powerpoint/2010/main" val="427633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78584"/>
          </a:xfrm>
        </p:spPr>
        <p:txBody>
          <a:bodyPr>
            <a:normAutofit/>
          </a:bodyPr>
          <a:lstStyle/>
          <a:p>
            <a:r>
              <a:rPr lang="zh-CN" altLang="en-US" sz="4000" noProof="1"/>
              <a:t>Aging </a:t>
            </a:r>
            <a:r>
              <a:rPr lang="zh-CN" altLang="en-US" sz="4000" noProof="1" smtClean="0"/>
              <a:t>Problems</a:t>
            </a:r>
            <a:endParaRPr lang="zh-CN" altLang="en-US" sz="4000" dirty="0"/>
          </a:p>
        </p:txBody>
      </p:sp>
      <p:sp>
        <p:nvSpPr>
          <p:cNvPr id="3" name="内容占位符 2"/>
          <p:cNvSpPr>
            <a:spLocks noGrp="1"/>
          </p:cNvSpPr>
          <p:nvPr>
            <p:ph idx="1"/>
          </p:nvPr>
        </p:nvSpPr>
        <p:spPr>
          <a:xfrm>
            <a:off x="838200" y="1496291"/>
            <a:ext cx="10515600" cy="4680672"/>
          </a:xfrm>
        </p:spPr>
        <p:txBody>
          <a:bodyPr/>
          <a:lstStyle/>
          <a:p>
            <a:r>
              <a:rPr lang="en-US" altLang="zh-CN" dirty="0" smtClean="0">
                <a:sym typeface="Arial" panose="020B0604020202020204" pitchFamily="34" charset="0"/>
              </a:rPr>
              <a:t>Vacuum</a:t>
            </a:r>
          </a:p>
          <a:p>
            <a:endParaRPr lang="en-US" altLang="zh-CN" dirty="0">
              <a:sym typeface="Arial" panose="020B0604020202020204" pitchFamily="34" charset="0"/>
            </a:endParaRPr>
          </a:p>
          <a:p>
            <a:endParaRPr lang="en-US" altLang="zh-CN" dirty="0" smtClean="0">
              <a:sym typeface="Arial" panose="020B0604020202020204" pitchFamily="34" charset="0"/>
            </a:endParaRPr>
          </a:p>
          <a:p>
            <a:endParaRPr lang="en-US" altLang="zh-CN" dirty="0">
              <a:sym typeface="Arial" panose="020B0604020202020204" pitchFamily="34" charset="0"/>
            </a:endParaRPr>
          </a:p>
          <a:p>
            <a:r>
              <a:rPr lang="en-US" altLang="zh-CN" dirty="0">
                <a:latin typeface="Arial" panose="020B0604020202020204" pitchFamily="34" charset="0"/>
              </a:rPr>
              <a:t>Transition section in valve </a:t>
            </a:r>
            <a:r>
              <a:rPr lang="en-US" altLang="zh-CN" dirty="0" smtClean="0">
                <a:latin typeface="Arial" panose="020B0604020202020204" pitchFamily="34" charset="0"/>
              </a:rPr>
              <a:t>box</a:t>
            </a:r>
            <a:endParaRPr lang="en-US" altLang="zh-CN" dirty="0">
              <a:latin typeface="Arial" panose="020B0604020202020204" pitchFamily="34" charset="0"/>
            </a:endParaRPr>
          </a:p>
          <a:p>
            <a:endParaRPr lang="en-US" altLang="zh-CN" dirty="0" smtClean="0">
              <a:latin typeface="Arial" panose="020B0604020202020204" pitchFamily="34" charset="0"/>
              <a:sym typeface="Arial" panose="020B0604020202020204" pitchFamily="34" charset="0"/>
            </a:endParaRPr>
          </a:p>
          <a:p>
            <a:endParaRPr lang="en-US" altLang="zh-CN" dirty="0">
              <a:latin typeface="Arial" panose="020B0604020202020204" pitchFamily="34" charset="0"/>
              <a:sym typeface="Arial" panose="020B0604020202020204" pitchFamily="34" charset="0"/>
            </a:endParaRPr>
          </a:p>
          <a:p>
            <a:endParaRPr lang="en-US" altLang="zh-CN" dirty="0" smtClean="0">
              <a:latin typeface="Arial" panose="020B0604020202020204" pitchFamily="34" charset="0"/>
              <a:sym typeface="Arial" panose="020B0604020202020204" pitchFamily="34" charset="0"/>
            </a:endParaRPr>
          </a:p>
          <a:p>
            <a:r>
              <a:rPr lang="en-US" altLang="zh-CN" dirty="0" smtClean="0">
                <a:latin typeface="Arial" panose="020B0604020202020204" pitchFamily="34" charset="0"/>
                <a:sym typeface="Arial" panose="020B0604020202020204" pitchFamily="34" charset="0"/>
              </a:rPr>
              <a:t>Design of new valve box</a:t>
            </a:r>
            <a:endParaRPr lang="en-US" altLang="zh-CN" dirty="0" smtClean="0">
              <a:sym typeface="Arial" panose="020B0604020202020204" pitchFamily="34" charset="0"/>
            </a:endParaRPr>
          </a:p>
        </p:txBody>
      </p:sp>
    </p:spTree>
    <p:extLst>
      <p:ext uri="{BB962C8B-B14F-4D97-AF65-F5344CB8AC3E}">
        <p14:creationId xmlns:p14="http://schemas.microsoft.com/office/powerpoint/2010/main" val="182990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noChangeArrowheads="1"/>
          </p:cNvSpPr>
          <p:nvPr>
            <p:ph type="title"/>
          </p:nvPr>
        </p:nvSpPr>
        <p:spPr>
          <a:xfrm>
            <a:off x="838200" y="365125"/>
            <a:ext cx="7991475" cy="639763"/>
          </a:xfrm>
        </p:spPr>
        <p:txBody>
          <a:bodyPr>
            <a:normAutofit fontScale="90000"/>
          </a:bodyPr>
          <a:lstStyle/>
          <a:p>
            <a:pPr eaLnBrk="1" hangingPunct="1"/>
            <a:r>
              <a:rPr lang="zh-CN" altLang="en-US" dirty="0" smtClean="0">
                <a:sym typeface="Arial" panose="020B0604020202020204" pitchFamily="34" charset="0"/>
              </a:rPr>
              <a:t>Aging Problem－－</a:t>
            </a:r>
            <a:r>
              <a:rPr lang="en-US" altLang="zh-CN" dirty="0" smtClean="0">
                <a:sym typeface="Arial" panose="020B0604020202020204" pitchFamily="34" charset="0"/>
              </a:rPr>
              <a:t>Vacuum</a:t>
            </a:r>
            <a:endParaRPr lang="zh-CN" altLang="en-US" dirty="0" smtClean="0"/>
          </a:p>
        </p:txBody>
      </p:sp>
      <p:sp>
        <p:nvSpPr>
          <p:cNvPr id="9219" name="内容占位符 2"/>
          <p:cNvSpPr>
            <a:spLocks noGrp="1" noChangeArrowheads="1"/>
          </p:cNvSpPr>
          <p:nvPr>
            <p:ph idx="1"/>
          </p:nvPr>
        </p:nvSpPr>
        <p:spPr>
          <a:xfrm>
            <a:off x="374650" y="1084263"/>
            <a:ext cx="11349038" cy="5259387"/>
          </a:xfrm>
        </p:spPr>
        <p:txBody>
          <a:bodyPr/>
          <a:lstStyle/>
          <a:p>
            <a:pPr eaLnBrk="1" hangingPunct="1">
              <a:lnSpc>
                <a:spcPct val="80000"/>
              </a:lnSpc>
              <a:defRPr/>
            </a:pPr>
            <a:r>
              <a:rPr lang="zh-CN" altLang="en-US" dirty="0" smtClean="0">
                <a:sym typeface="Arial" panose="020B0604020202020204" pitchFamily="34" charset="0"/>
              </a:rPr>
              <a:t>From 2010 to now, the vacuum </a:t>
            </a:r>
            <a:r>
              <a:rPr lang="en-US" altLang="zh-CN" dirty="0" smtClean="0">
                <a:sym typeface="Arial" panose="020B0604020202020204" pitchFamily="34" charset="0"/>
              </a:rPr>
              <a:t>value </a:t>
            </a:r>
            <a:r>
              <a:rPr lang="zh-CN" altLang="en-US" dirty="0" smtClean="0">
                <a:sym typeface="Arial" panose="020B0604020202020204" pitchFamily="34" charset="0"/>
              </a:rPr>
              <a:t> kept rising from  2.2×10</a:t>
            </a:r>
            <a:r>
              <a:rPr lang="zh-CN" altLang="en-US" baseline="30000" dirty="0" smtClean="0">
                <a:sym typeface="Arial" panose="020B0604020202020204" pitchFamily="34" charset="0"/>
              </a:rPr>
              <a:t>-2</a:t>
            </a:r>
            <a:r>
              <a:rPr lang="en-US" altLang="zh-CN" dirty="0" smtClean="0">
                <a:sym typeface="Arial" panose="020B0604020202020204" pitchFamily="34" charset="0"/>
              </a:rPr>
              <a:t>P</a:t>
            </a:r>
            <a:r>
              <a:rPr lang="zh-CN" altLang="en-US" dirty="0" smtClean="0">
                <a:sym typeface="Arial" panose="020B0604020202020204" pitchFamily="34" charset="0"/>
              </a:rPr>
              <a:t>a to 2.7×10</a:t>
            </a:r>
            <a:r>
              <a:rPr lang="zh-CN" altLang="en-US" baseline="30000" dirty="0" smtClean="0">
                <a:sym typeface="Arial" panose="020B0604020202020204" pitchFamily="34" charset="0"/>
              </a:rPr>
              <a:t>-2</a:t>
            </a:r>
            <a:r>
              <a:rPr lang="en-US" altLang="zh-CN" dirty="0" smtClean="0">
                <a:sym typeface="Arial" panose="020B0604020202020204" pitchFamily="34" charset="0"/>
              </a:rPr>
              <a:t>P</a:t>
            </a:r>
            <a:r>
              <a:rPr lang="zh-CN" altLang="en-US" dirty="0" smtClean="0">
                <a:sym typeface="Arial" panose="020B0604020202020204" pitchFamily="34" charset="0"/>
              </a:rPr>
              <a:t>a</a:t>
            </a:r>
            <a:r>
              <a:rPr lang="en-US" altLang="zh-CN" dirty="0" smtClean="0">
                <a:sym typeface="Arial" panose="020B0604020202020204" pitchFamily="34" charset="0"/>
              </a:rPr>
              <a:t>, even to 3.8</a:t>
            </a:r>
            <a:r>
              <a:rPr lang="zh-CN" altLang="en-US" dirty="0" smtClean="0">
                <a:sym typeface="Arial" panose="020B0604020202020204" pitchFamily="34" charset="0"/>
              </a:rPr>
              <a:t>×10</a:t>
            </a:r>
            <a:r>
              <a:rPr lang="zh-CN" altLang="en-US" baseline="30000" dirty="0" smtClean="0">
                <a:sym typeface="Arial" panose="020B0604020202020204" pitchFamily="34" charset="0"/>
              </a:rPr>
              <a:t>-2</a:t>
            </a:r>
            <a:r>
              <a:rPr lang="en-US" altLang="zh-CN" dirty="0" smtClean="0">
                <a:sym typeface="Arial" panose="020B0604020202020204" pitchFamily="34" charset="0"/>
              </a:rPr>
              <a:t>P</a:t>
            </a:r>
            <a:r>
              <a:rPr lang="zh-CN" altLang="en-US" dirty="0" smtClean="0">
                <a:sym typeface="Arial" panose="020B0604020202020204" pitchFamily="34" charset="0"/>
              </a:rPr>
              <a:t>a </a:t>
            </a:r>
            <a:r>
              <a:rPr lang="en-US" altLang="zh-CN" dirty="0" smtClean="0">
                <a:sym typeface="Arial" panose="020B0604020202020204" pitchFamily="34" charset="0"/>
              </a:rPr>
              <a:t>in 2016,and back to 2.7×10-2Pa ,it was</a:t>
            </a:r>
          </a:p>
          <a:p>
            <a:pPr marL="0" indent="0" eaLnBrk="1" hangingPunct="1">
              <a:lnSpc>
                <a:spcPct val="80000"/>
              </a:lnSpc>
              <a:buFont typeface="Arial" panose="020B0604020202020204" pitchFamily="34" charset="0"/>
              <a:buNone/>
              <a:defRPr/>
            </a:pPr>
            <a:r>
              <a:rPr lang="en-US" altLang="zh-CN" dirty="0">
                <a:sym typeface="Arial" panose="020B0604020202020204" pitchFamily="34" charset="0"/>
              </a:rPr>
              <a:t> </a:t>
            </a:r>
            <a:r>
              <a:rPr lang="en-US" altLang="zh-CN" dirty="0" smtClean="0">
                <a:sym typeface="Arial" panose="020B0604020202020204" pitchFamily="34" charset="0"/>
              </a:rPr>
              <a:t>  not stable within last few years.</a:t>
            </a:r>
            <a:endParaRPr lang="en-US" altLang="zh-CN" dirty="0" smtClean="0"/>
          </a:p>
          <a:p>
            <a:pPr eaLnBrk="1" hangingPunct="1">
              <a:lnSpc>
                <a:spcPct val="80000"/>
              </a:lnSpc>
              <a:defRPr/>
            </a:pPr>
            <a:r>
              <a:rPr lang="zh-CN" altLang="en-US" dirty="0" smtClean="0">
                <a:sym typeface="Arial" panose="020B0604020202020204" pitchFamily="34" charset="0"/>
              </a:rPr>
              <a:t>It increased significantly under 20</a:t>
            </a:r>
            <a:r>
              <a:rPr lang="en-US" altLang="zh-CN" dirty="0" smtClean="0">
                <a:sym typeface="Arial" panose="020B0604020202020204" pitchFamily="34" charset="0"/>
              </a:rPr>
              <a:t>K</a:t>
            </a:r>
            <a:r>
              <a:rPr lang="zh-CN" altLang="en-US" dirty="0" smtClean="0">
                <a:sym typeface="Arial" panose="020B0604020202020204" pitchFamily="34" charset="0"/>
              </a:rPr>
              <a:t>. We believe that it should be liquid helium leaked .</a:t>
            </a:r>
            <a:endParaRPr lang="zh-CN" altLang="en-US" dirty="0" smtClean="0"/>
          </a:p>
          <a:p>
            <a:pPr eaLnBrk="1" hangingPunct="1">
              <a:defRPr/>
            </a:pPr>
            <a:r>
              <a:rPr lang="zh-CN" altLang="en-US" dirty="0" smtClean="0"/>
              <a:t>  </a:t>
            </a:r>
          </a:p>
        </p:txBody>
      </p:sp>
      <p:graphicFrame>
        <p:nvGraphicFramePr>
          <p:cNvPr id="6" name="图表 5"/>
          <p:cNvGraphicFramePr>
            <a:graphicFrameLocks/>
          </p:cNvGraphicFramePr>
          <p:nvPr>
            <p:extLst>
              <p:ext uri="{D42A27DB-BD31-4B8C-83A1-F6EECF244321}">
                <p14:modId xmlns:p14="http://schemas.microsoft.com/office/powerpoint/2010/main" val="3486427660"/>
              </p:ext>
            </p:extLst>
          </p:nvPr>
        </p:nvGraphicFramePr>
        <p:xfrm>
          <a:off x="924935" y="3174423"/>
          <a:ext cx="9807720" cy="3390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083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27225" y="1154113"/>
            <a:ext cx="3708400" cy="5002212"/>
          </a:xfrm>
        </p:spPr>
      </p:pic>
      <p:pic>
        <p:nvPicPr>
          <p:cNvPr id="13315" name="Picture 4" descr="val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65225"/>
            <a:ext cx="474345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2352675" y="333375"/>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dirty="0">
                <a:latin typeface="Arial" panose="020B0604020202020204" pitchFamily="34" charset="0"/>
              </a:rPr>
              <a:t>Aging Problem－－</a:t>
            </a:r>
            <a:r>
              <a:rPr lang="en-US" altLang="zh-CN" sz="2400" dirty="0">
                <a:latin typeface="Arial" panose="020B0604020202020204" pitchFamily="34" charset="0"/>
              </a:rPr>
              <a:t>Transition section in valve box</a:t>
            </a:r>
            <a:endParaRPr lang="zh-CN" altLang="en-US" sz="2400" dirty="0">
              <a:latin typeface="Arial" panose="020B0604020202020204" pitchFamily="34" charset="0"/>
            </a:endParaRPr>
          </a:p>
        </p:txBody>
      </p:sp>
    </p:spTree>
    <p:extLst>
      <p:ext uri="{BB962C8B-B14F-4D97-AF65-F5344CB8AC3E}">
        <p14:creationId xmlns:p14="http://schemas.microsoft.com/office/powerpoint/2010/main" val="3888873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1981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200">
              <a:solidFill>
                <a:srgbClr val="898989"/>
              </a:solidFill>
              <a:latin typeface="Arial" panose="020B0604020202020204" pitchFamily="34" charset="0"/>
              <a:sym typeface="Calibri" panose="020F0502020204030204" pitchFamily="34" charset="0"/>
            </a:endParaRPr>
          </a:p>
        </p:txBody>
      </p:sp>
      <p:sp>
        <p:nvSpPr>
          <p:cNvPr id="14339" name="Rectangle 2"/>
          <p:cNvSpPr>
            <a:spLocks noGrp="1" noChangeArrowheads="1"/>
          </p:cNvSpPr>
          <p:nvPr>
            <p:ph type="body" idx="4294967295"/>
          </p:nvPr>
        </p:nvSpPr>
        <p:spPr>
          <a:xfrm>
            <a:off x="1992313" y="1125538"/>
            <a:ext cx="8218487" cy="5184775"/>
          </a:xfrm>
        </p:spPr>
        <p:txBody>
          <a:bodyPr/>
          <a:lstStyle/>
          <a:p>
            <a:pPr eaLnBrk="1" hangingPunct="1"/>
            <a:r>
              <a:rPr lang="zh-CN" altLang="en-US" smtClean="0"/>
              <a:t>We worry about :</a:t>
            </a:r>
          </a:p>
          <a:p>
            <a:pPr eaLnBrk="1" hangingPunct="1"/>
            <a:r>
              <a:rPr lang="zh-CN" altLang="en-US" smtClean="0"/>
              <a:t>1.Temperature keep rising and out of control.</a:t>
            </a:r>
          </a:p>
          <a:p>
            <a:pPr eaLnBrk="1" hangingPunct="1"/>
            <a:r>
              <a:rPr lang="zh-CN" altLang="en-US" smtClean="0"/>
              <a:t>2.Burn the current transition section.</a:t>
            </a:r>
          </a:p>
          <a:p>
            <a:pPr eaLnBrk="1" hangingPunct="1"/>
            <a:r>
              <a:rPr lang="zh-CN" altLang="en-US" smtClean="0"/>
              <a:t>We did some experiments in Nov.12 2012 and adjusted </a:t>
            </a:r>
            <a:r>
              <a:rPr lang="en-US" altLang="zh-CN" smtClean="0"/>
              <a:t>warning </a:t>
            </a:r>
            <a:r>
              <a:rPr lang="zh-CN" altLang="en-US" smtClean="0"/>
              <a:t>threshold value of TSD-12 from 6.38 to 6.5</a:t>
            </a:r>
          </a:p>
          <a:p>
            <a:pPr eaLnBrk="1" hangingPunct="1"/>
            <a:endParaRPr lang="zh-CN" altLang="en-US" smtClean="0"/>
          </a:p>
        </p:txBody>
      </p:sp>
      <p:sp>
        <p:nvSpPr>
          <p:cNvPr id="14340" name="Text Box 4"/>
          <p:cNvSpPr txBox="1">
            <a:spLocks noChangeArrowheads="1"/>
          </p:cNvSpPr>
          <p:nvPr/>
        </p:nvSpPr>
        <p:spPr bwMode="auto">
          <a:xfrm>
            <a:off x="2352675" y="333375"/>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a:latin typeface="Arial" panose="020B0604020202020204" pitchFamily="34" charset="0"/>
              </a:rPr>
              <a:t>Aging Problem－－</a:t>
            </a:r>
            <a:r>
              <a:rPr lang="en-US" altLang="zh-CN" sz="2400">
                <a:latin typeface="Arial" panose="020B0604020202020204" pitchFamily="34" charset="0"/>
              </a:rPr>
              <a:t>Transition section in valve box</a:t>
            </a:r>
            <a:endParaRPr lang="zh-CN" altLang="en-US" sz="2400">
              <a:latin typeface="Arial" panose="020B0604020202020204" pitchFamily="34" charset="0"/>
            </a:endParaRPr>
          </a:p>
        </p:txBody>
      </p:sp>
    </p:spTree>
    <p:extLst>
      <p:ext uri="{BB962C8B-B14F-4D97-AF65-F5344CB8AC3E}">
        <p14:creationId xmlns:p14="http://schemas.microsoft.com/office/powerpoint/2010/main" val="49491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1919288" y="1701800"/>
            <a:ext cx="8229600" cy="4525963"/>
          </a:xfrm>
        </p:spPr>
        <p:txBody>
          <a:bodyPr/>
          <a:lstStyle/>
          <a:p>
            <a:pPr eaLnBrk="1" hangingPunct="1"/>
            <a:r>
              <a:rPr lang="zh-CN" altLang="en-US" smtClean="0"/>
              <a:t>There are some bimetal joints in valve box. Now we have no methods to check these bimetal joints, the reason that the vacuum became worse is perhaps those joints leaking.</a:t>
            </a:r>
          </a:p>
          <a:p>
            <a:pPr eaLnBrk="1" hangingPunct="1"/>
            <a:r>
              <a:rPr lang="en-US" altLang="zh-CN" smtClean="0"/>
              <a:t>It</a:t>
            </a:r>
            <a:r>
              <a:rPr lang="zh-CN" altLang="en-US" smtClean="0"/>
              <a:t> had been leaked </a:t>
            </a:r>
            <a:r>
              <a:rPr lang="en-US" altLang="zh-CN" smtClean="0"/>
              <a:t>from the </a:t>
            </a:r>
            <a:r>
              <a:rPr lang="zh-CN" altLang="en-US" smtClean="0"/>
              <a:t>first cooling.</a:t>
            </a:r>
          </a:p>
          <a:p>
            <a:pPr eaLnBrk="1" hangingPunct="1"/>
            <a:endParaRPr lang="zh-CN" altLang="en-US" smtClean="0"/>
          </a:p>
        </p:txBody>
      </p:sp>
      <p:sp>
        <p:nvSpPr>
          <p:cNvPr id="15363" name="Rectangle 2"/>
          <p:cNvSpPr>
            <a:spLocks noGrp="1" noChangeArrowheads="1"/>
          </p:cNvSpPr>
          <p:nvPr/>
        </p:nvSpPr>
        <p:spPr bwMode="auto">
          <a:xfrm>
            <a:off x="2017713" y="260350"/>
            <a:ext cx="8229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spcBef>
                <a:spcPct val="0"/>
              </a:spcBef>
              <a:buFont typeface="Arial" panose="020B0604020202020204" pitchFamily="34" charset="0"/>
              <a:buNone/>
            </a:pPr>
            <a:r>
              <a:rPr lang="zh-CN" altLang="en-US" sz="4400">
                <a:sym typeface="Calibri" panose="020F0502020204030204" pitchFamily="34" charset="0"/>
              </a:rPr>
              <a:t>Aging Problem－－</a:t>
            </a:r>
            <a:r>
              <a:rPr lang="en-US" altLang="zh-CN" sz="4400">
                <a:sym typeface="Calibri" panose="020F0502020204030204" pitchFamily="34" charset="0"/>
              </a:rPr>
              <a:t>Bimetallic joints in valve box</a:t>
            </a:r>
          </a:p>
        </p:txBody>
      </p:sp>
    </p:spTree>
    <p:extLst>
      <p:ext uri="{BB962C8B-B14F-4D97-AF65-F5344CB8AC3E}">
        <p14:creationId xmlns:p14="http://schemas.microsoft.com/office/powerpoint/2010/main" val="237181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4294967295"/>
          </p:nvPr>
        </p:nvSpPr>
        <p:spPr>
          <a:xfrm>
            <a:off x="1704975" y="946150"/>
            <a:ext cx="8415338" cy="936625"/>
          </a:xfrm>
        </p:spPr>
        <p:txBody>
          <a:bodyPr/>
          <a:lstStyle/>
          <a:p>
            <a:pPr eaLnBrk="1" hangingPunct="1">
              <a:lnSpc>
                <a:spcPct val="80000"/>
              </a:lnSpc>
            </a:pPr>
            <a:r>
              <a:rPr lang="zh-CN" altLang="en-US" sz="3200" dirty="0" smtClean="0"/>
              <a:t>From Feb.2010,  the temperature of the transition section(TSD12) kept rising </a:t>
            </a:r>
            <a:r>
              <a:rPr lang="en-US" altLang="zh-CN" sz="3200" dirty="0" smtClean="0"/>
              <a:t>to 6.42K.</a:t>
            </a:r>
            <a:endParaRPr lang="zh-CN" altLang="en-US" sz="3200" dirty="0" smtClean="0"/>
          </a:p>
        </p:txBody>
      </p:sp>
      <p:sp>
        <p:nvSpPr>
          <p:cNvPr id="11267" name="Rectangle 2"/>
          <p:cNvSpPr>
            <a:spLocks noGrp="1" noChangeArrowheads="1"/>
          </p:cNvSpPr>
          <p:nvPr>
            <p:ph type="title" idx="4294967295"/>
          </p:nvPr>
        </p:nvSpPr>
        <p:spPr>
          <a:xfrm>
            <a:off x="1704975" y="261938"/>
            <a:ext cx="8856663" cy="647700"/>
          </a:xfrm>
        </p:spPr>
        <p:txBody>
          <a:bodyPr/>
          <a:lstStyle/>
          <a:p>
            <a:pPr eaLnBrk="1" hangingPunct="1">
              <a:lnSpc>
                <a:spcPct val="80000"/>
              </a:lnSpc>
            </a:pPr>
            <a:r>
              <a:rPr lang="zh-CN" altLang="en-US" sz="3200" smtClean="0"/>
              <a:t>Aging Problem－－</a:t>
            </a:r>
            <a:r>
              <a:rPr lang="en-US" altLang="zh-CN" sz="3200" smtClean="0"/>
              <a:t>Transition section in valve box</a:t>
            </a:r>
          </a:p>
        </p:txBody>
      </p:sp>
      <p:pic>
        <p:nvPicPr>
          <p:cNvPr id="2" name="图片 1"/>
          <p:cNvPicPr>
            <a:picLocks noChangeAspect="1"/>
          </p:cNvPicPr>
          <p:nvPr/>
        </p:nvPicPr>
        <p:blipFill>
          <a:blip r:embed="rId2"/>
          <a:stretch>
            <a:fillRect/>
          </a:stretch>
        </p:blipFill>
        <p:spPr>
          <a:xfrm>
            <a:off x="840506" y="1882775"/>
            <a:ext cx="9578112" cy="4791871"/>
          </a:xfrm>
          <a:prstGeom prst="rect">
            <a:avLst/>
          </a:prstGeom>
        </p:spPr>
      </p:pic>
    </p:spTree>
    <p:extLst>
      <p:ext uri="{BB962C8B-B14F-4D97-AF65-F5344CB8AC3E}">
        <p14:creationId xmlns:p14="http://schemas.microsoft.com/office/powerpoint/2010/main" val="546970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7"/>
              </a:spcBef>
              <a:buFont typeface="Arial" pitchFamily="34" charset="0"/>
              <a:buChar char="•"/>
              <a:defRPr sz="2540">
                <a:solidFill>
                  <a:schemeClr val="tx1"/>
                </a:solidFill>
                <a:latin typeface="Calibri" pitchFamily="34" charset="0"/>
                <a:ea typeface="宋体" pitchFamily="2" charset="-122"/>
              </a:defRPr>
            </a:lvl1pPr>
            <a:lvl2pPr marL="674004" indent="-259232">
              <a:lnSpc>
                <a:spcPct val="90000"/>
              </a:lnSpc>
              <a:spcBef>
                <a:spcPts val="454"/>
              </a:spcBef>
              <a:buFont typeface="Arial" pitchFamily="34" charset="0"/>
              <a:buChar char="•"/>
              <a:defRPr sz="2177">
                <a:solidFill>
                  <a:schemeClr val="tx1"/>
                </a:solidFill>
                <a:latin typeface="Calibri" pitchFamily="34" charset="0"/>
                <a:ea typeface="宋体" pitchFamily="2" charset="-122"/>
              </a:defRPr>
            </a:lvl2pPr>
            <a:lvl3pPr marL="1036930" indent="-207386">
              <a:lnSpc>
                <a:spcPct val="90000"/>
              </a:lnSpc>
              <a:spcBef>
                <a:spcPts val="454"/>
              </a:spcBef>
              <a:buFont typeface="Arial" pitchFamily="34" charset="0"/>
              <a:buChar char="•"/>
              <a:defRPr sz="1814">
                <a:solidFill>
                  <a:schemeClr val="tx1"/>
                </a:solidFill>
                <a:latin typeface="Calibri" pitchFamily="34" charset="0"/>
                <a:ea typeface="宋体" pitchFamily="2" charset="-122"/>
              </a:defRPr>
            </a:lvl3pPr>
            <a:lvl4pPr marL="1451701" indent="-207386">
              <a:lnSpc>
                <a:spcPct val="90000"/>
              </a:lnSpc>
              <a:spcBef>
                <a:spcPts val="454"/>
              </a:spcBef>
              <a:buFont typeface="Arial" pitchFamily="34" charset="0"/>
              <a:buChar char="•"/>
              <a:defRPr>
                <a:solidFill>
                  <a:schemeClr val="tx1"/>
                </a:solidFill>
                <a:latin typeface="Calibri" pitchFamily="34" charset="0"/>
                <a:ea typeface="宋体" pitchFamily="2" charset="-122"/>
              </a:defRPr>
            </a:lvl4pPr>
            <a:lvl5pPr marL="1866473" indent="-207386">
              <a:lnSpc>
                <a:spcPct val="90000"/>
              </a:lnSpc>
              <a:spcBef>
                <a:spcPts val="454"/>
              </a:spcBef>
              <a:buFont typeface="Arial" pitchFamily="34" charset="0"/>
              <a:buChar char="•"/>
              <a:defRPr>
                <a:solidFill>
                  <a:schemeClr val="tx1"/>
                </a:solidFill>
                <a:latin typeface="Calibri" pitchFamily="34" charset="0"/>
                <a:ea typeface="宋体" pitchFamily="2" charset="-122"/>
              </a:defRPr>
            </a:lvl5pPr>
            <a:lvl6pPr marL="2281245"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6pPr>
            <a:lvl7pPr marL="2696017"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7pPr>
            <a:lvl8pPr marL="3110789"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8pPr>
            <a:lvl9pPr marL="3525561"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Tx/>
              <a:buNone/>
            </a:pPr>
            <a:fld id="{417171D4-46CC-467E-BC58-A14CEBC2A1AC}" type="slidenum">
              <a:rPr altLang="zh-CN" sz="1270">
                <a:latin typeface="Arial" pitchFamily="34" charset="0"/>
              </a:rPr>
              <a:pPr>
                <a:lnSpc>
                  <a:spcPct val="100000"/>
                </a:lnSpc>
                <a:spcBef>
                  <a:spcPct val="0"/>
                </a:spcBef>
                <a:buFontTx/>
                <a:buNone/>
              </a:pPr>
              <a:t>16</a:t>
            </a:fld>
            <a:endParaRPr lang="zh-CN" altLang="zh-CN" sz="1270">
              <a:latin typeface="Arial" pitchFamily="34" charset="0"/>
            </a:endParaRPr>
          </a:p>
        </p:txBody>
      </p:sp>
      <p:sp>
        <p:nvSpPr>
          <p:cNvPr id="13315" name="Rectangle 2"/>
          <p:cNvSpPr>
            <a:spLocks noGrp="1" noChangeArrowheads="1"/>
          </p:cNvSpPr>
          <p:nvPr>
            <p:ph type="title"/>
          </p:nvPr>
        </p:nvSpPr>
        <p:spPr>
          <a:xfrm>
            <a:off x="1582720" y="86960"/>
            <a:ext cx="8712559" cy="692150"/>
          </a:xfrm>
          <a:solidFill>
            <a:srgbClr val="EAEBE1"/>
          </a:solidFill>
        </p:spPr>
        <p:txBody>
          <a:bodyPr>
            <a:normAutofit fontScale="90000"/>
          </a:bodyPr>
          <a:lstStyle/>
          <a:p>
            <a:r>
              <a:rPr lang="en-US" altLang="zh-CN" sz="2800" b="1" noProof="1"/>
              <a:t>Design of new </a:t>
            </a:r>
            <a:r>
              <a:rPr lang="en-US" altLang="zh-CN" sz="2800" b="1" noProof="1"/>
              <a:t>valve </a:t>
            </a:r>
            <a:r>
              <a:rPr lang="en-US" altLang="zh-CN" sz="2800" b="1" noProof="1" smtClean="0"/>
              <a:t>box---</a:t>
            </a:r>
            <a:r>
              <a:rPr lang="en-US" altLang="zh-CN" sz="2540" b="1" dirty="0" smtClean="0">
                <a:ea typeface="华文楷体" pitchFamily="2" charset="-122"/>
              </a:rPr>
              <a:t>Requirements </a:t>
            </a:r>
            <a:r>
              <a:rPr lang="en-US" altLang="zh-CN" sz="2540" b="1" dirty="0">
                <a:ea typeface="华文楷体" pitchFamily="2" charset="-122"/>
              </a:rPr>
              <a:t>and technical improvements</a:t>
            </a:r>
            <a:endParaRPr lang="zh-CN" altLang="en-US" sz="2540" b="1" dirty="0">
              <a:ea typeface="华文楷体" pitchFamily="2" charset="-122"/>
            </a:endParaRPr>
          </a:p>
        </p:txBody>
      </p:sp>
      <p:sp>
        <p:nvSpPr>
          <p:cNvPr id="22532" name="Rectangle 3"/>
          <p:cNvSpPr>
            <a:spLocks noGrp="1" noChangeArrowheads="1"/>
          </p:cNvSpPr>
          <p:nvPr>
            <p:ph type="body" idx="1"/>
          </p:nvPr>
        </p:nvSpPr>
        <p:spPr>
          <a:xfrm>
            <a:off x="1797393" y="779464"/>
            <a:ext cx="4091417" cy="5145087"/>
          </a:xfrm>
        </p:spPr>
        <p:txBody>
          <a:bodyPr>
            <a:noAutofit/>
          </a:bodyPr>
          <a:lstStyle/>
          <a:p>
            <a:pPr marL="0" indent="0">
              <a:buNone/>
              <a:defRPr/>
            </a:pPr>
            <a:r>
              <a:rPr lang="en-US" altLang="zh-CN" sz="1800" b="1" dirty="0">
                <a:latin typeface="华文楷体" panose="02010600040101010101" pitchFamily="2" charset="-122"/>
                <a:ea typeface="华文楷体" panose="02010600040101010101" pitchFamily="2" charset="-122"/>
              </a:rPr>
              <a:t>Technical improvements:</a:t>
            </a:r>
          </a:p>
          <a:p>
            <a:pPr>
              <a:spcBef>
                <a:spcPct val="30000"/>
              </a:spcBef>
              <a:spcAft>
                <a:spcPct val="30000"/>
              </a:spcAft>
              <a:buClr>
                <a:schemeClr val="tx1"/>
              </a:buClr>
              <a:buSzPct val="80000"/>
              <a:buFont typeface="Wingdings" panose="05000000000000000000" pitchFamily="2" charset="2"/>
              <a:buChar char="Ø"/>
              <a:defRPr/>
            </a:pPr>
            <a:r>
              <a:rPr lang="en-US" altLang="zh-CN" sz="1800" b="1" dirty="0">
                <a:latin typeface="宋体" panose="02010600030101010101" pitchFamily="2" charset="-122"/>
              </a:rPr>
              <a:t>HTS current leads instead of gas-cooled current lead</a:t>
            </a:r>
          </a:p>
          <a:p>
            <a:pPr>
              <a:spcBef>
                <a:spcPct val="30000"/>
              </a:spcBef>
              <a:spcAft>
                <a:spcPct val="30000"/>
              </a:spcAft>
              <a:buClr>
                <a:schemeClr val="tx1"/>
              </a:buClr>
              <a:buSzPct val="80000"/>
              <a:buFont typeface="Wingdings" panose="05000000000000000000" pitchFamily="2" charset="2"/>
              <a:buChar char="Ø"/>
              <a:defRPr/>
            </a:pPr>
            <a:r>
              <a:rPr lang="en-US" altLang="zh-CN" sz="1800" b="1" dirty="0">
                <a:latin typeface="宋体" panose="02010600030101010101" pitchFamily="2" charset="-122"/>
              </a:rPr>
              <a:t>Optimize the cryogenic pipeline, reduce number of the bimetal joints, to improve the vacuum</a:t>
            </a:r>
            <a:endParaRPr lang="zh-CN" altLang="en-US" sz="1800" b="1" dirty="0">
              <a:latin typeface="宋体" panose="02010600030101010101" pitchFamily="2" charset="-122"/>
            </a:endParaRPr>
          </a:p>
          <a:p>
            <a:pPr>
              <a:spcBef>
                <a:spcPct val="30000"/>
              </a:spcBef>
              <a:spcAft>
                <a:spcPct val="30000"/>
              </a:spcAft>
              <a:buClr>
                <a:schemeClr val="tx1"/>
              </a:buClr>
              <a:buSzPct val="80000"/>
              <a:buFont typeface="Wingdings" panose="05000000000000000000" pitchFamily="2" charset="2"/>
              <a:buChar char="Ø"/>
              <a:defRPr/>
            </a:pPr>
            <a:r>
              <a:rPr lang="en-US" altLang="zh-CN" sz="1800" b="1" dirty="0">
                <a:latin typeface="宋体" panose="02010600030101010101" pitchFamily="2" charset="-122"/>
              </a:rPr>
              <a:t>Optimization of cooling structure of the transition </a:t>
            </a:r>
            <a:r>
              <a:rPr lang="en-US" altLang="zh-CN" sz="1800" b="1" dirty="0" smtClean="0">
                <a:latin typeface="宋体" panose="02010600030101010101" pitchFamily="2" charset="-122"/>
              </a:rPr>
              <a:t>section</a:t>
            </a:r>
          </a:p>
          <a:p>
            <a:pPr marL="0" indent="0">
              <a:spcBef>
                <a:spcPct val="30000"/>
              </a:spcBef>
              <a:spcAft>
                <a:spcPct val="30000"/>
              </a:spcAft>
              <a:buClr>
                <a:schemeClr val="tx1"/>
              </a:buClr>
              <a:buSzPct val="80000"/>
              <a:buNone/>
              <a:defRPr/>
            </a:pPr>
            <a:r>
              <a:rPr lang="en-US" altLang="zh-CN" sz="1633" b="1" dirty="0" smtClean="0">
                <a:latin typeface="华文楷体" panose="02010600040101010101" pitchFamily="2" charset="-122"/>
                <a:ea typeface="华文楷体" panose="02010600040101010101" pitchFamily="2" charset="-122"/>
              </a:rPr>
              <a:t>Requirements</a:t>
            </a:r>
            <a:r>
              <a:rPr lang="zh-CN" altLang="en-US" sz="1633" b="1" dirty="0">
                <a:latin typeface="华文楷体" panose="02010600040101010101" pitchFamily="2" charset="-122"/>
                <a:ea typeface="华文楷体" panose="02010600040101010101" pitchFamily="2" charset="-122"/>
              </a:rPr>
              <a:t>：</a:t>
            </a:r>
            <a:endParaRPr lang="en-US" altLang="zh-CN" sz="1633" b="1" dirty="0">
              <a:latin typeface="华文楷体" panose="02010600040101010101" pitchFamily="2" charset="-122"/>
              <a:ea typeface="华文楷体" panose="02010600040101010101" pitchFamily="2" charset="-122"/>
            </a:endParaRPr>
          </a:p>
          <a:p>
            <a:pPr>
              <a:buFont typeface="Wingdings" panose="05000000000000000000" pitchFamily="2" charset="2"/>
              <a:buChar char="Ø"/>
              <a:defRPr/>
            </a:pPr>
            <a:r>
              <a:rPr lang="en-US" altLang="zh-CN" sz="1633" b="1" dirty="0" err="1">
                <a:latin typeface="宋体" panose="02010600030101010101" pitchFamily="2" charset="-122"/>
              </a:rPr>
              <a:t>Unchange</a:t>
            </a:r>
            <a:r>
              <a:rPr lang="en-US" altLang="zh-CN" sz="1633" b="1" dirty="0">
                <a:latin typeface="宋体" panose="02010600030101010101" pitchFamily="2" charset="-122"/>
              </a:rPr>
              <a:t> the overall dimensions of the valve box</a:t>
            </a:r>
          </a:p>
          <a:p>
            <a:pPr>
              <a:buFont typeface="Wingdings" panose="05000000000000000000" pitchFamily="2" charset="2"/>
              <a:buChar char="Ø"/>
              <a:defRPr/>
            </a:pPr>
            <a:r>
              <a:rPr lang="en-US" altLang="zh-CN" sz="1633" b="1" dirty="0" err="1">
                <a:latin typeface="宋体" panose="02010600030101010101" pitchFamily="2" charset="-122"/>
              </a:rPr>
              <a:t>Unchange</a:t>
            </a:r>
            <a:r>
              <a:rPr lang="en-US" altLang="zh-CN" sz="1633" b="1" dirty="0">
                <a:latin typeface="宋体" panose="02010600030101010101" pitchFamily="2" charset="-122"/>
              </a:rPr>
              <a:t> the position and mode of the joint with the cryogenic system</a:t>
            </a:r>
          </a:p>
          <a:p>
            <a:pPr>
              <a:buFont typeface="Wingdings" panose="05000000000000000000" pitchFamily="2" charset="2"/>
              <a:buChar char="Ø"/>
              <a:defRPr/>
            </a:pPr>
            <a:r>
              <a:rPr lang="en-US" altLang="zh-CN" sz="1633" b="1" dirty="0" err="1">
                <a:latin typeface="宋体" panose="02010600030101010101" pitchFamily="2" charset="-122"/>
              </a:rPr>
              <a:t>Unchange</a:t>
            </a:r>
            <a:r>
              <a:rPr lang="en-US" altLang="zh-CN" sz="1633" b="1" dirty="0">
                <a:latin typeface="宋体" panose="02010600030101010101" pitchFamily="2" charset="-122"/>
              </a:rPr>
              <a:t> position  of the joints with power bus</a:t>
            </a:r>
          </a:p>
          <a:p>
            <a:pPr>
              <a:buFont typeface="Wingdings" panose="05000000000000000000" pitchFamily="2" charset="2"/>
              <a:buChar char="Ø"/>
              <a:defRPr/>
            </a:pPr>
            <a:r>
              <a:rPr lang="en-US" altLang="zh-CN" sz="1633" b="1" dirty="0">
                <a:latin typeface="宋体" panose="02010600030101010101" pitchFamily="2" charset="-122"/>
              </a:rPr>
              <a:t>Overall heat leakage can not be </a:t>
            </a:r>
            <a:r>
              <a:rPr lang="en-US" altLang="zh-CN" sz="1633" b="1" dirty="0" smtClean="0">
                <a:latin typeface="宋体" panose="02010600030101010101" pitchFamily="2" charset="-122"/>
              </a:rPr>
              <a:t>increased</a:t>
            </a:r>
            <a:endParaRPr lang="en-US" altLang="zh-CN" sz="1633" b="1" dirty="0">
              <a:latin typeface="宋体" panose="02010600030101010101" pitchFamily="2" charset="-122"/>
            </a:endParaRPr>
          </a:p>
        </p:txBody>
      </p:sp>
      <p:pic>
        <p:nvPicPr>
          <p:cNvPr id="1331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9000" y="1398996"/>
            <a:ext cx="4442056"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组合 4"/>
          <p:cNvGrpSpPr>
            <a:grpSpLocks/>
          </p:cNvGrpSpPr>
          <p:nvPr/>
        </p:nvGrpSpPr>
        <p:grpSpPr bwMode="auto">
          <a:xfrm>
            <a:off x="5939000" y="5192711"/>
            <a:ext cx="4442056" cy="1294878"/>
            <a:chOff x="6318324" y="5192495"/>
            <a:chExt cx="4798516" cy="1295088"/>
          </a:xfrm>
        </p:grpSpPr>
        <p:sp>
          <p:nvSpPr>
            <p:cNvPr id="13320" name="文本框 2"/>
            <p:cNvSpPr txBox="1">
              <a:spLocks noChangeArrowheads="1"/>
            </p:cNvSpPr>
            <p:nvPr/>
          </p:nvSpPr>
          <p:spPr bwMode="auto">
            <a:xfrm>
              <a:off x="6318324" y="5192495"/>
              <a:ext cx="1925618" cy="8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Tx/>
                <a:buNone/>
              </a:pPr>
              <a:r>
                <a:rPr lang="en-US" altLang="zh-CN" sz="1633" b="1" dirty="0"/>
                <a:t> Inside structure of the existing valve box </a:t>
              </a:r>
              <a:endParaRPr lang="zh-CN" altLang="en-US" sz="1633" b="1" dirty="0"/>
            </a:p>
          </p:txBody>
        </p:sp>
        <p:sp>
          <p:nvSpPr>
            <p:cNvPr id="13321" name="文本框 3"/>
            <p:cNvSpPr txBox="1">
              <a:spLocks noChangeArrowheads="1"/>
            </p:cNvSpPr>
            <p:nvPr/>
          </p:nvSpPr>
          <p:spPr bwMode="auto">
            <a:xfrm>
              <a:off x="8847561" y="5892581"/>
              <a:ext cx="2269279" cy="59500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Tx/>
                <a:buNone/>
              </a:pPr>
              <a:r>
                <a:rPr lang="en-US" altLang="zh-CN" sz="1633" b="1" dirty="0"/>
                <a:t>Design </a:t>
              </a:r>
              <a:r>
                <a:rPr lang="en-US" altLang="zh-CN" sz="1633" b="1" dirty="0" smtClean="0"/>
                <a:t>of </a:t>
              </a:r>
              <a:r>
                <a:rPr lang="en-US" altLang="zh-CN" sz="1633" b="1" dirty="0"/>
                <a:t>the </a:t>
              </a:r>
              <a:r>
                <a:rPr lang="en-US" altLang="zh-CN" sz="1633" b="1" dirty="0" smtClean="0"/>
                <a:t>new valve </a:t>
              </a:r>
              <a:r>
                <a:rPr lang="en-US" altLang="zh-CN" sz="1633" b="1" dirty="0"/>
                <a:t>box</a:t>
              </a:r>
              <a:endParaRPr lang="zh-CN" altLang="en-US" sz="1633" b="1" dirty="0"/>
            </a:p>
          </p:txBody>
        </p:sp>
      </p:grpSp>
    </p:spTree>
    <p:extLst>
      <p:ext uri="{BB962C8B-B14F-4D97-AF65-F5344CB8AC3E}">
        <p14:creationId xmlns:p14="http://schemas.microsoft.com/office/powerpoint/2010/main" val="3866331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600364" y="225426"/>
            <a:ext cx="10566400" cy="1005949"/>
          </a:xfrm>
        </p:spPr>
        <p:txBody>
          <a:bodyPr>
            <a:normAutofit/>
          </a:bodyPr>
          <a:lstStyle/>
          <a:p>
            <a:r>
              <a:rPr lang="en-US" altLang="zh-CN" sz="2800" b="1" noProof="1"/>
              <a:t>Design of new valve box- </a:t>
            </a:r>
            <a:r>
              <a:rPr lang="en-US" altLang="zh-CN" sz="2800" b="1" dirty="0" smtClean="0"/>
              <a:t>New </a:t>
            </a:r>
            <a:r>
              <a:rPr lang="en-US" altLang="zh-CN" sz="2800" b="1" dirty="0" smtClean="0"/>
              <a:t>current leads</a:t>
            </a:r>
            <a:endParaRPr lang="zh-CN" altLang="en-US" sz="2800" b="1" dirty="0" smtClean="0"/>
          </a:p>
        </p:txBody>
      </p:sp>
      <p:sp>
        <p:nvSpPr>
          <p:cNvPr id="1536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7"/>
              </a:spcBef>
              <a:buFont typeface="Arial" pitchFamily="34" charset="0"/>
              <a:buChar char="•"/>
              <a:defRPr sz="2540">
                <a:solidFill>
                  <a:schemeClr val="tx1"/>
                </a:solidFill>
                <a:latin typeface="Calibri" pitchFamily="34" charset="0"/>
                <a:ea typeface="宋体" pitchFamily="2" charset="-122"/>
              </a:defRPr>
            </a:lvl1pPr>
            <a:lvl2pPr marL="674004" indent="-259232">
              <a:lnSpc>
                <a:spcPct val="90000"/>
              </a:lnSpc>
              <a:spcBef>
                <a:spcPts val="454"/>
              </a:spcBef>
              <a:buFont typeface="Arial" pitchFamily="34" charset="0"/>
              <a:buChar char="•"/>
              <a:defRPr sz="2177">
                <a:solidFill>
                  <a:schemeClr val="tx1"/>
                </a:solidFill>
                <a:latin typeface="Calibri" pitchFamily="34" charset="0"/>
                <a:ea typeface="宋体" pitchFamily="2" charset="-122"/>
              </a:defRPr>
            </a:lvl2pPr>
            <a:lvl3pPr marL="1036930" indent="-207386">
              <a:lnSpc>
                <a:spcPct val="90000"/>
              </a:lnSpc>
              <a:spcBef>
                <a:spcPts val="454"/>
              </a:spcBef>
              <a:buFont typeface="Arial" pitchFamily="34" charset="0"/>
              <a:buChar char="•"/>
              <a:defRPr sz="1814">
                <a:solidFill>
                  <a:schemeClr val="tx1"/>
                </a:solidFill>
                <a:latin typeface="Calibri" pitchFamily="34" charset="0"/>
                <a:ea typeface="宋体" pitchFamily="2" charset="-122"/>
              </a:defRPr>
            </a:lvl3pPr>
            <a:lvl4pPr marL="1451701" indent="-207386">
              <a:lnSpc>
                <a:spcPct val="90000"/>
              </a:lnSpc>
              <a:spcBef>
                <a:spcPts val="454"/>
              </a:spcBef>
              <a:buFont typeface="Arial" pitchFamily="34" charset="0"/>
              <a:buChar char="•"/>
              <a:defRPr>
                <a:solidFill>
                  <a:schemeClr val="tx1"/>
                </a:solidFill>
                <a:latin typeface="Calibri" pitchFamily="34" charset="0"/>
                <a:ea typeface="宋体" pitchFamily="2" charset="-122"/>
              </a:defRPr>
            </a:lvl4pPr>
            <a:lvl5pPr marL="1866473" indent="-207386">
              <a:lnSpc>
                <a:spcPct val="90000"/>
              </a:lnSpc>
              <a:spcBef>
                <a:spcPts val="454"/>
              </a:spcBef>
              <a:buFont typeface="Arial" pitchFamily="34" charset="0"/>
              <a:buChar char="•"/>
              <a:defRPr>
                <a:solidFill>
                  <a:schemeClr val="tx1"/>
                </a:solidFill>
                <a:latin typeface="Calibri" pitchFamily="34" charset="0"/>
                <a:ea typeface="宋体" pitchFamily="2" charset="-122"/>
              </a:defRPr>
            </a:lvl5pPr>
            <a:lvl6pPr marL="2281245"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6pPr>
            <a:lvl7pPr marL="2696017"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7pPr>
            <a:lvl8pPr marL="3110789"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8pPr>
            <a:lvl9pPr marL="3525561" indent="-207386" eaLnBrk="0" fontAlgn="base" hangingPunct="0">
              <a:lnSpc>
                <a:spcPct val="90000"/>
              </a:lnSpc>
              <a:spcBef>
                <a:spcPts val="454"/>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 typeface="Arial" pitchFamily="34" charset="0"/>
              <a:buNone/>
            </a:pPr>
            <a:fld id="{A74C330E-01C1-44E2-A28A-34DAB20D4C57}" type="slidenum">
              <a:rPr altLang="zh-CN" sz="1089">
                <a:solidFill>
                  <a:srgbClr val="000000"/>
                </a:solidFill>
              </a:rPr>
              <a:pPr>
                <a:lnSpc>
                  <a:spcPct val="100000"/>
                </a:lnSpc>
                <a:spcBef>
                  <a:spcPct val="0"/>
                </a:spcBef>
                <a:buFont typeface="Arial" pitchFamily="34" charset="0"/>
                <a:buNone/>
              </a:pPr>
              <a:t>17</a:t>
            </a:fld>
            <a:endParaRPr lang="zh-CN" altLang="zh-CN" sz="1089">
              <a:solidFill>
                <a:srgbClr val="000000"/>
              </a:solidFill>
            </a:endParaRPr>
          </a:p>
        </p:txBody>
      </p:sp>
      <p:pic>
        <p:nvPicPr>
          <p:cNvPr id="15364" name="图片 5" descr="F:\阀箱改造\图片\捕获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133" y="4264170"/>
            <a:ext cx="3932656" cy="220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矩形 2"/>
          <p:cNvSpPr>
            <a:spLocks noChangeArrowheads="1"/>
          </p:cNvSpPr>
          <p:nvPr/>
        </p:nvSpPr>
        <p:spPr bwMode="auto">
          <a:xfrm>
            <a:off x="4897409" y="2558826"/>
            <a:ext cx="4081334" cy="176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pPr>
            <a:r>
              <a:rPr lang="en-US" altLang="zh-CN" sz="2177" b="1" dirty="0">
                <a:latin typeface="宋体" pitchFamily="2" charset="-122"/>
                <a:cs typeface="Times New Roman" pitchFamily="18" charset="0"/>
              </a:rPr>
              <a:t>Operating current: 3400A</a:t>
            </a:r>
          </a:p>
          <a:p>
            <a:pPr>
              <a:lnSpc>
                <a:spcPct val="100000"/>
              </a:lnSpc>
              <a:spcBef>
                <a:spcPct val="0"/>
              </a:spcBef>
            </a:pPr>
            <a:r>
              <a:rPr lang="en-US" altLang="zh-CN" sz="2177" b="1" dirty="0">
                <a:latin typeface="宋体" pitchFamily="2" charset="-122"/>
                <a:cs typeface="Times New Roman" pitchFamily="18" charset="0"/>
              </a:rPr>
              <a:t>Structure: binary current leads</a:t>
            </a:r>
          </a:p>
          <a:p>
            <a:pPr>
              <a:lnSpc>
                <a:spcPct val="100000"/>
              </a:lnSpc>
              <a:spcBef>
                <a:spcPct val="0"/>
              </a:spcBef>
            </a:pPr>
            <a:r>
              <a:rPr lang="en-US" altLang="zh-CN" sz="2177" b="1" dirty="0">
                <a:latin typeface="宋体" pitchFamily="2" charset="-122"/>
                <a:cs typeface="Times New Roman" pitchFamily="18" charset="0"/>
              </a:rPr>
              <a:t>Heat exchange section cooled by helium gas</a:t>
            </a:r>
          </a:p>
        </p:txBody>
      </p:sp>
      <p:sp>
        <p:nvSpPr>
          <p:cNvPr id="15366" name="文本框 6"/>
          <p:cNvSpPr txBox="1">
            <a:spLocks noChangeArrowheads="1"/>
          </p:cNvSpPr>
          <p:nvPr/>
        </p:nvSpPr>
        <p:spPr bwMode="auto">
          <a:xfrm>
            <a:off x="2748052" y="6549665"/>
            <a:ext cx="195283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Tx/>
              <a:buNone/>
            </a:pPr>
            <a:r>
              <a:rPr lang="en-US" altLang="zh-CN" sz="1633" dirty="0"/>
              <a:t>HTS stack structure</a:t>
            </a:r>
            <a:endParaRPr lang="zh-CN" altLang="en-US" sz="1633" dirty="0"/>
          </a:p>
        </p:txBody>
      </p:sp>
      <p:pic>
        <p:nvPicPr>
          <p:cNvPr id="15367"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250" y="1231375"/>
            <a:ext cx="4322422"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rotWithShape="1">
          <a:blip r:embed="rId4"/>
          <a:srcRect t="1" b="6536"/>
          <a:stretch/>
        </p:blipFill>
        <p:spPr>
          <a:xfrm>
            <a:off x="8978743" y="1231375"/>
            <a:ext cx="2616756" cy="4737031"/>
          </a:xfrm>
          <a:prstGeom prst="rect">
            <a:avLst/>
          </a:prstGeom>
        </p:spPr>
      </p:pic>
      <p:sp>
        <p:nvSpPr>
          <p:cNvPr id="3" name="文本框 2"/>
          <p:cNvSpPr txBox="1"/>
          <p:nvPr/>
        </p:nvSpPr>
        <p:spPr>
          <a:xfrm>
            <a:off x="9369910" y="6078071"/>
            <a:ext cx="2624865" cy="369332"/>
          </a:xfrm>
          <a:prstGeom prst="rect">
            <a:avLst/>
          </a:prstGeom>
          <a:noFill/>
        </p:spPr>
        <p:txBody>
          <a:bodyPr wrap="square" rtlCol="0">
            <a:spAutoFit/>
          </a:bodyPr>
          <a:lstStyle/>
          <a:p>
            <a:r>
              <a:rPr lang="en-US" altLang="zh-CN" dirty="0" smtClean="0"/>
              <a:t>Heat exchanger structure </a:t>
            </a:r>
            <a:endParaRPr lang="zh-CN" altLang="en-US" dirty="0"/>
          </a:p>
        </p:txBody>
      </p:sp>
    </p:spTree>
    <p:extLst>
      <p:ext uri="{BB962C8B-B14F-4D97-AF65-F5344CB8AC3E}">
        <p14:creationId xmlns:p14="http://schemas.microsoft.com/office/powerpoint/2010/main" val="4073294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5126"/>
            <a:ext cx="10467109" cy="911550"/>
          </a:xfrm>
        </p:spPr>
        <p:txBody>
          <a:bodyPr>
            <a:normAutofit/>
          </a:bodyPr>
          <a:lstStyle/>
          <a:p>
            <a:r>
              <a:rPr lang="en-US" altLang="zh-CN" sz="2500" b="1" noProof="1"/>
              <a:t>Design of new valve box- </a:t>
            </a:r>
            <a:r>
              <a:rPr lang="en-US" altLang="zh-CN" sz="2500" b="1" dirty="0" smtClean="0">
                <a:latin typeface="华文楷体" pitchFamily="2" charset="-122"/>
                <a:ea typeface="华文楷体" pitchFamily="2" charset="-122"/>
              </a:rPr>
              <a:t>Cryogenic </a:t>
            </a:r>
            <a:r>
              <a:rPr lang="en-US" altLang="zh-CN" sz="2500" b="1" dirty="0" smtClean="0">
                <a:latin typeface="华文楷体" pitchFamily="2" charset="-122"/>
                <a:ea typeface="华文楷体" pitchFamily="2" charset="-122"/>
              </a:rPr>
              <a:t>pipeline</a:t>
            </a:r>
            <a:endParaRPr lang="zh-CN" altLang="en-US" sz="2500" dirty="0" smtClean="0"/>
          </a:p>
        </p:txBody>
      </p:sp>
      <p:sp>
        <p:nvSpPr>
          <p:cNvPr id="11267" name="Rectangle 3"/>
          <p:cNvSpPr>
            <a:spLocks noGrp="1" noChangeArrowheads="1"/>
          </p:cNvSpPr>
          <p:nvPr>
            <p:ph type="body" idx="1"/>
          </p:nvPr>
        </p:nvSpPr>
        <p:spPr>
          <a:xfrm>
            <a:off x="1719269" y="1589088"/>
            <a:ext cx="3995692" cy="4060940"/>
          </a:xfrm>
        </p:spPr>
        <p:txBody>
          <a:bodyPr/>
          <a:lstStyle/>
          <a:p>
            <a:pPr>
              <a:lnSpc>
                <a:spcPct val="80000"/>
              </a:lnSpc>
              <a:defRPr/>
            </a:pPr>
            <a:r>
              <a:rPr lang="en-US" altLang="zh-CN" sz="2177" dirty="0"/>
              <a:t>Pipes from the coils are all aluminum tubes</a:t>
            </a:r>
          </a:p>
          <a:p>
            <a:pPr>
              <a:lnSpc>
                <a:spcPct val="80000"/>
              </a:lnSpc>
              <a:defRPr/>
            </a:pPr>
            <a:r>
              <a:rPr lang="en-US" altLang="zh-CN" sz="2177" dirty="0"/>
              <a:t>There are several bimetal joints in the valve box, and these maybe the reason of the bad vacuum</a:t>
            </a:r>
          </a:p>
          <a:p>
            <a:pPr>
              <a:lnSpc>
                <a:spcPct val="80000"/>
              </a:lnSpc>
              <a:defRPr/>
            </a:pPr>
            <a:r>
              <a:rPr lang="en-US" altLang="zh-CN" sz="2177" dirty="0"/>
              <a:t>Optimize the cryogenic pipeline:</a:t>
            </a:r>
          </a:p>
          <a:p>
            <a:pPr marL="0" indent="0">
              <a:lnSpc>
                <a:spcPct val="80000"/>
              </a:lnSpc>
              <a:buNone/>
              <a:defRPr/>
            </a:pPr>
            <a:r>
              <a:rPr lang="en-US" altLang="zh-CN" sz="2177" dirty="0"/>
              <a:t>       1. Reduce number of the bimetal joints</a:t>
            </a:r>
          </a:p>
          <a:p>
            <a:pPr marL="0" indent="0">
              <a:lnSpc>
                <a:spcPct val="80000"/>
              </a:lnSpc>
              <a:buNone/>
              <a:defRPr/>
            </a:pPr>
            <a:r>
              <a:rPr lang="en-US" altLang="zh-CN" sz="2177" dirty="0"/>
              <a:t>       2.Remove the cooling stations</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l="31514" t="14613" r="24556" b="6290"/>
          <a:stretch>
            <a:fillRect/>
          </a:stretch>
        </p:blipFill>
        <p:spPr bwMode="auto">
          <a:xfrm>
            <a:off x="5714961" y="1752601"/>
            <a:ext cx="3013789"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8877593" y="2884488"/>
            <a:ext cx="1492010" cy="7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Tx/>
              <a:buNone/>
            </a:pPr>
            <a:r>
              <a:rPr lang="en-US" altLang="zh-CN" sz="2177" b="1">
                <a:latin typeface="华文楷体" pitchFamily="2" charset="-122"/>
                <a:ea typeface="华文楷体" pitchFamily="2" charset="-122"/>
              </a:rPr>
              <a:t>Bimetal joints</a:t>
            </a:r>
            <a:endParaRPr lang="zh-CN" altLang="en-US" sz="2177"/>
          </a:p>
        </p:txBody>
      </p:sp>
      <p:sp>
        <p:nvSpPr>
          <p:cNvPr id="16390" name="Line 6"/>
          <p:cNvSpPr>
            <a:spLocks noChangeShapeType="1"/>
          </p:cNvSpPr>
          <p:nvPr/>
        </p:nvSpPr>
        <p:spPr bwMode="auto">
          <a:xfrm flipV="1">
            <a:off x="8310796" y="3025776"/>
            <a:ext cx="566797" cy="85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33"/>
          </a:p>
        </p:txBody>
      </p:sp>
      <p:sp>
        <p:nvSpPr>
          <p:cNvPr id="16391" name="Line 7"/>
          <p:cNvSpPr>
            <a:spLocks noChangeShapeType="1"/>
          </p:cNvSpPr>
          <p:nvPr/>
        </p:nvSpPr>
        <p:spPr bwMode="auto">
          <a:xfrm flipV="1">
            <a:off x="8310796" y="3111501"/>
            <a:ext cx="566797" cy="187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33"/>
          </a:p>
        </p:txBody>
      </p:sp>
      <p:sp>
        <p:nvSpPr>
          <p:cNvPr id="16392" name="Line 8"/>
          <p:cNvSpPr>
            <a:spLocks noChangeShapeType="1"/>
          </p:cNvSpPr>
          <p:nvPr/>
        </p:nvSpPr>
        <p:spPr bwMode="auto">
          <a:xfrm flipV="1">
            <a:off x="6594926" y="3111501"/>
            <a:ext cx="2282667" cy="187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33"/>
          </a:p>
        </p:txBody>
      </p:sp>
      <p:sp>
        <p:nvSpPr>
          <p:cNvPr id="16393" name="Line 9"/>
          <p:cNvSpPr>
            <a:spLocks noChangeShapeType="1"/>
          </p:cNvSpPr>
          <p:nvPr/>
        </p:nvSpPr>
        <p:spPr bwMode="auto">
          <a:xfrm flipV="1">
            <a:off x="7764242" y="3111501"/>
            <a:ext cx="1113351" cy="1098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33"/>
          </a:p>
        </p:txBody>
      </p:sp>
      <p:cxnSp>
        <p:nvCxnSpPr>
          <p:cNvPr id="16394" name="直接连接符 2"/>
          <p:cNvCxnSpPr>
            <a:cxnSpLocks noChangeShapeType="1"/>
          </p:cNvCxnSpPr>
          <p:nvPr/>
        </p:nvCxnSpPr>
        <p:spPr bwMode="auto">
          <a:xfrm flipV="1">
            <a:off x="7333191" y="2286001"/>
            <a:ext cx="1644425" cy="4302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5" name="文本框 3"/>
          <p:cNvSpPr txBox="1">
            <a:spLocks noChangeArrowheads="1"/>
          </p:cNvSpPr>
          <p:nvPr/>
        </p:nvSpPr>
        <p:spPr bwMode="auto">
          <a:xfrm>
            <a:off x="8924032" y="2144714"/>
            <a:ext cx="1287402"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FontTx/>
              <a:buNone/>
            </a:pPr>
            <a:r>
              <a:rPr lang="en-US" altLang="zh-CN" sz="2177" b="1" dirty="0">
                <a:latin typeface="华文楷体" pitchFamily="2" charset="-122"/>
                <a:ea typeface="华文楷体" pitchFamily="2" charset="-122"/>
              </a:rPr>
              <a:t>Insulators</a:t>
            </a:r>
            <a:endParaRPr lang="zh-CN" altLang="en-US" sz="2177" b="1" dirty="0">
              <a:latin typeface="华文楷体" pitchFamily="2" charset="-122"/>
              <a:ea typeface="华文楷体" pitchFamily="2" charset="-122"/>
            </a:endParaRPr>
          </a:p>
        </p:txBody>
      </p:sp>
      <p:cxnSp>
        <p:nvCxnSpPr>
          <p:cNvPr id="16396" name="直接连接符 5"/>
          <p:cNvCxnSpPr>
            <a:cxnSpLocks noChangeShapeType="1"/>
          </p:cNvCxnSpPr>
          <p:nvPr/>
        </p:nvCxnSpPr>
        <p:spPr bwMode="auto">
          <a:xfrm flipV="1">
            <a:off x="7167676" y="2471739"/>
            <a:ext cx="1756357" cy="3444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矩形 1"/>
          <p:cNvSpPr/>
          <p:nvPr/>
        </p:nvSpPr>
        <p:spPr>
          <a:xfrm>
            <a:off x="1915242" y="5846002"/>
            <a:ext cx="3147015" cy="427361"/>
          </a:xfrm>
          <a:prstGeom prst="rect">
            <a:avLst/>
          </a:prstGeom>
        </p:spPr>
        <p:txBody>
          <a:bodyPr wrap="none">
            <a:spAutoFit/>
          </a:bodyPr>
          <a:lstStyle/>
          <a:p>
            <a:r>
              <a:rPr lang="en-US" altLang="zh-CN" sz="2177" b="1" dirty="0">
                <a:latin typeface="宋体" panose="02010600030101010101" pitchFamily="2" charset="-122"/>
              </a:rPr>
              <a:t>To improve the vacuum</a:t>
            </a:r>
            <a:endParaRPr lang="zh-CN" altLang="en-US" sz="2177" dirty="0"/>
          </a:p>
        </p:txBody>
      </p:sp>
    </p:spTree>
    <p:extLst>
      <p:ext uri="{BB962C8B-B14F-4D97-AF65-F5344CB8AC3E}">
        <p14:creationId xmlns:p14="http://schemas.microsoft.com/office/powerpoint/2010/main" val="1629755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latin typeface="宋体" panose="02010600030101010101" pitchFamily="2" charset="-122"/>
              </a:rPr>
              <a:t>cooling structure of the transition section</a:t>
            </a:r>
            <a:r>
              <a:rPr lang="zh-CN" altLang="en-US" b="1" dirty="0" smtClean="0">
                <a:latin typeface="宋体" panose="02010600030101010101" pitchFamily="2" charset="-122"/>
              </a:rPr>
              <a:t/>
            </a:r>
            <a:br>
              <a:rPr lang="zh-CN" altLang="en-US" b="1" dirty="0" smtClean="0">
                <a:latin typeface="宋体" panose="02010600030101010101" pitchFamily="2" charset="-122"/>
              </a:rPr>
            </a:br>
            <a:endParaRPr lang="zh-CN" altLang="en-US" dirty="0"/>
          </a:p>
        </p:txBody>
      </p:sp>
      <p:sp>
        <p:nvSpPr>
          <p:cNvPr id="5" name="内容占位符 4"/>
          <p:cNvSpPr>
            <a:spLocks noGrp="1"/>
          </p:cNvSpPr>
          <p:nvPr>
            <p:ph idx="1"/>
          </p:nvPr>
        </p:nvSpPr>
        <p:spPr>
          <a:xfrm>
            <a:off x="6260950" y="2411729"/>
            <a:ext cx="5092849" cy="3765233"/>
          </a:xfrm>
        </p:spPr>
        <p:txBody>
          <a:bodyPr/>
          <a:lstStyle/>
          <a:p>
            <a:r>
              <a:rPr lang="en-US" altLang="zh-CN" dirty="0"/>
              <a:t>O</a:t>
            </a:r>
            <a:r>
              <a:rPr lang="en-US" altLang="zh-CN" dirty="0" smtClean="0"/>
              <a:t>xygen free copper material is selected for inner cylinder of the liquid helium Dewar.</a:t>
            </a:r>
          </a:p>
          <a:p>
            <a:r>
              <a:rPr lang="en-US" altLang="zh-CN" dirty="0" smtClean="0"/>
              <a:t>The press plate and cooling plate will be pre-weld on the inner cylinder  to ensure the better cooling effect.</a:t>
            </a:r>
            <a:endParaRPr lang="zh-CN" altLang="en-US" dirty="0"/>
          </a:p>
        </p:txBody>
      </p:sp>
      <p:pic>
        <p:nvPicPr>
          <p:cNvPr id="6" name="图片 5"/>
          <p:cNvPicPr>
            <a:picLocks noChangeAspect="1"/>
          </p:cNvPicPr>
          <p:nvPr/>
        </p:nvPicPr>
        <p:blipFill>
          <a:blip r:embed="rId2"/>
          <a:srcRect l="34599" t="8389" r="20937" b="14520"/>
          <a:stretch>
            <a:fillRect/>
          </a:stretch>
        </p:blipFill>
        <p:spPr>
          <a:xfrm>
            <a:off x="961240" y="1690688"/>
            <a:ext cx="4399421" cy="4290564"/>
          </a:xfrm>
          <a:prstGeom prst="rect">
            <a:avLst/>
          </a:prstGeom>
        </p:spPr>
      </p:pic>
    </p:spTree>
    <p:extLst>
      <p:ext uri="{BB962C8B-B14F-4D97-AF65-F5344CB8AC3E}">
        <p14:creationId xmlns:p14="http://schemas.microsoft.com/office/powerpoint/2010/main" val="207887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noChangeArrowheads="1"/>
          </p:cNvSpPr>
          <p:nvPr>
            <p:ph type="title"/>
          </p:nvPr>
        </p:nvSpPr>
        <p:spPr/>
        <p:txBody>
          <a:bodyPr/>
          <a:lstStyle/>
          <a:p>
            <a:r>
              <a:rPr lang="en-US" altLang="zh-CN" smtClean="0"/>
              <a:t>                                 </a:t>
            </a:r>
            <a:r>
              <a:rPr lang="zh-CN" altLang="en-US" smtClean="0"/>
              <a:t>Outline</a:t>
            </a:r>
          </a:p>
        </p:txBody>
      </p:sp>
      <p:sp>
        <p:nvSpPr>
          <p:cNvPr id="3" name="内容占位符 2"/>
          <p:cNvSpPr>
            <a:spLocks noGrp="1"/>
          </p:cNvSpPr>
          <p:nvPr>
            <p:ph idx="1"/>
          </p:nvPr>
        </p:nvSpPr>
        <p:spPr/>
        <p:txBody>
          <a:bodyPr>
            <a:normAutofit lnSpcReduction="10000"/>
          </a:bodyPr>
          <a:lstStyle/>
          <a:p>
            <a:pPr fontAlgn="auto"/>
            <a:r>
              <a:rPr lang="en-US" altLang="zh-CN" noProof="1" smtClean="0"/>
              <a:t>Brief introduction&amp;</a:t>
            </a:r>
            <a:r>
              <a:rPr lang="zh-CN" altLang="en-US" noProof="1" smtClean="0"/>
              <a:t>Operating </a:t>
            </a:r>
            <a:r>
              <a:rPr lang="zh-CN" altLang="en-US" noProof="1"/>
              <a:t>status</a:t>
            </a:r>
          </a:p>
          <a:p>
            <a:pPr marL="0" indent="0" fontAlgn="auto">
              <a:buFont typeface="Arial" panose="020B0604020202020204" pitchFamily="34" charset="0"/>
              <a:buNone/>
            </a:pPr>
            <a:endParaRPr lang="zh-CN" altLang="en-US" noProof="1"/>
          </a:p>
          <a:p>
            <a:pPr fontAlgn="auto"/>
            <a:r>
              <a:rPr lang="zh-CN" altLang="en-US" noProof="1"/>
              <a:t>Faults</a:t>
            </a:r>
          </a:p>
          <a:p>
            <a:pPr fontAlgn="auto"/>
            <a:endParaRPr lang="zh-CN" altLang="en-US" noProof="1"/>
          </a:p>
          <a:p>
            <a:pPr fontAlgn="auto"/>
            <a:r>
              <a:rPr lang="zh-CN" altLang="en-US" noProof="1"/>
              <a:t>Aging </a:t>
            </a:r>
            <a:r>
              <a:rPr lang="zh-CN" altLang="en-US" noProof="1" smtClean="0"/>
              <a:t>Problems</a:t>
            </a:r>
            <a:endParaRPr lang="en-US" altLang="zh-CN" noProof="1" smtClean="0"/>
          </a:p>
          <a:p>
            <a:pPr fontAlgn="auto"/>
            <a:endParaRPr lang="en-US" altLang="zh-CN" noProof="1" smtClean="0"/>
          </a:p>
          <a:p>
            <a:pPr fontAlgn="auto"/>
            <a:r>
              <a:rPr lang="en-US" altLang="zh-CN" noProof="1" smtClean="0"/>
              <a:t>Design of new valve box</a:t>
            </a:r>
          </a:p>
          <a:p>
            <a:pPr fontAlgn="auto"/>
            <a:endParaRPr lang="zh-CN" altLang="en-US" noProof="1"/>
          </a:p>
          <a:p>
            <a:pPr fontAlgn="auto"/>
            <a:r>
              <a:rPr lang="zh-CN" altLang="en-US" noProof="1" smtClean="0"/>
              <a:t>Summary</a:t>
            </a:r>
            <a:endParaRPr lang="zh-CN" altLang="en-US" noProof="1"/>
          </a:p>
        </p:txBody>
      </p:sp>
    </p:spTree>
    <p:extLst>
      <p:ext uri="{BB962C8B-B14F-4D97-AF65-F5344CB8AC3E}">
        <p14:creationId xmlns:p14="http://schemas.microsoft.com/office/powerpoint/2010/main" val="194646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idx="4294967295"/>
          </p:nvPr>
        </p:nvSpPr>
        <p:spPr/>
        <p:txBody>
          <a:bodyPr/>
          <a:lstStyle/>
          <a:p>
            <a:pPr eaLnBrk="1" hangingPunct="1"/>
            <a:r>
              <a:rPr lang="en-US" altLang="zh-CN" dirty="0" smtClean="0"/>
              <a:t>Summary</a:t>
            </a:r>
            <a:endParaRPr lang="zh-CN" altLang="en-US" dirty="0" smtClean="0"/>
          </a:p>
        </p:txBody>
      </p:sp>
      <p:sp>
        <p:nvSpPr>
          <p:cNvPr id="16387" name="内容占位符 2"/>
          <p:cNvSpPr>
            <a:spLocks noGrp="1" noChangeArrowheads="1"/>
          </p:cNvSpPr>
          <p:nvPr>
            <p:ph idx="4294967295"/>
          </p:nvPr>
        </p:nvSpPr>
        <p:spPr/>
        <p:txBody>
          <a:bodyPr/>
          <a:lstStyle/>
          <a:p>
            <a:pPr marL="0" indent="0" eaLnBrk="1" hangingPunct="1"/>
            <a:r>
              <a:rPr lang="en-US" altLang="zh-CN" dirty="0" smtClean="0"/>
              <a:t>In the past ten </a:t>
            </a:r>
            <a:r>
              <a:rPr lang="en-US" altLang="zh-CN" dirty="0" err="1" smtClean="0"/>
              <a:t>years,we</a:t>
            </a:r>
            <a:r>
              <a:rPr lang="en-US" altLang="zh-CN" dirty="0" smtClean="0"/>
              <a:t> got very important experience from SSM.</a:t>
            </a:r>
            <a:endParaRPr lang="zh-CN" altLang="en-US" dirty="0" smtClean="0"/>
          </a:p>
          <a:p>
            <a:pPr marL="0" indent="0" eaLnBrk="1" hangingPunct="1"/>
            <a:endParaRPr lang="zh-CN" altLang="en-US" dirty="0" smtClean="0"/>
          </a:p>
          <a:p>
            <a:pPr marL="0" indent="0" eaLnBrk="1" hangingPunct="1"/>
            <a:r>
              <a:rPr lang="zh-CN" altLang="en-US" dirty="0" smtClean="0"/>
              <a:t>About vacuum and Transition section </a:t>
            </a:r>
            <a:r>
              <a:rPr lang="en-US" altLang="zh-CN" dirty="0" smtClean="0"/>
              <a:t>problem</a:t>
            </a:r>
            <a:r>
              <a:rPr lang="zh-CN" altLang="en-US" dirty="0" smtClean="0"/>
              <a:t>, </a:t>
            </a:r>
            <a:r>
              <a:rPr lang="en-US" altLang="zh-CN" dirty="0" smtClean="0"/>
              <a:t>we are making</a:t>
            </a:r>
            <a:r>
              <a:rPr lang="zh-CN" altLang="en-US" dirty="0" smtClean="0"/>
              <a:t> a new valve </a:t>
            </a:r>
            <a:r>
              <a:rPr lang="zh-CN" altLang="en-US" dirty="0" smtClean="0"/>
              <a:t>box</a:t>
            </a:r>
            <a:r>
              <a:rPr lang="en-US" altLang="zh-CN" dirty="0" smtClean="0"/>
              <a:t>,the design of new one has been completed</a:t>
            </a:r>
            <a:r>
              <a:rPr lang="zh-CN" altLang="en-US" dirty="0" smtClean="0"/>
              <a:t>.</a:t>
            </a:r>
            <a:endParaRPr lang="zh-CN" altLang="en-US" dirty="0" smtClean="0"/>
          </a:p>
          <a:p>
            <a:pPr marL="0" indent="0" eaLnBrk="1" hangingPunct="1">
              <a:buFont typeface="Arial" panose="020B0604020202020204" pitchFamily="34" charset="0"/>
              <a:buNone/>
            </a:pPr>
            <a:endParaRPr lang="en-US" altLang="zh-CN" sz="4400" b="1" dirty="0" smtClean="0"/>
          </a:p>
          <a:p>
            <a:pPr marL="0" indent="0" eaLnBrk="1" hangingPunct="1">
              <a:buFont typeface="Arial" panose="020B0604020202020204" pitchFamily="34" charset="0"/>
              <a:buNone/>
            </a:pPr>
            <a:r>
              <a:rPr lang="en-US" altLang="zh-CN" sz="4400" b="1" dirty="0" smtClean="0"/>
              <a:t>                        Thanks!</a:t>
            </a:r>
            <a:endParaRPr lang="zh-CN" altLang="en-US" sz="4400" b="1" dirty="0" smtClean="0"/>
          </a:p>
        </p:txBody>
      </p:sp>
    </p:spTree>
    <p:extLst>
      <p:ext uri="{BB962C8B-B14F-4D97-AF65-F5344CB8AC3E}">
        <p14:creationId xmlns:p14="http://schemas.microsoft.com/office/powerpoint/2010/main" val="288475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43239"/>
          </a:xfrm>
        </p:spPr>
        <p:txBody>
          <a:bodyPr/>
          <a:lstStyle/>
          <a:p>
            <a:r>
              <a:rPr lang="en-US" altLang="zh-CN" noProof="1"/>
              <a:t>Brief </a:t>
            </a:r>
            <a:r>
              <a:rPr lang="en-US" altLang="zh-CN" noProof="1" smtClean="0"/>
              <a:t>introduction&amp;</a:t>
            </a:r>
            <a:r>
              <a:rPr lang="en-US" altLang="zh-CN" dirty="0" smtClean="0"/>
              <a:t>Operating </a:t>
            </a:r>
            <a:r>
              <a:rPr lang="en-US" altLang="zh-CN" dirty="0"/>
              <a:t>status</a:t>
            </a:r>
            <a:endParaRPr lang="zh-CN" altLang="en-US" dirty="0"/>
          </a:p>
        </p:txBody>
      </p:sp>
      <p:sp>
        <p:nvSpPr>
          <p:cNvPr id="3" name="内容占位符 2"/>
          <p:cNvSpPr>
            <a:spLocks noGrp="1"/>
          </p:cNvSpPr>
          <p:nvPr>
            <p:ph idx="1"/>
          </p:nvPr>
        </p:nvSpPr>
        <p:spPr>
          <a:xfrm>
            <a:off x="838200" y="1265382"/>
            <a:ext cx="10901218" cy="4911581"/>
          </a:xfrm>
        </p:spPr>
        <p:txBody>
          <a:bodyPr>
            <a:normAutofit/>
          </a:bodyPr>
          <a:lstStyle/>
          <a:p>
            <a:r>
              <a:rPr lang="en-US" altLang="zh-CN" dirty="0" smtClean="0"/>
              <a:t>BES </a:t>
            </a:r>
            <a:r>
              <a:rPr lang="en-US" altLang="zh-CN" dirty="0"/>
              <a:t>superconducting </a:t>
            </a:r>
            <a:r>
              <a:rPr lang="en-US" altLang="zh-CN" dirty="0" smtClean="0"/>
              <a:t>magnet(SSM) </a:t>
            </a:r>
            <a:r>
              <a:rPr lang="en-US" altLang="zh-CN" dirty="0"/>
              <a:t>is currently the largest single superconducting magnet manufactured in China. The normal working current of the magnet is 3369 A, and the yoke iron provides the circuit of magnetic field, which provides a constant magnetic field with a center field strength of 1 T and a certain degree of uniformity for the Beijing spectrometer, so that the charged particles are deflected in the magnetic field. By measuring the tracks of charged particles in the main drift chamber, the momentum </a:t>
            </a:r>
            <a:r>
              <a:rPr lang="en-US" altLang="zh-CN" dirty="0" smtClean="0"/>
              <a:t>of </a:t>
            </a:r>
            <a:r>
              <a:rPr lang="en-US" altLang="zh-CN" dirty="0"/>
              <a:t>the particles is </a:t>
            </a:r>
            <a:r>
              <a:rPr lang="en-US" altLang="zh-CN" dirty="0" smtClean="0"/>
              <a:t>obtained to research </a:t>
            </a:r>
            <a:r>
              <a:rPr lang="en-US" altLang="zh-CN" dirty="0"/>
              <a:t>the properties </a:t>
            </a:r>
            <a:r>
              <a:rPr lang="en-US" altLang="zh-CN" dirty="0" smtClean="0"/>
              <a:t>of </a:t>
            </a:r>
            <a:r>
              <a:rPr lang="en-US" altLang="zh-CN" dirty="0"/>
              <a:t>the basic </a:t>
            </a:r>
            <a:r>
              <a:rPr lang="en-US" altLang="zh-CN" dirty="0" smtClean="0"/>
              <a:t>particles.</a:t>
            </a:r>
          </a:p>
          <a:p>
            <a:r>
              <a:rPr lang="en-US" altLang="zh-CN" dirty="0" smtClean="0"/>
              <a:t> Normal Run was from 2008 to now.</a:t>
            </a:r>
            <a:r>
              <a:rPr lang="en-US" altLang="zh-CN" dirty="0"/>
              <a:t> </a:t>
            </a:r>
            <a:r>
              <a:rPr lang="en-US" altLang="zh-CN" dirty="0" smtClean="0"/>
              <a:t>SSM run about seven months every year.</a:t>
            </a:r>
          </a:p>
          <a:p>
            <a:endParaRPr lang="en-US" altLang="zh-CN" dirty="0" smtClean="0"/>
          </a:p>
        </p:txBody>
      </p:sp>
    </p:spTree>
    <p:extLst>
      <p:ext uri="{BB962C8B-B14F-4D97-AF65-F5344CB8AC3E}">
        <p14:creationId xmlns:p14="http://schemas.microsoft.com/office/powerpoint/2010/main" val="350811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77455" y="5957455"/>
            <a:ext cx="10113817" cy="646331"/>
          </a:xfrm>
          <a:prstGeom prst="rect">
            <a:avLst/>
          </a:prstGeom>
          <a:noFill/>
        </p:spPr>
        <p:txBody>
          <a:bodyPr wrap="square" rtlCol="0">
            <a:spAutoFit/>
          </a:bodyPr>
          <a:lstStyle/>
          <a:p>
            <a:pPr algn="ctr"/>
            <a:r>
              <a:rPr lang="en-US" altLang="zh-CN" sz="3600" b="1" dirty="0" smtClean="0"/>
              <a:t>   BES STRUCTURE</a:t>
            </a:r>
            <a:endParaRPr lang="zh-CN" altLang="en-US" sz="3600" b="1"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363" y="305564"/>
            <a:ext cx="9107528" cy="5617822"/>
          </a:xfrm>
          <a:prstGeom prst="rect">
            <a:avLst/>
          </a:prstGeom>
        </p:spPr>
      </p:pic>
    </p:spTree>
    <p:extLst>
      <p:ext uri="{BB962C8B-B14F-4D97-AF65-F5344CB8AC3E}">
        <p14:creationId xmlns:p14="http://schemas.microsoft.com/office/powerpoint/2010/main" val="33898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29673"/>
            <a:ext cx="10515600" cy="5447290"/>
          </a:xfrm>
        </p:spPr>
        <p:txBody>
          <a:bodyPr/>
          <a:lstStyle/>
          <a:p>
            <a:r>
              <a:rPr lang="en-US" altLang="zh-CN" dirty="0"/>
              <a:t>During the past ten </a:t>
            </a:r>
            <a:r>
              <a:rPr lang="en-US" altLang="zh-CN" dirty="0" err="1"/>
              <a:t>years,there</a:t>
            </a:r>
            <a:r>
              <a:rPr lang="en-US" altLang="zh-CN" dirty="0"/>
              <a:t> were total 37 quenches.</a:t>
            </a:r>
          </a:p>
          <a:p>
            <a:r>
              <a:rPr lang="en-US" altLang="zh-CN" dirty="0"/>
              <a:t>   </a:t>
            </a:r>
            <a:endParaRPr lang="zh-CN" altLang="en-US" dirty="0"/>
          </a:p>
          <a:p>
            <a:endParaRPr lang="zh-CN" altLang="en-US" dirty="0"/>
          </a:p>
        </p:txBody>
      </p:sp>
      <p:pic>
        <p:nvPicPr>
          <p:cNvPr id="4" name="图片 3"/>
          <p:cNvPicPr>
            <a:picLocks noChangeAspect="1"/>
          </p:cNvPicPr>
          <p:nvPr/>
        </p:nvPicPr>
        <p:blipFill>
          <a:blip r:embed="rId2"/>
          <a:stretch>
            <a:fillRect/>
          </a:stretch>
        </p:blipFill>
        <p:spPr>
          <a:xfrm>
            <a:off x="1096481" y="1256923"/>
            <a:ext cx="6800610" cy="4093642"/>
          </a:xfrm>
          <a:prstGeom prst="rect">
            <a:avLst/>
          </a:prstGeom>
        </p:spPr>
      </p:pic>
    </p:spTree>
    <p:extLst>
      <p:ext uri="{BB962C8B-B14F-4D97-AF65-F5344CB8AC3E}">
        <p14:creationId xmlns:p14="http://schemas.microsoft.com/office/powerpoint/2010/main" val="44314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noChangeArrowheads="1"/>
          </p:cNvSpPr>
          <p:nvPr>
            <p:ph type="title"/>
          </p:nvPr>
        </p:nvSpPr>
        <p:spPr>
          <a:xfrm>
            <a:off x="838200" y="55563"/>
            <a:ext cx="10377488" cy="682625"/>
          </a:xfrm>
        </p:spPr>
        <p:txBody>
          <a:bodyPr>
            <a:normAutofit fontScale="90000"/>
          </a:bodyPr>
          <a:lstStyle/>
          <a:p>
            <a:pPr algn="ctr"/>
            <a:r>
              <a:rPr lang="en-US" altLang="zh-CN" dirty="0" smtClean="0"/>
              <a:t>Current </a:t>
            </a:r>
            <a:r>
              <a:rPr lang="en-US" altLang="zh-CN" sz="2000" dirty="0"/>
              <a:t>(</a:t>
            </a:r>
            <a:r>
              <a:rPr lang="en-US" altLang="zh-CN" sz="2000" dirty="0" smtClean="0"/>
              <a:t>2015 </a:t>
            </a:r>
            <a:r>
              <a:rPr lang="en-US" altLang="zh-CN" sz="2000" dirty="0"/>
              <a:t>to </a:t>
            </a:r>
            <a:r>
              <a:rPr lang="en-US" altLang="zh-CN" sz="2000" dirty="0" smtClean="0"/>
              <a:t>2016 </a:t>
            </a:r>
            <a:r>
              <a:rPr lang="en-US" altLang="zh-CN" sz="2000" dirty="0"/>
              <a:t>run)</a:t>
            </a:r>
            <a:endParaRPr lang="en-US" altLang="zh-CN" sz="2000" dirty="0" smtClean="0"/>
          </a:p>
        </p:txBody>
      </p:sp>
      <p:pic>
        <p:nvPicPr>
          <p:cNvPr id="8194" name="内容占位符 2" descr="2016-6-1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4675" y="635000"/>
            <a:ext cx="10995025" cy="6029325"/>
          </a:xfrm>
        </p:spPr>
      </p:pic>
    </p:spTree>
    <p:extLst>
      <p:ext uri="{BB962C8B-B14F-4D97-AF65-F5344CB8AC3E}">
        <p14:creationId xmlns:p14="http://schemas.microsoft.com/office/powerpoint/2010/main" val="63932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p:nvPr>
        </p:nvSpPr>
        <p:spPr>
          <a:xfrm>
            <a:off x="838200" y="55563"/>
            <a:ext cx="10377488" cy="682625"/>
          </a:xfrm>
        </p:spPr>
        <p:txBody>
          <a:bodyPr>
            <a:normAutofit fontScale="90000"/>
          </a:bodyPr>
          <a:lstStyle/>
          <a:p>
            <a:pPr algn="ctr" eaLnBrk="1" hangingPunct="1"/>
            <a:r>
              <a:rPr lang="en-US" altLang="zh-CN" dirty="0" smtClean="0"/>
              <a:t>                    Current</a:t>
            </a:r>
            <a:r>
              <a:rPr lang="en-US" altLang="zh-CN" b="1" dirty="0" smtClean="0"/>
              <a:t>  </a:t>
            </a:r>
            <a:r>
              <a:rPr lang="en-US" altLang="zh-CN" sz="2000" dirty="0" smtClean="0"/>
              <a:t>(2016 to 2017 run)</a:t>
            </a:r>
          </a:p>
        </p:txBody>
      </p:sp>
      <p:pic>
        <p:nvPicPr>
          <p:cNvPr id="7171" name="内容占位符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52463" y="881063"/>
            <a:ext cx="11017250" cy="5589587"/>
          </a:xfrm>
        </p:spPr>
      </p:pic>
    </p:spTree>
    <p:extLst>
      <p:ext uri="{BB962C8B-B14F-4D97-AF65-F5344CB8AC3E}">
        <p14:creationId xmlns:p14="http://schemas.microsoft.com/office/powerpoint/2010/main" val="1167249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4425" y="226580"/>
            <a:ext cx="10515600" cy="373783"/>
          </a:xfrm>
        </p:spPr>
        <p:txBody>
          <a:bodyPr>
            <a:noAutofit/>
          </a:bodyPr>
          <a:lstStyle/>
          <a:p>
            <a:pPr algn="ctr"/>
            <a:r>
              <a:rPr lang="en-US" altLang="zh-CN" sz="4000" dirty="0" smtClean="0"/>
              <a:t>       Current</a:t>
            </a:r>
            <a:r>
              <a:rPr lang="en-US" altLang="zh-CN" sz="3200" dirty="0" smtClean="0"/>
              <a:t>      </a:t>
            </a:r>
            <a:r>
              <a:rPr lang="en-US" altLang="zh-CN" sz="1800" dirty="0" smtClean="0"/>
              <a:t>(2017 </a:t>
            </a:r>
            <a:r>
              <a:rPr lang="en-US" altLang="zh-CN" sz="1800" dirty="0"/>
              <a:t>to </a:t>
            </a:r>
            <a:r>
              <a:rPr lang="en-US" altLang="zh-CN" sz="1800" dirty="0" smtClean="0"/>
              <a:t>2018 </a:t>
            </a:r>
            <a:r>
              <a:rPr lang="en-US" altLang="zh-CN" sz="1800" dirty="0"/>
              <a:t>run)</a:t>
            </a:r>
            <a:endParaRPr lang="zh-CN" altLang="en-US" sz="1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032" y="791512"/>
            <a:ext cx="11074385" cy="6066488"/>
          </a:xfrm>
        </p:spPr>
      </p:pic>
    </p:spTree>
    <p:extLst>
      <p:ext uri="{BB962C8B-B14F-4D97-AF65-F5344CB8AC3E}">
        <p14:creationId xmlns:p14="http://schemas.microsoft.com/office/powerpoint/2010/main" val="117739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noChangeArrowheads="1"/>
          </p:cNvSpPr>
          <p:nvPr>
            <p:ph type="title"/>
          </p:nvPr>
        </p:nvSpPr>
        <p:spPr>
          <a:xfrm>
            <a:off x="946150" y="269875"/>
            <a:ext cx="4567238" cy="747713"/>
          </a:xfrm>
        </p:spPr>
        <p:txBody>
          <a:bodyPr/>
          <a:lstStyle/>
          <a:p>
            <a:pPr eaLnBrk="1" hangingPunct="1"/>
            <a:r>
              <a:rPr lang="en-US" altLang="zh-CN" smtClean="0"/>
              <a:t>Faults</a:t>
            </a:r>
          </a:p>
        </p:txBody>
      </p:sp>
      <p:sp>
        <p:nvSpPr>
          <p:cNvPr id="9219" name="内容占位符 2"/>
          <p:cNvSpPr>
            <a:spLocks noGrp="1"/>
          </p:cNvSpPr>
          <p:nvPr>
            <p:ph idx="1"/>
          </p:nvPr>
        </p:nvSpPr>
        <p:spPr>
          <a:xfrm>
            <a:off x="838200" y="1470025"/>
            <a:ext cx="4206875" cy="4822825"/>
          </a:xfrm>
        </p:spPr>
        <p:txBody>
          <a:bodyPr>
            <a:normAutofit lnSpcReduction="10000"/>
          </a:bodyPr>
          <a:lstStyle/>
          <a:p>
            <a:pPr eaLnBrk="1" hangingPunct="1"/>
            <a:r>
              <a:rPr lang="en-US" altLang="zh-CN" noProof="1" smtClean="0"/>
              <a:t>Slow discharge during exciting.</a:t>
            </a:r>
          </a:p>
          <a:p>
            <a:pPr eaLnBrk="1" hangingPunct="1"/>
            <a:r>
              <a:rPr lang="en-US" altLang="zh-CN" noProof="1" smtClean="0">
                <a:sym typeface="+mn-ea"/>
              </a:rPr>
              <a:t>Two slow discharges during exciting,and first discharge caused to quench. The reason for the two slow discharges is due to the aging of the device inside the quench detector. We tackled problem as the right diagrammatic sketch.</a:t>
            </a:r>
          </a:p>
        </p:txBody>
      </p:sp>
      <p:sp>
        <p:nvSpPr>
          <p:cNvPr id="43" name="矩形 42"/>
          <p:cNvSpPr/>
          <p:nvPr/>
        </p:nvSpPr>
        <p:spPr>
          <a:xfrm>
            <a:off x="6942138" y="1174750"/>
            <a:ext cx="877887" cy="13668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4" name="矩形 43"/>
          <p:cNvSpPr/>
          <p:nvPr/>
        </p:nvSpPr>
        <p:spPr>
          <a:xfrm>
            <a:off x="9518650" y="3538538"/>
            <a:ext cx="877888" cy="13668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矩形 44"/>
          <p:cNvSpPr/>
          <p:nvPr/>
        </p:nvSpPr>
        <p:spPr>
          <a:xfrm>
            <a:off x="8235950" y="3538538"/>
            <a:ext cx="876300" cy="13668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矩形 45"/>
          <p:cNvSpPr/>
          <p:nvPr/>
        </p:nvSpPr>
        <p:spPr>
          <a:xfrm>
            <a:off x="11318875" y="1158875"/>
            <a:ext cx="877888" cy="13668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7" name="直接连接符 46"/>
          <p:cNvCxnSpPr/>
          <p:nvPr/>
        </p:nvCxnSpPr>
        <p:spPr>
          <a:xfrm>
            <a:off x="5667375" y="1535113"/>
            <a:ext cx="1274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76900" y="2093913"/>
            <a:ext cx="1274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流程图: 汇总连接 48"/>
          <p:cNvSpPr/>
          <p:nvPr/>
        </p:nvSpPr>
        <p:spPr>
          <a:xfrm>
            <a:off x="6508750" y="1414463"/>
            <a:ext cx="184150" cy="258762"/>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流程图: 汇总连接 49"/>
          <p:cNvSpPr/>
          <p:nvPr/>
        </p:nvSpPr>
        <p:spPr>
          <a:xfrm>
            <a:off x="6508750" y="1963738"/>
            <a:ext cx="184150" cy="258762"/>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1" name="直接连接符 50"/>
          <p:cNvCxnSpPr/>
          <p:nvPr/>
        </p:nvCxnSpPr>
        <p:spPr>
          <a:xfrm flipV="1">
            <a:off x="5962650" y="4573588"/>
            <a:ext cx="22590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6296025" y="3838575"/>
            <a:ext cx="1939925"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左右箭头 52"/>
          <p:cNvSpPr/>
          <p:nvPr/>
        </p:nvSpPr>
        <p:spPr>
          <a:xfrm>
            <a:off x="9112250" y="4056063"/>
            <a:ext cx="406400" cy="268287"/>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4" name="直接连接符 53"/>
          <p:cNvCxnSpPr/>
          <p:nvPr/>
        </p:nvCxnSpPr>
        <p:spPr>
          <a:xfrm>
            <a:off x="7820025" y="1535113"/>
            <a:ext cx="3494088" cy="1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805738" y="2109788"/>
            <a:ext cx="350837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296025" y="1543050"/>
            <a:ext cx="0" cy="2295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962650" y="2119313"/>
            <a:ext cx="0" cy="2454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流程图: 汇总连接 57"/>
          <p:cNvSpPr/>
          <p:nvPr/>
        </p:nvSpPr>
        <p:spPr>
          <a:xfrm>
            <a:off x="8489950" y="1428750"/>
            <a:ext cx="184150" cy="258763"/>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流程图: 汇总连接 58"/>
          <p:cNvSpPr/>
          <p:nvPr/>
        </p:nvSpPr>
        <p:spPr>
          <a:xfrm>
            <a:off x="8489950" y="1989138"/>
            <a:ext cx="184150" cy="258762"/>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0" name="直接连接符 59"/>
          <p:cNvCxnSpPr/>
          <p:nvPr/>
        </p:nvCxnSpPr>
        <p:spPr>
          <a:xfrm>
            <a:off x="10396538" y="3825875"/>
            <a:ext cx="142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396538" y="4573588"/>
            <a:ext cx="319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10715625" y="2119313"/>
            <a:ext cx="0" cy="2454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0539413" y="1557338"/>
            <a:ext cx="0" cy="2268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41" name="文本框 63"/>
          <p:cNvSpPr txBox="1">
            <a:spLocks noChangeArrowheads="1"/>
          </p:cNvSpPr>
          <p:nvPr/>
        </p:nvSpPr>
        <p:spPr bwMode="auto">
          <a:xfrm>
            <a:off x="6692900" y="768350"/>
            <a:ext cx="1885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Qunech Detector</a:t>
            </a:r>
            <a:endParaRPr lang="zh-CN" altLang="en-US" sz="1800"/>
          </a:p>
        </p:txBody>
      </p:sp>
      <p:sp>
        <p:nvSpPr>
          <p:cNvPr id="9242" name="文本框 64"/>
          <p:cNvSpPr txBox="1">
            <a:spLocks noChangeArrowheads="1"/>
          </p:cNvSpPr>
          <p:nvPr/>
        </p:nvSpPr>
        <p:spPr bwMode="auto">
          <a:xfrm>
            <a:off x="7723188" y="3132138"/>
            <a:ext cx="1684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    OMRON-PLC</a:t>
            </a:r>
            <a:endParaRPr lang="zh-CN" altLang="en-US" sz="1800"/>
          </a:p>
        </p:txBody>
      </p:sp>
      <p:sp>
        <p:nvSpPr>
          <p:cNvPr id="9243" name="文本框 65"/>
          <p:cNvSpPr txBox="1">
            <a:spLocks noChangeArrowheads="1"/>
          </p:cNvSpPr>
          <p:nvPr/>
        </p:nvSpPr>
        <p:spPr bwMode="auto">
          <a:xfrm>
            <a:off x="9140825" y="3116263"/>
            <a:ext cx="204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    OMRON-PLC</a:t>
            </a:r>
            <a:endParaRPr lang="zh-CN" altLang="en-US" sz="1800"/>
          </a:p>
        </p:txBody>
      </p:sp>
      <p:sp>
        <p:nvSpPr>
          <p:cNvPr id="9244" name="文本框 66"/>
          <p:cNvSpPr txBox="1">
            <a:spLocks noChangeArrowheads="1"/>
          </p:cNvSpPr>
          <p:nvPr/>
        </p:nvSpPr>
        <p:spPr bwMode="auto">
          <a:xfrm>
            <a:off x="8650288" y="3825875"/>
            <a:ext cx="46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AD081</a:t>
            </a:r>
            <a:endParaRPr lang="zh-CN" altLang="en-US" sz="1800"/>
          </a:p>
        </p:txBody>
      </p:sp>
      <p:sp>
        <p:nvSpPr>
          <p:cNvPr id="9245" name="文本框 67"/>
          <p:cNvSpPr txBox="1">
            <a:spLocks noChangeArrowheads="1"/>
          </p:cNvSpPr>
          <p:nvPr/>
        </p:nvSpPr>
        <p:spPr bwMode="auto">
          <a:xfrm>
            <a:off x="9447213" y="3825875"/>
            <a:ext cx="4619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OC211</a:t>
            </a:r>
            <a:endParaRPr lang="zh-CN" altLang="en-US" sz="1800"/>
          </a:p>
        </p:txBody>
      </p:sp>
      <p:sp>
        <p:nvSpPr>
          <p:cNvPr id="9246" name="文本框 68"/>
          <p:cNvSpPr txBox="1">
            <a:spLocks noChangeArrowheads="1"/>
          </p:cNvSpPr>
          <p:nvPr/>
        </p:nvSpPr>
        <p:spPr bwMode="auto">
          <a:xfrm>
            <a:off x="6935788" y="1417638"/>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Channel 1</a:t>
            </a:r>
            <a:endParaRPr lang="zh-CN" altLang="en-US" sz="1200"/>
          </a:p>
        </p:txBody>
      </p:sp>
      <p:sp>
        <p:nvSpPr>
          <p:cNvPr id="9247" name="文本框 69"/>
          <p:cNvSpPr txBox="1">
            <a:spLocks noChangeArrowheads="1"/>
          </p:cNvSpPr>
          <p:nvPr/>
        </p:nvSpPr>
        <p:spPr bwMode="auto">
          <a:xfrm>
            <a:off x="6935788" y="1989138"/>
            <a:ext cx="865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Channel 2</a:t>
            </a:r>
            <a:endParaRPr lang="zh-CN" altLang="en-US" sz="1200"/>
          </a:p>
        </p:txBody>
      </p:sp>
      <p:sp>
        <p:nvSpPr>
          <p:cNvPr id="9248" name="文本框 70"/>
          <p:cNvSpPr txBox="1">
            <a:spLocks noChangeArrowheads="1"/>
          </p:cNvSpPr>
          <p:nvPr/>
        </p:nvSpPr>
        <p:spPr bwMode="auto">
          <a:xfrm>
            <a:off x="8293100" y="3714750"/>
            <a:ext cx="43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A-1</a:t>
            </a:r>
            <a:endParaRPr lang="zh-CN" altLang="en-US" sz="1200"/>
          </a:p>
        </p:txBody>
      </p:sp>
      <p:sp>
        <p:nvSpPr>
          <p:cNvPr id="9249" name="文本框 71"/>
          <p:cNvSpPr txBox="1">
            <a:spLocks noChangeArrowheads="1"/>
          </p:cNvSpPr>
          <p:nvPr/>
        </p:nvSpPr>
        <p:spPr bwMode="auto">
          <a:xfrm>
            <a:off x="8278813" y="4435475"/>
            <a:ext cx="430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B-1</a:t>
            </a:r>
            <a:endParaRPr lang="zh-CN" altLang="en-US" sz="1200"/>
          </a:p>
        </p:txBody>
      </p:sp>
      <p:sp>
        <p:nvSpPr>
          <p:cNvPr id="9250" name="文本框 72"/>
          <p:cNvSpPr txBox="1">
            <a:spLocks noChangeArrowheads="1"/>
          </p:cNvSpPr>
          <p:nvPr/>
        </p:nvSpPr>
        <p:spPr bwMode="auto">
          <a:xfrm>
            <a:off x="10082213" y="3640138"/>
            <a:ext cx="29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0</a:t>
            </a:r>
            <a:endParaRPr lang="zh-CN" altLang="en-US" sz="1800"/>
          </a:p>
        </p:txBody>
      </p:sp>
      <p:sp>
        <p:nvSpPr>
          <p:cNvPr id="9251" name="文本框 73"/>
          <p:cNvSpPr txBox="1">
            <a:spLocks noChangeArrowheads="1"/>
          </p:cNvSpPr>
          <p:nvPr/>
        </p:nvSpPr>
        <p:spPr bwMode="auto">
          <a:xfrm>
            <a:off x="10079038" y="4387850"/>
            <a:ext cx="29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1</a:t>
            </a:r>
            <a:endParaRPr lang="zh-CN" altLang="en-US" sz="1800"/>
          </a:p>
        </p:txBody>
      </p:sp>
      <p:sp>
        <p:nvSpPr>
          <p:cNvPr id="9252" name="文本框 74"/>
          <p:cNvSpPr txBox="1">
            <a:spLocks noChangeArrowheads="1"/>
          </p:cNvSpPr>
          <p:nvPr/>
        </p:nvSpPr>
        <p:spPr bwMode="auto">
          <a:xfrm>
            <a:off x="5140325" y="1241425"/>
            <a:ext cx="1155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Current lead </a:t>
            </a:r>
            <a:r>
              <a:rPr lang="en-US" altLang="zh-CN" sz="1600"/>
              <a:t>A</a:t>
            </a:r>
            <a:endParaRPr lang="zh-CN" altLang="en-US" sz="1600"/>
          </a:p>
        </p:txBody>
      </p:sp>
      <p:sp>
        <p:nvSpPr>
          <p:cNvPr id="9253" name="文本框 75"/>
          <p:cNvSpPr txBox="1">
            <a:spLocks noChangeArrowheads="1"/>
          </p:cNvSpPr>
          <p:nvPr/>
        </p:nvSpPr>
        <p:spPr bwMode="auto">
          <a:xfrm>
            <a:off x="5140325" y="1779588"/>
            <a:ext cx="1160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Current lead </a:t>
            </a:r>
            <a:r>
              <a:rPr lang="en-US" altLang="zh-CN" sz="1600"/>
              <a:t>B</a:t>
            </a:r>
            <a:endParaRPr lang="zh-CN" altLang="en-US" sz="1600"/>
          </a:p>
        </p:txBody>
      </p:sp>
      <p:sp>
        <p:nvSpPr>
          <p:cNvPr id="9254" name="文本框 76"/>
          <p:cNvSpPr txBox="1">
            <a:spLocks noChangeArrowheads="1"/>
          </p:cNvSpPr>
          <p:nvPr/>
        </p:nvSpPr>
        <p:spPr bwMode="auto">
          <a:xfrm>
            <a:off x="8723313" y="1277938"/>
            <a:ext cx="167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No.32 signal line—I7</a:t>
            </a:r>
            <a:endParaRPr lang="zh-CN" altLang="en-US" sz="1600"/>
          </a:p>
        </p:txBody>
      </p:sp>
      <p:sp>
        <p:nvSpPr>
          <p:cNvPr id="9255" name="文本框 77"/>
          <p:cNvSpPr txBox="1">
            <a:spLocks noChangeArrowheads="1"/>
          </p:cNvSpPr>
          <p:nvPr/>
        </p:nvSpPr>
        <p:spPr bwMode="auto">
          <a:xfrm>
            <a:off x="8737600" y="1855788"/>
            <a:ext cx="167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a:t>No.32 signal line—I8</a:t>
            </a:r>
            <a:endParaRPr lang="zh-CN" altLang="en-US" sz="1600"/>
          </a:p>
        </p:txBody>
      </p:sp>
      <p:sp>
        <p:nvSpPr>
          <p:cNvPr id="9256" name="文本框 78"/>
          <p:cNvSpPr txBox="1">
            <a:spLocks noChangeArrowheads="1"/>
          </p:cNvSpPr>
          <p:nvPr/>
        </p:nvSpPr>
        <p:spPr bwMode="auto">
          <a:xfrm>
            <a:off x="8221663" y="5321300"/>
            <a:ext cx="2401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t>                      </a:t>
            </a:r>
            <a:r>
              <a:rPr lang="en-US" altLang="zh-CN" sz="1800"/>
              <a:t>BES HALL</a:t>
            </a:r>
            <a:endParaRPr lang="zh-CN" altLang="en-US" sz="1800"/>
          </a:p>
        </p:txBody>
      </p:sp>
      <p:sp>
        <p:nvSpPr>
          <p:cNvPr id="9257" name="文本框 79"/>
          <p:cNvSpPr txBox="1">
            <a:spLocks noChangeArrowheads="1"/>
          </p:cNvSpPr>
          <p:nvPr/>
        </p:nvSpPr>
        <p:spPr bwMode="auto">
          <a:xfrm>
            <a:off x="11044238" y="5321300"/>
            <a:ext cx="1127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t> </a:t>
            </a:r>
            <a:r>
              <a:rPr lang="en-US" altLang="zh-CN" sz="1800"/>
              <a:t>POWER CONTROLROOM</a:t>
            </a:r>
            <a:endParaRPr lang="zh-CN" altLang="en-US" sz="1800"/>
          </a:p>
        </p:txBody>
      </p:sp>
      <p:pic>
        <p:nvPicPr>
          <p:cNvPr id="9258" name="图片 8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9313" y="269875"/>
            <a:ext cx="30162"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9" name="文本框 81"/>
          <p:cNvSpPr txBox="1">
            <a:spLocks noChangeArrowheads="1"/>
          </p:cNvSpPr>
          <p:nvPr/>
        </p:nvSpPr>
        <p:spPr bwMode="auto">
          <a:xfrm>
            <a:off x="10414000" y="728663"/>
            <a:ext cx="213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t>    interlock PLC</a:t>
            </a:r>
            <a:endParaRPr lang="zh-CN" altLang="en-US" sz="1800"/>
          </a:p>
        </p:txBody>
      </p:sp>
    </p:spTree>
    <p:extLst>
      <p:ext uri="{BB962C8B-B14F-4D97-AF65-F5344CB8AC3E}">
        <p14:creationId xmlns:p14="http://schemas.microsoft.com/office/powerpoint/2010/main" val="124564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5667</TotalTime>
  <Words>767</Words>
  <Application>Microsoft Office PowerPoint</Application>
  <PresentationFormat>宽屏</PresentationFormat>
  <Paragraphs>108</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华文楷体</vt:lpstr>
      <vt:lpstr>宋体</vt:lpstr>
      <vt:lpstr>Arial</vt:lpstr>
      <vt:lpstr>Calibri</vt:lpstr>
      <vt:lpstr>Calibri Light</vt:lpstr>
      <vt:lpstr>Times New Roman</vt:lpstr>
      <vt:lpstr>Wingdings</vt:lpstr>
      <vt:lpstr>Office 主题</vt:lpstr>
      <vt:lpstr>OPERATING STATUS OF BES  SUPERCONDUCTING MAGNET</vt:lpstr>
      <vt:lpstr>                                 Outline</vt:lpstr>
      <vt:lpstr>Brief introduction&amp;Operating status</vt:lpstr>
      <vt:lpstr>PowerPoint 演示文稿</vt:lpstr>
      <vt:lpstr>PowerPoint 演示文稿</vt:lpstr>
      <vt:lpstr>Current (2015 to 2016 run)</vt:lpstr>
      <vt:lpstr>                    Current  (2016 to 2017 run)</vt:lpstr>
      <vt:lpstr>       Current      (2017 to 2018 run)</vt:lpstr>
      <vt:lpstr>Faults</vt:lpstr>
      <vt:lpstr>Aging Problems</vt:lpstr>
      <vt:lpstr>Aging Problem－－Vacuum</vt:lpstr>
      <vt:lpstr>PowerPoint 演示文稿</vt:lpstr>
      <vt:lpstr>PowerPoint 演示文稿</vt:lpstr>
      <vt:lpstr>PowerPoint 演示文稿</vt:lpstr>
      <vt:lpstr>Aging Problem－－Transition section in valve box</vt:lpstr>
      <vt:lpstr>Design of new valve box---Requirements and technical improvements</vt:lpstr>
      <vt:lpstr>Design of new valve box- New current leads</vt:lpstr>
      <vt:lpstr>Design of new valve box- Cryogenic pipeline</vt:lpstr>
      <vt:lpstr>cooling structure of the transition section </vt:lpstr>
      <vt:lpstr>Summary</vt:lpstr>
    </vt:vector>
  </TitlesOfParts>
  <Company>mycomputer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STATUS OF BES  SUPERCONDUCTING MAGNET</dc:title>
  <dc:creator>unknown</dc:creator>
  <cp:lastModifiedBy>unknown</cp:lastModifiedBy>
  <cp:revision>37</cp:revision>
  <dcterms:created xsi:type="dcterms:W3CDTF">2018-05-16T07:47:28Z</dcterms:created>
  <dcterms:modified xsi:type="dcterms:W3CDTF">2018-06-04T08:40:49Z</dcterms:modified>
</cp:coreProperties>
</file>