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0" r:id="rId2"/>
    <p:sldMasterId id="2147483689" r:id="rId3"/>
    <p:sldMasterId id="2147483694" r:id="rId4"/>
    <p:sldMasterId id="2147483699" r:id="rId5"/>
  </p:sldMasterIdLst>
  <p:notesMasterIdLst>
    <p:notesMasterId r:id="rId40"/>
  </p:notesMasterIdLst>
  <p:handoutMasterIdLst>
    <p:handoutMasterId r:id="rId41"/>
  </p:handoutMasterIdLst>
  <p:sldIdLst>
    <p:sldId id="256" r:id="rId6"/>
    <p:sldId id="261" r:id="rId7"/>
    <p:sldId id="515" r:id="rId8"/>
    <p:sldId id="504" r:id="rId9"/>
    <p:sldId id="506" r:id="rId10"/>
    <p:sldId id="505" r:id="rId11"/>
    <p:sldId id="493" r:id="rId12"/>
    <p:sldId id="494" r:id="rId13"/>
    <p:sldId id="495" r:id="rId14"/>
    <p:sldId id="496" r:id="rId15"/>
    <p:sldId id="497" r:id="rId16"/>
    <p:sldId id="502" r:id="rId17"/>
    <p:sldId id="498" r:id="rId18"/>
    <p:sldId id="499" r:id="rId19"/>
    <p:sldId id="501" r:id="rId20"/>
    <p:sldId id="507" r:id="rId21"/>
    <p:sldId id="509" r:id="rId22"/>
    <p:sldId id="485" r:id="rId23"/>
    <p:sldId id="447" r:id="rId24"/>
    <p:sldId id="459" r:id="rId25"/>
    <p:sldId id="457" r:id="rId26"/>
    <p:sldId id="446" r:id="rId27"/>
    <p:sldId id="476" r:id="rId28"/>
    <p:sldId id="467" r:id="rId29"/>
    <p:sldId id="513" r:id="rId30"/>
    <p:sldId id="510" r:id="rId31"/>
    <p:sldId id="491" r:id="rId32"/>
    <p:sldId id="489" r:id="rId33"/>
    <p:sldId id="480" r:id="rId34"/>
    <p:sldId id="481" r:id="rId35"/>
    <p:sldId id="482" r:id="rId36"/>
    <p:sldId id="516" r:id="rId37"/>
    <p:sldId id="402" r:id="rId38"/>
    <p:sldId id="403" r:id="rId39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ise" initials="HW" lastIdx="52" clrIdx="0"/>
  <p:cmAuthor id="1" name="Ohlig Klaus" initials="OHK" lastIdx="12" clrIdx="1"/>
  <p:cmAuthor id="2" name="Decker Lutz" initials="Dec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00CC00"/>
    <a:srgbClr val="66FF33"/>
    <a:srgbClr val="008000"/>
    <a:srgbClr val="0000FF"/>
    <a:srgbClr val="CC00CC"/>
    <a:srgbClr val="006600"/>
    <a:srgbClr val="009900"/>
    <a:srgbClr val="99FF33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 autoAdjust="0"/>
    <p:restoredTop sz="97286" autoAdjust="0"/>
  </p:normalViewPr>
  <p:slideViewPr>
    <p:cSldViewPr snapToGrid="0" showGuides="1">
      <p:cViewPr>
        <p:scale>
          <a:sx n="120" d="100"/>
          <a:sy n="120" d="100"/>
        </p:scale>
        <p:origin x="-324" y="846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1494" y="888"/>
      </p:cViewPr>
      <p:guideLst>
        <p:guide orient="horz" pos="3133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404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404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08DDF-290B-49BC-9F94-6BC547E80180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202"/>
            <a:ext cx="5029200" cy="44755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/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dirty="0" smtClean="0"/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Upper area: </a:t>
            </a:r>
            <a:r>
              <a:rPr lang="en-GB" sz="1100" b="1" dirty="0" smtClean="0"/>
              <a:t>Title</a:t>
            </a:r>
            <a:r>
              <a:rPr lang="en-GB" sz="1100" dirty="0" smtClean="0"/>
              <a:t> of your talk, max. 2 rows of the defined size (55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Lower area </a:t>
            </a:r>
            <a:r>
              <a:rPr lang="en-GB" sz="1100" b="1" dirty="0" smtClean="0"/>
              <a:t>(subtitle):</a:t>
            </a:r>
            <a:r>
              <a:rPr lang="en-GB" sz="1100" dirty="0" smtClean="0"/>
              <a:t> Conference/meeting/workshop, location, date, </a:t>
            </a:r>
            <a:br>
              <a:rPr lang="en-GB" sz="1100" dirty="0" smtClean="0"/>
            </a:br>
            <a:r>
              <a:rPr lang="en-GB" sz="1100" dirty="0" smtClean="0"/>
              <a:t>your name and affiliation, max. 4 rows of the defined size (32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Change </a:t>
            </a:r>
            <a:r>
              <a:rPr lang="en-GB" sz="1100" dirty="0"/>
              <a:t>the </a:t>
            </a:r>
            <a:r>
              <a:rPr lang="en-GB" sz="1100" b="1" dirty="0"/>
              <a:t>partner logos</a:t>
            </a:r>
            <a:r>
              <a:rPr lang="en-GB" sz="1100" dirty="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/>
              <a:t>Before you start</a:t>
            </a:r>
            <a:r>
              <a:rPr lang="en-GB" sz="1200" dirty="0" smtClean="0"/>
              <a:t> editing the slides of your talk change to the </a:t>
            </a:r>
            <a:r>
              <a:rPr lang="en-GB" sz="1200" b="1" dirty="0" smtClean="0"/>
              <a:t>Master Slide view</a:t>
            </a:r>
            <a:r>
              <a:rPr lang="en-GB" sz="1200" dirty="0" smtClean="0"/>
              <a:t>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dirty="0" smtClean="0"/>
              <a:t>Menu button “View”</a:t>
            </a:r>
            <a:r>
              <a:rPr lang="en-GB" sz="1200" baseline="0" dirty="0" smtClean="0"/>
              <a:t> &gt; </a:t>
            </a:r>
            <a:r>
              <a:rPr lang="en-GB" sz="1200" dirty="0" smtClean="0">
                <a:sym typeface="Wingdings" pitchFamily="2" charset="2"/>
              </a:rPr>
              <a:t>Slide Master: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2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>
                <a:sym typeface="Wingdings" pitchFamily="2" charset="2"/>
              </a:rPr>
              <a:t>Edit the following items: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b="1" dirty="0" smtClean="0">
                <a:sym typeface="Wingdings" pitchFamily="2" charset="2"/>
              </a:rPr>
              <a:t>1. O</a:t>
            </a:r>
            <a:r>
              <a:rPr lang="en-GB" sz="1200" b="1" dirty="0" smtClean="0">
                <a:sym typeface="Wingdings" pitchFamily="2" charset="2"/>
              </a:rPr>
              <a:t>n the Title slide (second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     </a:t>
            </a:r>
            <a:r>
              <a:rPr lang="en-GB" sz="1200" b="0" baseline="0" dirty="0" smtClean="0">
                <a:sym typeface="Wingdings" pitchFamily="2" charset="2"/>
              </a:rPr>
              <a:t> a) C</a:t>
            </a:r>
            <a:r>
              <a:rPr lang="en-GB" sz="1200" dirty="0" smtClean="0">
                <a:sym typeface="Wingdings" pitchFamily="2" charset="2"/>
              </a:rPr>
              <a:t>lick to add title of your</a:t>
            </a:r>
            <a:r>
              <a:rPr lang="en-GB" sz="1200" baseline="0" dirty="0" smtClean="0">
                <a:sym typeface="Wingdings" pitchFamily="2" charset="2"/>
              </a:rPr>
              <a:t> talk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aseline="0" dirty="0" smtClean="0">
                <a:sym typeface="Wingdings" pitchFamily="2" charset="2"/>
              </a:rPr>
              <a:t>      b) </a:t>
            </a:r>
            <a:r>
              <a:rPr lang="en-GB" sz="1200" dirty="0" smtClean="0">
                <a:sym typeface="Wingdings" pitchFamily="2" charset="2"/>
              </a:rPr>
              <a:t>Click to add subtitle</a:t>
            </a:r>
            <a:r>
              <a:rPr lang="en-GB" sz="1200" baseline="0" dirty="0" smtClean="0">
                <a:sym typeface="Wingdings" pitchFamily="2" charset="2"/>
              </a:rPr>
              <a:t> </a:t>
            </a:r>
            <a:r>
              <a:rPr lang="en-GB" noProof="0" dirty="0" smtClean="0"/>
              <a:t>(conference, location, name of the speaker, date)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ym typeface="Wingdings" pitchFamily="2" charset="2"/>
              </a:rPr>
              <a:t>2. O</a:t>
            </a:r>
            <a:r>
              <a:rPr lang="en-GB" sz="1200" b="1" dirty="0" smtClean="0">
                <a:sym typeface="Wingdings" pitchFamily="2" charset="2"/>
              </a:rPr>
              <a:t>n the Slide Master (first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noProof="0" dirty="0" smtClean="0">
                <a:sym typeface="Wingdings" pitchFamily="2" charset="2"/>
              </a:rPr>
              <a:t>      a) The </a:t>
            </a:r>
            <a:r>
              <a:rPr lang="en-GB" sz="1200" dirty="0" smtClean="0">
                <a:sym typeface="Wingdings" pitchFamily="2" charset="2"/>
              </a:rPr>
              <a:t>1st row in the violet header: </a:t>
            </a:r>
            <a:r>
              <a:rPr lang="de-DE" sz="1200" dirty="0" smtClean="0">
                <a:sym typeface="Wingdings" pitchFamily="2" charset="2"/>
              </a:rPr>
              <a:t>D</a:t>
            </a:r>
            <a:r>
              <a:rPr lang="en-GB" sz="1200" dirty="0" err="1" smtClean="0">
                <a:sym typeface="Wingdings" pitchFamily="2" charset="2"/>
              </a:rPr>
              <a:t>elete</a:t>
            </a:r>
            <a:r>
              <a:rPr lang="en-GB" sz="1200" dirty="0" smtClean="0">
                <a:sym typeface="Wingdings" pitchFamily="2" charset="2"/>
              </a:rPr>
              <a:t> the existent text and write the title of your talk into this text field</a:t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200" dirty="0" smtClean="0">
                <a:sym typeface="Wingdings" pitchFamily="2" charset="2"/>
              </a:rPr>
            </a:br>
            <a:endParaRPr lang="en-GB" sz="1200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dirty="0" smtClean="0">
                <a:sym typeface="Wingdings" pitchFamily="2" charset="2"/>
              </a:rPr>
              <a:t>If you want to use more </a:t>
            </a:r>
            <a:r>
              <a:rPr lang="en-GB" sz="1200" b="1" dirty="0" smtClean="0">
                <a:sym typeface="Wingdings" pitchFamily="2" charset="2"/>
              </a:rPr>
              <a:t>partner logos</a:t>
            </a:r>
            <a:r>
              <a:rPr lang="en-GB" sz="1200" dirty="0" smtClean="0">
                <a:sym typeface="Wingdings" pitchFamily="2" charset="2"/>
              </a:rPr>
              <a:t> position them left beside the DESY logo in the footer area.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endParaRPr lang="en-GB" sz="1200" b="1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Close Master View</a:t>
            </a:r>
            <a:endParaRPr lang="en-GB" sz="1200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376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285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/>
              <a:t>Before you start</a:t>
            </a:r>
            <a:r>
              <a:rPr lang="en-GB" sz="1200" dirty="0" smtClean="0"/>
              <a:t> editing the slides of your talk change to the </a:t>
            </a:r>
            <a:r>
              <a:rPr lang="en-GB" sz="1200" b="1" dirty="0" smtClean="0"/>
              <a:t>Master Slide view</a:t>
            </a:r>
            <a:r>
              <a:rPr lang="en-GB" sz="1200" dirty="0" smtClean="0"/>
              <a:t>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dirty="0" smtClean="0"/>
              <a:t>Menu button “View”</a:t>
            </a:r>
            <a:r>
              <a:rPr lang="en-GB" sz="1200" baseline="0" dirty="0" smtClean="0"/>
              <a:t> &gt; </a:t>
            </a:r>
            <a:r>
              <a:rPr lang="en-GB" sz="1200" dirty="0" smtClean="0">
                <a:sym typeface="Wingdings" pitchFamily="2" charset="2"/>
              </a:rPr>
              <a:t>Slide Master: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2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>
                <a:sym typeface="Wingdings" pitchFamily="2" charset="2"/>
              </a:rPr>
              <a:t>Edit the following items: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b="1" dirty="0" smtClean="0">
                <a:sym typeface="Wingdings" pitchFamily="2" charset="2"/>
              </a:rPr>
              <a:t>1. O</a:t>
            </a:r>
            <a:r>
              <a:rPr lang="en-GB" sz="1200" b="1" dirty="0" smtClean="0">
                <a:sym typeface="Wingdings" pitchFamily="2" charset="2"/>
              </a:rPr>
              <a:t>n the Title slide (second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     </a:t>
            </a:r>
            <a:r>
              <a:rPr lang="en-GB" sz="1200" b="0" baseline="0" dirty="0" smtClean="0">
                <a:sym typeface="Wingdings" pitchFamily="2" charset="2"/>
              </a:rPr>
              <a:t> a) C</a:t>
            </a:r>
            <a:r>
              <a:rPr lang="en-GB" sz="1200" dirty="0" smtClean="0">
                <a:sym typeface="Wingdings" pitchFamily="2" charset="2"/>
              </a:rPr>
              <a:t>lick to add title of your</a:t>
            </a:r>
            <a:r>
              <a:rPr lang="en-GB" sz="1200" baseline="0" dirty="0" smtClean="0">
                <a:sym typeface="Wingdings" pitchFamily="2" charset="2"/>
              </a:rPr>
              <a:t> talk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aseline="0" dirty="0" smtClean="0">
                <a:sym typeface="Wingdings" pitchFamily="2" charset="2"/>
              </a:rPr>
              <a:t>      b) </a:t>
            </a:r>
            <a:r>
              <a:rPr lang="en-GB" sz="1200" dirty="0" smtClean="0">
                <a:sym typeface="Wingdings" pitchFamily="2" charset="2"/>
              </a:rPr>
              <a:t>Click to add subtitle</a:t>
            </a:r>
            <a:r>
              <a:rPr lang="en-GB" sz="1200" baseline="0" dirty="0" smtClean="0">
                <a:sym typeface="Wingdings" pitchFamily="2" charset="2"/>
              </a:rPr>
              <a:t> </a:t>
            </a:r>
            <a:r>
              <a:rPr lang="en-GB" noProof="0" dirty="0" smtClean="0"/>
              <a:t>(conference, location, name of the speaker, date)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ym typeface="Wingdings" pitchFamily="2" charset="2"/>
              </a:rPr>
              <a:t>2. O</a:t>
            </a:r>
            <a:r>
              <a:rPr lang="en-GB" sz="1200" b="1" dirty="0" smtClean="0">
                <a:sym typeface="Wingdings" pitchFamily="2" charset="2"/>
              </a:rPr>
              <a:t>n the Slide Master (first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noProof="0" dirty="0" smtClean="0">
                <a:sym typeface="Wingdings" pitchFamily="2" charset="2"/>
              </a:rPr>
              <a:t>      a) The </a:t>
            </a:r>
            <a:r>
              <a:rPr lang="en-GB" sz="1200" dirty="0" smtClean="0">
                <a:sym typeface="Wingdings" pitchFamily="2" charset="2"/>
              </a:rPr>
              <a:t>1st row in the violet header: </a:t>
            </a:r>
            <a:r>
              <a:rPr lang="de-DE" sz="1200" dirty="0" smtClean="0">
                <a:sym typeface="Wingdings" pitchFamily="2" charset="2"/>
              </a:rPr>
              <a:t>D</a:t>
            </a:r>
            <a:r>
              <a:rPr lang="en-GB" sz="1200" dirty="0" err="1" smtClean="0">
                <a:sym typeface="Wingdings" pitchFamily="2" charset="2"/>
              </a:rPr>
              <a:t>elete</a:t>
            </a:r>
            <a:r>
              <a:rPr lang="en-GB" sz="1200" dirty="0" smtClean="0">
                <a:sym typeface="Wingdings" pitchFamily="2" charset="2"/>
              </a:rPr>
              <a:t> the existent text and write the title of your talk into this text field</a:t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200" dirty="0" smtClean="0">
                <a:sym typeface="Wingdings" pitchFamily="2" charset="2"/>
              </a:rPr>
            </a:br>
            <a:endParaRPr lang="en-GB" sz="1200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dirty="0" smtClean="0">
                <a:sym typeface="Wingdings" pitchFamily="2" charset="2"/>
              </a:rPr>
              <a:t>If you want to use more </a:t>
            </a:r>
            <a:r>
              <a:rPr lang="en-GB" sz="1200" b="1" dirty="0" smtClean="0">
                <a:sym typeface="Wingdings" pitchFamily="2" charset="2"/>
              </a:rPr>
              <a:t>partner logos</a:t>
            </a:r>
            <a:r>
              <a:rPr lang="en-GB" sz="1200" dirty="0" smtClean="0">
                <a:sym typeface="Wingdings" pitchFamily="2" charset="2"/>
              </a:rPr>
              <a:t> position them left beside the DESY logo in the footer area.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endParaRPr lang="en-GB" sz="1200" b="1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Close Master View</a:t>
            </a:r>
            <a:endParaRPr lang="en-GB" sz="1200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376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45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31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31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615362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z="4400" dirty="0" err="1" smtClean="0"/>
              <a:t>Commissioning</a:t>
            </a:r>
            <a:r>
              <a:rPr lang="de-DE" sz="4400" dirty="0" smtClean="0"/>
              <a:t> </a:t>
            </a:r>
            <a:r>
              <a:rPr lang="de-DE" sz="4400" dirty="0" err="1" smtClean="0"/>
              <a:t>and</a:t>
            </a:r>
            <a:r>
              <a:rPr lang="de-DE" sz="4400" dirty="0" smtClean="0"/>
              <a:t> </a:t>
            </a:r>
            <a:r>
              <a:rPr lang="de-DE" sz="4400" dirty="0" err="1" smtClean="0"/>
              <a:t>first</a:t>
            </a:r>
            <a:r>
              <a:rPr lang="de-DE" sz="4400" dirty="0" smtClean="0"/>
              <a:t> </a:t>
            </a:r>
            <a:r>
              <a:rPr lang="de-DE" sz="4400" dirty="0" err="1" smtClean="0"/>
              <a:t>operation</a:t>
            </a:r>
            <a:r>
              <a:rPr lang="de-DE" sz="4400" dirty="0" smtClean="0"/>
              <a:t> </a:t>
            </a:r>
            <a:r>
              <a:rPr lang="de-DE" sz="4400" dirty="0" err="1" smtClean="0"/>
              <a:t>of</a:t>
            </a:r>
            <a:r>
              <a:rPr lang="de-DE" sz="4400" dirty="0" smtClean="0"/>
              <a:t> </a:t>
            </a:r>
            <a:r>
              <a:rPr lang="de-DE" sz="4400" dirty="0" err="1" smtClean="0"/>
              <a:t>the</a:t>
            </a:r>
            <a:r>
              <a:rPr lang="de-DE" sz="4400" dirty="0" smtClean="0"/>
              <a:t> XFEL </a:t>
            </a:r>
            <a:r>
              <a:rPr lang="de-DE" sz="4400" dirty="0" err="1" smtClean="0"/>
              <a:t>cryogenic</a:t>
            </a:r>
            <a:r>
              <a:rPr lang="de-DE" sz="4400" dirty="0" smtClean="0"/>
              <a:t> </a:t>
            </a:r>
            <a:r>
              <a:rPr lang="de-DE" sz="4400" dirty="0" err="1" smtClean="0"/>
              <a:t>system</a:t>
            </a:r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2785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6324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41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03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385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0677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38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42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89010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9265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 smtClean="0"/>
              <a:t>XFEL </a:t>
            </a:r>
            <a:r>
              <a:rPr lang="en-US" noProof="0" dirty="0" err="1" smtClean="0"/>
              <a:t>cryogencic</a:t>
            </a:r>
            <a:r>
              <a:rPr lang="en-US" noProof="0" dirty="0" smtClean="0"/>
              <a:t> system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57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1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062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0273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70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1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26186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de-DE" sz="1000" dirty="0" err="1" smtClean="0">
                <a:solidFill>
                  <a:schemeClr val="bg1"/>
                </a:solidFill>
              </a:rPr>
              <a:t>Commissioning</a:t>
            </a:r>
            <a:r>
              <a:rPr lang="de-DE" sz="1000" dirty="0" smtClean="0">
                <a:solidFill>
                  <a:schemeClr val="bg1"/>
                </a:solidFill>
              </a:rPr>
              <a:t> </a:t>
            </a:r>
            <a:r>
              <a:rPr lang="de-DE" sz="1000" dirty="0" err="1" smtClean="0">
                <a:solidFill>
                  <a:schemeClr val="bg1"/>
                </a:solidFill>
              </a:rPr>
              <a:t>and</a:t>
            </a:r>
            <a:r>
              <a:rPr lang="de-DE" sz="1000" dirty="0" smtClean="0">
                <a:solidFill>
                  <a:schemeClr val="bg1"/>
                </a:solidFill>
              </a:rPr>
              <a:t> </a:t>
            </a:r>
            <a:r>
              <a:rPr lang="de-DE" sz="1000" dirty="0" err="1" smtClean="0">
                <a:solidFill>
                  <a:schemeClr val="bg1"/>
                </a:solidFill>
              </a:rPr>
              <a:t>first</a:t>
            </a:r>
            <a:r>
              <a:rPr lang="de-DE" sz="1000" dirty="0" smtClean="0">
                <a:solidFill>
                  <a:schemeClr val="bg1"/>
                </a:solidFill>
              </a:rPr>
              <a:t> </a:t>
            </a:r>
            <a:r>
              <a:rPr lang="de-DE" sz="1000" dirty="0" err="1" smtClean="0">
                <a:solidFill>
                  <a:schemeClr val="bg1"/>
                </a:solidFill>
              </a:rPr>
              <a:t>operation</a:t>
            </a:r>
            <a:r>
              <a:rPr lang="de-DE" sz="1000" dirty="0" smtClean="0">
                <a:solidFill>
                  <a:schemeClr val="bg1"/>
                </a:solidFill>
              </a:rPr>
              <a:t> </a:t>
            </a:r>
            <a:r>
              <a:rPr lang="de-DE" sz="1000" dirty="0" err="1" smtClean="0">
                <a:solidFill>
                  <a:schemeClr val="bg1"/>
                </a:solidFill>
              </a:rPr>
              <a:t>of</a:t>
            </a:r>
            <a:r>
              <a:rPr lang="de-DE" sz="1000" dirty="0" smtClean="0">
                <a:solidFill>
                  <a:schemeClr val="bg1"/>
                </a:solidFill>
              </a:rPr>
              <a:t> </a:t>
            </a:r>
            <a:r>
              <a:rPr lang="de-DE" sz="1000" dirty="0" err="1" smtClean="0">
                <a:solidFill>
                  <a:schemeClr val="bg1"/>
                </a:solidFill>
              </a:rPr>
              <a:t>the</a:t>
            </a:r>
            <a:r>
              <a:rPr lang="de-DE" sz="1000" dirty="0" smtClean="0">
                <a:solidFill>
                  <a:schemeClr val="bg1"/>
                </a:solidFill>
              </a:rPr>
              <a:t> XFEL </a:t>
            </a:r>
            <a:r>
              <a:rPr lang="de-DE" sz="1000" dirty="0" err="1" smtClean="0">
                <a:solidFill>
                  <a:schemeClr val="bg1"/>
                </a:solidFill>
              </a:rPr>
              <a:t>cryogenic</a:t>
            </a:r>
            <a:r>
              <a:rPr lang="de-DE" sz="1000" dirty="0" smtClean="0">
                <a:solidFill>
                  <a:schemeClr val="bg1"/>
                </a:solidFill>
              </a:rPr>
              <a:t> </a:t>
            </a:r>
            <a:r>
              <a:rPr lang="de-DE" sz="1000" dirty="0" err="1" smtClean="0">
                <a:solidFill>
                  <a:schemeClr val="bg1"/>
                </a:solidFill>
              </a:rPr>
              <a:t>system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384175" y="134143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‹#›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smtClean="0"/>
              <a:t>Beijing, June, 2018</a:t>
            </a:r>
          </a:p>
          <a:p>
            <a:pPr lvl="0"/>
            <a:r>
              <a:rPr lang="en-GB" noProof="0" dirty="0" smtClean="0"/>
              <a:t>Tobias Schnautz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Commissioning of XFEL Cryogenic Equipment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10.04.2014</a:t>
            </a:r>
          </a:p>
          <a:p>
            <a:r>
              <a:rPr lang="en-GB" dirty="0" smtClean="0"/>
              <a:t>Tobias </a:t>
            </a:r>
            <a:r>
              <a:rPr lang="en-GB" dirty="0" err="1" smtClean="0"/>
              <a:t>Schnautz</a:t>
            </a:r>
            <a:r>
              <a:rPr lang="en-GB" dirty="0" smtClean="0"/>
              <a:t>, MKS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XFEL cryogenic system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10.04.2014</a:t>
            </a:r>
          </a:p>
          <a:p>
            <a:r>
              <a:rPr lang="en-GB" dirty="0" smtClean="0"/>
              <a:t>Tobias </a:t>
            </a:r>
            <a:r>
              <a:rPr lang="en-GB" dirty="0" err="1" smtClean="0"/>
              <a:t>Schnautz</a:t>
            </a:r>
            <a:r>
              <a:rPr lang="en-GB" dirty="0" smtClean="0"/>
              <a:t>, MKS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3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Cryogenic System Update 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XFEL MAC Meeting at DESY, May 6</a:t>
            </a:r>
            <a:r>
              <a:rPr lang="en-GB" baseline="30000" dirty="0" smtClean="0"/>
              <a:t>th</a:t>
            </a:r>
            <a:r>
              <a:rPr lang="en-GB" dirty="0" smtClean="0"/>
              <a:t>, 2014</a:t>
            </a:r>
          </a:p>
          <a:p>
            <a:r>
              <a:rPr lang="en-GB" dirty="0" smtClean="0"/>
              <a:t>Tobias </a:t>
            </a:r>
            <a:r>
              <a:rPr lang="en-GB" dirty="0" err="1" smtClean="0"/>
              <a:t>Schnautz</a:t>
            </a:r>
            <a:r>
              <a:rPr lang="en-GB" dirty="0" smtClean="0"/>
              <a:t> MKS1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4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Cryogenic System Update 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XFEL MAC Meeting at DESY, May 6</a:t>
            </a:r>
            <a:r>
              <a:rPr lang="en-GB" baseline="30000" dirty="0" smtClean="0"/>
              <a:t>th</a:t>
            </a:r>
            <a:r>
              <a:rPr lang="en-GB" dirty="0" smtClean="0"/>
              <a:t>, 2014</a:t>
            </a:r>
          </a:p>
          <a:p>
            <a:r>
              <a:rPr lang="en-GB" dirty="0" smtClean="0"/>
              <a:t>Tobias </a:t>
            </a:r>
            <a:r>
              <a:rPr lang="en-GB" dirty="0" err="1" smtClean="0"/>
              <a:t>Schnautz</a:t>
            </a:r>
            <a:r>
              <a:rPr lang="en-GB" dirty="0" smtClean="0"/>
              <a:t> MKS1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0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2.jpeg"/><Relationship Id="rId7" Type="http://schemas.openxmlformats.org/officeDocument/2006/relationships/image" Target="../media/image27.jpe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jpeg"/><Relationship Id="rId4" Type="http://schemas.openxmlformats.org/officeDocument/2006/relationships/image" Target="../media/image24.jpe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>
          <a:xfrm>
            <a:off x="404812" y="1175987"/>
            <a:ext cx="8623181" cy="1844675"/>
          </a:xfrm>
        </p:spPr>
        <p:txBody>
          <a:bodyPr/>
          <a:lstStyle/>
          <a:p>
            <a:r>
              <a:rPr lang="de-DE" sz="4400" dirty="0" err="1"/>
              <a:t>Commissioning</a:t>
            </a:r>
            <a:r>
              <a:rPr lang="de-DE" sz="4400" dirty="0"/>
              <a:t> </a:t>
            </a:r>
            <a:r>
              <a:rPr lang="de-DE" sz="4400" dirty="0" err="1"/>
              <a:t>and</a:t>
            </a:r>
            <a:r>
              <a:rPr lang="de-DE" sz="4400" dirty="0"/>
              <a:t> </a:t>
            </a:r>
            <a:r>
              <a:rPr lang="de-DE" sz="4400" dirty="0" err="1"/>
              <a:t>first</a:t>
            </a:r>
            <a:r>
              <a:rPr lang="de-DE" sz="4400" dirty="0"/>
              <a:t> </a:t>
            </a:r>
            <a:r>
              <a:rPr lang="de-DE" sz="4400" dirty="0" err="1"/>
              <a:t>operation</a:t>
            </a:r>
            <a:r>
              <a:rPr lang="de-DE" sz="4400" dirty="0"/>
              <a:t> </a:t>
            </a:r>
            <a:r>
              <a:rPr lang="de-DE" sz="4400" dirty="0" err="1"/>
              <a:t>of</a:t>
            </a:r>
            <a:r>
              <a:rPr lang="de-DE" sz="4400" dirty="0"/>
              <a:t> </a:t>
            </a:r>
            <a:r>
              <a:rPr lang="de-DE" sz="4400" dirty="0" err="1"/>
              <a:t>the</a:t>
            </a:r>
            <a:r>
              <a:rPr lang="de-DE" sz="4400" dirty="0"/>
              <a:t> XFEL </a:t>
            </a:r>
            <a:r>
              <a:rPr lang="de-DE" sz="4400" dirty="0" err="1"/>
              <a:t>cryogenic</a:t>
            </a:r>
            <a:r>
              <a:rPr lang="de-DE" sz="4400" dirty="0"/>
              <a:t> </a:t>
            </a:r>
            <a:r>
              <a:rPr lang="de-DE" sz="4400" dirty="0" err="1"/>
              <a:t>system</a:t>
            </a:r>
            <a:endParaRPr lang="en-GB" sz="44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29966" y="3082473"/>
            <a:ext cx="123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sz="1800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T</a:t>
            </a:r>
            <a:r>
              <a:rPr lang="de-DE" sz="1800" u="sng" dirty="0">
                <a:solidFill>
                  <a:schemeClr val="tx2"/>
                </a:solidFill>
                <a:latin typeface="Calibri" panose="020F0502020204030204" pitchFamily="34" charset="0"/>
              </a:rPr>
              <a:t>. </a:t>
            </a:r>
            <a:r>
              <a:rPr lang="de-DE" sz="1800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Schnautz</a:t>
            </a:r>
            <a:endParaRPr lang="de-DE" sz="1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2656" y="3747897"/>
            <a:ext cx="60527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6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Deutsches </a:t>
            </a:r>
            <a:r>
              <a:rPr lang="de-DE" sz="1600" i="1" dirty="0">
                <a:solidFill>
                  <a:schemeClr val="tx2"/>
                </a:solidFill>
                <a:latin typeface="Calibri" panose="020F0502020204030204" pitchFamily="34" charset="0"/>
              </a:rPr>
              <a:t>Elektronen-Synchrotron (DESY), Hamburg, </a:t>
            </a:r>
            <a:r>
              <a:rPr lang="de-DE" sz="16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Germany</a:t>
            </a:r>
            <a:endParaRPr lang="de-DE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57895" y="3625933"/>
            <a:ext cx="3913343" cy="2764548"/>
            <a:chOff x="1857895" y="3625933"/>
            <a:chExt cx="3913343" cy="2764548"/>
          </a:xfrm>
        </p:grpSpPr>
        <p:sp>
          <p:nvSpPr>
            <p:cNvPr id="119" name="Line 69"/>
            <p:cNvSpPr>
              <a:spLocks noChangeShapeType="1"/>
            </p:cNvSpPr>
            <p:nvPr/>
          </p:nvSpPr>
          <p:spPr bwMode="auto">
            <a:xfrm>
              <a:off x="2616729" y="3625933"/>
              <a:ext cx="1588" cy="582612"/>
            </a:xfrm>
            <a:prstGeom prst="line">
              <a:avLst/>
            </a:prstGeom>
            <a:noFill/>
            <a:ln w="3175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857895" y="3937722"/>
              <a:ext cx="3913343" cy="2452759"/>
              <a:chOff x="1857895" y="3937722"/>
              <a:chExt cx="3913343" cy="2452759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1857895" y="3937722"/>
                <a:ext cx="1387966" cy="470568"/>
                <a:chOff x="1995055" y="4041627"/>
                <a:chExt cx="1387966" cy="470568"/>
              </a:xfrm>
            </p:grpSpPr>
            <p:sp>
              <p:nvSpPr>
                <p:cNvPr id="128" name="Rectangle 6"/>
                <p:cNvSpPr>
                  <a:spLocks noChangeArrowheads="1"/>
                </p:cNvSpPr>
                <p:nvPr/>
              </p:nvSpPr>
              <p:spPr bwMode="auto">
                <a:xfrm>
                  <a:off x="1995055" y="4041627"/>
                  <a:ext cx="1387966" cy="470568"/>
                </a:xfrm>
                <a:prstGeom prst="rect">
                  <a:avLst/>
                </a:prstGeom>
                <a:solidFill>
                  <a:srgbClr val="0099FF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" name="Rectangle 10"/>
                <p:cNvSpPr>
                  <a:spLocks noChangeArrowheads="1"/>
                </p:cNvSpPr>
                <p:nvPr/>
              </p:nvSpPr>
              <p:spPr bwMode="auto">
                <a:xfrm>
                  <a:off x="2069566" y="4074380"/>
                  <a:ext cx="1207895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400" b="1" dirty="0">
                      <a:solidFill>
                        <a:prstClr val="white"/>
                      </a:solidFill>
                      <a:latin typeface="Calibri"/>
                    </a:rPr>
                    <a:t>Distribution Box</a:t>
                  </a:r>
                </a:p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de-DE" sz="1400" b="1" dirty="0">
                      <a:solidFill>
                        <a:prstClr val="white"/>
                      </a:solidFill>
                      <a:latin typeface="Calibri"/>
                    </a:rPr>
                    <a:t>XLVB</a:t>
                  </a:r>
                  <a:endParaRPr lang="en-GB" sz="18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03" name="Straight Arrow Connector 202"/>
              <p:cNvCxnSpPr>
                <a:stCxn id="128" idx="3"/>
              </p:cNvCxnSpPr>
              <p:nvPr/>
            </p:nvCxnSpPr>
            <p:spPr bwMode="auto">
              <a:xfrm>
                <a:off x="3245861" y="4173006"/>
                <a:ext cx="1317549" cy="46800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pic>
            <p:nvPicPr>
              <p:cNvPr id="1027" name="Picture 3" descr="Z:\Schnautz\Kalte Kompressoren\H61A0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6946" y="4707815"/>
                <a:ext cx="2524292" cy="1682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89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120127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endParaRPr lang="de-DE" sz="1200" b="1" u="sng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</a:t>
            </a:r>
            <a:r>
              <a:rPr lang="de-DE" sz="1200" b="1" dirty="0" smtClean="0">
                <a:solidFill>
                  <a:srgbClr val="0099FF"/>
                </a:solidFill>
              </a:rPr>
              <a:t>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  <a:defRPr/>
            </a:pPr>
            <a:r>
              <a:rPr lang="de-DE" sz="1200" b="1" dirty="0">
                <a:solidFill>
                  <a:srgbClr val="0099FF"/>
                </a:solidFill>
              </a:rPr>
              <a:t>BINP</a:t>
            </a:r>
            <a:r>
              <a:rPr lang="de-DE" sz="1200" b="1" dirty="0" smtClean="0">
                <a:solidFill>
                  <a:srgbClr val="FD930A"/>
                </a:solidFill>
              </a:rPr>
              <a:t> </a:t>
            </a:r>
          </a:p>
        </p:txBody>
      </p:sp>
      <p:sp>
        <p:nvSpPr>
          <p:cNvPr id="185" name="Line 168"/>
          <p:cNvSpPr>
            <a:spLocks noChangeShapeType="1"/>
          </p:cNvSpPr>
          <p:nvPr/>
        </p:nvSpPr>
        <p:spPr bwMode="auto">
          <a:xfrm>
            <a:off x="1570037" y="1238892"/>
            <a:ext cx="9526" cy="288283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Rectangle 95"/>
          <p:cNvSpPr>
            <a:spLocks noChangeArrowheads="1"/>
          </p:cNvSpPr>
          <p:nvPr/>
        </p:nvSpPr>
        <p:spPr bwMode="auto">
          <a:xfrm>
            <a:off x="857801" y="1416058"/>
            <a:ext cx="919957" cy="5425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Rectangle 117"/>
          <p:cNvSpPr>
            <a:spLocks noChangeArrowheads="1"/>
          </p:cNvSpPr>
          <p:nvPr/>
        </p:nvSpPr>
        <p:spPr bwMode="auto">
          <a:xfrm>
            <a:off x="949122" y="1479501"/>
            <a:ext cx="9017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Warm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He-Pumps</a:t>
            </a:r>
            <a:endParaRPr lang="en-GB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6" name="Line 167"/>
          <p:cNvSpPr>
            <a:spLocks noChangeShapeType="1"/>
          </p:cNvSpPr>
          <p:nvPr/>
        </p:nvSpPr>
        <p:spPr bwMode="auto">
          <a:xfrm flipH="1" flipV="1">
            <a:off x="1570036" y="1254132"/>
            <a:ext cx="7167859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 flipH="1" flipV="1">
            <a:off x="6284622" y="1238892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8" name="Straight Connector 187"/>
          <p:cNvCxnSpPr/>
          <p:nvPr/>
        </p:nvCxnSpPr>
        <p:spPr bwMode="auto">
          <a:xfrm flipH="1" flipV="1">
            <a:off x="6846109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9" name="Straight Connector 188"/>
          <p:cNvCxnSpPr/>
          <p:nvPr/>
        </p:nvCxnSpPr>
        <p:spPr bwMode="auto">
          <a:xfrm flipH="1" flipV="1">
            <a:off x="8182795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0" name="Straight Connector 189"/>
          <p:cNvCxnSpPr/>
          <p:nvPr/>
        </p:nvCxnSpPr>
        <p:spPr bwMode="auto">
          <a:xfrm flipH="1" flipV="1">
            <a:off x="8737898" y="1249504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4" name="Line 169"/>
          <p:cNvSpPr>
            <a:spLocks noChangeShapeType="1"/>
          </p:cNvSpPr>
          <p:nvPr/>
        </p:nvSpPr>
        <p:spPr bwMode="auto">
          <a:xfrm>
            <a:off x="1579562" y="4116685"/>
            <a:ext cx="279418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450652" y="1083019"/>
            <a:ext cx="1401610" cy="949452"/>
            <a:chOff x="1053509" y="1484636"/>
            <a:chExt cx="1401610" cy="949452"/>
          </a:xfrm>
        </p:grpSpPr>
        <p:sp>
          <p:nvSpPr>
            <p:cNvPr id="196" name="Rectangle 170"/>
            <p:cNvSpPr>
              <a:spLocks noChangeArrowheads="1"/>
            </p:cNvSpPr>
            <p:nvPr/>
          </p:nvSpPr>
          <p:spPr bwMode="auto">
            <a:xfrm>
              <a:off x="1086694" y="1527176"/>
              <a:ext cx="1368425" cy="906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7" name="Text Box 171"/>
            <p:cNvSpPr txBox="1">
              <a:spLocks noChangeArrowheads="1"/>
            </p:cNvSpPr>
            <p:nvPr/>
          </p:nvSpPr>
          <p:spPr bwMode="auto">
            <a:xfrm>
              <a:off x="1053509" y="1484636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AMTF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90" name="Rectangle 160"/>
          <p:cNvSpPr>
            <a:spLocks noChangeArrowheads="1"/>
          </p:cNvSpPr>
          <p:nvPr/>
        </p:nvSpPr>
        <p:spPr bwMode="auto">
          <a:xfrm>
            <a:off x="5798752" y="335404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41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1" name="Rectangle 160"/>
          <p:cNvSpPr>
            <a:spLocks noChangeArrowheads="1"/>
          </p:cNvSpPr>
          <p:nvPr/>
        </p:nvSpPr>
        <p:spPr bwMode="auto">
          <a:xfrm>
            <a:off x="7699778" y="335481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43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87" name="Group 286"/>
          <p:cNvGrpSpPr/>
          <p:nvPr/>
        </p:nvGrpSpPr>
        <p:grpSpPr>
          <a:xfrm>
            <a:off x="6280937" y="1423516"/>
            <a:ext cx="2709374" cy="1930054"/>
            <a:chOff x="6280937" y="1423516"/>
            <a:chExt cx="2709374" cy="1930054"/>
          </a:xfrm>
        </p:grpSpPr>
        <p:grpSp>
          <p:nvGrpSpPr>
            <p:cNvPr id="298" name="Group 297"/>
            <p:cNvGrpSpPr/>
            <p:nvPr/>
          </p:nvGrpSpPr>
          <p:grpSpPr>
            <a:xfrm>
              <a:off x="6627313" y="1423516"/>
              <a:ext cx="2362998" cy="1930054"/>
              <a:chOff x="5880553" y="1795516"/>
              <a:chExt cx="2362998" cy="1930054"/>
            </a:xfrm>
          </p:grpSpPr>
          <p:sp>
            <p:nvSpPr>
              <p:cNvPr id="301" name="Line 166"/>
              <p:cNvSpPr>
                <a:spLocks noChangeShapeType="1"/>
              </p:cNvSpPr>
              <p:nvPr/>
            </p:nvSpPr>
            <p:spPr bwMode="auto">
              <a:xfrm>
                <a:off x="7433653" y="2285258"/>
                <a:ext cx="3176" cy="1440312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2" name="Line 166"/>
              <p:cNvSpPr>
                <a:spLocks noChangeShapeType="1"/>
              </p:cNvSpPr>
              <p:nvPr/>
            </p:nvSpPr>
            <p:spPr bwMode="auto">
              <a:xfrm flipH="1">
                <a:off x="6869471" y="2285259"/>
                <a:ext cx="1588" cy="159246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3" name="Line 166"/>
              <p:cNvSpPr>
                <a:spLocks noChangeShapeType="1"/>
              </p:cNvSpPr>
              <p:nvPr/>
            </p:nvSpPr>
            <p:spPr bwMode="auto">
              <a:xfrm flipH="1">
                <a:off x="7980186" y="2285259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7" name="Line 177"/>
              <p:cNvSpPr>
                <a:spLocks noChangeShapeType="1"/>
              </p:cNvSpPr>
              <p:nvPr/>
            </p:nvSpPr>
            <p:spPr bwMode="auto">
              <a:xfrm flipH="1" flipV="1">
                <a:off x="6859920" y="2433893"/>
                <a:ext cx="1121855" cy="0"/>
              </a:xfrm>
              <a:prstGeom prst="line">
                <a:avLst/>
              </a:prstGeom>
              <a:noFill/>
              <a:ln w="28575">
                <a:solidFill>
                  <a:srgbClr val="EB32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8" name="Oval 195"/>
              <p:cNvSpPr>
                <a:spLocks noChangeArrowheads="1"/>
              </p:cNvSpPr>
              <p:nvPr/>
            </p:nvSpPr>
            <p:spPr bwMode="auto">
              <a:xfrm>
                <a:off x="6615446" y="1806128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9" name="Oval 195"/>
              <p:cNvSpPr>
                <a:spLocks noChangeArrowheads="1"/>
              </p:cNvSpPr>
              <p:nvPr/>
            </p:nvSpPr>
            <p:spPr bwMode="auto">
              <a:xfrm>
                <a:off x="7184417" y="1795516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0" name="Line 196"/>
              <p:cNvSpPr>
                <a:spLocks noChangeShapeType="1"/>
              </p:cNvSpPr>
              <p:nvPr/>
            </p:nvSpPr>
            <p:spPr bwMode="auto">
              <a:xfrm flipH="1">
                <a:off x="7473342" y="1876479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1" name="Line 197"/>
              <p:cNvSpPr>
                <a:spLocks noChangeShapeType="1"/>
              </p:cNvSpPr>
              <p:nvPr/>
            </p:nvSpPr>
            <p:spPr bwMode="auto">
              <a:xfrm>
                <a:off x="7243155" y="1893941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7" name="Rectangle 198"/>
              <p:cNvSpPr>
                <a:spLocks noChangeArrowheads="1"/>
              </p:cNvSpPr>
              <p:nvPr/>
            </p:nvSpPr>
            <p:spPr bwMode="auto">
              <a:xfrm>
                <a:off x="7332055" y="1860604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8" name="Oval 195"/>
              <p:cNvSpPr>
                <a:spLocks noChangeArrowheads="1"/>
              </p:cNvSpPr>
              <p:nvPr/>
            </p:nvSpPr>
            <p:spPr bwMode="auto">
              <a:xfrm>
                <a:off x="7738726" y="1801867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9" name="Line 196"/>
              <p:cNvSpPr>
                <a:spLocks noChangeShapeType="1"/>
              </p:cNvSpPr>
              <p:nvPr/>
            </p:nvSpPr>
            <p:spPr bwMode="auto">
              <a:xfrm flipH="1">
                <a:off x="8027651" y="1882830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0" name="Line 197"/>
              <p:cNvSpPr>
                <a:spLocks noChangeShapeType="1"/>
              </p:cNvSpPr>
              <p:nvPr/>
            </p:nvSpPr>
            <p:spPr bwMode="auto">
              <a:xfrm>
                <a:off x="7797464" y="1900292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1" name="Rectangle 198"/>
              <p:cNvSpPr>
                <a:spLocks noChangeArrowheads="1"/>
              </p:cNvSpPr>
              <p:nvPr/>
            </p:nvSpPr>
            <p:spPr bwMode="auto">
              <a:xfrm>
                <a:off x="7886364" y="1866955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2" name="Oval 195"/>
              <p:cNvSpPr>
                <a:spLocks noChangeArrowheads="1"/>
              </p:cNvSpPr>
              <p:nvPr/>
            </p:nvSpPr>
            <p:spPr bwMode="auto">
              <a:xfrm>
                <a:off x="7183623" y="2521947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2" name="Line 196"/>
              <p:cNvSpPr>
                <a:spLocks noChangeShapeType="1"/>
              </p:cNvSpPr>
              <p:nvPr/>
            </p:nvSpPr>
            <p:spPr bwMode="auto">
              <a:xfrm flipH="1">
                <a:off x="7472548" y="2602910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3" name="Line 197"/>
              <p:cNvSpPr>
                <a:spLocks noChangeShapeType="1"/>
              </p:cNvSpPr>
              <p:nvPr/>
            </p:nvSpPr>
            <p:spPr bwMode="auto">
              <a:xfrm>
                <a:off x="7242361" y="2620372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4" name="Rectangle 198"/>
              <p:cNvSpPr>
                <a:spLocks noChangeArrowheads="1"/>
              </p:cNvSpPr>
              <p:nvPr/>
            </p:nvSpPr>
            <p:spPr bwMode="auto">
              <a:xfrm>
                <a:off x="7331261" y="2587035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5" name="Line 196"/>
              <p:cNvSpPr>
                <a:spLocks noChangeShapeType="1"/>
              </p:cNvSpPr>
              <p:nvPr/>
            </p:nvSpPr>
            <p:spPr bwMode="auto">
              <a:xfrm flipH="1">
                <a:off x="6921858" y="1896028"/>
                <a:ext cx="142873" cy="406194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6" name="Line 197"/>
              <p:cNvSpPr>
                <a:spLocks noChangeShapeType="1"/>
              </p:cNvSpPr>
              <p:nvPr/>
            </p:nvSpPr>
            <p:spPr bwMode="auto">
              <a:xfrm>
                <a:off x="6681154" y="1900292"/>
                <a:ext cx="153392" cy="413247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7" name="Rectangle 198"/>
              <p:cNvSpPr>
                <a:spLocks noChangeArrowheads="1"/>
              </p:cNvSpPr>
              <p:nvPr/>
            </p:nvSpPr>
            <p:spPr bwMode="auto">
              <a:xfrm>
                <a:off x="6780570" y="1880152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408" name="Group 407"/>
              <p:cNvGrpSpPr/>
              <p:nvPr/>
            </p:nvGrpSpPr>
            <p:grpSpPr>
              <a:xfrm>
                <a:off x="5880553" y="3146358"/>
                <a:ext cx="1517507" cy="311893"/>
                <a:chOff x="2931919" y="2578408"/>
                <a:chExt cx="1671993" cy="311893"/>
              </a:xfrm>
            </p:grpSpPr>
            <p:sp>
              <p:nvSpPr>
                <p:cNvPr id="409" name="Rectangle 408"/>
                <p:cNvSpPr/>
                <p:nvPr/>
              </p:nvSpPr>
              <p:spPr bwMode="auto">
                <a:xfrm>
                  <a:off x="2931919" y="2578408"/>
                  <a:ext cx="1357805" cy="311893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10" name="Rectangle 160"/>
                <p:cNvSpPr>
                  <a:spLocks noChangeArrowheads="1"/>
                </p:cNvSpPr>
                <p:nvPr/>
              </p:nvSpPr>
              <p:spPr bwMode="auto">
                <a:xfrm>
                  <a:off x="2996732" y="2619899"/>
                  <a:ext cx="1607180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1" i="0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/>
                    </a:rPr>
                    <a:t>XFEL-</a:t>
                  </a:r>
                  <a:r>
                    <a:rPr kumimoji="0" lang="de-DE" sz="1600" b="1" i="0" strike="noStrike" kern="0" cap="none" spc="0" normalizeH="0" baseline="0" noProof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/>
                    </a:rPr>
                    <a:t>Purifier</a:t>
                  </a:r>
                  <a:endParaRPr kumimoji="0" lang="en-GB" sz="1600" b="1" i="0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cxnSp>
          <p:nvCxnSpPr>
            <p:cNvPr id="299" name="Straight Arrow Connector 298"/>
            <p:cNvCxnSpPr/>
            <p:nvPr/>
          </p:nvCxnSpPr>
          <p:spPr bwMode="auto">
            <a:xfrm flipH="1">
              <a:off x="6280937" y="2938959"/>
              <a:ext cx="365907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00" name="Straight Arrow Connector 299"/>
            <p:cNvCxnSpPr>
              <a:stCxn id="409" idx="3"/>
            </p:cNvCxnSpPr>
            <p:nvPr/>
          </p:nvCxnSpPr>
          <p:spPr bwMode="auto">
            <a:xfrm>
              <a:off x="7859662" y="2930305"/>
              <a:ext cx="329972" cy="8655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204" name="Straight Arrow Connector 203"/>
          <p:cNvCxnSpPr>
            <a:stCxn id="144" idx="3"/>
          </p:cNvCxnSpPr>
          <p:nvPr/>
        </p:nvCxnSpPr>
        <p:spPr bwMode="auto">
          <a:xfrm>
            <a:off x="3246946" y="3446981"/>
            <a:ext cx="2632929" cy="85075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0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cryogenic</a:t>
            </a:r>
            <a:r>
              <a:rPr lang="de-DE" sz="2200" dirty="0" smtClean="0"/>
              <a:t> </a:t>
            </a:r>
            <a:r>
              <a:rPr lang="de-DE" sz="2200" dirty="0" err="1" smtClean="0"/>
              <a:t>system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1600" dirty="0" err="1" smtClean="0"/>
              <a:t>Overview</a:t>
            </a:r>
            <a:endParaRPr lang="de-DE" sz="1600" dirty="0"/>
          </a:p>
        </p:txBody>
      </p:sp>
      <p:pic>
        <p:nvPicPr>
          <p:cNvPr id="1026" name="Picture 2" descr="Z:\Schnautz\Kalte Kompressoren\H61A9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75" y="4297732"/>
            <a:ext cx="3110436" cy="207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27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120127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endParaRPr lang="de-DE" sz="1200" b="1" u="sng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</a:t>
            </a:r>
            <a:r>
              <a:rPr lang="de-DE" sz="1200" b="1" dirty="0" smtClean="0">
                <a:solidFill>
                  <a:srgbClr val="0099FF"/>
                </a:solidFill>
              </a:rPr>
              <a:t>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  <a:defRPr/>
            </a:pPr>
            <a:r>
              <a:rPr lang="de-DE" sz="1200" b="1" dirty="0">
                <a:solidFill>
                  <a:srgbClr val="0099FF"/>
                </a:solidFill>
              </a:rPr>
              <a:t>BINP</a:t>
            </a:r>
            <a:r>
              <a:rPr lang="de-DE" sz="1200" b="1" dirty="0" smtClean="0">
                <a:solidFill>
                  <a:srgbClr val="FD930A"/>
                </a:solidFill>
              </a:rPr>
              <a:t> </a:t>
            </a:r>
          </a:p>
        </p:txBody>
      </p:sp>
      <p:grpSp>
        <p:nvGrpSpPr>
          <p:cNvPr id="396" name="Group 395"/>
          <p:cNvGrpSpPr/>
          <p:nvPr/>
        </p:nvGrpSpPr>
        <p:grpSpPr>
          <a:xfrm>
            <a:off x="3812942" y="4327539"/>
            <a:ext cx="4734316" cy="2037627"/>
            <a:chOff x="3820491" y="4405831"/>
            <a:chExt cx="6157550" cy="1225129"/>
          </a:xfrm>
        </p:grpSpPr>
        <p:cxnSp>
          <p:nvCxnSpPr>
            <p:cNvPr id="397" name="Straight Connector 396"/>
            <p:cNvCxnSpPr/>
            <p:nvPr/>
          </p:nvCxnSpPr>
          <p:spPr>
            <a:xfrm flipV="1">
              <a:off x="3820491" y="4412960"/>
              <a:ext cx="6147055" cy="3255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>
              <a:off x="3884798" y="4641374"/>
              <a:ext cx="10882" cy="966442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>
              <a:off x="3895680" y="5620012"/>
              <a:ext cx="6071866" cy="1094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 flipH="1">
              <a:off x="9967546" y="4412960"/>
              <a:ext cx="10495" cy="1200711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Text Box 171"/>
            <p:cNvSpPr txBox="1">
              <a:spLocks noChangeArrowheads="1"/>
            </p:cNvSpPr>
            <p:nvPr/>
          </p:nvSpPr>
          <p:spPr bwMode="auto">
            <a:xfrm>
              <a:off x="4004058" y="4405831"/>
              <a:ext cx="105924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srgbClr val="000000"/>
                  </a:solidFill>
                </a:rPr>
                <a:t>Linac</a:t>
              </a:r>
              <a:endParaRPr lang="en-GB" sz="1600" b="1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5" name="Line 168"/>
          <p:cNvSpPr>
            <a:spLocks noChangeShapeType="1"/>
          </p:cNvSpPr>
          <p:nvPr/>
        </p:nvSpPr>
        <p:spPr bwMode="auto">
          <a:xfrm>
            <a:off x="1570037" y="1238892"/>
            <a:ext cx="9526" cy="288283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Rectangle 95"/>
          <p:cNvSpPr>
            <a:spLocks noChangeArrowheads="1"/>
          </p:cNvSpPr>
          <p:nvPr/>
        </p:nvSpPr>
        <p:spPr bwMode="auto">
          <a:xfrm>
            <a:off x="857801" y="1416058"/>
            <a:ext cx="919957" cy="5425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Rectangle 117"/>
          <p:cNvSpPr>
            <a:spLocks noChangeArrowheads="1"/>
          </p:cNvSpPr>
          <p:nvPr/>
        </p:nvSpPr>
        <p:spPr bwMode="auto">
          <a:xfrm>
            <a:off x="949122" y="1479501"/>
            <a:ext cx="9017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Warm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He-Pumps</a:t>
            </a:r>
            <a:endParaRPr lang="en-GB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Line 69"/>
          <p:cNvSpPr>
            <a:spLocks noChangeShapeType="1"/>
          </p:cNvSpPr>
          <p:nvPr/>
        </p:nvSpPr>
        <p:spPr bwMode="auto">
          <a:xfrm>
            <a:off x="1532562" y="5760677"/>
            <a:ext cx="0" cy="51600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Line 69"/>
          <p:cNvSpPr>
            <a:spLocks noChangeShapeType="1"/>
          </p:cNvSpPr>
          <p:nvPr/>
        </p:nvSpPr>
        <p:spPr bwMode="auto">
          <a:xfrm>
            <a:off x="2616729" y="3625933"/>
            <a:ext cx="1588" cy="582612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857895" y="3937722"/>
            <a:ext cx="1387966" cy="470568"/>
            <a:chOff x="1995055" y="4041627"/>
            <a:chExt cx="1387966" cy="470568"/>
          </a:xfrm>
        </p:grpSpPr>
        <p:sp>
          <p:nvSpPr>
            <p:cNvPr id="128" name="Rectangle 6"/>
            <p:cNvSpPr>
              <a:spLocks noChangeArrowheads="1"/>
            </p:cNvSpPr>
            <p:nvPr/>
          </p:nvSpPr>
          <p:spPr bwMode="auto">
            <a:xfrm>
              <a:off x="1995055" y="4041627"/>
              <a:ext cx="1387966" cy="470568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0"/>
            <p:cNvSpPr>
              <a:spLocks noChangeArrowheads="1"/>
            </p:cNvSpPr>
            <p:nvPr/>
          </p:nvSpPr>
          <p:spPr bwMode="auto">
            <a:xfrm>
              <a:off x="2069566" y="4074380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3524" y="5246504"/>
            <a:ext cx="1361283" cy="288081"/>
            <a:chOff x="1179983" y="4461644"/>
            <a:chExt cx="1361283" cy="288081"/>
          </a:xfrm>
        </p:grpSpPr>
        <p:sp>
          <p:nvSpPr>
            <p:cNvPr id="132" name="Rectangle 96"/>
            <p:cNvSpPr>
              <a:spLocks noChangeArrowheads="1"/>
            </p:cNvSpPr>
            <p:nvPr/>
          </p:nvSpPr>
          <p:spPr bwMode="auto">
            <a:xfrm>
              <a:off x="1393502" y="4462526"/>
              <a:ext cx="494667" cy="287199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>
              <a:off x="1887215" y="4461644"/>
              <a:ext cx="431800" cy="2873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Rectangle 131"/>
            <p:cNvSpPr>
              <a:spLocks noChangeArrowheads="1"/>
            </p:cNvSpPr>
            <p:nvPr/>
          </p:nvSpPr>
          <p:spPr bwMode="auto">
            <a:xfrm>
              <a:off x="2319015" y="4461644"/>
              <a:ext cx="188913" cy="28733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" name="Rectangle 132"/>
            <p:cNvSpPr>
              <a:spLocks noChangeArrowheads="1"/>
            </p:cNvSpPr>
            <p:nvPr/>
          </p:nvSpPr>
          <p:spPr bwMode="auto">
            <a:xfrm>
              <a:off x="1958653" y="4518794"/>
              <a:ext cx="50323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Rectangle 117"/>
            <p:cNvSpPr>
              <a:spLocks noChangeArrowheads="1"/>
            </p:cNvSpPr>
            <p:nvPr/>
          </p:nvSpPr>
          <p:spPr bwMode="auto">
            <a:xfrm>
              <a:off x="2322190" y="4515053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>
              <a:off x="1179983" y="4464272"/>
              <a:ext cx="207963" cy="284709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Rectangle 117"/>
            <p:cNvSpPr>
              <a:spLocks noChangeArrowheads="1"/>
            </p:cNvSpPr>
            <p:nvPr/>
          </p:nvSpPr>
          <p:spPr bwMode="auto">
            <a:xfrm>
              <a:off x="1187920" y="4505527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E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Rectangle 117"/>
            <p:cNvSpPr>
              <a:spLocks noChangeArrowheads="1"/>
            </p:cNvSpPr>
            <p:nvPr/>
          </p:nvSpPr>
          <p:spPr bwMode="auto">
            <a:xfrm>
              <a:off x="1393503" y="4505913"/>
              <a:ext cx="4968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3,9 </a:t>
              </a:r>
              <a:r>
                <a:rPr lang="en-GB" sz="1000" dirty="0" smtClean="0">
                  <a:solidFill>
                    <a:srgbClr val="000000"/>
                  </a:solidFill>
                  <a:latin typeface="Calibri"/>
                </a:rPr>
                <a:t>GHz</a:t>
              </a:r>
              <a:endParaRPr lang="en-GB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5" name="Line 69"/>
          <p:cNvSpPr>
            <a:spLocks noChangeShapeType="1"/>
          </p:cNvSpPr>
          <p:nvPr/>
        </p:nvSpPr>
        <p:spPr bwMode="auto">
          <a:xfrm>
            <a:off x="1997070" y="4414092"/>
            <a:ext cx="0" cy="516005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0" name="Straight Connector 159"/>
          <p:cNvCxnSpPr/>
          <p:nvPr/>
        </p:nvCxnSpPr>
        <p:spPr>
          <a:xfrm>
            <a:off x="128847" y="4266558"/>
            <a:ext cx="0" cy="2165756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171"/>
          <p:cNvSpPr txBox="1">
            <a:spLocks noChangeArrowheads="1"/>
          </p:cNvSpPr>
          <p:nvPr/>
        </p:nvSpPr>
        <p:spPr bwMode="auto">
          <a:xfrm>
            <a:off x="121227" y="4266558"/>
            <a:ext cx="10592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err="1" smtClean="0">
                <a:solidFill>
                  <a:srgbClr val="000000"/>
                </a:solidFill>
              </a:rPr>
              <a:t>Injector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303524" y="6077084"/>
            <a:ext cx="1361283" cy="288081"/>
            <a:chOff x="1179983" y="4461644"/>
            <a:chExt cx="1361283" cy="288081"/>
          </a:xfrm>
          <a:solidFill>
            <a:schemeClr val="bg1"/>
          </a:solidFill>
        </p:grpSpPr>
        <p:sp>
          <p:nvSpPr>
            <p:cNvPr id="170" name="Rectangle 96"/>
            <p:cNvSpPr>
              <a:spLocks noChangeArrowheads="1"/>
            </p:cNvSpPr>
            <p:nvPr/>
          </p:nvSpPr>
          <p:spPr bwMode="auto">
            <a:xfrm>
              <a:off x="1393502" y="4462526"/>
              <a:ext cx="494667" cy="28719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Rectangle 130"/>
            <p:cNvSpPr>
              <a:spLocks noChangeArrowheads="1"/>
            </p:cNvSpPr>
            <p:nvPr/>
          </p:nvSpPr>
          <p:spPr bwMode="auto">
            <a:xfrm>
              <a:off x="1887215" y="4461644"/>
              <a:ext cx="431800" cy="2873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Rectangle 131"/>
            <p:cNvSpPr>
              <a:spLocks noChangeArrowheads="1"/>
            </p:cNvSpPr>
            <p:nvPr/>
          </p:nvSpPr>
          <p:spPr bwMode="auto">
            <a:xfrm>
              <a:off x="2319015" y="4461644"/>
              <a:ext cx="188913" cy="2873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Rectangle 132"/>
            <p:cNvSpPr>
              <a:spLocks noChangeArrowheads="1"/>
            </p:cNvSpPr>
            <p:nvPr/>
          </p:nvSpPr>
          <p:spPr bwMode="auto">
            <a:xfrm>
              <a:off x="1958653" y="4518794"/>
              <a:ext cx="503237" cy="21272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Rectangle 117"/>
            <p:cNvSpPr>
              <a:spLocks noChangeArrowheads="1"/>
            </p:cNvSpPr>
            <p:nvPr/>
          </p:nvSpPr>
          <p:spPr bwMode="auto">
            <a:xfrm>
              <a:off x="2322190" y="4515053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Rectangle 133"/>
            <p:cNvSpPr>
              <a:spLocks noChangeArrowheads="1"/>
            </p:cNvSpPr>
            <p:nvPr/>
          </p:nvSpPr>
          <p:spPr bwMode="auto">
            <a:xfrm>
              <a:off x="1179983" y="4464272"/>
              <a:ext cx="207963" cy="28470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Rectangle 117"/>
            <p:cNvSpPr>
              <a:spLocks noChangeArrowheads="1"/>
            </p:cNvSpPr>
            <p:nvPr/>
          </p:nvSpPr>
          <p:spPr bwMode="auto">
            <a:xfrm>
              <a:off x="1187920" y="4505527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E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" name="Rectangle 117"/>
            <p:cNvSpPr>
              <a:spLocks noChangeArrowheads="1"/>
            </p:cNvSpPr>
            <p:nvPr/>
          </p:nvSpPr>
          <p:spPr bwMode="auto">
            <a:xfrm>
              <a:off x="1393503" y="4505913"/>
              <a:ext cx="496888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3,9 </a:t>
              </a:r>
              <a:r>
                <a:rPr lang="en-GB" sz="1000" dirty="0" smtClean="0">
                  <a:solidFill>
                    <a:srgbClr val="000000"/>
                  </a:solidFill>
                  <a:latin typeface="Calibri"/>
                </a:rPr>
                <a:t>GHz</a:t>
              </a:r>
              <a:endParaRPr lang="en-GB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0" name="Line 67"/>
          <p:cNvSpPr>
            <a:spLocks noChangeShapeType="1"/>
          </p:cNvSpPr>
          <p:nvPr/>
        </p:nvSpPr>
        <p:spPr bwMode="auto">
          <a:xfrm flipH="1" flipV="1">
            <a:off x="3257730" y="4394933"/>
            <a:ext cx="661269" cy="13355"/>
          </a:xfrm>
          <a:prstGeom prst="line">
            <a:avLst/>
          </a:prstGeom>
          <a:noFill/>
          <a:ln w="31750">
            <a:solidFill>
              <a:srgbClr val="FD93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Line 167"/>
          <p:cNvSpPr>
            <a:spLocks noChangeShapeType="1"/>
          </p:cNvSpPr>
          <p:nvPr/>
        </p:nvSpPr>
        <p:spPr bwMode="auto">
          <a:xfrm flipH="1" flipV="1">
            <a:off x="1570036" y="1254132"/>
            <a:ext cx="7167859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 flipH="1" flipV="1">
            <a:off x="6284622" y="1238892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8" name="Straight Connector 187"/>
          <p:cNvCxnSpPr/>
          <p:nvPr/>
        </p:nvCxnSpPr>
        <p:spPr bwMode="auto">
          <a:xfrm flipH="1" flipV="1">
            <a:off x="6846109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9" name="Straight Connector 188"/>
          <p:cNvCxnSpPr/>
          <p:nvPr/>
        </p:nvCxnSpPr>
        <p:spPr bwMode="auto">
          <a:xfrm flipH="1" flipV="1">
            <a:off x="8182795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0" name="Straight Connector 189"/>
          <p:cNvCxnSpPr/>
          <p:nvPr/>
        </p:nvCxnSpPr>
        <p:spPr bwMode="auto">
          <a:xfrm flipH="1" flipV="1">
            <a:off x="8737898" y="1249504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4" name="Line 169"/>
          <p:cNvSpPr>
            <a:spLocks noChangeShapeType="1"/>
          </p:cNvSpPr>
          <p:nvPr/>
        </p:nvSpPr>
        <p:spPr bwMode="auto">
          <a:xfrm>
            <a:off x="1579562" y="4116685"/>
            <a:ext cx="279418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450652" y="1083019"/>
            <a:ext cx="1401610" cy="949452"/>
            <a:chOff x="1053509" y="1484636"/>
            <a:chExt cx="1401610" cy="949452"/>
          </a:xfrm>
        </p:grpSpPr>
        <p:sp>
          <p:nvSpPr>
            <p:cNvPr id="196" name="Rectangle 170"/>
            <p:cNvSpPr>
              <a:spLocks noChangeArrowheads="1"/>
            </p:cNvSpPr>
            <p:nvPr/>
          </p:nvSpPr>
          <p:spPr bwMode="auto">
            <a:xfrm>
              <a:off x="1086694" y="1527176"/>
              <a:ext cx="1368425" cy="906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7" name="Text Box 171"/>
            <p:cNvSpPr txBox="1">
              <a:spLocks noChangeArrowheads="1"/>
            </p:cNvSpPr>
            <p:nvPr/>
          </p:nvSpPr>
          <p:spPr bwMode="auto">
            <a:xfrm>
              <a:off x="1053509" y="1484636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AMTF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cxnSp>
        <p:nvCxnSpPr>
          <p:cNvPr id="305" name="Straight Connector 304"/>
          <p:cNvCxnSpPr/>
          <p:nvPr/>
        </p:nvCxnSpPr>
        <p:spPr>
          <a:xfrm>
            <a:off x="2078230" y="6426082"/>
            <a:ext cx="677247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2760387" y="4723330"/>
            <a:ext cx="6051" cy="1724813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121227" y="6432314"/>
            <a:ext cx="1963863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Rectangle 160"/>
          <p:cNvSpPr>
            <a:spLocks noChangeArrowheads="1"/>
          </p:cNvSpPr>
          <p:nvPr/>
        </p:nvSpPr>
        <p:spPr bwMode="auto">
          <a:xfrm>
            <a:off x="5798752" y="335404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41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1" name="Rectangle 160"/>
          <p:cNvSpPr>
            <a:spLocks noChangeArrowheads="1"/>
          </p:cNvSpPr>
          <p:nvPr/>
        </p:nvSpPr>
        <p:spPr bwMode="auto">
          <a:xfrm>
            <a:off x="7699778" y="335481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43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87" name="Group 286"/>
          <p:cNvGrpSpPr/>
          <p:nvPr/>
        </p:nvGrpSpPr>
        <p:grpSpPr>
          <a:xfrm>
            <a:off x="6280937" y="1423516"/>
            <a:ext cx="2709374" cy="1930054"/>
            <a:chOff x="6280937" y="1423516"/>
            <a:chExt cx="2709374" cy="1930054"/>
          </a:xfrm>
        </p:grpSpPr>
        <p:grpSp>
          <p:nvGrpSpPr>
            <p:cNvPr id="298" name="Group 297"/>
            <p:cNvGrpSpPr/>
            <p:nvPr/>
          </p:nvGrpSpPr>
          <p:grpSpPr>
            <a:xfrm>
              <a:off x="6627313" y="1423516"/>
              <a:ext cx="2362998" cy="1930054"/>
              <a:chOff x="5880553" y="1795516"/>
              <a:chExt cx="2362998" cy="1930054"/>
            </a:xfrm>
          </p:grpSpPr>
          <p:sp>
            <p:nvSpPr>
              <p:cNvPr id="301" name="Line 166"/>
              <p:cNvSpPr>
                <a:spLocks noChangeShapeType="1"/>
              </p:cNvSpPr>
              <p:nvPr/>
            </p:nvSpPr>
            <p:spPr bwMode="auto">
              <a:xfrm>
                <a:off x="7433653" y="2285258"/>
                <a:ext cx="3176" cy="1440312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2" name="Line 166"/>
              <p:cNvSpPr>
                <a:spLocks noChangeShapeType="1"/>
              </p:cNvSpPr>
              <p:nvPr/>
            </p:nvSpPr>
            <p:spPr bwMode="auto">
              <a:xfrm flipH="1">
                <a:off x="6869471" y="2285259"/>
                <a:ext cx="1588" cy="159246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3" name="Line 166"/>
              <p:cNvSpPr>
                <a:spLocks noChangeShapeType="1"/>
              </p:cNvSpPr>
              <p:nvPr/>
            </p:nvSpPr>
            <p:spPr bwMode="auto">
              <a:xfrm flipH="1">
                <a:off x="7980186" y="2285259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7" name="Line 177"/>
              <p:cNvSpPr>
                <a:spLocks noChangeShapeType="1"/>
              </p:cNvSpPr>
              <p:nvPr/>
            </p:nvSpPr>
            <p:spPr bwMode="auto">
              <a:xfrm flipH="1" flipV="1">
                <a:off x="6859920" y="2433893"/>
                <a:ext cx="1121855" cy="0"/>
              </a:xfrm>
              <a:prstGeom prst="line">
                <a:avLst/>
              </a:prstGeom>
              <a:noFill/>
              <a:ln w="28575">
                <a:solidFill>
                  <a:srgbClr val="EB32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8" name="Oval 195"/>
              <p:cNvSpPr>
                <a:spLocks noChangeArrowheads="1"/>
              </p:cNvSpPr>
              <p:nvPr/>
            </p:nvSpPr>
            <p:spPr bwMode="auto">
              <a:xfrm>
                <a:off x="6615446" y="1806128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9" name="Oval 195"/>
              <p:cNvSpPr>
                <a:spLocks noChangeArrowheads="1"/>
              </p:cNvSpPr>
              <p:nvPr/>
            </p:nvSpPr>
            <p:spPr bwMode="auto">
              <a:xfrm>
                <a:off x="7184417" y="1795516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0" name="Line 196"/>
              <p:cNvSpPr>
                <a:spLocks noChangeShapeType="1"/>
              </p:cNvSpPr>
              <p:nvPr/>
            </p:nvSpPr>
            <p:spPr bwMode="auto">
              <a:xfrm flipH="1">
                <a:off x="7473342" y="1876479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1" name="Line 197"/>
              <p:cNvSpPr>
                <a:spLocks noChangeShapeType="1"/>
              </p:cNvSpPr>
              <p:nvPr/>
            </p:nvSpPr>
            <p:spPr bwMode="auto">
              <a:xfrm>
                <a:off x="7243155" y="1893941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7" name="Rectangle 198"/>
              <p:cNvSpPr>
                <a:spLocks noChangeArrowheads="1"/>
              </p:cNvSpPr>
              <p:nvPr/>
            </p:nvSpPr>
            <p:spPr bwMode="auto">
              <a:xfrm>
                <a:off x="7332055" y="1860604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8" name="Oval 195"/>
              <p:cNvSpPr>
                <a:spLocks noChangeArrowheads="1"/>
              </p:cNvSpPr>
              <p:nvPr/>
            </p:nvSpPr>
            <p:spPr bwMode="auto">
              <a:xfrm>
                <a:off x="7738726" y="1801867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9" name="Line 196"/>
              <p:cNvSpPr>
                <a:spLocks noChangeShapeType="1"/>
              </p:cNvSpPr>
              <p:nvPr/>
            </p:nvSpPr>
            <p:spPr bwMode="auto">
              <a:xfrm flipH="1">
                <a:off x="8027651" y="1882830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0" name="Line 197"/>
              <p:cNvSpPr>
                <a:spLocks noChangeShapeType="1"/>
              </p:cNvSpPr>
              <p:nvPr/>
            </p:nvSpPr>
            <p:spPr bwMode="auto">
              <a:xfrm>
                <a:off x="7797464" y="1900292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1" name="Rectangle 198"/>
              <p:cNvSpPr>
                <a:spLocks noChangeArrowheads="1"/>
              </p:cNvSpPr>
              <p:nvPr/>
            </p:nvSpPr>
            <p:spPr bwMode="auto">
              <a:xfrm>
                <a:off x="7886364" y="1866955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2" name="Oval 195"/>
              <p:cNvSpPr>
                <a:spLocks noChangeArrowheads="1"/>
              </p:cNvSpPr>
              <p:nvPr/>
            </p:nvSpPr>
            <p:spPr bwMode="auto">
              <a:xfrm>
                <a:off x="7183623" y="2521947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2" name="Line 196"/>
              <p:cNvSpPr>
                <a:spLocks noChangeShapeType="1"/>
              </p:cNvSpPr>
              <p:nvPr/>
            </p:nvSpPr>
            <p:spPr bwMode="auto">
              <a:xfrm flipH="1">
                <a:off x="7472548" y="2602910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3" name="Line 197"/>
              <p:cNvSpPr>
                <a:spLocks noChangeShapeType="1"/>
              </p:cNvSpPr>
              <p:nvPr/>
            </p:nvSpPr>
            <p:spPr bwMode="auto">
              <a:xfrm>
                <a:off x="7242361" y="2620372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4" name="Rectangle 198"/>
              <p:cNvSpPr>
                <a:spLocks noChangeArrowheads="1"/>
              </p:cNvSpPr>
              <p:nvPr/>
            </p:nvSpPr>
            <p:spPr bwMode="auto">
              <a:xfrm>
                <a:off x="7331261" y="2587035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5" name="Line 196"/>
              <p:cNvSpPr>
                <a:spLocks noChangeShapeType="1"/>
              </p:cNvSpPr>
              <p:nvPr/>
            </p:nvSpPr>
            <p:spPr bwMode="auto">
              <a:xfrm flipH="1">
                <a:off x="6921858" y="1896028"/>
                <a:ext cx="142873" cy="406194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6" name="Line 197"/>
              <p:cNvSpPr>
                <a:spLocks noChangeShapeType="1"/>
              </p:cNvSpPr>
              <p:nvPr/>
            </p:nvSpPr>
            <p:spPr bwMode="auto">
              <a:xfrm>
                <a:off x="6681154" y="1900292"/>
                <a:ext cx="153392" cy="413247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7" name="Rectangle 198"/>
              <p:cNvSpPr>
                <a:spLocks noChangeArrowheads="1"/>
              </p:cNvSpPr>
              <p:nvPr/>
            </p:nvSpPr>
            <p:spPr bwMode="auto">
              <a:xfrm>
                <a:off x="6780570" y="1880152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408" name="Group 407"/>
              <p:cNvGrpSpPr/>
              <p:nvPr/>
            </p:nvGrpSpPr>
            <p:grpSpPr>
              <a:xfrm>
                <a:off x="5880553" y="3146358"/>
                <a:ext cx="1517507" cy="311893"/>
                <a:chOff x="2931919" y="2578408"/>
                <a:chExt cx="1671993" cy="311893"/>
              </a:xfrm>
            </p:grpSpPr>
            <p:sp>
              <p:nvSpPr>
                <p:cNvPr id="409" name="Rectangle 408"/>
                <p:cNvSpPr/>
                <p:nvPr/>
              </p:nvSpPr>
              <p:spPr bwMode="auto">
                <a:xfrm>
                  <a:off x="2931919" y="2578408"/>
                  <a:ext cx="1357805" cy="311893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10" name="Rectangle 160"/>
                <p:cNvSpPr>
                  <a:spLocks noChangeArrowheads="1"/>
                </p:cNvSpPr>
                <p:nvPr/>
              </p:nvSpPr>
              <p:spPr bwMode="auto">
                <a:xfrm>
                  <a:off x="2996732" y="2619899"/>
                  <a:ext cx="1607180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1" i="0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/>
                    </a:rPr>
                    <a:t>XFEL-</a:t>
                  </a:r>
                  <a:r>
                    <a:rPr kumimoji="0" lang="de-DE" sz="1600" b="1" i="0" strike="noStrike" kern="0" cap="none" spc="0" normalizeH="0" baseline="0" noProof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/>
                    </a:rPr>
                    <a:t>Purifier</a:t>
                  </a:r>
                  <a:endParaRPr kumimoji="0" lang="en-GB" sz="1600" b="1" i="0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cxnSp>
          <p:nvCxnSpPr>
            <p:cNvPr id="299" name="Straight Arrow Connector 298"/>
            <p:cNvCxnSpPr/>
            <p:nvPr/>
          </p:nvCxnSpPr>
          <p:spPr bwMode="auto">
            <a:xfrm flipH="1">
              <a:off x="6280937" y="2938959"/>
              <a:ext cx="365907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00" name="Straight Arrow Connector 299"/>
            <p:cNvCxnSpPr>
              <a:stCxn id="409" idx="3"/>
            </p:cNvCxnSpPr>
            <p:nvPr/>
          </p:nvCxnSpPr>
          <p:spPr bwMode="auto">
            <a:xfrm>
              <a:off x="7859662" y="2930305"/>
              <a:ext cx="329972" cy="8655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N:\schnautz\Vorträge\Mac Mai 2017\Bilder\20170228-MX2_3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5" y="4683717"/>
            <a:ext cx="2464432" cy="16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2" name="Straight Connector 181"/>
          <p:cNvCxnSpPr/>
          <p:nvPr/>
        </p:nvCxnSpPr>
        <p:spPr>
          <a:xfrm>
            <a:off x="1019983" y="4631961"/>
            <a:ext cx="1746455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1019983" y="4266558"/>
            <a:ext cx="0" cy="338554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114367" y="4266558"/>
            <a:ext cx="905616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cryogenic</a:t>
            </a:r>
            <a:r>
              <a:rPr lang="de-DE" sz="2200" dirty="0" smtClean="0"/>
              <a:t> </a:t>
            </a:r>
            <a:r>
              <a:rPr lang="de-DE" sz="2200" dirty="0" err="1" smtClean="0"/>
              <a:t>system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1600" dirty="0" err="1" smtClean="0"/>
              <a:t>Overview</a:t>
            </a:r>
            <a:endParaRPr lang="de-DE" sz="1600" dirty="0"/>
          </a:p>
        </p:txBody>
      </p:sp>
      <p:pic>
        <p:nvPicPr>
          <p:cNvPr id="167" name="Picture 166" descr="D:\My Documents local\conferences\XFEL Users Meeting 1_2017\20170104-MX2_1786-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76" y="4409270"/>
            <a:ext cx="3754557" cy="18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8" name="Straight Connector 177"/>
          <p:cNvCxnSpPr/>
          <p:nvPr/>
        </p:nvCxnSpPr>
        <p:spPr>
          <a:xfrm>
            <a:off x="3842371" y="4346363"/>
            <a:ext cx="8367" cy="376967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76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46642" y="4912119"/>
            <a:ext cx="357784" cy="266586"/>
            <a:chOff x="4746642" y="4912119"/>
            <a:chExt cx="357784" cy="266586"/>
          </a:xfrm>
        </p:grpSpPr>
        <p:cxnSp>
          <p:nvCxnSpPr>
            <p:cNvPr id="240" name="Gerade Verbindung 401"/>
            <p:cNvCxnSpPr>
              <a:stCxn id="224" idx="0"/>
            </p:cNvCxnSpPr>
            <p:nvPr/>
          </p:nvCxnSpPr>
          <p:spPr bwMode="auto">
            <a:xfrm flipV="1">
              <a:off x="4749136" y="4912119"/>
              <a:ext cx="1365" cy="266586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1" name="Gerade Verbindung 403"/>
            <p:cNvCxnSpPr>
              <a:stCxn id="220" idx="0"/>
            </p:cNvCxnSpPr>
            <p:nvPr/>
          </p:nvCxnSpPr>
          <p:spPr bwMode="auto">
            <a:xfrm flipV="1">
              <a:off x="5100966" y="4917279"/>
              <a:ext cx="0" cy="257333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8" name="Line 109"/>
            <p:cNvSpPr>
              <a:spLocks noChangeShapeType="1"/>
            </p:cNvSpPr>
            <p:nvPr/>
          </p:nvSpPr>
          <p:spPr bwMode="auto">
            <a:xfrm>
              <a:off x="4746642" y="4930097"/>
              <a:ext cx="357784" cy="0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41064" y="4910601"/>
            <a:ext cx="357784" cy="266586"/>
            <a:chOff x="4903569" y="5064519"/>
            <a:chExt cx="357784" cy="266586"/>
          </a:xfrm>
        </p:grpSpPr>
        <p:cxnSp>
          <p:nvCxnSpPr>
            <p:cNvPr id="245" name="Gerade Verbindung 401"/>
            <p:cNvCxnSpPr/>
            <p:nvPr/>
          </p:nvCxnSpPr>
          <p:spPr bwMode="auto">
            <a:xfrm flipV="1">
              <a:off x="4906063" y="5064519"/>
              <a:ext cx="1365" cy="266586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6" name="Gerade Verbindung 403"/>
            <p:cNvCxnSpPr/>
            <p:nvPr/>
          </p:nvCxnSpPr>
          <p:spPr bwMode="auto">
            <a:xfrm flipV="1">
              <a:off x="5257893" y="5069679"/>
              <a:ext cx="0" cy="257333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7" name="Line 109"/>
            <p:cNvSpPr>
              <a:spLocks noChangeShapeType="1"/>
            </p:cNvSpPr>
            <p:nvPr/>
          </p:nvSpPr>
          <p:spPr bwMode="auto">
            <a:xfrm>
              <a:off x="4903569" y="5082497"/>
              <a:ext cx="357784" cy="0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9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1201270" cy="11079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endParaRPr lang="de-DE" sz="1200" b="1" u="sng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</a:t>
            </a:r>
            <a:r>
              <a:rPr lang="de-DE" sz="1200" b="1" dirty="0" smtClean="0">
                <a:solidFill>
                  <a:srgbClr val="0099FF"/>
                </a:solidFill>
              </a:rPr>
              <a:t>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dirty="0" smtClean="0">
                <a:solidFill>
                  <a:srgbClr val="FD930A"/>
                </a:solidFill>
              </a:rPr>
              <a:t>DEMACO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None/>
              <a:defRPr/>
            </a:pPr>
            <a:r>
              <a:rPr lang="de-DE" sz="1200" b="1" dirty="0">
                <a:solidFill>
                  <a:srgbClr val="0099FF"/>
                </a:solidFill>
              </a:rPr>
              <a:t>BINP</a:t>
            </a:r>
            <a:r>
              <a:rPr lang="de-DE" sz="1200" b="1" dirty="0" smtClean="0">
                <a:solidFill>
                  <a:srgbClr val="FD930A"/>
                </a:solidFill>
              </a:rPr>
              <a:t> </a:t>
            </a:r>
          </a:p>
        </p:txBody>
      </p:sp>
      <p:grpSp>
        <p:nvGrpSpPr>
          <p:cNvPr id="396" name="Group 395"/>
          <p:cNvGrpSpPr/>
          <p:nvPr/>
        </p:nvGrpSpPr>
        <p:grpSpPr>
          <a:xfrm>
            <a:off x="3812942" y="4327539"/>
            <a:ext cx="4734316" cy="2120604"/>
            <a:chOff x="3820491" y="4405831"/>
            <a:chExt cx="6157550" cy="1225129"/>
          </a:xfrm>
        </p:grpSpPr>
        <p:cxnSp>
          <p:nvCxnSpPr>
            <p:cNvPr id="397" name="Straight Connector 396"/>
            <p:cNvCxnSpPr/>
            <p:nvPr/>
          </p:nvCxnSpPr>
          <p:spPr>
            <a:xfrm flipV="1">
              <a:off x="3820491" y="4412960"/>
              <a:ext cx="6147055" cy="3255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>
              <a:off x="3884798" y="4641374"/>
              <a:ext cx="10882" cy="966442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>
              <a:off x="3895680" y="5620012"/>
              <a:ext cx="6071866" cy="1094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 flipH="1">
              <a:off x="9967546" y="4412960"/>
              <a:ext cx="10495" cy="1200711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Text Box 171"/>
            <p:cNvSpPr txBox="1">
              <a:spLocks noChangeArrowheads="1"/>
            </p:cNvSpPr>
            <p:nvPr/>
          </p:nvSpPr>
          <p:spPr bwMode="auto">
            <a:xfrm>
              <a:off x="4004058" y="4405831"/>
              <a:ext cx="105924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srgbClr val="000000"/>
                  </a:solidFill>
                </a:rPr>
                <a:t>Linac</a:t>
              </a:r>
              <a:endParaRPr lang="en-GB" sz="1600" b="1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5" name="Line 168"/>
          <p:cNvSpPr>
            <a:spLocks noChangeShapeType="1"/>
          </p:cNvSpPr>
          <p:nvPr/>
        </p:nvSpPr>
        <p:spPr bwMode="auto">
          <a:xfrm>
            <a:off x="1570037" y="1238892"/>
            <a:ext cx="9526" cy="288283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Rectangle 95"/>
          <p:cNvSpPr>
            <a:spLocks noChangeArrowheads="1"/>
          </p:cNvSpPr>
          <p:nvPr/>
        </p:nvSpPr>
        <p:spPr bwMode="auto">
          <a:xfrm>
            <a:off x="857801" y="1416058"/>
            <a:ext cx="919957" cy="5425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Rectangle 117"/>
          <p:cNvSpPr>
            <a:spLocks noChangeArrowheads="1"/>
          </p:cNvSpPr>
          <p:nvPr/>
        </p:nvSpPr>
        <p:spPr bwMode="auto">
          <a:xfrm>
            <a:off x="949122" y="1479501"/>
            <a:ext cx="9017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Warm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He-Pumps</a:t>
            </a:r>
            <a:endParaRPr lang="en-GB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Line 69"/>
          <p:cNvSpPr>
            <a:spLocks noChangeShapeType="1"/>
          </p:cNvSpPr>
          <p:nvPr/>
        </p:nvSpPr>
        <p:spPr bwMode="auto">
          <a:xfrm>
            <a:off x="1532562" y="5760677"/>
            <a:ext cx="0" cy="51600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Line 69"/>
          <p:cNvSpPr>
            <a:spLocks noChangeShapeType="1"/>
          </p:cNvSpPr>
          <p:nvPr/>
        </p:nvSpPr>
        <p:spPr bwMode="auto">
          <a:xfrm>
            <a:off x="2616729" y="3625933"/>
            <a:ext cx="1588" cy="582612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857895" y="3937722"/>
            <a:ext cx="1387966" cy="470568"/>
            <a:chOff x="1995055" y="4041627"/>
            <a:chExt cx="1387966" cy="470568"/>
          </a:xfrm>
        </p:grpSpPr>
        <p:sp>
          <p:nvSpPr>
            <p:cNvPr id="128" name="Rectangle 6"/>
            <p:cNvSpPr>
              <a:spLocks noChangeArrowheads="1"/>
            </p:cNvSpPr>
            <p:nvPr/>
          </p:nvSpPr>
          <p:spPr bwMode="auto">
            <a:xfrm>
              <a:off x="1995055" y="4041627"/>
              <a:ext cx="1387966" cy="470568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0"/>
            <p:cNvSpPr>
              <a:spLocks noChangeArrowheads="1"/>
            </p:cNvSpPr>
            <p:nvPr/>
          </p:nvSpPr>
          <p:spPr bwMode="auto">
            <a:xfrm>
              <a:off x="2069566" y="4074380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3524" y="5246504"/>
            <a:ext cx="1361283" cy="288081"/>
            <a:chOff x="1179983" y="4461644"/>
            <a:chExt cx="1361283" cy="288081"/>
          </a:xfrm>
        </p:grpSpPr>
        <p:sp>
          <p:nvSpPr>
            <p:cNvPr id="132" name="Rectangle 96"/>
            <p:cNvSpPr>
              <a:spLocks noChangeArrowheads="1"/>
            </p:cNvSpPr>
            <p:nvPr/>
          </p:nvSpPr>
          <p:spPr bwMode="auto">
            <a:xfrm>
              <a:off x="1393502" y="4462526"/>
              <a:ext cx="494667" cy="287199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>
              <a:off x="1887215" y="4461644"/>
              <a:ext cx="431800" cy="2873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Rectangle 131"/>
            <p:cNvSpPr>
              <a:spLocks noChangeArrowheads="1"/>
            </p:cNvSpPr>
            <p:nvPr/>
          </p:nvSpPr>
          <p:spPr bwMode="auto">
            <a:xfrm>
              <a:off x="2319015" y="4461644"/>
              <a:ext cx="188913" cy="28733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" name="Rectangle 132"/>
            <p:cNvSpPr>
              <a:spLocks noChangeArrowheads="1"/>
            </p:cNvSpPr>
            <p:nvPr/>
          </p:nvSpPr>
          <p:spPr bwMode="auto">
            <a:xfrm>
              <a:off x="1958653" y="4518794"/>
              <a:ext cx="50323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Rectangle 117"/>
            <p:cNvSpPr>
              <a:spLocks noChangeArrowheads="1"/>
            </p:cNvSpPr>
            <p:nvPr/>
          </p:nvSpPr>
          <p:spPr bwMode="auto">
            <a:xfrm>
              <a:off x="2322190" y="4515053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>
              <a:off x="1179983" y="4464272"/>
              <a:ext cx="207963" cy="284709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Rectangle 117"/>
            <p:cNvSpPr>
              <a:spLocks noChangeArrowheads="1"/>
            </p:cNvSpPr>
            <p:nvPr/>
          </p:nvSpPr>
          <p:spPr bwMode="auto">
            <a:xfrm>
              <a:off x="1187920" y="4505527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E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Rectangle 117"/>
            <p:cNvSpPr>
              <a:spLocks noChangeArrowheads="1"/>
            </p:cNvSpPr>
            <p:nvPr/>
          </p:nvSpPr>
          <p:spPr bwMode="auto">
            <a:xfrm>
              <a:off x="1393503" y="4505913"/>
              <a:ext cx="4968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3,9 </a:t>
              </a:r>
              <a:r>
                <a:rPr lang="en-GB" sz="1000" dirty="0" smtClean="0">
                  <a:solidFill>
                    <a:srgbClr val="000000"/>
                  </a:solidFill>
                  <a:latin typeface="Calibri"/>
                </a:rPr>
                <a:t>GHz</a:t>
              </a:r>
              <a:endParaRPr lang="en-GB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5" name="Line 69"/>
          <p:cNvSpPr>
            <a:spLocks noChangeShapeType="1"/>
          </p:cNvSpPr>
          <p:nvPr/>
        </p:nvSpPr>
        <p:spPr bwMode="auto">
          <a:xfrm>
            <a:off x="1997070" y="4414092"/>
            <a:ext cx="0" cy="516005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0" name="Straight Connector 159"/>
          <p:cNvCxnSpPr/>
          <p:nvPr/>
        </p:nvCxnSpPr>
        <p:spPr>
          <a:xfrm>
            <a:off x="128847" y="4266558"/>
            <a:ext cx="0" cy="2165756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171"/>
          <p:cNvSpPr txBox="1">
            <a:spLocks noChangeArrowheads="1"/>
          </p:cNvSpPr>
          <p:nvPr/>
        </p:nvSpPr>
        <p:spPr bwMode="auto">
          <a:xfrm>
            <a:off x="121227" y="4266558"/>
            <a:ext cx="10592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err="1" smtClean="0">
                <a:solidFill>
                  <a:srgbClr val="000000"/>
                </a:solidFill>
              </a:rPr>
              <a:t>Injector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303524" y="6077084"/>
            <a:ext cx="1361283" cy="288081"/>
            <a:chOff x="1179983" y="4461644"/>
            <a:chExt cx="1361283" cy="288081"/>
          </a:xfrm>
          <a:solidFill>
            <a:schemeClr val="bg1"/>
          </a:solidFill>
        </p:grpSpPr>
        <p:sp>
          <p:nvSpPr>
            <p:cNvPr id="170" name="Rectangle 96"/>
            <p:cNvSpPr>
              <a:spLocks noChangeArrowheads="1"/>
            </p:cNvSpPr>
            <p:nvPr/>
          </p:nvSpPr>
          <p:spPr bwMode="auto">
            <a:xfrm>
              <a:off x="1393502" y="4462526"/>
              <a:ext cx="494667" cy="28719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Rectangle 130"/>
            <p:cNvSpPr>
              <a:spLocks noChangeArrowheads="1"/>
            </p:cNvSpPr>
            <p:nvPr/>
          </p:nvSpPr>
          <p:spPr bwMode="auto">
            <a:xfrm>
              <a:off x="1887215" y="4461644"/>
              <a:ext cx="431800" cy="2873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Rectangle 131"/>
            <p:cNvSpPr>
              <a:spLocks noChangeArrowheads="1"/>
            </p:cNvSpPr>
            <p:nvPr/>
          </p:nvSpPr>
          <p:spPr bwMode="auto">
            <a:xfrm>
              <a:off x="2319015" y="4461644"/>
              <a:ext cx="188913" cy="2873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Rectangle 132"/>
            <p:cNvSpPr>
              <a:spLocks noChangeArrowheads="1"/>
            </p:cNvSpPr>
            <p:nvPr/>
          </p:nvSpPr>
          <p:spPr bwMode="auto">
            <a:xfrm>
              <a:off x="1958653" y="4518794"/>
              <a:ext cx="503237" cy="21272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Rectangle 117"/>
            <p:cNvSpPr>
              <a:spLocks noChangeArrowheads="1"/>
            </p:cNvSpPr>
            <p:nvPr/>
          </p:nvSpPr>
          <p:spPr bwMode="auto">
            <a:xfrm>
              <a:off x="2322190" y="4515053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Rectangle 133"/>
            <p:cNvSpPr>
              <a:spLocks noChangeArrowheads="1"/>
            </p:cNvSpPr>
            <p:nvPr/>
          </p:nvSpPr>
          <p:spPr bwMode="auto">
            <a:xfrm>
              <a:off x="1179983" y="4464272"/>
              <a:ext cx="207963" cy="28470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Rectangle 117"/>
            <p:cNvSpPr>
              <a:spLocks noChangeArrowheads="1"/>
            </p:cNvSpPr>
            <p:nvPr/>
          </p:nvSpPr>
          <p:spPr bwMode="auto">
            <a:xfrm>
              <a:off x="1187920" y="4505527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E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" name="Rectangle 117"/>
            <p:cNvSpPr>
              <a:spLocks noChangeArrowheads="1"/>
            </p:cNvSpPr>
            <p:nvPr/>
          </p:nvSpPr>
          <p:spPr bwMode="auto">
            <a:xfrm>
              <a:off x="1393503" y="4505913"/>
              <a:ext cx="496888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3,9 </a:t>
              </a:r>
              <a:r>
                <a:rPr lang="en-GB" sz="1000" dirty="0" smtClean="0">
                  <a:solidFill>
                    <a:srgbClr val="000000"/>
                  </a:solidFill>
                  <a:latin typeface="Calibri"/>
                </a:rPr>
                <a:t>GHz</a:t>
              </a:r>
              <a:endParaRPr lang="en-GB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0" name="Line 67"/>
          <p:cNvSpPr>
            <a:spLocks noChangeShapeType="1"/>
          </p:cNvSpPr>
          <p:nvPr/>
        </p:nvSpPr>
        <p:spPr bwMode="auto">
          <a:xfrm flipH="1" flipV="1">
            <a:off x="3257729" y="4394932"/>
            <a:ext cx="373561" cy="13357"/>
          </a:xfrm>
          <a:prstGeom prst="line">
            <a:avLst/>
          </a:prstGeom>
          <a:noFill/>
          <a:ln w="31750">
            <a:solidFill>
              <a:srgbClr val="FD93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Line 167"/>
          <p:cNvSpPr>
            <a:spLocks noChangeShapeType="1"/>
          </p:cNvSpPr>
          <p:nvPr/>
        </p:nvSpPr>
        <p:spPr bwMode="auto">
          <a:xfrm flipH="1" flipV="1">
            <a:off x="1570036" y="1254132"/>
            <a:ext cx="7167859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 flipH="1" flipV="1">
            <a:off x="6284622" y="1238892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8" name="Straight Connector 187"/>
          <p:cNvCxnSpPr/>
          <p:nvPr/>
        </p:nvCxnSpPr>
        <p:spPr bwMode="auto">
          <a:xfrm flipH="1" flipV="1">
            <a:off x="6846109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9" name="Straight Connector 188"/>
          <p:cNvCxnSpPr/>
          <p:nvPr/>
        </p:nvCxnSpPr>
        <p:spPr bwMode="auto">
          <a:xfrm flipH="1" flipV="1">
            <a:off x="8182795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0" name="Straight Connector 189"/>
          <p:cNvCxnSpPr/>
          <p:nvPr/>
        </p:nvCxnSpPr>
        <p:spPr bwMode="auto">
          <a:xfrm flipH="1" flipV="1">
            <a:off x="8737898" y="1249504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4" name="Line 169"/>
          <p:cNvSpPr>
            <a:spLocks noChangeShapeType="1"/>
          </p:cNvSpPr>
          <p:nvPr/>
        </p:nvSpPr>
        <p:spPr bwMode="auto">
          <a:xfrm>
            <a:off x="1579562" y="4116685"/>
            <a:ext cx="279418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450652" y="1083019"/>
            <a:ext cx="1401610" cy="949452"/>
            <a:chOff x="1053509" y="1484636"/>
            <a:chExt cx="1401610" cy="949452"/>
          </a:xfrm>
        </p:grpSpPr>
        <p:sp>
          <p:nvSpPr>
            <p:cNvPr id="196" name="Rectangle 170"/>
            <p:cNvSpPr>
              <a:spLocks noChangeArrowheads="1"/>
            </p:cNvSpPr>
            <p:nvPr/>
          </p:nvSpPr>
          <p:spPr bwMode="auto">
            <a:xfrm>
              <a:off x="1086694" y="1527176"/>
              <a:ext cx="1368425" cy="906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7" name="Text Box 171"/>
            <p:cNvSpPr txBox="1">
              <a:spLocks noChangeArrowheads="1"/>
            </p:cNvSpPr>
            <p:nvPr/>
          </p:nvSpPr>
          <p:spPr bwMode="auto">
            <a:xfrm>
              <a:off x="1053509" y="1484636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AMTF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cxnSp>
        <p:nvCxnSpPr>
          <p:cNvPr id="305" name="Straight Connector 304"/>
          <p:cNvCxnSpPr/>
          <p:nvPr/>
        </p:nvCxnSpPr>
        <p:spPr>
          <a:xfrm>
            <a:off x="2078230" y="6426082"/>
            <a:ext cx="677247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2760387" y="4723330"/>
            <a:ext cx="6051" cy="1724813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121227" y="6432314"/>
            <a:ext cx="1963863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Rectangle 160"/>
          <p:cNvSpPr>
            <a:spLocks noChangeArrowheads="1"/>
          </p:cNvSpPr>
          <p:nvPr/>
        </p:nvSpPr>
        <p:spPr bwMode="auto">
          <a:xfrm>
            <a:off x="5798752" y="335404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41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1" name="Rectangle 160"/>
          <p:cNvSpPr>
            <a:spLocks noChangeArrowheads="1"/>
          </p:cNvSpPr>
          <p:nvPr/>
        </p:nvSpPr>
        <p:spPr bwMode="auto">
          <a:xfrm>
            <a:off x="7699778" y="335481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43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87" name="Group 286"/>
          <p:cNvGrpSpPr/>
          <p:nvPr/>
        </p:nvGrpSpPr>
        <p:grpSpPr>
          <a:xfrm>
            <a:off x="6280937" y="1423516"/>
            <a:ext cx="2709374" cy="1930054"/>
            <a:chOff x="6280937" y="1423516"/>
            <a:chExt cx="2709374" cy="1930054"/>
          </a:xfrm>
        </p:grpSpPr>
        <p:grpSp>
          <p:nvGrpSpPr>
            <p:cNvPr id="298" name="Group 297"/>
            <p:cNvGrpSpPr/>
            <p:nvPr/>
          </p:nvGrpSpPr>
          <p:grpSpPr>
            <a:xfrm>
              <a:off x="6627313" y="1423516"/>
              <a:ext cx="2362998" cy="1930054"/>
              <a:chOff x="5880553" y="1795516"/>
              <a:chExt cx="2362998" cy="1930054"/>
            </a:xfrm>
          </p:grpSpPr>
          <p:sp>
            <p:nvSpPr>
              <p:cNvPr id="301" name="Line 166"/>
              <p:cNvSpPr>
                <a:spLocks noChangeShapeType="1"/>
              </p:cNvSpPr>
              <p:nvPr/>
            </p:nvSpPr>
            <p:spPr bwMode="auto">
              <a:xfrm>
                <a:off x="7433653" y="2285258"/>
                <a:ext cx="3176" cy="1440312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2" name="Line 166"/>
              <p:cNvSpPr>
                <a:spLocks noChangeShapeType="1"/>
              </p:cNvSpPr>
              <p:nvPr/>
            </p:nvSpPr>
            <p:spPr bwMode="auto">
              <a:xfrm flipH="1">
                <a:off x="6869471" y="2285259"/>
                <a:ext cx="1588" cy="159246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3" name="Line 166"/>
              <p:cNvSpPr>
                <a:spLocks noChangeShapeType="1"/>
              </p:cNvSpPr>
              <p:nvPr/>
            </p:nvSpPr>
            <p:spPr bwMode="auto">
              <a:xfrm flipH="1">
                <a:off x="7980186" y="2285259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7" name="Line 177"/>
              <p:cNvSpPr>
                <a:spLocks noChangeShapeType="1"/>
              </p:cNvSpPr>
              <p:nvPr/>
            </p:nvSpPr>
            <p:spPr bwMode="auto">
              <a:xfrm flipH="1" flipV="1">
                <a:off x="6859920" y="2433893"/>
                <a:ext cx="1121855" cy="0"/>
              </a:xfrm>
              <a:prstGeom prst="line">
                <a:avLst/>
              </a:prstGeom>
              <a:noFill/>
              <a:ln w="28575">
                <a:solidFill>
                  <a:srgbClr val="EB32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8" name="Oval 195"/>
              <p:cNvSpPr>
                <a:spLocks noChangeArrowheads="1"/>
              </p:cNvSpPr>
              <p:nvPr/>
            </p:nvSpPr>
            <p:spPr bwMode="auto">
              <a:xfrm>
                <a:off x="6615446" y="1806128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9" name="Oval 195"/>
              <p:cNvSpPr>
                <a:spLocks noChangeArrowheads="1"/>
              </p:cNvSpPr>
              <p:nvPr/>
            </p:nvSpPr>
            <p:spPr bwMode="auto">
              <a:xfrm>
                <a:off x="7184417" y="1795516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0" name="Line 196"/>
              <p:cNvSpPr>
                <a:spLocks noChangeShapeType="1"/>
              </p:cNvSpPr>
              <p:nvPr/>
            </p:nvSpPr>
            <p:spPr bwMode="auto">
              <a:xfrm flipH="1">
                <a:off x="7473342" y="1876479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1" name="Line 197"/>
              <p:cNvSpPr>
                <a:spLocks noChangeShapeType="1"/>
              </p:cNvSpPr>
              <p:nvPr/>
            </p:nvSpPr>
            <p:spPr bwMode="auto">
              <a:xfrm>
                <a:off x="7243155" y="1893941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7" name="Rectangle 198"/>
              <p:cNvSpPr>
                <a:spLocks noChangeArrowheads="1"/>
              </p:cNvSpPr>
              <p:nvPr/>
            </p:nvSpPr>
            <p:spPr bwMode="auto">
              <a:xfrm>
                <a:off x="7332055" y="1860604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8" name="Oval 195"/>
              <p:cNvSpPr>
                <a:spLocks noChangeArrowheads="1"/>
              </p:cNvSpPr>
              <p:nvPr/>
            </p:nvSpPr>
            <p:spPr bwMode="auto">
              <a:xfrm>
                <a:off x="7738726" y="1801867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9" name="Line 196"/>
              <p:cNvSpPr>
                <a:spLocks noChangeShapeType="1"/>
              </p:cNvSpPr>
              <p:nvPr/>
            </p:nvSpPr>
            <p:spPr bwMode="auto">
              <a:xfrm flipH="1">
                <a:off x="8027651" y="1882830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0" name="Line 197"/>
              <p:cNvSpPr>
                <a:spLocks noChangeShapeType="1"/>
              </p:cNvSpPr>
              <p:nvPr/>
            </p:nvSpPr>
            <p:spPr bwMode="auto">
              <a:xfrm>
                <a:off x="7797464" y="1900292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1" name="Rectangle 198"/>
              <p:cNvSpPr>
                <a:spLocks noChangeArrowheads="1"/>
              </p:cNvSpPr>
              <p:nvPr/>
            </p:nvSpPr>
            <p:spPr bwMode="auto">
              <a:xfrm>
                <a:off x="7886364" y="1866955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2" name="Oval 195"/>
              <p:cNvSpPr>
                <a:spLocks noChangeArrowheads="1"/>
              </p:cNvSpPr>
              <p:nvPr/>
            </p:nvSpPr>
            <p:spPr bwMode="auto">
              <a:xfrm>
                <a:off x="7183623" y="2521947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2" name="Line 196"/>
              <p:cNvSpPr>
                <a:spLocks noChangeShapeType="1"/>
              </p:cNvSpPr>
              <p:nvPr/>
            </p:nvSpPr>
            <p:spPr bwMode="auto">
              <a:xfrm flipH="1">
                <a:off x="7472548" y="2602910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3" name="Line 197"/>
              <p:cNvSpPr>
                <a:spLocks noChangeShapeType="1"/>
              </p:cNvSpPr>
              <p:nvPr/>
            </p:nvSpPr>
            <p:spPr bwMode="auto">
              <a:xfrm>
                <a:off x="7242361" y="2620372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4" name="Rectangle 198"/>
              <p:cNvSpPr>
                <a:spLocks noChangeArrowheads="1"/>
              </p:cNvSpPr>
              <p:nvPr/>
            </p:nvSpPr>
            <p:spPr bwMode="auto">
              <a:xfrm>
                <a:off x="7331261" y="2587035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5" name="Line 196"/>
              <p:cNvSpPr>
                <a:spLocks noChangeShapeType="1"/>
              </p:cNvSpPr>
              <p:nvPr/>
            </p:nvSpPr>
            <p:spPr bwMode="auto">
              <a:xfrm flipH="1">
                <a:off x="6921858" y="1896028"/>
                <a:ext cx="142873" cy="406194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6" name="Line 197"/>
              <p:cNvSpPr>
                <a:spLocks noChangeShapeType="1"/>
              </p:cNvSpPr>
              <p:nvPr/>
            </p:nvSpPr>
            <p:spPr bwMode="auto">
              <a:xfrm>
                <a:off x="6681154" y="1900292"/>
                <a:ext cx="153392" cy="413247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7" name="Rectangle 198"/>
              <p:cNvSpPr>
                <a:spLocks noChangeArrowheads="1"/>
              </p:cNvSpPr>
              <p:nvPr/>
            </p:nvSpPr>
            <p:spPr bwMode="auto">
              <a:xfrm>
                <a:off x="6780570" y="1880152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408" name="Group 407"/>
              <p:cNvGrpSpPr/>
              <p:nvPr/>
            </p:nvGrpSpPr>
            <p:grpSpPr>
              <a:xfrm>
                <a:off x="5880553" y="3146358"/>
                <a:ext cx="1517507" cy="311893"/>
                <a:chOff x="2931919" y="2578408"/>
                <a:chExt cx="1671993" cy="311893"/>
              </a:xfrm>
            </p:grpSpPr>
            <p:sp>
              <p:nvSpPr>
                <p:cNvPr id="409" name="Rectangle 408"/>
                <p:cNvSpPr/>
                <p:nvPr/>
              </p:nvSpPr>
              <p:spPr bwMode="auto">
                <a:xfrm>
                  <a:off x="2931919" y="2578408"/>
                  <a:ext cx="1357805" cy="311893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10" name="Rectangle 160"/>
                <p:cNvSpPr>
                  <a:spLocks noChangeArrowheads="1"/>
                </p:cNvSpPr>
                <p:nvPr/>
              </p:nvSpPr>
              <p:spPr bwMode="auto">
                <a:xfrm>
                  <a:off x="2996732" y="2619899"/>
                  <a:ext cx="1607180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1" i="0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/>
                    </a:rPr>
                    <a:t>XFEL-</a:t>
                  </a:r>
                  <a:r>
                    <a:rPr kumimoji="0" lang="de-DE" sz="1600" b="1" i="0" strike="noStrike" kern="0" cap="none" spc="0" normalizeH="0" baseline="0" noProof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/>
                    </a:rPr>
                    <a:t>Purifier</a:t>
                  </a:r>
                  <a:endParaRPr kumimoji="0" lang="en-GB" sz="1600" b="1" i="0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cxnSp>
          <p:nvCxnSpPr>
            <p:cNvPr id="299" name="Straight Arrow Connector 298"/>
            <p:cNvCxnSpPr/>
            <p:nvPr/>
          </p:nvCxnSpPr>
          <p:spPr bwMode="auto">
            <a:xfrm flipH="1">
              <a:off x="6280937" y="2938959"/>
              <a:ext cx="365907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00" name="Straight Arrow Connector 299"/>
            <p:cNvCxnSpPr>
              <a:stCxn id="409" idx="3"/>
            </p:cNvCxnSpPr>
            <p:nvPr/>
          </p:nvCxnSpPr>
          <p:spPr bwMode="auto">
            <a:xfrm>
              <a:off x="7859662" y="2930305"/>
              <a:ext cx="329972" cy="8655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N:\schnautz\Vorträge\Mac Mai 2017\Bilder\20170228-MX2_3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5" y="4683717"/>
            <a:ext cx="2464432" cy="16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2" name="Straight Connector 181"/>
          <p:cNvCxnSpPr/>
          <p:nvPr/>
        </p:nvCxnSpPr>
        <p:spPr>
          <a:xfrm>
            <a:off x="1019983" y="4631961"/>
            <a:ext cx="1746455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1019983" y="4266558"/>
            <a:ext cx="0" cy="338554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114367" y="4266558"/>
            <a:ext cx="905616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cryogenic</a:t>
            </a:r>
            <a:r>
              <a:rPr lang="de-DE" sz="2200" dirty="0" smtClean="0"/>
              <a:t> </a:t>
            </a:r>
            <a:r>
              <a:rPr lang="de-DE" sz="2200" dirty="0" err="1" smtClean="0"/>
              <a:t>system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1600" dirty="0" err="1" smtClean="0"/>
              <a:t>Overview</a:t>
            </a:r>
            <a:endParaRPr lang="de-DE" sz="1600" dirty="0"/>
          </a:p>
        </p:txBody>
      </p:sp>
      <p:cxnSp>
        <p:nvCxnSpPr>
          <p:cNvPr id="178" name="Straight Connector 177"/>
          <p:cNvCxnSpPr/>
          <p:nvPr/>
        </p:nvCxnSpPr>
        <p:spPr>
          <a:xfrm>
            <a:off x="3842371" y="4346363"/>
            <a:ext cx="8367" cy="376967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Group 162"/>
          <p:cNvGrpSpPr/>
          <p:nvPr/>
        </p:nvGrpSpPr>
        <p:grpSpPr>
          <a:xfrm>
            <a:off x="6633820" y="5585736"/>
            <a:ext cx="1234478" cy="286524"/>
            <a:chOff x="6796856" y="4450169"/>
            <a:chExt cx="1234478" cy="286524"/>
          </a:xfrm>
        </p:grpSpPr>
        <p:sp>
          <p:nvSpPr>
            <p:cNvPr id="164" name="Rectangle 59"/>
            <p:cNvSpPr>
              <a:spLocks noChangeArrowheads="1"/>
            </p:cNvSpPr>
            <p:nvPr/>
          </p:nvSpPr>
          <p:spPr bwMode="auto">
            <a:xfrm>
              <a:off x="6849122" y="4459694"/>
              <a:ext cx="10163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800" dirty="0" smtClean="0">
                  <a:solidFill>
                    <a:srgbClr val="000000"/>
                  </a:solidFill>
                  <a:latin typeface="Calibri"/>
                </a:rPr>
                <a:t>Main </a:t>
              </a:r>
              <a:r>
                <a:rPr lang="en-GB" sz="1800" dirty="0" err="1" smtClean="0">
                  <a:solidFill>
                    <a:srgbClr val="000000"/>
                  </a:solidFill>
                  <a:latin typeface="Calibri"/>
                </a:rPr>
                <a:t>Linac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6796856" y="4450169"/>
              <a:ext cx="1234478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de-DE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992891" y="5075271"/>
            <a:ext cx="4464496" cy="512762"/>
            <a:chOff x="4283968" y="5148263"/>
            <a:chExt cx="4464496" cy="512762"/>
          </a:xfrm>
        </p:grpSpPr>
        <p:sp>
          <p:nvSpPr>
            <p:cNvPr id="181" name="Line 115"/>
            <p:cNvSpPr>
              <a:spLocks noChangeShapeType="1"/>
            </p:cNvSpPr>
            <p:nvPr/>
          </p:nvSpPr>
          <p:spPr bwMode="auto">
            <a:xfrm flipH="1">
              <a:off x="7380312" y="5148263"/>
              <a:ext cx="121443" cy="512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Line 116"/>
            <p:cNvSpPr>
              <a:spLocks noChangeShapeType="1"/>
            </p:cNvSpPr>
            <p:nvPr/>
          </p:nvSpPr>
          <p:spPr bwMode="auto">
            <a:xfrm flipH="1">
              <a:off x="7451750" y="5157787"/>
              <a:ext cx="122238" cy="503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4" name="Group 183"/>
            <p:cNvGrpSpPr/>
            <p:nvPr/>
          </p:nvGrpSpPr>
          <p:grpSpPr>
            <a:xfrm>
              <a:off x="4283968" y="5246902"/>
              <a:ext cx="4464496" cy="292835"/>
              <a:chOff x="4283968" y="5229192"/>
              <a:chExt cx="4464496" cy="292835"/>
            </a:xfrm>
          </p:grpSpPr>
          <p:grpSp>
            <p:nvGrpSpPr>
              <p:cNvPr id="198" name="Group 197"/>
              <p:cNvGrpSpPr/>
              <p:nvPr/>
            </p:nvGrpSpPr>
            <p:grpSpPr>
              <a:xfrm>
                <a:off x="4283968" y="5233987"/>
                <a:ext cx="867148" cy="288040"/>
                <a:chOff x="4283968" y="5233987"/>
                <a:chExt cx="867148" cy="288040"/>
              </a:xfrm>
            </p:grpSpPr>
            <p:sp>
              <p:nvSpPr>
                <p:cNvPr id="224" name="Rectangle 94"/>
                <p:cNvSpPr>
                  <a:spLocks noChangeArrowheads="1"/>
                </p:cNvSpPr>
                <p:nvPr/>
              </p:nvSpPr>
              <p:spPr bwMode="auto">
                <a:xfrm>
                  <a:off x="4932362" y="5233987"/>
                  <a:ext cx="215701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srgbClr val="FF3300"/>
                    </a:solidFill>
                    <a:latin typeface="Calibri"/>
                  </a:endParaRPr>
                </a:p>
              </p:txBody>
            </p:sp>
            <p:sp>
              <p:nvSpPr>
                <p:cNvPr id="225" name="Rectangle 95"/>
                <p:cNvSpPr>
                  <a:spLocks noChangeArrowheads="1"/>
                </p:cNvSpPr>
                <p:nvPr/>
              </p:nvSpPr>
              <p:spPr bwMode="auto">
                <a:xfrm>
                  <a:off x="4491831" y="5233987"/>
                  <a:ext cx="431800" cy="2873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C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97"/>
                <p:cNvSpPr>
                  <a:spLocks noChangeArrowheads="1"/>
                </p:cNvSpPr>
                <p:nvPr/>
              </p:nvSpPr>
              <p:spPr bwMode="auto">
                <a:xfrm>
                  <a:off x="4283968" y="5234689"/>
                  <a:ext cx="199926" cy="287338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7" name="Rectangle 117"/>
                <p:cNvSpPr>
                  <a:spLocks noChangeArrowheads="1"/>
                </p:cNvSpPr>
                <p:nvPr/>
              </p:nvSpPr>
              <p:spPr bwMode="auto">
                <a:xfrm>
                  <a:off x="4532312" y="5265966"/>
                  <a:ext cx="379413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CMS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8" name="Rectangle 117"/>
                <p:cNvSpPr>
                  <a:spLocks noChangeArrowheads="1"/>
                </p:cNvSpPr>
                <p:nvPr/>
              </p:nvSpPr>
              <p:spPr bwMode="auto">
                <a:xfrm>
                  <a:off x="4283968" y="5273337"/>
                  <a:ext cx="21907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FC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9" name="Rectangle 117"/>
                <p:cNvSpPr>
                  <a:spLocks noChangeArrowheads="1"/>
                </p:cNvSpPr>
                <p:nvPr/>
              </p:nvSpPr>
              <p:spPr bwMode="auto">
                <a:xfrm>
                  <a:off x="4932040" y="5275263"/>
                  <a:ext cx="21907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E</a:t>
                  </a: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9" name="Group 198"/>
              <p:cNvGrpSpPr/>
              <p:nvPr/>
            </p:nvGrpSpPr>
            <p:grpSpPr>
              <a:xfrm>
                <a:off x="5292080" y="5229192"/>
                <a:ext cx="867148" cy="288040"/>
                <a:chOff x="5292080" y="5232537"/>
                <a:chExt cx="867148" cy="288040"/>
              </a:xfrm>
            </p:grpSpPr>
            <p:sp>
              <p:nvSpPr>
                <p:cNvPr id="218" name="Rectangle 94"/>
                <p:cNvSpPr>
                  <a:spLocks noChangeArrowheads="1"/>
                </p:cNvSpPr>
                <p:nvPr/>
              </p:nvSpPr>
              <p:spPr bwMode="auto">
                <a:xfrm>
                  <a:off x="5940474" y="5232537"/>
                  <a:ext cx="215701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srgbClr val="FF3300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95"/>
                <p:cNvSpPr>
                  <a:spLocks noChangeArrowheads="1"/>
                </p:cNvSpPr>
                <p:nvPr/>
              </p:nvSpPr>
              <p:spPr bwMode="auto">
                <a:xfrm>
                  <a:off x="5499943" y="5232537"/>
                  <a:ext cx="431800" cy="2873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Rectangle 97"/>
                <p:cNvSpPr>
                  <a:spLocks noChangeArrowheads="1"/>
                </p:cNvSpPr>
                <p:nvPr/>
              </p:nvSpPr>
              <p:spPr bwMode="auto">
                <a:xfrm>
                  <a:off x="5292080" y="5233239"/>
                  <a:ext cx="199926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Rectangle 117"/>
                <p:cNvSpPr>
                  <a:spLocks noChangeArrowheads="1"/>
                </p:cNvSpPr>
                <p:nvPr/>
              </p:nvSpPr>
              <p:spPr bwMode="auto">
                <a:xfrm>
                  <a:off x="5540424" y="5264516"/>
                  <a:ext cx="379413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CMS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2" name="Rectangle 117"/>
                <p:cNvSpPr>
                  <a:spLocks noChangeArrowheads="1"/>
                </p:cNvSpPr>
                <p:nvPr/>
              </p:nvSpPr>
              <p:spPr bwMode="auto">
                <a:xfrm>
                  <a:off x="5292080" y="5271887"/>
                  <a:ext cx="21907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FC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Rectangle 117"/>
                <p:cNvSpPr>
                  <a:spLocks noChangeArrowheads="1"/>
                </p:cNvSpPr>
                <p:nvPr/>
              </p:nvSpPr>
              <p:spPr bwMode="auto">
                <a:xfrm>
                  <a:off x="5940152" y="5273813"/>
                  <a:ext cx="21907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E</a:t>
                  </a: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>
                <a:off x="7677151" y="5229200"/>
                <a:ext cx="1071313" cy="288040"/>
                <a:chOff x="7677151" y="5229200"/>
                <a:chExt cx="1071313" cy="288040"/>
              </a:xfrm>
            </p:grpSpPr>
            <p:sp>
              <p:nvSpPr>
                <p:cNvPr id="212" name="Rectangle 94"/>
                <p:cNvSpPr>
                  <a:spLocks noChangeArrowheads="1"/>
                </p:cNvSpPr>
                <p:nvPr/>
              </p:nvSpPr>
              <p:spPr bwMode="auto">
                <a:xfrm>
                  <a:off x="8429622" y="5229200"/>
                  <a:ext cx="216333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srgbClr val="FF3300"/>
                    </a:solidFill>
                    <a:latin typeface="Calibri"/>
                  </a:endParaRPr>
                </a:p>
              </p:txBody>
            </p:sp>
            <p:sp>
              <p:nvSpPr>
                <p:cNvPr id="213" name="Rectangle 95"/>
                <p:cNvSpPr>
                  <a:spLocks noChangeArrowheads="1"/>
                </p:cNvSpPr>
                <p:nvPr/>
              </p:nvSpPr>
              <p:spPr bwMode="auto">
                <a:xfrm>
                  <a:off x="7989091" y="5229200"/>
                  <a:ext cx="431800" cy="2873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Rectangle 97"/>
                <p:cNvSpPr>
                  <a:spLocks noChangeArrowheads="1"/>
                </p:cNvSpPr>
                <p:nvPr/>
              </p:nvSpPr>
              <p:spPr bwMode="auto">
                <a:xfrm>
                  <a:off x="7677151" y="5229902"/>
                  <a:ext cx="304004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" name="Rectangle 117"/>
                <p:cNvSpPr>
                  <a:spLocks noChangeArrowheads="1"/>
                </p:cNvSpPr>
                <p:nvPr/>
              </p:nvSpPr>
              <p:spPr bwMode="auto">
                <a:xfrm>
                  <a:off x="8029572" y="5261179"/>
                  <a:ext cx="379413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CMS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6" name="Rectangle 117"/>
                <p:cNvSpPr>
                  <a:spLocks noChangeArrowheads="1"/>
                </p:cNvSpPr>
                <p:nvPr/>
              </p:nvSpPr>
              <p:spPr bwMode="auto">
                <a:xfrm>
                  <a:off x="7677151" y="5268550"/>
                  <a:ext cx="323153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SCB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117"/>
                <p:cNvSpPr>
                  <a:spLocks noChangeArrowheads="1"/>
                </p:cNvSpPr>
                <p:nvPr/>
              </p:nvSpPr>
              <p:spPr bwMode="auto">
                <a:xfrm>
                  <a:off x="8429300" y="5270476"/>
                  <a:ext cx="31916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EC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>
                <a:off x="6297140" y="5229192"/>
                <a:ext cx="1385947" cy="288040"/>
                <a:chOff x="6297140" y="5229192"/>
                <a:chExt cx="1385947" cy="288040"/>
              </a:xfrm>
            </p:grpSpPr>
            <p:sp>
              <p:nvSpPr>
                <p:cNvPr id="202" name="Line 124"/>
                <p:cNvSpPr>
                  <a:spLocks noChangeShapeType="1"/>
                </p:cNvSpPr>
                <p:nvPr/>
              </p:nvSpPr>
              <p:spPr bwMode="auto">
                <a:xfrm>
                  <a:off x="7167173" y="5494746"/>
                  <a:ext cx="515914" cy="159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03" name="Group 202"/>
                <p:cNvGrpSpPr/>
                <p:nvPr/>
              </p:nvGrpSpPr>
              <p:grpSpPr>
                <a:xfrm>
                  <a:off x="6297140" y="5229192"/>
                  <a:ext cx="1380009" cy="288040"/>
                  <a:chOff x="6297140" y="5234689"/>
                  <a:chExt cx="1380009" cy="288040"/>
                </a:xfrm>
              </p:grpSpPr>
              <p:sp>
                <p:nvSpPr>
                  <p:cNvPr id="204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6945534" y="5234689"/>
                    <a:ext cx="313110" cy="287338"/>
                  </a:xfrm>
                  <a:prstGeom prst="rect">
                    <a:avLst/>
                  </a:prstGeom>
                  <a:solidFill>
                    <a:srgbClr val="FD930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endParaRPr lang="en-US" sz="1800">
                      <a:solidFill>
                        <a:srgbClr val="FF3300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05" name="Group 204"/>
                  <p:cNvGrpSpPr/>
                  <p:nvPr/>
                </p:nvGrpSpPr>
                <p:grpSpPr>
                  <a:xfrm>
                    <a:off x="6297140" y="5234689"/>
                    <a:ext cx="1380009" cy="288040"/>
                    <a:chOff x="6297140" y="5234689"/>
                    <a:chExt cx="1380009" cy="288040"/>
                  </a:xfrm>
                </p:grpSpPr>
                <p:sp>
                  <p:nvSpPr>
                    <p:cNvPr id="206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68855" y="5256419"/>
                      <a:ext cx="408294" cy="89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7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05003" y="5234689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8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97140" y="5235391"/>
                      <a:ext cx="199926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9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45484" y="5266668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97140" y="5274039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1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5212" y="5275965"/>
                      <a:ext cx="319164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SCB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</p:grpSp>
      <p:cxnSp>
        <p:nvCxnSpPr>
          <p:cNvPr id="239" name="Gerade Verbindung 397"/>
          <p:cNvCxnSpPr>
            <a:stCxn id="226" idx="0"/>
          </p:cNvCxnSpPr>
          <p:nvPr/>
        </p:nvCxnSpPr>
        <p:spPr bwMode="auto">
          <a:xfrm flipV="1">
            <a:off x="4092854" y="4917279"/>
            <a:ext cx="0" cy="262128"/>
          </a:xfrm>
          <a:prstGeom prst="line">
            <a:avLst/>
          </a:prstGeom>
          <a:noFill/>
          <a:ln w="381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3" name="Gerade Verbindung 407"/>
          <p:cNvCxnSpPr/>
          <p:nvPr/>
        </p:nvCxnSpPr>
        <p:spPr bwMode="auto">
          <a:xfrm flipH="1">
            <a:off x="3631291" y="4912119"/>
            <a:ext cx="461564" cy="5160"/>
          </a:xfrm>
          <a:prstGeom prst="line">
            <a:avLst/>
          </a:prstGeom>
          <a:noFill/>
          <a:ln w="381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4" name="Gerade Verbindung 397"/>
          <p:cNvCxnSpPr/>
          <p:nvPr/>
        </p:nvCxnSpPr>
        <p:spPr bwMode="auto">
          <a:xfrm flipV="1">
            <a:off x="3631291" y="4408290"/>
            <a:ext cx="0" cy="520289"/>
          </a:xfrm>
          <a:prstGeom prst="line">
            <a:avLst/>
          </a:prstGeom>
          <a:noFill/>
          <a:ln w="381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8" name="Rectangle 56"/>
          <p:cNvSpPr>
            <a:spLocks noChangeArrowheads="1"/>
          </p:cNvSpPr>
          <p:nvPr/>
        </p:nvSpPr>
        <p:spPr bwMode="auto">
          <a:xfrm>
            <a:off x="4005987" y="5522609"/>
            <a:ext cx="194906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FC: Feed cap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EC: End cap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CMS: </a:t>
            </a:r>
            <a:r>
              <a:rPr lang="en-GB" sz="1400" dirty="0" err="1">
                <a:solidFill>
                  <a:srgbClr val="000000"/>
                </a:solidFill>
                <a:latin typeface="Calibri"/>
              </a:rPr>
              <a:t>Cryomodul</a:t>
            </a:r>
            <a:r>
              <a:rPr lang="en-GB" sz="1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string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SCB: String connection box</a:t>
            </a:r>
          </a:p>
        </p:txBody>
      </p:sp>
      <p:sp>
        <p:nvSpPr>
          <p:cNvPr id="231" name="Text Box 171"/>
          <p:cNvSpPr txBox="1">
            <a:spLocks noChangeArrowheads="1"/>
          </p:cNvSpPr>
          <p:nvPr/>
        </p:nvSpPr>
        <p:spPr bwMode="auto">
          <a:xfrm>
            <a:off x="4266871" y="4880740"/>
            <a:ext cx="3840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en-GB" sz="1600" b="1" dirty="0">
                <a:solidFill>
                  <a:srgbClr val="000000"/>
                </a:solidFill>
              </a:rPr>
              <a:t>1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  <p:sp>
        <p:nvSpPr>
          <p:cNvPr id="232" name="Text Box 171"/>
          <p:cNvSpPr txBox="1">
            <a:spLocks noChangeArrowheads="1"/>
          </p:cNvSpPr>
          <p:nvPr/>
        </p:nvSpPr>
        <p:spPr bwMode="auto">
          <a:xfrm>
            <a:off x="5265320" y="4896034"/>
            <a:ext cx="3840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en-GB" sz="1600" b="1" dirty="0">
                <a:solidFill>
                  <a:srgbClr val="000000"/>
                </a:solidFill>
              </a:rPr>
              <a:t>2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  <p:sp>
        <p:nvSpPr>
          <p:cNvPr id="233" name="Text Box 171"/>
          <p:cNvSpPr txBox="1">
            <a:spLocks noChangeArrowheads="1"/>
          </p:cNvSpPr>
          <p:nvPr/>
        </p:nvSpPr>
        <p:spPr bwMode="auto">
          <a:xfrm>
            <a:off x="6264074" y="4897508"/>
            <a:ext cx="3840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en-GB" sz="1600" b="1" dirty="0" smtClean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668097" y="1416058"/>
            <a:ext cx="5322214" cy="27056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73197" y="1390518"/>
            <a:ext cx="5344787" cy="3520083"/>
            <a:chOff x="3673197" y="1390518"/>
            <a:chExt cx="5344787" cy="35200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3197" y="2381019"/>
              <a:ext cx="2668276" cy="1778850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797" y="1390518"/>
              <a:ext cx="2644187" cy="19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363570" y="4238405"/>
              <a:ext cx="551098" cy="67219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4" name="Straight Arrow Connector 233"/>
            <p:cNvCxnSpPr/>
            <p:nvPr/>
          </p:nvCxnSpPr>
          <p:spPr bwMode="auto">
            <a:xfrm flipV="1">
              <a:off x="5914111" y="3429204"/>
              <a:ext cx="1329376" cy="146683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3668098" y="1410677"/>
            <a:ext cx="5346242" cy="3768730"/>
            <a:chOff x="3668098" y="1410677"/>
            <a:chExt cx="5346242" cy="37687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132" y="2448397"/>
              <a:ext cx="2564208" cy="170947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098" y="1410677"/>
              <a:ext cx="2731290" cy="1820860"/>
            </a:xfrm>
            <a:prstGeom prst="rect">
              <a:avLst/>
            </a:prstGeom>
          </p:spPr>
        </p:pic>
        <p:cxnSp>
          <p:nvCxnSpPr>
            <p:cNvPr id="249" name="Straight Arrow Connector 248"/>
            <p:cNvCxnSpPr>
              <a:stCxn id="226" idx="0"/>
            </p:cNvCxnSpPr>
            <p:nvPr/>
          </p:nvCxnSpPr>
          <p:spPr bwMode="auto">
            <a:xfrm flipV="1">
              <a:off x="4092854" y="3269750"/>
              <a:ext cx="479146" cy="190965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0" name="Straight Arrow Connector 249"/>
            <p:cNvCxnSpPr/>
            <p:nvPr/>
          </p:nvCxnSpPr>
          <p:spPr bwMode="auto">
            <a:xfrm flipV="1">
              <a:off x="4814910" y="3970475"/>
              <a:ext cx="1635222" cy="120425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47"/>
          <p:cNvGrpSpPr/>
          <p:nvPr/>
        </p:nvGrpSpPr>
        <p:grpSpPr>
          <a:xfrm>
            <a:off x="4092854" y="1434127"/>
            <a:ext cx="4497860" cy="3740604"/>
            <a:chOff x="4092854" y="1434127"/>
            <a:chExt cx="4497860" cy="3740604"/>
          </a:xfrm>
        </p:grpSpPr>
        <p:pic>
          <p:nvPicPr>
            <p:cNvPr id="251" name="Picture 2" descr="D:\My Documents local\conferences\XFEL Users Meeting 1_2017\20170104-MX2_1786-HDR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854" y="1434127"/>
              <a:ext cx="4497860" cy="2680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2" name="Straight Arrow Connector 251"/>
            <p:cNvCxnSpPr/>
            <p:nvPr/>
          </p:nvCxnSpPr>
          <p:spPr bwMode="auto">
            <a:xfrm flipH="1" flipV="1">
              <a:off x="6948468" y="4162619"/>
              <a:ext cx="965447" cy="101211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58" name="Group 57"/>
          <p:cNvGrpSpPr/>
          <p:nvPr/>
        </p:nvGrpSpPr>
        <p:grpSpPr>
          <a:xfrm>
            <a:off x="3664608" y="1407828"/>
            <a:ext cx="5322691" cy="3766082"/>
            <a:chOff x="3479602" y="2644504"/>
            <a:chExt cx="5322691" cy="376608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920" y="2644504"/>
              <a:ext cx="2773373" cy="1848915"/>
            </a:xfrm>
            <a:prstGeom prst="rect">
              <a:avLst/>
            </a:prstGeom>
          </p:spPr>
        </p:pic>
        <p:pic>
          <p:nvPicPr>
            <p:cNvPr id="254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602" y="3679954"/>
              <a:ext cx="4476138" cy="1702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6" name="Straight Arrow Connector 255"/>
            <p:cNvCxnSpPr>
              <a:stCxn id="204" idx="0"/>
            </p:cNvCxnSpPr>
            <p:nvPr/>
          </p:nvCxnSpPr>
          <p:spPr bwMode="auto">
            <a:xfrm flipV="1">
              <a:off x="6626006" y="3506544"/>
              <a:ext cx="1119371" cy="290404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7" name="Straight Arrow Connector 256"/>
            <p:cNvCxnSpPr>
              <a:stCxn id="204" idx="0"/>
            </p:cNvCxnSpPr>
            <p:nvPr/>
          </p:nvCxnSpPr>
          <p:spPr bwMode="auto">
            <a:xfrm flipH="1" flipV="1">
              <a:off x="6280591" y="5382480"/>
              <a:ext cx="345415" cy="102810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114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61437" y="1110671"/>
            <a:ext cx="7671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800" b="1" u="sng" dirty="0" err="1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Croygenic</a:t>
            </a:r>
            <a:r>
              <a:rPr lang="en-US" sz="1800" b="1" u="sng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 plant-capacity: </a:t>
            </a:r>
            <a:r>
              <a:rPr lang="en-US" sz="18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Performance requirements vs. performance results:</a:t>
            </a:r>
            <a:endParaRPr lang="en-US" sz="1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61437" y="1814125"/>
            <a:ext cx="30103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18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Parallel </a:t>
            </a:r>
            <a:r>
              <a:rPr lang="en-US" sz="1800" b="1" kern="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coldbox</a:t>
            </a:r>
            <a:r>
              <a:rPr lang="en-US" sz="18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operation: 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CB41 + CB43</a:t>
            </a:r>
            <a:endParaRPr lang="en-US" sz="16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19959"/>
              </p:ext>
            </p:extLst>
          </p:nvPr>
        </p:nvGraphicFramePr>
        <p:xfrm>
          <a:off x="189388" y="3541404"/>
          <a:ext cx="8736307" cy="1611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084"/>
                <a:gridCol w="620202"/>
                <a:gridCol w="1606163"/>
                <a:gridCol w="2076941"/>
                <a:gridCol w="1035170"/>
                <a:gridCol w="982811"/>
                <a:gridCol w="1285936"/>
              </a:tblGrid>
              <a:tr h="630583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Cooling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loop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unit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DESY </a:t>
                      </a:r>
                      <a:r>
                        <a:rPr lang="de-DE" sz="1200" dirty="0" err="1" smtClean="0"/>
                        <a:t>calculated</a:t>
                      </a:r>
                      <a:endParaRPr lang="de-DE" sz="11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DESY </a:t>
                      </a:r>
                      <a:r>
                        <a:rPr lang="de-DE" sz="1200" dirty="0" err="1" smtClean="0"/>
                        <a:t>specification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100" dirty="0" smtClean="0"/>
                        <a:t>(</a:t>
                      </a:r>
                      <a:r>
                        <a:rPr lang="de-DE" sz="1100" dirty="0" err="1" smtClean="0"/>
                        <a:t>calculated</a:t>
                      </a:r>
                      <a:r>
                        <a:rPr lang="de-DE" sz="1100" dirty="0" smtClean="0"/>
                        <a:t> + </a:t>
                      </a:r>
                      <a:r>
                        <a:rPr lang="de-DE" sz="1100" dirty="0" err="1" smtClean="0"/>
                        <a:t>safety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margin</a:t>
                      </a:r>
                      <a:r>
                        <a:rPr lang="de-DE" sz="1100" dirty="0" smtClean="0"/>
                        <a:t>)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Linde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offer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100" baseline="0" dirty="0" smtClean="0"/>
                        <a:t>(</a:t>
                      </a:r>
                      <a:r>
                        <a:rPr lang="de-DE" sz="1100" baseline="0" dirty="0" err="1" smtClean="0"/>
                        <a:t>guaranteed</a:t>
                      </a:r>
                      <a:r>
                        <a:rPr lang="de-DE" sz="1100" baseline="0" dirty="0" smtClean="0"/>
                        <a:t>)</a:t>
                      </a:r>
                      <a:endParaRPr lang="de-DE" sz="1100" dirty="0" smtClean="0"/>
                    </a:p>
                    <a:p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Linde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offer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100" baseline="0" dirty="0" smtClean="0"/>
                        <a:t>(</a:t>
                      </a:r>
                      <a:r>
                        <a:rPr lang="de-DE" sz="1100" baseline="0" dirty="0" err="1" smtClean="0"/>
                        <a:t>expected</a:t>
                      </a:r>
                      <a:r>
                        <a:rPr lang="de-DE" sz="1100" baseline="0" dirty="0" smtClean="0"/>
                        <a:t>)</a:t>
                      </a:r>
                      <a:endParaRPr lang="de-DE" sz="1100" dirty="0" smtClean="0"/>
                    </a:p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Test </a:t>
                      </a:r>
                      <a:r>
                        <a:rPr lang="de-DE" sz="1200" dirty="0" err="1" smtClean="0"/>
                        <a:t>results</a:t>
                      </a:r>
                      <a:endParaRPr lang="de-DE" sz="1200" dirty="0" smtClean="0"/>
                    </a:p>
                    <a:p>
                      <a:r>
                        <a:rPr lang="de-DE" sz="1200" dirty="0" smtClean="0"/>
                        <a:t>CB 41 + CB 43</a:t>
                      </a:r>
                    </a:p>
                  </a:txBody>
                  <a:tcPr/>
                </a:tc>
              </a:tr>
              <a:tr h="26879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1.46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1.9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1.9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&gt; 1.9</a:t>
                      </a:r>
                      <a:endParaRPr lang="de-DE" sz="1400" dirty="0"/>
                    </a:p>
                  </a:txBody>
                  <a:tcPr/>
                </a:tc>
              </a:tr>
              <a:tr h="260847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5K – 8K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2.4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3.6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3.6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3.95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4.0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40K – 80K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16.0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26.12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25.9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3390181" y="4011463"/>
            <a:ext cx="871268" cy="11891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68920" y="3996726"/>
            <a:ext cx="4039536" cy="1222974"/>
            <a:chOff x="4368920" y="2806101"/>
            <a:chExt cx="4039536" cy="1222974"/>
          </a:xfrm>
        </p:grpSpPr>
        <p:sp>
          <p:nvSpPr>
            <p:cNvPr id="12" name="Oval 11"/>
            <p:cNvSpPr/>
            <p:nvPr/>
          </p:nvSpPr>
          <p:spPr bwMode="auto">
            <a:xfrm>
              <a:off x="7537188" y="2806101"/>
              <a:ext cx="871268" cy="1222974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4368920" y="3295360"/>
              <a:ext cx="310706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>
            <a:off x="174019" y="5364291"/>
            <a:ext cx="7684407" cy="648594"/>
            <a:chOff x="174019" y="4173666"/>
            <a:chExt cx="7684407" cy="648594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74019" y="4173666"/>
              <a:ext cx="227181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u="sng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Conclusion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  <a:endParaRPr lang="en-US" sz="16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5313" y="4483706"/>
              <a:ext cx="768311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ct val="0"/>
                </a:spcBef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Guarantee </a:t>
              </a:r>
              <a:r>
                <a:rPr lang="en-US" sz="1600" b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values for parallel </a:t>
              </a:r>
              <a:r>
                <a:rPr lang="en-US" sz="1600" b="1" kern="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coldbox</a:t>
              </a:r>
              <a:r>
                <a:rPr lang="en-US" sz="1600" b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operation have been exceeded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!</a:t>
              </a:r>
              <a:endParaRPr lang="en-US" sz="16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</a:t>
            </a:r>
            <a:r>
              <a:rPr lang="de-DE" sz="2200" dirty="0" smtClean="0"/>
              <a:t> plant</a:t>
            </a:r>
            <a:br>
              <a:rPr lang="de-DE" sz="2200" dirty="0" smtClean="0"/>
            </a:br>
            <a:r>
              <a:rPr lang="de-DE" sz="1600" dirty="0" err="1" smtClean="0"/>
              <a:t>Cryo</a:t>
            </a:r>
            <a:r>
              <a:rPr lang="de-DE" sz="1600" dirty="0" smtClean="0"/>
              <a:t> </a:t>
            </a:r>
            <a:r>
              <a:rPr lang="de-DE" sz="1600" dirty="0" err="1" smtClean="0"/>
              <a:t>capacity</a:t>
            </a:r>
            <a:endParaRPr lang="de-DE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267898" y="1675626"/>
            <a:ext cx="2410546" cy="1782134"/>
            <a:chOff x="1477198" y="1923276"/>
            <a:chExt cx="2410546" cy="1782134"/>
          </a:xfrm>
        </p:grpSpPr>
        <p:pic>
          <p:nvPicPr>
            <p:cNvPr id="14" name="Picture 19" descr="coldboxschil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198" y="2209800"/>
              <a:ext cx="995126" cy="1495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19" descr="coldboxschil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618" y="2209800"/>
              <a:ext cx="995126" cy="1495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1582142" y="1923276"/>
              <a:ext cx="785238" cy="286524"/>
              <a:chOff x="6796856" y="4450169"/>
              <a:chExt cx="1234478" cy="286524"/>
            </a:xfrm>
          </p:grpSpPr>
          <p:sp>
            <p:nvSpPr>
              <p:cNvPr id="19" name="Rectangle 59"/>
              <p:cNvSpPr>
                <a:spLocks noChangeArrowheads="1"/>
              </p:cNvSpPr>
              <p:nvPr/>
            </p:nvSpPr>
            <p:spPr bwMode="auto">
              <a:xfrm>
                <a:off x="7088711" y="4459694"/>
                <a:ext cx="53540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800" dirty="0" smtClean="0">
                    <a:solidFill>
                      <a:prstClr val="black"/>
                    </a:solidFill>
                    <a:latin typeface="Calibri"/>
                  </a:rPr>
                  <a:t>CB 41</a:t>
                </a:r>
                <a:endParaRPr lang="en-GB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96856" y="4450169"/>
                <a:ext cx="1234478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997562" y="1923276"/>
              <a:ext cx="785238" cy="286524"/>
              <a:chOff x="6796856" y="4450169"/>
              <a:chExt cx="1234478" cy="286524"/>
            </a:xfrm>
          </p:grpSpPr>
          <p:sp>
            <p:nvSpPr>
              <p:cNvPr id="26" name="Rectangle 59"/>
              <p:cNvSpPr>
                <a:spLocks noChangeArrowheads="1"/>
              </p:cNvSpPr>
              <p:nvPr/>
            </p:nvSpPr>
            <p:spPr bwMode="auto">
              <a:xfrm>
                <a:off x="6935557" y="4459694"/>
                <a:ext cx="84171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800" dirty="0" smtClean="0">
                    <a:solidFill>
                      <a:prstClr val="black"/>
                    </a:solidFill>
                    <a:latin typeface="Calibri"/>
                  </a:rPr>
                  <a:t>CB 43</a:t>
                </a:r>
                <a:endParaRPr lang="en-GB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96856" y="4450169"/>
                <a:ext cx="1234478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4283195" y="2400418"/>
            <a:ext cx="2767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620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573861"/>
              </p:ext>
            </p:extLst>
          </p:nvPr>
        </p:nvGraphicFramePr>
        <p:xfrm>
          <a:off x="189388" y="3541404"/>
          <a:ext cx="8525987" cy="1611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084"/>
                <a:gridCol w="620202"/>
                <a:gridCol w="1606163"/>
                <a:gridCol w="2076941"/>
                <a:gridCol w="1035170"/>
                <a:gridCol w="982811"/>
                <a:gridCol w="1075616"/>
              </a:tblGrid>
              <a:tr h="630583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Cooling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loop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unit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DESY </a:t>
                      </a:r>
                      <a:r>
                        <a:rPr lang="de-DE" sz="1200" dirty="0" err="1" smtClean="0"/>
                        <a:t>calculated</a:t>
                      </a:r>
                      <a:endParaRPr lang="de-DE" sz="11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DESY </a:t>
                      </a:r>
                      <a:r>
                        <a:rPr lang="de-DE" sz="1200" dirty="0" err="1" smtClean="0"/>
                        <a:t>specification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100" dirty="0" smtClean="0"/>
                        <a:t>(</a:t>
                      </a:r>
                      <a:r>
                        <a:rPr lang="de-DE" sz="1100" dirty="0" err="1" smtClean="0"/>
                        <a:t>calculated</a:t>
                      </a:r>
                      <a:r>
                        <a:rPr lang="de-DE" sz="1100" dirty="0" smtClean="0"/>
                        <a:t> + </a:t>
                      </a:r>
                      <a:r>
                        <a:rPr lang="de-DE" sz="1100" dirty="0" err="1" smtClean="0"/>
                        <a:t>safety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margin</a:t>
                      </a:r>
                      <a:r>
                        <a:rPr lang="de-DE" sz="1100" dirty="0" smtClean="0"/>
                        <a:t>)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Linde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offer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100" baseline="0" dirty="0" smtClean="0"/>
                        <a:t>(</a:t>
                      </a:r>
                      <a:r>
                        <a:rPr lang="de-DE" sz="1100" baseline="0" dirty="0" err="1" smtClean="0"/>
                        <a:t>guaranteed</a:t>
                      </a:r>
                      <a:r>
                        <a:rPr lang="de-DE" sz="1100" baseline="0" dirty="0" smtClean="0"/>
                        <a:t>)</a:t>
                      </a:r>
                      <a:endParaRPr lang="de-DE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Linde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offer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100" baseline="0" dirty="0" smtClean="0"/>
                        <a:t>(</a:t>
                      </a:r>
                      <a:r>
                        <a:rPr lang="de-DE" sz="1100" baseline="0" dirty="0" err="1" smtClean="0"/>
                        <a:t>expected</a:t>
                      </a:r>
                      <a:r>
                        <a:rPr lang="de-DE" sz="1100" baseline="0" dirty="0" smtClean="0"/>
                        <a:t>)</a:t>
                      </a:r>
                      <a:endParaRPr lang="de-DE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Test </a:t>
                      </a:r>
                      <a:r>
                        <a:rPr lang="de-DE" sz="1200" dirty="0" err="1" smtClean="0"/>
                        <a:t>results</a:t>
                      </a:r>
                      <a:r>
                        <a:rPr lang="de-DE" sz="1200" dirty="0" smtClean="0"/>
                        <a:t> </a:t>
                      </a:r>
                    </a:p>
                    <a:p>
                      <a:r>
                        <a:rPr lang="de-DE" sz="1200" dirty="0" smtClean="0"/>
                        <a:t>CB 41 </a:t>
                      </a:r>
                    </a:p>
                  </a:txBody>
                  <a:tcPr/>
                </a:tc>
              </a:tr>
              <a:tr h="26879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1.46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1.9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-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&gt; 1.9</a:t>
                      </a:r>
                      <a:endParaRPr lang="de-DE" sz="1400" dirty="0"/>
                    </a:p>
                  </a:txBody>
                  <a:tcPr/>
                </a:tc>
              </a:tr>
              <a:tr h="260847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5K – 8K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2.4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3.6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-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3.03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2.74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40K – 80K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16.0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-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20.2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18.14</a:t>
                      </a:r>
                      <a:r>
                        <a:rPr lang="de-DE" sz="1400" baseline="0" dirty="0" smtClean="0"/>
                        <a:t> 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826007" y="4063048"/>
            <a:ext cx="6632193" cy="1166177"/>
            <a:chOff x="1826007" y="2843848"/>
            <a:chExt cx="6632193" cy="1166177"/>
          </a:xfrm>
        </p:grpSpPr>
        <p:sp>
          <p:nvSpPr>
            <p:cNvPr id="14" name="Oval 13"/>
            <p:cNvSpPr/>
            <p:nvPr/>
          </p:nvSpPr>
          <p:spPr bwMode="auto">
            <a:xfrm>
              <a:off x="7473172" y="2843848"/>
              <a:ext cx="985028" cy="1166177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826007" y="2843849"/>
              <a:ext cx="871268" cy="111855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2697275" y="3295360"/>
              <a:ext cx="477870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/>
          <p:cNvGrpSpPr/>
          <p:nvPr/>
        </p:nvGrpSpPr>
        <p:grpSpPr>
          <a:xfrm>
            <a:off x="173420" y="5360993"/>
            <a:ext cx="7683113" cy="649895"/>
            <a:chOff x="173420" y="5484818"/>
            <a:chExt cx="7683113" cy="649895"/>
          </a:xfrm>
        </p:grpSpPr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174019" y="5484818"/>
              <a:ext cx="227181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u="sng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Conclusion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  <a:endParaRPr lang="en-US" sz="16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3420" y="5796159"/>
              <a:ext cx="768311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ct val="0"/>
                </a:spcBef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Single </a:t>
              </a:r>
              <a:r>
                <a:rPr lang="en-US" sz="1600" b="1" kern="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coldbox</a:t>
              </a:r>
              <a:r>
                <a:rPr lang="en-US" sz="1600" b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 operation 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is sufficient </a:t>
              </a:r>
              <a:r>
                <a:rPr lang="en-US" sz="1600" b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for operation of 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XFEL</a:t>
              </a: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</a:t>
            </a:r>
            <a:r>
              <a:rPr lang="de-DE" sz="2200" dirty="0" smtClean="0"/>
              <a:t> plant</a:t>
            </a:r>
            <a:br>
              <a:rPr lang="de-DE" sz="2200" dirty="0" smtClean="0"/>
            </a:br>
            <a:r>
              <a:rPr lang="de-DE" sz="1600" dirty="0" err="1" smtClean="0"/>
              <a:t>Cryo</a:t>
            </a:r>
            <a:r>
              <a:rPr lang="de-DE" sz="1600" dirty="0" smtClean="0"/>
              <a:t> </a:t>
            </a:r>
            <a:r>
              <a:rPr lang="de-DE" sz="1600" dirty="0" err="1" smtClean="0"/>
              <a:t>capacity</a:t>
            </a:r>
            <a:endParaRPr lang="de-DE" sz="1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877498" y="1694676"/>
            <a:ext cx="995126" cy="1782134"/>
            <a:chOff x="1477198" y="1923276"/>
            <a:chExt cx="995126" cy="1782134"/>
          </a:xfrm>
        </p:grpSpPr>
        <p:pic>
          <p:nvPicPr>
            <p:cNvPr id="20" name="Picture 19" descr="coldboxschil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198" y="2209800"/>
              <a:ext cx="995126" cy="1495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1582142" y="1923276"/>
              <a:ext cx="785238" cy="286524"/>
              <a:chOff x="6796856" y="4450169"/>
              <a:chExt cx="1234478" cy="286524"/>
            </a:xfrm>
          </p:grpSpPr>
          <p:sp>
            <p:nvSpPr>
              <p:cNvPr id="32" name="Rectangle 59"/>
              <p:cNvSpPr>
                <a:spLocks noChangeArrowheads="1"/>
              </p:cNvSpPr>
              <p:nvPr/>
            </p:nvSpPr>
            <p:spPr bwMode="auto">
              <a:xfrm>
                <a:off x="7088711" y="4459694"/>
                <a:ext cx="53540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800" dirty="0" smtClean="0">
                    <a:solidFill>
                      <a:prstClr val="black"/>
                    </a:solidFill>
                    <a:latin typeface="Calibri"/>
                  </a:rPr>
                  <a:t>CB 41</a:t>
                </a:r>
                <a:endParaRPr lang="en-GB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796856" y="4450169"/>
                <a:ext cx="1234478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61437" y="1814125"/>
            <a:ext cx="30103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18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Single </a:t>
            </a:r>
            <a:r>
              <a:rPr lang="en-US" sz="1800" b="1" kern="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coldbox</a:t>
            </a:r>
            <a:r>
              <a:rPr lang="en-US" sz="1800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operation: 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CB41</a:t>
            </a:r>
            <a:endParaRPr lang="en-US" sz="16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61437" y="1110671"/>
            <a:ext cx="7671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800" b="1" u="sng" dirty="0" err="1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Croygenic</a:t>
            </a:r>
            <a:r>
              <a:rPr lang="en-US" sz="1800" b="1" u="sng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 plant-capacity: </a:t>
            </a:r>
            <a:r>
              <a:rPr lang="en-US" sz="18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Performance requirements vs. performance results:</a:t>
            </a:r>
            <a:endParaRPr lang="en-US" sz="1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4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54175" y="1433281"/>
            <a:ext cx="76786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XFEL 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Linac</a:t>
            </a:r>
            <a:endParaRPr lang="en-US" sz="1600" b="1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4019" y="1110671"/>
            <a:ext cx="7671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800" b="1" u="sng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First cooldown:</a:t>
            </a:r>
            <a:endParaRPr lang="en-US" sz="1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25" y="2089569"/>
            <a:ext cx="6274360" cy="400247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85506" y="6143810"/>
            <a:ext cx="10999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400" dirty="0" smtClean="0"/>
              <a:t>10.12.2016</a:t>
            </a:r>
            <a:endParaRPr lang="de-DE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6314548" y="6096310"/>
            <a:ext cx="1099989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400" dirty="0" smtClean="0"/>
              <a:t>27.12.2016</a:t>
            </a:r>
            <a:endParaRPr lang="de-DE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511091" y="2880197"/>
            <a:ext cx="4846640" cy="917116"/>
            <a:chOff x="3762966" y="2880197"/>
            <a:chExt cx="4846640" cy="917116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H="1">
              <a:off x="3762966" y="3417072"/>
              <a:ext cx="610007" cy="380241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3" name="TextBox 1"/>
            <p:cNvSpPr txBox="1">
              <a:spLocks noChangeArrowheads="1"/>
            </p:cNvSpPr>
            <p:nvPr/>
          </p:nvSpPr>
          <p:spPr bwMode="auto">
            <a:xfrm>
              <a:off x="4372401" y="2880197"/>
              <a:ext cx="42372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b="1" kern="0" dirty="0" smtClean="0">
                  <a:solidFill>
                    <a:schemeClr val="tx2"/>
                  </a:solidFill>
                </a:rPr>
                <a:t>Start asymmetrical operation of two </a:t>
              </a:r>
              <a:r>
                <a:rPr lang="en-US" sz="1800" b="1" kern="0" dirty="0" err="1" smtClean="0">
                  <a:solidFill>
                    <a:schemeClr val="tx2"/>
                  </a:solidFill>
                </a:rPr>
                <a:t>coldboxes</a:t>
              </a:r>
              <a:r>
                <a:rPr lang="en-US" sz="1800" b="1" kern="0" dirty="0" smtClean="0">
                  <a:solidFill>
                    <a:schemeClr val="tx2"/>
                  </a:solidFill>
                </a:rPr>
                <a:t> to speed up cooldown </a:t>
              </a:r>
              <a:endParaRPr kumimoji="0" lang="en-US" sz="1800" b="1" i="0" strike="noStrike" kern="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38398" y="4505850"/>
            <a:ext cx="3188665" cy="1225678"/>
            <a:chOff x="890273" y="4505850"/>
            <a:chExt cx="3188665" cy="1225678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 flipV="1">
              <a:off x="3078270" y="4505850"/>
              <a:ext cx="1000668" cy="329543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5" name="TextBox 1"/>
            <p:cNvSpPr txBox="1">
              <a:spLocks noChangeArrowheads="1"/>
            </p:cNvSpPr>
            <p:nvPr/>
          </p:nvSpPr>
          <p:spPr bwMode="auto">
            <a:xfrm>
              <a:off x="890273" y="4531199"/>
              <a:ext cx="265390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b="1" kern="0" dirty="0" smtClean="0">
                  <a:solidFill>
                    <a:schemeClr val="tx2"/>
                  </a:solidFill>
                </a:rPr>
                <a:t>Recovery of cold return flows in cold-boxes to enhance cryogenic capacity</a:t>
              </a:r>
              <a:endParaRPr kumimoji="0" lang="en-US" sz="1800" b="1" i="0" strike="noStrike" kern="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09503" y="4231852"/>
            <a:ext cx="3948228" cy="1200329"/>
            <a:chOff x="4661378" y="4231852"/>
            <a:chExt cx="3948228" cy="1200329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 flipH="1">
              <a:off x="4661378" y="4785940"/>
              <a:ext cx="495378" cy="380242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7" name="TextBox 1"/>
            <p:cNvSpPr txBox="1">
              <a:spLocks noChangeArrowheads="1"/>
            </p:cNvSpPr>
            <p:nvPr/>
          </p:nvSpPr>
          <p:spPr bwMode="auto">
            <a:xfrm>
              <a:off x="5168631" y="4231852"/>
              <a:ext cx="344097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b="1" kern="0" dirty="0" smtClean="0">
                  <a:solidFill>
                    <a:schemeClr val="tx2"/>
                  </a:solidFill>
                </a:rPr>
                <a:t>Fast cooldown at temperatures below liquid nitrogen (no more thermal stress)</a:t>
              </a:r>
              <a:endParaRPr kumimoji="0" lang="en-US" sz="1800" b="1" i="0" strike="noStrike" kern="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First </a:t>
            </a:r>
            <a:r>
              <a:rPr lang="de-DE" sz="2200" dirty="0" err="1" smtClean="0"/>
              <a:t>cooldown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de-DE" sz="1600" dirty="0" err="1" smtClean="0"/>
              <a:t>Linac</a:t>
            </a:r>
            <a:endParaRPr lang="de-DE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339367" y="2341378"/>
            <a:ext cx="4413605" cy="538819"/>
            <a:chOff x="3798789" y="3284219"/>
            <a:chExt cx="4413605" cy="538819"/>
          </a:xfrm>
        </p:grpSpPr>
        <p:cxnSp>
          <p:nvCxnSpPr>
            <p:cNvPr id="22" name="Straight Arrow Connector 21"/>
            <p:cNvCxnSpPr>
              <a:stCxn id="25" idx="1"/>
            </p:cNvCxnSpPr>
            <p:nvPr/>
          </p:nvCxnSpPr>
          <p:spPr bwMode="auto">
            <a:xfrm flipH="1">
              <a:off x="3798789" y="3468885"/>
              <a:ext cx="176400" cy="354153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5" name="TextBox 1"/>
            <p:cNvSpPr txBox="1">
              <a:spLocks noChangeArrowheads="1"/>
            </p:cNvSpPr>
            <p:nvPr/>
          </p:nvSpPr>
          <p:spPr bwMode="auto">
            <a:xfrm>
              <a:off x="3975189" y="3284219"/>
              <a:ext cx="42372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b="1" kern="0" dirty="0" smtClean="0">
                  <a:solidFill>
                    <a:schemeClr val="tx2"/>
                  </a:solidFill>
                </a:rPr>
                <a:t>Cooldown with one </a:t>
              </a:r>
              <a:r>
                <a:rPr lang="en-US" sz="1800" b="1" kern="0" dirty="0" err="1" smtClean="0">
                  <a:solidFill>
                    <a:schemeClr val="tx2"/>
                  </a:solidFill>
                </a:rPr>
                <a:t>coldbox</a:t>
              </a:r>
              <a:endParaRPr kumimoji="0" lang="en-US" sz="1800" b="1" i="0" strike="noStrike" kern="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8464" y="2387544"/>
            <a:ext cx="78666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200" b="1" dirty="0" smtClean="0"/>
              <a:t>300 K</a:t>
            </a:r>
            <a:endParaRPr lang="de-DE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24714" y="5731528"/>
            <a:ext cx="78666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200" b="1" dirty="0" smtClean="0"/>
              <a:t>4 K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552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4522" y="2498346"/>
            <a:ext cx="8487178" cy="1323439"/>
            <a:chOff x="-357572" y="263146"/>
            <a:chExt cx="8487178" cy="1323439"/>
          </a:xfrm>
        </p:grpSpPr>
        <p:sp>
          <p:nvSpPr>
            <p:cNvPr id="37" name="Rectangle 36"/>
            <p:cNvSpPr/>
            <p:nvPr/>
          </p:nvSpPr>
          <p:spPr>
            <a:xfrm>
              <a:off x="-155784" y="263146"/>
              <a:ext cx="8285390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Cold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compressors are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very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sensitive towards </a:t>
              </a:r>
              <a:r>
                <a:rPr lang="en-US" sz="1600" b="1" dirty="0" err="1">
                  <a:solidFill>
                    <a:schemeClr val="tx2"/>
                  </a:solidFill>
                  <a:latin typeface="Calibri"/>
                </a:rPr>
                <a:t>massflow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-,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pressure-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and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temperature-changes in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the 2K-return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flow</a:t>
              </a:r>
            </a:p>
            <a:p>
              <a:pPr marL="742950" lvl="1" indent="-285750" algn="just">
                <a:spcBef>
                  <a:spcPct val="0"/>
                </a:spcBef>
                <a:buFont typeface="Courier New" panose="02070309020205020404" pitchFamily="49" charset="0"/>
                <a:buChar char="o"/>
                <a:defRPr/>
              </a:pPr>
              <a:r>
                <a:rPr lang="en-US" sz="1600" b="1" dirty="0" err="1" smtClean="0">
                  <a:solidFill>
                    <a:schemeClr val="tx2"/>
                  </a:solidFill>
                  <a:latin typeface="Calibri"/>
                </a:rPr>
                <a:t>Massflow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 (-stability)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is most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important</a:t>
              </a:r>
            </a:p>
            <a:p>
              <a:pPr marL="742950" lvl="1" indent="-285750" algn="just">
                <a:spcBef>
                  <a:spcPct val="0"/>
                </a:spcBef>
                <a:buFont typeface="Courier New" panose="02070309020205020404" pitchFamily="49" charset="0"/>
                <a:buChar char="o"/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R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equired </a:t>
              </a:r>
              <a:r>
                <a:rPr lang="en-US" sz="1600" b="1" dirty="0" err="1" smtClean="0">
                  <a:solidFill>
                    <a:schemeClr val="tx2"/>
                  </a:solidFill>
                  <a:latin typeface="Calibri"/>
                </a:rPr>
                <a:t>massflow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 has to be “produced”</a:t>
              </a:r>
              <a:endParaRPr lang="en-US" sz="1600" b="1" dirty="0">
                <a:solidFill>
                  <a:schemeClr val="tx2"/>
                </a:solidFill>
                <a:latin typeface="Calibri"/>
              </a:endParaRPr>
            </a:p>
            <a:p>
              <a:pPr marL="285750" indent="-285750" algn="just">
                <a:spcBef>
                  <a:spcPct val="0"/>
                </a:spcBef>
                <a:defRPr/>
              </a:pPr>
              <a:endPara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Right Arrow 39"/>
            <p:cNvSpPr>
              <a:spLocks noChangeArrowheads="1"/>
            </p:cNvSpPr>
            <p:nvPr/>
          </p:nvSpPr>
          <p:spPr bwMode="auto">
            <a:xfrm>
              <a:off x="-357572" y="346568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42" y="2861639"/>
            <a:ext cx="2133600" cy="22372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416" y="1198085"/>
            <a:ext cx="7203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Cold compressors: Operational challenges: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82247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de-DE" sz="1600" dirty="0" smtClean="0"/>
              <a:t>Operational </a:t>
            </a:r>
            <a:r>
              <a:rPr lang="de-DE" sz="1600" dirty="0" err="1" smtClean="0"/>
              <a:t>challenges</a:t>
            </a:r>
            <a:endParaRPr lang="de-DE" sz="1600" dirty="0"/>
          </a:p>
        </p:txBody>
      </p:sp>
      <p:sp>
        <p:nvSpPr>
          <p:cNvPr id="26" name="Rectangle 25"/>
          <p:cNvSpPr/>
          <p:nvPr/>
        </p:nvSpPr>
        <p:spPr>
          <a:xfrm>
            <a:off x="237916" y="1609346"/>
            <a:ext cx="768311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0"/>
              </a:spcBef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Calibri"/>
              </a:rPr>
              <a:t>Small dynamic range for operation</a:t>
            </a: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2"/>
                </a:solidFill>
                <a:latin typeface="Calibri"/>
              </a:rPr>
              <a:t>D</a:t>
            </a:r>
            <a:r>
              <a:rPr lang="en-US" sz="1600" b="1" dirty="0" smtClean="0">
                <a:solidFill>
                  <a:schemeClr val="tx2"/>
                </a:solidFill>
                <a:latin typeface="Calibri"/>
              </a:rPr>
              <a:t>esigned for one special working point</a:t>
            </a: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Calibri"/>
              </a:rPr>
              <a:t>Deviations from this working point have to be compensated to avoid shutdown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039109" y="3340614"/>
            <a:ext cx="2482591" cy="2075794"/>
            <a:chOff x="6147059" y="2686564"/>
            <a:chExt cx="2482591" cy="2075794"/>
          </a:xfrm>
        </p:grpSpPr>
        <p:sp>
          <p:nvSpPr>
            <p:cNvPr id="43" name="Parallelogram 42"/>
            <p:cNvSpPr/>
            <p:nvPr/>
          </p:nvSpPr>
          <p:spPr bwMode="auto">
            <a:xfrm>
              <a:off x="7442799" y="2686564"/>
              <a:ext cx="1186851" cy="1065145"/>
            </a:xfrm>
            <a:prstGeom prst="parallelogram">
              <a:avLst>
                <a:gd name="adj" fmla="val 86507"/>
              </a:avLst>
            </a:prstGeom>
            <a:solidFill>
              <a:srgbClr val="00CC00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V="1">
              <a:off x="7151406" y="3751710"/>
              <a:ext cx="388656" cy="69311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5" name="Rectangle 44"/>
            <p:cNvSpPr/>
            <p:nvPr/>
          </p:nvSpPr>
          <p:spPr>
            <a:xfrm>
              <a:off x="6147059" y="4454581"/>
              <a:ext cx="2008693" cy="307777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de-DE" sz="1400" b="1" dirty="0" smtClean="0">
                  <a:solidFill>
                    <a:schemeClr val="tx2"/>
                  </a:solidFill>
                </a:rPr>
                <a:t>Ideal </a:t>
              </a:r>
              <a:r>
                <a:rPr lang="de-DE" sz="1400" b="1" dirty="0" err="1" smtClean="0">
                  <a:solidFill>
                    <a:schemeClr val="tx2"/>
                  </a:solidFill>
                </a:rPr>
                <a:t>operating</a:t>
              </a:r>
              <a:r>
                <a:rPr lang="de-DE" sz="14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tx2"/>
                  </a:solidFill>
                </a:rPr>
                <a:t>field</a:t>
              </a:r>
              <a:endParaRPr lang="de-DE" sz="1400" b="1" dirty="0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81016" y="3773589"/>
            <a:ext cx="6713692" cy="737551"/>
            <a:chOff x="-81016" y="3369535"/>
            <a:chExt cx="6713692" cy="737551"/>
          </a:xfrm>
        </p:grpSpPr>
        <p:grpSp>
          <p:nvGrpSpPr>
            <p:cNvPr id="27" name="Group 26"/>
            <p:cNvGrpSpPr/>
            <p:nvPr/>
          </p:nvGrpSpPr>
          <p:grpSpPr>
            <a:xfrm>
              <a:off x="-81016" y="3369535"/>
              <a:ext cx="6713692" cy="737551"/>
              <a:chOff x="709004" y="3091565"/>
              <a:chExt cx="6713692" cy="737551"/>
            </a:xfrm>
          </p:grpSpPr>
          <p:sp>
            <p:nvSpPr>
              <p:cNvPr id="30" name="Rectangle 32"/>
              <p:cNvSpPr>
                <a:spLocks noChangeArrowheads="1"/>
              </p:cNvSpPr>
              <p:nvPr/>
            </p:nvSpPr>
            <p:spPr bwMode="auto">
              <a:xfrm>
                <a:off x="2881863" y="3092966"/>
                <a:ext cx="1508624" cy="730507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Rectangle 34"/>
              <p:cNvSpPr>
                <a:spLocks noChangeArrowheads="1"/>
              </p:cNvSpPr>
              <p:nvPr/>
            </p:nvSpPr>
            <p:spPr bwMode="auto">
              <a:xfrm>
                <a:off x="2955567" y="3230057"/>
                <a:ext cx="1475864" cy="58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Cold </a:t>
                </a:r>
                <a:r>
                  <a:rPr lang="en-GB" sz="1400" b="1" dirty="0">
                    <a:solidFill>
                      <a:prstClr val="white"/>
                    </a:solidFill>
                    <a:latin typeface="Calibri"/>
                  </a:rPr>
                  <a:t>c</a:t>
                </a: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ompressors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CB44 </a:t>
                </a:r>
                <a:endParaRPr lang="en-GB" sz="18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tangle 32"/>
              <p:cNvSpPr>
                <a:spLocks noChangeArrowheads="1"/>
              </p:cNvSpPr>
              <p:nvPr/>
            </p:nvSpPr>
            <p:spPr bwMode="auto">
              <a:xfrm>
                <a:off x="5914072" y="3091565"/>
                <a:ext cx="1508624" cy="730507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5933028" y="3176807"/>
                <a:ext cx="1475864" cy="58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XFEL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err="1" smtClean="0">
                    <a:solidFill>
                      <a:prstClr val="white"/>
                    </a:solidFill>
                    <a:latin typeface="Calibri"/>
                  </a:rPr>
                  <a:t>Linac</a:t>
                </a: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 &amp; Injector</a:t>
                </a:r>
                <a:endParaRPr lang="en-GB" sz="18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4" name="Straight Arrow Connector 33"/>
              <p:cNvCxnSpPr>
                <a:stCxn id="32" idx="1"/>
                <a:endCxn id="30" idx="3"/>
              </p:cNvCxnSpPr>
              <p:nvPr/>
            </p:nvCxnSpPr>
            <p:spPr bwMode="auto">
              <a:xfrm flipH="1">
                <a:off x="4390487" y="3456819"/>
                <a:ext cx="1523585" cy="140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909297" y="3098609"/>
                <a:ext cx="1624081" cy="730507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709004" y="3202851"/>
                <a:ext cx="2012629" cy="58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XFEL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Refrigerating plant</a:t>
                </a:r>
                <a:endParaRPr lang="en-GB" sz="18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9" name="Straight Arrow Connector 38"/>
              <p:cNvCxnSpPr>
                <a:stCxn id="30" idx="1"/>
                <a:endCxn id="35" idx="3"/>
              </p:cNvCxnSpPr>
              <p:nvPr/>
            </p:nvCxnSpPr>
            <p:spPr bwMode="auto">
              <a:xfrm flipH="1">
                <a:off x="2533378" y="3458220"/>
                <a:ext cx="348485" cy="564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Rectangle 27"/>
            <p:cNvSpPr/>
            <p:nvPr/>
          </p:nvSpPr>
          <p:spPr>
            <a:xfrm>
              <a:off x="3641411" y="3482288"/>
              <a:ext cx="1522774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1400" b="1" dirty="0" smtClean="0">
                  <a:solidFill>
                    <a:schemeClr val="tx2"/>
                  </a:solidFill>
                  <a:latin typeface="Calibri"/>
                </a:rPr>
                <a:t>2K return flow</a:t>
              </a:r>
              <a:endParaRPr lang="en-US" sz="1400" b="1" dirty="0">
                <a:solidFill>
                  <a:schemeClr val="tx2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1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4522" y="2498346"/>
            <a:ext cx="8487178" cy="1077218"/>
            <a:chOff x="-357572" y="263146"/>
            <a:chExt cx="8487178" cy="1077218"/>
          </a:xfrm>
        </p:grpSpPr>
        <p:sp>
          <p:nvSpPr>
            <p:cNvPr id="28" name="Rectangle 27"/>
            <p:cNvSpPr/>
            <p:nvPr/>
          </p:nvSpPr>
          <p:spPr>
            <a:xfrm>
              <a:off x="-155784" y="263146"/>
              <a:ext cx="8285390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Cold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compressors are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very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sensitive towards </a:t>
              </a:r>
              <a:r>
                <a:rPr lang="en-US" sz="1600" b="1" dirty="0" err="1">
                  <a:solidFill>
                    <a:schemeClr val="tx2"/>
                  </a:solidFill>
                  <a:latin typeface="Calibri"/>
                </a:rPr>
                <a:t>massflow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-,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pressure-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and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temperature-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changes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in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the 2K-return flow </a:t>
              </a:r>
              <a:endParaRPr lang="en-US" sz="1600" b="1" dirty="0" smtClean="0">
                <a:solidFill>
                  <a:schemeClr val="tx2"/>
                </a:solidFill>
                <a:latin typeface="Calibri"/>
              </a:endParaRPr>
            </a:p>
            <a:p>
              <a:pPr marL="742950" lvl="1" indent="-285750" algn="just">
                <a:spcBef>
                  <a:spcPct val="0"/>
                </a:spcBef>
                <a:buFont typeface="Courier New" panose="02070309020205020404" pitchFamily="49" charset="0"/>
                <a:buChar char="o"/>
                <a:defRPr/>
              </a:pPr>
              <a:r>
                <a:rPr lang="en-US" sz="1600" b="1" dirty="0" err="1" smtClean="0">
                  <a:solidFill>
                    <a:schemeClr val="tx2"/>
                  </a:solidFill>
                  <a:latin typeface="Calibri"/>
                </a:rPr>
                <a:t>Massflow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(-stability) </a:t>
              </a: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is most 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important</a:t>
              </a:r>
            </a:p>
            <a:p>
              <a:pPr marL="742950" lvl="1" indent="-285750" algn="just">
                <a:spcBef>
                  <a:spcPct val="0"/>
                </a:spcBef>
                <a:buFont typeface="Courier New" panose="02070309020205020404" pitchFamily="49" charset="0"/>
                <a:buChar char="o"/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/>
                </a:rPr>
                <a:t>R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equired </a:t>
              </a:r>
              <a:r>
                <a:rPr lang="en-US" sz="1600" b="1" dirty="0" err="1" smtClean="0">
                  <a:solidFill>
                    <a:schemeClr val="tx2"/>
                  </a:solidFill>
                  <a:latin typeface="Calibri"/>
                </a:rPr>
                <a:t>massflow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 has to be “produced”</a:t>
              </a:r>
              <a:endParaRPr lang="en-US" sz="1600" b="1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29" name="Right Arrow 28"/>
            <p:cNvSpPr>
              <a:spLocks noChangeArrowheads="1"/>
            </p:cNvSpPr>
            <p:nvPr/>
          </p:nvSpPr>
          <p:spPr bwMode="auto">
            <a:xfrm>
              <a:off x="-357572" y="357201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</p:grpSp>
      <p:sp>
        <p:nvSpPr>
          <p:cNvPr id="4" name="Rectangle 3"/>
          <p:cNvSpPr/>
          <p:nvPr/>
        </p:nvSpPr>
        <p:spPr>
          <a:xfrm>
            <a:off x="258416" y="1198085"/>
            <a:ext cx="7203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Cold compressors: Operational challenges: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82247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de-DE" sz="1600" dirty="0" smtClean="0"/>
              <a:t>Operational </a:t>
            </a:r>
            <a:r>
              <a:rPr lang="de-DE" sz="1600" dirty="0" err="1" smtClean="0"/>
              <a:t>challenges</a:t>
            </a:r>
            <a:endParaRPr lang="de-DE" sz="1600" dirty="0"/>
          </a:p>
        </p:txBody>
      </p:sp>
      <p:sp>
        <p:nvSpPr>
          <p:cNvPr id="26" name="Rectangle 25"/>
          <p:cNvSpPr/>
          <p:nvPr/>
        </p:nvSpPr>
        <p:spPr>
          <a:xfrm>
            <a:off x="237916" y="1609346"/>
            <a:ext cx="768311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0"/>
              </a:spcBef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Calibri"/>
              </a:rPr>
              <a:t>Small dynamic range for operation</a:t>
            </a: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tx2"/>
                </a:solidFill>
                <a:latin typeface="Calibri"/>
              </a:rPr>
              <a:t>D</a:t>
            </a:r>
            <a:r>
              <a:rPr lang="en-US" sz="1600" b="1" dirty="0" smtClean="0">
                <a:solidFill>
                  <a:schemeClr val="tx2"/>
                </a:solidFill>
                <a:latin typeface="Calibri"/>
              </a:rPr>
              <a:t>esigned for one special working point </a:t>
            </a: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Calibri"/>
              </a:rPr>
              <a:t>Deviations from this working point have to be compensated to avoid shutdown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42" y="2861639"/>
            <a:ext cx="2133600" cy="223723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>
            <a:off x="7396176" y="4255935"/>
            <a:ext cx="329637" cy="27963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7111365" y="3134242"/>
            <a:ext cx="1448442" cy="1291356"/>
            <a:chOff x="7111365" y="3134242"/>
            <a:chExt cx="1448442" cy="1291356"/>
          </a:xfrm>
        </p:grpSpPr>
        <p:grpSp>
          <p:nvGrpSpPr>
            <p:cNvPr id="19" name="Group 18"/>
            <p:cNvGrpSpPr/>
            <p:nvPr/>
          </p:nvGrpSpPr>
          <p:grpSpPr>
            <a:xfrm>
              <a:off x="7111365" y="3134242"/>
              <a:ext cx="1144760" cy="1291356"/>
              <a:chOff x="7479101" y="3892687"/>
              <a:chExt cx="1144760" cy="1291356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 flipH="1">
                <a:off x="7479101" y="3892687"/>
                <a:ext cx="1144760" cy="1291356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Rectangle 20"/>
              <p:cNvSpPr/>
              <p:nvPr/>
            </p:nvSpPr>
            <p:spPr>
              <a:xfrm rot="18756561">
                <a:off x="7624387" y="4410886"/>
                <a:ext cx="105263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200" b="1" u="sng" dirty="0" smtClean="0">
                    <a:latin typeface="Calibri"/>
                  </a:rPr>
                  <a:t>Surge line</a:t>
                </a:r>
                <a:endParaRPr lang="en-US" sz="1200" b="1" u="sng" dirty="0">
                  <a:latin typeface="Calibri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8184063" y="3236082"/>
              <a:ext cx="375744" cy="32774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6" name="Rectangle 45"/>
          <p:cNvSpPr/>
          <p:nvPr/>
        </p:nvSpPr>
        <p:spPr>
          <a:xfrm>
            <a:off x="302157" y="4702081"/>
            <a:ext cx="654369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2" indent="-285750" algn="just">
              <a:spcBef>
                <a:spcPct val="0"/>
              </a:spcBef>
              <a:defRPr/>
            </a:pPr>
            <a:r>
              <a:rPr lang="en-US" sz="1600" b="1" u="sng" dirty="0" smtClean="0">
                <a:solidFill>
                  <a:schemeClr val="tx2"/>
                </a:solidFill>
                <a:latin typeface="Calibri"/>
              </a:rPr>
              <a:t>Choke operation</a:t>
            </a:r>
            <a:r>
              <a:rPr lang="en-US" sz="1600" b="1" dirty="0" smtClean="0">
                <a:solidFill>
                  <a:schemeClr val="tx2"/>
                </a:solidFill>
                <a:latin typeface="Calibri"/>
              </a:rPr>
              <a:t>: </a:t>
            </a:r>
            <a:r>
              <a:rPr lang="en-US" sz="16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S</a:t>
            </a: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hould </a:t>
            </a:r>
            <a:r>
              <a:rPr lang="en-US" sz="16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be avoided as </a:t>
            </a:r>
            <a:r>
              <a:rPr lang="en-US" sz="1600" b="1" kern="0" dirty="0" err="1">
                <a:solidFill>
                  <a:schemeClr val="tx2"/>
                </a:solidFill>
                <a:latin typeface="Calibri" panose="020F0502020204030204" pitchFamily="34" charset="0"/>
              </a:rPr>
              <a:t>cryo</a:t>
            </a:r>
            <a:r>
              <a:rPr lang="en-US" sz="16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 capacity decreases </a:t>
            </a: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1228369" y="3444246"/>
            <a:ext cx="2012629" cy="58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prstClr val="white"/>
                </a:solidFill>
                <a:latin typeface="Calibri"/>
              </a:rPr>
              <a:t>XFEL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prstClr val="white"/>
                </a:solidFill>
                <a:latin typeface="Calibri"/>
              </a:rPr>
              <a:t>Refrigerating plant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81016" y="3773589"/>
            <a:ext cx="6713692" cy="737551"/>
            <a:chOff x="-81016" y="3369535"/>
            <a:chExt cx="6713692" cy="737551"/>
          </a:xfrm>
        </p:grpSpPr>
        <p:grpSp>
          <p:nvGrpSpPr>
            <p:cNvPr id="35" name="Group 34"/>
            <p:cNvGrpSpPr/>
            <p:nvPr/>
          </p:nvGrpSpPr>
          <p:grpSpPr>
            <a:xfrm>
              <a:off x="-81016" y="3369535"/>
              <a:ext cx="6713692" cy="737551"/>
              <a:chOff x="709004" y="3091565"/>
              <a:chExt cx="6713692" cy="737551"/>
            </a:xfrm>
          </p:grpSpPr>
          <p:sp>
            <p:nvSpPr>
              <p:cNvPr id="37" name="Rectangle 32"/>
              <p:cNvSpPr>
                <a:spLocks noChangeArrowheads="1"/>
              </p:cNvSpPr>
              <p:nvPr/>
            </p:nvSpPr>
            <p:spPr bwMode="auto">
              <a:xfrm>
                <a:off x="2881863" y="3092966"/>
                <a:ext cx="1508624" cy="730507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Rectangle 34"/>
              <p:cNvSpPr>
                <a:spLocks noChangeArrowheads="1"/>
              </p:cNvSpPr>
              <p:nvPr/>
            </p:nvSpPr>
            <p:spPr bwMode="auto">
              <a:xfrm>
                <a:off x="2955567" y="3230057"/>
                <a:ext cx="1475864" cy="58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Cold </a:t>
                </a:r>
                <a:r>
                  <a:rPr lang="en-GB" sz="1400" b="1" dirty="0">
                    <a:solidFill>
                      <a:prstClr val="white"/>
                    </a:solidFill>
                    <a:latin typeface="Calibri"/>
                  </a:rPr>
                  <a:t>c</a:t>
                </a: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ompressors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CB44 </a:t>
                </a:r>
                <a:endParaRPr lang="en-GB" sz="18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ectangle 32"/>
              <p:cNvSpPr>
                <a:spLocks noChangeArrowheads="1"/>
              </p:cNvSpPr>
              <p:nvPr/>
            </p:nvSpPr>
            <p:spPr bwMode="auto">
              <a:xfrm>
                <a:off x="5914072" y="3091565"/>
                <a:ext cx="1508624" cy="730507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Rectangle 42"/>
              <p:cNvSpPr>
                <a:spLocks noChangeArrowheads="1"/>
              </p:cNvSpPr>
              <p:nvPr/>
            </p:nvSpPr>
            <p:spPr bwMode="auto">
              <a:xfrm>
                <a:off x="5933028" y="3176807"/>
                <a:ext cx="1475864" cy="58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XFEL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err="1" smtClean="0">
                    <a:solidFill>
                      <a:prstClr val="white"/>
                    </a:solidFill>
                    <a:latin typeface="Calibri"/>
                  </a:rPr>
                  <a:t>Linac</a:t>
                </a: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 &amp; Injector</a:t>
                </a:r>
                <a:endParaRPr lang="en-GB" sz="18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2" idx="1"/>
                <a:endCxn id="37" idx="3"/>
              </p:cNvCxnSpPr>
              <p:nvPr/>
            </p:nvCxnSpPr>
            <p:spPr bwMode="auto">
              <a:xfrm flipH="1">
                <a:off x="4390487" y="3456819"/>
                <a:ext cx="1523585" cy="140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Rectangle 32"/>
              <p:cNvSpPr>
                <a:spLocks noChangeArrowheads="1"/>
              </p:cNvSpPr>
              <p:nvPr/>
            </p:nvSpPr>
            <p:spPr bwMode="auto">
              <a:xfrm>
                <a:off x="909297" y="3098609"/>
                <a:ext cx="1624081" cy="730507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Rectangle 34"/>
              <p:cNvSpPr>
                <a:spLocks noChangeArrowheads="1"/>
              </p:cNvSpPr>
              <p:nvPr/>
            </p:nvSpPr>
            <p:spPr bwMode="auto">
              <a:xfrm>
                <a:off x="709004" y="3202851"/>
                <a:ext cx="2012629" cy="58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XFEL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Refrigerating plant</a:t>
                </a:r>
                <a:endParaRPr lang="en-GB" sz="18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Arrow Connector 60"/>
              <p:cNvCxnSpPr>
                <a:stCxn id="37" idx="1"/>
                <a:endCxn id="45" idx="3"/>
              </p:cNvCxnSpPr>
              <p:nvPr/>
            </p:nvCxnSpPr>
            <p:spPr bwMode="auto">
              <a:xfrm flipH="1">
                <a:off x="2533378" y="3458220"/>
                <a:ext cx="348485" cy="564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6" name="Rectangle 35"/>
            <p:cNvSpPr/>
            <p:nvPr/>
          </p:nvSpPr>
          <p:spPr>
            <a:xfrm>
              <a:off x="3641411" y="3482288"/>
              <a:ext cx="1522774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1400" b="1" dirty="0" smtClean="0">
                  <a:solidFill>
                    <a:schemeClr val="tx2"/>
                  </a:solidFill>
                  <a:latin typeface="Calibri"/>
                </a:rPr>
                <a:t>2K return flow</a:t>
              </a:r>
              <a:endParaRPr lang="en-US" sz="1400" b="1" dirty="0">
                <a:solidFill>
                  <a:schemeClr val="tx2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1714" y="5124383"/>
            <a:ext cx="6024834" cy="1077218"/>
            <a:chOff x="301714" y="5124383"/>
            <a:chExt cx="6024834" cy="1077218"/>
          </a:xfrm>
        </p:grpSpPr>
        <p:sp>
          <p:nvSpPr>
            <p:cNvPr id="48" name="Rectangle 47"/>
            <p:cNvSpPr/>
            <p:nvPr/>
          </p:nvSpPr>
          <p:spPr>
            <a:xfrm>
              <a:off x="301714" y="5124383"/>
              <a:ext cx="6024834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lvl="2" indent="-285750" algn="just">
                <a:spcBef>
                  <a:spcPct val="0"/>
                </a:spcBef>
                <a:defRPr/>
              </a:pPr>
              <a:r>
                <a:rPr lang="en-US" sz="1600" b="1" u="sng" dirty="0" smtClean="0">
                  <a:solidFill>
                    <a:schemeClr val="tx2"/>
                  </a:solidFill>
                  <a:latin typeface="Calibri"/>
                </a:rPr>
                <a:t>Surge operation</a:t>
              </a:r>
              <a:r>
                <a:rPr lang="en-US" sz="1600" b="1" dirty="0" smtClean="0">
                  <a:solidFill>
                    <a:schemeClr val="tx2"/>
                  </a:solidFill>
                  <a:latin typeface="Calibri"/>
                </a:rPr>
                <a:t>:  Not possible. Crossing the surge line …</a:t>
              </a:r>
            </a:p>
            <a:p>
              <a:pPr marL="1200150" lvl="4" indent="-285750" algn="just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/>
                </a:rPr>
                <a:t>breakdown of operation</a:t>
              </a:r>
            </a:p>
            <a:p>
              <a:pPr marL="1200150" lvl="4" indent="-285750" algn="just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/>
                </a:rPr>
                <a:t>unnecessary loads on cold compressor motors</a:t>
              </a:r>
            </a:p>
            <a:p>
              <a:pPr marL="1200150" lvl="4" indent="-285750" algn="just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/>
                </a:rPr>
                <a:t>unnecessary downtime (5-8 hours recovery time)</a:t>
              </a:r>
            </a:p>
          </p:txBody>
        </p:sp>
        <p:sp>
          <p:nvSpPr>
            <p:cNvPr id="62" name="Right Arrow 61"/>
            <p:cNvSpPr>
              <a:spLocks noChangeArrowheads="1"/>
            </p:cNvSpPr>
            <p:nvPr/>
          </p:nvSpPr>
          <p:spPr bwMode="auto">
            <a:xfrm>
              <a:off x="1276322" y="5463545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  <p:sp>
          <p:nvSpPr>
            <p:cNvPr id="63" name="Right Arrow 62"/>
            <p:cNvSpPr>
              <a:spLocks noChangeArrowheads="1"/>
            </p:cNvSpPr>
            <p:nvPr/>
          </p:nvSpPr>
          <p:spPr bwMode="auto">
            <a:xfrm>
              <a:off x="1279860" y="5711642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  <p:sp>
          <p:nvSpPr>
            <p:cNvPr id="64" name="Right Arrow 63"/>
            <p:cNvSpPr>
              <a:spLocks noChangeArrowheads="1"/>
            </p:cNvSpPr>
            <p:nvPr/>
          </p:nvSpPr>
          <p:spPr bwMode="auto">
            <a:xfrm>
              <a:off x="1272765" y="5949106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915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3179" y="1141375"/>
            <a:ext cx="8042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b="1" u="sng" dirty="0" err="1" smtClean="0">
                <a:solidFill>
                  <a:schemeClr val="tx2"/>
                </a:solidFill>
              </a:rPr>
              <a:t>Requirements</a:t>
            </a:r>
            <a:r>
              <a:rPr lang="de-DE" sz="1600" b="1" u="sng" dirty="0" smtClean="0">
                <a:solidFill>
                  <a:schemeClr val="tx2"/>
                </a:solidFill>
              </a:rPr>
              <a:t> on XFEL </a:t>
            </a:r>
            <a:r>
              <a:rPr lang="de-DE" sz="1600" b="1" u="sng" dirty="0" err="1" smtClean="0">
                <a:solidFill>
                  <a:schemeClr val="tx2"/>
                </a:solidFill>
              </a:rPr>
              <a:t>cold</a:t>
            </a:r>
            <a:r>
              <a:rPr lang="de-DE" sz="1600" b="1" u="sng" dirty="0" smtClean="0">
                <a:solidFill>
                  <a:schemeClr val="tx2"/>
                </a:solidFill>
              </a:rPr>
              <a:t> </a:t>
            </a:r>
            <a:r>
              <a:rPr lang="de-DE" sz="1600" b="1" u="sng" dirty="0" err="1" smtClean="0">
                <a:solidFill>
                  <a:schemeClr val="tx2"/>
                </a:solidFill>
              </a:rPr>
              <a:t>compressor</a:t>
            </a:r>
            <a:r>
              <a:rPr lang="de-DE" sz="1600" b="1" u="sng" dirty="0" err="1">
                <a:solidFill>
                  <a:schemeClr val="tx2"/>
                </a:solidFill>
              </a:rPr>
              <a:t>s</a:t>
            </a:r>
            <a:r>
              <a:rPr lang="de-DE" sz="1600" b="1" u="sng" dirty="0" smtClean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8983" y="4821266"/>
            <a:ext cx="726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de-DE" sz="1600" b="1" dirty="0" smtClean="0">
                <a:solidFill>
                  <a:schemeClr val="tx2"/>
                </a:solidFill>
              </a:rPr>
              <a:t>2K </a:t>
            </a:r>
            <a:r>
              <a:rPr lang="de-DE" sz="1600" b="1" dirty="0" err="1" smtClean="0">
                <a:solidFill>
                  <a:schemeClr val="tx2"/>
                </a:solidFill>
              </a:rPr>
              <a:t>Pressure</a:t>
            </a:r>
            <a:r>
              <a:rPr lang="de-DE" sz="1600" b="1" dirty="0" smtClean="0">
                <a:solidFill>
                  <a:schemeClr val="tx2"/>
                </a:solidFill>
              </a:rPr>
              <a:t> </a:t>
            </a:r>
            <a:r>
              <a:rPr lang="de-DE" sz="1600" b="1" dirty="0" err="1" smtClean="0">
                <a:solidFill>
                  <a:schemeClr val="tx2"/>
                </a:solidFill>
              </a:rPr>
              <a:t>stability</a:t>
            </a:r>
            <a:r>
              <a:rPr lang="de-DE" sz="1600" b="1" dirty="0" smtClean="0">
                <a:solidFill>
                  <a:schemeClr val="tx2"/>
                </a:solidFill>
              </a:rPr>
              <a:t>: &lt; 2%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82" y="5225925"/>
            <a:ext cx="919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de-DE" sz="1600" b="1" dirty="0" smtClean="0">
                <a:solidFill>
                  <a:schemeClr val="tx2"/>
                </a:solidFill>
              </a:rPr>
              <a:t>High </a:t>
            </a:r>
            <a:r>
              <a:rPr lang="de-DE" sz="1600" b="1" dirty="0" err="1" smtClean="0">
                <a:solidFill>
                  <a:schemeClr val="tx2"/>
                </a:solidFill>
              </a:rPr>
              <a:t>availability</a:t>
            </a:r>
            <a:r>
              <a:rPr lang="de-DE" sz="1600" b="1" dirty="0">
                <a:solidFill>
                  <a:schemeClr val="tx2"/>
                </a:solidFill>
              </a:rPr>
              <a:t> </a:t>
            </a:r>
            <a:r>
              <a:rPr lang="de-DE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(Exchange </a:t>
            </a:r>
            <a:r>
              <a:rPr lang="de-DE" sz="1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cold</a:t>
            </a:r>
            <a:r>
              <a:rPr lang="de-DE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compressor</a:t>
            </a:r>
            <a:r>
              <a:rPr lang="de-DE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motors</a:t>
            </a:r>
            <a:r>
              <a:rPr lang="de-DE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maintenance</a:t>
            </a:r>
            <a:r>
              <a:rPr lang="de-DE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after 16.000hrs)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de-DE" sz="1600" dirty="0" err="1" smtClean="0"/>
              <a:t>Requirements</a:t>
            </a:r>
            <a:r>
              <a:rPr lang="de-DE" sz="1600" dirty="0" smtClean="0"/>
              <a:t> on XFEL </a:t>
            </a:r>
            <a:r>
              <a:rPr lang="de-DE" sz="1600" dirty="0" err="1" smtClean="0"/>
              <a:t>cold</a:t>
            </a:r>
            <a:r>
              <a:rPr lang="de-DE" sz="1600" dirty="0" smtClean="0"/>
              <a:t> </a:t>
            </a:r>
            <a:r>
              <a:rPr lang="de-DE" sz="1600" dirty="0" err="1" smtClean="0"/>
              <a:t>compressors</a:t>
            </a:r>
            <a:endParaRPr lang="de-DE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224347" y="1949066"/>
            <a:ext cx="8447561" cy="880241"/>
            <a:chOff x="224347" y="2103441"/>
            <a:chExt cx="8447561" cy="880241"/>
          </a:xfrm>
        </p:grpSpPr>
        <p:sp>
          <p:nvSpPr>
            <p:cNvPr id="11" name="Rectangle 10"/>
            <p:cNvSpPr/>
            <p:nvPr/>
          </p:nvSpPr>
          <p:spPr>
            <a:xfrm>
              <a:off x="5570317" y="2228832"/>
              <a:ext cx="31015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de-DE" sz="1600" b="1" dirty="0" err="1" smtClean="0">
                  <a:solidFill>
                    <a:schemeClr val="tx2"/>
                  </a:solidFill>
                </a:rPr>
                <a:t>Reduction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of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recovery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time </a:t>
              </a:r>
            </a:p>
          </p:txBody>
        </p:sp>
        <p:sp>
          <p:nvSpPr>
            <p:cNvPr id="36" name="Right Arrow 35"/>
            <p:cNvSpPr/>
            <p:nvPr/>
          </p:nvSpPr>
          <p:spPr bwMode="auto">
            <a:xfrm>
              <a:off x="5257561" y="2276332"/>
              <a:ext cx="278210" cy="305538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4347" y="2103441"/>
              <a:ext cx="5147083" cy="880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de-DE" sz="1600" b="1" dirty="0" smtClean="0">
                  <a:solidFill>
                    <a:schemeClr val="tx2"/>
                  </a:solidFill>
                </a:rPr>
                <a:t>Stand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alone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operation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&amp;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re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-connection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of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XFEL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Linac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/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injector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at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sub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atmospheric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pressure</a:t>
              </a:r>
              <a:endParaRPr lang="de-DE" sz="1600" b="1" dirty="0" smtClean="0">
                <a:solidFill>
                  <a:schemeClr val="tx2"/>
                </a:solidFill>
              </a:endParaRPr>
            </a:p>
            <a:p>
              <a:pPr marL="285750" indent="-285750"/>
              <a:endParaRPr lang="de-DE" sz="1600" b="1" dirty="0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36597" y="2680692"/>
            <a:ext cx="7264936" cy="2250476"/>
            <a:chOff x="1136597" y="2918192"/>
            <a:chExt cx="7264936" cy="2250476"/>
          </a:xfrm>
        </p:grpSpPr>
        <p:grpSp>
          <p:nvGrpSpPr>
            <p:cNvPr id="15" name="Group 14"/>
            <p:cNvGrpSpPr/>
            <p:nvPr/>
          </p:nvGrpSpPr>
          <p:grpSpPr>
            <a:xfrm>
              <a:off x="1228369" y="3314435"/>
              <a:ext cx="6091917" cy="1504848"/>
              <a:chOff x="610108" y="4365114"/>
              <a:chExt cx="5604691" cy="1105347"/>
            </a:xfrm>
          </p:grpSpPr>
          <p:sp>
            <p:nvSpPr>
              <p:cNvPr id="17" name="Rectangle 32"/>
              <p:cNvSpPr>
                <a:spLocks noChangeArrowheads="1"/>
              </p:cNvSpPr>
              <p:nvPr/>
            </p:nvSpPr>
            <p:spPr bwMode="auto">
              <a:xfrm>
                <a:off x="2851462" y="4366143"/>
                <a:ext cx="1387966" cy="536575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Rectangle 34"/>
              <p:cNvSpPr>
                <a:spLocks noChangeArrowheads="1"/>
              </p:cNvSpPr>
              <p:nvPr/>
            </p:nvSpPr>
            <p:spPr bwMode="auto">
              <a:xfrm>
                <a:off x="2919271" y="4466840"/>
                <a:ext cx="13578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Cold </a:t>
                </a:r>
                <a:r>
                  <a:rPr lang="en-GB" sz="1400" b="1" dirty="0">
                    <a:solidFill>
                      <a:prstClr val="white"/>
                    </a:solidFill>
                    <a:latin typeface="Calibri"/>
                  </a:rPr>
                  <a:t>c</a:t>
                </a: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ompressors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dirty="0" smtClean="0">
                    <a:solidFill>
                      <a:prstClr val="white"/>
                    </a:solidFill>
                    <a:latin typeface="Calibri"/>
                  </a:rPr>
                  <a:t>CB44 </a:t>
                </a:r>
                <a:endParaRPr lang="en-GB" sz="18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840960" y="5221785"/>
                <a:ext cx="1400984" cy="248676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600" b="1" dirty="0" smtClean="0">
                    <a:solidFill>
                      <a:schemeClr val="tx2"/>
                    </a:solidFill>
                    <a:latin typeface="Calibri"/>
                  </a:rPr>
                  <a:t>CC-bypass</a:t>
                </a:r>
                <a:endParaRPr lang="en-US" sz="1600" b="1" dirty="0">
                  <a:solidFill>
                    <a:schemeClr val="tx2"/>
                  </a:solidFill>
                  <a:latin typeface="Calibri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3005032" y="4892934"/>
                <a:ext cx="0" cy="33314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 flipV="1">
                <a:off x="4058059" y="4902718"/>
                <a:ext cx="0" cy="32164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2" name="Group 21"/>
              <p:cNvGrpSpPr/>
              <p:nvPr/>
            </p:nvGrpSpPr>
            <p:grpSpPr>
              <a:xfrm>
                <a:off x="4826833" y="4365114"/>
                <a:ext cx="1387966" cy="536575"/>
                <a:chOff x="1658437" y="2182077"/>
                <a:chExt cx="1387966" cy="536575"/>
              </a:xfrm>
            </p:grpSpPr>
            <p:sp>
              <p:nvSpPr>
                <p:cNvPr id="34" name="Rectangle 32"/>
                <p:cNvSpPr>
                  <a:spLocks noChangeArrowheads="1"/>
                </p:cNvSpPr>
                <p:nvPr/>
              </p:nvSpPr>
              <p:spPr bwMode="auto">
                <a:xfrm>
                  <a:off x="1658437" y="2182077"/>
                  <a:ext cx="1387966" cy="536575"/>
                </a:xfrm>
                <a:prstGeom prst="rect">
                  <a:avLst/>
                </a:prstGeom>
                <a:solidFill>
                  <a:srgbClr val="FF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1675877" y="2228570"/>
                  <a:ext cx="1357826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XFEL</a:t>
                  </a:r>
                </a:p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err="1" smtClean="0">
                      <a:solidFill>
                        <a:prstClr val="white"/>
                      </a:solidFill>
                      <a:latin typeface="Calibri"/>
                    </a:rPr>
                    <a:t>Linac</a:t>
                  </a: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 &amp; Injector</a:t>
                  </a:r>
                  <a:endParaRPr lang="en-GB" sz="18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4254859" y="4565162"/>
                <a:ext cx="552409" cy="4307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5" name="Group 24"/>
              <p:cNvGrpSpPr/>
              <p:nvPr/>
            </p:nvGrpSpPr>
            <p:grpSpPr>
              <a:xfrm>
                <a:off x="610108" y="4381034"/>
                <a:ext cx="1851661" cy="536575"/>
                <a:chOff x="1823205" y="2182077"/>
                <a:chExt cx="1357826" cy="536575"/>
              </a:xfrm>
            </p:grpSpPr>
            <p:sp>
              <p:nvSpPr>
                <p:cNvPr id="29" name="Rectangle 32"/>
                <p:cNvSpPr>
                  <a:spLocks noChangeArrowheads="1"/>
                </p:cNvSpPr>
                <p:nvPr/>
              </p:nvSpPr>
              <p:spPr bwMode="auto">
                <a:xfrm>
                  <a:off x="1933658" y="2182077"/>
                  <a:ext cx="1095691" cy="536575"/>
                </a:xfrm>
                <a:prstGeom prst="rect">
                  <a:avLst/>
                </a:prstGeom>
                <a:solidFill>
                  <a:srgbClr val="FF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" name="Rectangle 34"/>
                <p:cNvSpPr>
                  <a:spLocks noChangeArrowheads="1"/>
                </p:cNvSpPr>
                <p:nvPr/>
              </p:nvSpPr>
              <p:spPr bwMode="auto">
                <a:xfrm>
                  <a:off x="1823205" y="2258645"/>
                  <a:ext cx="1357826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XFEL</a:t>
                  </a:r>
                </a:p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Refrigerating plant</a:t>
                  </a:r>
                  <a:endParaRPr lang="en-GB" sz="18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4254859" y="4721869"/>
                <a:ext cx="57764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 flipH="1">
                <a:off x="2284088" y="4581082"/>
                <a:ext cx="552409" cy="4307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2284088" y="4737789"/>
                <a:ext cx="57764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" name="Oval 1"/>
            <p:cNvSpPr/>
            <p:nvPr/>
          </p:nvSpPr>
          <p:spPr bwMode="auto">
            <a:xfrm>
              <a:off x="3253086" y="4170289"/>
              <a:ext cx="2263697" cy="99837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36597" y="2918192"/>
              <a:ext cx="72649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de-DE" sz="1600" b="1" u="sng" dirty="0" err="1" smtClean="0">
                  <a:solidFill>
                    <a:schemeClr val="tx2"/>
                  </a:solidFill>
                </a:rPr>
                <a:t>Cold</a:t>
              </a:r>
              <a:r>
                <a:rPr lang="de-DE" sz="16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u="sng" dirty="0" err="1" smtClean="0">
                  <a:solidFill>
                    <a:schemeClr val="tx2"/>
                  </a:solidFill>
                </a:rPr>
                <a:t>compressor</a:t>
              </a:r>
              <a:r>
                <a:rPr lang="de-DE" sz="16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u="sng" dirty="0" err="1" smtClean="0">
                  <a:solidFill>
                    <a:schemeClr val="tx2"/>
                  </a:solidFill>
                </a:rPr>
                <a:t>bypass</a:t>
              </a:r>
              <a:r>
                <a:rPr lang="de-DE" sz="16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u="sng" dirty="0" err="1" smtClean="0">
                  <a:solidFill>
                    <a:schemeClr val="tx2"/>
                  </a:solidFill>
                </a:rPr>
                <a:t>system</a:t>
              </a:r>
              <a:r>
                <a:rPr lang="de-DE" sz="16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u="sng" dirty="0" err="1" smtClean="0">
                  <a:solidFill>
                    <a:schemeClr val="tx2"/>
                  </a:solidFill>
                </a:rPr>
                <a:t>can</a:t>
              </a:r>
              <a:r>
                <a:rPr lang="de-DE" sz="16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u="sng" dirty="0" err="1" smtClean="0">
                  <a:solidFill>
                    <a:schemeClr val="tx2"/>
                  </a:solidFill>
                </a:rPr>
                <a:t>fulfill</a:t>
              </a:r>
              <a:r>
                <a:rPr lang="de-DE" sz="16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u="sng" dirty="0" err="1" smtClean="0">
                  <a:solidFill>
                    <a:schemeClr val="tx2"/>
                  </a:solidFill>
                </a:rPr>
                <a:t>these</a:t>
              </a:r>
              <a:r>
                <a:rPr lang="de-DE" sz="16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u="sng" dirty="0" err="1" smtClean="0">
                  <a:solidFill>
                    <a:schemeClr val="tx2"/>
                  </a:solidFill>
                </a:rPr>
                <a:t>requirements</a:t>
              </a:r>
              <a:endParaRPr lang="de-DE" sz="1600" b="1" u="sng" dirty="0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2439" y="1494262"/>
            <a:ext cx="8439469" cy="584775"/>
            <a:chOff x="232439" y="1494262"/>
            <a:chExt cx="8439469" cy="584775"/>
          </a:xfrm>
        </p:grpSpPr>
        <p:sp>
          <p:nvSpPr>
            <p:cNvPr id="8" name="Rectangle 7"/>
            <p:cNvSpPr/>
            <p:nvPr/>
          </p:nvSpPr>
          <p:spPr>
            <a:xfrm>
              <a:off x="232439" y="1494262"/>
              <a:ext cx="84394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de-DE" sz="1600" b="1" dirty="0" err="1">
                  <a:solidFill>
                    <a:schemeClr val="tx2"/>
                  </a:solidFill>
                </a:rPr>
                <a:t>Massflow</a:t>
              </a:r>
              <a:r>
                <a:rPr lang="de-DE" sz="1600" b="1" dirty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>
                  <a:solidFill>
                    <a:schemeClr val="tx2"/>
                  </a:solidFill>
                </a:rPr>
                <a:t>compensation</a:t>
              </a:r>
              <a:r>
                <a:rPr lang="de-DE" sz="1600" b="1" dirty="0">
                  <a:solidFill>
                    <a:schemeClr val="tx2"/>
                  </a:solidFill>
                </a:rPr>
                <a:t>        </a:t>
              </a:r>
              <a:r>
                <a:rPr lang="de-DE" sz="1600" b="1" dirty="0" err="1">
                  <a:solidFill>
                    <a:schemeClr val="tx2"/>
                  </a:solidFill>
                </a:rPr>
                <a:t>avoid</a:t>
              </a:r>
              <a:r>
                <a:rPr lang="de-DE" sz="1600" b="1" dirty="0">
                  <a:solidFill>
                    <a:schemeClr val="tx2"/>
                  </a:solidFill>
                </a:rPr>
                <a:t> 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CC-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shutdowns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caused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by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heat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load</a:t>
              </a:r>
              <a:r>
                <a:rPr lang="de-DE" sz="16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2"/>
                  </a:solidFill>
                </a:rPr>
                <a:t>changes</a:t>
              </a:r>
              <a:endParaRPr lang="de-DE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 bwMode="auto">
            <a:xfrm>
              <a:off x="3019948" y="1541762"/>
              <a:ext cx="278210" cy="305538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08737" y="5583634"/>
            <a:ext cx="726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de-DE" sz="1600" b="1" dirty="0" err="1" smtClean="0">
                <a:solidFill>
                  <a:schemeClr val="tx2"/>
                </a:solidFill>
              </a:rPr>
              <a:t>Suction</a:t>
            </a:r>
            <a:r>
              <a:rPr lang="de-DE" sz="1600" b="1" dirty="0" smtClean="0">
                <a:solidFill>
                  <a:schemeClr val="tx2"/>
                </a:solidFill>
              </a:rPr>
              <a:t> </a:t>
            </a:r>
            <a:r>
              <a:rPr lang="de-DE" sz="1600" b="1" dirty="0" err="1" smtClean="0">
                <a:solidFill>
                  <a:schemeClr val="tx2"/>
                </a:solidFill>
              </a:rPr>
              <a:t>pressure</a:t>
            </a:r>
            <a:r>
              <a:rPr lang="de-DE" sz="1600" b="1" dirty="0" smtClean="0">
                <a:solidFill>
                  <a:schemeClr val="tx2"/>
                </a:solidFill>
              </a:rPr>
              <a:t>: 24mbar - 1000mbar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6762" y="5961659"/>
            <a:ext cx="918662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/>
            <a:r>
              <a:rPr lang="de-DE" sz="1600" b="1" dirty="0" smtClean="0">
                <a:solidFill>
                  <a:schemeClr val="tx2"/>
                </a:solidFill>
              </a:rPr>
              <a:t>30% turn down </a:t>
            </a:r>
            <a:r>
              <a:rPr lang="de-DE" sz="1600" b="1" dirty="0" err="1" smtClean="0">
                <a:solidFill>
                  <a:schemeClr val="tx2"/>
                </a:solidFill>
              </a:rPr>
              <a:t>capacity</a:t>
            </a:r>
            <a:r>
              <a:rPr lang="de-DE" sz="1600" b="1" dirty="0" smtClean="0">
                <a:solidFill>
                  <a:schemeClr val="tx2"/>
                </a:solidFill>
              </a:rPr>
              <a:t> </a:t>
            </a:r>
            <a:r>
              <a:rPr lang="de-DE" sz="1600" b="1" dirty="0" smtClean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by</a:t>
            </a:r>
            <a:r>
              <a:rPr lang="de-DE" sz="16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reducing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suction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pressure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warm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screw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compressors</a:t>
            </a:r>
            <a:r>
              <a:rPr lang="de-DE" sz="1600" b="1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de-DE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/>
            <a:endParaRPr lang="de-DE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6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9808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>
                <a:latin typeface="Calibri"/>
              </a:rPr>
              <a:t>Bypass </a:t>
            </a:r>
            <a:r>
              <a:rPr lang="en-US" sz="1800" b="1" u="sng" dirty="0" smtClean="0">
                <a:latin typeface="Calibri"/>
              </a:rPr>
              <a:t>operation: </a:t>
            </a:r>
            <a:r>
              <a:rPr lang="en-US" sz="1800" b="1" u="sng" dirty="0" err="1" smtClean="0">
                <a:latin typeface="Calibri"/>
              </a:rPr>
              <a:t>Massflow</a:t>
            </a:r>
            <a:r>
              <a:rPr lang="en-US" sz="1800" b="1" u="sng" dirty="0" smtClean="0">
                <a:latin typeface="Calibri"/>
              </a:rPr>
              <a:t> compensation, temperature adjustment &amp; stand alone operation</a:t>
            </a:r>
            <a:endParaRPr lang="en-US" sz="1800" b="1" u="sng" dirty="0"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01512" y="6730750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550" name="Group 549"/>
          <p:cNvGrpSpPr/>
          <p:nvPr/>
        </p:nvGrpSpPr>
        <p:grpSpPr>
          <a:xfrm>
            <a:off x="887230" y="2265421"/>
            <a:ext cx="7063342" cy="2706286"/>
            <a:chOff x="52078" y="1505164"/>
            <a:chExt cx="8898868" cy="3649516"/>
          </a:xfrm>
        </p:grpSpPr>
        <p:grpSp>
          <p:nvGrpSpPr>
            <p:cNvPr id="14" name="Group 13"/>
            <p:cNvGrpSpPr/>
            <p:nvPr/>
          </p:nvGrpSpPr>
          <p:grpSpPr>
            <a:xfrm>
              <a:off x="52078" y="1569073"/>
              <a:ext cx="8898868" cy="3585607"/>
              <a:chOff x="52078" y="1567416"/>
              <a:chExt cx="8898868" cy="358560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2078" y="1567416"/>
                <a:ext cx="8898868" cy="3585607"/>
                <a:chOff x="63498" y="1567416"/>
                <a:chExt cx="8898868" cy="3585607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99" y="1567416"/>
                  <a:ext cx="8898867" cy="3576083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 bwMode="auto">
                <a:xfrm>
                  <a:off x="882650" y="3254788"/>
                  <a:ext cx="3797300" cy="73936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495300" y="2014846"/>
                  <a:ext cx="3695700" cy="90615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 bwMode="auto">
                <a:xfrm>
                  <a:off x="2781300" y="265430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 bwMode="auto">
                <a:xfrm>
                  <a:off x="2019300" y="262890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 bwMode="auto">
                <a:xfrm>
                  <a:off x="882650" y="266065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 bwMode="auto">
                <a:xfrm>
                  <a:off x="3587750" y="2641600"/>
                  <a:ext cx="41910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 bwMode="auto">
                <a:xfrm>
                  <a:off x="469900" y="2622550"/>
                  <a:ext cx="41910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 bwMode="auto">
                <a:xfrm>
                  <a:off x="63498" y="4248149"/>
                  <a:ext cx="4857752" cy="89534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 bwMode="auto">
                <a:xfrm>
                  <a:off x="73024" y="3282950"/>
                  <a:ext cx="692151" cy="10985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 bwMode="auto">
                <a:xfrm>
                  <a:off x="5016500" y="2022475"/>
                  <a:ext cx="419100" cy="34607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 bwMode="auto">
                <a:xfrm>
                  <a:off x="5035550" y="2454275"/>
                  <a:ext cx="419100" cy="53022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 bwMode="auto">
                <a:xfrm>
                  <a:off x="5035550" y="3069845"/>
                  <a:ext cx="419100" cy="51790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 bwMode="auto">
                <a:xfrm>
                  <a:off x="5518974" y="1997076"/>
                  <a:ext cx="495300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 bwMode="auto">
                <a:xfrm>
                  <a:off x="7740650" y="4648200"/>
                  <a:ext cx="1221716" cy="50482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 bwMode="auto">
                <a:xfrm>
                  <a:off x="8693150" y="2381250"/>
                  <a:ext cx="269216" cy="149542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 bwMode="auto">
                <a:xfrm>
                  <a:off x="5540376" y="3119435"/>
                  <a:ext cx="387350" cy="74771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 bwMode="auto">
                <a:xfrm>
                  <a:off x="5051424" y="3670298"/>
                  <a:ext cx="479425" cy="196848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4595794" y="2740818"/>
                  <a:ext cx="103207" cy="27463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 bwMode="auto">
                <a:xfrm>
                  <a:off x="258416" y="3074091"/>
                  <a:ext cx="543271" cy="19339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73023" y="2368550"/>
                  <a:ext cx="346076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4191000" y="1985200"/>
                  <a:ext cx="641350" cy="80327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 bwMode="auto">
                <a:xfrm>
                  <a:off x="4595794" y="2683668"/>
                  <a:ext cx="2466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 bwMode="auto">
                <a:xfrm>
                  <a:off x="5574738" y="3499642"/>
                  <a:ext cx="381562" cy="1460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 bwMode="auto">
                <a:xfrm>
                  <a:off x="4987920" y="4076700"/>
                  <a:ext cx="447679" cy="5016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 bwMode="auto">
                <a:xfrm>
                  <a:off x="4679950" y="4775198"/>
                  <a:ext cx="751935" cy="3683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 bwMode="auto">
                <a:xfrm>
                  <a:off x="5343470" y="4478734"/>
                  <a:ext cx="942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 bwMode="auto">
                <a:xfrm>
                  <a:off x="6127750" y="2978151"/>
                  <a:ext cx="615950" cy="92630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 bwMode="auto">
                <a:xfrm>
                  <a:off x="6207087" y="3770706"/>
                  <a:ext cx="942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 bwMode="auto">
                <a:xfrm>
                  <a:off x="6026150" y="2632868"/>
                  <a:ext cx="275139" cy="119935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 bwMode="auto">
                <a:xfrm>
                  <a:off x="6127751" y="1975540"/>
                  <a:ext cx="192028" cy="62161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 bwMode="auto">
                <a:xfrm>
                  <a:off x="1498599" y="4054476"/>
                  <a:ext cx="3422651" cy="18097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 bwMode="auto">
                <a:xfrm>
                  <a:off x="5162674" y="2232026"/>
                  <a:ext cx="307723" cy="1166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 bwMode="auto">
                <a:xfrm>
                  <a:off x="7681914" y="2064095"/>
                  <a:ext cx="458786" cy="46955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 bwMode="auto">
              <a:xfrm>
                <a:off x="6763869" y="2800349"/>
                <a:ext cx="236136" cy="1344613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6645546" y="2631887"/>
                <a:ext cx="455501" cy="16144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8028113" y="2693313"/>
                <a:ext cx="570586" cy="1250533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8050695" y="3347505"/>
                <a:ext cx="536076" cy="536107"/>
              </a:xfrm>
              <a:prstGeom prst="rect">
                <a:avLst/>
              </a:prstGeom>
              <a:solidFill>
                <a:srgbClr val="00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8098403" y="3747792"/>
                <a:ext cx="457199" cy="168865"/>
              </a:xfrm>
              <a:prstGeom prst="rect">
                <a:avLst/>
              </a:prstGeom>
              <a:solidFill>
                <a:srgbClr val="00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96" name="Rectangle 95"/>
            <p:cNvSpPr/>
            <p:nvPr/>
          </p:nvSpPr>
          <p:spPr bwMode="auto">
            <a:xfrm>
              <a:off x="6645546" y="1987550"/>
              <a:ext cx="485191" cy="587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7200904" y="2623785"/>
              <a:ext cx="420770" cy="138425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7228371" y="2003337"/>
              <a:ext cx="344792" cy="5560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 bwMode="auto">
            <a:xfrm>
              <a:off x="434975" y="1959260"/>
              <a:ext cx="406037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34975" y="1952436"/>
              <a:ext cx="0" cy="1098265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11" name="Rectangle 110"/>
            <p:cNvSpPr/>
            <p:nvPr/>
          </p:nvSpPr>
          <p:spPr bwMode="auto">
            <a:xfrm>
              <a:off x="7445035" y="2988878"/>
              <a:ext cx="246603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>
              <a:off x="815668" y="3023534"/>
              <a:ext cx="0" cy="100528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Arrow Connector 114"/>
            <p:cNvCxnSpPr/>
            <p:nvPr/>
          </p:nvCxnSpPr>
          <p:spPr bwMode="auto">
            <a:xfrm>
              <a:off x="815668" y="4028818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430298" y="3039695"/>
              <a:ext cx="13822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684645" y="3039695"/>
              <a:ext cx="34107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35" name="Rectangle 134"/>
            <p:cNvSpPr/>
            <p:nvPr/>
          </p:nvSpPr>
          <p:spPr bwMode="auto">
            <a:xfrm>
              <a:off x="1421080" y="2836184"/>
              <a:ext cx="246603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30" name="Straight Arrow Connector 129"/>
            <p:cNvCxnSpPr/>
            <p:nvPr/>
          </p:nvCxnSpPr>
          <p:spPr bwMode="auto">
            <a:xfrm flipH="1">
              <a:off x="1347480" y="3039695"/>
              <a:ext cx="33866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1156869" y="3039695"/>
              <a:ext cx="23460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87" name="Rectangle 286"/>
            <p:cNvSpPr/>
            <p:nvPr/>
          </p:nvSpPr>
          <p:spPr bwMode="auto">
            <a:xfrm>
              <a:off x="2735194" y="2930083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3475440" y="2932149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1977112" y="2951179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4214620" y="3071132"/>
              <a:ext cx="34711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6" name="Rectangle 305"/>
            <p:cNvSpPr/>
            <p:nvPr/>
          </p:nvSpPr>
          <p:spPr bwMode="auto">
            <a:xfrm>
              <a:off x="1708529" y="2857462"/>
              <a:ext cx="2547399" cy="4048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7" name="Rectangle 306"/>
            <p:cNvSpPr/>
            <p:nvPr/>
          </p:nvSpPr>
          <p:spPr bwMode="auto">
            <a:xfrm>
              <a:off x="1304565" y="3775248"/>
              <a:ext cx="34711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08" name="Straight Connector 307"/>
            <p:cNvCxnSpPr/>
            <p:nvPr/>
          </p:nvCxnSpPr>
          <p:spPr bwMode="auto">
            <a:xfrm>
              <a:off x="1025718" y="4028818"/>
              <a:ext cx="117304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0" name="Straight Connector 309"/>
            <p:cNvCxnSpPr/>
            <p:nvPr/>
          </p:nvCxnSpPr>
          <p:spPr bwMode="auto">
            <a:xfrm>
              <a:off x="4987613" y="2401377"/>
              <a:ext cx="0" cy="121418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2" name="Straight Connector 311"/>
            <p:cNvCxnSpPr/>
            <p:nvPr/>
          </p:nvCxnSpPr>
          <p:spPr bwMode="auto">
            <a:xfrm>
              <a:off x="5473266" y="2401377"/>
              <a:ext cx="0" cy="121418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3" name="Straight Connector 322"/>
            <p:cNvCxnSpPr/>
            <p:nvPr/>
          </p:nvCxnSpPr>
          <p:spPr bwMode="auto">
            <a:xfrm>
              <a:off x="6056490" y="1975901"/>
              <a:ext cx="0" cy="525667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5" name="Straight Arrow Connector 324"/>
            <p:cNvCxnSpPr>
              <a:stCxn id="287" idx="3"/>
            </p:cNvCxnSpPr>
            <p:nvPr/>
          </p:nvCxnSpPr>
          <p:spPr bwMode="auto">
            <a:xfrm flipH="1">
              <a:off x="2735005" y="3048749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7" name="Straight Arrow Connector 326"/>
            <p:cNvCxnSpPr/>
            <p:nvPr/>
          </p:nvCxnSpPr>
          <p:spPr bwMode="auto">
            <a:xfrm flipH="1">
              <a:off x="3475440" y="305081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8" name="Straight Connector 327"/>
            <p:cNvCxnSpPr/>
            <p:nvPr/>
          </p:nvCxnSpPr>
          <p:spPr bwMode="auto">
            <a:xfrm>
              <a:off x="4974782" y="2402228"/>
              <a:ext cx="23984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42" name="Rectangle 341"/>
            <p:cNvSpPr/>
            <p:nvPr/>
          </p:nvSpPr>
          <p:spPr bwMode="auto">
            <a:xfrm>
              <a:off x="5420466" y="1985200"/>
              <a:ext cx="125972" cy="3833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4909830" y="1724908"/>
              <a:ext cx="663036" cy="2244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45" name="Straight Connector 344"/>
            <p:cNvCxnSpPr/>
            <p:nvPr/>
          </p:nvCxnSpPr>
          <p:spPr bwMode="auto">
            <a:xfrm>
              <a:off x="4974782" y="3615557"/>
              <a:ext cx="25267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7" name="Straight Connector 346"/>
            <p:cNvCxnSpPr/>
            <p:nvPr/>
          </p:nvCxnSpPr>
          <p:spPr bwMode="auto">
            <a:xfrm>
              <a:off x="5333018" y="3615557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9" name="Straight Connector 348"/>
            <p:cNvCxnSpPr/>
            <p:nvPr/>
          </p:nvCxnSpPr>
          <p:spPr bwMode="auto">
            <a:xfrm>
              <a:off x="5332050" y="3036733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5000662" y="3039695"/>
              <a:ext cx="21396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3" name="Straight Connector 352"/>
            <p:cNvCxnSpPr/>
            <p:nvPr/>
          </p:nvCxnSpPr>
          <p:spPr bwMode="auto">
            <a:xfrm>
              <a:off x="5612173" y="2501568"/>
              <a:ext cx="44431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59" name="Rectangle 358"/>
            <p:cNvSpPr/>
            <p:nvPr/>
          </p:nvSpPr>
          <p:spPr bwMode="auto">
            <a:xfrm>
              <a:off x="4561739" y="2882103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62" name="Straight Connector 361"/>
            <p:cNvCxnSpPr/>
            <p:nvPr/>
          </p:nvCxnSpPr>
          <p:spPr bwMode="auto">
            <a:xfrm>
              <a:off x="5334984" y="2402228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63" name="Rectangle 362"/>
            <p:cNvSpPr/>
            <p:nvPr/>
          </p:nvSpPr>
          <p:spPr bwMode="auto">
            <a:xfrm>
              <a:off x="5424427" y="2254513"/>
              <a:ext cx="106791" cy="13291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64" name="Straight Arrow Connector 363"/>
            <p:cNvCxnSpPr/>
            <p:nvPr/>
          </p:nvCxnSpPr>
          <p:spPr bwMode="auto">
            <a:xfrm>
              <a:off x="5434740" y="4030010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5" name="Straight Arrow Connector 364"/>
            <p:cNvCxnSpPr/>
            <p:nvPr/>
          </p:nvCxnSpPr>
          <p:spPr bwMode="auto">
            <a:xfrm flipH="1">
              <a:off x="429365" y="2286345"/>
              <a:ext cx="5540" cy="314601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9" name="Straight Arrow Connector 368"/>
            <p:cNvCxnSpPr/>
            <p:nvPr/>
          </p:nvCxnSpPr>
          <p:spPr bwMode="auto">
            <a:xfrm flipH="1">
              <a:off x="84593" y="3040170"/>
              <a:ext cx="33866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75" name="Rectangle 374"/>
            <p:cNvSpPr/>
            <p:nvPr/>
          </p:nvSpPr>
          <p:spPr bwMode="auto">
            <a:xfrm>
              <a:off x="5709371" y="2768228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74" name="Straight Connector 373"/>
            <p:cNvCxnSpPr/>
            <p:nvPr/>
          </p:nvCxnSpPr>
          <p:spPr bwMode="auto">
            <a:xfrm>
              <a:off x="5954098" y="2600946"/>
              <a:ext cx="0" cy="106935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8" name="Straight Arrow Connector 377"/>
            <p:cNvCxnSpPr/>
            <p:nvPr/>
          </p:nvCxnSpPr>
          <p:spPr bwMode="auto">
            <a:xfrm>
              <a:off x="5956830" y="3775248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5" name="Straight Arrow Connector 384"/>
            <p:cNvCxnSpPr/>
            <p:nvPr/>
          </p:nvCxnSpPr>
          <p:spPr bwMode="auto">
            <a:xfrm>
              <a:off x="5954983" y="3154603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86" name="Rectangle 385"/>
            <p:cNvSpPr/>
            <p:nvPr/>
          </p:nvSpPr>
          <p:spPr bwMode="auto">
            <a:xfrm>
              <a:off x="5549071" y="2967412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36" name="Straight Arrow Connector 335"/>
            <p:cNvCxnSpPr/>
            <p:nvPr/>
          </p:nvCxnSpPr>
          <p:spPr bwMode="auto">
            <a:xfrm flipH="1" flipV="1">
              <a:off x="5466388" y="3034007"/>
              <a:ext cx="148852" cy="2727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33" name="Straight Connector 332"/>
            <p:cNvCxnSpPr/>
            <p:nvPr/>
          </p:nvCxnSpPr>
          <p:spPr bwMode="auto">
            <a:xfrm>
              <a:off x="5615240" y="2490583"/>
              <a:ext cx="0" cy="5602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7" name="Straight Connector 386"/>
            <p:cNvCxnSpPr/>
            <p:nvPr/>
          </p:nvCxnSpPr>
          <p:spPr bwMode="auto">
            <a:xfrm>
              <a:off x="5850008" y="4312893"/>
              <a:ext cx="1738325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4" name="Straight Arrow Connector 393"/>
            <p:cNvCxnSpPr/>
            <p:nvPr/>
          </p:nvCxnSpPr>
          <p:spPr bwMode="auto">
            <a:xfrm>
              <a:off x="6907533" y="4030010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6" name="Straight Connector 395"/>
            <p:cNvCxnSpPr/>
            <p:nvPr/>
          </p:nvCxnSpPr>
          <p:spPr bwMode="auto">
            <a:xfrm>
              <a:off x="5443230" y="5131889"/>
              <a:ext cx="117336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0" name="Straight Connector 399"/>
            <p:cNvCxnSpPr/>
            <p:nvPr/>
          </p:nvCxnSpPr>
          <p:spPr bwMode="auto">
            <a:xfrm>
              <a:off x="6616598" y="4977049"/>
              <a:ext cx="74877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04" name="Rectangle 403"/>
            <p:cNvSpPr/>
            <p:nvPr/>
          </p:nvSpPr>
          <p:spPr bwMode="auto">
            <a:xfrm>
              <a:off x="7344519" y="4379162"/>
              <a:ext cx="347119" cy="26903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7669831" y="4246191"/>
              <a:ext cx="236136" cy="33823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03" name="Straight Connector 402"/>
            <p:cNvCxnSpPr/>
            <p:nvPr/>
          </p:nvCxnSpPr>
          <p:spPr bwMode="auto">
            <a:xfrm>
              <a:off x="7000005" y="4543698"/>
              <a:ext cx="60857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7" name="Straight Connector 406"/>
            <p:cNvCxnSpPr/>
            <p:nvPr/>
          </p:nvCxnSpPr>
          <p:spPr bwMode="auto">
            <a:xfrm>
              <a:off x="7597270" y="4536407"/>
              <a:ext cx="0" cy="44064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08" name="Rectangle 407"/>
            <p:cNvSpPr/>
            <p:nvPr/>
          </p:nvSpPr>
          <p:spPr bwMode="auto">
            <a:xfrm>
              <a:off x="7625005" y="4639868"/>
              <a:ext cx="56139" cy="3194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11" name="Straight Connector 410"/>
            <p:cNvCxnSpPr/>
            <p:nvPr/>
          </p:nvCxnSpPr>
          <p:spPr bwMode="auto">
            <a:xfrm>
              <a:off x="6616598" y="4539720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6" name="Straight Connector 415"/>
            <p:cNvCxnSpPr/>
            <p:nvPr/>
          </p:nvCxnSpPr>
          <p:spPr bwMode="auto">
            <a:xfrm>
              <a:off x="7461498" y="4977049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7" name="Straight Connector 416"/>
            <p:cNvCxnSpPr/>
            <p:nvPr/>
          </p:nvCxnSpPr>
          <p:spPr bwMode="auto">
            <a:xfrm>
              <a:off x="7720293" y="4024198"/>
              <a:ext cx="0" cy="95285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0" name="Straight Connector 419"/>
            <p:cNvCxnSpPr/>
            <p:nvPr/>
          </p:nvCxnSpPr>
          <p:spPr bwMode="auto">
            <a:xfrm>
              <a:off x="7461093" y="4030625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1" name="Straight Connector 420"/>
            <p:cNvCxnSpPr/>
            <p:nvPr/>
          </p:nvCxnSpPr>
          <p:spPr bwMode="auto">
            <a:xfrm>
              <a:off x="7602227" y="4038092"/>
              <a:ext cx="0" cy="28943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3" name="Straight Connector 422"/>
            <p:cNvCxnSpPr/>
            <p:nvPr/>
          </p:nvCxnSpPr>
          <p:spPr bwMode="auto">
            <a:xfrm>
              <a:off x="5443230" y="4312893"/>
              <a:ext cx="307781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5" name="Straight Connector 424"/>
            <p:cNvCxnSpPr/>
            <p:nvPr/>
          </p:nvCxnSpPr>
          <p:spPr bwMode="auto">
            <a:xfrm>
              <a:off x="5221525" y="4734459"/>
              <a:ext cx="92478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7" name="Straight Connector 426"/>
            <p:cNvCxnSpPr/>
            <p:nvPr/>
          </p:nvCxnSpPr>
          <p:spPr bwMode="auto">
            <a:xfrm flipV="1">
              <a:off x="6272895" y="4739554"/>
              <a:ext cx="178533" cy="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0" name="Straight Connector 429"/>
            <p:cNvCxnSpPr/>
            <p:nvPr/>
          </p:nvCxnSpPr>
          <p:spPr bwMode="auto">
            <a:xfrm>
              <a:off x="6616598" y="4530449"/>
              <a:ext cx="0" cy="61403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2" name="Straight Connector 431"/>
            <p:cNvCxnSpPr/>
            <p:nvPr/>
          </p:nvCxnSpPr>
          <p:spPr bwMode="auto">
            <a:xfrm>
              <a:off x="5456472" y="4298839"/>
              <a:ext cx="2505" cy="85418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7" name="Straight Connector 436"/>
            <p:cNvCxnSpPr/>
            <p:nvPr/>
          </p:nvCxnSpPr>
          <p:spPr bwMode="auto">
            <a:xfrm>
              <a:off x="6455177" y="4316315"/>
              <a:ext cx="0" cy="43335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3" name="Straight Connector 442"/>
            <p:cNvCxnSpPr/>
            <p:nvPr/>
          </p:nvCxnSpPr>
          <p:spPr bwMode="auto">
            <a:xfrm>
              <a:off x="4759554" y="3036734"/>
              <a:ext cx="0" cy="17129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5" name="Straight Arrow Connector 444"/>
            <p:cNvCxnSpPr/>
            <p:nvPr/>
          </p:nvCxnSpPr>
          <p:spPr bwMode="auto">
            <a:xfrm flipH="1">
              <a:off x="5645154" y="4734769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6" name="Straight Arrow Connector 445"/>
            <p:cNvCxnSpPr/>
            <p:nvPr/>
          </p:nvCxnSpPr>
          <p:spPr bwMode="auto">
            <a:xfrm flipH="1">
              <a:off x="5860090" y="5132843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7" name="Straight Arrow Connector 446"/>
            <p:cNvCxnSpPr/>
            <p:nvPr/>
          </p:nvCxnSpPr>
          <p:spPr bwMode="auto">
            <a:xfrm flipH="1">
              <a:off x="6811591" y="431297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8" name="Straight Arrow Connector 447"/>
            <p:cNvCxnSpPr/>
            <p:nvPr/>
          </p:nvCxnSpPr>
          <p:spPr bwMode="auto">
            <a:xfrm flipH="1">
              <a:off x="7209826" y="4545709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0" name="Straight Arrow Connector 449"/>
            <p:cNvCxnSpPr/>
            <p:nvPr/>
          </p:nvCxnSpPr>
          <p:spPr bwMode="auto">
            <a:xfrm flipH="1">
              <a:off x="6945586" y="4977049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1" name="Straight Arrow Connector 450"/>
            <p:cNvCxnSpPr/>
            <p:nvPr/>
          </p:nvCxnSpPr>
          <p:spPr bwMode="auto">
            <a:xfrm flipH="1">
              <a:off x="5954098" y="4312975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2" name="Straight Arrow Connector 451"/>
            <p:cNvCxnSpPr/>
            <p:nvPr/>
          </p:nvCxnSpPr>
          <p:spPr bwMode="auto">
            <a:xfrm flipH="1">
              <a:off x="5204593" y="4732766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3" name="Straight Arrow Connector 452"/>
            <p:cNvCxnSpPr/>
            <p:nvPr/>
          </p:nvCxnSpPr>
          <p:spPr bwMode="auto">
            <a:xfrm flipH="1" flipV="1">
              <a:off x="4757036" y="3287278"/>
              <a:ext cx="1" cy="2533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5" name="Straight Arrow Connector 454"/>
            <p:cNvCxnSpPr/>
            <p:nvPr/>
          </p:nvCxnSpPr>
          <p:spPr bwMode="auto">
            <a:xfrm flipH="1" flipV="1">
              <a:off x="4757229" y="4189661"/>
              <a:ext cx="1" cy="2533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57" name="Rectangle 456"/>
            <p:cNvSpPr/>
            <p:nvPr/>
          </p:nvSpPr>
          <p:spPr bwMode="auto">
            <a:xfrm>
              <a:off x="4899002" y="3056074"/>
              <a:ext cx="66220" cy="1659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 bwMode="auto">
            <a:xfrm>
              <a:off x="1261944" y="4028818"/>
              <a:ext cx="632638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0" name="Straight Connector 459"/>
            <p:cNvCxnSpPr/>
            <p:nvPr/>
          </p:nvCxnSpPr>
          <p:spPr bwMode="auto">
            <a:xfrm>
              <a:off x="7848524" y="3279322"/>
              <a:ext cx="0" cy="1360546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9" name="Straight Connector 468"/>
            <p:cNvCxnSpPr/>
            <p:nvPr/>
          </p:nvCxnSpPr>
          <p:spPr bwMode="auto">
            <a:xfrm>
              <a:off x="7836792" y="3287278"/>
              <a:ext cx="307781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0" name="Straight Connector 469"/>
            <p:cNvCxnSpPr/>
            <p:nvPr/>
          </p:nvCxnSpPr>
          <p:spPr bwMode="auto">
            <a:xfrm>
              <a:off x="4755304" y="4739555"/>
              <a:ext cx="331950" cy="162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2" name="Straight Arrow Connector 471"/>
            <p:cNvCxnSpPr/>
            <p:nvPr/>
          </p:nvCxnSpPr>
          <p:spPr bwMode="auto">
            <a:xfrm>
              <a:off x="7171091" y="1990515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81" name="Rectangle 480"/>
            <p:cNvSpPr/>
            <p:nvPr/>
          </p:nvSpPr>
          <p:spPr bwMode="auto">
            <a:xfrm>
              <a:off x="6382307" y="2422632"/>
              <a:ext cx="381562" cy="1460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84" name="Straight Connector 483"/>
            <p:cNvCxnSpPr/>
            <p:nvPr/>
          </p:nvCxnSpPr>
          <p:spPr bwMode="auto">
            <a:xfrm>
              <a:off x="6596903" y="1998733"/>
              <a:ext cx="0" cy="3516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7" name="Straight Connector 486"/>
            <p:cNvCxnSpPr/>
            <p:nvPr/>
          </p:nvCxnSpPr>
          <p:spPr bwMode="auto">
            <a:xfrm flipH="1">
              <a:off x="6596397" y="1761570"/>
              <a:ext cx="506" cy="15625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3" name="Straight Connector 492"/>
            <p:cNvCxnSpPr/>
            <p:nvPr/>
          </p:nvCxnSpPr>
          <p:spPr bwMode="auto">
            <a:xfrm flipH="1">
              <a:off x="7169037" y="1567417"/>
              <a:ext cx="1835" cy="10426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6" name="Straight Connector 495"/>
            <p:cNvCxnSpPr/>
            <p:nvPr/>
          </p:nvCxnSpPr>
          <p:spPr bwMode="auto">
            <a:xfrm flipH="1">
              <a:off x="6594089" y="1570138"/>
              <a:ext cx="1835" cy="10426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7" name="Straight Arrow Connector 496"/>
            <p:cNvCxnSpPr/>
            <p:nvPr/>
          </p:nvCxnSpPr>
          <p:spPr bwMode="auto">
            <a:xfrm flipH="1">
              <a:off x="6581296" y="2922657"/>
              <a:ext cx="5952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00" name="Rectangle 499"/>
            <p:cNvSpPr/>
            <p:nvPr/>
          </p:nvSpPr>
          <p:spPr bwMode="auto">
            <a:xfrm>
              <a:off x="6469820" y="2528587"/>
              <a:ext cx="758551" cy="1404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77" name="Straight Connector 476"/>
            <p:cNvCxnSpPr/>
            <p:nvPr/>
          </p:nvCxnSpPr>
          <p:spPr bwMode="auto">
            <a:xfrm>
              <a:off x="7176567" y="2655957"/>
              <a:ext cx="0" cy="27619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0" name="Straight Connector 479"/>
            <p:cNvCxnSpPr/>
            <p:nvPr/>
          </p:nvCxnSpPr>
          <p:spPr bwMode="auto">
            <a:xfrm>
              <a:off x="6596903" y="2655957"/>
              <a:ext cx="0" cy="2667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5944880" y="2602875"/>
              <a:ext cx="101309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2" name="Straight Arrow Connector 481"/>
            <p:cNvCxnSpPr/>
            <p:nvPr/>
          </p:nvCxnSpPr>
          <p:spPr bwMode="auto">
            <a:xfrm flipV="1">
              <a:off x="6596903" y="2199047"/>
              <a:ext cx="0" cy="364193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3" name="Straight Connector 472"/>
            <p:cNvCxnSpPr/>
            <p:nvPr/>
          </p:nvCxnSpPr>
          <p:spPr bwMode="auto">
            <a:xfrm>
              <a:off x="7173719" y="2356867"/>
              <a:ext cx="0" cy="20256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1" name="Straight Connector 500"/>
            <p:cNvCxnSpPr/>
            <p:nvPr/>
          </p:nvCxnSpPr>
          <p:spPr bwMode="auto">
            <a:xfrm>
              <a:off x="8074551" y="3921671"/>
              <a:ext cx="0" cy="718197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5" name="Straight Connector 504"/>
            <p:cNvCxnSpPr/>
            <p:nvPr/>
          </p:nvCxnSpPr>
          <p:spPr bwMode="auto">
            <a:xfrm>
              <a:off x="8055435" y="4627978"/>
              <a:ext cx="34973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7" name="Straight Connector 506"/>
            <p:cNvCxnSpPr/>
            <p:nvPr/>
          </p:nvCxnSpPr>
          <p:spPr bwMode="auto">
            <a:xfrm>
              <a:off x="8525866" y="4627978"/>
              <a:ext cx="169998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9" name="Straight Arrow Connector 508"/>
            <p:cNvCxnSpPr/>
            <p:nvPr/>
          </p:nvCxnSpPr>
          <p:spPr bwMode="auto">
            <a:xfrm flipV="1">
              <a:off x="8682265" y="2141357"/>
              <a:ext cx="0" cy="36419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11" name="Rectangle 510"/>
            <p:cNvSpPr/>
            <p:nvPr/>
          </p:nvSpPr>
          <p:spPr bwMode="auto">
            <a:xfrm>
              <a:off x="8633017" y="1883751"/>
              <a:ext cx="149708" cy="1403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03" name="Straight Connector 502"/>
            <p:cNvCxnSpPr/>
            <p:nvPr/>
          </p:nvCxnSpPr>
          <p:spPr bwMode="auto">
            <a:xfrm>
              <a:off x="8681730" y="2016503"/>
              <a:ext cx="0" cy="262113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0" name="Straight Connector 509"/>
            <p:cNvCxnSpPr/>
            <p:nvPr/>
          </p:nvCxnSpPr>
          <p:spPr bwMode="auto">
            <a:xfrm>
              <a:off x="8678072" y="1710047"/>
              <a:ext cx="0" cy="202562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2" name="Straight Arrow Connector 511"/>
            <p:cNvCxnSpPr/>
            <p:nvPr/>
          </p:nvCxnSpPr>
          <p:spPr bwMode="auto">
            <a:xfrm>
              <a:off x="7289085" y="1710047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3" name="Straight Arrow Connector 512"/>
            <p:cNvCxnSpPr/>
            <p:nvPr/>
          </p:nvCxnSpPr>
          <p:spPr bwMode="auto">
            <a:xfrm flipV="1">
              <a:off x="8678072" y="1710047"/>
              <a:ext cx="272874" cy="657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6" name="Straight Arrow Connector 515"/>
            <p:cNvCxnSpPr/>
            <p:nvPr/>
          </p:nvCxnSpPr>
          <p:spPr bwMode="auto">
            <a:xfrm>
              <a:off x="4529016" y="1710047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7" name="Straight Arrow Connector 516"/>
            <p:cNvCxnSpPr/>
            <p:nvPr/>
          </p:nvCxnSpPr>
          <p:spPr bwMode="auto">
            <a:xfrm flipH="1">
              <a:off x="6234926" y="1961892"/>
              <a:ext cx="189379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9" name="Straight Arrow Connector 518"/>
            <p:cNvCxnSpPr/>
            <p:nvPr/>
          </p:nvCxnSpPr>
          <p:spPr bwMode="auto">
            <a:xfrm>
              <a:off x="6056490" y="2087974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21" name="Straight Arrow Connector 520"/>
            <p:cNvCxnSpPr/>
            <p:nvPr/>
          </p:nvCxnSpPr>
          <p:spPr bwMode="auto">
            <a:xfrm>
              <a:off x="7647077" y="1989963"/>
              <a:ext cx="0" cy="24213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23" name="Straight Connector 522"/>
            <p:cNvCxnSpPr/>
            <p:nvPr/>
          </p:nvCxnSpPr>
          <p:spPr bwMode="auto">
            <a:xfrm>
              <a:off x="7645803" y="1716625"/>
              <a:ext cx="693" cy="202562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29" name="Rectangle 528"/>
            <p:cNvSpPr/>
            <p:nvPr/>
          </p:nvSpPr>
          <p:spPr bwMode="auto">
            <a:xfrm>
              <a:off x="7608116" y="2505550"/>
              <a:ext cx="5563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27" name="Straight Connector 526"/>
            <p:cNvCxnSpPr/>
            <p:nvPr/>
          </p:nvCxnSpPr>
          <p:spPr bwMode="auto">
            <a:xfrm>
              <a:off x="7647077" y="2179313"/>
              <a:ext cx="0" cy="376169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0" name="Straight Arrow Connector 369"/>
            <p:cNvCxnSpPr/>
            <p:nvPr/>
          </p:nvCxnSpPr>
          <p:spPr bwMode="auto">
            <a:xfrm flipH="1">
              <a:off x="6826250" y="2600946"/>
              <a:ext cx="132467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0" name="Straight Connector 529"/>
            <p:cNvCxnSpPr/>
            <p:nvPr/>
          </p:nvCxnSpPr>
          <p:spPr bwMode="auto">
            <a:xfrm flipH="1">
              <a:off x="7645803" y="2653774"/>
              <a:ext cx="2197" cy="226019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2" name="Straight Arrow Connector 531"/>
            <p:cNvCxnSpPr/>
            <p:nvPr/>
          </p:nvCxnSpPr>
          <p:spPr bwMode="auto">
            <a:xfrm>
              <a:off x="7635935" y="2864102"/>
              <a:ext cx="157097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4" name="Straight Connector 533"/>
            <p:cNvCxnSpPr/>
            <p:nvPr/>
          </p:nvCxnSpPr>
          <p:spPr bwMode="auto">
            <a:xfrm>
              <a:off x="7905674" y="2864102"/>
              <a:ext cx="223606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41" name="Rectangle 540"/>
            <p:cNvSpPr/>
            <p:nvPr/>
          </p:nvSpPr>
          <p:spPr bwMode="auto">
            <a:xfrm>
              <a:off x="8055436" y="1671680"/>
              <a:ext cx="172396" cy="3524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38" name="Straight Connector 537"/>
            <p:cNvCxnSpPr/>
            <p:nvPr/>
          </p:nvCxnSpPr>
          <p:spPr bwMode="auto">
            <a:xfrm>
              <a:off x="8144573" y="1993393"/>
              <a:ext cx="6350" cy="79591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6056490" y="1961892"/>
              <a:ext cx="287285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1603" y="1701018"/>
              <a:ext cx="7602153" cy="6578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3" name="Straight Arrow Connector 542"/>
            <p:cNvCxnSpPr>
              <a:stCxn id="541" idx="0"/>
            </p:cNvCxnSpPr>
            <p:nvPr/>
          </p:nvCxnSpPr>
          <p:spPr bwMode="auto">
            <a:xfrm flipV="1">
              <a:off x="8141634" y="1505164"/>
              <a:ext cx="1974" cy="166515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9" name="Straight Arrow Connector 548"/>
            <p:cNvCxnSpPr/>
            <p:nvPr/>
          </p:nvCxnSpPr>
          <p:spPr bwMode="auto">
            <a:xfrm flipH="1">
              <a:off x="1982059" y="303969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553" name="Rectangle 552"/>
          <p:cNvSpPr/>
          <p:nvPr/>
        </p:nvSpPr>
        <p:spPr>
          <a:xfrm>
            <a:off x="-75567" y="2148961"/>
            <a:ext cx="114951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endParaRPr lang="de-DE" sz="1200" b="1" u="sng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(~4.5K)</a:t>
            </a:r>
          </a:p>
        </p:txBody>
      </p:sp>
      <p:cxnSp>
        <p:nvCxnSpPr>
          <p:cNvPr id="558" name="Straight Connector 557"/>
          <p:cNvCxnSpPr/>
          <p:nvPr/>
        </p:nvCxnSpPr>
        <p:spPr bwMode="auto">
          <a:xfrm>
            <a:off x="6925943" y="2421339"/>
            <a:ext cx="539769" cy="3232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5" name="Straight Connector 564"/>
          <p:cNvCxnSpPr/>
          <p:nvPr/>
        </p:nvCxnSpPr>
        <p:spPr bwMode="auto">
          <a:xfrm flipH="1">
            <a:off x="6542995" y="2455327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6" name="Straight Connector 565"/>
          <p:cNvCxnSpPr/>
          <p:nvPr/>
        </p:nvCxnSpPr>
        <p:spPr bwMode="auto">
          <a:xfrm flipH="1">
            <a:off x="7306911" y="2456860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0" name="Straight Connector 179"/>
          <p:cNvCxnSpPr/>
          <p:nvPr/>
        </p:nvCxnSpPr>
        <p:spPr bwMode="auto">
          <a:xfrm>
            <a:off x="7066229" y="4582373"/>
            <a:ext cx="17314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2" name="Straight Arrow Connector 181"/>
          <p:cNvCxnSpPr/>
          <p:nvPr/>
        </p:nvCxnSpPr>
        <p:spPr bwMode="auto">
          <a:xfrm flipV="1">
            <a:off x="7270757" y="4576255"/>
            <a:ext cx="216590" cy="487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3" name="Straight Arrow Connector 182"/>
          <p:cNvCxnSpPr/>
          <p:nvPr/>
        </p:nvCxnSpPr>
        <p:spPr bwMode="auto">
          <a:xfrm flipV="1">
            <a:off x="7734690" y="4162442"/>
            <a:ext cx="1567" cy="123479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8" name="Rectangle 177"/>
          <p:cNvSpPr/>
          <p:nvPr/>
        </p:nvSpPr>
        <p:spPr>
          <a:xfrm>
            <a:off x="7864023" y="2274067"/>
            <a:ext cx="1539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r>
              <a:rPr lang="de-DE" sz="1200" b="1" u="sng" dirty="0" smtClean="0">
                <a:solidFill>
                  <a:srgbClr val="00B0F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linac</a:t>
            </a:r>
            <a:r>
              <a:rPr lang="de-DE" sz="1200" b="1" u="sng" dirty="0" smtClean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181" name="Straight Connector 180"/>
          <p:cNvCxnSpPr/>
          <p:nvPr/>
        </p:nvCxnSpPr>
        <p:spPr bwMode="auto">
          <a:xfrm>
            <a:off x="1589205" y="2604106"/>
            <a:ext cx="405537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4" name="Straight Arrow Connector 183"/>
          <p:cNvCxnSpPr/>
          <p:nvPr/>
        </p:nvCxnSpPr>
        <p:spPr bwMode="auto">
          <a:xfrm flipH="1">
            <a:off x="4238472" y="3407104"/>
            <a:ext cx="688133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9" name="Straight Arrow Connector 178"/>
          <p:cNvCxnSpPr/>
          <p:nvPr/>
        </p:nvCxnSpPr>
        <p:spPr bwMode="auto">
          <a:xfrm flipH="1" flipV="1">
            <a:off x="4629332" y="3402939"/>
            <a:ext cx="347629" cy="76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5" name="Rectangle 184"/>
          <p:cNvSpPr/>
          <p:nvPr/>
        </p:nvSpPr>
        <p:spPr>
          <a:xfrm>
            <a:off x="1843533" y="2992262"/>
            <a:ext cx="26317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100" b="1" dirty="0" err="1" smtClean="0">
                <a:solidFill>
                  <a:srgbClr val="FF0000"/>
                </a:solidFill>
              </a:rPr>
              <a:t>Cold</a:t>
            </a:r>
            <a:r>
              <a:rPr lang="de-DE" sz="1100" b="1" dirty="0" smtClean="0">
                <a:solidFill>
                  <a:srgbClr val="FF0000"/>
                </a:solidFill>
              </a:rPr>
              <a:t> </a:t>
            </a:r>
            <a:r>
              <a:rPr lang="de-DE" sz="1100" b="1" dirty="0" err="1" smtClean="0">
                <a:solidFill>
                  <a:srgbClr val="FF0000"/>
                </a:solidFill>
              </a:rPr>
              <a:t>compressors</a:t>
            </a:r>
            <a:r>
              <a:rPr lang="de-DE" sz="1100" b="1" dirty="0" smtClean="0">
                <a:solidFill>
                  <a:srgbClr val="FF0000"/>
                </a:solidFill>
              </a:rPr>
              <a:t> (</a:t>
            </a:r>
            <a:r>
              <a:rPr lang="de-DE" sz="1100" b="1" dirty="0" err="1" smtClean="0">
                <a:solidFill>
                  <a:srgbClr val="FF0000"/>
                </a:solidFill>
              </a:rPr>
              <a:t>require</a:t>
            </a:r>
            <a:r>
              <a:rPr lang="de-DE" sz="1100" b="1" dirty="0" smtClean="0">
                <a:solidFill>
                  <a:srgbClr val="FF0000"/>
                </a:solidFill>
              </a:rPr>
              <a:t> ~110g/s)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1242291" y="3608176"/>
            <a:ext cx="6201708" cy="1935600"/>
            <a:chOff x="1242291" y="3608176"/>
            <a:chExt cx="6201708" cy="1935600"/>
          </a:xfrm>
        </p:grpSpPr>
        <p:sp>
          <p:nvSpPr>
            <p:cNvPr id="187" name="Oval 186"/>
            <p:cNvSpPr/>
            <p:nvPr/>
          </p:nvSpPr>
          <p:spPr bwMode="auto">
            <a:xfrm>
              <a:off x="1257549" y="3608176"/>
              <a:ext cx="6186450" cy="1485538"/>
            </a:xfrm>
            <a:prstGeom prst="ellips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242291" y="5266777"/>
              <a:ext cx="26836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de-DE" sz="1200" b="1" u="sng" dirty="0" err="1" smtClean="0">
                  <a:solidFill>
                    <a:schemeClr val="accent2"/>
                  </a:solidFill>
                </a:rPr>
                <a:t>Cold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accent2"/>
                  </a:solidFill>
                </a:rPr>
                <a:t>compressor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accent2"/>
                  </a:solidFill>
                </a:rPr>
                <a:t>bypass</a:t>
              </a:r>
              <a:endParaRPr lang="de-DE" sz="1200" b="1" u="sng" dirty="0" smtClean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7246961" y="3207224"/>
            <a:ext cx="388961" cy="416257"/>
            <a:chOff x="7246961" y="3207224"/>
            <a:chExt cx="388961" cy="416257"/>
          </a:xfrm>
        </p:grpSpPr>
        <p:sp>
          <p:nvSpPr>
            <p:cNvPr id="192" name="Freeform 191"/>
            <p:cNvSpPr/>
            <p:nvPr/>
          </p:nvSpPr>
          <p:spPr bwMode="auto">
            <a:xfrm>
              <a:off x="7485797" y="3220872"/>
              <a:ext cx="129654" cy="402609"/>
            </a:xfrm>
            <a:custGeom>
              <a:avLst/>
              <a:gdLst>
                <a:gd name="connsiteX0" fmla="*/ 68239 w 129654"/>
                <a:gd name="connsiteY0" fmla="*/ 402609 h 402609"/>
                <a:gd name="connsiteX1" fmla="*/ 95534 w 129654"/>
                <a:gd name="connsiteY1" fmla="*/ 361665 h 402609"/>
                <a:gd name="connsiteX2" fmla="*/ 116006 w 129654"/>
                <a:gd name="connsiteY2" fmla="*/ 341194 h 402609"/>
                <a:gd name="connsiteX3" fmla="*/ 129654 w 129654"/>
                <a:gd name="connsiteY3" fmla="*/ 300250 h 402609"/>
                <a:gd name="connsiteX4" fmla="*/ 122830 w 129654"/>
                <a:gd name="connsiteY4" fmla="*/ 252483 h 402609"/>
                <a:gd name="connsiteX5" fmla="*/ 102358 w 129654"/>
                <a:gd name="connsiteY5" fmla="*/ 232012 h 402609"/>
                <a:gd name="connsiteX6" fmla="*/ 61415 w 129654"/>
                <a:gd name="connsiteY6" fmla="*/ 184244 h 402609"/>
                <a:gd name="connsiteX7" fmla="*/ 20472 w 129654"/>
                <a:gd name="connsiteY7" fmla="*/ 156949 h 402609"/>
                <a:gd name="connsiteX8" fmla="*/ 0 w 129654"/>
                <a:gd name="connsiteY8" fmla="*/ 116006 h 402609"/>
                <a:gd name="connsiteX9" fmla="*/ 6824 w 129654"/>
                <a:gd name="connsiteY9" fmla="*/ 75062 h 402609"/>
                <a:gd name="connsiteX10" fmla="*/ 13648 w 129654"/>
                <a:gd name="connsiteY10" fmla="*/ 54591 h 402609"/>
                <a:gd name="connsiteX11" fmla="*/ 13648 w 129654"/>
                <a:gd name="connsiteY11" fmla="*/ 0 h 40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654" h="402609">
                  <a:moveTo>
                    <a:pt x="68239" y="402609"/>
                  </a:moveTo>
                  <a:cubicBezTo>
                    <a:pt x="77337" y="388961"/>
                    <a:pt x="85464" y="374613"/>
                    <a:pt x="95534" y="361665"/>
                  </a:cubicBezTo>
                  <a:cubicBezTo>
                    <a:pt x="101459" y="354047"/>
                    <a:pt x="111319" y="349630"/>
                    <a:pt x="116006" y="341194"/>
                  </a:cubicBezTo>
                  <a:cubicBezTo>
                    <a:pt x="122993" y="328618"/>
                    <a:pt x="129654" y="300250"/>
                    <a:pt x="129654" y="300250"/>
                  </a:cubicBezTo>
                  <a:cubicBezTo>
                    <a:pt x="127379" y="284328"/>
                    <a:pt x="128804" y="267417"/>
                    <a:pt x="122830" y="252483"/>
                  </a:cubicBezTo>
                  <a:cubicBezTo>
                    <a:pt x="119246" y="243523"/>
                    <a:pt x="108638" y="239339"/>
                    <a:pt x="102358" y="232012"/>
                  </a:cubicBezTo>
                  <a:cubicBezTo>
                    <a:pt x="84040" y="210641"/>
                    <a:pt x="83189" y="201179"/>
                    <a:pt x="61415" y="184244"/>
                  </a:cubicBezTo>
                  <a:cubicBezTo>
                    <a:pt x="48468" y="174174"/>
                    <a:pt x="20472" y="156949"/>
                    <a:pt x="20472" y="156949"/>
                  </a:cubicBezTo>
                  <a:cubicBezTo>
                    <a:pt x="13572" y="146600"/>
                    <a:pt x="0" y="130131"/>
                    <a:pt x="0" y="116006"/>
                  </a:cubicBezTo>
                  <a:cubicBezTo>
                    <a:pt x="0" y="102170"/>
                    <a:pt x="3822" y="88569"/>
                    <a:pt x="6824" y="75062"/>
                  </a:cubicBezTo>
                  <a:cubicBezTo>
                    <a:pt x="8384" y="68040"/>
                    <a:pt x="12997" y="61754"/>
                    <a:pt x="13648" y="54591"/>
                  </a:cubicBezTo>
                  <a:cubicBezTo>
                    <a:pt x="15296" y="36469"/>
                    <a:pt x="13648" y="18197"/>
                    <a:pt x="13648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7272945" y="3207224"/>
              <a:ext cx="137789" cy="395785"/>
            </a:xfrm>
            <a:custGeom>
              <a:avLst/>
              <a:gdLst>
                <a:gd name="connsiteX0" fmla="*/ 90022 w 137789"/>
                <a:gd name="connsiteY0" fmla="*/ 395785 h 395785"/>
                <a:gd name="connsiteX1" fmla="*/ 96846 w 137789"/>
                <a:gd name="connsiteY1" fmla="*/ 361666 h 395785"/>
                <a:gd name="connsiteX2" fmla="*/ 103670 w 137789"/>
                <a:gd name="connsiteY2" fmla="*/ 341194 h 395785"/>
                <a:gd name="connsiteX3" fmla="*/ 96846 w 137789"/>
                <a:gd name="connsiteY3" fmla="*/ 320722 h 395785"/>
                <a:gd name="connsiteX4" fmla="*/ 117318 w 137789"/>
                <a:gd name="connsiteY4" fmla="*/ 307075 h 395785"/>
                <a:gd name="connsiteX5" fmla="*/ 137789 w 137789"/>
                <a:gd name="connsiteY5" fmla="*/ 266131 h 395785"/>
                <a:gd name="connsiteX6" fmla="*/ 130965 w 137789"/>
                <a:gd name="connsiteY6" fmla="*/ 184245 h 395785"/>
                <a:gd name="connsiteX7" fmla="*/ 110494 w 137789"/>
                <a:gd name="connsiteY7" fmla="*/ 163773 h 395785"/>
                <a:gd name="connsiteX8" fmla="*/ 76374 w 137789"/>
                <a:gd name="connsiteY8" fmla="*/ 129654 h 395785"/>
                <a:gd name="connsiteX9" fmla="*/ 62727 w 137789"/>
                <a:gd name="connsiteY9" fmla="*/ 109182 h 395785"/>
                <a:gd name="connsiteX10" fmla="*/ 42255 w 137789"/>
                <a:gd name="connsiteY10" fmla="*/ 95534 h 395785"/>
                <a:gd name="connsiteX11" fmla="*/ 14959 w 137789"/>
                <a:gd name="connsiteY11" fmla="*/ 61415 h 395785"/>
                <a:gd name="connsiteX12" fmla="*/ 1312 w 137789"/>
                <a:gd name="connsiteY12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789" h="395785">
                  <a:moveTo>
                    <a:pt x="90022" y="395785"/>
                  </a:moveTo>
                  <a:cubicBezTo>
                    <a:pt x="92297" y="384412"/>
                    <a:pt x="94033" y="372918"/>
                    <a:pt x="96846" y="361666"/>
                  </a:cubicBezTo>
                  <a:cubicBezTo>
                    <a:pt x="98591" y="354688"/>
                    <a:pt x="103670" y="348387"/>
                    <a:pt x="103670" y="341194"/>
                  </a:cubicBezTo>
                  <a:cubicBezTo>
                    <a:pt x="103670" y="334001"/>
                    <a:pt x="99121" y="327546"/>
                    <a:pt x="96846" y="320722"/>
                  </a:cubicBezTo>
                  <a:cubicBezTo>
                    <a:pt x="103670" y="316173"/>
                    <a:pt x="111519" y="312874"/>
                    <a:pt x="117318" y="307075"/>
                  </a:cubicBezTo>
                  <a:cubicBezTo>
                    <a:pt x="130545" y="293848"/>
                    <a:pt x="132240" y="282779"/>
                    <a:pt x="137789" y="266131"/>
                  </a:cubicBezTo>
                  <a:cubicBezTo>
                    <a:pt x="135514" y="238836"/>
                    <a:pt x="138022" y="210710"/>
                    <a:pt x="130965" y="184245"/>
                  </a:cubicBezTo>
                  <a:cubicBezTo>
                    <a:pt x="128479" y="174920"/>
                    <a:pt x="116672" y="171187"/>
                    <a:pt x="110494" y="163773"/>
                  </a:cubicBezTo>
                  <a:cubicBezTo>
                    <a:pt x="82064" y="129656"/>
                    <a:pt x="113903" y="154672"/>
                    <a:pt x="76374" y="129654"/>
                  </a:cubicBezTo>
                  <a:cubicBezTo>
                    <a:pt x="71825" y="122830"/>
                    <a:pt x="68526" y="114981"/>
                    <a:pt x="62727" y="109182"/>
                  </a:cubicBezTo>
                  <a:cubicBezTo>
                    <a:pt x="56928" y="103383"/>
                    <a:pt x="47378" y="101938"/>
                    <a:pt x="42255" y="95534"/>
                  </a:cubicBezTo>
                  <a:cubicBezTo>
                    <a:pt x="4584" y="48447"/>
                    <a:pt x="73630" y="100529"/>
                    <a:pt x="14959" y="61415"/>
                  </a:cubicBezTo>
                  <a:cubicBezTo>
                    <a:pt x="-6258" y="29587"/>
                    <a:pt x="1312" y="49144"/>
                    <a:pt x="1312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7478973" y="3227696"/>
              <a:ext cx="156949" cy="395785"/>
            </a:xfrm>
            <a:custGeom>
              <a:avLst/>
              <a:gdLst>
                <a:gd name="connsiteX0" fmla="*/ 0 w 156949"/>
                <a:gd name="connsiteY0" fmla="*/ 395785 h 395785"/>
                <a:gd name="connsiteX1" fmla="*/ 6824 w 156949"/>
                <a:gd name="connsiteY1" fmla="*/ 300250 h 395785"/>
                <a:gd name="connsiteX2" fmla="*/ 20472 w 156949"/>
                <a:gd name="connsiteY2" fmla="*/ 238835 h 395785"/>
                <a:gd name="connsiteX3" fmla="*/ 34120 w 156949"/>
                <a:gd name="connsiteY3" fmla="*/ 197892 h 395785"/>
                <a:gd name="connsiteX4" fmla="*/ 75063 w 156949"/>
                <a:gd name="connsiteY4" fmla="*/ 163773 h 395785"/>
                <a:gd name="connsiteX5" fmla="*/ 95534 w 156949"/>
                <a:gd name="connsiteY5" fmla="*/ 122829 h 395785"/>
                <a:gd name="connsiteX6" fmla="*/ 102358 w 156949"/>
                <a:gd name="connsiteY6" fmla="*/ 102358 h 395785"/>
                <a:gd name="connsiteX7" fmla="*/ 116006 w 156949"/>
                <a:gd name="connsiteY7" fmla="*/ 81886 h 395785"/>
                <a:gd name="connsiteX8" fmla="*/ 129654 w 156949"/>
                <a:gd name="connsiteY8" fmla="*/ 40943 h 395785"/>
                <a:gd name="connsiteX9" fmla="*/ 156949 w 156949"/>
                <a:gd name="connsiteY9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49" h="395785">
                  <a:moveTo>
                    <a:pt x="0" y="395785"/>
                  </a:moveTo>
                  <a:cubicBezTo>
                    <a:pt x="2275" y="363940"/>
                    <a:pt x="3482" y="332001"/>
                    <a:pt x="6824" y="300250"/>
                  </a:cubicBezTo>
                  <a:cubicBezTo>
                    <a:pt x="7877" y="290248"/>
                    <a:pt x="16989" y="250444"/>
                    <a:pt x="20472" y="238835"/>
                  </a:cubicBezTo>
                  <a:cubicBezTo>
                    <a:pt x="24606" y="225056"/>
                    <a:pt x="22150" y="205872"/>
                    <a:pt x="34120" y="197892"/>
                  </a:cubicBezTo>
                  <a:cubicBezTo>
                    <a:pt x="62620" y="178891"/>
                    <a:pt x="48792" y="190043"/>
                    <a:pt x="75063" y="163773"/>
                  </a:cubicBezTo>
                  <a:cubicBezTo>
                    <a:pt x="92214" y="112319"/>
                    <a:pt x="69079" y="175739"/>
                    <a:pt x="95534" y="122829"/>
                  </a:cubicBezTo>
                  <a:cubicBezTo>
                    <a:pt x="98751" y="116396"/>
                    <a:pt x="99141" y="108791"/>
                    <a:pt x="102358" y="102358"/>
                  </a:cubicBezTo>
                  <a:cubicBezTo>
                    <a:pt x="106026" y="95022"/>
                    <a:pt x="112675" y="89381"/>
                    <a:pt x="116006" y="81886"/>
                  </a:cubicBezTo>
                  <a:cubicBezTo>
                    <a:pt x="121849" y="68740"/>
                    <a:pt x="121674" y="52913"/>
                    <a:pt x="129654" y="40943"/>
                  </a:cubicBezTo>
                  <a:lnTo>
                    <a:pt x="156949" y="0"/>
                  </a:ln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7246961" y="3261815"/>
              <a:ext cx="177421" cy="320722"/>
            </a:xfrm>
            <a:custGeom>
              <a:avLst/>
              <a:gdLst>
                <a:gd name="connsiteX0" fmla="*/ 150126 w 177421"/>
                <a:gd name="connsiteY0" fmla="*/ 320722 h 320722"/>
                <a:gd name="connsiteX1" fmla="*/ 122830 w 177421"/>
                <a:gd name="connsiteY1" fmla="*/ 286603 h 320722"/>
                <a:gd name="connsiteX2" fmla="*/ 102358 w 177421"/>
                <a:gd name="connsiteY2" fmla="*/ 279779 h 320722"/>
                <a:gd name="connsiteX3" fmla="*/ 81887 w 177421"/>
                <a:gd name="connsiteY3" fmla="*/ 266131 h 320722"/>
                <a:gd name="connsiteX4" fmla="*/ 54591 w 177421"/>
                <a:gd name="connsiteY4" fmla="*/ 252484 h 320722"/>
                <a:gd name="connsiteX5" fmla="*/ 34120 w 177421"/>
                <a:gd name="connsiteY5" fmla="*/ 232012 h 320722"/>
                <a:gd name="connsiteX6" fmla="*/ 13648 w 177421"/>
                <a:gd name="connsiteY6" fmla="*/ 218364 h 320722"/>
                <a:gd name="connsiteX7" fmla="*/ 0 w 177421"/>
                <a:gd name="connsiteY7" fmla="*/ 170597 h 320722"/>
                <a:gd name="connsiteX8" fmla="*/ 6824 w 177421"/>
                <a:gd name="connsiteY8" fmla="*/ 109182 h 320722"/>
                <a:gd name="connsiteX9" fmla="*/ 47767 w 177421"/>
                <a:gd name="connsiteY9" fmla="*/ 75063 h 320722"/>
                <a:gd name="connsiteX10" fmla="*/ 68239 w 177421"/>
                <a:gd name="connsiteY10" fmla="*/ 61415 h 320722"/>
                <a:gd name="connsiteX11" fmla="*/ 136478 w 177421"/>
                <a:gd name="connsiteY11" fmla="*/ 40943 h 320722"/>
                <a:gd name="connsiteX12" fmla="*/ 156949 w 177421"/>
                <a:gd name="connsiteY12" fmla="*/ 34119 h 320722"/>
                <a:gd name="connsiteX13" fmla="*/ 177421 w 177421"/>
                <a:gd name="connsiteY13" fmla="*/ 0 h 32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421" h="320722">
                  <a:moveTo>
                    <a:pt x="150126" y="320722"/>
                  </a:moveTo>
                  <a:cubicBezTo>
                    <a:pt x="141027" y="309349"/>
                    <a:pt x="133888" y="296081"/>
                    <a:pt x="122830" y="286603"/>
                  </a:cubicBezTo>
                  <a:cubicBezTo>
                    <a:pt x="117369" y="281922"/>
                    <a:pt x="108792" y="282996"/>
                    <a:pt x="102358" y="279779"/>
                  </a:cubicBezTo>
                  <a:cubicBezTo>
                    <a:pt x="95023" y="276111"/>
                    <a:pt x="89008" y="270200"/>
                    <a:pt x="81887" y="266131"/>
                  </a:cubicBezTo>
                  <a:cubicBezTo>
                    <a:pt x="73055" y="261084"/>
                    <a:pt x="63690" y="257033"/>
                    <a:pt x="54591" y="252484"/>
                  </a:cubicBezTo>
                  <a:cubicBezTo>
                    <a:pt x="47767" y="245660"/>
                    <a:pt x="41534" y="238190"/>
                    <a:pt x="34120" y="232012"/>
                  </a:cubicBezTo>
                  <a:cubicBezTo>
                    <a:pt x="27820" y="226761"/>
                    <a:pt x="18771" y="224768"/>
                    <a:pt x="13648" y="218364"/>
                  </a:cubicBezTo>
                  <a:cubicBezTo>
                    <a:pt x="10088" y="213915"/>
                    <a:pt x="446" y="172380"/>
                    <a:pt x="0" y="170597"/>
                  </a:cubicBezTo>
                  <a:cubicBezTo>
                    <a:pt x="2275" y="150125"/>
                    <a:pt x="1828" y="129165"/>
                    <a:pt x="6824" y="109182"/>
                  </a:cubicBezTo>
                  <a:cubicBezTo>
                    <a:pt x="12630" y="85957"/>
                    <a:pt x="29861" y="85295"/>
                    <a:pt x="47767" y="75063"/>
                  </a:cubicBezTo>
                  <a:cubicBezTo>
                    <a:pt x="54888" y="70994"/>
                    <a:pt x="60744" y="64746"/>
                    <a:pt x="68239" y="61415"/>
                  </a:cubicBezTo>
                  <a:cubicBezTo>
                    <a:pt x="97431" y="48440"/>
                    <a:pt x="108687" y="48884"/>
                    <a:pt x="136478" y="40943"/>
                  </a:cubicBezTo>
                  <a:cubicBezTo>
                    <a:pt x="143394" y="38967"/>
                    <a:pt x="150125" y="36394"/>
                    <a:pt x="156949" y="34119"/>
                  </a:cubicBezTo>
                  <a:cubicBezTo>
                    <a:pt x="173418" y="9416"/>
                    <a:pt x="166929" y="20983"/>
                    <a:pt x="177421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6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de-DE" sz="1600" dirty="0"/>
              <a:t>B</a:t>
            </a:r>
            <a:r>
              <a:rPr lang="de-DE" sz="1600" dirty="0" smtClean="0"/>
              <a:t>ypass </a:t>
            </a:r>
            <a:r>
              <a:rPr lang="de-DE" sz="1600" dirty="0" err="1" smtClean="0"/>
              <a:t>operation</a:t>
            </a:r>
            <a:endParaRPr lang="de-DE" sz="1600" dirty="0"/>
          </a:p>
        </p:txBody>
      </p:sp>
      <p:grpSp>
        <p:nvGrpSpPr>
          <p:cNvPr id="197" name="Group 196"/>
          <p:cNvGrpSpPr/>
          <p:nvPr/>
        </p:nvGrpSpPr>
        <p:grpSpPr>
          <a:xfrm>
            <a:off x="4068577" y="5405277"/>
            <a:ext cx="4438114" cy="1324723"/>
            <a:chOff x="4440732" y="5586038"/>
            <a:chExt cx="8291264" cy="1324723"/>
          </a:xfrm>
        </p:grpSpPr>
        <p:sp>
          <p:nvSpPr>
            <p:cNvPr id="198" name="Rectangle 197"/>
            <p:cNvSpPr>
              <a:spLocks noChangeArrowheads="1"/>
            </p:cNvSpPr>
            <p:nvPr/>
          </p:nvSpPr>
          <p:spPr bwMode="auto">
            <a:xfrm>
              <a:off x="5185266" y="5833543"/>
              <a:ext cx="7546730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342900" indent="-342900" algn="just">
                <a:spcBef>
                  <a:spcPct val="0"/>
                </a:spcBef>
                <a:buFont typeface="+mj-lt"/>
                <a:buAutoNum type="arabicPeriod"/>
                <a:defRPr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Mass flow compensation</a:t>
              </a:r>
            </a:p>
            <a:p>
              <a:pPr marL="342900" indent="-342900" algn="just">
                <a:spcBef>
                  <a:spcPct val="0"/>
                </a:spcBef>
                <a:buFont typeface="+mj-lt"/>
                <a:buAutoNum type="arabicPeriod"/>
                <a:defRPr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Temperature adjustment</a:t>
              </a:r>
            </a:p>
            <a:p>
              <a:pPr marL="342900" indent="-342900" algn="just">
                <a:spcBef>
                  <a:spcPct val="0"/>
                </a:spcBef>
                <a:buFont typeface="+mj-lt"/>
                <a:buAutoNum type="arabicPeriod"/>
                <a:defRPr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Stand alone operation</a:t>
              </a:r>
            </a:p>
            <a:p>
              <a:pPr marL="742950" lvl="1" indent="-285750" algn="just">
                <a:spcBef>
                  <a:spcPct val="0"/>
                </a:spcBef>
                <a:buFont typeface="Wingdings" panose="05000000000000000000" pitchFamily="2" charset="2"/>
                <a:buChar char="§"/>
                <a:defRPr/>
              </a:pPr>
              <a:endPara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440732" y="5586038"/>
              <a:ext cx="72034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1800" b="1" u="sng" dirty="0" smtClean="0">
                  <a:solidFill>
                    <a:schemeClr val="tx2"/>
                  </a:solidFill>
                  <a:latin typeface="Calibri"/>
                </a:rPr>
                <a:t>Cold compressor bypass functions:</a:t>
              </a:r>
              <a:endParaRPr lang="en-US" sz="1800" b="1" u="sng" dirty="0">
                <a:solidFill>
                  <a:schemeClr val="tx2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5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3179" y="1141375"/>
            <a:ext cx="8042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b="1" u="sng" dirty="0" err="1" smtClean="0">
                <a:solidFill>
                  <a:schemeClr val="tx2"/>
                </a:solidFill>
              </a:rPr>
              <a:t>Overview</a:t>
            </a:r>
            <a:r>
              <a:rPr lang="de-DE" sz="1600" b="1" u="sng" dirty="0" smtClean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4414" y="1585727"/>
            <a:ext cx="726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de-DE" sz="1600" b="1" dirty="0" smtClean="0">
                <a:solidFill>
                  <a:schemeClr val="tx2"/>
                </a:solidFill>
              </a:rPr>
              <a:t>General </a:t>
            </a:r>
            <a:r>
              <a:rPr lang="de-DE" sz="1600" b="1" dirty="0" err="1" smtClean="0">
                <a:solidFill>
                  <a:schemeClr val="tx2"/>
                </a:solidFill>
              </a:rPr>
              <a:t>information</a:t>
            </a:r>
            <a:r>
              <a:rPr lang="de-DE" sz="1600" b="1" dirty="0" smtClean="0">
                <a:solidFill>
                  <a:schemeClr val="tx2"/>
                </a:solidFill>
              </a:rPr>
              <a:t> </a:t>
            </a:r>
            <a:r>
              <a:rPr lang="de-DE" sz="1600" b="1" dirty="0" err="1" smtClean="0">
                <a:solidFill>
                  <a:schemeClr val="tx2"/>
                </a:solidFill>
              </a:rPr>
              <a:t>about</a:t>
            </a:r>
            <a:r>
              <a:rPr lang="de-DE" sz="1600" b="1" dirty="0" smtClean="0">
                <a:solidFill>
                  <a:schemeClr val="tx2"/>
                </a:solidFill>
              </a:rPr>
              <a:t> XFEL </a:t>
            </a:r>
            <a:r>
              <a:rPr lang="de-DE" sz="1600" b="1" dirty="0" err="1" smtClean="0">
                <a:solidFill>
                  <a:schemeClr val="tx2"/>
                </a:solidFill>
              </a:rPr>
              <a:t>project</a:t>
            </a:r>
            <a:endParaRPr lang="de-DE" sz="1600" b="1" dirty="0" smtClean="0">
              <a:solidFill>
                <a:schemeClr val="tx2"/>
              </a:solidFill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77644" y="746150"/>
            <a:ext cx="7461815" cy="276200"/>
          </a:xfrm>
        </p:spPr>
        <p:txBody>
          <a:bodyPr/>
          <a:lstStyle/>
          <a:p>
            <a:r>
              <a:rPr lang="de-DE" sz="1600" dirty="0" err="1" smtClean="0"/>
              <a:t>Overview</a:t>
            </a:r>
            <a:endParaRPr lang="de-DE" sz="1600" dirty="0"/>
          </a:p>
        </p:txBody>
      </p:sp>
      <p:sp>
        <p:nvSpPr>
          <p:cNvPr id="8" name="Rectangle 7"/>
          <p:cNvSpPr/>
          <p:nvPr/>
        </p:nvSpPr>
        <p:spPr>
          <a:xfrm>
            <a:off x="239014" y="1997660"/>
            <a:ext cx="7264936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de-DE" sz="1600" b="1" dirty="0" smtClean="0">
              <a:solidFill>
                <a:schemeClr val="tx2"/>
              </a:solidFill>
            </a:endParaRPr>
          </a:p>
          <a:p>
            <a:pPr marL="285750" indent="-285750"/>
            <a:r>
              <a:rPr lang="de-DE" sz="1600" b="1" dirty="0" smtClean="0">
                <a:solidFill>
                  <a:schemeClr val="tx2"/>
                </a:solidFill>
              </a:rPr>
              <a:t>XFEL </a:t>
            </a:r>
            <a:r>
              <a:rPr lang="de-DE" sz="1600" b="1" dirty="0" err="1" smtClean="0">
                <a:solidFill>
                  <a:schemeClr val="tx2"/>
                </a:solidFill>
              </a:rPr>
              <a:t>refrigerating</a:t>
            </a:r>
            <a:r>
              <a:rPr lang="de-DE" sz="1600" b="1" dirty="0" smtClean="0">
                <a:solidFill>
                  <a:schemeClr val="tx2"/>
                </a:solidFill>
              </a:rPr>
              <a:t> plant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HERA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refrigerating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plant          XFEL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refrigerating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</a:rPr>
              <a:t>plant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Commissioning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XFEL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refrigerating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</a:rPr>
              <a:t>plant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</a:rPr>
              <a:t>Performance results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554582" y="2765541"/>
            <a:ext cx="322998" cy="0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34414" y="3532794"/>
            <a:ext cx="726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/>
            <a:r>
              <a:rPr lang="en-US" sz="1600" b="1" dirty="0" smtClean="0">
                <a:solidFill>
                  <a:schemeClr val="tx2"/>
                </a:solidFill>
              </a:rPr>
              <a:t>Cold compressors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Operational </a:t>
            </a: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experiences</a:t>
            </a:r>
            <a:endParaRPr lang="de-DE" sz="16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de-DE" sz="1600" b="1" dirty="0" smtClean="0">
                <a:solidFill>
                  <a:schemeClr val="bg2">
                    <a:lumMod val="75000"/>
                  </a:schemeClr>
                </a:solidFill>
              </a:rPr>
              <a:t>Bypass </a:t>
            </a: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operation</a:t>
            </a:r>
            <a:endParaRPr lang="de-DE" sz="16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de-DE" sz="1600" b="1" dirty="0" smtClean="0">
                <a:solidFill>
                  <a:schemeClr val="bg2">
                    <a:lumMod val="75000"/>
                  </a:schemeClr>
                </a:solidFill>
              </a:rPr>
              <a:t>2K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pressure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stability</a:t>
            </a:r>
            <a:endParaRPr lang="de-DE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Cold</a:t>
            </a:r>
            <a:r>
              <a:rPr lang="de-DE" sz="16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compressor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lifetime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problems</a:t>
            </a:r>
            <a:endParaRPr lang="de-DE" sz="16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Recovery</a:t>
            </a:r>
            <a:r>
              <a:rPr lang="de-DE" sz="16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after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shutdown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(e.g. </a:t>
            </a:r>
            <a:r>
              <a:rPr lang="de-DE" sz="1600" b="1" dirty="0" err="1">
                <a:solidFill>
                  <a:schemeClr val="bg2">
                    <a:lumMod val="75000"/>
                  </a:schemeClr>
                </a:solidFill>
              </a:rPr>
              <a:t>bearing</a:t>
            </a:r>
            <a:r>
              <a:rPr lang="de-DE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bg2">
                    <a:lumMod val="75000"/>
                  </a:schemeClr>
                </a:solidFill>
              </a:rPr>
              <a:t>failure</a:t>
            </a:r>
            <a:r>
              <a:rPr lang="de-DE" sz="1600" b="1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de-DE" sz="1800" b="1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9014" y="5406041"/>
            <a:ext cx="726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de-DE" sz="1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Summary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5112" y="1931825"/>
            <a:ext cx="726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de-DE" sz="1600" b="1" dirty="0" err="1">
                <a:solidFill>
                  <a:schemeClr val="tx2"/>
                </a:solidFill>
              </a:rPr>
              <a:t>Overview</a:t>
            </a:r>
            <a:r>
              <a:rPr lang="de-DE" sz="1600" b="1" dirty="0">
                <a:solidFill>
                  <a:schemeClr val="tx2"/>
                </a:solidFill>
              </a:rPr>
              <a:t> </a:t>
            </a:r>
            <a:r>
              <a:rPr lang="de-DE" sz="1600" b="1" dirty="0" err="1">
                <a:solidFill>
                  <a:schemeClr val="tx2"/>
                </a:solidFill>
              </a:rPr>
              <a:t>of</a:t>
            </a:r>
            <a:r>
              <a:rPr lang="de-DE" sz="1600" b="1" dirty="0">
                <a:solidFill>
                  <a:schemeClr val="tx2"/>
                </a:solidFill>
              </a:rPr>
              <a:t> XFEL </a:t>
            </a:r>
            <a:r>
              <a:rPr lang="en-US" sz="1600" b="1" dirty="0">
                <a:solidFill>
                  <a:schemeClr val="tx2"/>
                </a:solidFill>
              </a:rPr>
              <a:t>cryogenic</a:t>
            </a:r>
            <a:r>
              <a:rPr lang="de-DE" sz="1600" b="1" dirty="0">
                <a:solidFill>
                  <a:schemeClr val="tx2"/>
                </a:solidFill>
              </a:rPr>
              <a:t> </a:t>
            </a:r>
            <a:r>
              <a:rPr lang="de-DE" sz="1600" b="1" dirty="0" err="1" smtClean="0">
                <a:solidFill>
                  <a:schemeClr val="tx2"/>
                </a:solidFill>
              </a:rPr>
              <a:t>equipment</a:t>
            </a:r>
            <a:endParaRPr lang="de-DE" sz="16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0750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550" name="Group 549"/>
          <p:cNvGrpSpPr/>
          <p:nvPr/>
        </p:nvGrpSpPr>
        <p:grpSpPr>
          <a:xfrm>
            <a:off x="887230" y="2265421"/>
            <a:ext cx="7063342" cy="2706286"/>
            <a:chOff x="52078" y="1505164"/>
            <a:chExt cx="8898868" cy="3649516"/>
          </a:xfrm>
        </p:grpSpPr>
        <p:grpSp>
          <p:nvGrpSpPr>
            <p:cNvPr id="14" name="Group 13"/>
            <p:cNvGrpSpPr/>
            <p:nvPr/>
          </p:nvGrpSpPr>
          <p:grpSpPr>
            <a:xfrm>
              <a:off x="52078" y="1569073"/>
              <a:ext cx="8898868" cy="3585607"/>
              <a:chOff x="52078" y="1567416"/>
              <a:chExt cx="8898868" cy="358560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2078" y="1567416"/>
                <a:ext cx="8898868" cy="3585607"/>
                <a:chOff x="63498" y="1567416"/>
                <a:chExt cx="8898868" cy="3585607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99" y="1567416"/>
                  <a:ext cx="8898867" cy="3576083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 bwMode="auto">
                <a:xfrm>
                  <a:off x="882650" y="3254788"/>
                  <a:ext cx="3797300" cy="73936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495300" y="2014846"/>
                  <a:ext cx="3695700" cy="90615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 bwMode="auto">
                <a:xfrm>
                  <a:off x="2781300" y="265430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 bwMode="auto">
                <a:xfrm>
                  <a:off x="2019300" y="262890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 bwMode="auto">
                <a:xfrm>
                  <a:off x="882650" y="266065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 bwMode="auto">
                <a:xfrm>
                  <a:off x="3587750" y="2641600"/>
                  <a:ext cx="41910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 bwMode="auto">
                <a:xfrm>
                  <a:off x="469900" y="2622550"/>
                  <a:ext cx="41910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 bwMode="auto">
                <a:xfrm>
                  <a:off x="63498" y="4248149"/>
                  <a:ext cx="4857752" cy="89534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 bwMode="auto">
                <a:xfrm>
                  <a:off x="73024" y="3282950"/>
                  <a:ext cx="692151" cy="10985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 bwMode="auto">
                <a:xfrm>
                  <a:off x="5016500" y="2022475"/>
                  <a:ext cx="419100" cy="34607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 bwMode="auto">
                <a:xfrm>
                  <a:off x="5035550" y="2454275"/>
                  <a:ext cx="419100" cy="53022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 bwMode="auto">
                <a:xfrm>
                  <a:off x="5035550" y="3069845"/>
                  <a:ext cx="419100" cy="51790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 bwMode="auto">
                <a:xfrm>
                  <a:off x="5518974" y="1997076"/>
                  <a:ext cx="495300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 bwMode="auto">
                <a:xfrm>
                  <a:off x="7740650" y="4648200"/>
                  <a:ext cx="1221716" cy="50482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 bwMode="auto">
                <a:xfrm>
                  <a:off x="8693150" y="2381250"/>
                  <a:ext cx="269216" cy="149542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 bwMode="auto">
                <a:xfrm>
                  <a:off x="5540376" y="3119435"/>
                  <a:ext cx="387350" cy="74771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 bwMode="auto">
                <a:xfrm>
                  <a:off x="5051424" y="3670298"/>
                  <a:ext cx="479425" cy="196848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4595794" y="2740818"/>
                  <a:ext cx="103207" cy="27463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 bwMode="auto">
                <a:xfrm>
                  <a:off x="258416" y="3074091"/>
                  <a:ext cx="543271" cy="19339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73023" y="2368550"/>
                  <a:ext cx="346076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4191000" y="1985200"/>
                  <a:ext cx="641350" cy="80327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 bwMode="auto">
                <a:xfrm>
                  <a:off x="4595794" y="2683668"/>
                  <a:ext cx="2466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 bwMode="auto">
                <a:xfrm>
                  <a:off x="5574738" y="3499642"/>
                  <a:ext cx="381562" cy="1460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 bwMode="auto">
                <a:xfrm>
                  <a:off x="4987920" y="4076700"/>
                  <a:ext cx="447679" cy="5016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 bwMode="auto">
                <a:xfrm>
                  <a:off x="4679950" y="4775198"/>
                  <a:ext cx="751935" cy="3683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 bwMode="auto">
                <a:xfrm>
                  <a:off x="5343470" y="4478734"/>
                  <a:ext cx="942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 bwMode="auto">
                <a:xfrm>
                  <a:off x="6127750" y="2978151"/>
                  <a:ext cx="615950" cy="92630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 bwMode="auto">
                <a:xfrm>
                  <a:off x="6207087" y="3770706"/>
                  <a:ext cx="942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 bwMode="auto">
                <a:xfrm>
                  <a:off x="6026150" y="2632868"/>
                  <a:ext cx="275139" cy="119935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 bwMode="auto">
                <a:xfrm>
                  <a:off x="6127751" y="1975540"/>
                  <a:ext cx="192028" cy="62161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 bwMode="auto">
                <a:xfrm>
                  <a:off x="1498599" y="4054476"/>
                  <a:ext cx="3422651" cy="18097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 bwMode="auto">
                <a:xfrm>
                  <a:off x="5162674" y="2232026"/>
                  <a:ext cx="307723" cy="1166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 bwMode="auto">
                <a:xfrm>
                  <a:off x="7681914" y="2064095"/>
                  <a:ext cx="458786" cy="46955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 bwMode="auto">
              <a:xfrm>
                <a:off x="6763869" y="2800349"/>
                <a:ext cx="236136" cy="1344613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6645546" y="2631887"/>
                <a:ext cx="455501" cy="16144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8028113" y="2693313"/>
                <a:ext cx="570586" cy="1250533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8050695" y="3347505"/>
                <a:ext cx="536076" cy="536107"/>
              </a:xfrm>
              <a:prstGeom prst="rect">
                <a:avLst/>
              </a:prstGeom>
              <a:solidFill>
                <a:srgbClr val="00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8098403" y="3747792"/>
                <a:ext cx="457199" cy="168865"/>
              </a:xfrm>
              <a:prstGeom prst="rect">
                <a:avLst/>
              </a:prstGeom>
              <a:solidFill>
                <a:srgbClr val="00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96" name="Rectangle 95"/>
            <p:cNvSpPr/>
            <p:nvPr/>
          </p:nvSpPr>
          <p:spPr bwMode="auto">
            <a:xfrm>
              <a:off x="6645546" y="1987550"/>
              <a:ext cx="485191" cy="587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7200904" y="2623785"/>
              <a:ext cx="420770" cy="138425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7228371" y="2003337"/>
              <a:ext cx="344792" cy="5560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 bwMode="auto">
            <a:xfrm>
              <a:off x="434975" y="1959260"/>
              <a:ext cx="406037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34975" y="1952436"/>
              <a:ext cx="0" cy="1098265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11" name="Rectangle 110"/>
            <p:cNvSpPr/>
            <p:nvPr/>
          </p:nvSpPr>
          <p:spPr bwMode="auto">
            <a:xfrm>
              <a:off x="7445035" y="2988878"/>
              <a:ext cx="246603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>
              <a:off x="815668" y="3023534"/>
              <a:ext cx="0" cy="100528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Arrow Connector 114"/>
            <p:cNvCxnSpPr/>
            <p:nvPr/>
          </p:nvCxnSpPr>
          <p:spPr bwMode="auto">
            <a:xfrm>
              <a:off x="815668" y="4028818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430298" y="3039695"/>
              <a:ext cx="13822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684645" y="3039695"/>
              <a:ext cx="34107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35" name="Rectangle 134"/>
            <p:cNvSpPr/>
            <p:nvPr/>
          </p:nvSpPr>
          <p:spPr bwMode="auto">
            <a:xfrm>
              <a:off x="1421080" y="2836184"/>
              <a:ext cx="246603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30" name="Straight Arrow Connector 129"/>
            <p:cNvCxnSpPr/>
            <p:nvPr/>
          </p:nvCxnSpPr>
          <p:spPr bwMode="auto">
            <a:xfrm flipH="1">
              <a:off x="1347480" y="3039695"/>
              <a:ext cx="33866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1156869" y="3039695"/>
              <a:ext cx="23460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87" name="Rectangle 286"/>
            <p:cNvSpPr/>
            <p:nvPr/>
          </p:nvSpPr>
          <p:spPr bwMode="auto">
            <a:xfrm>
              <a:off x="2735194" y="2930083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3475440" y="2932149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1977112" y="2951179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4214620" y="3071132"/>
              <a:ext cx="34711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6" name="Rectangle 305"/>
            <p:cNvSpPr/>
            <p:nvPr/>
          </p:nvSpPr>
          <p:spPr bwMode="auto">
            <a:xfrm>
              <a:off x="1708529" y="2857462"/>
              <a:ext cx="2547399" cy="4048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7" name="Rectangle 306"/>
            <p:cNvSpPr/>
            <p:nvPr/>
          </p:nvSpPr>
          <p:spPr bwMode="auto">
            <a:xfrm>
              <a:off x="1304565" y="3775248"/>
              <a:ext cx="34711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08" name="Straight Connector 307"/>
            <p:cNvCxnSpPr/>
            <p:nvPr/>
          </p:nvCxnSpPr>
          <p:spPr bwMode="auto">
            <a:xfrm>
              <a:off x="1025718" y="4028818"/>
              <a:ext cx="117304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0" name="Straight Connector 309"/>
            <p:cNvCxnSpPr/>
            <p:nvPr/>
          </p:nvCxnSpPr>
          <p:spPr bwMode="auto">
            <a:xfrm>
              <a:off x="4987613" y="2401377"/>
              <a:ext cx="0" cy="1214181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2" name="Straight Connector 311"/>
            <p:cNvCxnSpPr/>
            <p:nvPr/>
          </p:nvCxnSpPr>
          <p:spPr bwMode="auto">
            <a:xfrm>
              <a:off x="5473266" y="2401377"/>
              <a:ext cx="0" cy="1214181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3" name="Straight Connector 322"/>
            <p:cNvCxnSpPr/>
            <p:nvPr/>
          </p:nvCxnSpPr>
          <p:spPr bwMode="auto">
            <a:xfrm>
              <a:off x="6056490" y="1975901"/>
              <a:ext cx="0" cy="525667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5" name="Straight Arrow Connector 324"/>
            <p:cNvCxnSpPr>
              <a:stCxn id="287" idx="3"/>
            </p:cNvCxnSpPr>
            <p:nvPr/>
          </p:nvCxnSpPr>
          <p:spPr bwMode="auto">
            <a:xfrm flipH="1">
              <a:off x="2735005" y="3048749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7" name="Straight Arrow Connector 326"/>
            <p:cNvCxnSpPr/>
            <p:nvPr/>
          </p:nvCxnSpPr>
          <p:spPr bwMode="auto">
            <a:xfrm flipH="1">
              <a:off x="3475440" y="305081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8" name="Straight Connector 327"/>
            <p:cNvCxnSpPr/>
            <p:nvPr/>
          </p:nvCxnSpPr>
          <p:spPr bwMode="auto">
            <a:xfrm>
              <a:off x="4974782" y="2402228"/>
              <a:ext cx="23984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42" name="Rectangle 341"/>
            <p:cNvSpPr/>
            <p:nvPr/>
          </p:nvSpPr>
          <p:spPr bwMode="auto">
            <a:xfrm>
              <a:off x="5420466" y="1985200"/>
              <a:ext cx="125972" cy="3833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4909830" y="1724908"/>
              <a:ext cx="663036" cy="2244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45" name="Straight Connector 344"/>
            <p:cNvCxnSpPr/>
            <p:nvPr/>
          </p:nvCxnSpPr>
          <p:spPr bwMode="auto">
            <a:xfrm>
              <a:off x="4974782" y="3615557"/>
              <a:ext cx="25267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7" name="Straight Connector 346"/>
            <p:cNvCxnSpPr/>
            <p:nvPr/>
          </p:nvCxnSpPr>
          <p:spPr bwMode="auto">
            <a:xfrm>
              <a:off x="5333018" y="3615557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9" name="Straight Connector 348"/>
            <p:cNvCxnSpPr/>
            <p:nvPr/>
          </p:nvCxnSpPr>
          <p:spPr bwMode="auto">
            <a:xfrm>
              <a:off x="5332050" y="3036733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5000662" y="3039695"/>
              <a:ext cx="21396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3" name="Straight Connector 352"/>
            <p:cNvCxnSpPr/>
            <p:nvPr/>
          </p:nvCxnSpPr>
          <p:spPr bwMode="auto">
            <a:xfrm>
              <a:off x="5612173" y="2501568"/>
              <a:ext cx="44431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59" name="Rectangle 358"/>
            <p:cNvSpPr/>
            <p:nvPr/>
          </p:nvSpPr>
          <p:spPr bwMode="auto">
            <a:xfrm>
              <a:off x="4561739" y="2882103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62" name="Straight Connector 361"/>
            <p:cNvCxnSpPr/>
            <p:nvPr/>
          </p:nvCxnSpPr>
          <p:spPr bwMode="auto">
            <a:xfrm>
              <a:off x="5334984" y="2402228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63" name="Rectangle 362"/>
            <p:cNvSpPr/>
            <p:nvPr/>
          </p:nvSpPr>
          <p:spPr bwMode="auto">
            <a:xfrm>
              <a:off x="5424427" y="2254513"/>
              <a:ext cx="106791" cy="13291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64" name="Straight Arrow Connector 363"/>
            <p:cNvCxnSpPr/>
            <p:nvPr/>
          </p:nvCxnSpPr>
          <p:spPr bwMode="auto">
            <a:xfrm>
              <a:off x="5434740" y="4030010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5" name="Straight Arrow Connector 364"/>
            <p:cNvCxnSpPr/>
            <p:nvPr/>
          </p:nvCxnSpPr>
          <p:spPr bwMode="auto">
            <a:xfrm flipH="1">
              <a:off x="429365" y="2286345"/>
              <a:ext cx="5540" cy="314601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9" name="Straight Arrow Connector 368"/>
            <p:cNvCxnSpPr/>
            <p:nvPr/>
          </p:nvCxnSpPr>
          <p:spPr bwMode="auto">
            <a:xfrm flipH="1">
              <a:off x="84593" y="3040170"/>
              <a:ext cx="33866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75" name="Rectangle 374"/>
            <p:cNvSpPr/>
            <p:nvPr/>
          </p:nvSpPr>
          <p:spPr bwMode="auto">
            <a:xfrm>
              <a:off x="5709371" y="2768228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74" name="Straight Connector 373"/>
            <p:cNvCxnSpPr/>
            <p:nvPr/>
          </p:nvCxnSpPr>
          <p:spPr bwMode="auto">
            <a:xfrm>
              <a:off x="5954098" y="2600946"/>
              <a:ext cx="0" cy="106935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8" name="Straight Arrow Connector 377"/>
            <p:cNvCxnSpPr/>
            <p:nvPr/>
          </p:nvCxnSpPr>
          <p:spPr bwMode="auto">
            <a:xfrm>
              <a:off x="5956830" y="3775248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5" name="Straight Arrow Connector 384"/>
            <p:cNvCxnSpPr/>
            <p:nvPr/>
          </p:nvCxnSpPr>
          <p:spPr bwMode="auto">
            <a:xfrm>
              <a:off x="5954983" y="3154603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86" name="Rectangle 385"/>
            <p:cNvSpPr/>
            <p:nvPr/>
          </p:nvSpPr>
          <p:spPr bwMode="auto">
            <a:xfrm>
              <a:off x="5549071" y="2967412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36" name="Straight Arrow Connector 335"/>
            <p:cNvCxnSpPr/>
            <p:nvPr/>
          </p:nvCxnSpPr>
          <p:spPr bwMode="auto">
            <a:xfrm flipH="1" flipV="1">
              <a:off x="5466388" y="3034007"/>
              <a:ext cx="148852" cy="2727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33" name="Straight Connector 332"/>
            <p:cNvCxnSpPr/>
            <p:nvPr/>
          </p:nvCxnSpPr>
          <p:spPr bwMode="auto">
            <a:xfrm>
              <a:off x="5615240" y="2490583"/>
              <a:ext cx="0" cy="560232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7" name="Straight Connector 386"/>
            <p:cNvCxnSpPr/>
            <p:nvPr/>
          </p:nvCxnSpPr>
          <p:spPr bwMode="auto">
            <a:xfrm>
              <a:off x="5850008" y="4312893"/>
              <a:ext cx="1738325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4" name="Straight Arrow Connector 393"/>
            <p:cNvCxnSpPr/>
            <p:nvPr/>
          </p:nvCxnSpPr>
          <p:spPr bwMode="auto">
            <a:xfrm>
              <a:off x="6907533" y="4030010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6" name="Straight Connector 395"/>
            <p:cNvCxnSpPr/>
            <p:nvPr/>
          </p:nvCxnSpPr>
          <p:spPr bwMode="auto">
            <a:xfrm>
              <a:off x="5443230" y="5131889"/>
              <a:ext cx="117336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0" name="Straight Connector 399"/>
            <p:cNvCxnSpPr/>
            <p:nvPr/>
          </p:nvCxnSpPr>
          <p:spPr bwMode="auto">
            <a:xfrm>
              <a:off x="6616598" y="4977049"/>
              <a:ext cx="74877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04" name="Rectangle 403"/>
            <p:cNvSpPr/>
            <p:nvPr/>
          </p:nvSpPr>
          <p:spPr bwMode="auto">
            <a:xfrm>
              <a:off x="7344519" y="4379162"/>
              <a:ext cx="347119" cy="26903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7669831" y="4246191"/>
              <a:ext cx="236136" cy="33823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03" name="Straight Connector 402"/>
            <p:cNvCxnSpPr/>
            <p:nvPr/>
          </p:nvCxnSpPr>
          <p:spPr bwMode="auto">
            <a:xfrm>
              <a:off x="7000005" y="4543698"/>
              <a:ext cx="60857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7" name="Straight Connector 406"/>
            <p:cNvCxnSpPr/>
            <p:nvPr/>
          </p:nvCxnSpPr>
          <p:spPr bwMode="auto">
            <a:xfrm>
              <a:off x="7597270" y="4536407"/>
              <a:ext cx="0" cy="44064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08" name="Rectangle 407"/>
            <p:cNvSpPr/>
            <p:nvPr/>
          </p:nvSpPr>
          <p:spPr bwMode="auto">
            <a:xfrm>
              <a:off x="7625005" y="4639868"/>
              <a:ext cx="56139" cy="3194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11" name="Straight Connector 410"/>
            <p:cNvCxnSpPr/>
            <p:nvPr/>
          </p:nvCxnSpPr>
          <p:spPr bwMode="auto">
            <a:xfrm>
              <a:off x="6616598" y="4539720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6" name="Straight Connector 415"/>
            <p:cNvCxnSpPr/>
            <p:nvPr/>
          </p:nvCxnSpPr>
          <p:spPr bwMode="auto">
            <a:xfrm>
              <a:off x="7461498" y="4977049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7" name="Straight Connector 416"/>
            <p:cNvCxnSpPr/>
            <p:nvPr/>
          </p:nvCxnSpPr>
          <p:spPr bwMode="auto">
            <a:xfrm>
              <a:off x="7720293" y="4024198"/>
              <a:ext cx="0" cy="95285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0" name="Straight Connector 419"/>
            <p:cNvCxnSpPr/>
            <p:nvPr/>
          </p:nvCxnSpPr>
          <p:spPr bwMode="auto">
            <a:xfrm>
              <a:off x="7461093" y="4030625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1" name="Straight Connector 420"/>
            <p:cNvCxnSpPr/>
            <p:nvPr/>
          </p:nvCxnSpPr>
          <p:spPr bwMode="auto">
            <a:xfrm>
              <a:off x="7602227" y="4038092"/>
              <a:ext cx="0" cy="28943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3" name="Straight Connector 422"/>
            <p:cNvCxnSpPr/>
            <p:nvPr/>
          </p:nvCxnSpPr>
          <p:spPr bwMode="auto">
            <a:xfrm>
              <a:off x="5443230" y="4312893"/>
              <a:ext cx="307781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5" name="Straight Connector 424"/>
            <p:cNvCxnSpPr/>
            <p:nvPr/>
          </p:nvCxnSpPr>
          <p:spPr bwMode="auto">
            <a:xfrm>
              <a:off x="5221525" y="4734459"/>
              <a:ext cx="92478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7" name="Straight Connector 426"/>
            <p:cNvCxnSpPr/>
            <p:nvPr/>
          </p:nvCxnSpPr>
          <p:spPr bwMode="auto">
            <a:xfrm flipV="1">
              <a:off x="6272895" y="4739554"/>
              <a:ext cx="178533" cy="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0" name="Straight Connector 429"/>
            <p:cNvCxnSpPr/>
            <p:nvPr/>
          </p:nvCxnSpPr>
          <p:spPr bwMode="auto">
            <a:xfrm>
              <a:off x="6616598" y="4530449"/>
              <a:ext cx="0" cy="61403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2" name="Straight Connector 431"/>
            <p:cNvCxnSpPr/>
            <p:nvPr/>
          </p:nvCxnSpPr>
          <p:spPr bwMode="auto">
            <a:xfrm>
              <a:off x="5456472" y="4298839"/>
              <a:ext cx="2505" cy="85418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7" name="Straight Connector 436"/>
            <p:cNvCxnSpPr/>
            <p:nvPr/>
          </p:nvCxnSpPr>
          <p:spPr bwMode="auto">
            <a:xfrm>
              <a:off x="6455177" y="4316315"/>
              <a:ext cx="0" cy="43335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3" name="Straight Connector 442"/>
            <p:cNvCxnSpPr/>
            <p:nvPr/>
          </p:nvCxnSpPr>
          <p:spPr bwMode="auto">
            <a:xfrm>
              <a:off x="4759554" y="3036734"/>
              <a:ext cx="0" cy="17129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5" name="Straight Arrow Connector 444"/>
            <p:cNvCxnSpPr/>
            <p:nvPr/>
          </p:nvCxnSpPr>
          <p:spPr bwMode="auto">
            <a:xfrm flipH="1">
              <a:off x="5645154" y="4734769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6" name="Straight Arrow Connector 445"/>
            <p:cNvCxnSpPr/>
            <p:nvPr/>
          </p:nvCxnSpPr>
          <p:spPr bwMode="auto">
            <a:xfrm flipH="1">
              <a:off x="5860090" y="5132843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7" name="Straight Arrow Connector 446"/>
            <p:cNvCxnSpPr/>
            <p:nvPr/>
          </p:nvCxnSpPr>
          <p:spPr bwMode="auto">
            <a:xfrm flipH="1">
              <a:off x="6811591" y="431297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8" name="Straight Arrow Connector 447"/>
            <p:cNvCxnSpPr/>
            <p:nvPr/>
          </p:nvCxnSpPr>
          <p:spPr bwMode="auto">
            <a:xfrm flipH="1">
              <a:off x="7209826" y="4545709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0" name="Straight Arrow Connector 449"/>
            <p:cNvCxnSpPr/>
            <p:nvPr/>
          </p:nvCxnSpPr>
          <p:spPr bwMode="auto">
            <a:xfrm flipH="1">
              <a:off x="6945586" y="4977049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1" name="Straight Arrow Connector 450"/>
            <p:cNvCxnSpPr/>
            <p:nvPr/>
          </p:nvCxnSpPr>
          <p:spPr bwMode="auto">
            <a:xfrm flipH="1">
              <a:off x="5954098" y="4312975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2" name="Straight Arrow Connector 451"/>
            <p:cNvCxnSpPr/>
            <p:nvPr/>
          </p:nvCxnSpPr>
          <p:spPr bwMode="auto">
            <a:xfrm flipH="1">
              <a:off x="5204593" y="4732766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3" name="Straight Arrow Connector 452"/>
            <p:cNvCxnSpPr/>
            <p:nvPr/>
          </p:nvCxnSpPr>
          <p:spPr bwMode="auto">
            <a:xfrm flipH="1" flipV="1">
              <a:off x="4757036" y="3287278"/>
              <a:ext cx="1" cy="2533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5" name="Straight Arrow Connector 454"/>
            <p:cNvCxnSpPr/>
            <p:nvPr/>
          </p:nvCxnSpPr>
          <p:spPr bwMode="auto">
            <a:xfrm flipH="1" flipV="1">
              <a:off x="4757229" y="4189661"/>
              <a:ext cx="1" cy="2533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57" name="Rectangle 456"/>
            <p:cNvSpPr/>
            <p:nvPr/>
          </p:nvSpPr>
          <p:spPr bwMode="auto">
            <a:xfrm>
              <a:off x="4899002" y="3056074"/>
              <a:ext cx="66220" cy="1659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 bwMode="auto">
            <a:xfrm>
              <a:off x="1261944" y="4028818"/>
              <a:ext cx="632638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0" name="Straight Connector 459"/>
            <p:cNvCxnSpPr/>
            <p:nvPr/>
          </p:nvCxnSpPr>
          <p:spPr bwMode="auto">
            <a:xfrm>
              <a:off x="7848524" y="3279322"/>
              <a:ext cx="0" cy="1360546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9" name="Straight Connector 468"/>
            <p:cNvCxnSpPr/>
            <p:nvPr/>
          </p:nvCxnSpPr>
          <p:spPr bwMode="auto">
            <a:xfrm>
              <a:off x="7836792" y="3287278"/>
              <a:ext cx="307781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0" name="Straight Connector 469"/>
            <p:cNvCxnSpPr/>
            <p:nvPr/>
          </p:nvCxnSpPr>
          <p:spPr bwMode="auto">
            <a:xfrm>
              <a:off x="4755304" y="4739555"/>
              <a:ext cx="331950" cy="162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2" name="Straight Arrow Connector 471"/>
            <p:cNvCxnSpPr/>
            <p:nvPr/>
          </p:nvCxnSpPr>
          <p:spPr bwMode="auto">
            <a:xfrm>
              <a:off x="7171091" y="1990515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81" name="Rectangle 480"/>
            <p:cNvSpPr/>
            <p:nvPr/>
          </p:nvSpPr>
          <p:spPr bwMode="auto">
            <a:xfrm>
              <a:off x="6382307" y="2422632"/>
              <a:ext cx="381562" cy="1460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84" name="Straight Connector 483"/>
            <p:cNvCxnSpPr/>
            <p:nvPr/>
          </p:nvCxnSpPr>
          <p:spPr bwMode="auto">
            <a:xfrm>
              <a:off x="6596903" y="1998733"/>
              <a:ext cx="0" cy="3516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7" name="Straight Connector 486"/>
            <p:cNvCxnSpPr/>
            <p:nvPr/>
          </p:nvCxnSpPr>
          <p:spPr bwMode="auto">
            <a:xfrm flipH="1">
              <a:off x="6596397" y="1761570"/>
              <a:ext cx="506" cy="15625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3" name="Straight Connector 492"/>
            <p:cNvCxnSpPr/>
            <p:nvPr/>
          </p:nvCxnSpPr>
          <p:spPr bwMode="auto">
            <a:xfrm flipH="1">
              <a:off x="7169037" y="1567417"/>
              <a:ext cx="1835" cy="10426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6" name="Straight Connector 495"/>
            <p:cNvCxnSpPr/>
            <p:nvPr/>
          </p:nvCxnSpPr>
          <p:spPr bwMode="auto">
            <a:xfrm flipH="1">
              <a:off x="6594089" y="1570138"/>
              <a:ext cx="1835" cy="10426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7" name="Straight Arrow Connector 496"/>
            <p:cNvCxnSpPr/>
            <p:nvPr/>
          </p:nvCxnSpPr>
          <p:spPr bwMode="auto">
            <a:xfrm flipH="1">
              <a:off x="6581296" y="2922657"/>
              <a:ext cx="5952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00" name="Rectangle 499"/>
            <p:cNvSpPr/>
            <p:nvPr/>
          </p:nvSpPr>
          <p:spPr bwMode="auto">
            <a:xfrm>
              <a:off x="6469820" y="2528587"/>
              <a:ext cx="758551" cy="1404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77" name="Straight Connector 476"/>
            <p:cNvCxnSpPr/>
            <p:nvPr/>
          </p:nvCxnSpPr>
          <p:spPr bwMode="auto">
            <a:xfrm>
              <a:off x="7176567" y="2655957"/>
              <a:ext cx="0" cy="27619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0" name="Straight Connector 479"/>
            <p:cNvCxnSpPr/>
            <p:nvPr/>
          </p:nvCxnSpPr>
          <p:spPr bwMode="auto">
            <a:xfrm>
              <a:off x="6596903" y="2655957"/>
              <a:ext cx="0" cy="2667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5944880" y="2602875"/>
              <a:ext cx="101309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2" name="Straight Arrow Connector 481"/>
            <p:cNvCxnSpPr/>
            <p:nvPr/>
          </p:nvCxnSpPr>
          <p:spPr bwMode="auto">
            <a:xfrm flipV="1">
              <a:off x="6596903" y="2199047"/>
              <a:ext cx="0" cy="364193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3" name="Straight Connector 472"/>
            <p:cNvCxnSpPr/>
            <p:nvPr/>
          </p:nvCxnSpPr>
          <p:spPr bwMode="auto">
            <a:xfrm>
              <a:off x="7173719" y="2356867"/>
              <a:ext cx="0" cy="20256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1" name="Straight Connector 500"/>
            <p:cNvCxnSpPr/>
            <p:nvPr/>
          </p:nvCxnSpPr>
          <p:spPr bwMode="auto">
            <a:xfrm>
              <a:off x="8074551" y="3921671"/>
              <a:ext cx="0" cy="718197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5" name="Straight Connector 504"/>
            <p:cNvCxnSpPr/>
            <p:nvPr/>
          </p:nvCxnSpPr>
          <p:spPr bwMode="auto">
            <a:xfrm>
              <a:off x="8055435" y="4627978"/>
              <a:ext cx="34973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7" name="Straight Connector 506"/>
            <p:cNvCxnSpPr/>
            <p:nvPr/>
          </p:nvCxnSpPr>
          <p:spPr bwMode="auto">
            <a:xfrm>
              <a:off x="8525866" y="4627978"/>
              <a:ext cx="169998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9" name="Straight Arrow Connector 508"/>
            <p:cNvCxnSpPr/>
            <p:nvPr/>
          </p:nvCxnSpPr>
          <p:spPr bwMode="auto">
            <a:xfrm flipV="1">
              <a:off x="8682265" y="2141357"/>
              <a:ext cx="0" cy="36419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11" name="Rectangle 510"/>
            <p:cNvSpPr/>
            <p:nvPr/>
          </p:nvSpPr>
          <p:spPr bwMode="auto">
            <a:xfrm>
              <a:off x="8633017" y="1883751"/>
              <a:ext cx="149708" cy="1403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03" name="Straight Connector 502"/>
            <p:cNvCxnSpPr/>
            <p:nvPr/>
          </p:nvCxnSpPr>
          <p:spPr bwMode="auto">
            <a:xfrm>
              <a:off x="8681730" y="2016503"/>
              <a:ext cx="0" cy="262113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0" name="Straight Connector 509"/>
            <p:cNvCxnSpPr/>
            <p:nvPr/>
          </p:nvCxnSpPr>
          <p:spPr bwMode="auto">
            <a:xfrm>
              <a:off x="8678072" y="1710047"/>
              <a:ext cx="0" cy="202562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2" name="Straight Arrow Connector 511"/>
            <p:cNvCxnSpPr/>
            <p:nvPr/>
          </p:nvCxnSpPr>
          <p:spPr bwMode="auto">
            <a:xfrm>
              <a:off x="7289085" y="1710047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3" name="Straight Arrow Connector 512"/>
            <p:cNvCxnSpPr/>
            <p:nvPr/>
          </p:nvCxnSpPr>
          <p:spPr bwMode="auto">
            <a:xfrm flipV="1">
              <a:off x="8678072" y="1710047"/>
              <a:ext cx="272874" cy="657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6" name="Straight Arrow Connector 515"/>
            <p:cNvCxnSpPr/>
            <p:nvPr/>
          </p:nvCxnSpPr>
          <p:spPr bwMode="auto">
            <a:xfrm>
              <a:off x="4529016" y="1710047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7" name="Straight Arrow Connector 516"/>
            <p:cNvCxnSpPr/>
            <p:nvPr/>
          </p:nvCxnSpPr>
          <p:spPr bwMode="auto">
            <a:xfrm flipH="1">
              <a:off x="6234926" y="1961892"/>
              <a:ext cx="18937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9" name="Straight Arrow Connector 518"/>
            <p:cNvCxnSpPr/>
            <p:nvPr/>
          </p:nvCxnSpPr>
          <p:spPr bwMode="auto">
            <a:xfrm>
              <a:off x="6056490" y="2087974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21" name="Straight Arrow Connector 520"/>
            <p:cNvCxnSpPr/>
            <p:nvPr/>
          </p:nvCxnSpPr>
          <p:spPr bwMode="auto">
            <a:xfrm>
              <a:off x="7647077" y="1989963"/>
              <a:ext cx="0" cy="24213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23" name="Straight Connector 522"/>
            <p:cNvCxnSpPr/>
            <p:nvPr/>
          </p:nvCxnSpPr>
          <p:spPr bwMode="auto">
            <a:xfrm>
              <a:off x="7645803" y="1716625"/>
              <a:ext cx="693" cy="202562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29" name="Rectangle 528"/>
            <p:cNvSpPr/>
            <p:nvPr/>
          </p:nvSpPr>
          <p:spPr bwMode="auto">
            <a:xfrm>
              <a:off x="7608116" y="2505550"/>
              <a:ext cx="5563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27" name="Straight Connector 526"/>
            <p:cNvCxnSpPr/>
            <p:nvPr/>
          </p:nvCxnSpPr>
          <p:spPr bwMode="auto">
            <a:xfrm>
              <a:off x="7647077" y="2179313"/>
              <a:ext cx="0" cy="376169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0" name="Straight Arrow Connector 369"/>
            <p:cNvCxnSpPr/>
            <p:nvPr/>
          </p:nvCxnSpPr>
          <p:spPr bwMode="auto">
            <a:xfrm flipH="1">
              <a:off x="6826250" y="2600946"/>
              <a:ext cx="132467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0" name="Straight Connector 529"/>
            <p:cNvCxnSpPr/>
            <p:nvPr/>
          </p:nvCxnSpPr>
          <p:spPr bwMode="auto">
            <a:xfrm flipH="1">
              <a:off x="7645803" y="2653774"/>
              <a:ext cx="2197" cy="226019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2" name="Straight Arrow Connector 531"/>
            <p:cNvCxnSpPr/>
            <p:nvPr/>
          </p:nvCxnSpPr>
          <p:spPr bwMode="auto">
            <a:xfrm>
              <a:off x="7635935" y="2864102"/>
              <a:ext cx="157097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4" name="Straight Connector 533"/>
            <p:cNvCxnSpPr/>
            <p:nvPr/>
          </p:nvCxnSpPr>
          <p:spPr bwMode="auto">
            <a:xfrm>
              <a:off x="7905674" y="2864102"/>
              <a:ext cx="223606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41" name="Rectangle 540"/>
            <p:cNvSpPr/>
            <p:nvPr/>
          </p:nvSpPr>
          <p:spPr bwMode="auto">
            <a:xfrm>
              <a:off x="8055436" y="1671680"/>
              <a:ext cx="172396" cy="3524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38" name="Straight Connector 537"/>
            <p:cNvCxnSpPr/>
            <p:nvPr/>
          </p:nvCxnSpPr>
          <p:spPr bwMode="auto">
            <a:xfrm>
              <a:off x="8144573" y="1993393"/>
              <a:ext cx="6350" cy="79591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6056490" y="1961892"/>
              <a:ext cx="2872856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1603" y="1701018"/>
              <a:ext cx="7602153" cy="6578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3" name="Straight Arrow Connector 542"/>
            <p:cNvCxnSpPr>
              <a:stCxn id="541" idx="0"/>
            </p:cNvCxnSpPr>
            <p:nvPr/>
          </p:nvCxnSpPr>
          <p:spPr bwMode="auto">
            <a:xfrm flipV="1">
              <a:off x="8141634" y="1505164"/>
              <a:ext cx="1974" cy="166515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9" name="Straight Arrow Connector 548"/>
            <p:cNvCxnSpPr/>
            <p:nvPr/>
          </p:nvCxnSpPr>
          <p:spPr bwMode="auto">
            <a:xfrm flipH="1">
              <a:off x="1982059" y="303969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553" name="Rectangle 552"/>
          <p:cNvSpPr/>
          <p:nvPr/>
        </p:nvSpPr>
        <p:spPr>
          <a:xfrm>
            <a:off x="-75567" y="2148961"/>
            <a:ext cx="114951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endParaRPr lang="de-DE" sz="1200" b="1" u="sng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(~4.5K)</a:t>
            </a:r>
          </a:p>
        </p:txBody>
      </p:sp>
      <p:sp>
        <p:nvSpPr>
          <p:cNvPr id="554" name="Rectangle 553"/>
          <p:cNvSpPr/>
          <p:nvPr/>
        </p:nvSpPr>
        <p:spPr>
          <a:xfrm>
            <a:off x="7861860" y="2445887"/>
            <a:ext cx="1856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CC0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CC00"/>
                </a:solidFill>
              </a:rPr>
              <a:t>return</a:t>
            </a:r>
            <a:r>
              <a:rPr lang="de-DE" sz="1200" b="1" u="sng" dirty="0" smtClean="0">
                <a:solidFill>
                  <a:srgbClr val="00CC0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CC00"/>
                </a:solidFill>
              </a:rPr>
              <a:t>linac</a:t>
            </a:r>
            <a:r>
              <a:rPr lang="de-DE" sz="1200" b="1" u="sng" dirty="0" smtClean="0">
                <a:solidFill>
                  <a:srgbClr val="00CC00"/>
                </a:solidFill>
              </a:rPr>
              <a:t>)</a:t>
            </a:r>
          </a:p>
        </p:txBody>
      </p:sp>
      <p:cxnSp>
        <p:nvCxnSpPr>
          <p:cNvPr id="558" name="Straight Connector 557"/>
          <p:cNvCxnSpPr/>
          <p:nvPr/>
        </p:nvCxnSpPr>
        <p:spPr bwMode="auto">
          <a:xfrm>
            <a:off x="6925943" y="2421339"/>
            <a:ext cx="539769" cy="3232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5" name="Straight Connector 564"/>
          <p:cNvCxnSpPr/>
          <p:nvPr/>
        </p:nvCxnSpPr>
        <p:spPr bwMode="auto">
          <a:xfrm flipH="1">
            <a:off x="6542995" y="2455327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6" name="Straight Connector 565"/>
          <p:cNvCxnSpPr/>
          <p:nvPr/>
        </p:nvCxnSpPr>
        <p:spPr bwMode="auto">
          <a:xfrm flipH="1">
            <a:off x="7306911" y="2456860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0" name="Straight Connector 179"/>
          <p:cNvCxnSpPr/>
          <p:nvPr/>
        </p:nvCxnSpPr>
        <p:spPr bwMode="auto">
          <a:xfrm>
            <a:off x="7066229" y="4582373"/>
            <a:ext cx="17314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2" name="Straight Arrow Connector 181"/>
          <p:cNvCxnSpPr/>
          <p:nvPr/>
        </p:nvCxnSpPr>
        <p:spPr bwMode="auto">
          <a:xfrm flipV="1">
            <a:off x="7270757" y="4576255"/>
            <a:ext cx="216590" cy="487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3" name="Straight Arrow Connector 182"/>
          <p:cNvCxnSpPr/>
          <p:nvPr/>
        </p:nvCxnSpPr>
        <p:spPr bwMode="auto">
          <a:xfrm flipV="1">
            <a:off x="7734690" y="4162442"/>
            <a:ext cx="1567" cy="123479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8" name="Rectangle 177"/>
          <p:cNvSpPr/>
          <p:nvPr/>
        </p:nvSpPr>
        <p:spPr>
          <a:xfrm>
            <a:off x="7864023" y="2274067"/>
            <a:ext cx="1539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r>
              <a:rPr lang="de-DE" sz="1200" b="1" u="sng" dirty="0" smtClean="0">
                <a:solidFill>
                  <a:srgbClr val="00B0F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linac</a:t>
            </a:r>
            <a:r>
              <a:rPr lang="de-DE" sz="1200" b="1" u="sng" dirty="0" smtClean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181" name="Straight Connector 180"/>
          <p:cNvCxnSpPr/>
          <p:nvPr/>
        </p:nvCxnSpPr>
        <p:spPr bwMode="auto">
          <a:xfrm>
            <a:off x="1589205" y="2604106"/>
            <a:ext cx="405537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4" name="Straight Arrow Connector 183"/>
          <p:cNvCxnSpPr/>
          <p:nvPr/>
        </p:nvCxnSpPr>
        <p:spPr bwMode="auto">
          <a:xfrm flipH="1">
            <a:off x="4238472" y="3407104"/>
            <a:ext cx="688133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9" name="Straight Arrow Connector 178"/>
          <p:cNvCxnSpPr/>
          <p:nvPr/>
        </p:nvCxnSpPr>
        <p:spPr bwMode="auto">
          <a:xfrm flipH="1" flipV="1">
            <a:off x="4629332" y="3402939"/>
            <a:ext cx="347629" cy="760"/>
          </a:xfrm>
          <a:prstGeom prst="straightConnector1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85" name="Group 184"/>
          <p:cNvGrpSpPr/>
          <p:nvPr/>
        </p:nvGrpSpPr>
        <p:grpSpPr>
          <a:xfrm>
            <a:off x="3497674" y="1871962"/>
            <a:ext cx="2467207" cy="1349920"/>
            <a:chOff x="3497674" y="1871962"/>
            <a:chExt cx="2467207" cy="1349920"/>
          </a:xfrm>
        </p:grpSpPr>
        <p:cxnSp>
          <p:nvCxnSpPr>
            <p:cNvPr id="189" name="Straight Arrow Connector 188"/>
            <p:cNvCxnSpPr>
              <a:stCxn id="190" idx="2"/>
            </p:cNvCxnSpPr>
            <p:nvPr/>
          </p:nvCxnSpPr>
          <p:spPr bwMode="auto">
            <a:xfrm flipH="1">
              <a:off x="4713802" y="2148961"/>
              <a:ext cx="17476" cy="1072921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90" name="Rectangle 189"/>
            <p:cNvSpPr/>
            <p:nvPr/>
          </p:nvSpPr>
          <p:spPr>
            <a:xfrm>
              <a:off x="3497674" y="1871962"/>
              <a:ext cx="246720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de-DE" sz="1200" b="1" u="sng" dirty="0" smtClean="0">
                  <a:solidFill>
                    <a:srgbClr val="00CC00"/>
                  </a:solidFill>
                </a:rPr>
                <a:t>2K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return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flow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: 70g/s</a:t>
              </a:r>
            </a:p>
          </p:txBody>
        </p:sp>
      </p:grpSp>
      <p:sp>
        <p:nvSpPr>
          <p:cNvPr id="194" name="Rectangle 193"/>
          <p:cNvSpPr/>
          <p:nvPr/>
        </p:nvSpPr>
        <p:spPr>
          <a:xfrm>
            <a:off x="1843533" y="2992262"/>
            <a:ext cx="26317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100" b="1" dirty="0" err="1" smtClean="0">
                <a:solidFill>
                  <a:srgbClr val="FF0000"/>
                </a:solidFill>
              </a:rPr>
              <a:t>Cold</a:t>
            </a:r>
            <a:r>
              <a:rPr lang="de-DE" sz="1100" b="1" dirty="0" smtClean="0">
                <a:solidFill>
                  <a:srgbClr val="FF0000"/>
                </a:solidFill>
              </a:rPr>
              <a:t> </a:t>
            </a:r>
            <a:r>
              <a:rPr lang="de-DE" sz="1100" b="1" dirty="0" err="1" smtClean="0">
                <a:solidFill>
                  <a:srgbClr val="FF0000"/>
                </a:solidFill>
              </a:rPr>
              <a:t>compressors</a:t>
            </a:r>
            <a:r>
              <a:rPr lang="de-DE" sz="1100" b="1" dirty="0" smtClean="0">
                <a:solidFill>
                  <a:srgbClr val="FF0000"/>
                </a:solidFill>
              </a:rPr>
              <a:t> (</a:t>
            </a:r>
            <a:r>
              <a:rPr lang="de-DE" sz="1100" b="1" dirty="0" err="1" smtClean="0">
                <a:solidFill>
                  <a:srgbClr val="FF0000"/>
                </a:solidFill>
              </a:rPr>
              <a:t>require</a:t>
            </a:r>
            <a:r>
              <a:rPr lang="de-DE" sz="1100" b="1" dirty="0" smtClean="0">
                <a:solidFill>
                  <a:srgbClr val="FF0000"/>
                </a:solidFill>
              </a:rPr>
              <a:t> ~110g/s)</a:t>
            </a:r>
          </a:p>
        </p:txBody>
      </p:sp>
      <p:grpSp>
        <p:nvGrpSpPr>
          <p:cNvPr id="195" name="Group 194"/>
          <p:cNvGrpSpPr/>
          <p:nvPr/>
        </p:nvGrpSpPr>
        <p:grpSpPr>
          <a:xfrm>
            <a:off x="7246961" y="3207224"/>
            <a:ext cx="388961" cy="416257"/>
            <a:chOff x="7246961" y="3207224"/>
            <a:chExt cx="388961" cy="416257"/>
          </a:xfrm>
        </p:grpSpPr>
        <p:sp>
          <p:nvSpPr>
            <p:cNvPr id="196" name="Freeform 195"/>
            <p:cNvSpPr/>
            <p:nvPr/>
          </p:nvSpPr>
          <p:spPr bwMode="auto">
            <a:xfrm>
              <a:off x="7485797" y="3220872"/>
              <a:ext cx="129654" cy="402609"/>
            </a:xfrm>
            <a:custGeom>
              <a:avLst/>
              <a:gdLst>
                <a:gd name="connsiteX0" fmla="*/ 68239 w 129654"/>
                <a:gd name="connsiteY0" fmla="*/ 402609 h 402609"/>
                <a:gd name="connsiteX1" fmla="*/ 95534 w 129654"/>
                <a:gd name="connsiteY1" fmla="*/ 361665 h 402609"/>
                <a:gd name="connsiteX2" fmla="*/ 116006 w 129654"/>
                <a:gd name="connsiteY2" fmla="*/ 341194 h 402609"/>
                <a:gd name="connsiteX3" fmla="*/ 129654 w 129654"/>
                <a:gd name="connsiteY3" fmla="*/ 300250 h 402609"/>
                <a:gd name="connsiteX4" fmla="*/ 122830 w 129654"/>
                <a:gd name="connsiteY4" fmla="*/ 252483 h 402609"/>
                <a:gd name="connsiteX5" fmla="*/ 102358 w 129654"/>
                <a:gd name="connsiteY5" fmla="*/ 232012 h 402609"/>
                <a:gd name="connsiteX6" fmla="*/ 61415 w 129654"/>
                <a:gd name="connsiteY6" fmla="*/ 184244 h 402609"/>
                <a:gd name="connsiteX7" fmla="*/ 20472 w 129654"/>
                <a:gd name="connsiteY7" fmla="*/ 156949 h 402609"/>
                <a:gd name="connsiteX8" fmla="*/ 0 w 129654"/>
                <a:gd name="connsiteY8" fmla="*/ 116006 h 402609"/>
                <a:gd name="connsiteX9" fmla="*/ 6824 w 129654"/>
                <a:gd name="connsiteY9" fmla="*/ 75062 h 402609"/>
                <a:gd name="connsiteX10" fmla="*/ 13648 w 129654"/>
                <a:gd name="connsiteY10" fmla="*/ 54591 h 402609"/>
                <a:gd name="connsiteX11" fmla="*/ 13648 w 129654"/>
                <a:gd name="connsiteY11" fmla="*/ 0 h 40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654" h="402609">
                  <a:moveTo>
                    <a:pt x="68239" y="402609"/>
                  </a:moveTo>
                  <a:cubicBezTo>
                    <a:pt x="77337" y="388961"/>
                    <a:pt x="85464" y="374613"/>
                    <a:pt x="95534" y="361665"/>
                  </a:cubicBezTo>
                  <a:cubicBezTo>
                    <a:pt x="101459" y="354047"/>
                    <a:pt x="111319" y="349630"/>
                    <a:pt x="116006" y="341194"/>
                  </a:cubicBezTo>
                  <a:cubicBezTo>
                    <a:pt x="122993" y="328618"/>
                    <a:pt x="129654" y="300250"/>
                    <a:pt x="129654" y="300250"/>
                  </a:cubicBezTo>
                  <a:cubicBezTo>
                    <a:pt x="127379" y="284328"/>
                    <a:pt x="128804" y="267417"/>
                    <a:pt x="122830" y="252483"/>
                  </a:cubicBezTo>
                  <a:cubicBezTo>
                    <a:pt x="119246" y="243523"/>
                    <a:pt x="108638" y="239339"/>
                    <a:pt x="102358" y="232012"/>
                  </a:cubicBezTo>
                  <a:cubicBezTo>
                    <a:pt x="84040" y="210641"/>
                    <a:pt x="83189" y="201179"/>
                    <a:pt x="61415" y="184244"/>
                  </a:cubicBezTo>
                  <a:cubicBezTo>
                    <a:pt x="48468" y="174174"/>
                    <a:pt x="20472" y="156949"/>
                    <a:pt x="20472" y="156949"/>
                  </a:cubicBezTo>
                  <a:cubicBezTo>
                    <a:pt x="13572" y="146600"/>
                    <a:pt x="0" y="130131"/>
                    <a:pt x="0" y="116006"/>
                  </a:cubicBezTo>
                  <a:cubicBezTo>
                    <a:pt x="0" y="102170"/>
                    <a:pt x="3822" y="88569"/>
                    <a:pt x="6824" y="75062"/>
                  </a:cubicBezTo>
                  <a:cubicBezTo>
                    <a:pt x="8384" y="68040"/>
                    <a:pt x="12997" y="61754"/>
                    <a:pt x="13648" y="54591"/>
                  </a:cubicBezTo>
                  <a:cubicBezTo>
                    <a:pt x="15296" y="36469"/>
                    <a:pt x="13648" y="18197"/>
                    <a:pt x="13648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7272945" y="3207224"/>
              <a:ext cx="137789" cy="395785"/>
            </a:xfrm>
            <a:custGeom>
              <a:avLst/>
              <a:gdLst>
                <a:gd name="connsiteX0" fmla="*/ 90022 w 137789"/>
                <a:gd name="connsiteY0" fmla="*/ 395785 h 395785"/>
                <a:gd name="connsiteX1" fmla="*/ 96846 w 137789"/>
                <a:gd name="connsiteY1" fmla="*/ 361666 h 395785"/>
                <a:gd name="connsiteX2" fmla="*/ 103670 w 137789"/>
                <a:gd name="connsiteY2" fmla="*/ 341194 h 395785"/>
                <a:gd name="connsiteX3" fmla="*/ 96846 w 137789"/>
                <a:gd name="connsiteY3" fmla="*/ 320722 h 395785"/>
                <a:gd name="connsiteX4" fmla="*/ 117318 w 137789"/>
                <a:gd name="connsiteY4" fmla="*/ 307075 h 395785"/>
                <a:gd name="connsiteX5" fmla="*/ 137789 w 137789"/>
                <a:gd name="connsiteY5" fmla="*/ 266131 h 395785"/>
                <a:gd name="connsiteX6" fmla="*/ 130965 w 137789"/>
                <a:gd name="connsiteY6" fmla="*/ 184245 h 395785"/>
                <a:gd name="connsiteX7" fmla="*/ 110494 w 137789"/>
                <a:gd name="connsiteY7" fmla="*/ 163773 h 395785"/>
                <a:gd name="connsiteX8" fmla="*/ 76374 w 137789"/>
                <a:gd name="connsiteY8" fmla="*/ 129654 h 395785"/>
                <a:gd name="connsiteX9" fmla="*/ 62727 w 137789"/>
                <a:gd name="connsiteY9" fmla="*/ 109182 h 395785"/>
                <a:gd name="connsiteX10" fmla="*/ 42255 w 137789"/>
                <a:gd name="connsiteY10" fmla="*/ 95534 h 395785"/>
                <a:gd name="connsiteX11" fmla="*/ 14959 w 137789"/>
                <a:gd name="connsiteY11" fmla="*/ 61415 h 395785"/>
                <a:gd name="connsiteX12" fmla="*/ 1312 w 137789"/>
                <a:gd name="connsiteY12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789" h="395785">
                  <a:moveTo>
                    <a:pt x="90022" y="395785"/>
                  </a:moveTo>
                  <a:cubicBezTo>
                    <a:pt x="92297" y="384412"/>
                    <a:pt x="94033" y="372918"/>
                    <a:pt x="96846" y="361666"/>
                  </a:cubicBezTo>
                  <a:cubicBezTo>
                    <a:pt x="98591" y="354688"/>
                    <a:pt x="103670" y="348387"/>
                    <a:pt x="103670" y="341194"/>
                  </a:cubicBezTo>
                  <a:cubicBezTo>
                    <a:pt x="103670" y="334001"/>
                    <a:pt x="99121" y="327546"/>
                    <a:pt x="96846" y="320722"/>
                  </a:cubicBezTo>
                  <a:cubicBezTo>
                    <a:pt x="103670" y="316173"/>
                    <a:pt x="111519" y="312874"/>
                    <a:pt x="117318" y="307075"/>
                  </a:cubicBezTo>
                  <a:cubicBezTo>
                    <a:pt x="130545" y="293848"/>
                    <a:pt x="132240" y="282779"/>
                    <a:pt x="137789" y="266131"/>
                  </a:cubicBezTo>
                  <a:cubicBezTo>
                    <a:pt x="135514" y="238836"/>
                    <a:pt x="138022" y="210710"/>
                    <a:pt x="130965" y="184245"/>
                  </a:cubicBezTo>
                  <a:cubicBezTo>
                    <a:pt x="128479" y="174920"/>
                    <a:pt x="116672" y="171187"/>
                    <a:pt x="110494" y="163773"/>
                  </a:cubicBezTo>
                  <a:cubicBezTo>
                    <a:pt x="82064" y="129656"/>
                    <a:pt x="113903" y="154672"/>
                    <a:pt x="76374" y="129654"/>
                  </a:cubicBezTo>
                  <a:cubicBezTo>
                    <a:pt x="71825" y="122830"/>
                    <a:pt x="68526" y="114981"/>
                    <a:pt x="62727" y="109182"/>
                  </a:cubicBezTo>
                  <a:cubicBezTo>
                    <a:pt x="56928" y="103383"/>
                    <a:pt x="47378" y="101938"/>
                    <a:pt x="42255" y="95534"/>
                  </a:cubicBezTo>
                  <a:cubicBezTo>
                    <a:pt x="4584" y="48447"/>
                    <a:pt x="73630" y="100529"/>
                    <a:pt x="14959" y="61415"/>
                  </a:cubicBezTo>
                  <a:cubicBezTo>
                    <a:pt x="-6258" y="29587"/>
                    <a:pt x="1312" y="49144"/>
                    <a:pt x="1312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7478973" y="3227696"/>
              <a:ext cx="156949" cy="395785"/>
            </a:xfrm>
            <a:custGeom>
              <a:avLst/>
              <a:gdLst>
                <a:gd name="connsiteX0" fmla="*/ 0 w 156949"/>
                <a:gd name="connsiteY0" fmla="*/ 395785 h 395785"/>
                <a:gd name="connsiteX1" fmla="*/ 6824 w 156949"/>
                <a:gd name="connsiteY1" fmla="*/ 300250 h 395785"/>
                <a:gd name="connsiteX2" fmla="*/ 20472 w 156949"/>
                <a:gd name="connsiteY2" fmla="*/ 238835 h 395785"/>
                <a:gd name="connsiteX3" fmla="*/ 34120 w 156949"/>
                <a:gd name="connsiteY3" fmla="*/ 197892 h 395785"/>
                <a:gd name="connsiteX4" fmla="*/ 75063 w 156949"/>
                <a:gd name="connsiteY4" fmla="*/ 163773 h 395785"/>
                <a:gd name="connsiteX5" fmla="*/ 95534 w 156949"/>
                <a:gd name="connsiteY5" fmla="*/ 122829 h 395785"/>
                <a:gd name="connsiteX6" fmla="*/ 102358 w 156949"/>
                <a:gd name="connsiteY6" fmla="*/ 102358 h 395785"/>
                <a:gd name="connsiteX7" fmla="*/ 116006 w 156949"/>
                <a:gd name="connsiteY7" fmla="*/ 81886 h 395785"/>
                <a:gd name="connsiteX8" fmla="*/ 129654 w 156949"/>
                <a:gd name="connsiteY8" fmla="*/ 40943 h 395785"/>
                <a:gd name="connsiteX9" fmla="*/ 156949 w 156949"/>
                <a:gd name="connsiteY9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49" h="395785">
                  <a:moveTo>
                    <a:pt x="0" y="395785"/>
                  </a:moveTo>
                  <a:cubicBezTo>
                    <a:pt x="2275" y="363940"/>
                    <a:pt x="3482" y="332001"/>
                    <a:pt x="6824" y="300250"/>
                  </a:cubicBezTo>
                  <a:cubicBezTo>
                    <a:pt x="7877" y="290248"/>
                    <a:pt x="16989" y="250444"/>
                    <a:pt x="20472" y="238835"/>
                  </a:cubicBezTo>
                  <a:cubicBezTo>
                    <a:pt x="24606" y="225056"/>
                    <a:pt x="22150" y="205872"/>
                    <a:pt x="34120" y="197892"/>
                  </a:cubicBezTo>
                  <a:cubicBezTo>
                    <a:pt x="62620" y="178891"/>
                    <a:pt x="48792" y="190043"/>
                    <a:pt x="75063" y="163773"/>
                  </a:cubicBezTo>
                  <a:cubicBezTo>
                    <a:pt x="92214" y="112319"/>
                    <a:pt x="69079" y="175739"/>
                    <a:pt x="95534" y="122829"/>
                  </a:cubicBezTo>
                  <a:cubicBezTo>
                    <a:pt x="98751" y="116396"/>
                    <a:pt x="99141" y="108791"/>
                    <a:pt x="102358" y="102358"/>
                  </a:cubicBezTo>
                  <a:cubicBezTo>
                    <a:pt x="106026" y="95022"/>
                    <a:pt x="112675" y="89381"/>
                    <a:pt x="116006" y="81886"/>
                  </a:cubicBezTo>
                  <a:cubicBezTo>
                    <a:pt x="121849" y="68740"/>
                    <a:pt x="121674" y="52913"/>
                    <a:pt x="129654" y="40943"/>
                  </a:cubicBezTo>
                  <a:lnTo>
                    <a:pt x="156949" y="0"/>
                  </a:ln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7246961" y="3261815"/>
              <a:ext cx="177421" cy="320722"/>
            </a:xfrm>
            <a:custGeom>
              <a:avLst/>
              <a:gdLst>
                <a:gd name="connsiteX0" fmla="*/ 150126 w 177421"/>
                <a:gd name="connsiteY0" fmla="*/ 320722 h 320722"/>
                <a:gd name="connsiteX1" fmla="*/ 122830 w 177421"/>
                <a:gd name="connsiteY1" fmla="*/ 286603 h 320722"/>
                <a:gd name="connsiteX2" fmla="*/ 102358 w 177421"/>
                <a:gd name="connsiteY2" fmla="*/ 279779 h 320722"/>
                <a:gd name="connsiteX3" fmla="*/ 81887 w 177421"/>
                <a:gd name="connsiteY3" fmla="*/ 266131 h 320722"/>
                <a:gd name="connsiteX4" fmla="*/ 54591 w 177421"/>
                <a:gd name="connsiteY4" fmla="*/ 252484 h 320722"/>
                <a:gd name="connsiteX5" fmla="*/ 34120 w 177421"/>
                <a:gd name="connsiteY5" fmla="*/ 232012 h 320722"/>
                <a:gd name="connsiteX6" fmla="*/ 13648 w 177421"/>
                <a:gd name="connsiteY6" fmla="*/ 218364 h 320722"/>
                <a:gd name="connsiteX7" fmla="*/ 0 w 177421"/>
                <a:gd name="connsiteY7" fmla="*/ 170597 h 320722"/>
                <a:gd name="connsiteX8" fmla="*/ 6824 w 177421"/>
                <a:gd name="connsiteY8" fmla="*/ 109182 h 320722"/>
                <a:gd name="connsiteX9" fmla="*/ 47767 w 177421"/>
                <a:gd name="connsiteY9" fmla="*/ 75063 h 320722"/>
                <a:gd name="connsiteX10" fmla="*/ 68239 w 177421"/>
                <a:gd name="connsiteY10" fmla="*/ 61415 h 320722"/>
                <a:gd name="connsiteX11" fmla="*/ 136478 w 177421"/>
                <a:gd name="connsiteY11" fmla="*/ 40943 h 320722"/>
                <a:gd name="connsiteX12" fmla="*/ 156949 w 177421"/>
                <a:gd name="connsiteY12" fmla="*/ 34119 h 320722"/>
                <a:gd name="connsiteX13" fmla="*/ 177421 w 177421"/>
                <a:gd name="connsiteY13" fmla="*/ 0 h 32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421" h="320722">
                  <a:moveTo>
                    <a:pt x="150126" y="320722"/>
                  </a:moveTo>
                  <a:cubicBezTo>
                    <a:pt x="141027" y="309349"/>
                    <a:pt x="133888" y="296081"/>
                    <a:pt x="122830" y="286603"/>
                  </a:cubicBezTo>
                  <a:cubicBezTo>
                    <a:pt x="117369" y="281922"/>
                    <a:pt x="108792" y="282996"/>
                    <a:pt x="102358" y="279779"/>
                  </a:cubicBezTo>
                  <a:cubicBezTo>
                    <a:pt x="95023" y="276111"/>
                    <a:pt x="89008" y="270200"/>
                    <a:pt x="81887" y="266131"/>
                  </a:cubicBezTo>
                  <a:cubicBezTo>
                    <a:pt x="73055" y="261084"/>
                    <a:pt x="63690" y="257033"/>
                    <a:pt x="54591" y="252484"/>
                  </a:cubicBezTo>
                  <a:cubicBezTo>
                    <a:pt x="47767" y="245660"/>
                    <a:pt x="41534" y="238190"/>
                    <a:pt x="34120" y="232012"/>
                  </a:cubicBezTo>
                  <a:cubicBezTo>
                    <a:pt x="27820" y="226761"/>
                    <a:pt x="18771" y="224768"/>
                    <a:pt x="13648" y="218364"/>
                  </a:cubicBezTo>
                  <a:cubicBezTo>
                    <a:pt x="10088" y="213915"/>
                    <a:pt x="446" y="172380"/>
                    <a:pt x="0" y="170597"/>
                  </a:cubicBezTo>
                  <a:cubicBezTo>
                    <a:pt x="2275" y="150125"/>
                    <a:pt x="1828" y="129165"/>
                    <a:pt x="6824" y="109182"/>
                  </a:cubicBezTo>
                  <a:cubicBezTo>
                    <a:pt x="12630" y="85957"/>
                    <a:pt x="29861" y="85295"/>
                    <a:pt x="47767" y="75063"/>
                  </a:cubicBezTo>
                  <a:cubicBezTo>
                    <a:pt x="54888" y="70994"/>
                    <a:pt x="60744" y="64746"/>
                    <a:pt x="68239" y="61415"/>
                  </a:cubicBezTo>
                  <a:cubicBezTo>
                    <a:pt x="97431" y="48440"/>
                    <a:pt x="108687" y="48884"/>
                    <a:pt x="136478" y="40943"/>
                  </a:cubicBezTo>
                  <a:cubicBezTo>
                    <a:pt x="143394" y="38967"/>
                    <a:pt x="150125" y="36394"/>
                    <a:pt x="156949" y="34119"/>
                  </a:cubicBezTo>
                  <a:cubicBezTo>
                    <a:pt x="173418" y="9416"/>
                    <a:pt x="166929" y="20983"/>
                    <a:pt x="177421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0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B</a:t>
            </a:r>
            <a:r>
              <a:rPr lang="de-DE" sz="1600" dirty="0" err="1" smtClean="0"/>
              <a:t>ypass</a:t>
            </a:r>
            <a:r>
              <a:rPr lang="de-DE" sz="1600" dirty="0" smtClean="0"/>
              <a:t> </a:t>
            </a:r>
            <a:r>
              <a:rPr lang="de-DE" sz="1600" dirty="0" err="1"/>
              <a:t>operation</a:t>
            </a:r>
            <a:endParaRPr lang="de-DE" sz="1600" dirty="0"/>
          </a:p>
        </p:txBody>
      </p:sp>
      <p:sp>
        <p:nvSpPr>
          <p:cNvPr id="188" name="Rectangle 187"/>
          <p:cNvSpPr/>
          <p:nvPr/>
        </p:nvSpPr>
        <p:spPr>
          <a:xfrm>
            <a:off x="0" y="119808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>
                <a:latin typeface="Calibri"/>
              </a:rPr>
              <a:t>Bypass </a:t>
            </a:r>
            <a:r>
              <a:rPr lang="en-US" sz="1800" b="1" u="sng" dirty="0" smtClean="0">
                <a:latin typeface="Calibri"/>
              </a:rPr>
              <a:t>operation: </a:t>
            </a:r>
            <a:r>
              <a:rPr lang="en-US" sz="1800" b="1" u="sng" dirty="0" err="1" smtClean="0">
                <a:latin typeface="Calibri"/>
              </a:rPr>
              <a:t>Massflow</a:t>
            </a:r>
            <a:r>
              <a:rPr lang="en-US" sz="1800" b="1" u="sng" dirty="0" smtClean="0">
                <a:latin typeface="Calibri"/>
              </a:rPr>
              <a:t> compensation, temperature adjustment &amp; stand alone operation</a:t>
            </a:r>
            <a:endParaRPr lang="en-US" sz="1800" b="1" u="sng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52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0750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87230" y="2312812"/>
            <a:ext cx="7063342" cy="2658895"/>
            <a:chOff x="52078" y="1567416"/>
            <a:chExt cx="8898868" cy="3585607"/>
          </a:xfrm>
        </p:grpSpPr>
        <p:grpSp>
          <p:nvGrpSpPr>
            <p:cNvPr id="7" name="Group 6"/>
            <p:cNvGrpSpPr/>
            <p:nvPr/>
          </p:nvGrpSpPr>
          <p:grpSpPr>
            <a:xfrm>
              <a:off x="52078" y="1567416"/>
              <a:ext cx="8898868" cy="3585607"/>
              <a:chOff x="63498" y="1567416"/>
              <a:chExt cx="8898868" cy="358560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99" y="1567416"/>
                <a:ext cx="8898867" cy="3576083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 bwMode="auto">
              <a:xfrm>
                <a:off x="882650" y="3254788"/>
                <a:ext cx="3797300" cy="73936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495300" y="2014846"/>
                <a:ext cx="3695700" cy="90615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2781300" y="2654300"/>
                <a:ext cx="476250" cy="3556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2019300" y="2628900"/>
                <a:ext cx="476250" cy="3556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882650" y="2660650"/>
                <a:ext cx="476250" cy="3556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3587750" y="2641600"/>
                <a:ext cx="419100" cy="3556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469900" y="2622550"/>
                <a:ext cx="419100" cy="3556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63498" y="4248149"/>
                <a:ext cx="4857752" cy="89534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73024" y="3282950"/>
                <a:ext cx="692151" cy="109855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5016500" y="2022475"/>
                <a:ext cx="419100" cy="3460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5035550" y="2454275"/>
                <a:ext cx="419100" cy="53022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5035550" y="3069845"/>
                <a:ext cx="419100" cy="51790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5518974" y="1997076"/>
                <a:ext cx="495300" cy="4572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7740650" y="4648200"/>
                <a:ext cx="1221716" cy="50482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8693150" y="2381250"/>
                <a:ext cx="269216" cy="149542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5540376" y="3119435"/>
                <a:ext cx="387350" cy="74771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5051424" y="3670298"/>
                <a:ext cx="479425" cy="19684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4595794" y="2740818"/>
                <a:ext cx="103207" cy="27463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258416" y="3074091"/>
                <a:ext cx="543271" cy="19339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73023" y="2368550"/>
                <a:ext cx="346076" cy="4572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4191000" y="1985200"/>
                <a:ext cx="641350" cy="80327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4595794" y="2683668"/>
                <a:ext cx="246603" cy="23733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5574738" y="3499642"/>
                <a:ext cx="381562" cy="14605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4987920" y="4076700"/>
                <a:ext cx="447679" cy="50165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4679950" y="4775198"/>
                <a:ext cx="751935" cy="3683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5343470" y="4478734"/>
                <a:ext cx="94203" cy="23733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6127750" y="2978151"/>
                <a:ext cx="615950" cy="92630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6207087" y="3770706"/>
                <a:ext cx="94203" cy="23733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6026150" y="2632868"/>
                <a:ext cx="275139" cy="119935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6127751" y="1975540"/>
                <a:ext cx="192028" cy="62161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1498599" y="4054476"/>
                <a:ext cx="3422651" cy="18097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>
                <a:off x="5162674" y="2232026"/>
                <a:ext cx="307723" cy="11668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7681914" y="2064095"/>
                <a:ext cx="458786" cy="46955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6763869" y="2800349"/>
              <a:ext cx="236136" cy="134461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645546" y="2631887"/>
              <a:ext cx="455501" cy="1614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8028113" y="2693313"/>
              <a:ext cx="570586" cy="1250533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8050695" y="3347505"/>
              <a:ext cx="536076" cy="536107"/>
            </a:xfrm>
            <a:prstGeom prst="rect">
              <a:avLst/>
            </a:prstGeom>
            <a:solidFill>
              <a:srgbClr val="00CC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8098403" y="3747792"/>
              <a:ext cx="457199" cy="168865"/>
            </a:xfrm>
            <a:prstGeom prst="rect">
              <a:avLst/>
            </a:prstGeom>
            <a:solidFill>
              <a:srgbClr val="00CC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96" name="Rectangle 95"/>
          <p:cNvSpPr/>
          <p:nvPr/>
        </p:nvSpPr>
        <p:spPr bwMode="auto">
          <a:xfrm>
            <a:off x="6120696" y="2623133"/>
            <a:ext cx="385113" cy="435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6561503" y="3094931"/>
            <a:ext cx="333980" cy="10264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6583304" y="2634839"/>
            <a:ext cx="273673" cy="4123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01" name="Straight Connector 100"/>
          <p:cNvCxnSpPr/>
          <p:nvPr/>
        </p:nvCxnSpPr>
        <p:spPr bwMode="auto">
          <a:xfrm>
            <a:off x="1191149" y="2602154"/>
            <a:ext cx="322286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03" name="Straight Connector 102"/>
          <p:cNvCxnSpPr/>
          <p:nvPr/>
        </p:nvCxnSpPr>
        <p:spPr bwMode="auto">
          <a:xfrm>
            <a:off x="1191149" y="2597094"/>
            <a:ext cx="0" cy="81441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1" name="Rectangle 110"/>
          <p:cNvSpPr/>
          <p:nvPr/>
        </p:nvSpPr>
        <p:spPr bwMode="auto">
          <a:xfrm>
            <a:off x="6755278" y="3365664"/>
            <a:ext cx="195737" cy="175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15" name="Straight Arrow Connector 114"/>
          <p:cNvCxnSpPr/>
          <p:nvPr/>
        </p:nvCxnSpPr>
        <p:spPr bwMode="auto">
          <a:xfrm>
            <a:off x="1493318" y="4136828"/>
            <a:ext cx="191774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5" name="Rectangle 134"/>
          <p:cNvSpPr/>
          <p:nvPr/>
        </p:nvSpPr>
        <p:spPr bwMode="auto">
          <a:xfrm>
            <a:off x="1973855" y="3252434"/>
            <a:ext cx="195737" cy="175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87" name="Rectangle 286"/>
          <p:cNvSpPr/>
          <p:nvPr/>
        </p:nvSpPr>
        <p:spPr bwMode="auto">
          <a:xfrm>
            <a:off x="3016913" y="3322065"/>
            <a:ext cx="398361" cy="175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88" name="Rectangle 287"/>
          <p:cNvSpPr/>
          <p:nvPr/>
        </p:nvSpPr>
        <p:spPr bwMode="auto">
          <a:xfrm>
            <a:off x="3604472" y="3323597"/>
            <a:ext cx="398361" cy="175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86" name="Rectangle 285"/>
          <p:cNvSpPr/>
          <p:nvPr/>
        </p:nvSpPr>
        <p:spPr bwMode="auto">
          <a:xfrm>
            <a:off x="2415197" y="3337708"/>
            <a:ext cx="398361" cy="175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04" name="Rectangle 303"/>
          <p:cNvSpPr/>
          <p:nvPr/>
        </p:nvSpPr>
        <p:spPr bwMode="auto">
          <a:xfrm>
            <a:off x="4191185" y="3426659"/>
            <a:ext cx="275520" cy="175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06" name="Rectangle 305"/>
          <p:cNvSpPr/>
          <p:nvPr/>
        </p:nvSpPr>
        <p:spPr bwMode="auto">
          <a:xfrm>
            <a:off x="2202013" y="3268213"/>
            <a:ext cx="2021959" cy="3001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07" name="Rectangle 306"/>
          <p:cNvSpPr/>
          <p:nvPr/>
        </p:nvSpPr>
        <p:spPr bwMode="auto">
          <a:xfrm>
            <a:off x="1881373" y="3948794"/>
            <a:ext cx="275520" cy="175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308" name="Straight Connector 307"/>
          <p:cNvCxnSpPr/>
          <p:nvPr/>
        </p:nvCxnSpPr>
        <p:spPr bwMode="auto">
          <a:xfrm>
            <a:off x="1660042" y="4136828"/>
            <a:ext cx="93108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0" name="Straight Connector 309"/>
          <p:cNvCxnSpPr/>
          <p:nvPr/>
        </p:nvCxnSpPr>
        <p:spPr bwMode="auto">
          <a:xfrm>
            <a:off x="4804736" y="2930005"/>
            <a:ext cx="0" cy="900372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2" name="Straight Connector 311"/>
          <p:cNvCxnSpPr/>
          <p:nvPr/>
        </p:nvCxnSpPr>
        <p:spPr bwMode="auto">
          <a:xfrm>
            <a:off x="5190216" y="2930005"/>
            <a:ext cx="0" cy="900372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28" name="Straight Connector 327"/>
          <p:cNvCxnSpPr/>
          <p:nvPr/>
        </p:nvCxnSpPr>
        <p:spPr bwMode="auto">
          <a:xfrm>
            <a:off x="4794552" y="2930636"/>
            <a:ext cx="190376" cy="0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42" name="Rectangle 341"/>
          <p:cNvSpPr/>
          <p:nvPr/>
        </p:nvSpPr>
        <p:spPr bwMode="auto">
          <a:xfrm>
            <a:off x="5148307" y="2621390"/>
            <a:ext cx="99988" cy="2842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43" name="Rectangle 342"/>
          <p:cNvSpPr/>
          <p:nvPr/>
        </p:nvSpPr>
        <p:spPr bwMode="auto">
          <a:xfrm>
            <a:off x="4742997" y="2428371"/>
            <a:ext cx="526275" cy="1664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345" name="Straight Connector 344"/>
          <p:cNvCxnSpPr/>
          <p:nvPr/>
        </p:nvCxnSpPr>
        <p:spPr bwMode="auto">
          <a:xfrm>
            <a:off x="4794552" y="3830376"/>
            <a:ext cx="200559" cy="0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47" name="Straight Connector 346"/>
          <p:cNvCxnSpPr/>
          <p:nvPr/>
        </p:nvCxnSpPr>
        <p:spPr bwMode="auto">
          <a:xfrm>
            <a:off x="5078896" y="3830376"/>
            <a:ext cx="119405" cy="0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49" name="Straight Connector 348"/>
          <p:cNvCxnSpPr/>
          <p:nvPr/>
        </p:nvCxnSpPr>
        <p:spPr bwMode="auto">
          <a:xfrm>
            <a:off x="5078128" y="3401151"/>
            <a:ext cx="119405" cy="0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51" name="Straight Connector 350"/>
          <p:cNvCxnSpPr/>
          <p:nvPr/>
        </p:nvCxnSpPr>
        <p:spPr bwMode="auto">
          <a:xfrm>
            <a:off x="4815094" y="3403347"/>
            <a:ext cx="169834" cy="0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59" name="Rectangle 358"/>
          <p:cNvSpPr/>
          <p:nvPr/>
        </p:nvSpPr>
        <p:spPr bwMode="auto">
          <a:xfrm>
            <a:off x="4466705" y="3286485"/>
            <a:ext cx="275520" cy="3236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362" name="Straight Connector 361"/>
          <p:cNvCxnSpPr/>
          <p:nvPr/>
        </p:nvCxnSpPr>
        <p:spPr bwMode="auto">
          <a:xfrm>
            <a:off x="5080457" y="2930636"/>
            <a:ext cx="119405" cy="0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63" name="Rectangle 362"/>
          <p:cNvSpPr/>
          <p:nvPr/>
        </p:nvSpPr>
        <p:spPr bwMode="auto">
          <a:xfrm>
            <a:off x="5151451" y="2821098"/>
            <a:ext cx="84764" cy="9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364" name="Straight Arrow Connector 363"/>
          <p:cNvCxnSpPr/>
          <p:nvPr/>
        </p:nvCxnSpPr>
        <p:spPr bwMode="auto">
          <a:xfrm>
            <a:off x="5159637" y="4137712"/>
            <a:ext cx="191774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65" name="Straight Arrow Connector 364"/>
          <p:cNvCxnSpPr/>
          <p:nvPr/>
        </p:nvCxnSpPr>
        <p:spPr bwMode="auto">
          <a:xfrm flipH="1">
            <a:off x="1186696" y="2844703"/>
            <a:ext cx="4397" cy="23329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75" name="Rectangle 374"/>
          <p:cNvSpPr/>
          <p:nvPr/>
        </p:nvSpPr>
        <p:spPr bwMode="auto">
          <a:xfrm>
            <a:off x="5377621" y="3202042"/>
            <a:ext cx="275520" cy="3236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374" name="Straight Connector 373"/>
          <p:cNvCxnSpPr/>
          <p:nvPr/>
        </p:nvCxnSpPr>
        <p:spPr bwMode="auto">
          <a:xfrm>
            <a:off x="5571869" y="3077994"/>
            <a:ext cx="0" cy="792974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78" name="Straight Arrow Connector 377"/>
          <p:cNvCxnSpPr/>
          <p:nvPr/>
        </p:nvCxnSpPr>
        <p:spPr bwMode="auto">
          <a:xfrm>
            <a:off x="5574038" y="3948794"/>
            <a:ext cx="0" cy="189012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85" name="Straight Arrow Connector 384"/>
          <p:cNvCxnSpPr/>
          <p:nvPr/>
        </p:nvCxnSpPr>
        <p:spPr bwMode="auto">
          <a:xfrm>
            <a:off x="5572572" y="3488557"/>
            <a:ext cx="0" cy="189012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86" name="Rectangle 385"/>
          <p:cNvSpPr/>
          <p:nvPr/>
        </p:nvSpPr>
        <p:spPr bwMode="auto">
          <a:xfrm>
            <a:off x="5250385" y="3349746"/>
            <a:ext cx="275520" cy="3236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336" name="Straight Arrow Connector 335"/>
          <p:cNvCxnSpPr/>
          <p:nvPr/>
        </p:nvCxnSpPr>
        <p:spPr bwMode="auto">
          <a:xfrm flipH="1" flipV="1">
            <a:off x="5184757" y="3399129"/>
            <a:ext cx="118149" cy="2022"/>
          </a:xfrm>
          <a:prstGeom prst="straightConnector1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87" name="Straight Connector 386"/>
          <p:cNvCxnSpPr/>
          <p:nvPr/>
        </p:nvCxnSpPr>
        <p:spPr bwMode="auto">
          <a:xfrm>
            <a:off x="5489249" y="4347483"/>
            <a:ext cx="1379769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94" name="Straight Arrow Connector 393"/>
          <p:cNvCxnSpPr/>
          <p:nvPr/>
        </p:nvCxnSpPr>
        <p:spPr bwMode="auto">
          <a:xfrm>
            <a:off x="6328644" y="4137712"/>
            <a:ext cx="191774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96" name="Straight Connector 395"/>
          <p:cNvCxnSpPr/>
          <p:nvPr/>
        </p:nvCxnSpPr>
        <p:spPr bwMode="auto">
          <a:xfrm>
            <a:off x="5166375" y="4954806"/>
            <a:ext cx="93134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00" name="Straight Connector 399"/>
          <p:cNvCxnSpPr/>
          <p:nvPr/>
        </p:nvCxnSpPr>
        <p:spPr bwMode="auto">
          <a:xfrm>
            <a:off x="6097719" y="4839985"/>
            <a:ext cx="594332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04" name="Rectangle 403"/>
          <p:cNvSpPr/>
          <p:nvPr/>
        </p:nvSpPr>
        <p:spPr bwMode="auto">
          <a:xfrm>
            <a:off x="6675495" y="4396624"/>
            <a:ext cx="275520" cy="1995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05" name="Rectangle 404"/>
          <p:cNvSpPr/>
          <p:nvPr/>
        </p:nvSpPr>
        <p:spPr bwMode="auto">
          <a:xfrm>
            <a:off x="6933706" y="4298020"/>
            <a:ext cx="187429" cy="2508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403" name="Straight Connector 402"/>
          <p:cNvCxnSpPr/>
          <p:nvPr/>
        </p:nvCxnSpPr>
        <p:spPr bwMode="auto">
          <a:xfrm>
            <a:off x="6402042" y="4518635"/>
            <a:ext cx="48304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07" name="Straight Connector 406"/>
          <p:cNvCxnSpPr/>
          <p:nvPr/>
        </p:nvCxnSpPr>
        <p:spPr bwMode="auto">
          <a:xfrm>
            <a:off x="6876112" y="4513229"/>
            <a:ext cx="0" cy="32675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08" name="Rectangle 407"/>
          <p:cNvSpPr/>
          <p:nvPr/>
        </p:nvSpPr>
        <p:spPr bwMode="auto">
          <a:xfrm>
            <a:off x="6898126" y="4589950"/>
            <a:ext cx="44559" cy="2369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411" name="Straight Connector 410"/>
          <p:cNvCxnSpPr/>
          <p:nvPr/>
        </p:nvCxnSpPr>
        <p:spPr bwMode="auto">
          <a:xfrm>
            <a:off x="6097719" y="4515686"/>
            <a:ext cx="21553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6" name="Straight Connector 415"/>
          <p:cNvCxnSpPr/>
          <p:nvPr/>
        </p:nvCxnSpPr>
        <p:spPr bwMode="auto">
          <a:xfrm>
            <a:off x="6768345" y="4839985"/>
            <a:ext cx="21553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7" name="Straight Connector 416"/>
          <p:cNvCxnSpPr/>
          <p:nvPr/>
        </p:nvCxnSpPr>
        <p:spPr bwMode="auto">
          <a:xfrm>
            <a:off x="6973760" y="4133402"/>
            <a:ext cx="0" cy="706583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0" name="Straight Connector 419"/>
          <p:cNvCxnSpPr/>
          <p:nvPr/>
        </p:nvCxnSpPr>
        <p:spPr bwMode="auto">
          <a:xfrm>
            <a:off x="6768024" y="4138168"/>
            <a:ext cx="21553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1" name="Straight Connector 420"/>
          <p:cNvCxnSpPr/>
          <p:nvPr/>
        </p:nvCxnSpPr>
        <p:spPr bwMode="auto">
          <a:xfrm>
            <a:off x="6880047" y="4143705"/>
            <a:ext cx="0" cy="214628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3" name="Straight Connector 422"/>
          <p:cNvCxnSpPr/>
          <p:nvPr/>
        </p:nvCxnSpPr>
        <p:spPr bwMode="auto">
          <a:xfrm>
            <a:off x="5166375" y="4347483"/>
            <a:ext cx="244297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5" name="Straight Connector 424"/>
          <p:cNvCxnSpPr/>
          <p:nvPr/>
        </p:nvCxnSpPr>
        <p:spPr bwMode="auto">
          <a:xfrm>
            <a:off x="4990400" y="4660094"/>
            <a:ext cx="734035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7" name="Straight Connector 426"/>
          <p:cNvCxnSpPr/>
          <p:nvPr/>
        </p:nvCxnSpPr>
        <p:spPr bwMode="auto">
          <a:xfrm flipV="1">
            <a:off x="5824909" y="4663872"/>
            <a:ext cx="141708" cy="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30" name="Straight Connector 429"/>
          <p:cNvCxnSpPr/>
          <p:nvPr/>
        </p:nvCxnSpPr>
        <p:spPr bwMode="auto">
          <a:xfrm>
            <a:off x="6097719" y="4508811"/>
            <a:ext cx="0" cy="45533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32" name="Straight Connector 431"/>
          <p:cNvCxnSpPr/>
          <p:nvPr/>
        </p:nvCxnSpPr>
        <p:spPr bwMode="auto">
          <a:xfrm>
            <a:off x="5176886" y="4337061"/>
            <a:ext cx="1988" cy="63341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37" name="Straight Connector 436"/>
          <p:cNvCxnSpPr/>
          <p:nvPr/>
        </p:nvCxnSpPr>
        <p:spPr bwMode="auto">
          <a:xfrm>
            <a:off x="5969593" y="4350020"/>
            <a:ext cx="0" cy="32135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43" name="Straight Connector 442"/>
          <p:cNvCxnSpPr/>
          <p:nvPr/>
        </p:nvCxnSpPr>
        <p:spPr bwMode="auto">
          <a:xfrm>
            <a:off x="4623718" y="3401151"/>
            <a:ext cx="0" cy="127021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45" name="Straight Arrow Connector 444"/>
          <p:cNvCxnSpPr/>
          <p:nvPr/>
        </p:nvCxnSpPr>
        <p:spPr bwMode="auto">
          <a:xfrm flipH="1">
            <a:off x="5326650" y="4660323"/>
            <a:ext cx="398511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46" name="Straight Arrow Connector 445"/>
          <p:cNvCxnSpPr/>
          <p:nvPr/>
        </p:nvCxnSpPr>
        <p:spPr bwMode="auto">
          <a:xfrm flipH="1">
            <a:off x="5497252" y="4955514"/>
            <a:ext cx="398511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47" name="Straight Arrow Connector 446"/>
          <p:cNvCxnSpPr/>
          <p:nvPr/>
        </p:nvCxnSpPr>
        <p:spPr bwMode="auto">
          <a:xfrm flipH="1">
            <a:off x="6252491" y="4347544"/>
            <a:ext cx="398511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48" name="Straight Arrow Connector 447"/>
          <p:cNvCxnSpPr/>
          <p:nvPr/>
        </p:nvCxnSpPr>
        <p:spPr bwMode="auto">
          <a:xfrm flipH="1">
            <a:off x="6568584" y="4520127"/>
            <a:ext cx="146961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0" name="Straight Arrow Connector 449"/>
          <p:cNvCxnSpPr/>
          <p:nvPr/>
        </p:nvCxnSpPr>
        <p:spPr bwMode="auto">
          <a:xfrm flipH="1">
            <a:off x="6358848" y="4839985"/>
            <a:ext cx="146961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1" name="Straight Arrow Connector 450"/>
          <p:cNvCxnSpPr/>
          <p:nvPr/>
        </p:nvCxnSpPr>
        <p:spPr bwMode="auto">
          <a:xfrm flipH="1">
            <a:off x="5571869" y="4347544"/>
            <a:ext cx="146961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2" name="Straight Arrow Connector 451"/>
          <p:cNvCxnSpPr/>
          <p:nvPr/>
        </p:nvCxnSpPr>
        <p:spPr bwMode="auto">
          <a:xfrm flipH="1">
            <a:off x="4976961" y="4658838"/>
            <a:ext cx="146961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3" name="Straight Arrow Connector 452"/>
          <p:cNvCxnSpPr/>
          <p:nvPr/>
        </p:nvCxnSpPr>
        <p:spPr bwMode="auto">
          <a:xfrm flipH="1" flipV="1">
            <a:off x="4621719" y="3586941"/>
            <a:ext cx="1" cy="187839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5" name="Straight Arrow Connector 454"/>
          <p:cNvCxnSpPr/>
          <p:nvPr/>
        </p:nvCxnSpPr>
        <p:spPr bwMode="auto">
          <a:xfrm flipH="1" flipV="1">
            <a:off x="4621873" y="4256100"/>
            <a:ext cx="1" cy="187839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57" name="Rectangle 456"/>
          <p:cNvSpPr/>
          <p:nvPr/>
        </p:nvSpPr>
        <p:spPr bwMode="auto">
          <a:xfrm>
            <a:off x="4734403" y="3415493"/>
            <a:ext cx="52561" cy="12309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10" name="Straight Connector 109"/>
          <p:cNvCxnSpPr/>
          <p:nvPr/>
        </p:nvCxnSpPr>
        <p:spPr bwMode="auto">
          <a:xfrm>
            <a:off x="1847543" y="4136828"/>
            <a:ext cx="5021476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60" name="Straight Connector 459"/>
          <p:cNvCxnSpPr/>
          <p:nvPr/>
        </p:nvCxnSpPr>
        <p:spPr bwMode="auto">
          <a:xfrm>
            <a:off x="7075541" y="3581042"/>
            <a:ext cx="0" cy="1008908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69" name="Straight Connector 468"/>
          <p:cNvCxnSpPr/>
          <p:nvPr/>
        </p:nvCxnSpPr>
        <p:spPr bwMode="auto">
          <a:xfrm>
            <a:off x="7066229" y="3586941"/>
            <a:ext cx="244297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0" name="Straight Connector 469"/>
          <p:cNvCxnSpPr/>
          <p:nvPr/>
        </p:nvCxnSpPr>
        <p:spPr bwMode="auto">
          <a:xfrm>
            <a:off x="4620345" y="4663872"/>
            <a:ext cx="263480" cy="1204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2" name="Straight Arrow Connector 471"/>
          <p:cNvCxnSpPr/>
          <p:nvPr/>
        </p:nvCxnSpPr>
        <p:spPr bwMode="auto">
          <a:xfrm>
            <a:off x="6537839" y="2625331"/>
            <a:ext cx="0" cy="189012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81" name="Rectangle 480"/>
          <p:cNvSpPr/>
          <p:nvPr/>
        </p:nvSpPr>
        <p:spPr bwMode="auto">
          <a:xfrm>
            <a:off x="5911754" y="2945766"/>
            <a:ext cx="302859" cy="1083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484" name="Straight Connector 483"/>
          <p:cNvCxnSpPr/>
          <p:nvPr/>
        </p:nvCxnSpPr>
        <p:spPr bwMode="auto">
          <a:xfrm>
            <a:off x="6082086" y="2631425"/>
            <a:ext cx="0" cy="26075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87" name="Straight Connector 486"/>
          <p:cNvCxnSpPr/>
          <p:nvPr/>
        </p:nvCxnSpPr>
        <p:spPr bwMode="auto">
          <a:xfrm flipH="1">
            <a:off x="6081684" y="2455558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93" name="Straight Connector 492"/>
          <p:cNvCxnSpPr/>
          <p:nvPr/>
        </p:nvCxnSpPr>
        <p:spPr bwMode="auto">
          <a:xfrm flipH="1">
            <a:off x="6536209" y="2311584"/>
            <a:ext cx="1457" cy="77316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96" name="Straight Connector 495"/>
          <p:cNvCxnSpPr/>
          <p:nvPr/>
        </p:nvCxnSpPr>
        <p:spPr bwMode="auto">
          <a:xfrm flipH="1">
            <a:off x="6079852" y="2313602"/>
            <a:ext cx="1457" cy="77316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97" name="Straight Arrow Connector 496"/>
          <p:cNvCxnSpPr/>
          <p:nvPr/>
        </p:nvCxnSpPr>
        <p:spPr bwMode="auto">
          <a:xfrm flipH="1">
            <a:off x="6069698" y="3316558"/>
            <a:ext cx="472487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00" name="Rectangle 499"/>
          <p:cNvSpPr/>
          <p:nvPr/>
        </p:nvSpPr>
        <p:spPr bwMode="auto">
          <a:xfrm>
            <a:off x="5981216" y="3024337"/>
            <a:ext cx="602088" cy="104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477" name="Straight Connector 476"/>
          <p:cNvCxnSpPr/>
          <p:nvPr/>
        </p:nvCxnSpPr>
        <p:spPr bwMode="auto">
          <a:xfrm>
            <a:off x="6542185" y="3118788"/>
            <a:ext cx="0" cy="20480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80" name="Straight Connector 479"/>
          <p:cNvCxnSpPr/>
          <p:nvPr/>
        </p:nvCxnSpPr>
        <p:spPr bwMode="auto">
          <a:xfrm>
            <a:off x="6082086" y="3118788"/>
            <a:ext cx="0" cy="19777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72" name="Straight Connector 371"/>
          <p:cNvCxnSpPr/>
          <p:nvPr/>
        </p:nvCxnSpPr>
        <p:spPr bwMode="auto">
          <a:xfrm>
            <a:off x="5564553" y="3079425"/>
            <a:ext cx="80413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82" name="Straight Arrow Connector 481"/>
          <p:cNvCxnSpPr/>
          <p:nvPr/>
        </p:nvCxnSpPr>
        <p:spPr bwMode="auto">
          <a:xfrm flipV="1">
            <a:off x="6082086" y="2779968"/>
            <a:ext cx="0" cy="270066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3" name="Straight Connector 472"/>
          <p:cNvCxnSpPr/>
          <p:nvPr/>
        </p:nvCxnSpPr>
        <p:spPr bwMode="auto">
          <a:xfrm>
            <a:off x="6539925" y="2896998"/>
            <a:ext cx="0" cy="15020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01" name="Straight Connector 500"/>
          <p:cNvCxnSpPr/>
          <p:nvPr/>
        </p:nvCxnSpPr>
        <p:spPr bwMode="auto">
          <a:xfrm>
            <a:off x="7254947" y="4057373"/>
            <a:ext cx="0" cy="532577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05" name="Straight Connector 504"/>
          <p:cNvCxnSpPr/>
          <p:nvPr/>
        </p:nvCxnSpPr>
        <p:spPr bwMode="auto">
          <a:xfrm>
            <a:off x="7239774" y="4581133"/>
            <a:ext cx="277593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07" name="Straight Connector 506"/>
          <p:cNvCxnSpPr/>
          <p:nvPr/>
        </p:nvCxnSpPr>
        <p:spPr bwMode="auto">
          <a:xfrm>
            <a:off x="7613171" y="4581133"/>
            <a:ext cx="134933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09" name="Straight Arrow Connector 508"/>
          <p:cNvCxnSpPr/>
          <p:nvPr/>
        </p:nvCxnSpPr>
        <p:spPr bwMode="auto">
          <a:xfrm flipV="1">
            <a:off x="7737311" y="2737188"/>
            <a:ext cx="0" cy="270066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11" name="Rectangle 510"/>
          <p:cNvSpPr/>
          <p:nvPr/>
        </p:nvSpPr>
        <p:spPr bwMode="auto">
          <a:xfrm>
            <a:off x="7698221" y="2546161"/>
            <a:ext cx="118828" cy="104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503" name="Straight Connector 502"/>
          <p:cNvCxnSpPr/>
          <p:nvPr/>
        </p:nvCxnSpPr>
        <p:spPr bwMode="auto">
          <a:xfrm>
            <a:off x="7736886" y="2644603"/>
            <a:ext cx="0" cy="194369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0" name="Straight Connector 509"/>
          <p:cNvCxnSpPr/>
          <p:nvPr/>
        </p:nvCxnSpPr>
        <p:spPr bwMode="auto">
          <a:xfrm>
            <a:off x="7733982" y="2417351"/>
            <a:ext cx="0" cy="150209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2" name="Straight Arrow Connector 511"/>
          <p:cNvCxnSpPr/>
          <p:nvPr/>
        </p:nvCxnSpPr>
        <p:spPr bwMode="auto">
          <a:xfrm>
            <a:off x="6631495" y="2417351"/>
            <a:ext cx="191774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3" name="Straight Arrow Connector 512"/>
          <p:cNvCxnSpPr/>
          <p:nvPr/>
        </p:nvCxnSpPr>
        <p:spPr bwMode="auto">
          <a:xfrm flipV="1">
            <a:off x="7733982" y="2417351"/>
            <a:ext cx="216590" cy="487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6" name="Straight Arrow Connector 515"/>
          <p:cNvCxnSpPr/>
          <p:nvPr/>
        </p:nvCxnSpPr>
        <p:spPr bwMode="auto">
          <a:xfrm>
            <a:off x="4440732" y="2417351"/>
            <a:ext cx="191774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7" name="Straight Arrow Connector 516"/>
          <p:cNvCxnSpPr/>
          <p:nvPr/>
        </p:nvCxnSpPr>
        <p:spPr bwMode="auto">
          <a:xfrm flipH="1">
            <a:off x="5794772" y="2604106"/>
            <a:ext cx="150317" cy="0"/>
          </a:xfrm>
          <a:prstGeom prst="straightConnector1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21" name="Straight Arrow Connector 520"/>
          <p:cNvCxnSpPr/>
          <p:nvPr/>
        </p:nvCxnSpPr>
        <p:spPr bwMode="auto">
          <a:xfrm>
            <a:off x="6915646" y="2624922"/>
            <a:ext cx="0" cy="179553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23" name="Straight Connector 522"/>
          <p:cNvCxnSpPr/>
          <p:nvPr/>
        </p:nvCxnSpPr>
        <p:spPr bwMode="auto">
          <a:xfrm>
            <a:off x="6914634" y="2422229"/>
            <a:ext cx="550" cy="150209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29" name="Rectangle 528"/>
          <p:cNvSpPr/>
          <p:nvPr/>
        </p:nvSpPr>
        <p:spPr bwMode="auto">
          <a:xfrm>
            <a:off x="6884721" y="3007254"/>
            <a:ext cx="44163" cy="175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527" name="Straight Connector 526"/>
          <p:cNvCxnSpPr/>
          <p:nvPr/>
        </p:nvCxnSpPr>
        <p:spPr bwMode="auto">
          <a:xfrm>
            <a:off x="6915646" y="2765334"/>
            <a:ext cx="0" cy="278947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70" name="Straight Arrow Connector 369"/>
          <p:cNvCxnSpPr/>
          <p:nvPr/>
        </p:nvCxnSpPr>
        <p:spPr bwMode="auto">
          <a:xfrm flipH="1">
            <a:off x="6264127" y="3077994"/>
            <a:ext cx="1051439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30" name="Straight Connector 529"/>
          <p:cNvCxnSpPr/>
          <p:nvPr/>
        </p:nvCxnSpPr>
        <p:spPr bwMode="auto">
          <a:xfrm flipH="1">
            <a:off x="6914634" y="3117169"/>
            <a:ext cx="1744" cy="167604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32" name="Straight Arrow Connector 531"/>
          <p:cNvCxnSpPr/>
          <p:nvPr/>
        </p:nvCxnSpPr>
        <p:spPr bwMode="auto">
          <a:xfrm>
            <a:off x="6906802" y="3273137"/>
            <a:ext cx="124693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34" name="Straight Connector 533"/>
          <p:cNvCxnSpPr/>
          <p:nvPr/>
        </p:nvCxnSpPr>
        <p:spPr bwMode="auto">
          <a:xfrm>
            <a:off x="7120903" y="3273137"/>
            <a:ext cx="177484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41" name="Rectangle 540"/>
          <p:cNvSpPr/>
          <p:nvPr/>
        </p:nvSpPr>
        <p:spPr bwMode="auto">
          <a:xfrm>
            <a:off x="7239774" y="2388900"/>
            <a:ext cx="136837" cy="261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538" name="Straight Connector 537"/>
          <p:cNvCxnSpPr/>
          <p:nvPr/>
        </p:nvCxnSpPr>
        <p:spPr bwMode="auto">
          <a:xfrm>
            <a:off x="7310526" y="2627466"/>
            <a:ext cx="5040" cy="59020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00" name="Straight Connector 99"/>
          <p:cNvCxnSpPr/>
          <p:nvPr/>
        </p:nvCxnSpPr>
        <p:spPr bwMode="auto">
          <a:xfrm>
            <a:off x="5653141" y="2604106"/>
            <a:ext cx="2280286" cy="0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894790" y="2410656"/>
            <a:ext cx="6034094" cy="4878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43" name="Straight Arrow Connector 542"/>
          <p:cNvCxnSpPr>
            <a:stCxn id="541" idx="0"/>
          </p:cNvCxnSpPr>
          <p:nvPr/>
        </p:nvCxnSpPr>
        <p:spPr bwMode="auto">
          <a:xfrm flipV="1">
            <a:off x="7308193" y="2265421"/>
            <a:ext cx="1567" cy="123479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2" name="Straight Connector 111"/>
          <p:cNvCxnSpPr/>
          <p:nvPr/>
        </p:nvCxnSpPr>
        <p:spPr bwMode="auto">
          <a:xfrm>
            <a:off x="1493318" y="3391363"/>
            <a:ext cx="0" cy="74546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53" name="Rectangle 552"/>
          <p:cNvSpPr/>
          <p:nvPr/>
        </p:nvSpPr>
        <p:spPr>
          <a:xfrm>
            <a:off x="-75567" y="2148961"/>
            <a:ext cx="114951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endParaRPr lang="de-DE" sz="1200" b="1" u="sng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(~4.5K)</a:t>
            </a:r>
          </a:p>
        </p:txBody>
      </p:sp>
      <p:sp>
        <p:nvSpPr>
          <p:cNvPr id="554" name="Rectangle 553"/>
          <p:cNvSpPr/>
          <p:nvPr/>
        </p:nvSpPr>
        <p:spPr>
          <a:xfrm>
            <a:off x="7861860" y="2445887"/>
            <a:ext cx="1856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CC0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CC00"/>
                </a:solidFill>
              </a:rPr>
              <a:t>return</a:t>
            </a:r>
            <a:r>
              <a:rPr lang="de-DE" sz="1200" b="1" u="sng" dirty="0" smtClean="0">
                <a:solidFill>
                  <a:srgbClr val="00CC0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CC00"/>
                </a:solidFill>
              </a:rPr>
              <a:t>linac</a:t>
            </a:r>
            <a:r>
              <a:rPr lang="de-DE" sz="1200" b="1" u="sng" dirty="0" smtClean="0">
                <a:solidFill>
                  <a:srgbClr val="00CC00"/>
                </a:solidFill>
              </a:rPr>
              <a:t>)</a:t>
            </a:r>
          </a:p>
        </p:txBody>
      </p:sp>
      <p:cxnSp>
        <p:nvCxnSpPr>
          <p:cNvPr id="558" name="Straight Connector 557"/>
          <p:cNvCxnSpPr/>
          <p:nvPr/>
        </p:nvCxnSpPr>
        <p:spPr bwMode="auto">
          <a:xfrm>
            <a:off x="6925943" y="2421339"/>
            <a:ext cx="539769" cy="3232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5" name="Straight Connector 564"/>
          <p:cNvCxnSpPr/>
          <p:nvPr/>
        </p:nvCxnSpPr>
        <p:spPr bwMode="auto">
          <a:xfrm flipH="1">
            <a:off x="6542995" y="2455327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6" name="Straight Connector 565"/>
          <p:cNvCxnSpPr/>
          <p:nvPr/>
        </p:nvCxnSpPr>
        <p:spPr bwMode="auto">
          <a:xfrm flipH="1">
            <a:off x="7306911" y="2456860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0" name="Straight Connector 179"/>
          <p:cNvCxnSpPr/>
          <p:nvPr/>
        </p:nvCxnSpPr>
        <p:spPr bwMode="auto">
          <a:xfrm>
            <a:off x="7066229" y="4582373"/>
            <a:ext cx="17314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2" name="Straight Arrow Connector 181"/>
          <p:cNvCxnSpPr/>
          <p:nvPr/>
        </p:nvCxnSpPr>
        <p:spPr bwMode="auto">
          <a:xfrm flipV="1">
            <a:off x="7270757" y="4576255"/>
            <a:ext cx="216590" cy="487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3" name="Straight Arrow Connector 182"/>
          <p:cNvCxnSpPr/>
          <p:nvPr/>
        </p:nvCxnSpPr>
        <p:spPr bwMode="auto">
          <a:xfrm flipV="1">
            <a:off x="7734690" y="4162442"/>
            <a:ext cx="1567" cy="123479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8" name="Rectangle 177"/>
          <p:cNvSpPr/>
          <p:nvPr/>
        </p:nvSpPr>
        <p:spPr>
          <a:xfrm>
            <a:off x="7864023" y="2274067"/>
            <a:ext cx="1539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r>
              <a:rPr lang="de-DE" sz="1200" b="1" u="sng" dirty="0" smtClean="0">
                <a:solidFill>
                  <a:srgbClr val="00B0F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linac</a:t>
            </a:r>
            <a:r>
              <a:rPr lang="de-DE" sz="1200" b="1" u="sng" dirty="0" smtClean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181" name="Straight Connector 180"/>
          <p:cNvCxnSpPr/>
          <p:nvPr/>
        </p:nvCxnSpPr>
        <p:spPr bwMode="auto">
          <a:xfrm>
            <a:off x="1589205" y="2604106"/>
            <a:ext cx="405537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4" name="Rectangle 183"/>
          <p:cNvSpPr/>
          <p:nvPr/>
        </p:nvSpPr>
        <p:spPr>
          <a:xfrm>
            <a:off x="-116512" y="3262681"/>
            <a:ext cx="1149513" cy="4985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200" b="1" u="sng" dirty="0" smtClean="0">
                <a:solidFill>
                  <a:schemeClr val="tx2"/>
                </a:solidFill>
              </a:rPr>
              <a:t>20K </a:t>
            </a:r>
            <a:r>
              <a:rPr lang="de-DE" sz="1200" b="1" u="sng" dirty="0" err="1" smtClean="0">
                <a:solidFill>
                  <a:schemeClr val="tx2"/>
                </a:solidFill>
              </a:rPr>
              <a:t>return</a:t>
            </a:r>
            <a:endParaRPr lang="de-DE" sz="1200" b="1" u="sng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de-DE" sz="1200" b="1" u="sng" dirty="0" smtClean="0">
                <a:solidFill>
                  <a:schemeClr val="tx2"/>
                </a:solidFill>
              </a:rPr>
              <a:t>(</a:t>
            </a:r>
            <a:r>
              <a:rPr lang="de-DE" sz="1200" b="1" u="sng" dirty="0" err="1" smtClean="0">
                <a:solidFill>
                  <a:schemeClr val="tx2"/>
                </a:solidFill>
              </a:rPr>
              <a:t>coldbox</a:t>
            </a:r>
            <a:r>
              <a:rPr lang="de-DE" sz="1200" b="1" u="sng" dirty="0" smtClean="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97674" y="1871962"/>
            <a:ext cx="2467207" cy="1349920"/>
            <a:chOff x="3497674" y="1871962"/>
            <a:chExt cx="2467207" cy="1349920"/>
          </a:xfrm>
        </p:grpSpPr>
        <p:cxnSp>
          <p:nvCxnSpPr>
            <p:cNvPr id="187" name="Straight Arrow Connector 186"/>
            <p:cNvCxnSpPr>
              <a:stCxn id="197" idx="2"/>
            </p:cNvCxnSpPr>
            <p:nvPr/>
          </p:nvCxnSpPr>
          <p:spPr bwMode="auto">
            <a:xfrm flipH="1">
              <a:off x="4713802" y="2148961"/>
              <a:ext cx="17476" cy="1072921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97" name="Rectangle 196"/>
            <p:cNvSpPr/>
            <p:nvPr/>
          </p:nvSpPr>
          <p:spPr>
            <a:xfrm>
              <a:off x="3497674" y="1871962"/>
              <a:ext cx="246720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de-DE" sz="1200" b="1" u="sng" dirty="0" smtClean="0">
                  <a:solidFill>
                    <a:srgbClr val="00CC00"/>
                  </a:solidFill>
                </a:rPr>
                <a:t>2K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return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flow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: 70g/s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69315" y="1514150"/>
            <a:ext cx="1293405" cy="1356228"/>
            <a:chOff x="3106450" y="3013092"/>
            <a:chExt cx="1293405" cy="1356228"/>
          </a:xfrm>
        </p:grpSpPr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450" y="3013092"/>
              <a:ext cx="1293405" cy="1356228"/>
            </a:xfrm>
            <a:prstGeom prst="rect">
              <a:avLst/>
            </a:prstGeom>
          </p:spPr>
        </p:pic>
        <p:cxnSp>
          <p:nvCxnSpPr>
            <p:cNvPr id="201" name="Straight Arrow Connector 200"/>
            <p:cNvCxnSpPr/>
            <p:nvPr/>
          </p:nvCxnSpPr>
          <p:spPr bwMode="auto">
            <a:xfrm>
              <a:off x="3339924" y="3258225"/>
              <a:ext cx="264966" cy="25793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215" name="Straight Connector 214"/>
          <p:cNvCxnSpPr/>
          <p:nvPr/>
        </p:nvCxnSpPr>
        <p:spPr bwMode="auto">
          <a:xfrm>
            <a:off x="5653141" y="2614494"/>
            <a:ext cx="0" cy="389807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16" name="Straight Connector 215"/>
          <p:cNvCxnSpPr/>
          <p:nvPr/>
        </p:nvCxnSpPr>
        <p:spPr bwMode="auto">
          <a:xfrm>
            <a:off x="5300471" y="3004301"/>
            <a:ext cx="352671" cy="0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17" name="Straight Connector 216"/>
          <p:cNvCxnSpPr/>
          <p:nvPr/>
        </p:nvCxnSpPr>
        <p:spPr bwMode="auto">
          <a:xfrm>
            <a:off x="5302906" y="2996155"/>
            <a:ext cx="0" cy="415438"/>
          </a:xfrm>
          <a:prstGeom prst="line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0" name="Straight Arrow Connector 219"/>
          <p:cNvCxnSpPr/>
          <p:nvPr/>
        </p:nvCxnSpPr>
        <p:spPr bwMode="auto">
          <a:xfrm>
            <a:off x="5653141" y="2697602"/>
            <a:ext cx="0" cy="189012"/>
          </a:xfrm>
          <a:prstGeom prst="straightConnector1">
            <a:avLst/>
          </a:prstGeom>
          <a:noFill/>
          <a:ln w="28575" cap="flat" cmpd="sng" algn="ctr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1" name="Group 10"/>
          <p:cNvGrpSpPr/>
          <p:nvPr/>
        </p:nvGrpSpPr>
        <p:grpSpPr>
          <a:xfrm>
            <a:off x="913038" y="3401494"/>
            <a:ext cx="4060547" cy="10099"/>
            <a:chOff x="913038" y="3401494"/>
            <a:chExt cx="4060547" cy="10099"/>
          </a:xfrm>
        </p:grpSpPr>
        <p:cxnSp>
          <p:nvCxnSpPr>
            <p:cNvPr id="119" name="Straight Connector 118"/>
            <p:cNvCxnSpPr/>
            <p:nvPr/>
          </p:nvCxnSpPr>
          <p:spPr bwMode="auto">
            <a:xfrm>
              <a:off x="1187436" y="3403347"/>
              <a:ext cx="10971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9" name="Straight Arrow Connector 368"/>
            <p:cNvCxnSpPr/>
            <p:nvPr/>
          </p:nvCxnSpPr>
          <p:spPr bwMode="auto">
            <a:xfrm flipH="1">
              <a:off x="913038" y="3403699"/>
              <a:ext cx="2688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513435" y="3401494"/>
              <a:ext cx="3460150" cy="10099"/>
              <a:chOff x="1513435" y="3401494"/>
              <a:chExt cx="3460150" cy="10099"/>
            </a:xfrm>
          </p:grpSpPr>
          <p:cxnSp>
            <p:nvCxnSpPr>
              <p:cNvPr id="125" name="Straight Connector 124"/>
              <p:cNvCxnSpPr/>
              <p:nvPr/>
            </p:nvCxnSpPr>
            <p:spPr bwMode="auto">
              <a:xfrm>
                <a:off x="1513435" y="3401494"/>
                <a:ext cx="146607" cy="1853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 flipH="1">
                <a:off x="1915436" y="3403347"/>
                <a:ext cx="268813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Straight Connector 144"/>
              <p:cNvCxnSpPr/>
              <p:nvPr/>
            </p:nvCxnSpPr>
            <p:spPr bwMode="auto">
              <a:xfrm>
                <a:off x="1764141" y="3403347"/>
                <a:ext cx="18621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5" name="Straight Arrow Connector 324"/>
              <p:cNvCxnSpPr>
                <a:stCxn id="287" idx="3"/>
              </p:cNvCxnSpPr>
              <p:nvPr/>
            </p:nvCxnSpPr>
            <p:spPr bwMode="auto">
              <a:xfrm flipH="1">
                <a:off x="3016763" y="3410061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7" name="Straight Arrow Connector 326"/>
              <p:cNvCxnSpPr/>
              <p:nvPr/>
            </p:nvCxnSpPr>
            <p:spPr bwMode="auto">
              <a:xfrm flipH="1">
                <a:off x="3604472" y="3411593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8" name="Straight Arrow Connector 357"/>
              <p:cNvCxnSpPr/>
              <p:nvPr/>
            </p:nvCxnSpPr>
            <p:spPr bwMode="auto">
              <a:xfrm flipH="1">
                <a:off x="4238472" y="3407104"/>
                <a:ext cx="688133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9" name="Straight Arrow Connector 548"/>
              <p:cNvCxnSpPr/>
              <p:nvPr/>
            </p:nvCxnSpPr>
            <p:spPr bwMode="auto">
              <a:xfrm flipH="1">
                <a:off x="2419123" y="3403347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0" name="Straight Arrow Connector 209"/>
              <p:cNvCxnSpPr/>
              <p:nvPr/>
            </p:nvCxnSpPr>
            <p:spPr bwMode="auto">
              <a:xfrm flipH="1" flipV="1">
                <a:off x="4629332" y="3402939"/>
                <a:ext cx="344253" cy="7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1" name="Straight Connector 220"/>
            <p:cNvCxnSpPr/>
            <p:nvPr/>
          </p:nvCxnSpPr>
          <p:spPr bwMode="auto">
            <a:xfrm>
              <a:off x="1383608" y="3405037"/>
              <a:ext cx="8954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3" name="Straight Arrow Connector 2"/>
          <p:cNvCxnSpPr>
            <a:endCxn id="38" idx="3"/>
          </p:cNvCxnSpPr>
          <p:nvPr/>
        </p:nvCxnSpPr>
        <p:spPr bwMode="auto">
          <a:xfrm flipH="1">
            <a:off x="4163372" y="2192264"/>
            <a:ext cx="1014508" cy="78831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" name="Lightning Bolt 3"/>
          <p:cNvSpPr/>
          <p:nvPr/>
        </p:nvSpPr>
        <p:spPr bwMode="auto">
          <a:xfrm>
            <a:off x="4647196" y="2575512"/>
            <a:ext cx="574856" cy="471825"/>
          </a:xfrm>
          <a:prstGeom prst="lightningBolt">
            <a:avLst/>
          </a:prstGeom>
          <a:solidFill>
            <a:srgbClr val="FF0000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1843533" y="2992262"/>
            <a:ext cx="26317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100" b="1" dirty="0" err="1" smtClean="0">
                <a:solidFill>
                  <a:srgbClr val="FF0000"/>
                </a:solidFill>
              </a:rPr>
              <a:t>Cold</a:t>
            </a:r>
            <a:r>
              <a:rPr lang="de-DE" sz="1100" b="1" dirty="0" smtClean="0">
                <a:solidFill>
                  <a:srgbClr val="FF0000"/>
                </a:solidFill>
              </a:rPr>
              <a:t> </a:t>
            </a:r>
            <a:r>
              <a:rPr lang="de-DE" sz="1100" b="1" dirty="0" err="1" smtClean="0">
                <a:solidFill>
                  <a:srgbClr val="FF0000"/>
                </a:solidFill>
              </a:rPr>
              <a:t>compressors</a:t>
            </a:r>
            <a:r>
              <a:rPr lang="de-DE" sz="1100" b="1" dirty="0" smtClean="0">
                <a:solidFill>
                  <a:srgbClr val="FF0000"/>
                </a:solidFill>
              </a:rPr>
              <a:t> (</a:t>
            </a:r>
            <a:r>
              <a:rPr lang="de-DE" sz="1100" b="1" dirty="0" err="1" smtClean="0">
                <a:solidFill>
                  <a:srgbClr val="FF0000"/>
                </a:solidFill>
              </a:rPr>
              <a:t>require</a:t>
            </a:r>
            <a:r>
              <a:rPr lang="de-DE" sz="1100" b="1" dirty="0" smtClean="0">
                <a:solidFill>
                  <a:srgbClr val="FF0000"/>
                </a:solidFill>
              </a:rPr>
              <a:t> ~110g/s)</a:t>
            </a:r>
          </a:p>
        </p:txBody>
      </p:sp>
      <p:grpSp>
        <p:nvGrpSpPr>
          <p:cNvPr id="199" name="Group 198"/>
          <p:cNvGrpSpPr/>
          <p:nvPr/>
        </p:nvGrpSpPr>
        <p:grpSpPr>
          <a:xfrm>
            <a:off x="7246961" y="3207224"/>
            <a:ext cx="388961" cy="416257"/>
            <a:chOff x="7246961" y="3207224"/>
            <a:chExt cx="388961" cy="416257"/>
          </a:xfrm>
        </p:grpSpPr>
        <p:sp>
          <p:nvSpPr>
            <p:cNvPr id="202" name="Freeform 201"/>
            <p:cNvSpPr/>
            <p:nvPr/>
          </p:nvSpPr>
          <p:spPr bwMode="auto">
            <a:xfrm>
              <a:off x="7485797" y="3220872"/>
              <a:ext cx="129654" cy="402609"/>
            </a:xfrm>
            <a:custGeom>
              <a:avLst/>
              <a:gdLst>
                <a:gd name="connsiteX0" fmla="*/ 68239 w 129654"/>
                <a:gd name="connsiteY0" fmla="*/ 402609 h 402609"/>
                <a:gd name="connsiteX1" fmla="*/ 95534 w 129654"/>
                <a:gd name="connsiteY1" fmla="*/ 361665 h 402609"/>
                <a:gd name="connsiteX2" fmla="*/ 116006 w 129654"/>
                <a:gd name="connsiteY2" fmla="*/ 341194 h 402609"/>
                <a:gd name="connsiteX3" fmla="*/ 129654 w 129654"/>
                <a:gd name="connsiteY3" fmla="*/ 300250 h 402609"/>
                <a:gd name="connsiteX4" fmla="*/ 122830 w 129654"/>
                <a:gd name="connsiteY4" fmla="*/ 252483 h 402609"/>
                <a:gd name="connsiteX5" fmla="*/ 102358 w 129654"/>
                <a:gd name="connsiteY5" fmla="*/ 232012 h 402609"/>
                <a:gd name="connsiteX6" fmla="*/ 61415 w 129654"/>
                <a:gd name="connsiteY6" fmla="*/ 184244 h 402609"/>
                <a:gd name="connsiteX7" fmla="*/ 20472 w 129654"/>
                <a:gd name="connsiteY7" fmla="*/ 156949 h 402609"/>
                <a:gd name="connsiteX8" fmla="*/ 0 w 129654"/>
                <a:gd name="connsiteY8" fmla="*/ 116006 h 402609"/>
                <a:gd name="connsiteX9" fmla="*/ 6824 w 129654"/>
                <a:gd name="connsiteY9" fmla="*/ 75062 h 402609"/>
                <a:gd name="connsiteX10" fmla="*/ 13648 w 129654"/>
                <a:gd name="connsiteY10" fmla="*/ 54591 h 402609"/>
                <a:gd name="connsiteX11" fmla="*/ 13648 w 129654"/>
                <a:gd name="connsiteY11" fmla="*/ 0 h 40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654" h="402609">
                  <a:moveTo>
                    <a:pt x="68239" y="402609"/>
                  </a:moveTo>
                  <a:cubicBezTo>
                    <a:pt x="77337" y="388961"/>
                    <a:pt x="85464" y="374613"/>
                    <a:pt x="95534" y="361665"/>
                  </a:cubicBezTo>
                  <a:cubicBezTo>
                    <a:pt x="101459" y="354047"/>
                    <a:pt x="111319" y="349630"/>
                    <a:pt x="116006" y="341194"/>
                  </a:cubicBezTo>
                  <a:cubicBezTo>
                    <a:pt x="122993" y="328618"/>
                    <a:pt x="129654" y="300250"/>
                    <a:pt x="129654" y="300250"/>
                  </a:cubicBezTo>
                  <a:cubicBezTo>
                    <a:pt x="127379" y="284328"/>
                    <a:pt x="128804" y="267417"/>
                    <a:pt x="122830" y="252483"/>
                  </a:cubicBezTo>
                  <a:cubicBezTo>
                    <a:pt x="119246" y="243523"/>
                    <a:pt x="108638" y="239339"/>
                    <a:pt x="102358" y="232012"/>
                  </a:cubicBezTo>
                  <a:cubicBezTo>
                    <a:pt x="84040" y="210641"/>
                    <a:pt x="83189" y="201179"/>
                    <a:pt x="61415" y="184244"/>
                  </a:cubicBezTo>
                  <a:cubicBezTo>
                    <a:pt x="48468" y="174174"/>
                    <a:pt x="20472" y="156949"/>
                    <a:pt x="20472" y="156949"/>
                  </a:cubicBezTo>
                  <a:cubicBezTo>
                    <a:pt x="13572" y="146600"/>
                    <a:pt x="0" y="130131"/>
                    <a:pt x="0" y="116006"/>
                  </a:cubicBezTo>
                  <a:cubicBezTo>
                    <a:pt x="0" y="102170"/>
                    <a:pt x="3822" y="88569"/>
                    <a:pt x="6824" y="75062"/>
                  </a:cubicBezTo>
                  <a:cubicBezTo>
                    <a:pt x="8384" y="68040"/>
                    <a:pt x="12997" y="61754"/>
                    <a:pt x="13648" y="54591"/>
                  </a:cubicBezTo>
                  <a:cubicBezTo>
                    <a:pt x="15296" y="36469"/>
                    <a:pt x="13648" y="18197"/>
                    <a:pt x="13648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7272945" y="3207224"/>
              <a:ext cx="137789" cy="395785"/>
            </a:xfrm>
            <a:custGeom>
              <a:avLst/>
              <a:gdLst>
                <a:gd name="connsiteX0" fmla="*/ 90022 w 137789"/>
                <a:gd name="connsiteY0" fmla="*/ 395785 h 395785"/>
                <a:gd name="connsiteX1" fmla="*/ 96846 w 137789"/>
                <a:gd name="connsiteY1" fmla="*/ 361666 h 395785"/>
                <a:gd name="connsiteX2" fmla="*/ 103670 w 137789"/>
                <a:gd name="connsiteY2" fmla="*/ 341194 h 395785"/>
                <a:gd name="connsiteX3" fmla="*/ 96846 w 137789"/>
                <a:gd name="connsiteY3" fmla="*/ 320722 h 395785"/>
                <a:gd name="connsiteX4" fmla="*/ 117318 w 137789"/>
                <a:gd name="connsiteY4" fmla="*/ 307075 h 395785"/>
                <a:gd name="connsiteX5" fmla="*/ 137789 w 137789"/>
                <a:gd name="connsiteY5" fmla="*/ 266131 h 395785"/>
                <a:gd name="connsiteX6" fmla="*/ 130965 w 137789"/>
                <a:gd name="connsiteY6" fmla="*/ 184245 h 395785"/>
                <a:gd name="connsiteX7" fmla="*/ 110494 w 137789"/>
                <a:gd name="connsiteY7" fmla="*/ 163773 h 395785"/>
                <a:gd name="connsiteX8" fmla="*/ 76374 w 137789"/>
                <a:gd name="connsiteY8" fmla="*/ 129654 h 395785"/>
                <a:gd name="connsiteX9" fmla="*/ 62727 w 137789"/>
                <a:gd name="connsiteY9" fmla="*/ 109182 h 395785"/>
                <a:gd name="connsiteX10" fmla="*/ 42255 w 137789"/>
                <a:gd name="connsiteY10" fmla="*/ 95534 h 395785"/>
                <a:gd name="connsiteX11" fmla="*/ 14959 w 137789"/>
                <a:gd name="connsiteY11" fmla="*/ 61415 h 395785"/>
                <a:gd name="connsiteX12" fmla="*/ 1312 w 137789"/>
                <a:gd name="connsiteY12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789" h="395785">
                  <a:moveTo>
                    <a:pt x="90022" y="395785"/>
                  </a:moveTo>
                  <a:cubicBezTo>
                    <a:pt x="92297" y="384412"/>
                    <a:pt x="94033" y="372918"/>
                    <a:pt x="96846" y="361666"/>
                  </a:cubicBezTo>
                  <a:cubicBezTo>
                    <a:pt x="98591" y="354688"/>
                    <a:pt x="103670" y="348387"/>
                    <a:pt x="103670" y="341194"/>
                  </a:cubicBezTo>
                  <a:cubicBezTo>
                    <a:pt x="103670" y="334001"/>
                    <a:pt x="99121" y="327546"/>
                    <a:pt x="96846" y="320722"/>
                  </a:cubicBezTo>
                  <a:cubicBezTo>
                    <a:pt x="103670" y="316173"/>
                    <a:pt x="111519" y="312874"/>
                    <a:pt x="117318" y="307075"/>
                  </a:cubicBezTo>
                  <a:cubicBezTo>
                    <a:pt x="130545" y="293848"/>
                    <a:pt x="132240" y="282779"/>
                    <a:pt x="137789" y="266131"/>
                  </a:cubicBezTo>
                  <a:cubicBezTo>
                    <a:pt x="135514" y="238836"/>
                    <a:pt x="138022" y="210710"/>
                    <a:pt x="130965" y="184245"/>
                  </a:cubicBezTo>
                  <a:cubicBezTo>
                    <a:pt x="128479" y="174920"/>
                    <a:pt x="116672" y="171187"/>
                    <a:pt x="110494" y="163773"/>
                  </a:cubicBezTo>
                  <a:cubicBezTo>
                    <a:pt x="82064" y="129656"/>
                    <a:pt x="113903" y="154672"/>
                    <a:pt x="76374" y="129654"/>
                  </a:cubicBezTo>
                  <a:cubicBezTo>
                    <a:pt x="71825" y="122830"/>
                    <a:pt x="68526" y="114981"/>
                    <a:pt x="62727" y="109182"/>
                  </a:cubicBezTo>
                  <a:cubicBezTo>
                    <a:pt x="56928" y="103383"/>
                    <a:pt x="47378" y="101938"/>
                    <a:pt x="42255" y="95534"/>
                  </a:cubicBezTo>
                  <a:cubicBezTo>
                    <a:pt x="4584" y="48447"/>
                    <a:pt x="73630" y="100529"/>
                    <a:pt x="14959" y="61415"/>
                  </a:cubicBezTo>
                  <a:cubicBezTo>
                    <a:pt x="-6258" y="29587"/>
                    <a:pt x="1312" y="49144"/>
                    <a:pt x="1312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4" name="Freeform 203"/>
            <p:cNvSpPr/>
            <p:nvPr/>
          </p:nvSpPr>
          <p:spPr bwMode="auto">
            <a:xfrm>
              <a:off x="7478973" y="3227696"/>
              <a:ext cx="156949" cy="395785"/>
            </a:xfrm>
            <a:custGeom>
              <a:avLst/>
              <a:gdLst>
                <a:gd name="connsiteX0" fmla="*/ 0 w 156949"/>
                <a:gd name="connsiteY0" fmla="*/ 395785 h 395785"/>
                <a:gd name="connsiteX1" fmla="*/ 6824 w 156949"/>
                <a:gd name="connsiteY1" fmla="*/ 300250 h 395785"/>
                <a:gd name="connsiteX2" fmla="*/ 20472 w 156949"/>
                <a:gd name="connsiteY2" fmla="*/ 238835 h 395785"/>
                <a:gd name="connsiteX3" fmla="*/ 34120 w 156949"/>
                <a:gd name="connsiteY3" fmla="*/ 197892 h 395785"/>
                <a:gd name="connsiteX4" fmla="*/ 75063 w 156949"/>
                <a:gd name="connsiteY4" fmla="*/ 163773 h 395785"/>
                <a:gd name="connsiteX5" fmla="*/ 95534 w 156949"/>
                <a:gd name="connsiteY5" fmla="*/ 122829 h 395785"/>
                <a:gd name="connsiteX6" fmla="*/ 102358 w 156949"/>
                <a:gd name="connsiteY6" fmla="*/ 102358 h 395785"/>
                <a:gd name="connsiteX7" fmla="*/ 116006 w 156949"/>
                <a:gd name="connsiteY7" fmla="*/ 81886 h 395785"/>
                <a:gd name="connsiteX8" fmla="*/ 129654 w 156949"/>
                <a:gd name="connsiteY8" fmla="*/ 40943 h 395785"/>
                <a:gd name="connsiteX9" fmla="*/ 156949 w 156949"/>
                <a:gd name="connsiteY9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49" h="395785">
                  <a:moveTo>
                    <a:pt x="0" y="395785"/>
                  </a:moveTo>
                  <a:cubicBezTo>
                    <a:pt x="2275" y="363940"/>
                    <a:pt x="3482" y="332001"/>
                    <a:pt x="6824" y="300250"/>
                  </a:cubicBezTo>
                  <a:cubicBezTo>
                    <a:pt x="7877" y="290248"/>
                    <a:pt x="16989" y="250444"/>
                    <a:pt x="20472" y="238835"/>
                  </a:cubicBezTo>
                  <a:cubicBezTo>
                    <a:pt x="24606" y="225056"/>
                    <a:pt x="22150" y="205872"/>
                    <a:pt x="34120" y="197892"/>
                  </a:cubicBezTo>
                  <a:cubicBezTo>
                    <a:pt x="62620" y="178891"/>
                    <a:pt x="48792" y="190043"/>
                    <a:pt x="75063" y="163773"/>
                  </a:cubicBezTo>
                  <a:cubicBezTo>
                    <a:pt x="92214" y="112319"/>
                    <a:pt x="69079" y="175739"/>
                    <a:pt x="95534" y="122829"/>
                  </a:cubicBezTo>
                  <a:cubicBezTo>
                    <a:pt x="98751" y="116396"/>
                    <a:pt x="99141" y="108791"/>
                    <a:pt x="102358" y="102358"/>
                  </a:cubicBezTo>
                  <a:cubicBezTo>
                    <a:pt x="106026" y="95022"/>
                    <a:pt x="112675" y="89381"/>
                    <a:pt x="116006" y="81886"/>
                  </a:cubicBezTo>
                  <a:cubicBezTo>
                    <a:pt x="121849" y="68740"/>
                    <a:pt x="121674" y="52913"/>
                    <a:pt x="129654" y="40943"/>
                  </a:cubicBezTo>
                  <a:lnTo>
                    <a:pt x="156949" y="0"/>
                  </a:ln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7246961" y="3261815"/>
              <a:ext cx="177421" cy="320722"/>
            </a:xfrm>
            <a:custGeom>
              <a:avLst/>
              <a:gdLst>
                <a:gd name="connsiteX0" fmla="*/ 150126 w 177421"/>
                <a:gd name="connsiteY0" fmla="*/ 320722 h 320722"/>
                <a:gd name="connsiteX1" fmla="*/ 122830 w 177421"/>
                <a:gd name="connsiteY1" fmla="*/ 286603 h 320722"/>
                <a:gd name="connsiteX2" fmla="*/ 102358 w 177421"/>
                <a:gd name="connsiteY2" fmla="*/ 279779 h 320722"/>
                <a:gd name="connsiteX3" fmla="*/ 81887 w 177421"/>
                <a:gd name="connsiteY3" fmla="*/ 266131 h 320722"/>
                <a:gd name="connsiteX4" fmla="*/ 54591 w 177421"/>
                <a:gd name="connsiteY4" fmla="*/ 252484 h 320722"/>
                <a:gd name="connsiteX5" fmla="*/ 34120 w 177421"/>
                <a:gd name="connsiteY5" fmla="*/ 232012 h 320722"/>
                <a:gd name="connsiteX6" fmla="*/ 13648 w 177421"/>
                <a:gd name="connsiteY6" fmla="*/ 218364 h 320722"/>
                <a:gd name="connsiteX7" fmla="*/ 0 w 177421"/>
                <a:gd name="connsiteY7" fmla="*/ 170597 h 320722"/>
                <a:gd name="connsiteX8" fmla="*/ 6824 w 177421"/>
                <a:gd name="connsiteY8" fmla="*/ 109182 h 320722"/>
                <a:gd name="connsiteX9" fmla="*/ 47767 w 177421"/>
                <a:gd name="connsiteY9" fmla="*/ 75063 h 320722"/>
                <a:gd name="connsiteX10" fmla="*/ 68239 w 177421"/>
                <a:gd name="connsiteY10" fmla="*/ 61415 h 320722"/>
                <a:gd name="connsiteX11" fmla="*/ 136478 w 177421"/>
                <a:gd name="connsiteY11" fmla="*/ 40943 h 320722"/>
                <a:gd name="connsiteX12" fmla="*/ 156949 w 177421"/>
                <a:gd name="connsiteY12" fmla="*/ 34119 h 320722"/>
                <a:gd name="connsiteX13" fmla="*/ 177421 w 177421"/>
                <a:gd name="connsiteY13" fmla="*/ 0 h 32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421" h="320722">
                  <a:moveTo>
                    <a:pt x="150126" y="320722"/>
                  </a:moveTo>
                  <a:cubicBezTo>
                    <a:pt x="141027" y="309349"/>
                    <a:pt x="133888" y="296081"/>
                    <a:pt x="122830" y="286603"/>
                  </a:cubicBezTo>
                  <a:cubicBezTo>
                    <a:pt x="117369" y="281922"/>
                    <a:pt x="108792" y="282996"/>
                    <a:pt x="102358" y="279779"/>
                  </a:cubicBezTo>
                  <a:cubicBezTo>
                    <a:pt x="95023" y="276111"/>
                    <a:pt x="89008" y="270200"/>
                    <a:pt x="81887" y="266131"/>
                  </a:cubicBezTo>
                  <a:cubicBezTo>
                    <a:pt x="73055" y="261084"/>
                    <a:pt x="63690" y="257033"/>
                    <a:pt x="54591" y="252484"/>
                  </a:cubicBezTo>
                  <a:cubicBezTo>
                    <a:pt x="47767" y="245660"/>
                    <a:pt x="41534" y="238190"/>
                    <a:pt x="34120" y="232012"/>
                  </a:cubicBezTo>
                  <a:cubicBezTo>
                    <a:pt x="27820" y="226761"/>
                    <a:pt x="18771" y="224768"/>
                    <a:pt x="13648" y="218364"/>
                  </a:cubicBezTo>
                  <a:cubicBezTo>
                    <a:pt x="10088" y="213915"/>
                    <a:pt x="446" y="172380"/>
                    <a:pt x="0" y="170597"/>
                  </a:cubicBezTo>
                  <a:cubicBezTo>
                    <a:pt x="2275" y="150125"/>
                    <a:pt x="1828" y="129165"/>
                    <a:pt x="6824" y="109182"/>
                  </a:cubicBezTo>
                  <a:cubicBezTo>
                    <a:pt x="12630" y="85957"/>
                    <a:pt x="29861" y="85295"/>
                    <a:pt x="47767" y="75063"/>
                  </a:cubicBezTo>
                  <a:cubicBezTo>
                    <a:pt x="54888" y="70994"/>
                    <a:pt x="60744" y="64746"/>
                    <a:pt x="68239" y="61415"/>
                  </a:cubicBezTo>
                  <a:cubicBezTo>
                    <a:pt x="97431" y="48440"/>
                    <a:pt x="108687" y="48884"/>
                    <a:pt x="136478" y="40943"/>
                  </a:cubicBezTo>
                  <a:cubicBezTo>
                    <a:pt x="143394" y="38967"/>
                    <a:pt x="150125" y="36394"/>
                    <a:pt x="156949" y="34119"/>
                  </a:cubicBezTo>
                  <a:cubicBezTo>
                    <a:pt x="173418" y="9416"/>
                    <a:pt x="166929" y="20983"/>
                    <a:pt x="177421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6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B</a:t>
            </a:r>
            <a:r>
              <a:rPr lang="de-DE" sz="1600" dirty="0" err="1" smtClean="0"/>
              <a:t>ypass</a:t>
            </a:r>
            <a:r>
              <a:rPr lang="de-DE" sz="1600" dirty="0" smtClean="0"/>
              <a:t> </a:t>
            </a:r>
            <a:r>
              <a:rPr lang="de-DE" sz="1600" dirty="0" err="1" smtClean="0"/>
              <a:t>operation</a:t>
            </a:r>
            <a:endParaRPr lang="de-DE" sz="1600" dirty="0"/>
          </a:p>
        </p:txBody>
      </p:sp>
      <p:sp>
        <p:nvSpPr>
          <p:cNvPr id="196" name="Rectangle 195"/>
          <p:cNvSpPr/>
          <p:nvPr/>
        </p:nvSpPr>
        <p:spPr>
          <a:xfrm>
            <a:off x="0" y="119808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>
                <a:latin typeface="Calibri"/>
              </a:rPr>
              <a:t>Bypass </a:t>
            </a:r>
            <a:r>
              <a:rPr lang="en-US" sz="1800" b="1" u="sng" dirty="0" smtClean="0">
                <a:latin typeface="Calibri"/>
              </a:rPr>
              <a:t>operation: </a:t>
            </a:r>
            <a:r>
              <a:rPr lang="en-US" sz="1800" b="1" u="sng" dirty="0" err="1" smtClean="0">
                <a:latin typeface="Calibri"/>
              </a:rPr>
              <a:t>Massflow</a:t>
            </a:r>
            <a:r>
              <a:rPr lang="en-US" sz="1800" b="1" u="sng" dirty="0" smtClean="0">
                <a:latin typeface="Calibri"/>
              </a:rPr>
              <a:t> compensation, temperature adjustment &amp; stand alone operation</a:t>
            </a:r>
            <a:endParaRPr lang="en-US" sz="1800" b="1" u="sng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25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0750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550" name="Group 549"/>
          <p:cNvGrpSpPr/>
          <p:nvPr/>
        </p:nvGrpSpPr>
        <p:grpSpPr>
          <a:xfrm>
            <a:off x="887230" y="2265421"/>
            <a:ext cx="7063342" cy="2706286"/>
            <a:chOff x="52078" y="1505164"/>
            <a:chExt cx="8898868" cy="3649516"/>
          </a:xfrm>
        </p:grpSpPr>
        <p:grpSp>
          <p:nvGrpSpPr>
            <p:cNvPr id="14" name="Group 13"/>
            <p:cNvGrpSpPr/>
            <p:nvPr/>
          </p:nvGrpSpPr>
          <p:grpSpPr>
            <a:xfrm>
              <a:off x="52078" y="1569073"/>
              <a:ext cx="8898868" cy="3585607"/>
              <a:chOff x="52078" y="1567416"/>
              <a:chExt cx="8898868" cy="358560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2078" y="1567416"/>
                <a:ext cx="8898868" cy="3585607"/>
                <a:chOff x="63498" y="1567416"/>
                <a:chExt cx="8898868" cy="3585607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99" y="1567416"/>
                  <a:ext cx="8898867" cy="3576083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 bwMode="auto">
                <a:xfrm>
                  <a:off x="882650" y="3254788"/>
                  <a:ext cx="3797300" cy="73936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495300" y="2014846"/>
                  <a:ext cx="3695700" cy="90615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 bwMode="auto">
                <a:xfrm>
                  <a:off x="2781300" y="265430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 bwMode="auto">
                <a:xfrm>
                  <a:off x="2019300" y="262890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 bwMode="auto">
                <a:xfrm>
                  <a:off x="882650" y="266065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 bwMode="auto">
                <a:xfrm>
                  <a:off x="3587750" y="2641600"/>
                  <a:ext cx="41910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 bwMode="auto">
                <a:xfrm>
                  <a:off x="469900" y="2622550"/>
                  <a:ext cx="41910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 bwMode="auto">
                <a:xfrm>
                  <a:off x="63498" y="4248149"/>
                  <a:ext cx="4857752" cy="89534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 bwMode="auto">
                <a:xfrm>
                  <a:off x="73024" y="3282950"/>
                  <a:ext cx="692151" cy="10985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 bwMode="auto">
                <a:xfrm>
                  <a:off x="5016500" y="2022475"/>
                  <a:ext cx="419100" cy="34607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 bwMode="auto">
                <a:xfrm>
                  <a:off x="5035550" y="2454275"/>
                  <a:ext cx="419100" cy="53022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 bwMode="auto">
                <a:xfrm>
                  <a:off x="5035550" y="3069845"/>
                  <a:ext cx="419100" cy="51790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 bwMode="auto">
                <a:xfrm>
                  <a:off x="5518974" y="1997076"/>
                  <a:ext cx="495300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 bwMode="auto">
                <a:xfrm>
                  <a:off x="7740650" y="4648200"/>
                  <a:ext cx="1221716" cy="50482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 bwMode="auto">
                <a:xfrm>
                  <a:off x="8693150" y="2381250"/>
                  <a:ext cx="269216" cy="149542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 bwMode="auto">
                <a:xfrm>
                  <a:off x="5540376" y="3119435"/>
                  <a:ext cx="387350" cy="74771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 bwMode="auto">
                <a:xfrm>
                  <a:off x="5051424" y="3670298"/>
                  <a:ext cx="479425" cy="196848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4595794" y="2740818"/>
                  <a:ext cx="103207" cy="27463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 bwMode="auto">
                <a:xfrm>
                  <a:off x="258416" y="3074091"/>
                  <a:ext cx="543271" cy="19339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73023" y="2368550"/>
                  <a:ext cx="346076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4191000" y="1985200"/>
                  <a:ext cx="641350" cy="80327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 bwMode="auto">
                <a:xfrm>
                  <a:off x="4595794" y="2683668"/>
                  <a:ext cx="2466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 bwMode="auto">
                <a:xfrm>
                  <a:off x="5574738" y="3499642"/>
                  <a:ext cx="381562" cy="1460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 bwMode="auto">
                <a:xfrm>
                  <a:off x="4987920" y="4076700"/>
                  <a:ext cx="447679" cy="5016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 bwMode="auto">
                <a:xfrm>
                  <a:off x="4679950" y="4775198"/>
                  <a:ext cx="751935" cy="3683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 bwMode="auto">
                <a:xfrm>
                  <a:off x="5343470" y="4478734"/>
                  <a:ext cx="942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 bwMode="auto">
                <a:xfrm>
                  <a:off x="6127750" y="2978151"/>
                  <a:ext cx="615950" cy="92630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 bwMode="auto">
                <a:xfrm>
                  <a:off x="6207087" y="3770706"/>
                  <a:ext cx="942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 bwMode="auto">
                <a:xfrm>
                  <a:off x="6026150" y="2632868"/>
                  <a:ext cx="275139" cy="119935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 bwMode="auto">
                <a:xfrm>
                  <a:off x="6127751" y="1975540"/>
                  <a:ext cx="192028" cy="62161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 bwMode="auto">
                <a:xfrm>
                  <a:off x="1498599" y="4054476"/>
                  <a:ext cx="3422651" cy="18097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 bwMode="auto">
                <a:xfrm>
                  <a:off x="5162674" y="2232026"/>
                  <a:ext cx="307723" cy="1166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 bwMode="auto">
                <a:xfrm>
                  <a:off x="7681914" y="2064095"/>
                  <a:ext cx="458786" cy="46955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 bwMode="auto">
              <a:xfrm>
                <a:off x="6763869" y="2800349"/>
                <a:ext cx="236136" cy="1344613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6645546" y="2631887"/>
                <a:ext cx="455501" cy="16144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8028113" y="2693313"/>
                <a:ext cx="570586" cy="1250533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8050695" y="3347505"/>
                <a:ext cx="536076" cy="536107"/>
              </a:xfrm>
              <a:prstGeom prst="rect">
                <a:avLst/>
              </a:prstGeom>
              <a:solidFill>
                <a:srgbClr val="00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8098403" y="3747792"/>
                <a:ext cx="457199" cy="168865"/>
              </a:xfrm>
              <a:prstGeom prst="rect">
                <a:avLst/>
              </a:prstGeom>
              <a:solidFill>
                <a:srgbClr val="00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96" name="Rectangle 95"/>
            <p:cNvSpPr/>
            <p:nvPr/>
          </p:nvSpPr>
          <p:spPr bwMode="auto">
            <a:xfrm>
              <a:off x="6645546" y="1987550"/>
              <a:ext cx="485191" cy="587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7200904" y="2623785"/>
              <a:ext cx="420770" cy="138425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7228371" y="2003337"/>
              <a:ext cx="344792" cy="5560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 bwMode="auto">
            <a:xfrm>
              <a:off x="434975" y="1959260"/>
              <a:ext cx="406037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34975" y="1952436"/>
              <a:ext cx="0" cy="1098265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11" name="Rectangle 110"/>
            <p:cNvSpPr/>
            <p:nvPr/>
          </p:nvSpPr>
          <p:spPr bwMode="auto">
            <a:xfrm>
              <a:off x="7445035" y="2988878"/>
              <a:ext cx="246603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>
              <a:off x="815668" y="3023534"/>
              <a:ext cx="0" cy="100528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Arrow Connector 114"/>
            <p:cNvCxnSpPr/>
            <p:nvPr/>
          </p:nvCxnSpPr>
          <p:spPr bwMode="auto">
            <a:xfrm>
              <a:off x="815668" y="4028818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430298" y="3039695"/>
              <a:ext cx="138220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35" name="Rectangle 134"/>
            <p:cNvSpPr/>
            <p:nvPr/>
          </p:nvSpPr>
          <p:spPr bwMode="auto">
            <a:xfrm>
              <a:off x="1421080" y="2836184"/>
              <a:ext cx="246603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30" name="Straight Arrow Connector 129"/>
            <p:cNvCxnSpPr/>
            <p:nvPr/>
          </p:nvCxnSpPr>
          <p:spPr bwMode="auto">
            <a:xfrm flipH="1">
              <a:off x="1347480" y="3039695"/>
              <a:ext cx="33866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1156869" y="3039695"/>
              <a:ext cx="234609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87" name="Rectangle 286"/>
            <p:cNvSpPr/>
            <p:nvPr/>
          </p:nvSpPr>
          <p:spPr bwMode="auto">
            <a:xfrm>
              <a:off x="2735194" y="2930083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3475440" y="2932149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1977112" y="2951179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4214620" y="3071132"/>
              <a:ext cx="34711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6" name="Rectangle 305"/>
            <p:cNvSpPr/>
            <p:nvPr/>
          </p:nvSpPr>
          <p:spPr bwMode="auto">
            <a:xfrm>
              <a:off x="1708529" y="2857462"/>
              <a:ext cx="2547399" cy="4048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7" name="Rectangle 306"/>
            <p:cNvSpPr/>
            <p:nvPr/>
          </p:nvSpPr>
          <p:spPr bwMode="auto">
            <a:xfrm>
              <a:off x="1304565" y="3775248"/>
              <a:ext cx="34711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08" name="Straight Connector 307"/>
            <p:cNvCxnSpPr/>
            <p:nvPr/>
          </p:nvCxnSpPr>
          <p:spPr bwMode="auto">
            <a:xfrm>
              <a:off x="1025718" y="4028818"/>
              <a:ext cx="117304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0" name="Straight Connector 309"/>
            <p:cNvCxnSpPr/>
            <p:nvPr/>
          </p:nvCxnSpPr>
          <p:spPr bwMode="auto">
            <a:xfrm>
              <a:off x="4987612" y="2401377"/>
              <a:ext cx="0" cy="1214181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2" name="Straight Connector 311"/>
            <p:cNvCxnSpPr/>
            <p:nvPr/>
          </p:nvCxnSpPr>
          <p:spPr bwMode="auto">
            <a:xfrm>
              <a:off x="5473266" y="2401377"/>
              <a:ext cx="0" cy="1214181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3" name="Straight Connector 322"/>
            <p:cNvCxnSpPr/>
            <p:nvPr/>
          </p:nvCxnSpPr>
          <p:spPr bwMode="auto">
            <a:xfrm>
              <a:off x="6056490" y="1975901"/>
              <a:ext cx="0" cy="525667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5" name="Straight Arrow Connector 324"/>
            <p:cNvCxnSpPr>
              <a:stCxn id="287" idx="3"/>
            </p:cNvCxnSpPr>
            <p:nvPr/>
          </p:nvCxnSpPr>
          <p:spPr bwMode="auto">
            <a:xfrm flipH="1">
              <a:off x="2735005" y="3048749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7" name="Straight Arrow Connector 326"/>
            <p:cNvCxnSpPr/>
            <p:nvPr/>
          </p:nvCxnSpPr>
          <p:spPr bwMode="auto">
            <a:xfrm flipH="1">
              <a:off x="3475440" y="305081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8" name="Straight Connector 327"/>
            <p:cNvCxnSpPr/>
            <p:nvPr/>
          </p:nvCxnSpPr>
          <p:spPr bwMode="auto">
            <a:xfrm>
              <a:off x="4974782" y="2402229"/>
              <a:ext cx="23984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42" name="Rectangle 341"/>
            <p:cNvSpPr/>
            <p:nvPr/>
          </p:nvSpPr>
          <p:spPr bwMode="auto">
            <a:xfrm>
              <a:off x="5420466" y="1985200"/>
              <a:ext cx="125972" cy="3833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4909830" y="1724908"/>
              <a:ext cx="663036" cy="2244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45" name="Straight Connector 344"/>
            <p:cNvCxnSpPr/>
            <p:nvPr/>
          </p:nvCxnSpPr>
          <p:spPr bwMode="auto">
            <a:xfrm>
              <a:off x="4974782" y="3615558"/>
              <a:ext cx="25267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7" name="Straight Connector 346"/>
            <p:cNvCxnSpPr/>
            <p:nvPr/>
          </p:nvCxnSpPr>
          <p:spPr bwMode="auto">
            <a:xfrm>
              <a:off x="5333018" y="3615558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9" name="Straight Connector 348"/>
            <p:cNvCxnSpPr/>
            <p:nvPr/>
          </p:nvCxnSpPr>
          <p:spPr bwMode="auto">
            <a:xfrm>
              <a:off x="5332050" y="3036734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5000662" y="3039695"/>
              <a:ext cx="21396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3" name="Straight Connector 352"/>
            <p:cNvCxnSpPr/>
            <p:nvPr/>
          </p:nvCxnSpPr>
          <p:spPr bwMode="auto">
            <a:xfrm>
              <a:off x="5612172" y="2501568"/>
              <a:ext cx="44431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59" name="Rectangle 358"/>
            <p:cNvSpPr/>
            <p:nvPr/>
          </p:nvSpPr>
          <p:spPr bwMode="auto">
            <a:xfrm>
              <a:off x="4561739" y="2882103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58" name="Straight Arrow Connector 357"/>
            <p:cNvCxnSpPr/>
            <p:nvPr/>
          </p:nvCxnSpPr>
          <p:spPr bwMode="auto">
            <a:xfrm flipH="1">
              <a:off x="4271183" y="3041512"/>
              <a:ext cx="70963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2" name="Straight Connector 361"/>
            <p:cNvCxnSpPr/>
            <p:nvPr/>
          </p:nvCxnSpPr>
          <p:spPr bwMode="auto">
            <a:xfrm>
              <a:off x="5334984" y="2402229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63" name="Rectangle 362"/>
            <p:cNvSpPr/>
            <p:nvPr/>
          </p:nvSpPr>
          <p:spPr bwMode="auto">
            <a:xfrm>
              <a:off x="5424427" y="2254513"/>
              <a:ext cx="106791" cy="13291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64" name="Straight Arrow Connector 363"/>
            <p:cNvCxnSpPr/>
            <p:nvPr/>
          </p:nvCxnSpPr>
          <p:spPr bwMode="auto">
            <a:xfrm>
              <a:off x="5434740" y="4030010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5" name="Straight Arrow Connector 364"/>
            <p:cNvCxnSpPr/>
            <p:nvPr/>
          </p:nvCxnSpPr>
          <p:spPr bwMode="auto">
            <a:xfrm flipH="1">
              <a:off x="429365" y="2286345"/>
              <a:ext cx="5540" cy="314601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9" name="Straight Arrow Connector 368"/>
            <p:cNvCxnSpPr/>
            <p:nvPr/>
          </p:nvCxnSpPr>
          <p:spPr bwMode="auto">
            <a:xfrm flipH="1">
              <a:off x="84593" y="3040170"/>
              <a:ext cx="33866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75" name="Rectangle 374"/>
            <p:cNvSpPr/>
            <p:nvPr/>
          </p:nvSpPr>
          <p:spPr bwMode="auto">
            <a:xfrm>
              <a:off x="5709371" y="2768228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74" name="Straight Connector 373"/>
            <p:cNvCxnSpPr/>
            <p:nvPr/>
          </p:nvCxnSpPr>
          <p:spPr bwMode="auto">
            <a:xfrm>
              <a:off x="5954098" y="2600946"/>
              <a:ext cx="0" cy="106935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8" name="Straight Arrow Connector 377"/>
            <p:cNvCxnSpPr/>
            <p:nvPr/>
          </p:nvCxnSpPr>
          <p:spPr bwMode="auto">
            <a:xfrm>
              <a:off x="5956830" y="3775248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5" name="Straight Arrow Connector 384"/>
            <p:cNvCxnSpPr/>
            <p:nvPr/>
          </p:nvCxnSpPr>
          <p:spPr bwMode="auto">
            <a:xfrm>
              <a:off x="5954983" y="3154603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86" name="Rectangle 385"/>
            <p:cNvSpPr/>
            <p:nvPr/>
          </p:nvSpPr>
          <p:spPr bwMode="auto">
            <a:xfrm>
              <a:off x="5549071" y="2967412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36" name="Straight Arrow Connector 335"/>
            <p:cNvCxnSpPr/>
            <p:nvPr/>
          </p:nvCxnSpPr>
          <p:spPr bwMode="auto">
            <a:xfrm flipH="1" flipV="1">
              <a:off x="5466388" y="3034007"/>
              <a:ext cx="148852" cy="2727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33" name="Straight Connector 332"/>
            <p:cNvCxnSpPr/>
            <p:nvPr/>
          </p:nvCxnSpPr>
          <p:spPr bwMode="auto">
            <a:xfrm>
              <a:off x="5615240" y="2490583"/>
              <a:ext cx="0" cy="560232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7" name="Straight Connector 386"/>
            <p:cNvCxnSpPr/>
            <p:nvPr/>
          </p:nvCxnSpPr>
          <p:spPr bwMode="auto">
            <a:xfrm>
              <a:off x="5850008" y="4312893"/>
              <a:ext cx="1738325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4" name="Straight Arrow Connector 393"/>
            <p:cNvCxnSpPr/>
            <p:nvPr/>
          </p:nvCxnSpPr>
          <p:spPr bwMode="auto">
            <a:xfrm>
              <a:off x="6907533" y="4030010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6" name="Straight Connector 395"/>
            <p:cNvCxnSpPr/>
            <p:nvPr/>
          </p:nvCxnSpPr>
          <p:spPr bwMode="auto">
            <a:xfrm>
              <a:off x="5443230" y="5131889"/>
              <a:ext cx="117336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0" name="Straight Connector 399"/>
            <p:cNvCxnSpPr/>
            <p:nvPr/>
          </p:nvCxnSpPr>
          <p:spPr bwMode="auto">
            <a:xfrm>
              <a:off x="6616598" y="4977049"/>
              <a:ext cx="74877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04" name="Rectangle 403"/>
            <p:cNvSpPr/>
            <p:nvPr/>
          </p:nvSpPr>
          <p:spPr bwMode="auto">
            <a:xfrm>
              <a:off x="7344519" y="4379162"/>
              <a:ext cx="347119" cy="26903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7669831" y="4246191"/>
              <a:ext cx="236136" cy="33823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03" name="Straight Connector 402"/>
            <p:cNvCxnSpPr/>
            <p:nvPr/>
          </p:nvCxnSpPr>
          <p:spPr bwMode="auto">
            <a:xfrm>
              <a:off x="7000005" y="4543698"/>
              <a:ext cx="60857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7" name="Straight Connector 406"/>
            <p:cNvCxnSpPr/>
            <p:nvPr/>
          </p:nvCxnSpPr>
          <p:spPr bwMode="auto">
            <a:xfrm>
              <a:off x="7597270" y="4536407"/>
              <a:ext cx="0" cy="44064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08" name="Rectangle 407"/>
            <p:cNvSpPr/>
            <p:nvPr/>
          </p:nvSpPr>
          <p:spPr bwMode="auto">
            <a:xfrm>
              <a:off x="7625005" y="4639868"/>
              <a:ext cx="56139" cy="3194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11" name="Straight Connector 410"/>
            <p:cNvCxnSpPr/>
            <p:nvPr/>
          </p:nvCxnSpPr>
          <p:spPr bwMode="auto">
            <a:xfrm>
              <a:off x="6616598" y="4539720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6" name="Straight Connector 415"/>
            <p:cNvCxnSpPr/>
            <p:nvPr/>
          </p:nvCxnSpPr>
          <p:spPr bwMode="auto">
            <a:xfrm>
              <a:off x="7461498" y="4977049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7" name="Straight Connector 416"/>
            <p:cNvCxnSpPr/>
            <p:nvPr/>
          </p:nvCxnSpPr>
          <p:spPr bwMode="auto">
            <a:xfrm>
              <a:off x="7720293" y="4024198"/>
              <a:ext cx="0" cy="95285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0" name="Straight Connector 419"/>
            <p:cNvCxnSpPr/>
            <p:nvPr/>
          </p:nvCxnSpPr>
          <p:spPr bwMode="auto">
            <a:xfrm>
              <a:off x="7461093" y="4030625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1" name="Straight Connector 420"/>
            <p:cNvCxnSpPr/>
            <p:nvPr/>
          </p:nvCxnSpPr>
          <p:spPr bwMode="auto">
            <a:xfrm>
              <a:off x="7602227" y="4038092"/>
              <a:ext cx="0" cy="28943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3" name="Straight Connector 422"/>
            <p:cNvCxnSpPr/>
            <p:nvPr/>
          </p:nvCxnSpPr>
          <p:spPr bwMode="auto">
            <a:xfrm>
              <a:off x="5443230" y="4312893"/>
              <a:ext cx="307781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5" name="Straight Connector 424"/>
            <p:cNvCxnSpPr/>
            <p:nvPr/>
          </p:nvCxnSpPr>
          <p:spPr bwMode="auto">
            <a:xfrm>
              <a:off x="5221525" y="4734459"/>
              <a:ext cx="92478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7" name="Straight Connector 426"/>
            <p:cNvCxnSpPr/>
            <p:nvPr/>
          </p:nvCxnSpPr>
          <p:spPr bwMode="auto">
            <a:xfrm flipV="1">
              <a:off x="6272895" y="4739554"/>
              <a:ext cx="178533" cy="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0" name="Straight Connector 429"/>
            <p:cNvCxnSpPr/>
            <p:nvPr/>
          </p:nvCxnSpPr>
          <p:spPr bwMode="auto">
            <a:xfrm>
              <a:off x="6616598" y="4530449"/>
              <a:ext cx="0" cy="61403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2" name="Straight Connector 431"/>
            <p:cNvCxnSpPr/>
            <p:nvPr/>
          </p:nvCxnSpPr>
          <p:spPr bwMode="auto">
            <a:xfrm>
              <a:off x="5456472" y="4298839"/>
              <a:ext cx="2505" cy="85418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7" name="Straight Connector 436"/>
            <p:cNvCxnSpPr/>
            <p:nvPr/>
          </p:nvCxnSpPr>
          <p:spPr bwMode="auto">
            <a:xfrm>
              <a:off x="6455177" y="4316315"/>
              <a:ext cx="0" cy="43335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3" name="Straight Connector 442"/>
            <p:cNvCxnSpPr/>
            <p:nvPr/>
          </p:nvCxnSpPr>
          <p:spPr bwMode="auto">
            <a:xfrm>
              <a:off x="4759554" y="3036734"/>
              <a:ext cx="0" cy="17129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5" name="Straight Arrow Connector 444"/>
            <p:cNvCxnSpPr/>
            <p:nvPr/>
          </p:nvCxnSpPr>
          <p:spPr bwMode="auto">
            <a:xfrm flipH="1">
              <a:off x="5645154" y="4734769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6" name="Straight Arrow Connector 445"/>
            <p:cNvCxnSpPr/>
            <p:nvPr/>
          </p:nvCxnSpPr>
          <p:spPr bwMode="auto">
            <a:xfrm flipH="1">
              <a:off x="5860090" y="5132843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7" name="Straight Arrow Connector 446"/>
            <p:cNvCxnSpPr/>
            <p:nvPr/>
          </p:nvCxnSpPr>
          <p:spPr bwMode="auto">
            <a:xfrm flipH="1">
              <a:off x="6811591" y="431297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8" name="Straight Arrow Connector 447"/>
            <p:cNvCxnSpPr/>
            <p:nvPr/>
          </p:nvCxnSpPr>
          <p:spPr bwMode="auto">
            <a:xfrm flipH="1">
              <a:off x="7209826" y="4545709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0" name="Straight Arrow Connector 449"/>
            <p:cNvCxnSpPr/>
            <p:nvPr/>
          </p:nvCxnSpPr>
          <p:spPr bwMode="auto">
            <a:xfrm flipH="1">
              <a:off x="6945586" y="4977049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1" name="Straight Arrow Connector 450"/>
            <p:cNvCxnSpPr/>
            <p:nvPr/>
          </p:nvCxnSpPr>
          <p:spPr bwMode="auto">
            <a:xfrm flipH="1">
              <a:off x="5954098" y="4312975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2" name="Straight Arrow Connector 451"/>
            <p:cNvCxnSpPr/>
            <p:nvPr/>
          </p:nvCxnSpPr>
          <p:spPr bwMode="auto">
            <a:xfrm flipH="1">
              <a:off x="5204593" y="4732766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3" name="Straight Arrow Connector 452"/>
            <p:cNvCxnSpPr/>
            <p:nvPr/>
          </p:nvCxnSpPr>
          <p:spPr bwMode="auto">
            <a:xfrm flipH="1" flipV="1">
              <a:off x="4757036" y="3287278"/>
              <a:ext cx="1" cy="2533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5" name="Straight Arrow Connector 454"/>
            <p:cNvCxnSpPr/>
            <p:nvPr/>
          </p:nvCxnSpPr>
          <p:spPr bwMode="auto">
            <a:xfrm flipH="1" flipV="1">
              <a:off x="4757229" y="4189661"/>
              <a:ext cx="1" cy="2533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57" name="Rectangle 456"/>
            <p:cNvSpPr/>
            <p:nvPr/>
          </p:nvSpPr>
          <p:spPr bwMode="auto">
            <a:xfrm>
              <a:off x="4899002" y="3056074"/>
              <a:ext cx="66220" cy="1659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 bwMode="auto">
            <a:xfrm>
              <a:off x="1261944" y="4028818"/>
              <a:ext cx="632638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0" name="Straight Connector 459"/>
            <p:cNvCxnSpPr/>
            <p:nvPr/>
          </p:nvCxnSpPr>
          <p:spPr bwMode="auto">
            <a:xfrm>
              <a:off x="7848524" y="3279322"/>
              <a:ext cx="0" cy="1360546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9" name="Straight Connector 468"/>
            <p:cNvCxnSpPr/>
            <p:nvPr/>
          </p:nvCxnSpPr>
          <p:spPr bwMode="auto">
            <a:xfrm>
              <a:off x="7836792" y="3287278"/>
              <a:ext cx="307781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0" name="Straight Connector 469"/>
            <p:cNvCxnSpPr/>
            <p:nvPr/>
          </p:nvCxnSpPr>
          <p:spPr bwMode="auto">
            <a:xfrm>
              <a:off x="4755304" y="4739555"/>
              <a:ext cx="331950" cy="162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2" name="Straight Arrow Connector 471"/>
            <p:cNvCxnSpPr/>
            <p:nvPr/>
          </p:nvCxnSpPr>
          <p:spPr bwMode="auto">
            <a:xfrm>
              <a:off x="7171091" y="1990515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81" name="Rectangle 480"/>
            <p:cNvSpPr/>
            <p:nvPr/>
          </p:nvSpPr>
          <p:spPr bwMode="auto">
            <a:xfrm>
              <a:off x="6382307" y="2422632"/>
              <a:ext cx="381562" cy="1460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84" name="Straight Connector 483"/>
            <p:cNvCxnSpPr/>
            <p:nvPr/>
          </p:nvCxnSpPr>
          <p:spPr bwMode="auto">
            <a:xfrm>
              <a:off x="6596903" y="1998733"/>
              <a:ext cx="0" cy="3516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7" name="Straight Connector 486"/>
            <p:cNvCxnSpPr/>
            <p:nvPr/>
          </p:nvCxnSpPr>
          <p:spPr bwMode="auto">
            <a:xfrm flipH="1">
              <a:off x="6596397" y="1761570"/>
              <a:ext cx="506" cy="15625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3" name="Straight Connector 492"/>
            <p:cNvCxnSpPr/>
            <p:nvPr/>
          </p:nvCxnSpPr>
          <p:spPr bwMode="auto">
            <a:xfrm flipH="1">
              <a:off x="7169037" y="1567417"/>
              <a:ext cx="1835" cy="10426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6" name="Straight Connector 495"/>
            <p:cNvCxnSpPr/>
            <p:nvPr/>
          </p:nvCxnSpPr>
          <p:spPr bwMode="auto">
            <a:xfrm flipH="1">
              <a:off x="6594089" y="1570138"/>
              <a:ext cx="1835" cy="10426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7" name="Straight Arrow Connector 496"/>
            <p:cNvCxnSpPr/>
            <p:nvPr/>
          </p:nvCxnSpPr>
          <p:spPr bwMode="auto">
            <a:xfrm flipH="1">
              <a:off x="6581296" y="2922657"/>
              <a:ext cx="5952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00" name="Rectangle 499"/>
            <p:cNvSpPr/>
            <p:nvPr/>
          </p:nvSpPr>
          <p:spPr bwMode="auto">
            <a:xfrm>
              <a:off x="6469820" y="2528587"/>
              <a:ext cx="758551" cy="1404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77" name="Straight Connector 476"/>
            <p:cNvCxnSpPr/>
            <p:nvPr/>
          </p:nvCxnSpPr>
          <p:spPr bwMode="auto">
            <a:xfrm>
              <a:off x="7176567" y="2655957"/>
              <a:ext cx="0" cy="27619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0" name="Straight Connector 479"/>
            <p:cNvCxnSpPr/>
            <p:nvPr/>
          </p:nvCxnSpPr>
          <p:spPr bwMode="auto">
            <a:xfrm>
              <a:off x="6596903" y="2655957"/>
              <a:ext cx="0" cy="2667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5944880" y="2602875"/>
              <a:ext cx="101309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2" name="Straight Arrow Connector 481"/>
            <p:cNvCxnSpPr/>
            <p:nvPr/>
          </p:nvCxnSpPr>
          <p:spPr bwMode="auto">
            <a:xfrm flipV="1">
              <a:off x="6596903" y="2199047"/>
              <a:ext cx="0" cy="364193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3" name="Straight Connector 472"/>
            <p:cNvCxnSpPr/>
            <p:nvPr/>
          </p:nvCxnSpPr>
          <p:spPr bwMode="auto">
            <a:xfrm>
              <a:off x="7173719" y="2356867"/>
              <a:ext cx="0" cy="20256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1" name="Straight Connector 500"/>
            <p:cNvCxnSpPr/>
            <p:nvPr/>
          </p:nvCxnSpPr>
          <p:spPr bwMode="auto">
            <a:xfrm>
              <a:off x="8074551" y="3921671"/>
              <a:ext cx="0" cy="718197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5" name="Straight Connector 504"/>
            <p:cNvCxnSpPr/>
            <p:nvPr/>
          </p:nvCxnSpPr>
          <p:spPr bwMode="auto">
            <a:xfrm>
              <a:off x="8055435" y="4627978"/>
              <a:ext cx="34973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7" name="Straight Connector 506"/>
            <p:cNvCxnSpPr/>
            <p:nvPr/>
          </p:nvCxnSpPr>
          <p:spPr bwMode="auto">
            <a:xfrm>
              <a:off x="8525866" y="4627978"/>
              <a:ext cx="169998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9" name="Straight Arrow Connector 508"/>
            <p:cNvCxnSpPr/>
            <p:nvPr/>
          </p:nvCxnSpPr>
          <p:spPr bwMode="auto">
            <a:xfrm flipV="1">
              <a:off x="8682265" y="2141357"/>
              <a:ext cx="0" cy="36419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11" name="Rectangle 510"/>
            <p:cNvSpPr/>
            <p:nvPr/>
          </p:nvSpPr>
          <p:spPr bwMode="auto">
            <a:xfrm>
              <a:off x="8633017" y="1883751"/>
              <a:ext cx="149708" cy="1403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03" name="Straight Connector 502"/>
            <p:cNvCxnSpPr/>
            <p:nvPr/>
          </p:nvCxnSpPr>
          <p:spPr bwMode="auto">
            <a:xfrm>
              <a:off x="8681730" y="2016503"/>
              <a:ext cx="0" cy="262113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0" name="Straight Connector 509"/>
            <p:cNvCxnSpPr/>
            <p:nvPr/>
          </p:nvCxnSpPr>
          <p:spPr bwMode="auto">
            <a:xfrm>
              <a:off x="8678072" y="1710047"/>
              <a:ext cx="0" cy="202562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2" name="Straight Arrow Connector 511"/>
            <p:cNvCxnSpPr/>
            <p:nvPr/>
          </p:nvCxnSpPr>
          <p:spPr bwMode="auto">
            <a:xfrm>
              <a:off x="7289085" y="1710047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3" name="Straight Arrow Connector 512"/>
            <p:cNvCxnSpPr/>
            <p:nvPr/>
          </p:nvCxnSpPr>
          <p:spPr bwMode="auto">
            <a:xfrm flipV="1">
              <a:off x="8678072" y="1710047"/>
              <a:ext cx="272874" cy="657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6" name="Straight Arrow Connector 515"/>
            <p:cNvCxnSpPr/>
            <p:nvPr/>
          </p:nvCxnSpPr>
          <p:spPr bwMode="auto">
            <a:xfrm>
              <a:off x="4529016" y="1710047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7" name="Straight Arrow Connector 516"/>
            <p:cNvCxnSpPr/>
            <p:nvPr/>
          </p:nvCxnSpPr>
          <p:spPr bwMode="auto">
            <a:xfrm flipH="1">
              <a:off x="6234926" y="1961892"/>
              <a:ext cx="18937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9" name="Straight Arrow Connector 518"/>
            <p:cNvCxnSpPr/>
            <p:nvPr/>
          </p:nvCxnSpPr>
          <p:spPr bwMode="auto">
            <a:xfrm>
              <a:off x="6056490" y="2087974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21" name="Straight Arrow Connector 520"/>
            <p:cNvCxnSpPr/>
            <p:nvPr/>
          </p:nvCxnSpPr>
          <p:spPr bwMode="auto">
            <a:xfrm>
              <a:off x="7647077" y="1989963"/>
              <a:ext cx="0" cy="24213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23" name="Straight Connector 522"/>
            <p:cNvCxnSpPr/>
            <p:nvPr/>
          </p:nvCxnSpPr>
          <p:spPr bwMode="auto">
            <a:xfrm>
              <a:off x="7645803" y="1716625"/>
              <a:ext cx="693" cy="202562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29" name="Rectangle 528"/>
            <p:cNvSpPr/>
            <p:nvPr/>
          </p:nvSpPr>
          <p:spPr bwMode="auto">
            <a:xfrm>
              <a:off x="7608116" y="2505550"/>
              <a:ext cx="5563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27" name="Straight Connector 526"/>
            <p:cNvCxnSpPr/>
            <p:nvPr/>
          </p:nvCxnSpPr>
          <p:spPr bwMode="auto">
            <a:xfrm>
              <a:off x="7647077" y="2179313"/>
              <a:ext cx="0" cy="376169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0" name="Straight Arrow Connector 369"/>
            <p:cNvCxnSpPr/>
            <p:nvPr/>
          </p:nvCxnSpPr>
          <p:spPr bwMode="auto">
            <a:xfrm flipH="1">
              <a:off x="6826250" y="2600946"/>
              <a:ext cx="132467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0" name="Straight Connector 529"/>
            <p:cNvCxnSpPr/>
            <p:nvPr/>
          </p:nvCxnSpPr>
          <p:spPr bwMode="auto">
            <a:xfrm flipH="1">
              <a:off x="7645803" y="2653774"/>
              <a:ext cx="2197" cy="226019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2" name="Straight Arrow Connector 531"/>
            <p:cNvCxnSpPr/>
            <p:nvPr/>
          </p:nvCxnSpPr>
          <p:spPr bwMode="auto">
            <a:xfrm>
              <a:off x="7635935" y="2864102"/>
              <a:ext cx="157097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4" name="Straight Connector 533"/>
            <p:cNvCxnSpPr/>
            <p:nvPr/>
          </p:nvCxnSpPr>
          <p:spPr bwMode="auto">
            <a:xfrm>
              <a:off x="7905674" y="2864102"/>
              <a:ext cx="223606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41" name="Rectangle 540"/>
            <p:cNvSpPr/>
            <p:nvPr/>
          </p:nvSpPr>
          <p:spPr bwMode="auto">
            <a:xfrm>
              <a:off x="8055436" y="1671680"/>
              <a:ext cx="172396" cy="3524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38" name="Straight Connector 537"/>
            <p:cNvCxnSpPr/>
            <p:nvPr/>
          </p:nvCxnSpPr>
          <p:spPr bwMode="auto">
            <a:xfrm>
              <a:off x="8144573" y="1993393"/>
              <a:ext cx="6350" cy="79591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6056490" y="1961892"/>
              <a:ext cx="2872856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1603" y="1701018"/>
              <a:ext cx="7602153" cy="6578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3" name="Straight Arrow Connector 542"/>
            <p:cNvCxnSpPr>
              <a:stCxn id="541" idx="0"/>
            </p:cNvCxnSpPr>
            <p:nvPr/>
          </p:nvCxnSpPr>
          <p:spPr bwMode="auto">
            <a:xfrm flipV="1">
              <a:off x="8141634" y="1505164"/>
              <a:ext cx="1974" cy="166515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9" name="Straight Arrow Connector 548"/>
            <p:cNvCxnSpPr/>
            <p:nvPr/>
          </p:nvCxnSpPr>
          <p:spPr bwMode="auto">
            <a:xfrm flipH="1">
              <a:off x="1982059" y="303969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553" name="Rectangle 552"/>
          <p:cNvSpPr/>
          <p:nvPr/>
        </p:nvSpPr>
        <p:spPr>
          <a:xfrm>
            <a:off x="-75567" y="2148961"/>
            <a:ext cx="114951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endParaRPr lang="de-DE" sz="1200" b="1" u="sng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(~4.5K)</a:t>
            </a:r>
          </a:p>
        </p:txBody>
      </p:sp>
      <p:sp>
        <p:nvSpPr>
          <p:cNvPr id="554" name="Rectangle 553"/>
          <p:cNvSpPr/>
          <p:nvPr/>
        </p:nvSpPr>
        <p:spPr>
          <a:xfrm>
            <a:off x="7861860" y="2445887"/>
            <a:ext cx="1856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CC0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CC00"/>
                </a:solidFill>
              </a:rPr>
              <a:t>return</a:t>
            </a:r>
            <a:r>
              <a:rPr lang="de-DE" sz="1200" b="1" u="sng" dirty="0" smtClean="0">
                <a:solidFill>
                  <a:srgbClr val="00CC0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CC00"/>
                </a:solidFill>
              </a:rPr>
              <a:t>linac</a:t>
            </a:r>
            <a:r>
              <a:rPr lang="de-DE" sz="1200" b="1" u="sng" dirty="0" smtClean="0">
                <a:solidFill>
                  <a:srgbClr val="00CC00"/>
                </a:solidFill>
              </a:rPr>
              <a:t>)</a:t>
            </a:r>
          </a:p>
        </p:txBody>
      </p:sp>
      <p:cxnSp>
        <p:nvCxnSpPr>
          <p:cNvPr id="558" name="Straight Connector 557"/>
          <p:cNvCxnSpPr/>
          <p:nvPr/>
        </p:nvCxnSpPr>
        <p:spPr bwMode="auto">
          <a:xfrm>
            <a:off x="6925943" y="2421339"/>
            <a:ext cx="539769" cy="3232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5" name="Straight Connector 564"/>
          <p:cNvCxnSpPr/>
          <p:nvPr/>
        </p:nvCxnSpPr>
        <p:spPr bwMode="auto">
          <a:xfrm flipH="1">
            <a:off x="6542995" y="2455327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6" name="Straight Connector 565"/>
          <p:cNvCxnSpPr/>
          <p:nvPr/>
        </p:nvCxnSpPr>
        <p:spPr bwMode="auto">
          <a:xfrm flipH="1">
            <a:off x="7306911" y="2456860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0" name="Straight Connector 179"/>
          <p:cNvCxnSpPr/>
          <p:nvPr/>
        </p:nvCxnSpPr>
        <p:spPr bwMode="auto">
          <a:xfrm>
            <a:off x="7066229" y="4582373"/>
            <a:ext cx="17314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2" name="Straight Arrow Connector 181"/>
          <p:cNvCxnSpPr/>
          <p:nvPr/>
        </p:nvCxnSpPr>
        <p:spPr bwMode="auto">
          <a:xfrm flipV="1">
            <a:off x="7270757" y="4576255"/>
            <a:ext cx="216590" cy="487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3" name="Straight Arrow Connector 182"/>
          <p:cNvCxnSpPr/>
          <p:nvPr/>
        </p:nvCxnSpPr>
        <p:spPr bwMode="auto">
          <a:xfrm flipV="1">
            <a:off x="7734690" y="4162442"/>
            <a:ext cx="1567" cy="123479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8" name="Rectangle 177"/>
          <p:cNvSpPr/>
          <p:nvPr/>
        </p:nvSpPr>
        <p:spPr>
          <a:xfrm>
            <a:off x="7864023" y="2274067"/>
            <a:ext cx="1539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r>
              <a:rPr lang="de-DE" sz="1200" b="1" u="sng" dirty="0" smtClean="0">
                <a:solidFill>
                  <a:srgbClr val="00B0F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linac</a:t>
            </a:r>
            <a:r>
              <a:rPr lang="de-DE" sz="1200" b="1" u="sng" dirty="0" smtClean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181" name="Straight Connector 180"/>
          <p:cNvCxnSpPr/>
          <p:nvPr/>
        </p:nvCxnSpPr>
        <p:spPr bwMode="auto">
          <a:xfrm>
            <a:off x="1589205" y="2604106"/>
            <a:ext cx="405537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4" name="Rectangle 183"/>
          <p:cNvSpPr/>
          <p:nvPr/>
        </p:nvSpPr>
        <p:spPr>
          <a:xfrm>
            <a:off x="-116512" y="3262681"/>
            <a:ext cx="1149513" cy="4985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200" b="1" u="sng" dirty="0" smtClean="0">
                <a:solidFill>
                  <a:schemeClr val="tx2"/>
                </a:solidFill>
              </a:rPr>
              <a:t>20K </a:t>
            </a:r>
            <a:r>
              <a:rPr lang="de-DE" sz="1200" b="1" u="sng" dirty="0" err="1" smtClean="0">
                <a:solidFill>
                  <a:schemeClr val="tx2"/>
                </a:solidFill>
              </a:rPr>
              <a:t>return</a:t>
            </a:r>
            <a:endParaRPr lang="de-DE" sz="1200" b="1" u="sng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de-DE" sz="1200" b="1" u="sng" dirty="0" smtClean="0">
                <a:solidFill>
                  <a:schemeClr val="tx2"/>
                </a:solidFill>
              </a:rPr>
              <a:t>(</a:t>
            </a:r>
            <a:r>
              <a:rPr lang="de-DE" sz="1200" b="1" u="sng" dirty="0" err="1" smtClean="0">
                <a:solidFill>
                  <a:schemeClr val="tx2"/>
                </a:solidFill>
              </a:rPr>
              <a:t>coldbox</a:t>
            </a:r>
            <a:r>
              <a:rPr lang="de-DE" sz="1200" b="1" u="sng" dirty="0" smtClean="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03272" y="4701654"/>
            <a:ext cx="3061609" cy="782140"/>
            <a:chOff x="2903272" y="4701654"/>
            <a:chExt cx="3061609" cy="782140"/>
          </a:xfrm>
        </p:grpSpPr>
        <p:cxnSp>
          <p:nvCxnSpPr>
            <p:cNvPr id="191" name="Straight Arrow Connector 190"/>
            <p:cNvCxnSpPr>
              <a:stCxn id="193" idx="0"/>
            </p:cNvCxnSpPr>
            <p:nvPr/>
          </p:nvCxnSpPr>
          <p:spPr bwMode="auto">
            <a:xfrm flipV="1">
              <a:off x="4434077" y="4701654"/>
              <a:ext cx="199338" cy="505141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93" name="Rectangle 192"/>
            <p:cNvSpPr/>
            <p:nvPr/>
          </p:nvSpPr>
          <p:spPr>
            <a:xfrm>
              <a:off x="2903272" y="5206795"/>
              <a:ext cx="3061609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de-DE" sz="1200" b="1" u="sng" dirty="0" smtClean="0">
                  <a:solidFill>
                    <a:schemeClr val="accent2"/>
                  </a:solidFill>
                </a:rPr>
                <a:t>CC-bypass </a:t>
              </a:r>
              <a:r>
                <a:rPr lang="de-DE" sz="1200" b="1" u="sng" dirty="0" err="1" smtClean="0">
                  <a:solidFill>
                    <a:schemeClr val="accent2"/>
                  </a:solidFill>
                </a:rPr>
                <a:t>has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accent2"/>
                  </a:solidFill>
                </a:rPr>
                <a:t>to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accent2"/>
                  </a:solidFill>
                </a:rPr>
                <a:t>produce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: 40g/s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3497674" y="1871962"/>
            <a:ext cx="2467207" cy="1528178"/>
            <a:chOff x="3497674" y="1871962"/>
            <a:chExt cx="2467207" cy="1528178"/>
          </a:xfrm>
        </p:grpSpPr>
        <p:cxnSp>
          <p:nvCxnSpPr>
            <p:cNvPr id="195" name="Straight Arrow Connector 194"/>
            <p:cNvCxnSpPr>
              <a:stCxn id="196" idx="2"/>
            </p:cNvCxnSpPr>
            <p:nvPr/>
          </p:nvCxnSpPr>
          <p:spPr bwMode="auto">
            <a:xfrm flipH="1">
              <a:off x="4696326" y="2148961"/>
              <a:ext cx="34952" cy="1251179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96" name="Rectangle 195"/>
            <p:cNvSpPr/>
            <p:nvPr/>
          </p:nvSpPr>
          <p:spPr>
            <a:xfrm>
              <a:off x="3497674" y="1871962"/>
              <a:ext cx="246720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de-DE" sz="1200" b="1" u="sng" dirty="0" smtClean="0">
                  <a:solidFill>
                    <a:srgbClr val="00CC00"/>
                  </a:solidFill>
                </a:rPr>
                <a:t>2K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return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flow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: 70g/s</a:t>
              </a: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913038" y="3402939"/>
            <a:ext cx="4060547" cy="8654"/>
            <a:chOff x="913038" y="3402939"/>
            <a:chExt cx="4060547" cy="8654"/>
          </a:xfrm>
        </p:grpSpPr>
        <p:cxnSp>
          <p:nvCxnSpPr>
            <p:cNvPr id="217" name="Straight Connector 216"/>
            <p:cNvCxnSpPr/>
            <p:nvPr/>
          </p:nvCxnSpPr>
          <p:spPr bwMode="auto">
            <a:xfrm>
              <a:off x="1187436" y="3403347"/>
              <a:ext cx="10971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Arrow Connector 217"/>
            <p:cNvCxnSpPr/>
            <p:nvPr/>
          </p:nvCxnSpPr>
          <p:spPr bwMode="auto">
            <a:xfrm flipH="1">
              <a:off x="913038" y="3403699"/>
              <a:ext cx="2688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219" name="Group 218"/>
            <p:cNvGrpSpPr/>
            <p:nvPr/>
          </p:nvGrpSpPr>
          <p:grpSpPr>
            <a:xfrm>
              <a:off x="1764141" y="3402939"/>
              <a:ext cx="3209444" cy="8654"/>
              <a:chOff x="1764141" y="3402939"/>
              <a:chExt cx="3209444" cy="8654"/>
            </a:xfrm>
          </p:grpSpPr>
          <p:cxnSp>
            <p:nvCxnSpPr>
              <p:cNvPr id="222" name="Straight Arrow Connector 221"/>
              <p:cNvCxnSpPr/>
              <p:nvPr/>
            </p:nvCxnSpPr>
            <p:spPr bwMode="auto">
              <a:xfrm flipH="1">
                <a:off x="1915436" y="3403347"/>
                <a:ext cx="268813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3" name="Straight Connector 222"/>
              <p:cNvCxnSpPr/>
              <p:nvPr/>
            </p:nvCxnSpPr>
            <p:spPr bwMode="auto">
              <a:xfrm>
                <a:off x="1764141" y="3403347"/>
                <a:ext cx="18621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" name="Straight Arrow Connector 223"/>
              <p:cNvCxnSpPr/>
              <p:nvPr/>
            </p:nvCxnSpPr>
            <p:spPr bwMode="auto">
              <a:xfrm flipH="1">
                <a:off x="3016763" y="3410061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5" name="Straight Arrow Connector 224"/>
              <p:cNvCxnSpPr/>
              <p:nvPr/>
            </p:nvCxnSpPr>
            <p:spPr bwMode="auto">
              <a:xfrm flipH="1">
                <a:off x="3604472" y="3411593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" name="Straight Arrow Connector 225"/>
              <p:cNvCxnSpPr/>
              <p:nvPr/>
            </p:nvCxnSpPr>
            <p:spPr bwMode="auto">
              <a:xfrm flipH="1">
                <a:off x="4238472" y="3407104"/>
                <a:ext cx="688133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" name="Straight Arrow Connector 226"/>
              <p:cNvCxnSpPr/>
              <p:nvPr/>
            </p:nvCxnSpPr>
            <p:spPr bwMode="auto">
              <a:xfrm flipH="1">
                <a:off x="2419123" y="3403347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" name="Straight Arrow Connector 227"/>
              <p:cNvCxnSpPr/>
              <p:nvPr/>
            </p:nvCxnSpPr>
            <p:spPr bwMode="auto">
              <a:xfrm flipH="1" flipV="1">
                <a:off x="4629332" y="3402939"/>
                <a:ext cx="344253" cy="7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0" name="Straight Connector 219"/>
            <p:cNvCxnSpPr/>
            <p:nvPr/>
          </p:nvCxnSpPr>
          <p:spPr bwMode="auto">
            <a:xfrm>
              <a:off x="1383608" y="3405037"/>
              <a:ext cx="8954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229" name="Straight Connector 228"/>
          <p:cNvCxnSpPr/>
          <p:nvPr/>
        </p:nvCxnSpPr>
        <p:spPr bwMode="auto">
          <a:xfrm>
            <a:off x="1513435" y="3401494"/>
            <a:ext cx="146607" cy="1853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4" name="Rectangle 203"/>
          <p:cNvSpPr/>
          <p:nvPr/>
        </p:nvSpPr>
        <p:spPr>
          <a:xfrm>
            <a:off x="1843533" y="2992262"/>
            <a:ext cx="26317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100" b="1" dirty="0" err="1" smtClean="0">
                <a:solidFill>
                  <a:srgbClr val="FF0000"/>
                </a:solidFill>
              </a:rPr>
              <a:t>Cold</a:t>
            </a:r>
            <a:r>
              <a:rPr lang="de-DE" sz="1100" b="1" dirty="0" smtClean="0">
                <a:solidFill>
                  <a:srgbClr val="FF0000"/>
                </a:solidFill>
              </a:rPr>
              <a:t> </a:t>
            </a:r>
            <a:r>
              <a:rPr lang="de-DE" sz="1100" b="1" dirty="0" err="1" smtClean="0">
                <a:solidFill>
                  <a:srgbClr val="FF0000"/>
                </a:solidFill>
              </a:rPr>
              <a:t>compressors</a:t>
            </a:r>
            <a:r>
              <a:rPr lang="de-DE" sz="1100" b="1" dirty="0" smtClean="0">
                <a:solidFill>
                  <a:srgbClr val="FF0000"/>
                </a:solidFill>
              </a:rPr>
              <a:t> (</a:t>
            </a:r>
            <a:r>
              <a:rPr lang="de-DE" sz="1100" b="1" dirty="0" err="1" smtClean="0">
                <a:solidFill>
                  <a:srgbClr val="FF0000"/>
                </a:solidFill>
              </a:rPr>
              <a:t>require</a:t>
            </a:r>
            <a:r>
              <a:rPr lang="de-DE" sz="1100" b="1" dirty="0" smtClean="0">
                <a:solidFill>
                  <a:srgbClr val="FF0000"/>
                </a:solidFill>
              </a:rPr>
              <a:t> ~110g/s)</a:t>
            </a:r>
          </a:p>
        </p:txBody>
      </p:sp>
      <p:grpSp>
        <p:nvGrpSpPr>
          <p:cNvPr id="205" name="Group 204"/>
          <p:cNvGrpSpPr/>
          <p:nvPr/>
        </p:nvGrpSpPr>
        <p:grpSpPr>
          <a:xfrm>
            <a:off x="7246961" y="3207224"/>
            <a:ext cx="388961" cy="416257"/>
            <a:chOff x="7246961" y="3207224"/>
            <a:chExt cx="388961" cy="416257"/>
          </a:xfrm>
        </p:grpSpPr>
        <p:sp>
          <p:nvSpPr>
            <p:cNvPr id="206" name="Freeform 205"/>
            <p:cNvSpPr/>
            <p:nvPr/>
          </p:nvSpPr>
          <p:spPr bwMode="auto">
            <a:xfrm>
              <a:off x="7485797" y="3220872"/>
              <a:ext cx="129654" cy="402609"/>
            </a:xfrm>
            <a:custGeom>
              <a:avLst/>
              <a:gdLst>
                <a:gd name="connsiteX0" fmla="*/ 68239 w 129654"/>
                <a:gd name="connsiteY0" fmla="*/ 402609 h 402609"/>
                <a:gd name="connsiteX1" fmla="*/ 95534 w 129654"/>
                <a:gd name="connsiteY1" fmla="*/ 361665 h 402609"/>
                <a:gd name="connsiteX2" fmla="*/ 116006 w 129654"/>
                <a:gd name="connsiteY2" fmla="*/ 341194 h 402609"/>
                <a:gd name="connsiteX3" fmla="*/ 129654 w 129654"/>
                <a:gd name="connsiteY3" fmla="*/ 300250 h 402609"/>
                <a:gd name="connsiteX4" fmla="*/ 122830 w 129654"/>
                <a:gd name="connsiteY4" fmla="*/ 252483 h 402609"/>
                <a:gd name="connsiteX5" fmla="*/ 102358 w 129654"/>
                <a:gd name="connsiteY5" fmla="*/ 232012 h 402609"/>
                <a:gd name="connsiteX6" fmla="*/ 61415 w 129654"/>
                <a:gd name="connsiteY6" fmla="*/ 184244 h 402609"/>
                <a:gd name="connsiteX7" fmla="*/ 20472 w 129654"/>
                <a:gd name="connsiteY7" fmla="*/ 156949 h 402609"/>
                <a:gd name="connsiteX8" fmla="*/ 0 w 129654"/>
                <a:gd name="connsiteY8" fmla="*/ 116006 h 402609"/>
                <a:gd name="connsiteX9" fmla="*/ 6824 w 129654"/>
                <a:gd name="connsiteY9" fmla="*/ 75062 h 402609"/>
                <a:gd name="connsiteX10" fmla="*/ 13648 w 129654"/>
                <a:gd name="connsiteY10" fmla="*/ 54591 h 402609"/>
                <a:gd name="connsiteX11" fmla="*/ 13648 w 129654"/>
                <a:gd name="connsiteY11" fmla="*/ 0 h 40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654" h="402609">
                  <a:moveTo>
                    <a:pt x="68239" y="402609"/>
                  </a:moveTo>
                  <a:cubicBezTo>
                    <a:pt x="77337" y="388961"/>
                    <a:pt x="85464" y="374613"/>
                    <a:pt x="95534" y="361665"/>
                  </a:cubicBezTo>
                  <a:cubicBezTo>
                    <a:pt x="101459" y="354047"/>
                    <a:pt x="111319" y="349630"/>
                    <a:pt x="116006" y="341194"/>
                  </a:cubicBezTo>
                  <a:cubicBezTo>
                    <a:pt x="122993" y="328618"/>
                    <a:pt x="129654" y="300250"/>
                    <a:pt x="129654" y="300250"/>
                  </a:cubicBezTo>
                  <a:cubicBezTo>
                    <a:pt x="127379" y="284328"/>
                    <a:pt x="128804" y="267417"/>
                    <a:pt x="122830" y="252483"/>
                  </a:cubicBezTo>
                  <a:cubicBezTo>
                    <a:pt x="119246" y="243523"/>
                    <a:pt x="108638" y="239339"/>
                    <a:pt x="102358" y="232012"/>
                  </a:cubicBezTo>
                  <a:cubicBezTo>
                    <a:pt x="84040" y="210641"/>
                    <a:pt x="83189" y="201179"/>
                    <a:pt x="61415" y="184244"/>
                  </a:cubicBezTo>
                  <a:cubicBezTo>
                    <a:pt x="48468" y="174174"/>
                    <a:pt x="20472" y="156949"/>
                    <a:pt x="20472" y="156949"/>
                  </a:cubicBezTo>
                  <a:cubicBezTo>
                    <a:pt x="13572" y="146600"/>
                    <a:pt x="0" y="130131"/>
                    <a:pt x="0" y="116006"/>
                  </a:cubicBezTo>
                  <a:cubicBezTo>
                    <a:pt x="0" y="102170"/>
                    <a:pt x="3822" y="88569"/>
                    <a:pt x="6824" y="75062"/>
                  </a:cubicBezTo>
                  <a:cubicBezTo>
                    <a:pt x="8384" y="68040"/>
                    <a:pt x="12997" y="61754"/>
                    <a:pt x="13648" y="54591"/>
                  </a:cubicBezTo>
                  <a:cubicBezTo>
                    <a:pt x="15296" y="36469"/>
                    <a:pt x="13648" y="18197"/>
                    <a:pt x="13648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7272945" y="3207224"/>
              <a:ext cx="137789" cy="395785"/>
            </a:xfrm>
            <a:custGeom>
              <a:avLst/>
              <a:gdLst>
                <a:gd name="connsiteX0" fmla="*/ 90022 w 137789"/>
                <a:gd name="connsiteY0" fmla="*/ 395785 h 395785"/>
                <a:gd name="connsiteX1" fmla="*/ 96846 w 137789"/>
                <a:gd name="connsiteY1" fmla="*/ 361666 h 395785"/>
                <a:gd name="connsiteX2" fmla="*/ 103670 w 137789"/>
                <a:gd name="connsiteY2" fmla="*/ 341194 h 395785"/>
                <a:gd name="connsiteX3" fmla="*/ 96846 w 137789"/>
                <a:gd name="connsiteY3" fmla="*/ 320722 h 395785"/>
                <a:gd name="connsiteX4" fmla="*/ 117318 w 137789"/>
                <a:gd name="connsiteY4" fmla="*/ 307075 h 395785"/>
                <a:gd name="connsiteX5" fmla="*/ 137789 w 137789"/>
                <a:gd name="connsiteY5" fmla="*/ 266131 h 395785"/>
                <a:gd name="connsiteX6" fmla="*/ 130965 w 137789"/>
                <a:gd name="connsiteY6" fmla="*/ 184245 h 395785"/>
                <a:gd name="connsiteX7" fmla="*/ 110494 w 137789"/>
                <a:gd name="connsiteY7" fmla="*/ 163773 h 395785"/>
                <a:gd name="connsiteX8" fmla="*/ 76374 w 137789"/>
                <a:gd name="connsiteY8" fmla="*/ 129654 h 395785"/>
                <a:gd name="connsiteX9" fmla="*/ 62727 w 137789"/>
                <a:gd name="connsiteY9" fmla="*/ 109182 h 395785"/>
                <a:gd name="connsiteX10" fmla="*/ 42255 w 137789"/>
                <a:gd name="connsiteY10" fmla="*/ 95534 h 395785"/>
                <a:gd name="connsiteX11" fmla="*/ 14959 w 137789"/>
                <a:gd name="connsiteY11" fmla="*/ 61415 h 395785"/>
                <a:gd name="connsiteX12" fmla="*/ 1312 w 137789"/>
                <a:gd name="connsiteY12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789" h="395785">
                  <a:moveTo>
                    <a:pt x="90022" y="395785"/>
                  </a:moveTo>
                  <a:cubicBezTo>
                    <a:pt x="92297" y="384412"/>
                    <a:pt x="94033" y="372918"/>
                    <a:pt x="96846" y="361666"/>
                  </a:cubicBezTo>
                  <a:cubicBezTo>
                    <a:pt x="98591" y="354688"/>
                    <a:pt x="103670" y="348387"/>
                    <a:pt x="103670" y="341194"/>
                  </a:cubicBezTo>
                  <a:cubicBezTo>
                    <a:pt x="103670" y="334001"/>
                    <a:pt x="99121" y="327546"/>
                    <a:pt x="96846" y="320722"/>
                  </a:cubicBezTo>
                  <a:cubicBezTo>
                    <a:pt x="103670" y="316173"/>
                    <a:pt x="111519" y="312874"/>
                    <a:pt x="117318" y="307075"/>
                  </a:cubicBezTo>
                  <a:cubicBezTo>
                    <a:pt x="130545" y="293848"/>
                    <a:pt x="132240" y="282779"/>
                    <a:pt x="137789" y="266131"/>
                  </a:cubicBezTo>
                  <a:cubicBezTo>
                    <a:pt x="135514" y="238836"/>
                    <a:pt x="138022" y="210710"/>
                    <a:pt x="130965" y="184245"/>
                  </a:cubicBezTo>
                  <a:cubicBezTo>
                    <a:pt x="128479" y="174920"/>
                    <a:pt x="116672" y="171187"/>
                    <a:pt x="110494" y="163773"/>
                  </a:cubicBezTo>
                  <a:cubicBezTo>
                    <a:pt x="82064" y="129656"/>
                    <a:pt x="113903" y="154672"/>
                    <a:pt x="76374" y="129654"/>
                  </a:cubicBezTo>
                  <a:cubicBezTo>
                    <a:pt x="71825" y="122830"/>
                    <a:pt x="68526" y="114981"/>
                    <a:pt x="62727" y="109182"/>
                  </a:cubicBezTo>
                  <a:cubicBezTo>
                    <a:pt x="56928" y="103383"/>
                    <a:pt x="47378" y="101938"/>
                    <a:pt x="42255" y="95534"/>
                  </a:cubicBezTo>
                  <a:cubicBezTo>
                    <a:pt x="4584" y="48447"/>
                    <a:pt x="73630" y="100529"/>
                    <a:pt x="14959" y="61415"/>
                  </a:cubicBezTo>
                  <a:cubicBezTo>
                    <a:pt x="-6258" y="29587"/>
                    <a:pt x="1312" y="49144"/>
                    <a:pt x="1312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7478973" y="3227696"/>
              <a:ext cx="156949" cy="395785"/>
            </a:xfrm>
            <a:custGeom>
              <a:avLst/>
              <a:gdLst>
                <a:gd name="connsiteX0" fmla="*/ 0 w 156949"/>
                <a:gd name="connsiteY0" fmla="*/ 395785 h 395785"/>
                <a:gd name="connsiteX1" fmla="*/ 6824 w 156949"/>
                <a:gd name="connsiteY1" fmla="*/ 300250 h 395785"/>
                <a:gd name="connsiteX2" fmla="*/ 20472 w 156949"/>
                <a:gd name="connsiteY2" fmla="*/ 238835 h 395785"/>
                <a:gd name="connsiteX3" fmla="*/ 34120 w 156949"/>
                <a:gd name="connsiteY3" fmla="*/ 197892 h 395785"/>
                <a:gd name="connsiteX4" fmla="*/ 75063 w 156949"/>
                <a:gd name="connsiteY4" fmla="*/ 163773 h 395785"/>
                <a:gd name="connsiteX5" fmla="*/ 95534 w 156949"/>
                <a:gd name="connsiteY5" fmla="*/ 122829 h 395785"/>
                <a:gd name="connsiteX6" fmla="*/ 102358 w 156949"/>
                <a:gd name="connsiteY6" fmla="*/ 102358 h 395785"/>
                <a:gd name="connsiteX7" fmla="*/ 116006 w 156949"/>
                <a:gd name="connsiteY7" fmla="*/ 81886 h 395785"/>
                <a:gd name="connsiteX8" fmla="*/ 129654 w 156949"/>
                <a:gd name="connsiteY8" fmla="*/ 40943 h 395785"/>
                <a:gd name="connsiteX9" fmla="*/ 156949 w 156949"/>
                <a:gd name="connsiteY9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49" h="395785">
                  <a:moveTo>
                    <a:pt x="0" y="395785"/>
                  </a:moveTo>
                  <a:cubicBezTo>
                    <a:pt x="2275" y="363940"/>
                    <a:pt x="3482" y="332001"/>
                    <a:pt x="6824" y="300250"/>
                  </a:cubicBezTo>
                  <a:cubicBezTo>
                    <a:pt x="7877" y="290248"/>
                    <a:pt x="16989" y="250444"/>
                    <a:pt x="20472" y="238835"/>
                  </a:cubicBezTo>
                  <a:cubicBezTo>
                    <a:pt x="24606" y="225056"/>
                    <a:pt x="22150" y="205872"/>
                    <a:pt x="34120" y="197892"/>
                  </a:cubicBezTo>
                  <a:cubicBezTo>
                    <a:pt x="62620" y="178891"/>
                    <a:pt x="48792" y="190043"/>
                    <a:pt x="75063" y="163773"/>
                  </a:cubicBezTo>
                  <a:cubicBezTo>
                    <a:pt x="92214" y="112319"/>
                    <a:pt x="69079" y="175739"/>
                    <a:pt x="95534" y="122829"/>
                  </a:cubicBezTo>
                  <a:cubicBezTo>
                    <a:pt x="98751" y="116396"/>
                    <a:pt x="99141" y="108791"/>
                    <a:pt x="102358" y="102358"/>
                  </a:cubicBezTo>
                  <a:cubicBezTo>
                    <a:pt x="106026" y="95022"/>
                    <a:pt x="112675" y="89381"/>
                    <a:pt x="116006" y="81886"/>
                  </a:cubicBezTo>
                  <a:cubicBezTo>
                    <a:pt x="121849" y="68740"/>
                    <a:pt x="121674" y="52913"/>
                    <a:pt x="129654" y="40943"/>
                  </a:cubicBezTo>
                  <a:lnTo>
                    <a:pt x="156949" y="0"/>
                  </a:ln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7246961" y="3261815"/>
              <a:ext cx="177421" cy="320722"/>
            </a:xfrm>
            <a:custGeom>
              <a:avLst/>
              <a:gdLst>
                <a:gd name="connsiteX0" fmla="*/ 150126 w 177421"/>
                <a:gd name="connsiteY0" fmla="*/ 320722 h 320722"/>
                <a:gd name="connsiteX1" fmla="*/ 122830 w 177421"/>
                <a:gd name="connsiteY1" fmla="*/ 286603 h 320722"/>
                <a:gd name="connsiteX2" fmla="*/ 102358 w 177421"/>
                <a:gd name="connsiteY2" fmla="*/ 279779 h 320722"/>
                <a:gd name="connsiteX3" fmla="*/ 81887 w 177421"/>
                <a:gd name="connsiteY3" fmla="*/ 266131 h 320722"/>
                <a:gd name="connsiteX4" fmla="*/ 54591 w 177421"/>
                <a:gd name="connsiteY4" fmla="*/ 252484 h 320722"/>
                <a:gd name="connsiteX5" fmla="*/ 34120 w 177421"/>
                <a:gd name="connsiteY5" fmla="*/ 232012 h 320722"/>
                <a:gd name="connsiteX6" fmla="*/ 13648 w 177421"/>
                <a:gd name="connsiteY6" fmla="*/ 218364 h 320722"/>
                <a:gd name="connsiteX7" fmla="*/ 0 w 177421"/>
                <a:gd name="connsiteY7" fmla="*/ 170597 h 320722"/>
                <a:gd name="connsiteX8" fmla="*/ 6824 w 177421"/>
                <a:gd name="connsiteY8" fmla="*/ 109182 h 320722"/>
                <a:gd name="connsiteX9" fmla="*/ 47767 w 177421"/>
                <a:gd name="connsiteY9" fmla="*/ 75063 h 320722"/>
                <a:gd name="connsiteX10" fmla="*/ 68239 w 177421"/>
                <a:gd name="connsiteY10" fmla="*/ 61415 h 320722"/>
                <a:gd name="connsiteX11" fmla="*/ 136478 w 177421"/>
                <a:gd name="connsiteY11" fmla="*/ 40943 h 320722"/>
                <a:gd name="connsiteX12" fmla="*/ 156949 w 177421"/>
                <a:gd name="connsiteY12" fmla="*/ 34119 h 320722"/>
                <a:gd name="connsiteX13" fmla="*/ 177421 w 177421"/>
                <a:gd name="connsiteY13" fmla="*/ 0 h 32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421" h="320722">
                  <a:moveTo>
                    <a:pt x="150126" y="320722"/>
                  </a:moveTo>
                  <a:cubicBezTo>
                    <a:pt x="141027" y="309349"/>
                    <a:pt x="133888" y="296081"/>
                    <a:pt x="122830" y="286603"/>
                  </a:cubicBezTo>
                  <a:cubicBezTo>
                    <a:pt x="117369" y="281922"/>
                    <a:pt x="108792" y="282996"/>
                    <a:pt x="102358" y="279779"/>
                  </a:cubicBezTo>
                  <a:cubicBezTo>
                    <a:pt x="95023" y="276111"/>
                    <a:pt x="89008" y="270200"/>
                    <a:pt x="81887" y="266131"/>
                  </a:cubicBezTo>
                  <a:cubicBezTo>
                    <a:pt x="73055" y="261084"/>
                    <a:pt x="63690" y="257033"/>
                    <a:pt x="54591" y="252484"/>
                  </a:cubicBezTo>
                  <a:cubicBezTo>
                    <a:pt x="47767" y="245660"/>
                    <a:pt x="41534" y="238190"/>
                    <a:pt x="34120" y="232012"/>
                  </a:cubicBezTo>
                  <a:cubicBezTo>
                    <a:pt x="27820" y="226761"/>
                    <a:pt x="18771" y="224768"/>
                    <a:pt x="13648" y="218364"/>
                  </a:cubicBezTo>
                  <a:cubicBezTo>
                    <a:pt x="10088" y="213915"/>
                    <a:pt x="446" y="172380"/>
                    <a:pt x="0" y="170597"/>
                  </a:cubicBezTo>
                  <a:cubicBezTo>
                    <a:pt x="2275" y="150125"/>
                    <a:pt x="1828" y="129165"/>
                    <a:pt x="6824" y="109182"/>
                  </a:cubicBezTo>
                  <a:cubicBezTo>
                    <a:pt x="12630" y="85957"/>
                    <a:pt x="29861" y="85295"/>
                    <a:pt x="47767" y="75063"/>
                  </a:cubicBezTo>
                  <a:cubicBezTo>
                    <a:pt x="54888" y="70994"/>
                    <a:pt x="60744" y="64746"/>
                    <a:pt x="68239" y="61415"/>
                  </a:cubicBezTo>
                  <a:cubicBezTo>
                    <a:pt x="97431" y="48440"/>
                    <a:pt x="108687" y="48884"/>
                    <a:pt x="136478" y="40943"/>
                  </a:cubicBezTo>
                  <a:cubicBezTo>
                    <a:pt x="143394" y="38967"/>
                    <a:pt x="150125" y="36394"/>
                    <a:pt x="156949" y="34119"/>
                  </a:cubicBezTo>
                  <a:cubicBezTo>
                    <a:pt x="173418" y="9416"/>
                    <a:pt x="166929" y="20983"/>
                    <a:pt x="177421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0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B</a:t>
            </a:r>
            <a:r>
              <a:rPr lang="de-DE" sz="1600" dirty="0" err="1" smtClean="0"/>
              <a:t>ypass</a:t>
            </a:r>
            <a:r>
              <a:rPr lang="de-DE" sz="1600" dirty="0" smtClean="0"/>
              <a:t> </a:t>
            </a:r>
            <a:r>
              <a:rPr lang="de-DE" sz="1600" dirty="0" err="1"/>
              <a:t>operation</a:t>
            </a:r>
            <a:endParaRPr lang="de-DE" sz="1600" dirty="0"/>
          </a:p>
        </p:txBody>
      </p:sp>
      <p:sp>
        <p:nvSpPr>
          <p:cNvPr id="203" name="Rectangle 202"/>
          <p:cNvSpPr/>
          <p:nvPr/>
        </p:nvSpPr>
        <p:spPr>
          <a:xfrm>
            <a:off x="0" y="119808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>
                <a:latin typeface="Calibri"/>
              </a:rPr>
              <a:t>Bypass </a:t>
            </a:r>
            <a:r>
              <a:rPr lang="en-US" sz="1800" b="1" u="sng" dirty="0" smtClean="0">
                <a:latin typeface="Calibri"/>
              </a:rPr>
              <a:t>operation: </a:t>
            </a:r>
            <a:r>
              <a:rPr lang="en-US" sz="1800" b="1" u="sng" dirty="0" err="1" smtClean="0">
                <a:latin typeface="Calibri"/>
              </a:rPr>
              <a:t>Massflow</a:t>
            </a:r>
            <a:r>
              <a:rPr lang="en-US" sz="1800" b="1" u="sng" dirty="0" smtClean="0">
                <a:latin typeface="Calibri"/>
              </a:rPr>
              <a:t> compensation, temperature adjustment &amp; stand alone operation</a:t>
            </a:r>
            <a:endParaRPr lang="en-US" sz="1800" b="1" u="sng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7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0750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550" name="Group 549"/>
          <p:cNvGrpSpPr/>
          <p:nvPr/>
        </p:nvGrpSpPr>
        <p:grpSpPr>
          <a:xfrm>
            <a:off x="887230" y="2265421"/>
            <a:ext cx="7063342" cy="2706286"/>
            <a:chOff x="52078" y="1505164"/>
            <a:chExt cx="8898868" cy="3649516"/>
          </a:xfrm>
        </p:grpSpPr>
        <p:grpSp>
          <p:nvGrpSpPr>
            <p:cNvPr id="14" name="Group 13"/>
            <p:cNvGrpSpPr/>
            <p:nvPr/>
          </p:nvGrpSpPr>
          <p:grpSpPr>
            <a:xfrm>
              <a:off x="52078" y="1569073"/>
              <a:ext cx="8898868" cy="3585607"/>
              <a:chOff x="52078" y="1567416"/>
              <a:chExt cx="8898868" cy="358560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2078" y="1567416"/>
                <a:ext cx="8898868" cy="3585607"/>
                <a:chOff x="63498" y="1567416"/>
                <a:chExt cx="8898868" cy="3585607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99" y="1567416"/>
                  <a:ext cx="8898867" cy="3576083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 bwMode="auto">
                <a:xfrm>
                  <a:off x="882650" y="3254788"/>
                  <a:ext cx="3797300" cy="73936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495300" y="2014846"/>
                  <a:ext cx="3695700" cy="90615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 bwMode="auto">
                <a:xfrm>
                  <a:off x="2781300" y="265430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 bwMode="auto">
                <a:xfrm>
                  <a:off x="2019300" y="262890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 bwMode="auto">
                <a:xfrm>
                  <a:off x="882650" y="2660650"/>
                  <a:ext cx="47625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 bwMode="auto">
                <a:xfrm>
                  <a:off x="3587750" y="2641600"/>
                  <a:ext cx="41910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 bwMode="auto">
                <a:xfrm>
                  <a:off x="469900" y="2622550"/>
                  <a:ext cx="419100" cy="3556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 bwMode="auto">
                <a:xfrm>
                  <a:off x="63498" y="4248149"/>
                  <a:ext cx="4857752" cy="89534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 bwMode="auto">
                <a:xfrm>
                  <a:off x="73024" y="3282950"/>
                  <a:ext cx="692151" cy="10985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 bwMode="auto">
                <a:xfrm>
                  <a:off x="5016500" y="2022475"/>
                  <a:ext cx="419100" cy="34607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 bwMode="auto">
                <a:xfrm>
                  <a:off x="5035550" y="2454275"/>
                  <a:ext cx="419100" cy="53022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 bwMode="auto">
                <a:xfrm>
                  <a:off x="5035550" y="3069845"/>
                  <a:ext cx="419100" cy="51790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 bwMode="auto">
                <a:xfrm>
                  <a:off x="5518974" y="1997076"/>
                  <a:ext cx="495300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 bwMode="auto">
                <a:xfrm>
                  <a:off x="7740650" y="4648200"/>
                  <a:ext cx="1221716" cy="50482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 bwMode="auto">
                <a:xfrm>
                  <a:off x="8693150" y="2381250"/>
                  <a:ext cx="269216" cy="149542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 bwMode="auto">
                <a:xfrm>
                  <a:off x="5540376" y="3119435"/>
                  <a:ext cx="387350" cy="74771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 bwMode="auto">
                <a:xfrm>
                  <a:off x="5051424" y="3670298"/>
                  <a:ext cx="479425" cy="196848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4595794" y="2740818"/>
                  <a:ext cx="103207" cy="27463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 bwMode="auto">
                <a:xfrm>
                  <a:off x="258416" y="3074091"/>
                  <a:ext cx="543271" cy="19339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73023" y="2368550"/>
                  <a:ext cx="346076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4191000" y="1985200"/>
                  <a:ext cx="641350" cy="80327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 bwMode="auto">
                <a:xfrm>
                  <a:off x="4595794" y="2683668"/>
                  <a:ext cx="2466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 bwMode="auto">
                <a:xfrm>
                  <a:off x="5574738" y="3499642"/>
                  <a:ext cx="381562" cy="1460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 bwMode="auto">
                <a:xfrm>
                  <a:off x="4987920" y="4076700"/>
                  <a:ext cx="447679" cy="5016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 bwMode="auto">
                <a:xfrm>
                  <a:off x="4679950" y="4775198"/>
                  <a:ext cx="751935" cy="3683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 bwMode="auto">
                <a:xfrm>
                  <a:off x="5343470" y="4478734"/>
                  <a:ext cx="942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 bwMode="auto">
                <a:xfrm>
                  <a:off x="6127750" y="2978151"/>
                  <a:ext cx="615950" cy="92630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 bwMode="auto">
                <a:xfrm>
                  <a:off x="6207087" y="3770706"/>
                  <a:ext cx="94203" cy="237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 bwMode="auto">
                <a:xfrm>
                  <a:off x="6026150" y="2632868"/>
                  <a:ext cx="275139" cy="119935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 bwMode="auto">
                <a:xfrm>
                  <a:off x="6127751" y="1975540"/>
                  <a:ext cx="192028" cy="62161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 bwMode="auto">
                <a:xfrm>
                  <a:off x="1498599" y="4054476"/>
                  <a:ext cx="3422651" cy="18097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 bwMode="auto">
                <a:xfrm>
                  <a:off x="5162674" y="2232026"/>
                  <a:ext cx="307723" cy="1166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 bwMode="auto">
                <a:xfrm>
                  <a:off x="7681914" y="2064095"/>
                  <a:ext cx="458786" cy="46955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 bwMode="auto">
              <a:xfrm>
                <a:off x="6763869" y="2800349"/>
                <a:ext cx="236136" cy="1344613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6645546" y="2631887"/>
                <a:ext cx="455501" cy="16144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8028113" y="2693313"/>
                <a:ext cx="570586" cy="1250533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8050695" y="3347505"/>
                <a:ext cx="536076" cy="536107"/>
              </a:xfrm>
              <a:prstGeom prst="rect">
                <a:avLst/>
              </a:prstGeom>
              <a:solidFill>
                <a:srgbClr val="00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8098403" y="3747792"/>
                <a:ext cx="457199" cy="168865"/>
              </a:xfrm>
              <a:prstGeom prst="rect">
                <a:avLst/>
              </a:prstGeom>
              <a:solidFill>
                <a:srgbClr val="00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96" name="Rectangle 95"/>
            <p:cNvSpPr/>
            <p:nvPr/>
          </p:nvSpPr>
          <p:spPr bwMode="auto">
            <a:xfrm>
              <a:off x="6645546" y="1987550"/>
              <a:ext cx="485191" cy="587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7200904" y="2623785"/>
              <a:ext cx="420770" cy="138425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7228371" y="2003337"/>
              <a:ext cx="344792" cy="5560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 bwMode="auto">
            <a:xfrm>
              <a:off x="434975" y="1959260"/>
              <a:ext cx="406037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434975" y="1952436"/>
              <a:ext cx="0" cy="1098265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11" name="Rectangle 110"/>
            <p:cNvSpPr/>
            <p:nvPr/>
          </p:nvSpPr>
          <p:spPr bwMode="auto">
            <a:xfrm>
              <a:off x="7445035" y="2988878"/>
              <a:ext cx="246603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>
              <a:off x="815668" y="3023534"/>
              <a:ext cx="0" cy="100528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Arrow Connector 114"/>
            <p:cNvCxnSpPr/>
            <p:nvPr/>
          </p:nvCxnSpPr>
          <p:spPr bwMode="auto">
            <a:xfrm>
              <a:off x="815668" y="4028818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430298" y="3039695"/>
              <a:ext cx="138220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35" name="Rectangle 134"/>
            <p:cNvSpPr/>
            <p:nvPr/>
          </p:nvSpPr>
          <p:spPr bwMode="auto">
            <a:xfrm>
              <a:off x="1421080" y="2836184"/>
              <a:ext cx="246603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30" name="Straight Arrow Connector 129"/>
            <p:cNvCxnSpPr/>
            <p:nvPr/>
          </p:nvCxnSpPr>
          <p:spPr bwMode="auto">
            <a:xfrm flipH="1">
              <a:off x="1347480" y="3039695"/>
              <a:ext cx="33866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1156869" y="3039695"/>
              <a:ext cx="234609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87" name="Rectangle 286"/>
            <p:cNvSpPr/>
            <p:nvPr/>
          </p:nvSpPr>
          <p:spPr bwMode="auto">
            <a:xfrm>
              <a:off x="2735194" y="2930083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3475440" y="2932149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1977112" y="2951179"/>
              <a:ext cx="501882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4214620" y="3071132"/>
              <a:ext cx="34711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6" name="Rectangle 305"/>
            <p:cNvSpPr/>
            <p:nvPr/>
          </p:nvSpPr>
          <p:spPr bwMode="auto">
            <a:xfrm>
              <a:off x="1708529" y="2857462"/>
              <a:ext cx="2547399" cy="4048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7" name="Rectangle 306"/>
            <p:cNvSpPr/>
            <p:nvPr/>
          </p:nvSpPr>
          <p:spPr bwMode="auto">
            <a:xfrm>
              <a:off x="1304565" y="3775248"/>
              <a:ext cx="34711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08" name="Straight Connector 307"/>
            <p:cNvCxnSpPr/>
            <p:nvPr/>
          </p:nvCxnSpPr>
          <p:spPr bwMode="auto">
            <a:xfrm>
              <a:off x="1025718" y="4028818"/>
              <a:ext cx="117304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0" name="Straight Connector 309"/>
            <p:cNvCxnSpPr/>
            <p:nvPr/>
          </p:nvCxnSpPr>
          <p:spPr bwMode="auto">
            <a:xfrm>
              <a:off x="4987612" y="2401377"/>
              <a:ext cx="0" cy="1214181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2" name="Straight Connector 311"/>
            <p:cNvCxnSpPr/>
            <p:nvPr/>
          </p:nvCxnSpPr>
          <p:spPr bwMode="auto">
            <a:xfrm>
              <a:off x="5473266" y="2401377"/>
              <a:ext cx="0" cy="1214181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3" name="Straight Connector 322"/>
            <p:cNvCxnSpPr/>
            <p:nvPr/>
          </p:nvCxnSpPr>
          <p:spPr bwMode="auto">
            <a:xfrm>
              <a:off x="6056490" y="1975901"/>
              <a:ext cx="0" cy="525667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5" name="Straight Arrow Connector 324"/>
            <p:cNvCxnSpPr>
              <a:stCxn id="287" idx="3"/>
            </p:cNvCxnSpPr>
            <p:nvPr/>
          </p:nvCxnSpPr>
          <p:spPr bwMode="auto">
            <a:xfrm flipH="1">
              <a:off x="2735005" y="3048749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7" name="Straight Arrow Connector 326"/>
            <p:cNvCxnSpPr/>
            <p:nvPr/>
          </p:nvCxnSpPr>
          <p:spPr bwMode="auto">
            <a:xfrm flipH="1">
              <a:off x="3475440" y="305081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8" name="Straight Connector 327"/>
            <p:cNvCxnSpPr/>
            <p:nvPr/>
          </p:nvCxnSpPr>
          <p:spPr bwMode="auto">
            <a:xfrm>
              <a:off x="4974782" y="2402229"/>
              <a:ext cx="23984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42" name="Rectangle 341"/>
            <p:cNvSpPr/>
            <p:nvPr/>
          </p:nvSpPr>
          <p:spPr bwMode="auto">
            <a:xfrm>
              <a:off x="5420466" y="1985200"/>
              <a:ext cx="125972" cy="3833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4909830" y="1724908"/>
              <a:ext cx="663036" cy="2244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45" name="Straight Connector 344"/>
            <p:cNvCxnSpPr/>
            <p:nvPr/>
          </p:nvCxnSpPr>
          <p:spPr bwMode="auto">
            <a:xfrm>
              <a:off x="4974782" y="3615558"/>
              <a:ext cx="25267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7" name="Straight Connector 346"/>
            <p:cNvCxnSpPr/>
            <p:nvPr/>
          </p:nvCxnSpPr>
          <p:spPr bwMode="auto">
            <a:xfrm>
              <a:off x="5333018" y="3615558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9" name="Straight Connector 348"/>
            <p:cNvCxnSpPr/>
            <p:nvPr/>
          </p:nvCxnSpPr>
          <p:spPr bwMode="auto">
            <a:xfrm>
              <a:off x="5332050" y="3036734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5000662" y="3039695"/>
              <a:ext cx="21396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3" name="Straight Connector 352"/>
            <p:cNvCxnSpPr/>
            <p:nvPr/>
          </p:nvCxnSpPr>
          <p:spPr bwMode="auto">
            <a:xfrm>
              <a:off x="5612172" y="2501568"/>
              <a:ext cx="444318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59" name="Rectangle 358"/>
            <p:cNvSpPr/>
            <p:nvPr/>
          </p:nvSpPr>
          <p:spPr bwMode="auto">
            <a:xfrm>
              <a:off x="4561739" y="2882103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58" name="Straight Arrow Connector 357"/>
            <p:cNvCxnSpPr/>
            <p:nvPr/>
          </p:nvCxnSpPr>
          <p:spPr bwMode="auto">
            <a:xfrm flipH="1">
              <a:off x="4271183" y="3041512"/>
              <a:ext cx="70963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2" name="Straight Connector 361"/>
            <p:cNvCxnSpPr/>
            <p:nvPr/>
          </p:nvCxnSpPr>
          <p:spPr bwMode="auto">
            <a:xfrm>
              <a:off x="5334984" y="2402229"/>
              <a:ext cx="150434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63" name="Rectangle 362"/>
            <p:cNvSpPr/>
            <p:nvPr/>
          </p:nvSpPr>
          <p:spPr bwMode="auto">
            <a:xfrm>
              <a:off x="5424427" y="2254513"/>
              <a:ext cx="106791" cy="13291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64" name="Straight Arrow Connector 363"/>
            <p:cNvCxnSpPr/>
            <p:nvPr/>
          </p:nvCxnSpPr>
          <p:spPr bwMode="auto">
            <a:xfrm>
              <a:off x="5434740" y="4030010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5" name="Straight Arrow Connector 364"/>
            <p:cNvCxnSpPr/>
            <p:nvPr/>
          </p:nvCxnSpPr>
          <p:spPr bwMode="auto">
            <a:xfrm flipH="1">
              <a:off x="429365" y="2286345"/>
              <a:ext cx="5540" cy="314601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9" name="Straight Arrow Connector 368"/>
            <p:cNvCxnSpPr/>
            <p:nvPr/>
          </p:nvCxnSpPr>
          <p:spPr bwMode="auto">
            <a:xfrm flipH="1">
              <a:off x="84593" y="3040170"/>
              <a:ext cx="33866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75" name="Rectangle 374"/>
            <p:cNvSpPr/>
            <p:nvPr/>
          </p:nvSpPr>
          <p:spPr bwMode="auto">
            <a:xfrm>
              <a:off x="5709371" y="2768228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74" name="Straight Connector 373"/>
            <p:cNvCxnSpPr/>
            <p:nvPr/>
          </p:nvCxnSpPr>
          <p:spPr bwMode="auto">
            <a:xfrm>
              <a:off x="5954098" y="2600946"/>
              <a:ext cx="0" cy="106935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8" name="Straight Arrow Connector 377"/>
            <p:cNvCxnSpPr/>
            <p:nvPr/>
          </p:nvCxnSpPr>
          <p:spPr bwMode="auto">
            <a:xfrm>
              <a:off x="5956830" y="3775248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5" name="Straight Arrow Connector 384"/>
            <p:cNvCxnSpPr/>
            <p:nvPr/>
          </p:nvCxnSpPr>
          <p:spPr bwMode="auto">
            <a:xfrm>
              <a:off x="5954983" y="3154603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86" name="Rectangle 385"/>
            <p:cNvSpPr/>
            <p:nvPr/>
          </p:nvSpPr>
          <p:spPr bwMode="auto">
            <a:xfrm>
              <a:off x="5549071" y="2967412"/>
              <a:ext cx="347119" cy="4364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336" name="Straight Arrow Connector 335"/>
            <p:cNvCxnSpPr/>
            <p:nvPr/>
          </p:nvCxnSpPr>
          <p:spPr bwMode="auto">
            <a:xfrm flipH="1" flipV="1">
              <a:off x="5466388" y="3034007"/>
              <a:ext cx="148852" cy="2727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33" name="Straight Connector 332"/>
            <p:cNvCxnSpPr/>
            <p:nvPr/>
          </p:nvCxnSpPr>
          <p:spPr bwMode="auto">
            <a:xfrm>
              <a:off x="5615240" y="2490583"/>
              <a:ext cx="0" cy="560232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7" name="Straight Connector 386"/>
            <p:cNvCxnSpPr/>
            <p:nvPr/>
          </p:nvCxnSpPr>
          <p:spPr bwMode="auto">
            <a:xfrm>
              <a:off x="5850008" y="4312893"/>
              <a:ext cx="1738325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4" name="Straight Arrow Connector 393"/>
            <p:cNvCxnSpPr/>
            <p:nvPr/>
          </p:nvCxnSpPr>
          <p:spPr bwMode="auto">
            <a:xfrm>
              <a:off x="6907533" y="4030010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6" name="Straight Connector 395"/>
            <p:cNvCxnSpPr/>
            <p:nvPr/>
          </p:nvCxnSpPr>
          <p:spPr bwMode="auto">
            <a:xfrm>
              <a:off x="5443230" y="5131889"/>
              <a:ext cx="117336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0" name="Straight Connector 399"/>
            <p:cNvCxnSpPr/>
            <p:nvPr/>
          </p:nvCxnSpPr>
          <p:spPr bwMode="auto">
            <a:xfrm>
              <a:off x="6616598" y="4977049"/>
              <a:ext cx="74877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04" name="Rectangle 403"/>
            <p:cNvSpPr/>
            <p:nvPr/>
          </p:nvSpPr>
          <p:spPr bwMode="auto">
            <a:xfrm>
              <a:off x="7344519" y="4379162"/>
              <a:ext cx="347119" cy="26903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7669831" y="4246191"/>
              <a:ext cx="236136" cy="33823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03" name="Straight Connector 402"/>
            <p:cNvCxnSpPr/>
            <p:nvPr/>
          </p:nvCxnSpPr>
          <p:spPr bwMode="auto">
            <a:xfrm>
              <a:off x="7000005" y="4543698"/>
              <a:ext cx="60857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7" name="Straight Connector 406"/>
            <p:cNvCxnSpPr/>
            <p:nvPr/>
          </p:nvCxnSpPr>
          <p:spPr bwMode="auto">
            <a:xfrm>
              <a:off x="7597270" y="4536407"/>
              <a:ext cx="0" cy="44064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08" name="Rectangle 407"/>
            <p:cNvSpPr/>
            <p:nvPr/>
          </p:nvSpPr>
          <p:spPr bwMode="auto">
            <a:xfrm>
              <a:off x="7625005" y="4639868"/>
              <a:ext cx="56139" cy="3194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11" name="Straight Connector 410"/>
            <p:cNvCxnSpPr/>
            <p:nvPr/>
          </p:nvCxnSpPr>
          <p:spPr bwMode="auto">
            <a:xfrm>
              <a:off x="6616598" y="4539720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6" name="Straight Connector 415"/>
            <p:cNvCxnSpPr/>
            <p:nvPr/>
          </p:nvCxnSpPr>
          <p:spPr bwMode="auto">
            <a:xfrm>
              <a:off x="7461498" y="4977049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7" name="Straight Connector 416"/>
            <p:cNvCxnSpPr/>
            <p:nvPr/>
          </p:nvCxnSpPr>
          <p:spPr bwMode="auto">
            <a:xfrm>
              <a:off x="7720293" y="4024198"/>
              <a:ext cx="0" cy="95285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0" name="Straight Connector 419"/>
            <p:cNvCxnSpPr/>
            <p:nvPr/>
          </p:nvCxnSpPr>
          <p:spPr bwMode="auto">
            <a:xfrm>
              <a:off x="7461093" y="4030625"/>
              <a:ext cx="271543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1" name="Straight Connector 420"/>
            <p:cNvCxnSpPr/>
            <p:nvPr/>
          </p:nvCxnSpPr>
          <p:spPr bwMode="auto">
            <a:xfrm>
              <a:off x="7602227" y="4038092"/>
              <a:ext cx="0" cy="28943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3" name="Straight Connector 422"/>
            <p:cNvCxnSpPr/>
            <p:nvPr/>
          </p:nvCxnSpPr>
          <p:spPr bwMode="auto">
            <a:xfrm>
              <a:off x="5443230" y="4312893"/>
              <a:ext cx="307781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5" name="Straight Connector 424"/>
            <p:cNvCxnSpPr/>
            <p:nvPr/>
          </p:nvCxnSpPr>
          <p:spPr bwMode="auto">
            <a:xfrm>
              <a:off x="5221525" y="4734459"/>
              <a:ext cx="92478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7" name="Straight Connector 426"/>
            <p:cNvCxnSpPr/>
            <p:nvPr/>
          </p:nvCxnSpPr>
          <p:spPr bwMode="auto">
            <a:xfrm flipV="1">
              <a:off x="6272895" y="4739554"/>
              <a:ext cx="178533" cy="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0" name="Straight Connector 429"/>
            <p:cNvCxnSpPr/>
            <p:nvPr/>
          </p:nvCxnSpPr>
          <p:spPr bwMode="auto">
            <a:xfrm>
              <a:off x="6616598" y="4530449"/>
              <a:ext cx="0" cy="61403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2" name="Straight Connector 431"/>
            <p:cNvCxnSpPr/>
            <p:nvPr/>
          </p:nvCxnSpPr>
          <p:spPr bwMode="auto">
            <a:xfrm>
              <a:off x="5456472" y="4298839"/>
              <a:ext cx="2505" cy="85418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7" name="Straight Connector 436"/>
            <p:cNvCxnSpPr/>
            <p:nvPr/>
          </p:nvCxnSpPr>
          <p:spPr bwMode="auto">
            <a:xfrm>
              <a:off x="6455177" y="4316315"/>
              <a:ext cx="0" cy="433351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3" name="Straight Connector 442"/>
            <p:cNvCxnSpPr/>
            <p:nvPr/>
          </p:nvCxnSpPr>
          <p:spPr bwMode="auto">
            <a:xfrm>
              <a:off x="4759554" y="3036734"/>
              <a:ext cx="0" cy="17129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5" name="Straight Arrow Connector 444"/>
            <p:cNvCxnSpPr/>
            <p:nvPr/>
          </p:nvCxnSpPr>
          <p:spPr bwMode="auto">
            <a:xfrm flipH="1">
              <a:off x="5645154" y="4734769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6" name="Straight Arrow Connector 445"/>
            <p:cNvCxnSpPr/>
            <p:nvPr/>
          </p:nvCxnSpPr>
          <p:spPr bwMode="auto">
            <a:xfrm flipH="1">
              <a:off x="5860090" y="5132843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7" name="Straight Arrow Connector 446"/>
            <p:cNvCxnSpPr/>
            <p:nvPr/>
          </p:nvCxnSpPr>
          <p:spPr bwMode="auto">
            <a:xfrm flipH="1">
              <a:off x="6811591" y="431297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8" name="Straight Arrow Connector 447"/>
            <p:cNvCxnSpPr/>
            <p:nvPr/>
          </p:nvCxnSpPr>
          <p:spPr bwMode="auto">
            <a:xfrm flipH="1">
              <a:off x="7209826" y="4545709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0" name="Straight Arrow Connector 449"/>
            <p:cNvCxnSpPr/>
            <p:nvPr/>
          </p:nvCxnSpPr>
          <p:spPr bwMode="auto">
            <a:xfrm flipH="1">
              <a:off x="6945586" y="4977049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1" name="Straight Arrow Connector 450"/>
            <p:cNvCxnSpPr/>
            <p:nvPr/>
          </p:nvCxnSpPr>
          <p:spPr bwMode="auto">
            <a:xfrm flipH="1">
              <a:off x="5954098" y="4312975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2" name="Straight Arrow Connector 451"/>
            <p:cNvCxnSpPr/>
            <p:nvPr/>
          </p:nvCxnSpPr>
          <p:spPr bwMode="auto">
            <a:xfrm flipH="1">
              <a:off x="5204593" y="4732766"/>
              <a:ext cx="18515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3" name="Straight Arrow Connector 452"/>
            <p:cNvCxnSpPr/>
            <p:nvPr/>
          </p:nvCxnSpPr>
          <p:spPr bwMode="auto">
            <a:xfrm flipH="1" flipV="1">
              <a:off x="4757036" y="3287278"/>
              <a:ext cx="1" cy="2533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5" name="Straight Arrow Connector 454"/>
            <p:cNvCxnSpPr/>
            <p:nvPr/>
          </p:nvCxnSpPr>
          <p:spPr bwMode="auto">
            <a:xfrm flipH="1" flipV="1">
              <a:off x="4757229" y="4189661"/>
              <a:ext cx="1" cy="2533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57" name="Rectangle 456"/>
            <p:cNvSpPr/>
            <p:nvPr/>
          </p:nvSpPr>
          <p:spPr bwMode="auto">
            <a:xfrm>
              <a:off x="4899002" y="3056074"/>
              <a:ext cx="66220" cy="1659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 bwMode="auto">
            <a:xfrm>
              <a:off x="1261944" y="4028818"/>
              <a:ext cx="6326389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0" name="Straight Connector 459"/>
            <p:cNvCxnSpPr/>
            <p:nvPr/>
          </p:nvCxnSpPr>
          <p:spPr bwMode="auto">
            <a:xfrm>
              <a:off x="7848524" y="3279322"/>
              <a:ext cx="0" cy="1360546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9" name="Straight Connector 468"/>
            <p:cNvCxnSpPr/>
            <p:nvPr/>
          </p:nvCxnSpPr>
          <p:spPr bwMode="auto">
            <a:xfrm>
              <a:off x="7836792" y="3287278"/>
              <a:ext cx="307781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0" name="Straight Connector 469"/>
            <p:cNvCxnSpPr/>
            <p:nvPr/>
          </p:nvCxnSpPr>
          <p:spPr bwMode="auto">
            <a:xfrm>
              <a:off x="4755304" y="4739555"/>
              <a:ext cx="331950" cy="162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2" name="Straight Arrow Connector 471"/>
            <p:cNvCxnSpPr/>
            <p:nvPr/>
          </p:nvCxnSpPr>
          <p:spPr bwMode="auto">
            <a:xfrm>
              <a:off x="7171091" y="1990515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481" name="Rectangle 480"/>
            <p:cNvSpPr/>
            <p:nvPr/>
          </p:nvSpPr>
          <p:spPr bwMode="auto">
            <a:xfrm>
              <a:off x="6382307" y="2422632"/>
              <a:ext cx="381562" cy="1460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84" name="Straight Connector 483"/>
            <p:cNvCxnSpPr/>
            <p:nvPr/>
          </p:nvCxnSpPr>
          <p:spPr bwMode="auto">
            <a:xfrm>
              <a:off x="6596903" y="1998733"/>
              <a:ext cx="0" cy="35163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7" name="Straight Connector 486"/>
            <p:cNvCxnSpPr/>
            <p:nvPr/>
          </p:nvCxnSpPr>
          <p:spPr bwMode="auto">
            <a:xfrm flipH="1">
              <a:off x="6596397" y="1761570"/>
              <a:ext cx="506" cy="15625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3" name="Straight Connector 492"/>
            <p:cNvCxnSpPr/>
            <p:nvPr/>
          </p:nvCxnSpPr>
          <p:spPr bwMode="auto">
            <a:xfrm flipH="1">
              <a:off x="7169037" y="1567417"/>
              <a:ext cx="1835" cy="10426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6" name="Straight Connector 495"/>
            <p:cNvCxnSpPr/>
            <p:nvPr/>
          </p:nvCxnSpPr>
          <p:spPr bwMode="auto">
            <a:xfrm flipH="1">
              <a:off x="6594089" y="1570138"/>
              <a:ext cx="1835" cy="104263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97" name="Straight Arrow Connector 496"/>
            <p:cNvCxnSpPr/>
            <p:nvPr/>
          </p:nvCxnSpPr>
          <p:spPr bwMode="auto">
            <a:xfrm flipH="1">
              <a:off x="6581296" y="2922657"/>
              <a:ext cx="59527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00" name="Rectangle 499"/>
            <p:cNvSpPr/>
            <p:nvPr/>
          </p:nvSpPr>
          <p:spPr bwMode="auto">
            <a:xfrm>
              <a:off x="6469820" y="2528587"/>
              <a:ext cx="758551" cy="1404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477" name="Straight Connector 476"/>
            <p:cNvCxnSpPr/>
            <p:nvPr/>
          </p:nvCxnSpPr>
          <p:spPr bwMode="auto">
            <a:xfrm>
              <a:off x="7176567" y="2655957"/>
              <a:ext cx="0" cy="27619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0" name="Straight Connector 479"/>
            <p:cNvCxnSpPr/>
            <p:nvPr/>
          </p:nvCxnSpPr>
          <p:spPr bwMode="auto">
            <a:xfrm>
              <a:off x="6596903" y="2655957"/>
              <a:ext cx="0" cy="2667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5944880" y="2602875"/>
              <a:ext cx="1013096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2" name="Straight Arrow Connector 481"/>
            <p:cNvCxnSpPr/>
            <p:nvPr/>
          </p:nvCxnSpPr>
          <p:spPr bwMode="auto">
            <a:xfrm flipV="1">
              <a:off x="6596903" y="2199047"/>
              <a:ext cx="0" cy="364193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3" name="Straight Connector 472"/>
            <p:cNvCxnSpPr/>
            <p:nvPr/>
          </p:nvCxnSpPr>
          <p:spPr bwMode="auto">
            <a:xfrm>
              <a:off x="7173719" y="2356867"/>
              <a:ext cx="0" cy="202562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1" name="Straight Connector 500"/>
            <p:cNvCxnSpPr/>
            <p:nvPr/>
          </p:nvCxnSpPr>
          <p:spPr bwMode="auto">
            <a:xfrm>
              <a:off x="8074551" y="3921671"/>
              <a:ext cx="0" cy="718197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5" name="Straight Connector 504"/>
            <p:cNvCxnSpPr/>
            <p:nvPr/>
          </p:nvCxnSpPr>
          <p:spPr bwMode="auto">
            <a:xfrm>
              <a:off x="8055435" y="4627978"/>
              <a:ext cx="34973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7" name="Straight Connector 506"/>
            <p:cNvCxnSpPr/>
            <p:nvPr/>
          </p:nvCxnSpPr>
          <p:spPr bwMode="auto">
            <a:xfrm>
              <a:off x="8525866" y="4627978"/>
              <a:ext cx="169998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09" name="Straight Arrow Connector 508"/>
            <p:cNvCxnSpPr/>
            <p:nvPr/>
          </p:nvCxnSpPr>
          <p:spPr bwMode="auto">
            <a:xfrm flipV="1">
              <a:off x="8682265" y="2141357"/>
              <a:ext cx="0" cy="36419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11" name="Rectangle 510"/>
            <p:cNvSpPr/>
            <p:nvPr/>
          </p:nvSpPr>
          <p:spPr bwMode="auto">
            <a:xfrm>
              <a:off x="8633017" y="1883751"/>
              <a:ext cx="149708" cy="1403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03" name="Straight Connector 502"/>
            <p:cNvCxnSpPr/>
            <p:nvPr/>
          </p:nvCxnSpPr>
          <p:spPr bwMode="auto">
            <a:xfrm>
              <a:off x="8681730" y="2016503"/>
              <a:ext cx="0" cy="262113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0" name="Straight Connector 509"/>
            <p:cNvCxnSpPr/>
            <p:nvPr/>
          </p:nvCxnSpPr>
          <p:spPr bwMode="auto">
            <a:xfrm>
              <a:off x="8678072" y="1710047"/>
              <a:ext cx="0" cy="202562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2" name="Straight Arrow Connector 511"/>
            <p:cNvCxnSpPr/>
            <p:nvPr/>
          </p:nvCxnSpPr>
          <p:spPr bwMode="auto">
            <a:xfrm>
              <a:off x="7289085" y="1710047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3" name="Straight Arrow Connector 512"/>
            <p:cNvCxnSpPr/>
            <p:nvPr/>
          </p:nvCxnSpPr>
          <p:spPr bwMode="auto">
            <a:xfrm flipV="1">
              <a:off x="8678072" y="1710047"/>
              <a:ext cx="272874" cy="657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6" name="Straight Arrow Connector 515"/>
            <p:cNvCxnSpPr/>
            <p:nvPr/>
          </p:nvCxnSpPr>
          <p:spPr bwMode="auto">
            <a:xfrm>
              <a:off x="4529016" y="1710047"/>
              <a:ext cx="24161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7" name="Straight Arrow Connector 516"/>
            <p:cNvCxnSpPr/>
            <p:nvPr/>
          </p:nvCxnSpPr>
          <p:spPr bwMode="auto">
            <a:xfrm flipH="1">
              <a:off x="6234926" y="1961892"/>
              <a:ext cx="18937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9" name="Straight Arrow Connector 518"/>
            <p:cNvCxnSpPr/>
            <p:nvPr/>
          </p:nvCxnSpPr>
          <p:spPr bwMode="auto">
            <a:xfrm>
              <a:off x="6056490" y="2087974"/>
              <a:ext cx="0" cy="254889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21" name="Straight Arrow Connector 520"/>
            <p:cNvCxnSpPr/>
            <p:nvPr/>
          </p:nvCxnSpPr>
          <p:spPr bwMode="auto">
            <a:xfrm>
              <a:off x="7647077" y="1989963"/>
              <a:ext cx="0" cy="24213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23" name="Straight Connector 522"/>
            <p:cNvCxnSpPr/>
            <p:nvPr/>
          </p:nvCxnSpPr>
          <p:spPr bwMode="auto">
            <a:xfrm>
              <a:off x="7645803" y="1716625"/>
              <a:ext cx="693" cy="202562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29" name="Rectangle 528"/>
            <p:cNvSpPr/>
            <p:nvPr/>
          </p:nvSpPr>
          <p:spPr bwMode="auto">
            <a:xfrm>
              <a:off x="7608116" y="2505550"/>
              <a:ext cx="55639" cy="237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27" name="Straight Connector 526"/>
            <p:cNvCxnSpPr/>
            <p:nvPr/>
          </p:nvCxnSpPr>
          <p:spPr bwMode="auto">
            <a:xfrm>
              <a:off x="7647077" y="2179313"/>
              <a:ext cx="0" cy="376169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0" name="Straight Arrow Connector 369"/>
            <p:cNvCxnSpPr/>
            <p:nvPr/>
          </p:nvCxnSpPr>
          <p:spPr bwMode="auto">
            <a:xfrm flipH="1">
              <a:off x="6826250" y="2600946"/>
              <a:ext cx="132467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0" name="Straight Connector 529"/>
            <p:cNvCxnSpPr/>
            <p:nvPr/>
          </p:nvCxnSpPr>
          <p:spPr bwMode="auto">
            <a:xfrm flipH="1">
              <a:off x="7645803" y="2653774"/>
              <a:ext cx="2197" cy="226019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2" name="Straight Arrow Connector 531"/>
            <p:cNvCxnSpPr/>
            <p:nvPr/>
          </p:nvCxnSpPr>
          <p:spPr bwMode="auto">
            <a:xfrm>
              <a:off x="7635935" y="2864102"/>
              <a:ext cx="157097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4" name="Straight Connector 533"/>
            <p:cNvCxnSpPr/>
            <p:nvPr/>
          </p:nvCxnSpPr>
          <p:spPr bwMode="auto">
            <a:xfrm>
              <a:off x="7905674" y="2864102"/>
              <a:ext cx="223606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41" name="Rectangle 540"/>
            <p:cNvSpPr/>
            <p:nvPr/>
          </p:nvSpPr>
          <p:spPr bwMode="auto">
            <a:xfrm>
              <a:off x="8055436" y="1671680"/>
              <a:ext cx="172396" cy="3524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38" name="Straight Connector 537"/>
            <p:cNvCxnSpPr/>
            <p:nvPr/>
          </p:nvCxnSpPr>
          <p:spPr bwMode="auto">
            <a:xfrm>
              <a:off x="8144573" y="1993393"/>
              <a:ext cx="6350" cy="795914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6056490" y="1961892"/>
              <a:ext cx="2872856" cy="0"/>
            </a:xfrm>
            <a:prstGeom prst="line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1603" y="1701018"/>
              <a:ext cx="7602153" cy="6578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3" name="Straight Arrow Connector 542"/>
            <p:cNvCxnSpPr>
              <a:stCxn id="541" idx="0"/>
            </p:cNvCxnSpPr>
            <p:nvPr/>
          </p:nvCxnSpPr>
          <p:spPr bwMode="auto">
            <a:xfrm flipV="1">
              <a:off x="8141634" y="1505164"/>
              <a:ext cx="1974" cy="166515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9" name="Straight Arrow Connector 548"/>
            <p:cNvCxnSpPr/>
            <p:nvPr/>
          </p:nvCxnSpPr>
          <p:spPr bwMode="auto">
            <a:xfrm flipH="1">
              <a:off x="1982059" y="3039695"/>
              <a:ext cx="50207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553" name="Rectangle 552"/>
          <p:cNvSpPr/>
          <p:nvPr/>
        </p:nvSpPr>
        <p:spPr>
          <a:xfrm>
            <a:off x="-75567" y="2148961"/>
            <a:ext cx="114951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endParaRPr lang="de-DE" sz="1200" b="1" u="sng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(~4.5K)</a:t>
            </a:r>
          </a:p>
        </p:txBody>
      </p:sp>
      <p:sp>
        <p:nvSpPr>
          <p:cNvPr id="554" name="Rectangle 553"/>
          <p:cNvSpPr/>
          <p:nvPr/>
        </p:nvSpPr>
        <p:spPr>
          <a:xfrm>
            <a:off x="7861860" y="2445887"/>
            <a:ext cx="1856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CC0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CC00"/>
                </a:solidFill>
              </a:rPr>
              <a:t>return</a:t>
            </a:r>
            <a:r>
              <a:rPr lang="de-DE" sz="1200" b="1" u="sng" dirty="0" smtClean="0">
                <a:solidFill>
                  <a:srgbClr val="00CC0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CC00"/>
                </a:solidFill>
              </a:rPr>
              <a:t>linac</a:t>
            </a:r>
            <a:r>
              <a:rPr lang="de-DE" sz="1200" b="1" u="sng" dirty="0" smtClean="0">
                <a:solidFill>
                  <a:srgbClr val="00CC00"/>
                </a:solidFill>
              </a:rPr>
              <a:t>)</a:t>
            </a:r>
          </a:p>
        </p:txBody>
      </p:sp>
      <p:cxnSp>
        <p:nvCxnSpPr>
          <p:cNvPr id="558" name="Straight Connector 557"/>
          <p:cNvCxnSpPr/>
          <p:nvPr/>
        </p:nvCxnSpPr>
        <p:spPr bwMode="auto">
          <a:xfrm>
            <a:off x="6925943" y="2421339"/>
            <a:ext cx="539769" cy="3232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5" name="Straight Connector 564"/>
          <p:cNvCxnSpPr/>
          <p:nvPr/>
        </p:nvCxnSpPr>
        <p:spPr bwMode="auto">
          <a:xfrm flipH="1">
            <a:off x="6542995" y="2455327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66" name="Straight Connector 565"/>
          <p:cNvCxnSpPr/>
          <p:nvPr/>
        </p:nvCxnSpPr>
        <p:spPr bwMode="auto">
          <a:xfrm flipH="1">
            <a:off x="7306911" y="2456860"/>
            <a:ext cx="402" cy="115867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0" name="Straight Connector 179"/>
          <p:cNvCxnSpPr/>
          <p:nvPr/>
        </p:nvCxnSpPr>
        <p:spPr bwMode="auto">
          <a:xfrm>
            <a:off x="7066229" y="4582373"/>
            <a:ext cx="173140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2" name="Straight Arrow Connector 181"/>
          <p:cNvCxnSpPr/>
          <p:nvPr/>
        </p:nvCxnSpPr>
        <p:spPr bwMode="auto">
          <a:xfrm flipV="1">
            <a:off x="7270757" y="4576255"/>
            <a:ext cx="216590" cy="487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3" name="Straight Arrow Connector 182"/>
          <p:cNvCxnSpPr/>
          <p:nvPr/>
        </p:nvCxnSpPr>
        <p:spPr bwMode="auto">
          <a:xfrm flipV="1">
            <a:off x="7734690" y="4162442"/>
            <a:ext cx="1567" cy="123479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8" name="Rectangle 177"/>
          <p:cNvSpPr/>
          <p:nvPr/>
        </p:nvSpPr>
        <p:spPr>
          <a:xfrm>
            <a:off x="7864023" y="2274067"/>
            <a:ext cx="1539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b="1" u="sng" dirty="0" smtClean="0">
                <a:solidFill>
                  <a:srgbClr val="00B0F0"/>
                </a:solidFill>
              </a:rPr>
              <a:t>2K 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supply</a:t>
            </a:r>
            <a:r>
              <a:rPr lang="de-DE" sz="1200" b="1" u="sng" dirty="0" smtClean="0">
                <a:solidFill>
                  <a:srgbClr val="00B0F0"/>
                </a:solidFill>
              </a:rPr>
              <a:t> (</a:t>
            </a:r>
            <a:r>
              <a:rPr lang="de-DE" sz="1200" b="1" u="sng" dirty="0" err="1" smtClean="0">
                <a:solidFill>
                  <a:srgbClr val="00B0F0"/>
                </a:solidFill>
              </a:rPr>
              <a:t>linac</a:t>
            </a:r>
            <a:r>
              <a:rPr lang="de-DE" sz="1200" b="1" u="sng" dirty="0" smtClean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181" name="Straight Connector 180"/>
          <p:cNvCxnSpPr/>
          <p:nvPr/>
        </p:nvCxnSpPr>
        <p:spPr bwMode="auto">
          <a:xfrm>
            <a:off x="1589205" y="2604106"/>
            <a:ext cx="405537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4" name="Rectangle 183"/>
          <p:cNvSpPr/>
          <p:nvPr/>
        </p:nvSpPr>
        <p:spPr>
          <a:xfrm>
            <a:off x="-116512" y="3262681"/>
            <a:ext cx="1149513" cy="4985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200" b="1" u="sng" dirty="0" smtClean="0">
                <a:solidFill>
                  <a:schemeClr val="tx2"/>
                </a:solidFill>
              </a:rPr>
              <a:t>20K </a:t>
            </a:r>
            <a:r>
              <a:rPr lang="de-DE" sz="1200" b="1" u="sng" dirty="0" err="1" smtClean="0">
                <a:solidFill>
                  <a:schemeClr val="tx2"/>
                </a:solidFill>
              </a:rPr>
              <a:t>return</a:t>
            </a:r>
            <a:endParaRPr lang="de-DE" sz="1200" b="1" u="sng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de-DE" sz="1200" b="1" u="sng" dirty="0" smtClean="0">
                <a:solidFill>
                  <a:schemeClr val="tx2"/>
                </a:solidFill>
              </a:rPr>
              <a:t>(</a:t>
            </a:r>
            <a:r>
              <a:rPr lang="de-DE" sz="1200" b="1" u="sng" dirty="0" err="1" smtClean="0">
                <a:solidFill>
                  <a:schemeClr val="tx2"/>
                </a:solidFill>
              </a:rPr>
              <a:t>coldbox</a:t>
            </a:r>
            <a:r>
              <a:rPr lang="de-DE" sz="1200" b="1" u="sng" dirty="0" smtClean="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03272" y="4701654"/>
            <a:ext cx="3061609" cy="782140"/>
            <a:chOff x="2903272" y="4701654"/>
            <a:chExt cx="3061609" cy="782140"/>
          </a:xfrm>
        </p:grpSpPr>
        <p:cxnSp>
          <p:nvCxnSpPr>
            <p:cNvPr id="191" name="Straight Arrow Connector 190"/>
            <p:cNvCxnSpPr>
              <a:stCxn id="193" idx="0"/>
            </p:cNvCxnSpPr>
            <p:nvPr/>
          </p:nvCxnSpPr>
          <p:spPr bwMode="auto">
            <a:xfrm flipV="1">
              <a:off x="4434077" y="4701654"/>
              <a:ext cx="199338" cy="505141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93" name="Rectangle 192"/>
            <p:cNvSpPr/>
            <p:nvPr/>
          </p:nvSpPr>
          <p:spPr>
            <a:xfrm>
              <a:off x="2903272" y="5206795"/>
              <a:ext cx="3061609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de-DE" sz="1200" b="1" u="sng" dirty="0" smtClean="0">
                  <a:solidFill>
                    <a:schemeClr val="accent2"/>
                  </a:solidFill>
                </a:rPr>
                <a:t>CC-bypass </a:t>
              </a:r>
              <a:r>
                <a:rPr lang="de-DE" sz="1200" b="1" u="sng" dirty="0" err="1" smtClean="0">
                  <a:solidFill>
                    <a:schemeClr val="accent2"/>
                  </a:solidFill>
                </a:rPr>
                <a:t>has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accent2"/>
                  </a:solidFill>
                </a:rPr>
                <a:t>to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accent2"/>
                  </a:solidFill>
                </a:rPr>
                <a:t>produce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: 40g/s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3497674" y="1871962"/>
            <a:ext cx="2467207" cy="1528178"/>
            <a:chOff x="3497674" y="1871962"/>
            <a:chExt cx="2467207" cy="1528178"/>
          </a:xfrm>
        </p:grpSpPr>
        <p:cxnSp>
          <p:nvCxnSpPr>
            <p:cNvPr id="195" name="Straight Arrow Connector 194"/>
            <p:cNvCxnSpPr>
              <a:stCxn id="196" idx="2"/>
            </p:cNvCxnSpPr>
            <p:nvPr/>
          </p:nvCxnSpPr>
          <p:spPr bwMode="auto">
            <a:xfrm flipH="1">
              <a:off x="4696326" y="2148961"/>
              <a:ext cx="34952" cy="1251179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96" name="Rectangle 195"/>
            <p:cNvSpPr/>
            <p:nvPr/>
          </p:nvSpPr>
          <p:spPr>
            <a:xfrm>
              <a:off x="3497674" y="1871962"/>
              <a:ext cx="246720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de-DE" sz="1200" b="1" u="sng" dirty="0" smtClean="0">
                  <a:solidFill>
                    <a:srgbClr val="00CC00"/>
                  </a:solidFill>
                </a:rPr>
                <a:t>2K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return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flow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: 70g/s</a:t>
              </a: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913038" y="3402939"/>
            <a:ext cx="4060547" cy="8654"/>
            <a:chOff x="913038" y="3402939"/>
            <a:chExt cx="4060547" cy="8654"/>
          </a:xfrm>
        </p:grpSpPr>
        <p:cxnSp>
          <p:nvCxnSpPr>
            <p:cNvPr id="217" name="Straight Connector 216"/>
            <p:cNvCxnSpPr/>
            <p:nvPr/>
          </p:nvCxnSpPr>
          <p:spPr bwMode="auto">
            <a:xfrm>
              <a:off x="1187436" y="3403347"/>
              <a:ext cx="10971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Arrow Connector 217"/>
            <p:cNvCxnSpPr/>
            <p:nvPr/>
          </p:nvCxnSpPr>
          <p:spPr bwMode="auto">
            <a:xfrm flipH="1">
              <a:off x="913038" y="3403699"/>
              <a:ext cx="2688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219" name="Group 218"/>
            <p:cNvGrpSpPr/>
            <p:nvPr/>
          </p:nvGrpSpPr>
          <p:grpSpPr>
            <a:xfrm>
              <a:off x="1764141" y="3402939"/>
              <a:ext cx="3209444" cy="8654"/>
              <a:chOff x="1764141" y="3402939"/>
              <a:chExt cx="3209444" cy="8654"/>
            </a:xfrm>
          </p:grpSpPr>
          <p:cxnSp>
            <p:nvCxnSpPr>
              <p:cNvPr id="222" name="Straight Arrow Connector 221"/>
              <p:cNvCxnSpPr/>
              <p:nvPr/>
            </p:nvCxnSpPr>
            <p:spPr bwMode="auto">
              <a:xfrm flipH="1">
                <a:off x="1915436" y="3403347"/>
                <a:ext cx="268813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3" name="Straight Connector 222"/>
              <p:cNvCxnSpPr/>
              <p:nvPr/>
            </p:nvCxnSpPr>
            <p:spPr bwMode="auto">
              <a:xfrm>
                <a:off x="1764141" y="3403347"/>
                <a:ext cx="18621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" name="Straight Arrow Connector 223"/>
              <p:cNvCxnSpPr/>
              <p:nvPr/>
            </p:nvCxnSpPr>
            <p:spPr bwMode="auto">
              <a:xfrm flipH="1">
                <a:off x="3016763" y="3410061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5" name="Straight Arrow Connector 224"/>
              <p:cNvCxnSpPr/>
              <p:nvPr/>
            </p:nvCxnSpPr>
            <p:spPr bwMode="auto">
              <a:xfrm flipH="1">
                <a:off x="3604472" y="3411593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" name="Straight Arrow Connector 225"/>
              <p:cNvCxnSpPr/>
              <p:nvPr/>
            </p:nvCxnSpPr>
            <p:spPr bwMode="auto">
              <a:xfrm flipH="1">
                <a:off x="4238472" y="3407104"/>
                <a:ext cx="688133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" name="Straight Arrow Connector 226"/>
              <p:cNvCxnSpPr/>
              <p:nvPr/>
            </p:nvCxnSpPr>
            <p:spPr bwMode="auto">
              <a:xfrm flipH="1">
                <a:off x="2419123" y="3403347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" name="Straight Arrow Connector 227"/>
              <p:cNvCxnSpPr/>
              <p:nvPr/>
            </p:nvCxnSpPr>
            <p:spPr bwMode="auto">
              <a:xfrm flipH="1" flipV="1">
                <a:off x="4629332" y="3402939"/>
                <a:ext cx="344253" cy="7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0" name="Straight Connector 219"/>
            <p:cNvCxnSpPr/>
            <p:nvPr/>
          </p:nvCxnSpPr>
          <p:spPr bwMode="auto">
            <a:xfrm>
              <a:off x="1383608" y="3405037"/>
              <a:ext cx="8954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229" name="Straight Connector 228"/>
          <p:cNvCxnSpPr/>
          <p:nvPr/>
        </p:nvCxnSpPr>
        <p:spPr bwMode="auto">
          <a:xfrm>
            <a:off x="1513435" y="3401494"/>
            <a:ext cx="146607" cy="1853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201" name="Group 200"/>
          <p:cNvGrpSpPr/>
          <p:nvPr/>
        </p:nvGrpSpPr>
        <p:grpSpPr>
          <a:xfrm>
            <a:off x="7246961" y="3207224"/>
            <a:ext cx="388961" cy="416257"/>
            <a:chOff x="7246961" y="3207224"/>
            <a:chExt cx="388961" cy="416257"/>
          </a:xfrm>
        </p:grpSpPr>
        <p:sp>
          <p:nvSpPr>
            <p:cNvPr id="203" name="Freeform 202"/>
            <p:cNvSpPr/>
            <p:nvPr/>
          </p:nvSpPr>
          <p:spPr bwMode="auto">
            <a:xfrm>
              <a:off x="7485797" y="3220872"/>
              <a:ext cx="129654" cy="402609"/>
            </a:xfrm>
            <a:custGeom>
              <a:avLst/>
              <a:gdLst>
                <a:gd name="connsiteX0" fmla="*/ 68239 w 129654"/>
                <a:gd name="connsiteY0" fmla="*/ 402609 h 402609"/>
                <a:gd name="connsiteX1" fmla="*/ 95534 w 129654"/>
                <a:gd name="connsiteY1" fmla="*/ 361665 h 402609"/>
                <a:gd name="connsiteX2" fmla="*/ 116006 w 129654"/>
                <a:gd name="connsiteY2" fmla="*/ 341194 h 402609"/>
                <a:gd name="connsiteX3" fmla="*/ 129654 w 129654"/>
                <a:gd name="connsiteY3" fmla="*/ 300250 h 402609"/>
                <a:gd name="connsiteX4" fmla="*/ 122830 w 129654"/>
                <a:gd name="connsiteY4" fmla="*/ 252483 h 402609"/>
                <a:gd name="connsiteX5" fmla="*/ 102358 w 129654"/>
                <a:gd name="connsiteY5" fmla="*/ 232012 h 402609"/>
                <a:gd name="connsiteX6" fmla="*/ 61415 w 129654"/>
                <a:gd name="connsiteY6" fmla="*/ 184244 h 402609"/>
                <a:gd name="connsiteX7" fmla="*/ 20472 w 129654"/>
                <a:gd name="connsiteY7" fmla="*/ 156949 h 402609"/>
                <a:gd name="connsiteX8" fmla="*/ 0 w 129654"/>
                <a:gd name="connsiteY8" fmla="*/ 116006 h 402609"/>
                <a:gd name="connsiteX9" fmla="*/ 6824 w 129654"/>
                <a:gd name="connsiteY9" fmla="*/ 75062 h 402609"/>
                <a:gd name="connsiteX10" fmla="*/ 13648 w 129654"/>
                <a:gd name="connsiteY10" fmla="*/ 54591 h 402609"/>
                <a:gd name="connsiteX11" fmla="*/ 13648 w 129654"/>
                <a:gd name="connsiteY11" fmla="*/ 0 h 40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654" h="402609">
                  <a:moveTo>
                    <a:pt x="68239" y="402609"/>
                  </a:moveTo>
                  <a:cubicBezTo>
                    <a:pt x="77337" y="388961"/>
                    <a:pt x="85464" y="374613"/>
                    <a:pt x="95534" y="361665"/>
                  </a:cubicBezTo>
                  <a:cubicBezTo>
                    <a:pt x="101459" y="354047"/>
                    <a:pt x="111319" y="349630"/>
                    <a:pt x="116006" y="341194"/>
                  </a:cubicBezTo>
                  <a:cubicBezTo>
                    <a:pt x="122993" y="328618"/>
                    <a:pt x="129654" y="300250"/>
                    <a:pt x="129654" y="300250"/>
                  </a:cubicBezTo>
                  <a:cubicBezTo>
                    <a:pt x="127379" y="284328"/>
                    <a:pt x="128804" y="267417"/>
                    <a:pt x="122830" y="252483"/>
                  </a:cubicBezTo>
                  <a:cubicBezTo>
                    <a:pt x="119246" y="243523"/>
                    <a:pt x="108638" y="239339"/>
                    <a:pt x="102358" y="232012"/>
                  </a:cubicBezTo>
                  <a:cubicBezTo>
                    <a:pt x="84040" y="210641"/>
                    <a:pt x="83189" y="201179"/>
                    <a:pt x="61415" y="184244"/>
                  </a:cubicBezTo>
                  <a:cubicBezTo>
                    <a:pt x="48468" y="174174"/>
                    <a:pt x="20472" y="156949"/>
                    <a:pt x="20472" y="156949"/>
                  </a:cubicBezTo>
                  <a:cubicBezTo>
                    <a:pt x="13572" y="146600"/>
                    <a:pt x="0" y="130131"/>
                    <a:pt x="0" y="116006"/>
                  </a:cubicBezTo>
                  <a:cubicBezTo>
                    <a:pt x="0" y="102170"/>
                    <a:pt x="3822" y="88569"/>
                    <a:pt x="6824" y="75062"/>
                  </a:cubicBezTo>
                  <a:cubicBezTo>
                    <a:pt x="8384" y="68040"/>
                    <a:pt x="12997" y="61754"/>
                    <a:pt x="13648" y="54591"/>
                  </a:cubicBezTo>
                  <a:cubicBezTo>
                    <a:pt x="15296" y="36469"/>
                    <a:pt x="13648" y="18197"/>
                    <a:pt x="13648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4" name="Freeform 203"/>
            <p:cNvSpPr/>
            <p:nvPr/>
          </p:nvSpPr>
          <p:spPr bwMode="auto">
            <a:xfrm>
              <a:off x="7272945" y="3207224"/>
              <a:ext cx="137789" cy="395785"/>
            </a:xfrm>
            <a:custGeom>
              <a:avLst/>
              <a:gdLst>
                <a:gd name="connsiteX0" fmla="*/ 90022 w 137789"/>
                <a:gd name="connsiteY0" fmla="*/ 395785 h 395785"/>
                <a:gd name="connsiteX1" fmla="*/ 96846 w 137789"/>
                <a:gd name="connsiteY1" fmla="*/ 361666 h 395785"/>
                <a:gd name="connsiteX2" fmla="*/ 103670 w 137789"/>
                <a:gd name="connsiteY2" fmla="*/ 341194 h 395785"/>
                <a:gd name="connsiteX3" fmla="*/ 96846 w 137789"/>
                <a:gd name="connsiteY3" fmla="*/ 320722 h 395785"/>
                <a:gd name="connsiteX4" fmla="*/ 117318 w 137789"/>
                <a:gd name="connsiteY4" fmla="*/ 307075 h 395785"/>
                <a:gd name="connsiteX5" fmla="*/ 137789 w 137789"/>
                <a:gd name="connsiteY5" fmla="*/ 266131 h 395785"/>
                <a:gd name="connsiteX6" fmla="*/ 130965 w 137789"/>
                <a:gd name="connsiteY6" fmla="*/ 184245 h 395785"/>
                <a:gd name="connsiteX7" fmla="*/ 110494 w 137789"/>
                <a:gd name="connsiteY7" fmla="*/ 163773 h 395785"/>
                <a:gd name="connsiteX8" fmla="*/ 76374 w 137789"/>
                <a:gd name="connsiteY8" fmla="*/ 129654 h 395785"/>
                <a:gd name="connsiteX9" fmla="*/ 62727 w 137789"/>
                <a:gd name="connsiteY9" fmla="*/ 109182 h 395785"/>
                <a:gd name="connsiteX10" fmla="*/ 42255 w 137789"/>
                <a:gd name="connsiteY10" fmla="*/ 95534 h 395785"/>
                <a:gd name="connsiteX11" fmla="*/ 14959 w 137789"/>
                <a:gd name="connsiteY11" fmla="*/ 61415 h 395785"/>
                <a:gd name="connsiteX12" fmla="*/ 1312 w 137789"/>
                <a:gd name="connsiteY12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789" h="395785">
                  <a:moveTo>
                    <a:pt x="90022" y="395785"/>
                  </a:moveTo>
                  <a:cubicBezTo>
                    <a:pt x="92297" y="384412"/>
                    <a:pt x="94033" y="372918"/>
                    <a:pt x="96846" y="361666"/>
                  </a:cubicBezTo>
                  <a:cubicBezTo>
                    <a:pt x="98591" y="354688"/>
                    <a:pt x="103670" y="348387"/>
                    <a:pt x="103670" y="341194"/>
                  </a:cubicBezTo>
                  <a:cubicBezTo>
                    <a:pt x="103670" y="334001"/>
                    <a:pt x="99121" y="327546"/>
                    <a:pt x="96846" y="320722"/>
                  </a:cubicBezTo>
                  <a:cubicBezTo>
                    <a:pt x="103670" y="316173"/>
                    <a:pt x="111519" y="312874"/>
                    <a:pt x="117318" y="307075"/>
                  </a:cubicBezTo>
                  <a:cubicBezTo>
                    <a:pt x="130545" y="293848"/>
                    <a:pt x="132240" y="282779"/>
                    <a:pt x="137789" y="266131"/>
                  </a:cubicBezTo>
                  <a:cubicBezTo>
                    <a:pt x="135514" y="238836"/>
                    <a:pt x="138022" y="210710"/>
                    <a:pt x="130965" y="184245"/>
                  </a:cubicBezTo>
                  <a:cubicBezTo>
                    <a:pt x="128479" y="174920"/>
                    <a:pt x="116672" y="171187"/>
                    <a:pt x="110494" y="163773"/>
                  </a:cubicBezTo>
                  <a:cubicBezTo>
                    <a:pt x="82064" y="129656"/>
                    <a:pt x="113903" y="154672"/>
                    <a:pt x="76374" y="129654"/>
                  </a:cubicBezTo>
                  <a:cubicBezTo>
                    <a:pt x="71825" y="122830"/>
                    <a:pt x="68526" y="114981"/>
                    <a:pt x="62727" y="109182"/>
                  </a:cubicBezTo>
                  <a:cubicBezTo>
                    <a:pt x="56928" y="103383"/>
                    <a:pt x="47378" y="101938"/>
                    <a:pt x="42255" y="95534"/>
                  </a:cubicBezTo>
                  <a:cubicBezTo>
                    <a:pt x="4584" y="48447"/>
                    <a:pt x="73630" y="100529"/>
                    <a:pt x="14959" y="61415"/>
                  </a:cubicBezTo>
                  <a:cubicBezTo>
                    <a:pt x="-6258" y="29587"/>
                    <a:pt x="1312" y="49144"/>
                    <a:pt x="1312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7478973" y="3227696"/>
              <a:ext cx="156949" cy="395785"/>
            </a:xfrm>
            <a:custGeom>
              <a:avLst/>
              <a:gdLst>
                <a:gd name="connsiteX0" fmla="*/ 0 w 156949"/>
                <a:gd name="connsiteY0" fmla="*/ 395785 h 395785"/>
                <a:gd name="connsiteX1" fmla="*/ 6824 w 156949"/>
                <a:gd name="connsiteY1" fmla="*/ 300250 h 395785"/>
                <a:gd name="connsiteX2" fmla="*/ 20472 w 156949"/>
                <a:gd name="connsiteY2" fmla="*/ 238835 h 395785"/>
                <a:gd name="connsiteX3" fmla="*/ 34120 w 156949"/>
                <a:gd name="connsiteY3" fmla="*/ 197892 h 395785"/>
                <a:gd name="connsiteX4" fmla="*/ 75063 w 156949"/>
                <a:gd name="connsiteY4" fmla="*/ 163773 h 395785"/>
                <a:gd name="connsiteX5" fmla="*/ 95534 w 156949"/>
                <a:gd name="connsiteY5" fmla="*/ 122829 h 395785"/>
                <a:gd name="connsiteX6" fmla="*/ 102358 w 156949"/>
                <a:gd name="connsiteY6" fmla="*/ 102358 h 395785"/>
                <a:gd name="connsiteX7" fmla="*/ 116006 w 156949"/>
                <a:gd name="connsiteY7" fmla="*/ 81886 h 395785"/>
                <a:gd name="connsiteX8" fmla="*/ 129654 w 156949"/>
                <a:gd name="connsiteY8" fmla="*/ 40943 h 395785"/>
                <a:gd name="connsiteX9" fmla="*/ 156949 w 156949"/>
                <a:gd name="connsiteY9" fmla="*/ 0 h 39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49" h="395785">
                  <a:moveTo>
                    <a:pt x="0" y="395785"/>
                  </a:moveTo>
                  <a:cubicBezTo>
                    <a:pt x="2275" y="363940"/>
                    <a:pt x="3482" y="332001"/>
                    <a:pt x="6824" y="300250"/>
                  </a:cubicBezTo>
                  <a:cubicBezTo>
                    <a:pt x="7877" y="290248"/>
                    <a:pt x="16989" y="250444"/>
                    <a:pt x="20472" y="238835"/>
                  </a:cubicBezTo>
                  <a:cubicBezTo>
                    <a:pt x="24606" y="225056"/>
                    <a:pt x="22150" y="205872"/>
                    <a:pt x="34120" y="197892"/>
                  </a:cubicBezTo>
                  <a:cubicBezTo>
                    <a:pt x="62620" y="178891"/>
                    <a:pt x="48792" y="190043"/>
                    <a:pt x="75063" y="163773"/>
                  </a:cubicBezTo>
                  <a:cubicBezTo>
                    <a:pt x="92214" y="112319"/>
                    <a:pt x="69079" y="175739"/>
                    <a:pt x="95534" y="122829"/>
                  </a:cubicBezTo>
                  <a:cubicBezTo>
                    <a:pt x="98751" y="116396"/>
                    <a:pt x="99141" y="108791"/>
                    <a:pt x="102358" y="102358"/>
                  </a:cubicBezTo>
                  <a:cubicBezTo>
                    <a:pt x="106026" y="95022"/>
                    <a:pt x="112675" y="89381"/>
                    <a:pt x="116006" y="81886"/>
                  </a:cubicBezTo>
                  <a:cubicBezTo>
                    <a:pt x="121849" y="68740"/>
                    <a:pt x="121674" y="52913"/>
                    <a:pt x="129654" y="40943"/>
                  </a:cubicBezTo>
                  <a:lnTo>
                    <a:pt x="156949" y="0"/>
                  </a:ln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7246961" y="3261815"/>
              <a:ext cx="177421" cy="320722"/>
            </a:xfrm>
            <a:custGeom>
              <a:avLst/>
              <a:gdLst>
                <a:gd name="connsiteX0" fmla="*/ 150126 w 177421"/>
                <a:gd name="connsiteY0" fmla="*/ 320722 h 320722"/>
                <a:gd name="connsiteX1" fmla="*/ 122830 w 177421"/>
                <a:gd name="connsiteY1" fmla="*/ 286603 h 320722"/>
                <a:gd name="connsiteX2" fmla="*/ 102358 w 177421"/>
                <a:gd name="connsiteY2" fmla="*/ 279779 h 320722"/>
                <a:gd name="connsiteX3" fmla="*/ 81887 w 177421"/>
                <a:gd name="connsiteY3" fmla="*/ 266131 h 320722"/>
                <a:gd name="connsiteX4" fmla="*/ 54591 w 177421"/>
                <a:gd name="connsiteY4" fmla="*/ 252484 h 320722"/>
                <a:gd name="connsiteX5" fmla="*/ 34120 w 177421"/>
                <a:gd name="connsiteY5" fmla="*/ 232012 h 320722"/>
                <a:gd name="connsiteX6" fmla="*/ 13648 w 177421"/>
                <a:gd name="connsiteY6" fmla="*/ 218364 h 320722"/>
                <a:gd name="connsiteX7" fmla="*/ 0 w 177421"/>
                <a:gd name="connsiteY7" fmla="*/ 170597 h 320722"/>
                <a:gd name="connsiteX8" fmla="*/ 6824 w 177421"/>
                <a:gd name="connsiteY8" fmla="*/ 109182 h 320722"/>
                <a:gd name="connsiteX9" fmla="*/ 47767 w 177421"/>
                <a:gd name="connsiteY9" fmla="*/ 75063 h 320722"/>
                <a:gd name="connsiteX10" fmla="*/ 68239 w 177421"/>
                <a:gd name="connsiteY10" fmla="*/ 61415 h 320722"/>
                <a:gd name="connsiteX11" fmla="*/ 136478 w 177421"/>
                <a:gd name="connsiteY11" fmla="*/ 40943 h 320722"/>
                <a:gd name="connsiteX12" fmla="*/ 156949 w 177421"/>
                <a:gd name="connsiteY12" fmla="*/ 34119 h 320722"/>
                <a:gd name="connsiteX13" fmla="*/ 177421 w 177421"/>
                <a:gd name="connsiteY13" fmla="*/ 0 h 32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421" h="320722">
                  <a:moveTo>
                    <a:pt x="150126" y="320722"/>
                  </a:moveTo>
                  <a:cubicBezTo>
                    <a:pt x="141027" y="309349"/>
                    <a:pt x="133888" y="296081"/>
                    <a:pt x="122830" y="286603"/>
                  </a:cubicBezTo>
                  <a:cubicBezTo>
                    <a:pt x="117369" y="281922"/>
                    <a:pt x="108792" y="282996"/>
                    <a:pt x="102358" y="279779"/>
                  </a:cubicBezTo>
                  <a:cubicBezTo>
                    <a:pt x="95023" y="276111"/>
                    <a:pt x="89008" y="270200"/>
                    <a:pt x="81887" y="266131"/>
                  </a:cubicBezTo>
                  <a:cubicBezTo>
                    <a:pt x="73055" y="261084"/>
                    <a:pt x="63690" y="257033"/>
                    <a:pt x="54591" y="252484"/>
                  </a:cubicBezTo>
                  <a:cubicBezTo>
                    <a:pt x="47767" y="245660"/>
                    <a:pt x="41534" y="238190"/>
                    <a:pt x="34120" y="232012"/>
                  </a:cubicBezTo>
                  <a:cubicBezTo>
                    <a:pt x="27820" y="226761"/>
                    <a:pt x="18771" y="224768"/>
                    <a:pt x="13648" y="218364"/>
                  </a:cubicBezTo>
                  <a:cubicBezTo>
                    <a:pt x="10088" y="213915"/>
                    <a:pt x="446" y="172380"/>
                    <a:pt x="0" y="170597"/>
                  </a:cubicBezTo>
                  <a:cubicBezTo>
                    <a:pt x="2275" y="150125"/>
                    <a:pt x="1828" y="129165"/>
                    <a:pt x="6824" y="109182"/>
                  </a:cubicBezTo>
                  <a:cubicBezTo>
                    <a:pt x="12630" y="85957"/>
                    <a:pt x="29861" y="85295"/>
                    <a:pt x="47767" y="75063"/>
                  </a:cubicBezTo>
                  <a:cubicBezTo>
                    <a:pt x="54888" y="70994"/>
                    <a:pt x="60744" y="64746"/>
                    <a:pt x="68239" y="61415"/>
                  </a:cubicBezTo>
                  <a:cubicBezTo>
                    <a:pt x="97431" y="48440"/>
                    <a:pt x="108687" y="48884"/>
                    <a:pt x="136478" y="40943"/>
                  </a:cubicBezTo>
                  <a:cubicBezTo>
                    <a:pt x="143394" y="38967"/>
                    <a:pt x="150125" y="36394"/>
                    <a:pt x="156949" y="34119"/>
                  </a:cubicBezTo>
                  <a:cubicBezTo>
                    <a:pt x="173418" y="9416"/>
                    <a:pt x="166929" y="20983"/>
                    <a:pt x="177421" y="0"/>
                  </a:cubicBezTo>
                </a:path>
              </a:pathLst>
            </a:custGeom>
            <a:noFill/>
            <a:ln w="19050" cap="flat" cmpd="sng" algn="ctr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264127" y="3062714"/>
            <a:ext cx="1052318" cy="164375"/>
            <a:chOff x="6264127" y="3062714"/>
            <a:chExt cx="1052318" cy="164375"/>
          </a:xfrm>
        </p:grpSpPr>
        <p:cxnSp>
          <p:nvCxnSpPr>
            <p:cNvPr id="208" name="Straight Arrow Connector 207"/>
            <p:cNvCxnSpPr/>
            <p:nvPr/>
          </p:nvCxnSpPr>
          <p:spPr bwMode="auto">
            <a:xfrm flipH="1">
              <a:off x="6264127" y="3077994"/>
              <a:ext cx="1051439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/>
            <p:cNvCxnSpPr/>
            <p:nvPr/>
          </p:nvCxnSpPr>
          <p:spPr bwMode="auto">
            <a:xfrm>
              <a:off x="7316445" y="3062714"/>
              <a:ext cx="0" cy="164375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211" name="Straight Connector 210"/>
          <p:cNvCxnSpPr/>
          <p:nvPr/>
        </p:nvCxnSpPr>
        <p:spPr bwMode="auto">
          <a:xfrm>
            <a:off x="5548368" y="3082231"/>
            <a:ext cx="804130" cy="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212" name="Group 211"/>
          <p:cNvGrpSpPr/>
          <p:nvPr/>
        </p:nvGrpSpPr>
        <p:grpSpPr>
          <a:xfrm>
            <a:off x="5571869" y="3077994"/>
            <a:ext cx="2169" cy="1059812"/>
            <a:chOff x="5571869" y="3077994"/>
            <a:chExt cx="2169" cy="1059812"/>
          </a:xfrm>
        </p:grpSpPr>
        <p:cxnSp>
          <p:nvCxnSpPr>
            <p:cNvPr id="213" name="Straight Connector 212"/>
            <p:cNvCxnSpPr/>
            <p:nvPr/>
          </p:nvCxnSpPr>
          <p:spPr bwMode="auto">
            <a:xfrm>
              <a:off x="5571869" y="3077994"/>
              <a:ext cx="0" cy="792974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Arrow Connector 213"/>
            <p:cNvCxnSpPr/>
            <p:nvPr/>
          </p:nvCxnSpPr>
          <p:spPr bwMode="auto">
            <a:xfrm>
              <a:off x="5574038" y="3948794"/>
              <a:ext cx="0" cy="18901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15" name="Straight Arrow Connector 214"/>
            <p:cNvCxnSpPr/>
            <p:nvPr/>
          </p:nvCxnSpPr>
          <p:spPr bwMode="auto">
            <a:xfrm>
              <a:off x="5572572" y="3488557"/>
              <a:ext cx="0" cy="18901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1" name="Group 220"/>
          <p:cNvGrpSpPr/>
          <p:nvPr/>
        </p:nvGrpSpPr>
        <p:grpSpPr>
          <a:xfrm>
            <a:off x="1493318" y="3391363"/>
            <a:ext cx="191774" cy="745465"/>
            <a:chOff x="1493318" y="3391363"/>
            <a:chExt cx="191774" cy="745465"/>
          </a:xfrm>
        </p:grpSpPr>
        <p:cxnSp>
          <p:nvCxnSpPr>
            <p:cNvPr id="230" name="Straight Connector 229"/>
            <p:cNvCxnSpPr/>
            <p:nvPr/>
          </p:nvCxnSpPr>
          <p:spPr bwMode="auto">
            <a:xfrm>
              <a:off x="1493318" y="3391363"/>
              <a:ext cx="0" cy="745465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1" name="Straight Arrow Connector 230"/>
            <p:cNvCxnSpPr/>
            <p:nvPr/>
          </p:nvCxnSpPr>
          <p:spPr bwMode="auto">
            <a:xfrm>
              <a:off x="1493318" y="4136828"/>
              <a:ext cx="191774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6880047" y="4133402"/>
            <a:ext cx="93713" cy="706583"/>
            <a:chOff x="6880047" y="4133402"/>
            <a:chExt cx="93713" cy="706583"/>
          </a:xfrm>
        </p:grpSpPr>
        <p:cxnSp>
          <p:nvCxnSpPr>
            <p:cNvPr id="237" name="Straight Connector 236"/>
            <p:cNvCxnSpPr/>
            <p:nvPr/>
          </p:nvCxnSpPr>
          <p:spPr bwMode="auto">
            <a:xfrm>
              <a:off x="6973760" y="4133402"/>
              <a:ext cx="0" cy="706583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8" name="Straight Connector 237"/>
            <p:cNvCxnSpPr/>
            <p:nvPr/>
          </p:nvCxnSpPr>
          <p:spPr bwMode="auto">
            <a:xfrm>
              <a:off x="6880047" y="4143705"/>
              <a:ext cx="0" cy="214628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oup 5"/>
          <p:cNvGrpSpPr/>
          <p:nvPr/>
        </p:nvGrpSpPr>
        <p:grpSpPr>
          <a:xfrm>
            <a:off x="1660042" y="4136592"/>
            <a:ext cx="5320811" cy="4310"/>
            <a:chOff x="1660042" y="4136592"/>
            <a:chExt cx="5320811" cy="4310"/>
          </a:xfrm>
        </p:grpSpPr>
        <p:grpSp>
          <p:nvGrpSpPr>
            <p:cNvPr id="3" name="Group 2"/>
            <p:cNvGrpSpPr/>
            <p:nvPr/>
          </p:nvGrpSpPr>
          <p:grpSpPr>
            <a:xfrm>
              <a:off x="1660042" y="4136592"/>
              <a:ext cx="5320811" cy="4310"/>
              <a:chOff x="1660042" y="4136592"/>
              <a:chExt cx="5320811" cy="4310"/>
            </a:xfrm>
          </p:grpSpPr>
          <p:cxnSp>
            <p:nvCxnSpPr>
              <p:cNvPr id="233" name="Straight Connector 232"/>
              <p:cNvCxnSpPr/>
              <p:nvPr/>
            </p:nvCxnSpPr>
            <p:spPr bwMode="auto">
              <a:xfrm>
                <a:off x="1660042" y="4136828"/>
                <a:ext cx="9310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" name="Group 1"/>
              <p:cNvGrpSpPr/>
              <p:nvPr/>
            </p:nvGrpSpPr>
            <p:grpSpPr>
              <a:xfrm>
                <a:off x="1847543" y="4136592"/>
                <a:ext cx="5133310" cy="4310"/>
                <a:chOff x="1847543" y="4136592"/>
                <a:chExt cx="5133310" cy="4310"/>
              </a:xfrm>
            </p:grpSpPr>
            <p:cxnSp>
              <p:nvCxnSpPr>
                <p:cNvPr id="234" name="Straight Arrow Connector 233"/>
                <p:cNvCxnSpPr/>
                <p:nvPr/>
              </p:nvCxnSpPr>
              <p:spPr bwMode="auto">
                <a:xfrm>
                  <a:off x="5159637" y="4140902"/>
                  <a:ext cx="191774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9" name="Straight Connector 238"/>
                <p:cNvCxnSpPr/>
                <p:nvPr/>
              </p:nvCxnSpPr>
              <p:spPr bwMode="auto">
                <a:xfrm flipV="1">
                  <a:off x="1847543" y="4136592"/>
                  <a:ext cx="5133310" cy="34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</p:grpSp>
        <p:cxnSp>
          <p:nvCxnSpPr>
            <p:cNvPr id="240" name="Straight Arrow Connector 239"/>
            <p:cNvCxnSpPr/>
            <p:nvPr/>
          </p:nvCxnSpPr>
          <p:spPr bwMode="auto">
            <a:xfrm>
              <a:off x="6333722" y="4137806"/>
              <a:ext cx="191774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46" name="Group 245"/>
          <p:cNvGrpSpPr/>
          <p:nvPr/>
        </p:nvGrpSpPr>
        <p:grpSpPr>
          <a:xfrm>
            <a:off x="4990400" y="4337061"/>
            <a:ext cx="1993478" cy="633417"/>
            <a:chOff x="4990400" y="4337061"/>
            <a:chExt cx="1993478" cy="633417"/>
          </a:xfrm>
        </p:grpSpPr>
        <p:cxnSp>
          <p:nvCxnSpPr>
            <p:cNvPr id="247" name="Straight Connector 246"/>
            <p:cNvCxnSpPr/>
            <p:nvPr/>
          </p:nvCxnSpPr>
          <p:spPr bwMode="auto">
            <a:xfrm>
              <a:off x="5489249" y="4347483"/>
              <a:ext cx="1379769" cy="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48" name="Straight Connector 247"/>
            <p:cNvCxnSpPr/>
            <p:nvPr/>
          </p:nvCxnSpPr>
          <p:spPr bwMode="auto">
            <a:xfrm>
              <a:off x="5166375" y="4954806"/>
              <a:ext cx="931343" cy="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49" name="Straight Connector 248"/>
            <p:cNvCxnSpPr/>
            <p:nvPr/>
          </p:nvCxnSpPr>
          <p:spPr bwMode="auto">
            <a:xfrm>
              <a:off x="6097719" y="4839985"/>
              <a:ext cx="594332" cy="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0" name="Straight Connector 249"/>
            <p:cNvCxnSpPr/>
            <p:nvPr/>
          </p:nvCxnSpPr>
          <p:spPr bwMode="auto">
            <a:xfrm>
              <a:off x="6402042" y="4518635"/>
              <a:ext cx="483043" cy="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1" name="Straight Connector 250"/>
            <p:cNvCxnSpPr/>
            <p:nvPr/>
          </p:nvCxnSpPr>
          <p:spPr bwMode="auto">
            <a:xfrm>
              <a:off x="6876112" y="4513229"/>
              <a:ext cx="0" cy="326757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2" name="Straight Connector 251"/>
            <p:cNvCxnSpPr/>
            <p:nvPr/>
          </p:nvCxnSpPr>
          <p:spPr bwMode="auto">
            <a:xfrm>
              <a:off x="6097719" y="4515686"/>
              <a:ext cx="215533" cy="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3" name="Straight Connector 252"/>
            <p:cNvCxnSpPr/>
            <p:nvPr/>
          </p:nvCxnSpPr>
          <p:spPr bwMode="auto">
            <a:xfrm>
              <a:off x="6768345" y="4839985"/>
              <a:ext cx="215533" cy="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4" name="Straight Connector 253"/>
            <p:cNvCxnSpPr/>
            <p:nvPr/>
          </p:nvCxnSpPr>
          <p:spPr bwMode="auto">
            <a:xfrm>
              <a:off x="5166375" y="4347483"/>
              <a:ext cx="244297" cy="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5" name="Straight Connector 254"/>
            <p:cNvCxnSpPr/>
            <p:nvPr/>
          </p:nvCxnSpPr>
          <p:spPr bwMode="auto">
            <a:xfrm>
              <a:off x="4990400" y="4660094"/>
              <a:ext cx="734035" cy="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6" name="Straight Connector 255"/>
            <p:cNvCxnSpPr/>
            <p:nvPr/>
          </p:nvCxnSpPr>
          <p:spPr bwMode="auto">
            <a:xfrm flipV="1">
              <a:off x="5824909" y="4663872"/>
              <a:ext cx="141708" cy="1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7" name="Straight Connector 256"/>
            <p:cNvCxnSpPr/>
            <p:nvPr/>
          </p:nvCxnSpPr>
          <p:spPr bwMode="auto">
            <a:xfrm>
              <a:off x="6097719" y="4508811"/>
              <a:ext cx="0" cy="455335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8" name="Straight Connector 257"/>
            <p:cNvCxnSpPr/>
            <p:nvPr/>
          </p:nvCxnSpPr>
          <p:spPr bwMode="auto">
            <a:xfrm>
              <a:off x="5176886" y="4337061"/>
              <a:ext cx="1988" cy="633417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9" name="Straight Connector 258"/>
            <p:cNvCxnSpPr/>
            <p:nvPr/>
          </p:nvCxnSpPr>
          <p:spPr bwMode="auto">
            <a:xfrm>
              <a:off x="5969593" y="4350020"/>
              <a:ext cx="0" cy="321350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0" name="Straight Arrow Connector 259"/>
            <p:cNvCxnSpPr/>
            <p:nvPr/>
          </p:nvCxnSpPr>
          <p:spPr bwMode="auto">
            <a:xfrm flipH="1">
              <a:off x="5326650" y="4660323"/>
              <a:ext cx="39851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1" name="Straight Arrow Connector 260"/>
            <p:cNvCxnSpPr/>
            <p:nvPr/>
          </p:nvCxnSpPr>
          <p:spPr bwMode="auto">
            <a:xfrm flipH="1">
              <a:off x="5497252" y="4955514"/>
              <a:ext cx="39851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2" name="Straight Arrow Connector 261"/>
            <p:cNvCxnSpPr/>
            <p:nvPr/>
          </p:nvCxnSpPr>
          <p:spPr bwMode="auto">
            <a:xfrm flipH="1">
              <a:off x="6252491" y="4347544"/>
              <a:ext cx="39851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3" name="Straight Arrow Connector 262"/>
            <p:cNvCxnSpPr/>
            <p:nvPr/>
          </p:nvCxnSpPr>
          <p:spPr bwMode="auto">
            <a:xfrm flipH="1">
              <a:off x="6568584" y="4520127"/>
              <a:ext cx="14696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4" name="Straight Arrow Connector 263"/>
            <p:cNvCxnSpPr/>
            <p:nvPr/>
          </p:nvCxnSpPr>
          <p:spPr bwMode="auto">
            <a:xfrm flipH="1">
              <a:off x="6358848" y="4839985"/>
              <a:ext cx="14696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5" name="Straight Arrow Connector 264"/>
            <p:cNvCxnSpPr/>
            <p:nvPr/>
          </p:nvCxnSpPr>
          <p:spPr bwMode="auto">
            <a:xfrm flipH="1">
              <a:off x="5571869" y="4347544"/>
              <a:ext cx="14696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6" name="Group 265"/>
          <p:cNvGrpSpPr/>
          <p:nvPr/>
        </p:nvGrpSpPr>
        <p:grpSpPr>
          <a:xfrm>
            <a:off x="4620345" y="3401151"/>
            <a:ext cx="503577" cy="1270219"/>
            <a:chOff x="4620345" y="3401151"/>
            <a:chExt cx="503577" cy="1270219"/>
          </a:xfrm>
        </p:grpSpPr>
        <p:cxnSp>
          <p:nvCxnSpPr>
            <p:cNvPr id="267" name="Straight Connector 266"/>
            <p:cNvCxnSpPr/>
            <p:nvPr/>
          </p:nvCxnSpPr>
          <p:spPr bwMode="auto">
            <a:xfrm>
              <a:off x="4623718" y="3401151"/>
              <a:ext cx="0" cy="1270219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8" name="Straight Arrow Connector 267"/>
            <p:cNvCxnSpPr/>
            <p:nvPr/>
          </p:nvCxnSpPr>
          <p:spPr bwMode="auto">
            <a:xfrm flipH="1">
              <a:off x="4976961" y="4658838"/>
              <a:ext cx="14696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9" name="Straight Arrow Connector 268"/>
            <p:cNvCxnSpPr/>
            <p:nvPr/>
          </p:nvCxnSpPr>
          <p:spPr bwMode="auto">
            <a:xfrm flipH="1" flipV="1">
              <a:off x="4621719" y="3586941"/>
              <a:ext cx="1" cy="187839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0" name="Straight Arrow Connector 269"/>
            <p:cNvCxnSpPr/>
            <p:nvPr/>
          </p:nvCxnSpPr>
          <p:spPr bwMode="auto">
            <a:xfrm flipH="1" flipV="1">
              <a:off x="4621873" y="4256100"/>
              <a:ext cx="1" cy="187839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1" name="Straight Connector 270"/>
            <p:cNvCxnSpPr/>
            <p:nvPr/>
          </p:nvCxnSpPr>
          <p:spPr bwMode="auto">
            <a:xfrm>
              <a:off x="4620345" y="4663872"/>
              <a:ext cx="263480" cy="1204"/>
            </a:xfrm>
            <a:prstGeom prst="lin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72" name="Group 271"/>
          <p:cNvGrpSpPr/>
          <p:nvPr/>
        </p:nvGrpSpPr>
        <p:grpSpPr>
          <a:xfrm>
            <a:off x="5879929" y="4251019"/>
            <a:ext cx="3061609" cy="2160669"/>
            <a:chOff x="5879929" y="4251019"/>
            <a:chExt cx="3061609" cy="2160669"/>
          </a:xfrm>
        </p:grpSpPr>
        <p:sp>
          <p:nvSpPr>
            <p:cNvPr id="273" name="Rectangle 272"/>
            <p:cNvSpPr/>
            <p:nvPr/>
          </p:nvSpPr>
          <p:spPr>
            <a:xfrm>
              <a:off x="5879929" y="5950023"/>
              <a:ext cx="3061609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de-DE" sz="1200" b="1" u="sng" dirty="0" smtClean="0">
                  <a:solidFill>
                    <a:schemeClr val="tx2"/>
                  </a:solidFill>
                </a:rPr>
                <a:t>CC </a:t>
              </a:r>
              <a:r>
                <a:rPr lang="de-DE" sz="1200" b="1" u="sng" dirty="0" err="1">
                  <a:solidFill>
                    <a:schemeClr val="tx2"/>
                  </a:solidFill>
                </a:rPr>
                <a:t>i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nlet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temperature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is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adjusted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by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use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of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two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heat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chemeClr val="tx2"/>
                  </a:solidFill>
                </a:rPr>
                <a:t>exchangers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 in CC-bypass</a:t>
              </a:r>
            </a:p>
          </p:txBody>
        </p:sp>
        <p:cxnSp>
          <p:nvCxnSpPr>
            <p:cNvPr id="274" name="Straight Arrow Connector 273"/>
            <p:cNvCxnSpPr/>
            <p:nvPr/>
          </p:nvCxnSpPr>
          <p:spPr bwMode="auto">
            <a:xfrm flipH="1" flipV="1">
              <a:off x="6432328" y="4251019"/>
              <a:ext cx="1332026" cy="1692511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5" name="Straight Arrow Connector 274"/>
            <p:cNvCxnSpPr/>
            <p:nvPr/>
          </p:nvCxnSpPr>
          <p:spPr bwMode="auto">
            <a:xfrm flipH="1" flipV="1">
              <a:off x="7075542" y="4597357"/>
              <a:ext cx="682093" cy="1346173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76" name="Group 275"/>
          <p:cNvGrpSpPr/>
          <p:nvPr/>
        </p:nvGrpSpPr>
        <p:grpSpPr>
          <a:xfrm>
            <a:off x="913038" y="3401494"/>
            <a:ext cx="4060547" cy="10099"/>
            <a:chOff x="913038" y="3401494"/>
            <a:chExt cx="4060547" cy="10099"/>
          </a:xfrm>
        </p:grpSpPr>
        <p:cxnSp>
          <p:nvCxnSpPr>
            <p:cNvPr id="277" name="Straight Connector 276"/>
            <p:cNvCxnSpPr/>
            <p:nvPr/>
          </p:nvCxnSpPr>
          <p:spPr bwMode="auto">
            <a:xfrm>
              <a:off x="1187436" y="3403347"/>
              <a:ext cx="109710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8" name="Straight Arrow Connector 277"/>
            <p:cNvCxnSpPr/>
            <p:nvPr/>
          </p:nvCxnSpPr>
          <p:spPr bwMode="auto">
            <a:xfrm flipH="1">
              <a:off x="913038" y="3403699"/>
              <a:ext cx="2688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279" name="Group 278"/>
            <p:cNvGrpSpPr/>
            <p:nvPr/>
          </p:nvGrpSpPr>
          <p:grpSpPr>
            <a:xfrm>
              <a:off x="1513435" y="3401494"/>
              <a:ext cx="3460150" cy="10099"/>
              <a:chOff x="1513435" y="3401494"/>
              <a:chExt cx="3460150" cy="10099"/>
            </a:xfrm>
          </p:grpSpPr>
          <p:cxnSp>
            <p:nvCxnSpPr>
              <p:cNvPr id="281" name="Straight Connector 280"/>
              <p:cNvCxnSpPr/>
              <p:nvPr/>
            </p:nvCxnSpPr>
            <p:spPr bwMode="auto">
              <a:xfrm>
                <a:off x="1513435" y="3401494"/>
                <a:ext cx="146607" cy="1853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2" name="Straight Arrow Connector 281"/>
              <p:cNvCxnSpPr/>
              <p:nvPr/>
            </p:nvCxnSpPr>
            <p:spPr bwMode="auto">
              <a:xfrm flipH="1">
                <a:off x="1915436" y="3403347"/>
                <a:ext cx="268813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3" name="Straight Connector 282"/>
              <p:cNvCxnSpPr/>
              <p:nvPr/>
            </p:nvCxnSpPr>
            <p:spPr bwMode="auto">
              <a:xfrm>
                <a:off x="1764141" y="3403347"/>
                <a:ext cx="18621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4" name="Straight Arrow Connector 283"/>
              <p:cNvCxnSpPr/>
              <p:nvPr/>
            </p:nvCxnSpPr>
            <p:spPr bwMode="auto">
              <a:xfrm flipH="1">
                <a:off x="3016763" y="3410061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5" name="Straight Arrow Connector 284"/>
              <p:cNvCxnSpPr/>
              <p:nvPr/>
            </p:nvCxnSpPr>
            <p:spPr bwMode="auto">
              <a:xfrm flipH="1">
                <a:off x="3604472" y="3411593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9" name="Straight Arrow Connector 288"/>
              <p:cNvCxnSpPr/>
              <p:nvPr/>
            </p:nvCxnSpPr>
            <p:spPr bwMode="auto">
              <a:xfrm flipH="1">
                <a:off x="4238472" y="3407104"/>
                <a:ext cx="688133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0" name="Straight Arrow Connector 289"/>
              <p:cNvCxnSpPr/>
              <p:nvPr/>
            </p:nvCxnSpPr>
            <p:spPr bwMode="auto">
              <a:xfrm flipH="1">
                <a:off x="2419123" y="3403347"/>
                <a:ext cx="398511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1" name="Straight Arrow Connector 290"/>
              <p:cNvCxnSpPr/>
              <p:nvPr/>
            </p:nvCxnSpPr>
            <p:spPr bwMode="auto">
              <a:xfrm flipH="1" flipV="1">
                <a:off x="4629332" y="3402939"/>
                <a:ext cx="344253" cy="7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0" name="Straight Connector 279"/>
            <p:cNvCxnSpPr/>
            <p:nvPr/>
          </p:nvCxnSpPr>
          <p:spPr bwMode="auto">
            <a:xfrm>
              <a:off x="1383608" y="3405037"/>
              <a:ext cx="89548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291"/>
          <p:cNvGrpSpPr/>
          <p:nvPr/>
        </p:nvGrpSpPr>
        <p:grpSpPr>
          <a:xfrm>
            <a:off x="923792" y="1557297"/>
            <a:ext cx="6859207" cy="1780411"/>
            <a:chOff x="923792" y="1557297"/>
            <a:chExt cx="6859207" cy="1780411"/>
          </a:xfrm>
        </p:grpSpPr>
        <p:sp>
          <p:nvSpPr>
            <p:cNvPr id="293" name="Rectangle 292"/>
            <p:cNvSpPr/>
            <p:nvPr/>
          </p:nvSpPr>
          <p:spPr>
            <a:xfrm>
              <a:off x="923792" y="1557297"/>
              <a:ext cx="685920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de-DE" sz="1200" b="1" u="sng" dirty="0" smtClean="0">
                  <a:solidFill>
                    <a:srgbClr val="0000FF"/>
                  </a:solidFill>
                </a:rPr>
                <a:t>Real CC </a:t>
              </a:r>
              <a:r>
                <a:rPr lang="de-DE" sz="1200" b="1" u="sng" dirty="0" err="1" smtClean="0">
                  <a:solidFill>
                    <a:srgbClr val="0000FF"/>
                  </a:solidFill>
                </a:rPr>
                <a:t>mass</a:t>
              </a:r>
              <a:r>
                <a:rPr lang="de-DE" sz="1200" b="1" u="sng" dirty="0" smtClean="0">
                  <a:solidFill>
                    <a:srgbClr val="0000FF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rgbClr val="0000FF"/>
                  </a:solidFill>
                </a:rPr>
                <a:t>flow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: 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2K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return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 </a:t>
              </a:r>
              <a:r>
                <a:rPr lang="de-DE" sz="1200" b="1" u="sng" dirty="0" err="1" smtClean="0">
                  <a:solidFill>
                    <a:srgbClr val="00CC00"/>
                  </a:solidFill>
                </a:rPr>
                <a:t>flow</a:t>
              </a:r>
              <a:r>
                <a:rPr lang="de-DE" sz="1200" b="1" u="sng" dirty="0" smtClean="0">
                  <a:solidFill>
                    <a:srgbClr val="00CC00"/>
                  </a:solidFill>
                </a:rPr>
                <a:t> </a:t>
              </a:r>
              <a:r>
                <a:rPr lang="de-DE" sz="1200" b="1" u="sng" dirty="0" smtClean="0">
                  <a:solidFill>
                    <a:schemeClr val="tx2"/>
                  </a:solidFill>
                </a:rPr>
                <a:t>+ </a:t>
              </a:r>
              <a:r>
                <a:rPr lang="de-DE" sz="1200" b="1" u="sng" dirty="0" smtClean="0">
                  <a:solidFill>
                    <a:schemeClr val="accent2"/>
                  </a:solidFill>
                </a:rPr>
                <a:t>CC-by</a:t>
              </a:r>
              <a:r>
                <a:rPr lang="de-DE" sz="1200" b="1" u="sng" dirty="0" smtClean="0">
                  <a:solidFill>
                    <a:srgbClr val="FD930A"/>
                  </a:solidFill>
                </a:rPr>
                <a:t>pass </a:t>
              </a:r>
              <a:r>
                <a:rPr lang="de-DE" sz="1200" b="1" u="sng" dirty="0" err="1" smtClean="0">
                  <a:solidFill>
                    <a:srgbClr val="FD930A"/>
                  </a:solidFill>
                </a:rPr>
                <a:t>flow</a:t>
              </a:r>
              <a:endParaRPr lang="de-DE" sz="1200" b="1" u="sng" dirty="0" smtClean="0">
                <a:solidFill>
                  <a:srgbClr val="008000"/>
                </a:solidFill>
              </a:endParaRP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>
              <a:off x="3684552" y="1834296"/>
              <a:ext cx="782153" cy="1503412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297" name="Rectangle 296"/>
          <p:cNvSpPr/>
          <p:nvPr/>
        </p:nvSpPr>
        <p:spPr>
          <a:xfrm>
            <a:off x="1843533" y="2992262"/>
            <a:ext cx="26317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100" b="1" dirty="0" err="1" smtClean="0">
                <a:solidFill>
                  <a:srgbClr val="FF0000"/>
                </a:solidFill>
              </a:rPr>
              <a:t>Cold</a:t>
            </a:r>
            <a:r>
              <a:rPr lang="de-DE" sz="1100" b="1" dirty="0" smtClean="0">
                <a:solidFill>
                  <a:srgbClr val="FF0000"/>
                </a:solidFill>
              </a:rPr>
              <a:t> </a:t>
            </a:r>
            <a:r>
              <a:rPr lang="de-DE" sz="1100" b="1" dirty="0" err="1" smtClean="0">
                <a:solidFill>
                  <a:srgbClr val="FF0000"/>
                </a:solidFill>
              </a:rPr>
              <a:t>compressors</a:t>
            </a:r>
            <a:r>
              <a:rPr lang="de-DE" sz="1100" b="1" dirty="0" smtClean="0">
                <a:solidFill>
                  <a:srgbClr val="FF0000"/>
                </a:solidFill>
              </a:rPr>
              <a:t> (</a:t>
            </a:r>
            <a:r>
              <a:rPr lang="de-DE" sz="1100" b="1" dirty="0" err="1" smtClean="0">
                <a:solidFill>
                  <a:srgbClr val="FF0000"/>
                </a:solidFill>
              </a:rPr>
              <a:t>require</a:t>
            </a:r>
            <a:r>
              <a:rPr lang="de-DE" sz="1100" b="1" dirty="0" smtClean="0">
                <a:solidFill>
                  <a:srgbClr val="FF0000"/>
                </a:solidFill>
              </a:rPr>
              <a:t> ~110g/s)</a:t>
            </a:r>
          </a:p>
        </p:txBody>
      </p:sp>
      <p:sp>
        <p:nvSpPr>
          <p:cNvPr id="303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Operational experiences - </a:t>
            </a:r>
            <a:r>
              <a:rPr lang="de-DE" sz="1600" dirty="0" err="1"/>
              <a:t>bypass</a:t>
            </a:r>
            <a:r>
              <a:rPr lang="de-DE" sz="1600" dirty="0"/>
              <a:t> </a:t>
            </a:r>
            <a:r>
              <a:rPr lang="de-DE" sz="1600" dirty="0" err="1"/>
              <a:t>operation</a:t>
            </a:r>
            <a:endParaRPr lang="de-DE" sz="1600" dirty="0"/>
          </a:p>
        </p:txBody>
      </p:sp>
      <p:sp>
        <p:nvSpPr>
          <p:cNvPr id="295" name="Rectangle 294"/>
          <p:cNvSpPr/>
          <p:nvPr/>
        </p:nvSpPr>
        <p:spPr>
          <a:xfrm>
            <a:off x="0" y="119808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>
                <a:latin typeface="Calibri"/>
              </a:rPr>
              <a:t>Bypass </a:t>
            </a:r>
            <a:r>
              <a:rPr lang="en-US" sz="1800" b="1" u="sng" dirty="0" smtClean="0">
                <a:latin typeface="Calibri"/>
              </a:rPr>
              <a:t>operation: </a:t>
            </a:r>
            <a:r>
              <a:rPr lang="en-US" sz="1800" b="1" u="sng" dirty="0" err="1" smtClean="0">
                <a:latin typeface="Calibri"/>
              </a:rPr>
              <a:t>Massflow</a:t>
            </a:r>
            <a:r>
              <a:rPr lang="en-US" sz="1800" b="1" u="sng" dirty="0" smtClean="0">
                <a:latin typeface="Calibri"/>
              </a:rPr>
              <a:t> compensation, temperature adjustment &amp; stand alone operation</a:t>
            </a:r>
            <a:endParaRPr lang="en-US" sz="1800" b="1" u="sng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35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26666" y="1113470"/>
            <a:ext cx="854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>
                <a:latin typeface="Calibri"/>
              </a:rPr>
              <a:t>Bypass </a:t>
            </a:r>
            <a:r>
              <a:rPr lang="en-US" sz="1800" b="1" u="sng" dirty="0" smtClean="0">
                <a:latin typeface="Calibri"/>
              </a:rPr>
              <a:t>operation</a:t>
            </a: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: </a:t>
            </a:r>
            <a:r>
              <a:rPr lang="en-US" sz="1800" b="1" u="sng" dirty="0" err="1" smtClean="0">
                <a:solidFill>
                  <a:schemeClr val="tx2"/>
                </a:solidFill>
                <a:latin typeface="Calibri"/>
              </a:rPr>
              <a:t>Massflow</a:t>
            </a: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 compensation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86501" y="4257711"/>
            <a:ext cx="155539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400" b="1" dirty="0" err="1" smtClean="0">
                <a:solidFill>
                  <a:srgbClr val="00B050"/>
                </a:solidFill>
                <a:latin typeface="Calibri"/>
              </a:rPr>
              <a:t>Massflow</a:t>
            </a:r>
            <a:r>
              <a:rPr lang="en-US" sz="1400" b="1" dirty="0" smtClean="0">
                <a:solidFill>
                  <a:srgbClr val="00B050"/>
                </a:solidFill>
                <a:latin typeface="Calibri"/>
              </a:rPr>
              <a:t> bypass</a:t>
            </a:r>
            <a:endParaRPr lang="en-US" sz="1400" b="1" dirty="0">
              <a:solidFill>
                <a:srgbClr val="00B050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435" y="1757329"/>
            <a:ext cx="4351948" cy="3597458"/>
            <a:chOff x="2004480" y="2563779"/>
            <a:chExt cx="4351948" cy="3597458"/>
          </a:xfrm>
        </p:grpSpPr>
        <p:sp>
          <p:nvSpPr>
            <p:cNvPr id="25" name="TextBox 24"/>
            <p:cNvSpPr txBox="1"/>
            <p:nvPr/>
          </p:nvSpPr>
          <p:spPr>
            <a:xfrm>
              <a:off x="2599709" y="5896073"/>
              <a:ext cx="1400791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100" dirty="0" smtClean="0"/>
                <a:t>22.02.2017 (12:00)</a:t>
              </a:r>
              <a:endParaRPr lang="de-DE" sz="11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49382" y="5899627"/>
              <a:ext cx="140704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100" dirty="0" smtClean="0"/>
                <a:t>25.02.2017 (10:00)</a:t>
              </a:r>
              <a:endParaRPr lang="de-DE" sz="11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04480" y="2934114"/>
              <a:ext cx="7866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200" dirty="0" smtClean="0"/>
                <a:t>110 g/s</a:t>
              </a:r>
              <a:endParaRPr lang="de-DE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78061" y="4787572"/>
              <a:ext cx="7866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200" dirty="0" smtClean="0"/>
                <a:t>50 g/s</a:t>
              </a:r>
              <a:endParaRPr lang="de-DE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8493" y="4450591"/>
              <a:ext cx="7866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200" dirty="0" smtClean="0"/>
                <a:t>60 g/s</a:t>
              </a:r>
              <a:endParaRPr lang="de-DE" sz="12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372" y="2563779"/>
              <a:ext cx="3757480" cy="331987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04365" y="1799078"/>
            <a:ext cx="144353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alibri"/>
              </a:rPr>
              <a:t>Required </a:t>
            </a:r>
            <a:r>
              <a:rPr lang="en-US" sz="1200" b="1" dirty="0" err="1" smtClean="0">
                <a:solidFill>
                  <a:srgbClr val="FF0000"/>
                </a:solidFill>
                <a:latin typeface="Calibri"/>
              </a:rPr>
              <a:t>massflow</a:t>
            </a:r>
            <a:endParaRPr lang="en-US" sz="1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7709" y="2400533"/>
            <a:ext cx="460685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200" b="1" dirty="0" smtClean="0">
                <a:solidFill>
                  <a:srgbClr val="0000FF"/>
                </a:solidFill>
                <a:latin typeface="Calibri"/>
              </a:rPr>
              <a:t>Real </a:t>
            </a:r>
            <a:r>
              <a:rPr lang="en-US" sz="1200" b="1" dirty="0" err="1" smtClean="0">
                <a:solidFill>
                  <a:srgbClr val="0000FF"/>
                </a:solidFill>
                <a:latin typeface="Calibri"/>
              </a:rPr>
              <a:t>massflow</a:t>
            </a:r>
            <a:r>
              <a:rPr lang="en-US" sz="1200" b="1" dirty="0" smtClean="0">
                <a:solidFill>
                  <a:srgbClr val="0000FF"/>
                </a:solidFill>
                <a:latin typeface="Calibri"/>
              </a:rPr>
              <a:t> = (</a:t>
            </a:r>
            <a:r>
              <a:rPr lang="en-US" sz="1200" b="1" dirty="0" smtClean="0">
                <a:solidFill>
                  <a:srgbClr val="008000"/>
                </a:solidFill>
                <a:latin typeface="Calibri"/>
              </a:rPr>
              <a:t>2K return flow </a:t>
            </a:r>
            <a:r>
              <a:rPr lang="en-US" sz="1200" b="1" dirty="0" smtClean="0">
                <a:solidFill>
                  <a:schemeClr val="tx2"/>
                </a:solidFill>
                <a:latin typeface="Calibri"/>
              </a:rPr>
              <a:t>+ </a:t>
            </a:r>
            <a:r>
              <a:rPr lang="en-US" sz="1200" b="1" dirty="0" smtClean="0">
                <a:solidFill>
                  <a:schemeClr val="accent2"/>
                </a:solidFill>
                <a:latin typeface="Calibri"/>
              </a:rPr>
              <a:t>bypass flow</a:t>
            </a:r>
            <a:r>
              <a:rPr lang="en-US" sz="1200" b="1" dirty="0">
                <a:solidFill>
                  <a:srgbClr val="0000FF"/>
                </a:solidFill>
                <a:latin typeface="Calibri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50657" y="1752559"/>
            <a:ext cx="3755149" cy="3337064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4365" y="4360718"/>
            <a:ext cx="244048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200" b="1" dirty="0" smtClean="0">
                <a:solidFill>
                  <a:srgbClr val="008000"/>
                </a:solidFill>
                <a:latin typeface="Calibri"/>
              </a:rPr>
              <a:t>2K return flow (</a:t>
            </a:r>
            <a:r>
              <a:rPr lang="en-US" sz="1200" b="1" dirty="0" err="1" smtClean="0">
                <a:solidFill>
                  <a:srgbClr val="008000"/>
                </a:solidFill>
                <a:latin typeface="Calibri"/>
              </a:rPr>
              <a:t>linac</a:t>
            </a:r>
            <a:r>
              <a:rPr lang="en-US" sz="1200" b="1" dirty="0" smtClean="0">
                <a:solidFill>
                  <a:srgbClr val="008000"/>
                </a:solidFill>
                <a:latin typeface="Calibri"/>
              </a:rPr>
              <a:t> &amp; injector)</a:t>
            </a:r>
            <a:endParaRPr lang="en-US" sz="12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4365" y="3383061"/>
            <a:ext cx="103115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200" b="1" dirty="0" smtClean="0">
                <a:solidFill>
                  <a:srgbClr val="FFC000"/>
                </a:solidFill>
                <a:latin typeface="Calibri"/>
              </a:rPr>
              <a:t>Bypass flow</a:t>
            </a:r>
            <a:endParaRPr lang="en-US" sz="1200" b="1" dirty="0">
              <a:solidFill>
                <a:srgbClr val="FFC000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30424" y="1714529"/>
            <a:ext cx="4356031" cy="3641995"/>
            <a:chOff x="4630424" y="1714529"/>
            <a:chExt cx="4356031" cy="36419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306" y="1739095"/>
              <a:ext cx="3686128" cy="334138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 bwMode="auto">
            <a:xfrm>
              <a:off x="5231306" y="1714529"/>
              <a:ext cx="3755149" cy="3375094"/>
            </a:xfrm>
            <a:prstGeom prst="rect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sng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29736" y="5094914"/>
              <a:ext cx="1400791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100" dirty="0" smtClean="0"/>
                <a:t>20.03.2017 (06:00)</a:t>
              </a:r>
              <a:endParaRPr lang="de-DE" sz="11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79409" y="5085768"/>
              <a:ext cx="140704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100" dirty="0" smtClean="0"/>
                <a:t>20.03.2017 (12:00)</a:t>
              </a:r>
              <a:endParaRPr lang="de-DE" sz="11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30424" y="2479191"/>
              <a:ext cx="7866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200" u="sng" dirty="0" smtClean="0"/>
                <a:t>110 g/s</a:t>
              </a:r>
              <a:endParaRPr lang="de-DE" sz="1200" u="sng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01273" y="3639612"/>
              <a:ext cx="7866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200" u="sng" dirty="0" smtClean="0"/>
                <a:t>50 g/s</a:t>
              </a:r>
              <a:endParaRPr lang="de-DE" sz="1200" u="sng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00274" y="3292050"/>
              <a:ext cx="7866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1200" u="sng" dirty="0" smtClean="0"/>
                <a:t>60 g/s</a:t>
              </a:r>
              <a:endParaRPr lang="de-DE" sz="1200" u="sng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249365" y="2670518"/>
              <a:ext cx="14435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1200" b="1" u="sng" dirty="0" smtClean="0">
                  <a:solidFill>
                    <a:srgbClr val="FF0000"/>
                  </a:solidFill>
                  <a:latin typeface="Calibri"/>
                </a:rPr>
                <a:t>Required </a:t>
              </a:r>
              <a:r>
                <a:rPr lang="en-US" sz="1200" b="1" u="sng" dirty="0" err="1" smtClean="0">
                  <a:solidFill>
                    <a:srgbClr val="FF0000"/>
                  </a:solidFill>
                  <a:latin typeface="Calibri"/>
                </a:rPr>
                <a:t>massflow</a:t>
              </a:r>
              <a:endParaRPr lang="en-US" sz="1200" b="1" u="sng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007945" y="2240292"/>
              <a:ext cx="11952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1200" b="1" u="sng" dirty="0" smtClean="0">
                  <a:solidFill>
                    <a:srgbClr val="0000FF"/>
                  </a:solidFill>
                  <a:latin typeface="Calibri"/>
                </a:rPr>
                <a:t>Real </a:t>
              </a:r>
              <a:r>
                <a:rPr lang="en-US" sz="1200" b="1" u="sng" dirty="0" err="1" smtClean="0">
                  <a:solidFill>
                    <a:srgbClr val="0000FF"/>
                  </a:solidFill>
                  <a:latin typeface="Calibri"/>
                </a:rPr>
                <a:t>massflow</a:t>
              </a:r>
              <a:endParaRPr lang="en-US" sz="1200" b="1" u="sng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9365" y="3109722"/>
              <a:ext cx="103115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1200" b="1" u="sng" dirty="0" smtClean="0">
                  <a:solidFill>
                    <a:srgbClr val="FFC000"/>
                  </a:solidFill>
                  <a:latin typeface="Calibri"/>
                </a:rPr>
                <a:t>Bypass flow</a:t>
              </a:r>
              <a:endParaRPr lang="en-US" sz="1200" b="1" u="sng" dirty="0">
                <a:solidFill>
                  <a:srgbClr val="FFC000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246004" y="3567171"/>
              <a:ext cx="135958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1200" b="1" u="sng" dirty="0" smtClean="0">
                  <a:solidFill>
                    <a:srgbClr val="008000"/>
                  </a:solidFill>
                  <a:latin typeface="Calibri"/>
                </a:rPr>
                <a:t>2K return flow</a:t>
              </a:r>
              <a:endParaRPr lang="en-US" sz="1200" b="1" u="sng" dirty="0">
                <a:solidFill>
                  <a:srgbClr val="008000"/>
                </a:solidFill>
                <a:latin typeface="Calibri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7706838" y="2756190"/>
              <a:ext cx="1208563" cy="711177"/>
              <a:chOff x="-831044" y="924937"/>
              <a:chExt cx="1527815" cy="1295593"/>
            </a:xfrm>
          </p:grpSpPr>
          <p:cxnSp>
            <p:nvCxnSpPr>
              <p:cNvPr id="51" name="Straight Arrow Connector 50"/>
              <p:cNvCxnSpPr/>
              <p:nvPr/>
            </p:nvCxnSpPr>
            <p:spPr bwMode="auto">
              <a:xfrm flipV="1">
                <a:off x="-102765" y="924937"/>
                <a:ext cx="719266" cy="89636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52" name="Rectangle 51"/>
              <p:cNvSpPr/>
              <p:nvPr/>
            </p:nvSpPr>
            <p:spPr>
              <a:xfrm>
                <a:off x="-831044" y="1743940"/>
                <a:ext cx="1527815" cy="4765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100" b="1" u="sng" dirty="0" smtClean="0">
                    <a:solidFill>
                      <a:schemeClr val="tx2"/>
                    </a:solidFill>
                    <a:latin typeface="Calibri"/>
                  </a:rPr>
                  <a:t>Surge shutdown</a:t>
                </a:r>
                <a:endParaRPr lang="en-US" sz="1100" b="1" u="sng" dirty="0">
                  <a:solidFill>
                    <a:schemeClr val="tx2"/>
                  </a:solidFill>
                  <a:latin typeface="Calibri"/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174019" y="5522285"/>
            <a:ext cx="8043682" cy="619709"/>
            <a:chOff x="174019" y="5591560"/>
            <a:chExt cx="8043682" cy="619709"/>
          </a:xfrm>
        </p:grpSpPr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174019" y="5591560"/>
              <a:ext cx="27195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u="sng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Conclusion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  <a:endParaRPr lang="en-US" sz="16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75265" y="5872715"/>
              <a:ext cx="80424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CC-bypass operation delivers reasonable reactions on changes in 2K return flow</a:t>
              </a:r>
            </a:p>
          </p:txBody>
        </p: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B</a:t>
            </a:r>
            <a:r>
              <a:rPr lang="de-DE" sz="1600" dirty="0" err="1" smtClean="0"/>
              <a:t>ypass</a:t>
            </a:r>
            <a:r>
              <a:rPr lang="de-DE" sz="1600" dirty="0" smtClean="0"/>
              <a:t> </a:t>
            </a:r>
            <a:r>
              <a:rPr lang="de-DE" sz="1600" dirty="0" err="1"/>
              <a:t>operation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3899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5008903" y="4283874"/>
            <a:ext cx="4453248" cy="2185282"/>
            <a:chOff x="326170" y="4369986"/>
            <a:chExt cx="4298157" cy="1963731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28" y="4382988"/>
              <a:ext cx="3568252" cy="1950729"/>
            </a:xfrm>
            <a:prstGeom prst="rect">
              <a:avLst/>
            </a:prstGeom>
          </p:spPr>
        </p:pic>
        <p:sp>
          <p:nvSpPr>
            <p:cNvPr id="97" name="Rectangle 96"/>
            <p:cNvSpPr/>
            <p:nvPr/>
          </p:nvSpPr>
          <p:spPr bwMode="auto">
            <a:xfrm>
              <a:off x="326170" y="4369986"/>
              <a:ext cx="306823" cy="18314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857319" y="4777019"/>
              <a:ext cx="748728" cy="197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800" dirty="0" smtClean="0"/>
                <a:t>31mbar</a:t>
              </a:r>
              <a:endParaRPr lang="de-DE" sz="8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75599" y="5609029"/>
              <a:ext cx="748728" cy="197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de-DE" sz="800" dirty="0" smtClean="0"/>
                <a:t>29mbar</a:t>
              </a:r>
              <a:endParaRPr lang="de-DE" sz="800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03830" y="4392877"/>
              <a:ext cx="83610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800" dirty="0" smtClean="0">
                  <a:solidFill>
                    <a:srgbClr val="00B050"/>
                  </a:solidFill>
                  <a:latin typeface="Calibri"/>
                </a:rPr>
                <a:t>Pressure </a:t>
              </a:r>
              <a:r>
                <a:rPr lang="en-US" sz="800" dirty="0" err="1" smtClean="0">
                  <a:solidFill>
                    <a:srgbClr val="00B050"/>
                  </a:solidFill>
                  <a:latin typeface="Calibri"/>
                </a:rPr>
                <a:t>linac</a:t>
              </a:r>
              <a:endParaRPr lang="en-US" sz="800" dirty="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632993" y="4382988"/>
              <a:ext cx="3281840" cy="1775489"/>
            </a:xfrm>
            <a:prstGeom prst="rect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02601" y="4884742"/>
              <a:ext cx="98750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800" dirty="0" smtClean="0">
                  <a:solidFill>
                    <a:srgbClr val="FF0000"/>
                  </a:solidFill>
                  <a:latin typeface="Calibri"/>
                </a:rPr>
                <a:t>Set-pressure </a:t>
              </a:r>
              <a:r>
                <a:rPr lang="en-US" sz="800" dirty="0" err="1" smtClean="0">
                  <a:solidFill>
                    <a:srgbClr val="FF0000"/>
                  </a:solidFill>
                  <a:latin typeface="Calibri"/>
                </a:rPr>
                <a:t>linac</a:t>
              </a:r>
              <a:endParaRPr lang="en-US" sz="8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906433" y="5292402"/>
              <a:ext cx="99539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800" dirty="0" smtClean="0">
                  <a:solidFill>
                    <a:srgbClr val="7030A0"/>
                  </a:solidFill>
                  <a:latin typeface="Calibri"/>
                </a:rPr>
                <a:t>Pressure CC-inlet</a:t>
              </a:r>
              <a:endParaRPr lang="en-US" sz="800" dirty="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743732" y="5722371"/>
              <a:ext cx="107747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buClrTx/>
                <a:buSzPct val="80000"/>
                <a:buNone/>
              </a:pPr>
              <a:r>
                <a:rPr lang="en-US" sz="800" dirty="0" smtClean="0">
                  <a:solidFill>
                    <a:schemeClr val="tx2"/>
                  </a:solidFill>
                  <a:latin typeface="Calibri"/>
                </a:rPr>
                <a:t>Set-pressure CC-inlet</a:t>
              </a:r>
              <a:endParaRPr lang="en-US" sz="800" dirty="0">
                <a:solidFill>
                  <a:schemeClr val="tx2"/>
                </a:solidFill>
                <a:latin typeface="Calibri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4501512" y="666442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58416" y="1013110"/>
            <a:ext cx="854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>
                <a:solidFill>
                  <a:schemeClr val="tx2"/>
                </a:solidFill>
                <a:latin typeface="Calibri"/>
              </a:rPr>
              <a:t>C</a:t>
            </a: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old </a:t>
            </a:r>
            <a:r>
              <a:rPr lang="en-US" sz="1800" b="1" u="sng" dirty="0">
                <a:solidFill>
                  <a:schemeClr val="tx2"/>
                </a:solidFill>
                <a:latin typeface="Calibri"/>
              </a:rPr>
              <a:t>c</a:t>
            </a: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ompressors: 2K Pressure stability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 smtClean="0"/>
              <a:t>2K </a:t>
            </a:r>
            <a:r>
              <a:rPr lang="de-DE" sz="1600" dirty="0" err="1" smtClean="0"/>
              <a:t>pressure</a:t>
            </a:r>
            <a:r>
              <a:rPr lang="de-DE" sz="1600" dirty="0" smtClean="0"/>
              <a:t> </a:t>
            </a:r>
            <a:r>
              <a:rPr lang="de-DE" sz="1600" dirty="0" err="1" smtClean="0"/>
              <a:t>stability</a:t>
            </a:r>
            <a:endParaRPr lang="de-DE" sz="1600" dirty="0"/>
          </a:p>
        </p:txBody>
      </p:sp>
      <p:sp>
        <p:nvSpPr>
          <p:cNvPr id="33" name="Rectangle 32"/>
          <p:cNvSpPr/>
          <p:nvPr/>
        </p:nvSpPr>
        <p:spPr>
          <a:xfrm>
            <a:off x="255661" y="1956103"/>
            <a:ext cx="865916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2" indent="-285750" algn="just">
              <a:spcBef>
                <a:spcPct val="0"/>
              </a:spcBef>
              <a:defRPr/>
            </a:pPr>
            <a:r>
              <a:rPr lang="en-US" sz="1400" b="1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Cascaded pressure regulation “CPR”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(DESY)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5437" y="3194240"/>
            <a:ext cx="8897519" cy="569713"/>
            <a:chOff x="165437" y="2531671"/>
            <a:chExt cx="8897519" cy="569713"/>
          </a:xfrm>
        </p:grpSpPr>
        <p:grpSp>
          <p:nvGrpSpPr>
            <p:cNvPr id="138" name="Group 137"/>
            <p:cNvGrpSpPr/>
            <p:nvPr/>
          </p:nvGrpSpPr>
          <p:grpSpPr>
            <a:xfrm>
              <a:off x="165437" y="2537979"/>
              <a:ext cx="1387966" cy="536575"/>
              <a:chOff x="2733649" y="3209101"/>
              <a:chExt cx="1681451" cy="536575"/>
            </a:xfrm>
          </p:grpSpPr>
          <p:sp>
            <p:nvSpPr>
              <p:cNvPr id="141" name="Rectangle 32"/>
              <p:cNvSpPr>
                <a:spLocks noChangeArrowheads="1"/>
              </p:cNvSpPr>
              <p:nvPr/>
            </p:nvSpPr>
            <p:spPr bwMode="auto">
              <a:xfrm>
                <a:off x="2733649" y="3209101"/>
                <a:ext cx="1681451" cy="536575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 u="sng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Rectangle 34"/>
              <p:cNvSpPr>
                <a:spLocks noChangeArrowheads="1"/>
              </p:cNvSpPr>
              <p:nvPr/>
            </p:nvSpPr>
            <p:spPr bwMode="auto">
              <a:xfrm>
                <a:off x="2770162" y="3279723"/>
                <a:ext cx="164493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u="sng" dirty="0" smtClean="0">
                    <a:solidFill>
                      <a:prstClr val="white"/>
                    </a:solidFill>
                    <a:latin typeface="Calibri"/>
                  </a:rPr>
                  <a:t>Cold </a:t>
                </a:r>
                <a:r>
                  <a:rPr lang="en-GB" sz="1400" b="1" u="sng" dirty="0">
                    <a:solidFill>
                      <a:prstClr val="white"/>
                    </a:solidFill>
                    <a:latin typeface="Calibri"/>
                  </a:rPr>
                  <a:t>c</a:t>
                </a:r>
                <a:r>
                  <a:rPr lang="en-GB" sz="1400" b="1" u="sng" dirty="0" smtClean="0">
                    <a:solidFill>
                      <a:prstClr val="white"/>
                    </a:solidFill>
                    <a:latin typeface="Calibri"/>
                  </a:rPr>
                  <a:t>ompressors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u="sng" dirty="0" smtClean="0">
                    <a:solidFill>
                      <a:prstClr val="white"/>
                    </a:solidFill>
                    <a:latin typeface="Calibri"/>
                  </a:rPr>
                  <a:t>CB44 </a:t>
                </a:r>
                <a:endParaRPr lang="en-GB" sz="1800" b="1" u="sng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7674990" y="2531671"/>
              <a:ext cx="1387966" cy="536575"/>
              <a:chOff x="1921777" y="2182077"/>
              <a:chExt cx="1387966" cy="536575"/>
            </a:xfrm>
          </p:grpSpPr>
          <p:sp>
            <p:nvSpPr>
              <p:cNvPr id="144" name="Rectangle 32"/>
              <p:cNvSpPr>
                <a:spLocks noChangeArrowheads="1"/>
              </p:cNvSpPr>
              <p:nvPr/>
            </p:nvSpPr>
            <p:spPr bwMode="auto">
              <a:xfrm>
                <a:off x="1921777" y="2182077"/>
                <a:ext cx="1387966" cy="536575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800" u="sng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Rectangle 34"/>
              <p:cNvSpPr>
                <a:spLocks noChangeArrowheads="1"/>
              </p:cNvSpPr>
              <p:nvPr/>
            </p:nvSpPr>
            <p:spPr bwMode="auto">
              <a:xfrm>
                <a:off x="1939217" y="2228570"/>
                <a:ext cx="13578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u="sng" dirty="0" smtClean="0">
                    <a:solidFill>
                      <a:prstClr val="white"/>
                    </a:solidFill>
                    <a:latin typeface="Calibri"/>
                  </a:rPr>
                  <a:t>XFEL</a:t>
                </a:r>
              </a:p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en-GB" sz="1400" b="1" u="sng" dirty="0" err="1" smtClean="0">
                    <a:solidFill>
                      <a:prstClr val="white"/>
                    </a:solidFill>
                    <a:latin typeface="Calibri"/>
                  </a:rPr>
                  <a:t>Linac</a:t>
                </a:r>
                <a:r>
                  <a:rPr lang="en-GB" sz="1400" b="1" u="sng" dirty="0" smtClean="0">
                    <a:solidFill>
                      <a:prstClr val="white"/>
                    </a:solidFill>
                    <a:latin typeface="Calibri"/>
                  </a:rPr>
                  <a:t> &amp; Injector</a:t>
                </a:r>
                <a:endParaRPr lang="en-GB" sz="1800" b="1" u="sng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46" name="Straight Arrow Connector 145"/>
            <p:cNvCxnSpPr>
              <a:stCxn id="144" idx="1"/>
              <a:endCxn id="141" idx="3"/>
            </p:cNvCxnSpPr>
            <p:nvPr/>
          </p:nvCxnSpPr>
          <p:spPr bwMode="auto">
            <a:xfrm flipH="1">
              <a:off x="1553403" y="2799959"/>
              <a:ext cx="6121587" cy="6308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30" name="Group 29"/>
            <p:cNvGrpSpPr/>
            <p:nvPr/>
          </p:nvGrpSpPr>
          <p:grpSpPr>
            <a:xfrm>
              <a:off x="3913971" y="2793607"/>
              <a:ext cx="1155899" cy="307777"/>
              <a:chOff x="3677173" y="2780154"/>
              <a:chExt cx="1155899" cy="307777"/>
            </a:xfrm>
          </p:grpSpPr>
          <p:cxnSp>
            <p:nvCxnSpPr>
              <p:cNvPr id="147" name="Straight Arrow Connector 146"/>
              <p:cNvCxnSpPr/>
              <p:nvPr/>
            </p:nvCxnSpPr>
            <p:spPr bwMode="auto">
              <a:xfrm flipH="1">
                <a:off x="3677173" y="2950358"/>
                <a:ext cx="30669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8" name="Straight Arrow Connector 147"/>
              <p:cNvCxnSpPr/>
              <p:nvPr/>
            </p:nvCxnSpPr>
            <p:spPr bwMode="auto">
              <a:xfrm>
                <a:off x="4529016" y="2958853"/>
                <a:ext cx="304056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49" name="Rectangle 9"/>
              <p:cNvSpPr>
                <a:spLocks noChangeArrowheads="1"/>
              </p:cNvSpPr>
              <p:nvPr/>
            </p:nvSpPr>
            <p:spPr bwMode="auto">
              <a:xfrm>
                <a:off x="3935525" y="2780154"/>
                <a:ext cx="709820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just">
                  <a:buNone/>
                </a:pPr>
                <a:r>
                  <a:rPr lang="en-US" altLang="de-DE" sz="1400" b="1" u="sng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1.5km</a:t>
                </a:r>
                <a:endParaRPr lang="en-US" altLang="de-DE" sz="1400" b="1" u="sng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1553403" y="2726459"/>
            <a:ext cx="2141731" cy="783104"/>
            <a:chOff x="1553403" y="2228307"/>
            <a:chExt cx="2141731" cy="783104"/>
          </a:xfrm>
        </p:grpSpPr>
        <p:sp>
          <p:nvSpPr>
            <p:cNvPr id="150" name="Rectangle 9"/>
            <p:cNvSpPr>
              <a:spLocks noChangeArrowheads="1"/>
            </p:cNvSpPr>
            <p:nvPr/>
          </p:nvSpPr>
          <p:spPr bwMode="auto">
            <a:xfrm>
              <a:off x="1553403" y="2228307"/>
              <a:ext cx="1971357" cy="307777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400" b="1" u="sng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Pressure controller CC </a:t>
              </a:r>
              <a:endParaRPr lang="en-US" altLang="de-DE" sz="1400" b="1" u="sng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Rectangle 9"/>
            <p:cNvSpPr>
              <a:spLocks noChangeArrowheads="1"/>
            </p:cNvSpPr>
            <p:nvPr/>
          </p:nvSpPr>
          <p:spPr bwMode="auto">
            <a:xfrm>
              <a:off x="1622791" y="2749801"/>
              <a:ext cx="2072343" cy="2616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100" b="1" u="sng" dirty="0">
                  <a:solidFill>
                    <a:srgbClr val="7030A0"/>
                  </a:solidFill>
                  <a:latin typeface="Calibri" panose="020F0502020204030204" pitchFamily="34" charset="0"/>
                </a:rPr>
                <a:t>S</a:t>
              </a:r>
              <a:r>
                <a:rPr lang="en-US" altLang="de-DE" sz="1100" b="1" u="sng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et pressure CC-inlet: dynamic</a:t>
              </a:r>
              <a:endParaRPr lang="en-US" altLang="de-DE" sz="1100" b="1" u="sng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4" name="Straight Arrow Connector 63"/>
            <p:cNvCxnSpPr>
              <a:stCxn id="150" idx="2"/>
            </p:cNvCxnSpPr>
            <p:nvPr/>
          </p:nvCxnSpPr>
          <p:spPr bwMode="auto">
            <a:xfrm flipH="1">
              <a:off x="2539081" y="2536084"/>
              <a:ext cx="1" cy="236934"/>
            </a:xfrm>
            <a:prstGeom prst="straightConnector1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53" name="Group 52"/>
          <p:cNvGrpSpPr/>
          <p:nvPr/>
        </p:nvGrpSpPr>
        <p:grpSpPr>
          <a:xfrm>
            <a:off x="3524760" y="2677257"/>
            <a:ext cx="2165241" cy="262397"/>
            <a:chOff x="3524760" y="2329233"/>
            <a:chExt cx="2165241" cy="262397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 flipV="1">
              <a:off x="4614196" y="2525499"/>
              <a:ext cx="970301" cy="1456"/>
            </a:xfrm>
            <a:prstGeom prst="line">
              <a:avLst/>
            </a:prstGeom>
            <a:noFill/>
            <a:ln w="1270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>
              <a:off x="3524760" y="2525499"/>
              <a:ext cx="1089436" cy="1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4958923" y="2330020"/>
              <a:ext cx="731078" cy="2616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1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Output</a:t>
              </a:r>
              <a:endParaRPr lang="en-US" altLang="de-DE" sz="1100" b="1" u="sng" dirty="0">
                <a:solidFill>
                  <a:srgbClr val="00CC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3659336" y="2329233"/>
              <a:ext cx="731078" cy="2616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100" b="1" u="sng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Input</a:t>
              </a:r>
              <a:endParaRPr lang="en-US" altLang="de-DE" sz="1100" b="1" u="sng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84497" y="2737439"/>
            <a:ext cx="2308614" cy="776736"/>
            <a:chOff x="5584497" y="2353587"/>
            <a:chExt cx="2308614" cy="776736"/>
          </a:xfrm>
        </p:grpSpPr>
        <p:sp>
          <p:nvSpPr>
            <p:cNvPr id="151" name="Rectangle 9"/>
            <p:cNvSpPr>
              <a:spLocks noChangeArrowheads="1"/>
            </p:cNvSpPr>
            <p:nvPr/>
          </p:nvSpPr>
          <p:spPr bwMode="auto">
            <a:xfrm>
              <a:off x="5584497" y="2353587"/>
              <a:ext cx="2030795" cy="307777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4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Pressure controller </a:t>
              </a:r>
              <a:r>
                <a:rPr lang="en-US" altLang="de-DE" sz="1400" b="1" u="sng" dirty="0" err="1">
                  <a:solidFill>
                    <a:srgbClr val="00CC00"/>
                  </a:solidFill>
                  <a:latin typeface="Calibri" panose="020F0502020204030204" pitchFamily="34" charset="0"/>
                </a:rPr>
                <a:t>l</a:t>
              </a:r>
              <a:r>
                <a:rPr lang="en-US" altLang="de-DE" sz="1400" b="1" u="sng" dirty="0" err="1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inac</a:t>
              </a:r>
              <a:r>
                <a:rPr lang="en-US" altLang="de-DE" sz="14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 </a:t>
              </a:r>
              <a:endParaRPr lang="en-US" altLang="de-DE" sz="1400" b="1" u="sng" dirty="0">
                <a:solidFill>
                  <a:srgbClr val="00CC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Rectangle 9"/>
            <p:cNvSpPr>
              <a:spLocks noChangeArrowheads="1"/>
            </p:cNvSpPr>
            <p:nvPr/>
          </p:nvSpPr>
          <p:spPr bwMode="auto">
            <a:xfrm>
              <a:off x="6014716" y="2868713"/>
              <a:ext cx="1878395" cy="2616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1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Set pressure </a:t>
              </a:r>
              <a:r>
                <a:rPr lang="en-US" altLang="de-DE" sz="1100" b="1" u="sng" dirty="0" err="1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linac</a:t>
              </a:r>
              <a:r>
                <a:rPr lang="en-US" altLang="de-DE" sz="11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: 31mbar</a:t>
              </a:r>
              <a:endParaRPr lang="en-US" altLang="de-DE" sz="1100" b="1" u="sng" dirty="0">
                <a:solidFill>
                  <a:srgbClr val="00CC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 bwMode="auto">
            <a:xfrm flipH="1">
              <a:off x="6695749" y="2651839"/>
              <a:ext cx="1" cy="236934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87" name="Rectangle 86"/>
          <p:cNvSpPr/>
          <p:nvPr/>
        </p:nvSpPr>
        <p:spPr>
          <a:xfrm>
            <a:off x="-298303" y="3838564"/>
            <a:ext cx="9032663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Event in </a:t>
            </a:r>
            <a:r>
              <a:rPr lang="en-US" sz="1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linac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reaches cold compressors with certain delay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Situation/condition 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in </a:t>
            </a:r>
            <a:r>
              <a:rPr lang="en-US" sz="14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linac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 can differ from situation at inlet of CCs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157456" y="4446905"/>
            <a:ext cx="9304694" cy="307777"/>
            <a:chOff x="663815" y="4640486"/>
            <a:chExt cx="9304694" cy="307777"/>
          </a:xfrm>
        </p:grpSpPr>
        <p:sp>
          <p:nvSpPr>
            <p:cNvPr id="93" name="Right Arrow 92"/>
            <p:cNvSpPr>
              <a:spLocks noChangeArrowheads="1"/>
            </p:cNvSpPr>
            <p:nvPr/>
          </p:nvSpPr>
          <p:spPr bwMode="auto">
            <a:xfrm>
              <a:off x="3478238" y="4722305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63815" y="4640486"/>
              <a:ext cx="93046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altLang="de-DE" sz="14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Use </a:t>
              </a:r>
              <a:r>
                <a:rPr lang="en-US" altLang="de-DE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of </a:t>
              </a:r>
              <a:r>
                <a:rPr lang="en-US" altLang="de-DE" sz="1400" b="1" dirty="0">
                  <a:solidFill>
                    <a:srgbClr val="00CC00"/>
                  </a:solidFill>
                  <a:latin typeface="Calibri" panose="020F0502020204030204" pitchFamily="34" charset="0"/>
                </a:rPr>
                <a:t>pressure </a:t>
              </a:r>
              <a:r>
                <a:rPr lang="en-US" altLang="de-DE" sz="1400" b="1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controller </a:t>
              </a:r>
              <a:r>
                <a:rPr lang="en-US" altLang="de-DE" sz="1400" b="1" dirty="0" err="1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linac</a:t>
              </a:r>
              <a:r>
                <a:rPr lang="en-US" altLang="de-DE" sz="14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:          CC-surges can be created!</a:t>
              </a:r>
              <a:endParaRPr lang="en-US" altLang="de-DE" sz="14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15027" y="5509446"/>
            <a:ext cx="4824141" cy="523220"/>
            <a:chOff x="163233" y="4883579"/>
            <a:chExt cx="3554161" cy="523220"/>
          </a:xfrm>
        </p:grpSpPr>
        <p:sp>
          <p:nvSpPr>
            <p:cNvPr id="109" name="Right Arrow 108"/>
            <p:cNvSpPr>
              <a:spLocks noChangeArrowheads="1"/>
            </p:cNvSpPr>
            <p:nvPr/>
          </p:nvSpPr>
          <p:spPr bwMode="auto">
            <a:xfrm>
              <a:off x="163233" y="5101199"/>
              <a:ext cx="271062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  <p:sp>
          <p:nvSpPr>
            <p:cNvPr id="110" name="Rectangle 9"/>
            <p:cNvSpPr>
              <a:spLocks noChangeArrowheads="1"/>
            </p:cNvSpPr>
            <p:nvPr/>
          </p:nvSpPr>
          <p:spPr bwMode="auto">
            <a:xfrm>
              <a:off x="507873" y="4883579"/>
              <a:ext cx="32095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4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Both pressure controllers should be used for pressure adjustment in 2K circuit (cascaded regulation)!</a:t>
              </a:r>
              <a:endParaRPr lang="en-US" altLang="de-DE" sz="14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58613" y="4740056"/>
            <a:ext cx="5080555" cy="523220"/>
            <a:chOff x="158613" y="4241904"/>
            <a:chExt cx="5080555" cy="523220"/>
          </a:xfrm>
        </p:grpSpPr>
        <p:sp>
          <p:nvSpPr>
            <p:cNvPr id="89" name="Rectangle 88"/>
            <p:cNvSpPr/>
            <p:nvPr/>
          </p:nvSpPr>
          <p:spPr>
            <a:xfrm>
              <a:off x="158613" y="4241904"/>
              <a:ext cx="50805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altLang="de-DE" sz="14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Use </a:t>
              </a:r>
              <a:r>
                <a:rPr lang="en-US" altLang="de-DE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of </a:t>
              </a:r>
              <a:r>
                <a:rPr lang="en-US" altLang="de-DE" sz="1400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pressure </a:t>
              </a:r>
              <a:r>
                <a:rPr lang="en-US" altLang="de-DE" sz="14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controller CC</a:t>
              </a:r>
              <a:r>
                <a:rPr lang="en-US" altLang="de-DE" sz="14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:         2K Pressure stability in </a:t>
              </a:r>
              <a:r>
                <a:rPr lang="en-US" altLang="de-DE" sz="1400" b="1" dirty="0" err="1" smtClean="0">
                  <a:solidFill>
                    <a:schemeClr val="tx2"/>
                  </a:solidFill>
                  <a:latin typeface="Calibri" panose="020F0502020204030204" pitchFamily="34" charset="0"/>
                </a:rPr>
                <a:t>linac</a:t>
              </a:r>
              <a:r>
                <a:rPr lang="en-US" altLang="de-DE" sz="14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 may not be satisfying!</a:t>
              </a:r>
              <a:endParaRPr lang="en-US" altLang="de-DE" sz="14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Right Arrow 112"/>
            <p:cNvSpPr>
              <a:spLocks noChangeArrowheads="1"/>
            </p:cNvSpPr>
            <p:nvPr/>
          </p:nvSpPr>
          <p:spPr bwMode="auto">
            <a:xfrm>
              <a:off x="2789903" y="4308819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556257" y="2724247"/>
            <a:ext cx="2959969" cy="783104"/>
            <a:chOff x="1553403" y="2228307"/>
            <a:chExt cx="2959969" cy="783104"/>
          </a:xfrm>
        </p:grpSpPr>
        <p:sp>
          <p:nvSpPr>
            <p:cNvPr id="116" name="Rectangle 9"/>
            <p:cNvSpPr>
              <a:spLocks noChangeArrowheads="1"/>
            </p:cNvSpPr>
            <p:nvPr/>
          </p:nvSpPr>
          <p:spPr bwMode="auto">
            <a:xfrm>
              <a:off x="1553403" y="2228307"/>
              <a:ext cx="1971357" cy="307777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400" b="1" u="sng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Pressure controller CC </a:t>
              </a:r>
              <a:endParaRPr lang="en-US" altLang="de-DE" sz="1400" b="1" u="sng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Rectangle 9"/>
            <p:cNvSpPr>
              <a:spLocks noChangeArrowheads="1"/>
            </p:cNvSpPr>
            <p:nvPr/>
          </p:nvSpPr>
          <p:spPr bwMode="auto">
            <a:xfrm>
              <a:off x="1622791" y="2749801"/>
              <a:ext cx="2890581" cy="2616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100" b="1" u="sng" dirty="0">
                  <a:solidFill>
                    <a:srgbClr val="7030A0"/>
                  </a:solidFill>
                  <a:latin typeface="Calibri" panose="020F0502020204030204" pitchFamily="34" charset="0"/>
                </a:rPr>
                <a:t>S</a:t>
              </a:r>
              <a:r>
                <a:rPr lang="en-US" altLang="de-DE" sz="1100" b="1" u="sng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et pressure CC-inlet: 31mbar – pressure drop</a:t>
              </a:r>
              <a:endParaRPr lang="en-US" altLang="de-DE" sz="1100" b="1" u="sng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3" name="Straight Arrow Connector 122"/>
            <p:cNvCxnSpPr>
              <a:stCxn id="116" idx="2"/>
            </p:cNvCxnSpPr>
            <p:nvPr/>
          </p:nvCxnSpPr>
          <p:spPr bwMode="auto">
            <a:xfrm flipH="1">
              <a:off x="2539081" y="2536084"/>
              <a:ext cx="1" cy="236934"/>
            </a:xfrm>
            <a:prstGeom prst="straightConnector1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27" name="Group 126"/>
          <p:cNvGrpSpPr/>
          <p:nvPr/>
        </p:nvGrpSpPr>
        <p:grpSpPr>
          <a:xfrm>
            <a:off x="5585548" y="2729810"/>
            <a:ext cx="2308614" cy="786261"/>
            <a:chOff x="5584497" y="2229762"/>
            <a:chExt cx="2308614" cy="786261"/>
          </a:xfrm>
        </p:grpSpPr>
        <p:sp>
          <p:nvSpPr>
            <p:cNvPr id="133" name="Rectangle 9"/>
            <p:cNvSpPr>
              <a:spLocks noChangeArrowheads="1"/>
            </p:cNvSpPr>
            <p:nvPr/>
          </p:nvSpPr>
          <p:spPr bwMode="auto">
            <a:xfrm>
              <a:off x="5584497" y="2229762"/>
              <a:ext cx="2030795" cy="307777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4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Pressure controller </a:t>
              </a:r>
              <a:r>
                <a:rPr lang="en-US" altLang="de-DE" sz="1400" b="1" u="sng" dirty="0" err="1">
                  <a:solidFill>
                    <a:srgbClr val="00CC00"/>
                  </a:solidFill>
                  <a:latin typeface="Calibri" panose="020F0502020204030204" pitchFamily="34" charset="0"/>
                </a:rPr>
                <a:t>l</a:t>
              </a:r>
              <a:r>
                <a:rPr lang="en-US" altLang="de-DE" sz="1400" b="1" u="sng" dirty="0" err="1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inac</a:t>
              </a:r>
              <a:r>
                <a:rPr lang="en-US" altLang="de-DE" sz="14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 </a:t>
              </a:r>
              <a:endParaRPr lang="en-US" altLang="de-DE" sz="1400" b="1" u="sng" dirty="0">
                <a:solidFill>
                  <a:srgbClr val="00CC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Rectangle 9"/>
            <p:cNvSpPr>
              <a:spLocks noChangeArrowheads="1"/>
            </p:cNvSpPr>
            <p:nvPr/>
          </p:nvSpPr>
          <p:spPr bwMode="auto">
            <a:xfrm>
              <a:off x="6014716" y="2754413"/>
              <a:ext cx="1878395" cy="2616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1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Set pressure </a:t>
              </a:r>
              <a:r>
                <a:rPr lang="en-US" altLang="de-DE" sz="1100" b="1" u="sng" dirty="0" err="1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linac</a:t>
              </a:r>
              <a:r>
                <a:rPr lang="en-US" altLang="de-DE" sz="1100" b="1" u="sng" dirty="0" smtClean="0">
                  <a:solidFill>
                    <a:srgbClr val="00CC00"/>
                  </a:solidFill>
                  <a:latin typeface="Calibri" panose="020F0502020204030204" pitchFamily="34" charset="0"/>
                </a:rPr>
                <a:t>: 31mbar</a:t>
              </a:r>
              <a:endParaRPr lang="en-US" altLang="de-DE" sz="1100" b="1" u="sng" dirty="0">
                <a:solidFill>
                  <a:srgbClr val="00CC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 bwMode="auto">
            <a:xfrm flipH="1">
              <a:off x="6695749" y="2537539"/>
              <a:ext cx="1" cy="236934"/>
            </a:xfrm>
            <a:prstGeom prst="straightConnector1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910394" y="2435936"/>
            <a:ext cx="5343758" cy="764612"/>
            <a:chOff x="910394" y="1937784"/>
            <a:chExt cx="5343758" cy="764612"/>
          </a:xfrm>
        </p:grpSpPr>
        <p:cxnSp>
          <p:nvCxnSpPr>
            <p:cNvPr id="60" name="Straight Connector 59"/>
            <p:cNvCxnSpPr/>
            <p:nvPr/>
          </p:nvCxnSpPr>
          <p:spPr bwMode="auto">
            <a:xfrm flipH="1">
              <a:off x="910394" y="1937784"/>
              <a:ext cx="5343758" cy="0"/>
            </a:xfrm>
            <a:prstGeom prst="line">
              <a:avLst/>
            </a:prstGeom>
            <a:noFill/>
            <a:ln w="1270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6254151" y="1937784"/>
              <a:ext cx="0" cy="293874"/>
            </a:xfrm>
            <a:prstGeom prst="line">
              <a:avLst/>
            </a:prstGeom>
            <a:noFill/>
            <a:ln w="1270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910394" y="1937784"/>
              <a:ext cx="0" cy="764612"/>
            </a:xfrm>
            <a:prstGeom prst="line">
              <a:avLst/>
            </a:prstGeom>
            <a:noFill/>
            <a:ln w="1270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1248770" y="2883698"/>
            <a:ext cx="304633" cy="316850"/>
            <a:chOff x="1248770" y="2385546"/>
            <a:chExt cx="304633" cy="316850"/>
          </a:xfrm>
        </p:grpSpPr>
        <p:cxnSp>
          <p:nvCxnSpPr>
            <p:cNvPr id="72" name="Straight Connector 71"/>
            <p:cNvCxnSpPr/>
            <p:nvPr/>
          </p:nvCxnSpPr>
          <p:spPr bwMode="auto">
            <a:xfrm>
              <a:off x="1248770" y="2385546"/>
              <a:ext cx="304633" cy="0"/>
            </a:xfrm>
            <a:prstGeom prst="line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1248770" y="2385546"/>
              <a:ext cx="0" cy="316850"/>
            </a:xfrm>
            <a:prstGeom prst="line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1588671" y="3000283"/>
            <a:ext cx="410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  <a:endParaRPr lang="en-US" altLang="de-DE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7298614" y="3009560"/>
            <a:ext cx="410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  <a:endParaRPr lang="en-US" altLang="de-DE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04064" y="1617549"/>
            <a:ext cx="80043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algn="just">
              <a:spcBef>
                <a:spcPct val="0"/>
              </a:spcBef>
              <a:buNone/>
              <a:defRPr/>
            </a:pPr>
            <a:r>
              <a:rPr lang="en-US" sz="1600" b="1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Improvement of 2K pressure stability</a:t>
            </a:r>
            <a:endParaRPr lang="en-US" sz="16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52618" y="1202720"/>
            <a:ext cx="3042297" cy="523220"/>
            <a:chOff x="4842344" y="1202720"/>
            <a:chExt cx="3042297" cy="523220"/>
          </a:xfrm>
        </p:grpSpPr>
        <p:sp>
          <p:nvSpPr>
            <p:cNvPr id="75" name="Rectangle 74"/>
            <p:cNvSpPr/>
            <p:nvPr/>
          </p:nvSpPr>
          <p:spPr>
            <a:xfrm>
              <a:off x="4842344" y="1324089"/>
              <a:ext cx="285694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lvl="2" algn="just">
                <a:spcBef>
                  <a:spcPct val="0"/>
                </a:spcBef>
                <a:buNone/>
                <a:defRPr/>
              </a:pPr>
              <a:r>
                <a:rPr lang="en-US" sz="14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-  could be demonstrated by Linde</a:t>
              </a:r>
              <a:endParaRPr lang="en-US" sz="14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435570" y="1202720"/>
              <a:ext cx="4490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lvl="2" algn="just">
                <a:spcBef>
                  <a:spcPct val="0"/>
                </a:spcBef>
                <a:buNone/>
                <a:defRPr/>
              </a:pPr>
              <a:r>
                <a:rPr lang="en-US" sz="28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ü</a:t>
              </a:r>
              <a:endParaRPr lang="en-US" sz="2800" b="1" dirty="0">
                <a:solidFill>
                  <a:schemeClr val="tx2"/>
                </a:solidFill>
                <a:latin typeface="Wingdings" panose="05000000000000000000" pitchFamily="2" charset="2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251680" y="1326423"/>
            <a:ext cx="466616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2" indent="-285750" algn="just">
              <a:spcBef>
                <a:spcPct val="0"/>
              </a:spcBef>
              <a:defRPr/>
            </a:pPr>
            <a:r>
              <a:rPr lang="en-US" sz="1400" b="1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Specified pressure </a:t>
            </a:r>
            <a:r>
              <a:rPr lang="en-US" sz="1400" b="1" u="sng" dirty="0">
                <a:solidFill>
                  <a:schemeClr val="tx2"/>
                </a:solidFill>
                <a:latin typeface="Calibri" panose="020F0502020204030204" pitchFamily="34" charset="0"/>
              </a:rPr>
              <a:t>stability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: 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&lt; 2% 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(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31 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mbar +/- 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0.6 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mbar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  <a:endParaRPr lang="en-US" sz="1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87" grpId="0"/>
      <p:bldP spid="67" grpId="0"/>
      <p:bldP spid="70" grpId="0"/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66442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58416" y="1013110"/>
            <a:ext cx="854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>
                <a:solidFill>
                  <a:schemeClr val="tx2"/>
                </a:solidFill>
                <a:latin typeface="Calibri"/>
              </a:rPr>
              <a:t>C</a:t>
            </a: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old </a:t>
            </a:r>
            <a:r>
              <a:rPr lang="en-US" sz="1800" b="1" u="sng" dirty="0">
                <a:solidFill>
                  <a:schemeClr val="tx2"/>
                </a:solidFill>
                <a:latin typeface="Calibri"/>
              </a:rPr>
              <a:t>c</a:t>
            </a: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ompressors</a:t>
            </a:r>
            <a:r>
              <a:rPr lang="en-US" sz="1800" b="1" u="sng" smtClean="0">
                <a:solidFill>
                  <a:schemeClr val="tx2"/>
                </a:solidFill>
                <a:latin typeface="Calibri"/>
              </a:rPr>
              <a:t>: 2K Pressure </a:t>
            </a: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stability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1680" y="1326423"/>
            <a:ext cx="800436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2" indent="-285750" algn="just">
              <a:spcBef>
                <a:spcPct val="0"/>
              </a:spcBef>
              <a:defRPr/>
            </a:pPr>
            <a:r>
              <a:rPr lang="en-US" sz="1400" b="1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Specified pressure </a:t>
            </a:r>
            <a:r>
              <a:rPr lang="en-US" sz="1400" b="1" u="sng" dirty="0">
                <a:solidFill>
                  <a:schemeClr val="tx2"/>
                </a:solidFill>
                <a:latin typeface="Calibri" panose="020F0502020204030204" pitchFamily="34" charset="0"/>
              </a:rPr>
              <a:t>stability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: 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2% 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(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31 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mbar +/- 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0.6 </a:t>
            </a: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mbar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) could be demonstrated by LKT</a:t>
            </a:r>
            <a:endParaRPr lang="en-US" sz="1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05" y="3121767"/>
            <a:ext cx="4165978" cy="2264965"/>
          </a:xfrm>
        </p:spPr>
      </p:pic>
      <p:sp>
        <p:nvSpPr>
          <p:cNvPr id="12" name="Rectangle 11"/>
          <p:cNvSpPr/>
          <p:nvPr/>
        </p:nvSpPr>
        <p:spPr bwMode="auto">
          <a:xfrm>
            <a:off x="601315" y="5395864"/>
            <a:ext cx="8533159" cy="254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1" y="2851281"/>
            <a:ext cx="4323064" cy="258634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694337" y="3488538"/>
            <a:ext cx="4159191" cy="0"/>
          </a:xfrm>
          <a:prstGeom prst="line">
            <a:avLst/>
          </a:prstGeom>
          <a:noFill/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694336" y="4540837"/>
            <a:ext cx="4159191" cy="0"/>
          </a:xfrm>
          <a:prstGeom prst="line">
            <a:avLst/>
          </a:prstGeom>
          <a:noFill/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stCxn id="19" idx="1"/>
          </p:cNvCxnSpPr>
          <p:nvPr/>
        </p:nvCxnSpPr>
        <p:spPr bwMode="auto">
          <a:xfrm flipH="1" flipV="1">
            <a:off x="2711862" y="3488540"/>
            <a:ext cx="633020" cy="896793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19" idx="1"/>
          </p:cNvCxnSpPr>
          <p:nvPr/>
        </p:nvCxnSpPr>
        <p:spPr bwMode="auto">
          <a:xfrm flipH="1">
            <a:off x="2534566" y="4385333"/>
            <a:ext cx="810316" cy="155504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>
          <a:xfrm>
            <a:off x="3344882" y="4246833"/>
            <a:ext cx="157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Calibri"/>
              </a:rPr>
              <a:t>1% - pressure stability</a:t>
            </a:r>
            <a:endParaRPr lang="en-US" sz="12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3452" y="3659420"/>
            <a:ext cx="1142573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b="1" dirty="0" smtClean="0">
                <a:solidFill>
                  <a:srgbClr val="00B050"/>
                </a:solidFill>
                <a:latin typeface="Calibri"/>
              </a:rPr>
              <a:t>2K pressure</a:t>
            </a:r>
            <a:endParaRPr lang="en-US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-541773" y="3361991"/>
            <a:ext cx="15658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>
              <a:spcBef>
                <a:spcPct val="0"/>
              </a:spcBef>
              <a:buNone/>
              <a:defRPr/>
            </a:pPr>
            <a:r>
              <a:rPr lang="en-US" sz="11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30.9 mbar</a:t>
            </a:r>
          </a:p>
          <a:p>
            <a:pPr marL="742950" lvl="1" indent="-285750" algn="just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sz="1500" b="1" kern="0" dirty="0" smtClean="0">
              <a:solidFill>
                <a:schemeClr val="tx2"/>
              </a:solidFill>
              <a:ea typeface="ＭＳ Ｐゴシック" pitchFamily="112" charset="-128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-540433" y="4395247"/>
            <a:ext cx="1565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>
              <a:spcBef>
                <a:spcPct val="0"/>
              </a:spcBef>
              <a:buNone/>
              <a:defRPr/>
            </a:pPr>
            <a:r>
              <a:rPr lang="en-US" sz="11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30.3 mbar</a:t>
            </a:r>
          </a:p>
          <a:p>
            <a:pPr marL="742950" lvl="1" indent="-285750" algn="just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sz="1100" b="1" kern="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-529486" y="3900960"/>
            <a:ext cx="15658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>
              <a:spcBef>
                <a:spcPct val="0"/>
              </a:spcBef>
              <a:buNone/>
              <a:defRPr/>
            </a:pPr>
            <a:r>
              <a:rPr lang="en-US" sz="11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30.6 mbar</a:t>
            </a:r>
          </a:p>
          <a:p>
            <a:pPr marL="742950" lvl="1" indent="-285750" algn="just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sz="1500" b="1" kern="0" dirty="0" smtClean="0">
              <a:solidFill>
                <a:schemeClr val="tx2"/>
              </a:solidFill>
              <a:ea typeface="ＭＳ Ｐゴシック" pitchFamily="112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38547" y="3066261"/>
            <a:ext cx="1505785" cy="2268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b="1" dirty="0" smtClean="0">
                <a:solidFill>
                  <a:srgbClr val="0070C0"/>
                </a:solidFill>
                <a:latin typeface="Calibri"/>
              </a:rPr>
              <a:t>Required </a:t>
            </a:r>
            <a:r>
              <a:rPr lang="en-US" b="1" dirty="0" err="1" smtClean="0">
                <a:solidFill>
                  <a:srgbClr val="0070C0"/>
                </a:solidFill>
                <a:latin typeface="Calibri"/>
              </a:rPr>
              <a:t>massflow</a:t>
            </a:r>
            <a:r>
              <a:rPr lang="en-US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Calibri"/>
              </a:rPr>
              <a:t>for CCs</a:t>
            </a:r>
            <a:endParaRPr lang="en-US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99564" y="3339716"/>
            <a:ext cx="20033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b="1" dirty="0" smtClean="0">
                <a:solidFill>
                  <a:srgbClr val="FF0000"/>
                </a:solidFill>
                <a:latin typeface="Calibri"/>
              </a:rPr>
              <a:t>Real </a:t>
            </a:r>
            <a:r>
              <a:rPr lang="en-US" b="1" dirty="0" err="1" smtClean="0">
                <a:solidFill>
                  <a:srgbClr val="FF0000"/>
                </a:solidFill>
                <a:latin typeface="Calibri"/>
              </a:rPr>
              <a:t>massflow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b="1" dirty="0" smtClean="0">
                <a:solidFill>
                  <a:schemeClr val="tx2"/>
                </a:solidFill>
                <a:latin typeface="Calibri"/>
              </a:rPr>
              <a:t>(2K return flow + </a:t>
            </a:r>
            <a:r>
              <a:rPr lang="en-US" b="1" dirty="0" smtClean="0">
                <a:solidFill>
                  <a:srgbClr val="00B050"/>
                </a:solidFill>
                <a:latin typeface="Calibri"/>
              </a:rPr>
              <a:t>bypass </a:t>
            </a:r>
            <a:r>
              <a:rPr lang="en-US" b="1" dirty="0" err="1" smtClean="0">
                <a:solidFill>
                  <a:srgbClr val="00B050"/>
                </a:solidFill>
                <a:latin typeface="Calibri"/>
              </a:rPr>
              <a:t>massflow</a:t>
            </a:r>
            <a:r>
              <a:rPr lang="en-US" b="1" dirty="0" smtClean="0">
                <a:solidFill>
                  <a:schemeClr val="tx2"/>
                </a:solidFill>
                <a:latin typeface="Calibri"/>
              </a:rPr>
              <a:t>)</a:t>
            </a:r>
            <a:endParaRPr lang="en-US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45442" y="4747836"/>
            <a:ext cx="906965" cy="339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b="1" dirty="0" smtClean="0">
                <a:solidFill>
                  <a:schemeClr val="tx2"/>
                </a:solidFill>
                <a:latin typeface="Calibri"/>
              </a:rPr>
              <a:t>2K return flow from </a:t>
            </a:r>
            <a:r>
              <a:rPr lang="en-US" b="1" dirty="0" err="1" smtClean="0">
                <a:solidFill>
                  <a:schemeClr val="tx2"/>
                </a:solidFill>
                <a:latin typeface="Calibri"/>
              </a:rPr>
              <a:t>linac</a:t>
            </a:r>
            <a:endParaRPr lang="en-US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689529" y="4094070"/>
            <a:ext cx="1082352" cy="212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b="1" dirty="0" err="1" smtClean="0">
                <a:solidFill>
                  <a:srgbClr val="00B050"/>
                </a:solidFill>
                <a:latin typeface="Calibri"/>
              </a:rPr>
              <a:t>Massflow</a:t>
            </a:r>
            <a:r>
              <a:rPr lang="en-US" b="1" dirty="0" smtClean="0">
                <a:solidFill>
                  <a:srgbClr val="00B050"/>
                </a:solidFill>
                <a:latin typeface="Calibri"/>
              </a:rPr>
              <a:t> bypass</a:t>
            </a:r>
            <a:endParaRPr lang="en-US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601315" y="5395864"/>
            <a:ext cx="8533159" cy="254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51445" y="2462142"/>
            <a:ext cx="8533159" cy="254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9096231" y="3077313"/>
            <a:ext cx="300253" cy="231855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879313" y="3113102"/>
            <a:ext cx="45719" cy="231855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10841" y="3125559"/>
            <a:ext cx="4266578" cy="2270305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926077" y="3118735"/>
            <a:ext cx="4158527" cy="2270305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3827" y="5397304"/>
            <a:ext cx="126219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000" dirty="0" smtClean="0"/>
              <a:t>05.04.2017 (09:00)</a:t>
            </a:r>
            <a:endParaRPr lang="de-DE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3617115" y="5399768"/>
            <a:ext cx="126219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000" dirty="0" smtClean="0"/>
              <a:t>05.04.2017 (16:00)</a:t>
            </a:r>
            <a:endParaRPr lang="de-DE" sz="1000" dirty="0"/>
          </a:p>
        </p:txBody>
      </p:sp>
      <p:sp>
        <p:nvSpPr>
          <p:cNvPr id="50" name="TextBox 49"/>
          <p:cNvSpPr txBox="1"/>
          <p:nvPr/>
        </p:nvSpPr>
        <p:spPr>
          <a:xfrm>
            <a:off x="4928177" y="5386732"/>
            <a:ext cx="126219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000" dirty="0" smtClean="0"/>
              <a:t>05.04.2017 (09:00)</a:t>
            </a:r>
            <a:endParaRPr lang="de-DE" sz="1000" dirty="0"/>
          </a:p>
        </p:txBody>
      </p:sp>
      <p:sp>
        <p:nvSpPr>
          <p:cNvPr id="51" name="TextBox 50"/>
          <p:cNvSpPr txBox="1"/>
          <p:nvPr/>
        </p:nvSpPr>
        <p:spPr>
          <a:xfrm>
            <a:off x="7836690" y="5389196"/>
            <a:ext cx="126219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000" dirty="0" smtClean="0"/>
              <a:t>05.04.2017 (16:00)</a:t>
            </a:r>
            <a:endParaRPr lang="de-DE" sz="10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174019" y="5655810"/>
            <a:ext cx="8568278" cy="1093296"/>
            <a:chOff x="174019" y="5604260"/>
            <a:chExt cx="8568278" cy="1093296"/>
          </a:xfrm>
        </p:grpSpPr>
        <p:sp>
          <p:nvSpPr>
            <p:cNvPr id="53" name="Rectangle 6"/>
            <p:cNvSpPr>
              <a:spLocks noChangeArrowheads="1"/>
            </p:cNvSpPr>
            <p:nvPr/>
          </p:nvSpPr>
          <p:spPr bwMode="auto">
            <a:xfrm>
              <a:off x="174019" y="5604260"/>
              <a:ext cx="27195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u="sng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Conclusion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  <a:endParaRPr lang="en-US" sz="16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5264" y="5872715"/>
              <a:ext cx="8567033" cy="824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en-US" sz="14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Cold compressors deliver </a:t>
              </a:r>
              <a:r>
                <a:rPr lang="en-US" sz="1400" b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a </a:t>
              </a:r>
              <a:r>
                <a:rPr lang="en-US" sz="14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2K pressure </a:t>
              </a:r>
              <a:r>
                <a:rPr lang="en-US" sz="1400" b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stability </a:t>
              </a:r>
              <a:r>
                <a:rPr lang="en-US" sz="14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better than </a:t>
              </a:r>
              <a:r>
                <a:rPr lang="en-US" sz="1400" b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en-US" sz="14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%.</a:t>
              </a:r>
            </a:p>
            <a:p>
              <a:pPr marL="285750" indent="-285750"/>
              <a:r>
                <a:rPr lang="en-US" sz="14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“CPR” and “AHLC” improve the 2K pressure stability significantly to 0.3%!</a:t>
              </a:r>
            </a:p>
            <a:p>
              <a:pPr marL="742950" lvl="1" indent="-285750"/>
              <a:endParaRPr lang="en-US" sz="14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60295" y="3086223"/>
            <a:ext cx="5266170" cy="2201826"/>
            <a:chOff x="1460295" y="2931848"/>
            <a:chExt cx="5266170" cy="2201826"/>
          </a:xfrm>
        </p:grpSpPr>
        <p:grpSp>
          <p:nvGrpSpPr>
            <p:cNvPr id="55" name="Group 54"/>
            <p:cNvGrpSpPr/>
            <p:nvPr/>
          </p:nvGrpSpPr>
          <p:grpSpPr>
            <a:xfrm>
              <a:off x="1460295" y="2965756"/>
              <a:ext cx="1241135" cy="2075371"/>
              <a:chOff x="5440419" y="3593140"/>
              <a:chExt cx="1312924" cy="222906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529141" y="5227177"/>
                <a:ext cx="1224202" cy="595025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000" b="1" dirty="0" smtClean="0">
                    <a:solidFill>
                      <a:schemeClr val="tx2"/>
                    </a:solidFill>
                    <a:latin typeface="Calibri"/>
                  </a:rPr>
                  <a:t>Sudden RF-shutdown </a:t>
                </a:r>
                <a:endParaRPr lang="en-US" sz="1000" b="1" dirty="0">
                  <a:solidFill>
                    <a:schemeClr val="tx2"/>
                  </a:solidFill>
                  <a:latin typeface="Calibri"/>
                </a:endParaRP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000" b="1" dirty="0" smtClean="0">
                    <a:solidFill>
                      <a:schemeClr val="tx2"/>
                    </a:solidFill>
                    <a:latin typeface="Calibri"/>
                  </a:rPr>
                  <a:t>(10 GeV)</a:t>
                </a:r>
                <a:endParaRPr lang="en-US" sz="1000" b="1" dirty="0">
                  <a:solidFill>
                    <a:schemeClr val="tx2"/>
                  </a:solidFill>
                  <a:latin typeface="Calibri"/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 bwMode="auto">
              <a:xfrm flipH="1" flipV="1">
                <a:off x="5440419" y="3593140"/>
                <a:ext cx="10047" cy="2229063"/>
              </a:xfrm>
              <a:prstGeom prst="line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flipH="1" flipV="1">
                <a:off x="6381613" y="3593140"/>
                <a:ext cx="10049" cy="2229063"/>
              </a:xfrm>
              <a:prstGeom prst="line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Arrow Connector 58"/>
              <p:cNvCxnSpPr/>
              <p:nvPr/>
            </p:nvCxnSpPr>
            <p:spPr bwMode="auto">
              <a:xfrm>
                <a:off x="5450466" y="5214229"/>
                <a:ext cx="93114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" name="Group 59"/>
            <p:cNvGrpSpPr/>
            <p:nvPr/>
          </p:nvGrpSpPr>
          <p:grpSpPr>
            <a:xfrm>
              <a:off x="5753297" y="2931848"/>
              <a:ext cx="973168" cy="2201826"/>
              <a:chOff x="5440418" y="3550144"/>
              <a:chExt cx="1068929" cy="2406672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5517079" y="5351277"/>
                <a:ext cx="992268" cy="60553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000" b="1" dirty="0" smtClean="0">
                    <a:solidFill>
                      <a:schemeClr val="tx2"/>
                    </a:solidFill>
                    <a:latin typeface="Calibri"/>
                  </a:rPr>
                  <a:t>Sudden RF-shutdown </a:t>
                </a:r>
                <a:endParaRPr lang="en-US" sz="1000" b="1" dirty="0">
                  <a:solidFill>
                    <a:schemeClr val="tx2"/>
                  </a:solidFill>
                  <a:latin typeface="Calibri"/>
                </a:endParaRP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000" b="1" dirty="0" smtClean="0">
                    <a:solidFill>
                      <a:schemeClr val="tx2"/>
                    </a:solidFill>
                    <a:latin typeface="Calibri"/>
                  </a:rPr>
                  <a:t>(10 GeV)</a:t>
                </a:r>
                <a:endParaRPr lang="en-US" sz="1000" b="1" dirty="0">
                  <a:solidFill>
                    <a:schemeClr val="tx2"/>
                  </a:solidFill>
                  <a:latin typeface="Calibri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 flipH="1" flipV="1">
                <a:off x="5440418" y="3593139"/>
                <a:ext cx="10048" cy="2351314"/>
              </a:xfrm>
              <a:prstGeom prst="line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 flipH="1" flipV="1">
                <a:off x="6381613" y="3550144"/>
                <a:ext cx="10048" cy="2394309"/>
              </a:xfrm>
              <a:prstGeom prst="line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5450466" y="5367414"/>
                <a:ext cx="93114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 smtClean="0"/>
              <a:t>Operational experiences – 2K </a:t>
            </a:r>
            <a:r>
              <a:rPr lang="de-DE" sz="1600" dirty="0" err="1" smtClean="0"/>
              <a:t>pressure</a:t>
            </a:r>
            <a:r>
              <a:rPr lang="de-DE" sz="1600" dirty="0" smtClean="0"/>
              <a:t> </a:t>
            </a:r>
            <a:r>
              <a:rPr lang="de-DE" sz="1600" dirty="0" err="1" smtClean="0"/>
              <a:t>stability</a:t>
            </a:r>
            <a:endParaRPr lang="de-DE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68135" y="2851281"/>
            <a:ext cx="4904509" cy="26182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825" y="2289836"/>
            <a:ext cx="888717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2" indent="-285750" algn="just">
              <a:spcBef>
                <a:spcPct val="0"/>
              </a:spcBef>
              <a:defRPr/>
            </a:pPr>
            <a:r>
              <a:rPr lang="en-US" sz="1400" b="1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Automatic heat load compensation “AHLC”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(DESY): 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Changes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in the 2K 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return flow – caused by dynamic RF operation -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are 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determined automatically and compensation takes place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in the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linac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by automatic 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heating in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the 2K liquid 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helium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  <a:endParaRPr lang="de-DE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44167" y="2743439"/>
            <a:ext cx="1484206" cy="652896"/>
            <a:chOff x="6428849" y="905160"/>
            <a:chExt cx="1484206" cy="652896"/>
          </a:xfrm>
        </p:grpSpPr>
        <p:sp>
          <p:nvSpPr>
            <p:cNvPr id="65" name="Rectangle 64"/>
            <p:cNvSpPr/>
            <p:nvPr/>
          </p:nvSpPr>
          <p:spPr>
            <a:xfrm>
              <a:off x="6428849" y="1250279"/>
              <a:ext cx="148420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lvl="2" algn="just">
                <a:spcBef>
                  <a:spcPct val="0"/>
                </a:spcBef>
                <a:buNone/>
                <a:defRPr/>
              </a:pPr>
              <a:r>
                <a:rPr lang="en-US" sz="1400" b="1" u="sng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Talk by J. Penning</a:t>
              </a:r>
              <a:endParaRPr lang="en-US" sz="14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" name="Straight Arrow Connector 4"/>
            <p:cNvCxnSpPr>
              <a:stCxn id="65" idx="0"/>
            </p:cNvCxnSpPr>
            <p:nvPr/>
          </p:nvCxnSpPr>
          <p:spPr bwMode="auto">
            <a:xfrm flipH="1" flipV="1">
              <a:off x="7102444" y="905160"/>
              <a:ext cx="68508" cy="345119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66" name="Rectangle 65"/>
          <p:cNvSpPr/>
          <p:nvPr/>
        </p:nvSpPr>
        <p:spPr>
          <a:xfrm>
            <a:off x="304064" y="1617549"/>
            <a:ext cx="80043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algn="just">
              <a:spcBef>
                <a:spcPct val="0"/>
              </a:spcBef>
              <a:buNone/>
              <a:defRPr/>
            </a:pPr>
            <a:r>
              <a:rPr lang="en-US" sz="1600" b="1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Improvement of 2K pressure stability</a:t>
            </a:r>
            <a:endParaRPr lang="en-US" sz="16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661" y="1956103"/>
            <a:ext cx="865916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2" indent="-285750" algn="just">
              <a:spcBef>
                <a:spcPct val="0"/>
              </a:spcBef>
              <a:defRPr/>
            </a:pPr>
            <a:r>
              <a:rPr lang="en-US" sz="1400" b="1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Cascaded pressure regulation “CPR”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(DESY)</a:t>
            </a:r>
          </a:p>
        </p:txBody>
      </p:sp>
    </p:spTree>
    <p:extLst>
      <p:ext uri="{BB962C8B-B14F-4D97-AF65-F5344CB8AC3E}">
        <p14:creationId xmlns:p14="http://schemas.microsoft.com/office/powerpoint/2010/main" val="57367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 animBg="1"/>
      <p:bldP spid="26" grpId="0"/>
      <p:bldP spid="28" grpId="0"/>
      <p:bldP spid="29" grpId="0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501" y="4684790"/>
            <a:ext cx="8010980" cy="1813451"/>
            <a:chOff x="253535" y="4012185"/>
            <a:chExt cx="5288252" cy="1813451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68164" y="4012185"/>
              <a:ext cx="27195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u="sng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Conclusion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  <a:endParaRPr lang="en-US" sz="16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3535" y="4305220"/>
              <a:ext cx="5288252" cy="1520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Downtime, caused by cold compressor issues, has to be reduced significantly</a:t>
              </a:r>
            </a:p>
            <a:p>
              <a:pPr marL="742950" lvl="1" indent="-285750">
                <a:buFont typeface="Courier New" panose="02070309020205020404" pitchFamily="49" charset="0"/>
                <a:buChar char="o"/>
              </a:pPr>
              <a:r>
                <a:rPr lang="en-US" sz="1600" b="1" kern="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Duration of </a:t>
              </a:r>
              <a:r>
                <a:rPr lang="en-US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interruption in case of </a:t>
              </a:r>
              <a:r>
                <a:rPr lang="en-US" sz="1600" b="1" kern="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motor </a:t>
              </a:r>
              <a:r>
                <a:rPr lang="en-US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failure: </a:t>
              </a:r>
              <a:r>
                <a:rPr lang="en-US" sz="1600" b="1" kern="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at least 30 hours (for </a:t>
              </a:r>
              <a:r>
                <a:rPr lang="en-US" sz="1600" b="1" kern="0" dirty="0" err="1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cryo</a:t>
              </a:r>
              <a:r>
                <a:rPr lang="en-US" sz="1600" b="1" kern="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</a:rPr>
                <a:t> group)</a:t>
              </a:r>
            </a:p>
            <a:p>
              <a:pPr marL="285750" indent="-285750"/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New CC-motor design has to be developed soon to …</a:t>
              </a:r>
            </a:p>
            <a:p>
              <a:pPr marL="742950" lvl="1" indent="-285750">
                <a:buFont typeface="Courier New" panose="02070309020205020404" pitchFamily="49" charset="0"/>
                <a:buChar char="o"/>
              </a:pP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… match the specified lifetime</a:t>
              </a:r>
            </a:p>
            <a:p>
              <a:pPr marL="742950" lvl="1" indent="-285750">
                <a:buFont typeface="Courier New" panose="02070309020205020404" pitchFamily="49" charset="0"/>
                <a:buChar char="o"/>
              </a:pP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… guarantee reliable XFEL user operation</a:t>
              </a:r>
            </a:p>
          </p:txBody>
        </p: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de-DE" sz="1600" dirty="0"/>
              <a:t>M</a:t>
            </a:r>
            <a:r>
              <a:rPr lang="de-DE" sz="1600" dirty="0" smtClean="0"/>
              <a:t>otor </a:t>
            </a:r>
            <a:r>
              <a:rPr lang="de-DE" sz="1600" dirty="0" err="1" smtClean="0"/>
              <a:t>failures</a:t>
            </a:r>
            <a:endParaRPr lang="de-DE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215603" y="3713331"/>
            <a:ext cx="6378565" cy="915165"/>
            <a:chOff x="175592" y="4129303"/>
            <a:chExt cx="6378565" cy="915165"/>
          </a:xfrm>
        </p:grpSpPr>
        <p:sp>
          <p:nvSpPr>
            <p:cNvPr id="29" name="Rectangle 28"/>
            <p:cNvSpPr/>
            <p:nvPr/>
          </p:nvSpPr>
          <p:spPr>
            <a:xfrm>
              <a:off x="542557" y="4459693"/>
              <a:ext cx="57516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 algn="just">
                <a:spcBef>
                  <a:spcPct val="0"/>
                </a:spcBef>
                <a:buFont typeface="Courier New" panose="02070309020205020404" pitchFamily="49" charset="0"/>
                <a:buChar char="o"/>
                <a:defRPr/>
              </a:pPr>
              <a:r>
                <a:rPr lang="en-US" sz="1600" b="1" kern="0" dirty="0">
                  <a:solidFill>
                    <a:schemeClr val="tx2"/>
                  </a:solidFill>
                  <a:latin typeface="Calibri" panose="020F0502020204030204" pitchFamily="34" charset="0"/>
                </a:rPr>
                <a:t>Problem solving related to lifetime of CC-motors is </a:t>
              </a: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ongoing</a:t>
              </a:r>
            </a:p>
            <a:p>
              <a:pPr marL="285750" lvl="1" indent="-285750" algn="just">
                <a:spcBef>
                  <a:spcPct val="0"/>
                </a:spcBef>
                <a:buFont typeface="Courier New" panose="02070309020205020404" pitchFamily="49" charset="0"/>
                <a:buChar char="o"/>
                <a:defRPr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Definition of a design-upgrade is in progress</a:t>
              </a:r>
              <a:endParaRPr lang="en-US" sz="1600" b="1" kern="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75592" y="4129303"/>
              <a:ext cx="63785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Root cause analysis by Linde </a:t>
              </a:r>
              <a:r>
                <a:rPr lang="en-US" sz="1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Kryotechnik</a:t>
              </a:r>
              <a:endParaRPr lang="en-US" sz="1600" b="1" kern="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188672" y="4509764"/>
              <a:ext cx="372140" cy="242316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pic>
        <p:nvPicPr>
          <p:cNvPr id="2048" name="Picture 20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4" y="1075510"/>
            <a:ext cx="1846225" cy="14798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415" y="1058385"/>
            <a:ext cx="9031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Current problems/challenges with cold compressors: CC-motor failures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pic>
        <p:nvPicPr>
          <p:cNvPr id="21" name="Picture 3" descr="Z:\Schnautz\Kalte Kompressoren\H61A9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99" y="3192961"/>
            <a:ext cx="2764618" cy="184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7263" y="1436707"/>
            <a:ext cx="6835969" cy="610015"/>
            <a:chOff x="167263" y="1598632"/>
            <a:chExt cx="6835969" cy="610015"/>
          </a:xfrm>
        </p:grpSpPr>
        <p:sp>
          <p:nvSpPr>
            <p:cNvPr id="15" name="Rectangle 14"/>
            <p:cNvSpPr/>
            <p:nvPr/>
          </p:nvSpPr>
          <p:spPr>
            <a:xfrm>
              <a:off x="167263" y="1598632"/>
              <a:ext cx="53054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CC-motors are equipped with ceramic ball bearings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28601" y="1870093"/>
              <a:ext cx="6474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b="1" kern="0" dirty="0">
                  <a:solidFill>
                    <a:srgbClr val="000000"/>
                  </a:solidFill>
                  <a:latin typeface="Calibri" panose="020F0502020204030204" pitchFamily="34" charset="0"/>
                </a:rPr>
                <a:t>M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otors show systematic bearing problems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7571" y="2202361"/>
            <a:ext cx="7667008" cy="1307610"/>
            <a:chOff x="167571" y="2345236"/>
            <a:chExt cx="7667008" cy="1307610"/>
          </a:xfrm>
        </p:grpSpPr>
        <p:grpSp>
          <p:nvGrpSpPr>
            <p:cNvPr id="25" name="Group 24"/>
            <p:cNvGrpSpPr/>
            <p:nvPr/>
          </p:nvGrpSpPr>
          <p:grpSpPr>
            <a:xfrm>
              <a:off x="167571" y="2345236"/>
              <a:ext cx="7667008" cy="717779"/>
              <a:chOff x="167571" y="2476314"/>
              <a:chExt cx="7373527" cy="71777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67571" y="2476314"/>
                <a:ext cx="647463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/>
                <a:r>
                  <a:rPr lang="en-US" sz="1600" b="1" kern="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Specification: lifetime of cold compressor motors of at least 16000 hrs.</a:t>
                </a: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195158" y="2855539"/>
                <a:ext cx="7345940" cy="338554"/>
                <a:chOff x="147390" y="2951075"/>
                <a:chExt cx="7345940" cy="338554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484246" y="2951075"/>
                  <a:ext cx="7009084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Courier New" panose="02070309020205020404" pitchFamily="49" charset="0"/>
                    <a:buChar char="o"/>
                  </a:pPr>
                  <a:r>
                    <a:rPr lang="en-US" sz="1600" b="1" kern="0" dirty="0" smtClean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Due to the bearing failures, the specified lifetime could not yet be demonstrated</a:t>
                  </a:r>
                  <a:endParaRPr lang="en-US" sz="1600" b="1" kern="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" name="Right Arrow 35"/>
                <p:cNvSpPr/>
                <p:nvPr/>
              </p:nvSpPr>
              <p:spPr bwMode="auto">
                <a:xfrm>
                  <a:off x="147390" y="2991826"/>
                  <a:ext cx="372140" cy="242316"/>
                </a:xfrm>
                <a:prstGeom prst="rightArrow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</p:grpSp>
        </p:grpSp>
        <p:sp>
          <p:nvSpPr>
            <p:cNvPr id="26" name="Rectangle 25"/>
            <p:cNvSpPr/>
            <p:nvPr/>
          </p:nvSpPr>
          <p:spPr>
            <a:xfrm>
              <a:off x="538126" y="3018826"/>
              <a:ext cx="7076710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2018: Two XFEL user-runs had to be interrupted caused by bearing damages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900</a:t>
              </a: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h </a:t>
              </a:r>
              <a:r>
                <a:rPr lang="en-US" sz="1600" b="1" kern="0" dirty="0">
                  <a:solidFill>
                    <a:schemeClr val="tx2"/>
                  </a:solidFill>
                  <a:latin typeface="Calibri" panose="020F0502020204030204" pitchFamily="34" charset="0"/>
                </a:rPr>
                <a:t>&lt; </a:t>
              </a: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lifetime </a:t>
              </a:r>
              <a:r>
                <a:rPr lang="en-US" sz="1600" b="1" kern="0" dirty="0">
                  <a:solidFill>
                    <a:schemeClr val="tx2"/>
                  </a:solidFill>
                  <a:latin typeface="Calibri" panose="020F0502020204030204" pitchFamily="34" charset="0"/>
                </a:rPr>
                <a:t>of bearings </a:t>
              </a:r>
              <a:r>
                <a:rPr lang="en-US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&lt; 9000h</a:t>
              </a:r>
              <a:endPara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29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36470" y="3438363"/>
            <a:ext cx="2205474" cy="1354208"/>
            <a:chOff x="843445" y="2031813"/>
            <a:chExt cx="2205474" cy="1354208"/>
          </a:xfrm>
        </p:grpSpPr>
        <p:grpSp>
          <p:nvGrpSpPr>
            <p:cNvPr id="36" name="Group 35"/>
            <p:cNvGrpSpPr/>
            <p:nvPr/>
          </p:nvGrpSpPr>
          <p:grpSpPr>
            <a:xfrm>
              <a:off x="843445" y="2031813"/>
              <a:ext cx="2205474" cy="1354208"/>
              <a:chOff x="2180638" y="2613341"/>
              <a:chExt cx="2205474" cy="1354208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995630" y="2804129"/>
                <a:ext cx="1387966" cy="536575"/>
                <a:chOff x="2999509" y="3209101"/>
                <a:chExt cx="1681451" cy="536575"/>
              </a:xfrm>
            </p:grpSpPr>
            <p:sp>
              <p:nvSpPr>
                <p:cNvPr id="64" name="Rectangle 32"/>
                <p:cNvSpPr>
                  <a:spLocks noChangeArrowheads="1"/>
                </p:cNvSpPr>
                <p:nvPr/>
              </p:nvSpPr>
              <p:spPr bwMode="auto">
                <a:xfrm>
                  <a:off x="2999509" y="3209101"/>
                  <a:ext cx="1681451" cy="536575"/>
                </a:xfrm>
                <a:prstGeom prst="rect">
                  <a:avLst/>
                </a:prstGeom>
                <a:solidFill>
                  <a:srgbClr val="FF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" name="Rectangle 34"/>
                <p:cNvSpPr>
                  <a:spLocks noChangeArrowheads="1"/>
                </p:cNvSpPr>
                <p:nvPr/>
              </p:nvSpPr>
              <p:spPr bwMode="auto">
                <a:xfrm>
                  <a:off x="3036022" y="3279723"/>
                  <a:ext cx="164493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Cold </a:t>
                  </a:r>
                  <a:r>
                    <a:rPr lang="en-GB" sz="1400" b="1" dirty="0">
                      <a:solidFill>
                        <a:prstClr val="white"/>
                      </a:solidFill>
                      <a:latin typeface="Calibri"/>
                    </a:rPr>
                    <a:t>c</a:t>
                  </a: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ompressors</a:t>
                  </a:r>
                </a:p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CB44 </a:t>
                  </a:r>
                  <a:endParaRPr lang="en-GB" sz="18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60" name="Straight Arrow Connector 59"/>
              <p:cNvCxnSpPr>
                <a:stCxn id="65" idx="1"/>
                <a:endCxn id="102" idx="3"/>
              </p:cNvCxnSpPr>
              <p:nvPr/>
            </p:nvCxnSpPr>
            <p:spPr bwMode="auto">
              <a:xfrm flipH="1" flipV="1">
                <a:off x="2180638" y="2613341"/>
                <a:ext cx="845132" cy="47685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Rectangle 55"/>
              <p:cNvSpPr/>
              <p:nvPr/>
            </p:nvSpPr>
            <p:spPr>
              <a:xfrm>
                <a:off x="2985128" y="3659772"/>
                <a:ext cx="1400984" cy="307777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400" b="1" dirty="0" smtClean="0">
                    <a:solidFill>
                      <a:schemeClr val="tx2"/>
                    </a:solidFill>
                    <a:latin typeface="Calibri"/>
                  </a:rPr>
                  <a:t>CC-bypass</a:t>
                </a:r>
                <a:endParaRPr lang="en-US" sz="1400" b="1" dirty="0">
                  <a:solidFill>
                    <a:schemeClr val="tx2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12007" y="2749392"/>
              <a:ext cx="1053027" cy="333143"/>
              <a:chOff x="1812007" y="2749392"/>
              <a:chExt cx="1053027" cy="333143"/>
            </a:xfrm>
          </p:grpSpPr>
          <p:cxnSp>
            <p:nvCxnSpPr>
              <p:cNvPr id="97" name="Straight Arrow Connector 96"/>
              <p:cNvCxnSpPr/>
              <p:nvPr/>
            </p:nvCxnSpPr>
            <p:spPr bwMode="auto">
              <a:xfrm>
                <a:off x="1812007" y="2749392"/>
                <a:ext cx="0" cy="33314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Arrow Connector 97"/>
              <p:cNvCxnSpPr/>
              <p:nvPr/>
            </p:nvCxnSpPr>
            <p:spPr bwMode="auto">
              <a:xfrm flipV="1">
                <a:off x="2865034" y="2759176"/>
                <a:ext cx="0" cy="32164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1" name="Group 100"/>
          <p:cNvGrpSpPr/>
          <p:nvPr/>
        </p:nvGrpSpPr>
        <p:grpSpPr>
          <a:xfrm>
            <a:off x="893266" y="3270201"/>
            <a:ext cx="1191778" cy="336324"/>
            <a:chOff x="1658437" y="2182077"/>
            <a:chExt cx="1446940" cy="536575"/>
          </a:xfrm>
        </p:grpSpPr>
        <p:sp>
          <p:nvSpPr>
            <p:cNvPr id="102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Rectangle 34"/>
            <p:cNvSpPr>
              <a:spLocks noChangeArrowheads="1"/>
            </p:cNvSpPr>
            <p:nvPr/>
          </p:nvSpPr>
          <p:spPr bwMode="auto">
            <a:xfrm>
              <a:off x="1747551" y="2293218"/>
              <a:ext cx="13578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XFEL </a:t>
              </a:r>
              <a:r>
                <a:rPr lang="en-GB" sz="1400" b="1" dirty="0" err="1" smtClean="0">
                  <a:solidFill>
                    <a:prstClr val="white"/>
                  </a:solidFill>
                  <a:latin typeface="Calibri"/>
                </a:rPr>
                <a:t>Coldbox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36" name="Straight Connector 135"/>
          <p:cNvCxnSpPr/>
          <p:nvPr/>
        </p:nvCxnSpPr>
        <p:spPr bwMode="auto">
          <a:xfrm flipV="1">
            <a:off x="5309347" y="3652689"/>
            <a:ext cx="0" cy="47084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6" name="Rectangle 145"/>
          <p:cNvSpPr/>
          <p:nvPr/>
        </p:nvSpPr>
        <p:spPr bwMode="auto">
          <a:xfrm>
            <a:off x="5182815" y="3663255"/>
            <a:ext cx="230788" cy="1753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5192970" y="3236637"/>
            <a:ext cx="1387966" cy="536575"/>
            <a:chOff x="1658437" y="2182077"/>
            <a:chExt cx="1387966" cy="536575"/>
          </a:xfrm>
        </p:grpSpPr>
        <p:sp>
          <p:nvSpPr>
            <p:cNvPr id="181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Rectangle 34"/>
            <p:cNvSpPr>
              <a:spLocks noChangeArrowheads="1"/>
            </p:cNvSpPr>
            <p:nvPr/>
          </p:nvSpPr>
          <p:spPr bwMode="auto">
            <a:xfrm>
              <a:off x="1688577" y="2228570"/>
              <a:ext cx="13578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84" name="Straight Arrow Connector 183"/>
          <p:cNvCxnSpPr>
            <a:stCxn id="181" idx="1"/>
            <a:endCxn id="64" idx="3"/>
          </p:cNvCxnSpPr>
          <p:nvPr/>
        </p:nvCxnSpPr>
        <p:spPr bwMode="auto">
          <a:xfrm flipH="1">
            <a:off x="4239428" y="3504925"/>
            <a:ext cx="953542" cy="392514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5" name="Group 14"/>
          <p:cNvGrpSpPr/>
          <p:nvPr/>
        </p:nvGrpSpPr>
        <p:grpSpPr>
          <a:xfrm>
            <a:off x="2851462" y="2775827"/>
            <a:ext cx="1387966" cy="536575"/>
            <a:chOff x="1658437" y="2182077"/>
            <a:chExt cx="1387966" cy="536575"/>
          </a:xfrm>
          <a:solidFill>
            <a:srgbClr val="FF0000"/>
          </a:solidFill>
        </p:grpSpPr>
        <p:sp>
          <p:nvSpPr>
            <p:cNvPr id="99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grp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Rectangle 34"/>
            <p:cNvSpPr>
              <a:spLocks noChangeArrowheads="1"/>
            </p:cNvSpPr>
            <p:nvPr/>
          </p:nvSpPr>
          <p:spPr bwMode="auto">
            <a:xfrm>
              <a:off x="1675877" y="2228570"/>
              <a:ext cx="1357826" cy="430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Warm He pumps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AMTF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133345" y="3232330"/>
            <a:ext cx="1387966" cy="536575"/>
            <a:chOff x="1658437" y="2182077"/>
            <a:chExt cx="1387966" cy="536575"/>
          </a:xfrm>
        </p:grpSpPr>
        <p:sp>
          <p:nvSpPr>
            <p:cNvPr id="186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7" name="Rectangle 34"/>
            <p:cNvSpPr>
              <a:spLocks noChangeArrowheads="1"/>
            </p:cNvSpPr>
            <p:nvPr/>
          </p:nvSpPr>
          <p:spPr bwMode="auto">
            <a:xfrm>
              <a:off x="1675877" y="2228570"/>
              <a:ext cx="13578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XFEL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err="1" smtClean="0">
                  <a:solidFill>
                    <a:prstClr val="white"/>
                  </a:solidFill>
                  <a:latin typeface="Calibri"/>
                </a:rPr>
                <a:t>Linac</a:t>
              </a: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 &amp; Injector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88" name="Straight Arrow Connector 187"/>
          <p:cNvCxnSpPr>
            <a:stCxn id="186" idx="1"/>
            <a:endCxn id="181" idx="3"/>
          </p:cNvCxnSpPr>
          <p:nvPr/>
        </p:nvCxnSpPr>
        <p:spPr bwMode="auto">
          <a:xfrm flipH="1">
            <a:off x="6580936" y="3500618"/>
            <a:ext cx="552409" cy="430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2" name="Rectangle 191"/>
          <p:cNvSpPr/>
          <p:nvPr/>
        </p:nvSpPr>
        <p:spPr>
          <a:xfrm>
            <a:off x="6057591" y="1159636"/>
            <a:ext cx="2922185" cy="64633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dirty="0" smtClean="0">
                <a:solidFill>
                  <a:schemeClr val="tx2"/>
                </a:solidFill>
                <a:latin typeface="Calibri"/>
              </a:rPr>
              <a:t>Normal operation configuration</a:t>
            </a:r>
            <a:endParaRPr lang="en-US" sz="18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93" name="Rectangle 9"/>
          <p:cNvSpPr>
            <a:spLocks noChangeArrowheads="1"/>
          </p:cNvSpPr>
          <p:nvPr/>
        </p:nvSpPr>
        <p:spPr bwMode="auto">
          <a:xfrm>
            <a:off x="4241944" y="3934716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29mbar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194" name="Rectangle 9"/>
          <p:cNvSpPr>
            <a:spLocks noChangeArrowheads="1"/>
          </p:cNvSpPr>
          <p:nvPr/>
        </p:nvSpPr>
        <p:spPr bwMode="auto">
          <a:xfrm>
            <a:off x="2090276" y="3951235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1000mbar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pic>
        <p:nvPicPr>
          <p:cNvPr id="35" name="Picture 34" descr="D:\My Documents local\conferences\XFEL Users Meeting 1_2017\20170104-MX2_1786-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85" y="2273314"/>
            <a:ext cx="1357826" cy="80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Z:\Schnautz\Kalte Kompressoren\H61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70" y="2165728"/>
            <a:ext cx="1394209" cy="92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Z:\Schnautz\Kalte Kompressoren\H61A9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62" y="4953695"/>
            <a:ext cx="1440493" cy="9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9" descr="coldboxsch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2" y="1461615"/>
            <a:ext cx="1095954" cy="164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1082650" y="2355493"/>
            <a:ext cx="775411" cy="420333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R</a:t>
            </a:r>
            <a:r>
              <a:rPr lang="de-DE" sz="1600" dirty="0" err="1" smtClean="0"/>
              <a:t>ecovery</a:t>
            </a:r>
            <a:r>
              <a:rPr lang="de-DE" sz="1600" dirty="0" smtClean="0"/>
              <a:t> after </a:t>
            </a:r>
            <a:r>
              <a:rPr lang="de-DE" sz="1600" dirty="0" err="1"/>
              <a:t>shutdown</a:t>
            </a:r>
            <a:r>
              <a:rPr lang="de-DE" sz="1600" dirty="0"/>
              <a:t> (e.g. </a:t>
            </a:r>
            <a:r>
              <a:rPr lang="de-DE" sz="1600" dirty="0" err="1"/>
              <a:t>bearing</a:t>
            </a:r>
            <a:r>
              <a:rPr lang="de-DE" sz="1600" dirty="0"/>
              <a:t> </a:t>
            </a:r>
            <a:r>
              <a:rPr lang="de-DE" sz="1600" dirty="0" err="1" smtClean="0"/>
              <a:t>failure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6390866" y="3523401"/>
            <a:ext cx="1093446" cy="799451"/>
            <a:chOff x="6390866" y="3606526"/>
            <a:chExt cx="1093446" cy="799451"/>
          </a:xfrm>
        </p:grpSpPr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6390866" y="4152061"/>
              <a:ext cx="1093446" cy="2539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050" b="1" dirty="0" smtClean="0">
                  <a:solidFill>
                    <a:schemeClr val="tx2"/>
                  </a:solidFill>
                </a:rPr>
                <a:t>2K return flow</a:t>
              </a:r>
              <a:endParaRPr lang="en-US" altLang="de-DE" sz="1050" b="1" dirty="0">
                <a:solidFill>
                  <a:schemeClr val="tx2"/>
                </a:solidFill>
              </a:endParaRPr>
            </a:p>
          </p:txBody>
        </p:sp>
        <p:cxnSp>
          <p:nvCxnSpPr>
            <p:cNvPr id="45" name="Straight Arrow Connector 44"/>
            <p:cNvCxnSpPr>
              <a:stCxn id="44" idx="0"/>
            </p:cNvCxnSpPr>
            <p:nvPr/>
          </p:nvCxnSpPr>
          <p:spPr bwMode="auto">
            <a:xfrm flipH="1" flipV="1">
              <a:off x="6857141" y="3606526"/>
              <a:ext cx="80448" cy="545535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7" name="Rectangle 46"/>
          <p:cNvSpPr/>
          <p:nvPr/>
        </p:nvSpPr>
        <p:spPr>
          <a:xfrm>
            <a:off x="226666" y="1113470"/>
            <a:ext cx="4703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Recovery after shutdown (e.g. bearing failure)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4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36470" y="3044115"/>
            <a:ext cx="2205474" cy="1748456"/>
            <a:chOff x="843445" y="1637565"/>
            <a:chExt cx="2205474" cy="1748456"/>
          </a:xfrm>
        </p:grpSpPr>
        <p:grpSp>
          <p:nvGrpSpPr>
            <p:cNvPr id="36" name="Group 35"/>
            <p:cNvGrpSpPr/>
            <p:nvPr/>
          </p:nvGrpSpPr>
          <p:grpSpPr>
            <a:xfrm>
              <a:off x="843445" y="1637565"/>
              <a:ext cx="2205474" cy="1748456"/>
              <a:chOff x="2180638" y="2219093"/>
              <a:chExt cx="2205474" cy="1748456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995630" y="2804129"/>
                <a:ext cx="1387966" cy="536575"/>
                <a:chOff x="2999509" y="3209101"/>
                <a:chExt cx="1681451" cy="536575"/>
              </a:xfrm>
            </p:grpSpPr>
            <p:sp>
              <p:nvSpPr>
                <p:cNvPr id="64" name="Rectangle 32"/>
                <p:cNvSpPr>
                  <a:spLocks noChangeArrowheads="1"/>
                </p:cNvSpPr>
                <p:nvPr/>
              </p:nvSpPr>
              <p:spPr bwMode="auto">
                <a:xfrm>
                  <a:off x="2999509" y="3209101"/>
                  <a:ext cx="1681451" cy="536575"/>
                </a:xfrm>
                <a:prstGeom prst="rect">
                  <a:avLst/>
                </a:prstGeom>
                <a:solidFill>
                  <a:srgbClr val="FF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" name="Rectangle 34"/>
                <p:cNvSpPr>
                  <a:spLocks noChangeArrowheads="1"/>
                </p:cNvSpPr>
                <p:nvPr/>
              </p:nvSpPr>
              <p:spPr bwMode="auto">
                <a:xfrm>
                  <a:off x="3036022" y="3279723"/>
                  <a:ext cx="164493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Cold </a:t>
                  </a:r>
                  <a:r>
                    <a:rPr lang="en-GB" sz="1400" b="1" dirty="0">
                      <a:solidFill>
                        <a:prstClr val="white"/>
                      </a:solidFill>
                      <a:latin typeface="Calibri"/>
                    </a:rPr>
                    <a:t>c</a:t>
                  </a: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ompressors</a:t>
                  </a:r>
                </a:p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CB44 </a:t>
                  </a:r>
                  <a:endParaRPr lang="en-GB" sz="18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60" name="Straight Arrow Connector 59"/>
              <p:cNvCxnSpPr>
                <a:stCxn id="99" idx="1"/>
                <a:endCxn id="102" idx="3"/>
              </p:cNvCxnSpPr>
              <p:nvPr/>
            </p:nvCxnSpPr>
            <p:spPr bwMode="auto">
              <a:xfrm flipH="1">
                <a:off x="2180638" y="2219093"/>
                <a:ext cx="814992" cy="3942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Rectangle 55"/>
              <p:cNvSpPr/>
              <p:nvPr/>
            </p:nvSpPr>
            <p:spPr>
              <a:xfrm>
                <a:off x="2985128" y="3659772"/>
                <a:ext cx="1400984" cy="307777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400" b="1" dirty="0" smtClean="0">
                    <a:solidFill>
                      <a:schemeClr val="tx2"/>
                    </a:solidFill>
                    <a:latin typeface="Calibri"/>
                  </a:rPr>
                  <a:t>CC-bypass</a:t>
                </a:r>
                <a:endParaRPr lang="en-US" sz="1400" b="1" dirty="0">
                  <a:solidFill>
                    <a:schemeClr val="tx2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12007" y="2749392"/>
              <a:ext cx="1053027" cy="333143"/>
              <a:chOff x="1812007" y="2749392"/>
              <a:chExt cx="1053027" cy="333143"/>
            </a:xfrm>
          </p:grpSpPr>
          <p:cxnSp>
            <p:nvCxnSpPr>
              <p:cNvPr id="97" name="Straight Arrow Connector 96"/>
              <p:cNvCxnSpPr/>
              <p:nvPr/>
            </p:nvCxnSpPr>
            <p:spPr bwMode="auto">
              <a:xfrm>
                <a:off x="1812007" y="2749392"/>
                <a:ext cx="0" cy="33314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Arrow Connector 97"/>
              <p:cNvCxnSpPr/>
              <p:nvPr/>
            </p:nvCxnSpPr>
            <p:spPr bwMode="auto">
              <a:xfrm flipV="1">
                <a:off x="2865034" y="2759176"/>
                <a:ext cx="0" cy="32164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1" name="Group 100"/>
          <p:cNvGrpSpPr/>
          <p:nvPr/>
        </p:nvGrpSpPr>
        <p:grpSpPr>
          <a:xfrm>
            <a:off x="893266" y="3270201"/>
            <a:ext cx="1191778" cy="336324"/>
            <a:chOff x="1658437" y="2182077"/>
            <a:chExt cx="1446940" cy="536575"/>
          </a:xfrm>
        </p:grpSpPr>
        <p:sp>
          <p:nvSpPr>
            <p:cNvPr id="102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Rectangle 34"/>
            <p:cNvSpPr>
              <a:spLocks noChangeArrowheads="1"/>
            </p:cNvSpPr>
            <p:nvPr/>
          </p:nvSpPr>
          <p:spPr bwMode="auto">
            <a:xfrm>
              <a:off x="1747551" y="2293218"/>
              <a:ext cx="13578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XFEL </a:t>
              </a:r>
              <a:r>
                <a:rPr lang="en-GB" sz="1400" b="1" dirty="0" err="1" smtClean="0">
                  <a:solidFill>
                    <a:prstClr val="white"/>
                  </a:solidFill>
                  <a:latin typeface="Calibri"/>
                </a:rPr>
                <a:t>Coldbox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36" name="Straight Connector 135"/>
          <p:cNvCxnSpPr/>
          <p:nvPr/>
        </p:nvCxnSpPr>
        <p:spPr bwMode="auto">
          <a:xfrm flipV="1">
            <a:off x="5309347" y="3652689"/>
            <a:ext cx="0" cy="47084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6" name="Rectangle 145"/>
          <p:cNvSpPr/>
          <p:nvPr/>
        </p:nvSpPr>
        <p:spPr bwMode="auto">
          <a:xfrm>
            <a:off x="5182815" y="3663255"/>
            <a:ext cx="230788" cy="1753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5192970" y="3236637"/>
            <a:ext cx="1387966" cy="536575"/>
            <a:chOff x="1658437" y="2182077"/>
            <a:chExt cx="1387966" cy="536575"/>
          </a:xfrm>
        </p:grpSpPr>
        <p:sp>
          <p:nvSpPr>
            <p:cNvPr id="181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Rectangle 34"/>
            <p:cNvSpPr>
              <a:spLocks noChangeArrowheads="1"/>
            </p:cNvSpPr>
            <p:nvPr/>
          </p:nvSpPr>
          <p:spPr bwMode="auto">
            <a:xfrm>
              <a:off x="1688577" y="2228570"/>
              <a:ext cx="13578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84" name="Straight Arrow Connector 183"/>
          <p:cNvCxnSpPr>
            <a:stCxn id="181" idx="1"/>
            <a:endCxn id="99" idx="3"/>
          </p:cNvCxnSpPr>
          <p:nvPr/>
        </p:nvCxnSpPr>
        <p:spPr bwMode="auto">
          <a:xfrm flipH="1" flipV="1">
            <a:off x="4239428" y="3044115"/>
            <a:ext cx="953542" cy="46081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5" name="Group 14"/>
          <p:cNvGrpSpPr/>
          <p:nvPr/>
        </p:nvGrpSpPr>
        <p:grpSpPr>
          <a:xfrm>
            <a:off x="2851462" y="2775827"/>
            <a:ext cx="1387966" cy="536575"/>
            <a:chOff x="1658437" y="2182077"/>
            <a:chExt cx="1387966" cy="536575"/>
          </a:xfrm>
          <a:solidFill>
            <a:srgbClr val="FF0000"/>
          </a:solidFill>
        </p:grpSpPr>
        <p:sp>
          <p:nvSpPr>
            <p:cNvPr id="99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grp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Rectangle 34"/>
            <p:cNvSpPr>
              <a:spLocks noChangeArrowheads="1"/>
            </p:cNvSpPr>
            <p:nvPr/>
          </p:nvSpPr>
          <p:spPr bwMode="auto">
            <a:xfrm>
              <a:off x="1675877" y="2228570"/>
              <a:ext cx="1357826" cy="430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Warm He pumps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AMTF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133345" y="3232330"/>
            <a:ext cx="1387966" cy="536575"/>
            <a:chOff x="1658437" y="2182077"/>
            <a:chExt cx="1387966" cy="536575"/>
          </a:xfrm>
        </p:grpSpPr>
        <p:sp>
          <p:nvSpPr>
            <p:cNvPr id="186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7" name="Rectangle 34"/>
            <p:cNvSpPr>
              <a:spLocks noChangeArrowheads="1"/>
            </p:cNvSpPr>
            <p:nvPr/>
          </p:nvSpPr>
          <p:spPr bwMode="auto">
            <a:xfrm>
              <a:off x="1675877" y="2228570"/>
              <a:ext cx="13578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XFEL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err="1" smtClean="0">
                  <a:solidFill>
                    <a:prstClr val="white"/>
                  </a:solidFill>
                  <a:latin typeface="Calibri"/>
                </a:rPr>
                <a:t>Linac</a:t>
              </a: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 &amp; Injector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88" name="Straight Arrow Connector 187"/>
          <p:cNvCxnSpPr>
            <a:stCxn id="186" idx="1"/>
            <a:endCxn id="181" idx="3"/>
          </p:cNvCxnSpPr>
          <p:nvPr/>
        </p:nvCxnSpPr>
        <p:spPr bwMode="auto">
          <a:xfrm flipH="1">
            <a:off x="6580936" y="3500618"/>
            <a:ext cx="552409" cy="430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3" name="Rectangle 9"/>
          <p:cNvSpPr>
            <a:spLocks noChangeArrowheads="1"/>
          </p:cNvSpPr>
          <p:nvPr/>
        </p:nvSpPr>
        <p:spPr bwMode="auto">
          <a:xfrm>
            <a:off x="4241944" y="3934716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1000mbar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194" name="Rectangle 9"/>
          <p:cNvSpPr>
            <a:spLocks noChangeArrowheads="1"/>
          </p:cNvSpPr>
          <p:nvPr/>
        </p:nvSpPr>
        <p:spPr bwMode="auto">
          <a:xfrm>
            <a:off x="2090276" y="3951235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1000mbar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pic>
        <p:nvPicPr>
          <p:cNvPr id="35" name="Picture 34" descr="D:\My Documents local\conferences\XFEL Users Meeting 1_2017\20170104-MX2_1786-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85" y="2273314"/>
            <a:ext cx="1357826" cy="80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Z:\Schnautz\Kalte Kompressoren\H61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70" y="2165728"/>
            <a:ext cx="1394209" cy="92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Z:\Schnautz\Kalte Kompressoren\H61A9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62" y="4953695"/>
            <a:ext cx="1440493" cy="9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9" descr="coldboxsch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2" y="1461615"/>
            <a:ext cx="1095954" cy="164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4239969" y="2709616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29mbar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2088301" y="2726135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1000mbar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4631481" y="4415405"/>
            <a:ext cx="33249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200" b="1" dirty="0" smtClean="0">
                <a:solidFill>
                  <a:srgbClr val="FF0000"/>
                </a:solidFill>
              </a:rPr>
              <a:t>Sudden shutdown (e.g. bearing failure)</a:t>
            </a:r>
            <a:endParaRPr lang="en-US" altLang="de-DE" sz="1200" b="1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082650" y="2355493"/>
            <a:ext cx="775411" cy="420333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74783" y="1179386"/>
            <a:ext cx="3745584" cy="9233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dirty="0">
                <a:solidFill>
                  <a:schemeClr val="tx2"/>
                </a:solidFill>
                <a:latin typeface="Calibri"/>
              </a:rPr>
              <a:t>O</a:t>
            </a:r>
            <a:r>
              <a:rPr lang="en-US" sz="1800" b="1" dirty="0" smtClean="0">
                <a:solidFill>
                  <a:schemeClr val="tx2"/>
                </a:solidFill>
                <a:latin typeface="Calibri"/>
              </a:rPr>
              <a:t>peration configuration after surge – beam operation not possible, but </a:t>
            </a:r>
            <a:r>
              <a:rPr lang="en-US" sz="1800" b="1" dirty="0" err="1" smtClean="0">
                <a:solidFill>
                  <a:schemeClr val="tx2"/>
                </a:solidFill>
                <a:latin typeface="Calibri"/>
              </a:rPr>
              <a:t>linac</a:t>
            </a:r>
            <a:r>
              <a:rPr lang="en-US" sz="1800" b="1" dirty="0" smtClean="0">
                <a:solidFill>
                  <a:schemeClr val="tx2"/>
                </a:solidFill>
                <a:latin typeface="Calibri"/>
              </a:rPr>
              <a:t> can be kept cold at 31mbar</a:t>
            </a:r>
            <a:endParaRPr lang="en-US" sz="18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R</a:t>
            </a:r>
            <a:r>
              <a:rPr lang="de-DE" sz="1600" dirty="0" err="1" smtClean="0"/>
              <a:t>ecovery</a:t>
            </a:r>
            <a:r>
              <a:rPr lang="de-DE" sz="1600" dirty="0" smtClean="0"/>
              <a:t> </a:t>
            </a:r>
            <a:r>
              <a:rPr lang="de-DE" sz="1600" dirty="0"/>
              <a:t>after </a:t>
            </a:r>
            <a:r>
              <a:rPr lang="de-DE" sz="1600" dirty="0" err="1"/>
              <a:t>shutdown</a:t>
            </a:r>
            <a:r>
              <a:rPr lang="de-DE" sz="1600" dirty="0"/>
              <a:t> (e.g. </a:t>
            </a:r>
            <a:r>
              <a:rPr lang="de-DE" sz="1600" dirty="0" err="1"/>
              <a:t>bearing</a:t>
            </a:r>
            <a:r>
              <a:rPr lang="de-DE" sz="1600" dirty="0"/>
              <a:t> </a:t>
            </a:r>
            <a:r>
              <a:rPr lang="de-DE" sz="1600" dirty="0" err="1" smtClean="0"/>
              <a:t>failure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390866" y="3523401"/>
            <a:ext cx="1093446" cy="799451"/>
            <a:chOff x="6390866" y="3606526"/>
            <a:chExt cx="1093446" cy="799451"/>
          </a:xfrm>
        </p:grpSpPr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6390866" y="4152061"/>
              <a:ext cx="1093446" cy="2539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050" b="1" dirty="0" smtClean="0">
                  <a:solidFill>
                    <a:schemeClr val="tx2"/>
                  </a:solidFill>
                </a:rPr>
                <a:t>2K return flow</a:t>
              </a:r>
              <a:endParaRPr lang="en-US" altLang="de-DE" sz="1050" b="1" dirty="0">
                <a:solidFill>
                  <a:schemeClr val="tx2"/>
                </a:solidFill>
              </a:endParaRPr>
            </a:p>
          </p:txBody>
        </p:sp>
        <p:cxnSp>
          <p:nvCxnSpPr>
            <p:cNvPr id="54" name="Straight Arrow Connector 53"/>
            <p:cNvCxnSpPr>
              <a:stCxn id="53" idx="0"/>
            </p:cNvCxnSpPr>
            <p:nvPr/>
          </p:nvCxnSpPr>
          <p:spPr bwMode="auto">
            <a:xfrm flipH="1" flipV="1">
              <a:off x="6857141" y="3606526"/>
              <a:ext cx="80448" cy="545535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55" name="Straight Arrow Connector 54"/>
          <p:cNvCxnSpPr/>
          <p:nvPr/>
        </p:nvCxnSpPr>
        <p:spPr bwMode="auto">
          <a:xfrm flipH="1" flipV="1">
            <a:off x="4287762" y="4153007"/>
            <a:ext cx="416562" cy="347631"/>
          </a:xfrm>
          <a:prstGeom prst="straightConnector1">
            <a:avLst/>
          </a:prstGeom>
          <a:noFill/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7" name="Rectangle 56"/>
          <p:cNvSpPr/>
          <p:nvPr/>
        </p:nvSpPr>
        <p:spPr>
          <a:xfrm>
            <a:off x="226666" y="1113470"/>
            <a:ext cx="4703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Recovery after shutdown (e.g. bearing failure)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0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000" dirty="0" smtClean="0"/>
              <a:t>European XFEL Project</a:t>
            </a:r>
            <a:endParaRPr lang="de-DE" sz="2000" dirty="0"/>
          </a:p>
        </p:txBody>
      </p:sp>
      <p:sp>
        <p:nvSpPr>
          <p:cNvPr id="249" name="Rectangle 2"/>
          <p:cNvSpPr/>
          <p:nvPr/>
        </p:nvSpPr>
        <p:spPr>
          <a:xfrm>
            <a:off x="-149111" y="110047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0350" lvl="1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sz="1800" b="1" u="sng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XFEL:</a:t>
            </a:r>
            <a:endParaRPr lang="de-DE" sz="1800" b="1" u="sng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0" name="Rectangle 6"/>
          <p:cNvSpPr/>
          <p:nvPr/>
        </p:nvSpPr>
        <p:spPr>
          <a:xfrm>
            <a:off x="-155731" y="1364187"/>
            <a:ext cx="3275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1500m</a:t>
            </a:r>
            <a:endParaRPr lang="de-DE" sz="16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1" name="Rectangle 7"/>
          <p:cNvSpPr/>
          <p:nvPr/>
        </p:nvSpPr>
        <p:spPr>
          <a:xfrm>
            <a:off x="-147085" y="1659705"/>
            <a:ext cx="3259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3400m</a:t>
            </a:r>
            <a:endParaRPr lang="de-DE" sz="16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5" name="Rectangle 8"/>
          <p:cNvSpPr/>
          <p:nvPr/>
        </p:nvSpPr>
        <p:spPr>
          <a:xfrm>
            <a:off x="-152433" y="1947272"/>
            <a:ext cx="2901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 96</a:t>
            </a:r>
            <a:endParaRPr lang="de-DE" sz="16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9" name="Rectangle 9"/>
          <p:cNvSpPr/>
          <p:nvPr/>
        </p:nvSpPr>
        <p:spPr>
          <a:xfrm>
            <a:off x="-150466" y="2235475"/>
            <a:ext cx="3611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16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17.5 </a:t>
            </a:r>
            <a:r>
              <a:rPr lang="de-DE" sz="1600" b="1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endParaRPr lang="de-DE" sz="16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" name="Rectangle 11"/>
          <p:cNvSpPr/>
          <p:nvPr/>
        </p:nvSpPr>
        <p:spPr>
          <a:xfrm>
            <a:off x="-147168" y="2533275"/>
            <a:ext cx="4113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2017</a:t>
            </a:r>
          </a:p>
        </p:txBody>
      </p:sp>
      <p:pic>
        <p:nvPicPr>
          <p:cNvPr id="12" name="Picture 2" descr="D:\My Documents local\conferences\XFEL Users Meeting 1_2017\20170104-MX2_1786-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34" y="1095748"/>
            <a:ext cx="4404220" cy="26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1"/>
          <p:cNvSpPr/>
          <p:nvPr/>
        </p:nvSpPr>
        <p:spPr>
          <a:xfrm>
            <a:off x="-152273" y="2828550"/>
            <a:ext cx="3767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runs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September, 2017</a:t>
            </a:r>
          </a:p>
        </p:txBody>
      </p:sp>
      <p:sp>
        <p:nvSpPr>
          <p:cNvPr id="19" name="Rectangle 11"/>
          <p:cNvSpPr/>
          <p:nvPr/>
        </p:nvSpPr>
        <p:spPr>
          <a:xfrm>
            <a:off x="-140672" y="3135601"/>
            <a:ext cx="4406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16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2017: 14.9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endParaRPr lang="de-DE" sz="1600" b="1" kern="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-146658" y="3461043"/>
            <a:ext cx="4618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SASE-Operation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undulators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</a:t>
            </a:r>
            <a:endParaRPr lang="de-DE" sz="1600" b="1" kern="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11"/>
          <p:cNvSpPr/>
          <p:nvPr/>
        </p:nvSpPr>
        <p:spPr>
          <a:xfrm>
            <a:off x="-144259" y="4045027"/>
            <a:ext cx="4828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5000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bunches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sec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X-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de-DE" sz="16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</a:t>
            </a:r>
            <a:endParaRPr lang="de-DE" sz="1600" b="1" kern="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20103" y="4684043"/>
            <a:ext cx="4828355" cy="861774"/>
            <a:chOff x="4429945" y="3436755"/>
            <a:chExt cx="4828355" cy="861774"/>
          </a:xfrm>
        </p:grpSpPr>
        <p:sp>
          <p:nvSpPr>
            <p:cNvPr id="25" name="Rectangle 11"/>
            <p:cNvSpPr/>
            <p:nvPr/>
          </p:nvSpPr>
          <p:spPr>
            <a:xfrm>
              <a:off x="4429945" y="3436755"/>
              <a:ext cx="482835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46100" lvl="1" indent="-285750" fontAlgn="auto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8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XFEL </a:t>
              </a:r>
              <a:r>
                <a:rPr lang="de-DE" sz="1600" b="1" kern="0" dirty="0" err="1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enables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b="1" kern="0" dirty="0" err="1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simultaneous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b="1" kern="0" dirty="0" err="1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provision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b="1" kern="0" dirty="0" err="1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different </a:t>
              </a:r>
              <a:r>
                <a:rPr lang="de-DE" sz="1600" b="1" kern="0" dirty="0" err="1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experiments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b="1" kern="0" dirty="0" err="1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b="1" kern="0" dirty="0" err="1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various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b="1" kern="0" dirty="0" err="1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de-DE" sz="1600" b="1" kern="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high puls-rates </a:t>
              </a: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>
              <a:off x="4992634" y="3555641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de-DE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23502" y="3760939"/>
            <a:ext cx="6043593" cy="2634166"/>
            <a:chOff x="4790869" y="1225807"/>
            <a:chExt cx="6043593" cy="2634166"/>
          </a:xfrm>
        </p:grpSpPr>
        <p:sp>
          <p:nvSpPr>
            <p:cNvPr id="28" name="Rectangle 2"/>
            <p:cNvSpPr/>
            <p:nvPr/>
          </p:nvSpPr>
          <p:spPr>
            <a:xfrm>
              <a:off x="4790869" y="1225807"/>
              <a:ext cx="26452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0350" lvl="1" fontAlgn="auto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de-DE" sz="1800" b="1" u="sng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XFEL </a:t>
              </a:r>
              <a:r>
                <a:rPr lang="de-DE" sz="1800" b="1" u="sng" kern="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cryogenic</a:t>
              </a:r>
              <a:r>
                <a:rPr lang="de-DE" sz="1800" b="1" u="sng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800" b="1" u="sng" kern="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system</a:t>
              </a:r>
              <a:r>
                <a:rPr lang="de-DE" sz="1800" b="1" u="sng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de-DE" sz="1800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 Box 171"/>
            <p:cNvSpPr txBox="1">
              <a:spLocks noChangeArrowheads="1"/>
            </p:cNvSpPr>
            <p:nvPr/>
          </p:nvSpPr>
          <p:spPr bwMode="auto">
            <a:xfrm>
              <a:off x="4908562" y="1533684"/>
              <a:ext cx="59204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671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control</a:t>
              </a: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valves</a:t>
              </a:r>
              <a:endParaRPr lang="de-DE" sz="1600" b="1" dirty="0" smtClean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 Box 171"/>
            <p:cNvSpPr txBox="1">
              <a:spLocks noChangeArrowheads="1"/>
            </p:cNvSpPr>
            <p:nvPr/>
          </p:nvSpPr>
          <p:spPr bwMode="auto">
            <a:xfrm>
              <a:off x="4908562" y="1808914"/>
              <a:ext cx="59204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2647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temperature</a:t>
              </a: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sensors</a:t>
              </a:r>
              <a:endParaRPr lang="de-DE" sz="1600" b="1" dirty="0" smtClean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Text Box 171"/>
            <p:cNvSpPr txBox="1">
              <a:spLocks noChangeArrowheads="1"/>
            </p:cNvSpPr>
            <p:nvPr/>
          </p:nvSpPr>
          <p:spPr bwMode="auto">
            <a:xfrm>
              <a:off x="4906711" y="2070498"/>
              <a:ext cx="59204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800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pressure</a:t>
              </a: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sensors</a:t>
              </a:r>
              <a:endParaRPr lang="de-DE" sz="1600" b="1" dirty="0" smtClean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 Box 171"/>
            <p:cNvSpPr txBox="1">
              <a:spLocks noChangeArrowheads="1"/>
            </p:cNvSpPr>
            <p:nvPr/>
          </p:nvSpPr>
          <p:spPr bwMode="auto">
            <a:xfrm>
              <a:off x="4909645" y="2317996"/>
              <a:ext cx="59204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212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flow</a:t>
              </a: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sensors</a:t>
              </a:r>
              <a:endParaRPr lang="de-DE" sz="1600" b="1" dirty="0" smtClean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 Box 171"/>
            <p:cNvSpPr txBox="1">
              <a:spLocks noChangeArrowheads="1"/>
            </p:cNvSpPr>
            <p:nvPr/>
          </p:nvSpPr>
          <p:spPr bwMode="auto">
            <a:xfrm>
              <a:off x="4909175" y="2598304"/>
              <a:ext cx="59204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&gt;100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level</a:t>
              </a: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sensors</a:t>
              </a:r>
              <a:endParaRPr lang="de-DE" sz="1600" b="1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Text Box 171"/>
            <p:cNvSpPr txBox="1">
              <a:spLocks noChangeArrowheads="1"/>
            </p:cNvSpPr>
            <p:nvPr/>
          </p:nvSpPr>
          <p:spPr bwMode="auto">
            <a:xfrm>
              <a:off x="4914001" y="2909842"/>
              <a:ext cx="59204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433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regulation</a:t>
              </a: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loops</a:t>
              </a:r>
              <a:endParaRPr lang="de-DE" sz="1600" b="1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 Box 171"/>
            <p:cNvSpPr txBox="1">
              <a:spLocks noChangeArrowheads="1"/>
            </p:cNvSpPr>
            <p:nvPr/>
          </p:nvSpPr>
          <p:spPr bwMode="auto">
            <a:xfrm>
              <a:off x="4910398" y="3198722"/>
              <a:ext cx="456732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&gt; 22000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records</a:t>
              </a:r>
              <a:endParaRPr lang="de-DE" sz="1600" b="1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Text Box 171"/>
            <p:cNvSpPr txBox="1">
              <a:spLocks noChangeArrowheads="1"/>
            </p:cNvSpPr>
            <p:nvPr/>
          </p:nvSpPr>
          <p:spPr bwMode="auto">
            <a:xfrm>
              <a:off x="4905827" y="3521419"/>
              <a:ext cx="45582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&gt; 220000 </a:t>
              </a:r>
              <a:r>
                <a:rPr lang="de-DE" sz="16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properties</a:t>
              </a:r>
              <a:endParaRPr lang="de-DE" sz="1600" b="1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36470" y="3044115"/>
            <a:ext cx="2205474" cy="1748456"/>
            <a:chOff x="843445" y="1637565"/>
            <a:chExt cx="2205474" cy="1748456"/>
          </a:xfrm>
        </p:grpSpPr>
        <p:grpSp>
          <p:nvGrpSpPr>
            <p:cNvPr id="36" name="Group 35"/>
            <p:cNvGrpSpPr/>
            <p:nvPr/>
          </p:nvGrpSpPr>
          <p:grpSpPr>
            <a:xfrm>
              <a:off x="843445" y="1637565"/>
              <a:ext cx="2205474" cy="1748456"/>
              <a:chOff x="2180638" y="2219093"/>
              <a:chExt cx="2205474" cy="1748456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995630" y="2804129"/>
                <a:ext cx="1387966" cy="536575"/>
                <a:chOff x="2999509" y="3209101"/>
                <a:chExt cx="1681451" cy="536575"/>
              </a:xfrm>
            </p:grpSpPr>
            <p:sp>
              <p:nvSpPr>
                <p:cNvPr id="64" name="Rectangle 32"/>
                <p:cNvSpPr>
                  <a:spLocks noChangeArrowheads="1"/>
                </p:cNvSpPr>
                <p:nvPr/>
              </p:nvSpPr>
              <p:spPr bwMode="auto">
                <a:xfrm>
                  <a:off x="2999509" y="3209101"/>
                  <a:ext cx="1681451" cy="536575"/>
                </a:xfrm>
                <a:prstGeom prst="rect">
                  <a:avLst/>
                </a:prstGeom>
                <a:solidFill>
                  <a:srgbClr val="FF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" name="Rectangle 34"/>
                <p:cNvSpPr>
                  <a:spLocks noChangeArrowheads="1"/>
                </p:cNvSpPr>
                <p:nvPr/>
              </p:nvSpPr>
              <p:spPr bwMode="auto">
                <a:xfrm>
                  <a:off x="3036022" y="3279723"/>
                  <a:ext cx="164493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Cold </a:t>
                  </a:r>
                  <a:r>
                    <a:rPr lang="en-GB" sz="1400" b="1" dirty="0">
                      <a:solidFill>
                        <a:prstClr val="white"/>
                      </a:solidFill>
                      <a:latin typeface="Calibri"/>
                    </a:rPr>
                    <a:t>c</a:t>
                  </a: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ompressors</a:t>
                  </a:r>
                </a:p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CB44 </a:t>
                  </a:r>
                  <a:endParaRPr lang="en-GB" sz="18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60" name="Straight Arrow Connector 59"/>
              <p:cNvCxnSpPr>
                <a:stCxn id="99" idx="1"/>
                <a:endCxn id="102" idx="3"/>
              </p:cNvCxnSpPr>
              <p:nvPr/>
            </p:nvCxnSpPr>
            <p:spPr bwMode="auto">
              <a:xfrm flipH="1">
                <a:off x="2180638" y="2219093"/>
                <a:ext cx="814992" cy="3942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Rectangle 55"/>
              <p:cNvSpPr/>
              <p:nvPr/>
            </p:nvSpPr>
            <p:spPr>
              <a:xfrm>
                <a:off x="2985128" y="3659772"/>
                <a:ext cx="1400984" cy="307777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400" b="1" dirty="0" smtClean="0">
                    <a:solidFill>
                      <a:schemeClr val="tx2"/>
                    </a:solidFill>
                    <a:latin typeface="Calibri"/>
                  </a:rPr>
                  <a:t>CC-bypass</a:t>
                </a:r>
                <a:endParaRPr lang="en-US" sz="1400" b="1" dirty="0">
                  <a:solidFill>
                    <a:schemeClr val="tx2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12007" y="2749392"/>
              <a:ext cx="1053027" cy="333143"/>
              <a:chOff x="1812007" y="2749392"/>
              <a:chExt cx="1053027" cy="333143"/>
            </a:xfrm>
          </p:grpSpPr>
          <p:cxnSp>
            <p:nvCxnSpPr>
              <p:cNvPr id="97" name="Straight Arrow Connector 96"/>
              <p:cNvCxnSpPr/>
              <p:nvPr/>
            </p:nvCxnSpPr>
            <p:spPr bwMode="auto">
              <a:xfrm>
                <a:off x="1812007" y="2749392"/>
                <a:ext cx="0" cy="33314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Arrow Connector 97"/>
              <p:cNvCxnSpPr/>
              <p:nvPr/>
            </p:nvCxnSpPr>
            <p:spPr bwMode="auto">
              <a:xfrm flipV="1">
                <a:off x="2865034" y="2759176"/>
                <a:ext cx="0" cy="32164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1" name="Group 100"/>
          <p:cNvGrpSpPr/>
          <p:nvPr/>
        </p:nvGrpSpPr>
        <p:grpSpPr>
          <a:xfrm>
            <a:off x="893266" y="3270201"/>
            <a:ext cx="1191778" cy="336324"/>
            <a:chOff x="1658437" y="2182077"/>
            <a:chExt cx="1446940" cy="536575"/>
          </a:xfrm>
        </p:grpSpPr>
        <p:sp>
          <p:nvSpPr>
            <p:cNvPr id="102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Rectangle 34"/>
            <p:cNvSpPr>
              <a:spLocks noChangeArrowheads="1"/>
            </p:cNvSpPr>
            <p:nvPr/>
          </p:nvSpPr>
          <p:spPr bwMode="auto">
            <a:xfrm>
              <a:off x="1747551" y="2293218"/>
              <a:ext cx="13578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XFEL </a:t>
              </a:r>
              <a:r>
                <a:rPr lang="en-GB" sz="1400" b="1" dirty="0" err="1" smtClean="0">
                  <a:solidFill>
                    <a:prstClr val="white"/>
                  </a:solidFill>
                  <a:latin typeface="Calibri"/>
                </a:rPr>
                <a:t>Coldbox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36" name="Straight Connector 135"/>
          <p:cNvCxnSpPr/>
          <p:nvPr/>
        </p:nvCxnSpPr>
        <p:spPr bwMode="auto">
          <a:xfrm flipV="1">
            <a:off x="5309347" y="3652689"/>
            <a:ext cx="0" cy="47084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6" name="Rectangle 145"/>
          <p:cNvSpPr/>
          <p:nvPr/>
        </p:nvSpPr>
        <p:spPr bwMode="auto">
          <a:xfrm>
            <a:off x="5182815" y="3663255"/>
            <a:ext cx="230788" cy="1753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5192970" y="3236637"/>
            <a:ext cx="1387966" cy="536575"/>
            <a:chOff x="1658437" y="2182077"/>
            <a:chExt cx="1387966" cy="536575"/>
          </a:xfrm>
        </p:grpSpPr>
        <p:sp>
          <p:nvSpPr>
            <p:cNvPr id="181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Rectangle 34"/>
            <p:cNvSpPr>
              <a:spLocks noChangeArrowheads="1"/>
            </p:cNvSpPr>
            <p:nvPr/>
          </p:nvSpPr>
          <p:spPr bwMode="auto">
            <a:xfrm>
              <a:off x="1688577" y="2228570"/>
              <a:ext cx="13578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84" name="Straight Arrow Connector 183"/>
          <p:cNvCxnSpPr>
            <a:stCxn id="181" idx="1"/>
            <a:endCxn id="99" idx="3"/>
          </p:cNvCxnSpPr>
          <p:nvPr/>
        </p:nvCxnSpPr>
        <p:spPr bwMode="auto">
          <a:xfrm flipH="1" flipV="1">
            <a:off x="4239428" y="3044115"/>
            <a:ext cx="953542" cy="46081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5" name="Group 14"/>
          <p:cNvGrpSpPr/>
          <p:nvPr/>
        </p:nvGrpSpPr>
        <p:grpSpPr>
          <a:xfrm>
            <a:off x="2851462" y="2775827"/>
            <a:ext cx="1387966" cy="536575"/>
            <a:chOff x="1658437" y="2182077"/>
            <a:chExt cx="1387966" cy="536575"/>
          </a:xfrm>
          <a:solidFill>
            <a:srgbClr val="FF0000"/>
          </a:solidFill>
        </p:grpSpPr>
        <p:sp>
          <p:nvSpPr>
            <p:cNvPr id="99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grp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Rectangle 34"/>
            <p:cNvSpPr>
              <a:spLocks noChangeArrowheads="1"/>
            </p:cNvSpPr>
            <p:nvPr/>
          </p:nvSpPr>
          <p:spPr bwMode="auto">
            <a:xfrm>
              <a:off x="1675877" y="2228570"/>
              <a:ext cx="1357826" cy="430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Warm He pumps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AMTF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133345" y="3232330"/>
            <a:ext cx="1387966" cy="536575"/>
            <a:chOff x="1658437" y="2182077"/>
            <a:chExt cx="1387966" cy="536575"/>
          </a:xfrm>
        </p:grpSpPr>
        <p:sp>
          <p:nvSpPr>
            <p:cNvPr id="186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7" name="Rectangle 34"/>
            <p:cNvSpPr>
              <a:spLocks noChangeArrowheads="1"/>
            </p:cNvSpPr>
            <p:nvPr/>
          </p:nvSpPr>
          <p:spPr bwMode="auto">
            <a:xfrm>
              <a:off x="1675877" y="2228570"/>
              <a:ext cx="13578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XFEL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err="1" smtClean="0">
                  <a:solidFill>
                    <a:prstClr val="white"/>
                  </a:solidFill>
                  <a:latin typeface="Calibri"/>
                </a:rPr>
                <a:t>Linac</a:t>
              </a: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 &amp; Injector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88" name="Straight Arrow Connector 187"/>
          <p:cNvCxnSpPr>
            <a:stCxn id="186" idx="1"/>
            <a:endCxn id="181" idx="3"/>
          </p:cNvCxnSpPr>
          <p:nvPr/>
        </p:nvCxnSpPr>
        <p:spPr bwMode="auto">
          <a:xfrm flipH="1">
            <a:off x="6580936" y="3500618"/>
            <a:ext cx="552409" cy="430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4" name="Rectangle 9"/>
          <p:cNvSpPr>
            <a:spLocks noChangeArrowheads="1"/>
          </p:cNvSpPr>
          <p:nvPr/>
        </p:nvSpPr>
        <p:spPr bwMode="auto">
          <a:xfrm>
            <a:off x="2090276" y="3951235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1000mbar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pic>
        <p:nvPicPr>
          <p:cNvPr id="35" name="Picture 34" descr="D:\My Documents local\conferences\XFEL Users Meeting 1_2017\20170104-MX2_1786-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85" y="2273314"/>
            <a:ext cx="1357826" cy="80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Z:\Schnautz\Kalte Kompressoren\H61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70" y="2165728"/>
            <a:ext cx="1394209" cy="92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Z:\Schnautz\Kalte Kompressoren\H61A9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62" y="4953695"/>
            <a:ext cx="1440493" cy="9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9" descr="coldboxsch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2" y="1461615"/>
            <a:ext cx="1095954" cy="164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4239969" y="2709616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29mbar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2088301" y="2726135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1000mbar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74783" y="1179386"/>
            <a:ext cx="3745584" cy="9233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dirty="0">
                <a:solidFill>
                  <a:schemeClr val="tx2"/>
                </a:solidFill>
                <a:latin typeface="Calibri"/>
              </a:rPr>
              <a:t>O</a:t>
            </a:r>
            <a:r>
              <a:rPr lang="en-US" sz="1800" b="1" dirty="0" smtClean="0">
                <a:solidFill>
                  <a:schemeClr val="tx2"/>
                </a:solidFill>
                <a:latin typeface="Calibri"/>
              </a:rPr>
              <a:t>peration configuration after surge – beam operation not possible, but </a:t>
            </a:r>
            <a:r>
              <a:rPr lang="en-US" sz="1800" b="1" dirty="0" err="1" smtClean="0">
                <a:solidFill>
                  <a:schemeClr val="tx2"/>
                </a:solidFill>
                <a:latin typeface="Calibri"/>
              </a:rPr>
              <a:t>linac</a:t>
            </a:r>
            <a:r>
              <a:rPr lang="en-US" sz="1800" b="1" dirty="0" smtClean="0">
                <a:solidFill>
                  <a:schemeClr val="tx2"/>
                </a:solidFill>
                <a:latin typeface="Calibri"/>
              </a:rPr>
              <a:t> can be kept cold at 31mbar</a:t>
            </a:r>
            <a:endParaRPr lang="en-US" sz="18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4728074" y="4613302"/>
            <a:ext cx="3608404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US" altLang="de-DE" sz="1200" b="1" dirty="0" smtClean="0">
                <a:solidFill>
                  <a:srgbClr val="FF0000"/>
                </a:solidFill>
              </a:rPr>
              <a:t>Warm up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200" b="1" dirty="0" smtClean="0">
                <a:solidFill>
                  <a:srgbClr val="FF0000"/>
                </a:solidFill>
              </a:rPr>
              <a:t>Exchange of CC-motor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200" b="1" dirty="0" smtClean="0">
                <a:solidFill>
                  <a:srgbClr val="FF0000"/>
                </a:solidFill>
              </a:rPr>
              <a:t>Pump &amp; purge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200" b="1" dirty="0" smtClean="0">
                <a:solidFill>
                  <a:srgbClr val="FF0000"/>
                </a:solidFill>
              </a:rPr>
              <a:t>Stand alone operation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200" b="1" dirty="0" smtClean="0">
                <a:solidFill>
                  <a:srgbClr val="FF0000"/>
                </a:solidFill>
              </a:rPr>
              <a:t>Cool down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200" b="1" dirty="0" smtClean="0">
                <a:solidFill>
                  <a:srgbClr val="FF0000"/>
                </a:solidFill>
              </a:rPr>
              <a:t>Internal pump down  (&lt; 29mbar)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1082650" y="2355493"/>
            <a:ext cx="775411" cy="420333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R</a:t>
            </a:r>
            <a:r>
              <a:rPr lang="de-DE" sz="1600" dirty="0" err="1" smtClean="0"/>
              <a:t>ecovery</a:t>
            </a:r>
            <a:r>
              <a:rPr lang="de-DE" sz="1600" dirty="0" smtClean="0"/>
              <a:t> </a:t>
            </a:r>
            <a:r>
              <a:rPr lang="de-DE" sz="1600" dirty="0"/>
              <a:t>after </a:t>
            </a:r>
            <a:r>
              <a:rPr lang="de-DE" sz="1600" dirty="0" err="1"/>
              <a:t>shutdown</a:t>
            </a:r>
            <a:r>
              <a:rPr lang="de-DE" sz="1600" dirty="0"/>
              <a:t> (e.g. </a:t>
            </a:r>
            <a:r>
              <a:rPr lang="de-DE" sz="1600" dirty="0" err="1"/>
              <a:t>bearing</a:t>
            </a:r>
            <a:r>
              <a:rPr lang="de-DE" sz="1600" dirty="0"/>
              <a:t> </a:t>
            </a:r>
            <a:r>
              <a:rPr lang="de-DE" sz="1600" dirty="0" err="1" smtClean="0"/>
              <a:t>failure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390866" y="3523401"/>
            <a:ext cx="1093446" cy="799451"/>
            <a:chOff x="6390866" y="3606526"/>
            <a:chExt cx="1093446" cy="799451"/>
          </a:xfrm>
        </p:grpSpPr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6390866" y="4152061"/>
              <a:ext cx="1093446" cy="2539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050" b="1" dirty="0" smtClean="0">
                  <a:solidFill>
                    <a:schemeClr val="tx2"/>
                  </a:solidFill>
                </a:rPr>
                <a:t>2K return flow</a:t>
              </a:r>
              <a:endParaRPr lang="en-US" altLang="de-DE" sz="1050" b="1" dirty="0">
                <a:solidFill>
                  <a:schemeClr val="tx2"/>
                </a:solidFill>
              </a:endParaRPr>
            </a:p>
          </p:txBody>
        </p:sp>
        <p:cxnSp>
          <p:nvCxnSpPr>
            <p:cNvPr id="54" name="Straight Arrow Connector 53"/>
            <p:cNvCxnSpPr>
              <a:stCxn id="53" idx="0"/>
            </p:cNvCxnSpPr>
            <p:nvPr/>
          </p:nvCxnSpPr>
          <p:spPr bwMode="auto">
            <a:xfrm flipH="1" flipV="1">
              <a:off x="6857141" y="3606526"/>
              <a:ext cx="80448" cy="545535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55" name="Straight Arrow Connector 54"/>
          <p:cNvCxnSpPr/>
          <p:nvPr/>
        </p:nvCxnSpPr>
        <p:spPr bwMode="auto">
          <a:xfrm flipH="1" flipV="1">
            <a:off x="4287762" y="4153007"/>
            <a:ext cx="416562" cy="347631"/>
          </a:xfrm>
          <a:prstGeom prst="straightConnector1">
            <a:avLst/>
          </a:prstGeom>
          <a:noFill/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7" name="Rectangle 56"/>
          <p:cNvSpPr/>
          <p:nvPr/>
        </p:nvSpPr>
        <p:spPr>
          <a:xfrm>
            <a:off x="226666" y="1113470"/>
            <a:ext cx="4703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Recovery after shutdown (e.g. bearing failure)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5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36470" y="3438363"/>
            <a:ext cx="2205474" cy="1354208"/>
            <a:chOff x="843445" y="2031813"/>
            <a:chExt cx="2205474" cy="1354208"/>
          </a:xfrm>
        </p:grpSpPr>
        <p:grpSp>
          <p:nvGrpSpPr>
            <p:cNvPr id="36" name="Group 35"/>
            <p:cNvGrpSpPr/>
            <p:nvPr/>
          </p:nvGrpSpPr>
          <p:grpSpPr>
            <a:xfrm>
              <a:off x="843445" y="2031813"/>
              <a:ext cx="2205474" cy="1354208"/>
              <a:chOff x="2180638" y="2613341"/>
              <a:chExt cx="2205474" cy="1354208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995630" y="2804129"/>
                <a:ext cx="1387966" cy="536575"/>
                <a:chOff x="2999509" y="3209101"/>
                <a:chExt cx="1681451" cy="536575"/>
              </a:xfrm>
            </p:grpSpPr>
            <p:sp>
              <p:nvSpPr>
                <p:cNvPr id="64" name="Rectangle 32"/>
                <p:cNvSpPr>
                  <a:spLocks noChangeArrowheads="1"/>
                </p:cNvSpPr>
                <p:nvPr/>
              </p:nvSpPr>
              <p:spPr bwMode="auto">
                <a:xfrm>
                  <a:off x="2999509" y="3209101"/>
                  <a:ext cx="1681451" cy="536575"/>
                </a:xfrm>
                <a:prstGeom prst="rect">
                  <a:avLst/>
                </a:prstGeom>
                <a:solidFill>
                  <a:srgbClr val="FF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" name="Rectangle 34"/>
                <p:cNvSpPr>
                  <a:spLocks noChangeArrowheads="1"/>
                </p:cNvSpPr>
                <p:nvPr/>
              </p:nvSpPr>
              <p:spPr bwMode="auto">
                <a:xfrm>
                  <a:off x="3036022" y="3279723"/>
                  <a:ext cx="164493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Cold </a:t>
                  </a:r>
                  <a:r>
                    <a:rPr lang="en-GB" sz="1400" b="1" dirty="0">
                      <a:solidFill>
                        <a:prstClr val="white"/>
                      </a:solidFill>
                      <a:latin typeface="Calibri"/>
                    </a:rPr>
                    <a:t>c</a:t>
                  </a: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ompressors</a:t>
                  </a:r>
                </a:p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prstClr val="white"/>
                      </a:solidFill>
                      <a:latin typeface="Calibri"/>
                    </a:rPr>
                    <a:t>CB44 </a:t>
                  </a:r>
                  <a:endParaRPr lang="en-GB" sz="18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60" name="Straight Arrow Connector 59"/>
              <p:cNvCxnSpPr>
                <a:stCxn id="64" idx="1"/>
                <a:endCxn id="102" idx="3"/>
              </p:cNvCxnSpPr>
              <p:nvPr/>
            </p:nvCxnSpPr>
            <p:spPr bwMode="auto">
              <a:xfrm flipH="1" flipV="1">
                <a:off x="2180638" y="2613341"/>
                <a:ext cx="814992" cy="45907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Rectangle 55"/>
              <p:cNvSpPr/>
              <p:nvPr/>
            </p:nvSpPr>
            <p:spPr>
              <a:xfrm>
                <a:off x="2985128" y="3659772"/>
                <a:ext cx="1400984" cy="307777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80000"/>
                  <a:buNone/>
                </a:pPr>
                <a:r>
                  <a:rPr lang="en-US" sz="1400" b="1" dirty="0" smtClean="0">
                    <a:solidFill>
                      <a:schemeClr val="tx2"/>
                    </a:solidFill>
                    <a:latin typeface="Calibri"/>
                  </a:rPr>
                  <a:t>CC-bypass</a:t>
                </a:r>
                <a:endParaRPr lang="en-US" sz="1400" b="1" dirty="0">
                  <a:solidFill>
                    <a:schemeClr val="tx2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12007" y="2749392"/>
              <a:ext cx="1053027" cy="333143"/>
              <a:chOff x="1812007" y="2749392"/>
              <a:chExt cx="1053027" cy="333143"/>
            </a:xfrm>
          </p:grpSpPr>
          <p:cxnSp>
            <p:nvCxnSpPr>
              <p:cNvPr id="97" name="Straight Arrow Connector 96"/>
              <p:cNvCxnSpPr/>
              <p:nvPr/>
            </p:nvCxnSpPr>
            <p:spPr bwMode="auto">
              <a:xfrm>
                <a:off x="1812007" y="2749392"/>
                <a:ext cx="0" cy="33314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Arrow Connector 97"/>
              <p:cNvCxnSpPr/>
              <p:nvPr/>
            </p:nvCxnSpPr>
            <p:spPr bwMode="auto">
              <a:xfrm flipV="1">
                <a:off x="2865034" y="2759176"/>
                <a:ext cx="0" cy="32164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96" name="Rectangle 95"/>
          <p:cNvSpPr/>
          <p:nvPr/>
        </p:nvSpPr>
        <p:spPr>
          <a:xfrm>
            <a:off x="226666" y="1113470"/>
            <a:ext cx="4703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Recovery after shutdown (e.g. bearing failure)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893266" y="3270201"/>
            <a:ext cx="1191778" cy="336324"/>
            <a:chOff x="1658437" y="2182077"/>
            <a:chExt cx="1446940" cy="536575"/>
          </a:xfrm>
        </p:grpSpPr>
        <p:sp>
          <p:nvSpPr>
            <p:cNvPr id="102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Rectangle 34"/>
            <p:cNvSpPr>
              <a:spLocks noChangeArrowheads="1"/>
            </p:cNvSpPr>
            <p:nvPr/>
          </p:nvSpPr>
          <p:spPr bwMode="auto">
            <a:xfrm>
              <a:off x="1747551" y="2293218"/>
              <a:ext cx="13578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XFEL </a:t>
              </a:r>
              <a:r>
                <a:rPr lang="en-GB" sz="1400" b="1" dirty="0" err="1" smtClean="0">
                  <a:solidFill>
                    <a:prstClr val="white"/>
                  </a:solidFill>
                  <a:latin typeface="Calibri"/>
                </a:rPr>
                <a:t>Coldbox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36" name="Straight Connector 135"/>
          <p:cNvCxnSpPr/>
          <p:nvPr/>
        </p:nvCxnSpPr>
        <p:spPr bwMode="auto">
          <a:xfrm flipV="1">
            <a:off x="5309347" y="3652689"/>
            <a:ext cx="0" cy="47084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6" name="Rectangle 145"/>
          <p:cNvSpPr/>
          <p:nvPr/>
        </p:nvSpPr>
        <p:spPr bwMode="auto">
          <a:xfrm>
            <a:off x="5182815" y="3663255"/>
            <a:ext cx="230788" cy="1753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5192970" y="3236637"/>
            <a:ext cx="1387966" cy="536575"/>
            <a:chOff x="1658437" y="2182077"/>
            <a:chExt cx="1387966" cy="536575"/>
          </a:xfrm>
        </p:grpSpPr>
        <p:sp>
          <p:nvSpPr>
            <p:cNvPr id="181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Rectangle 34"/>
            <p:cNvSpPr>
              <a:spLocks noChangeArrowheads="1"/>
            </p:cNvSpPr>
            <p:nvPr/>
          </p:nvSpPr>
          <p:spPr bwMode="auto">
            <a:xfrm>
              <a:off x="1688577" y="2228570"/>
              <a:ext cx="13578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84" name="Straight Arrow Connector 183"/>
          <p:cNvCxnSpPr>
            <a:stCxn id="181" idx="1"/>
            <a:endCxn id="64" idx="3"/>
          </p:cNvCxnSpPr>
          <p:nvPr/>
        </p:nvCxnSpPr>
        <p:spPr bwMode="auto">
          <a:xfrm flipH="1">
            <a:off x="4239428" y="3504925"/>
            <a:ext cx="953542" cy="392514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5" name="Group 14"/>
          <p:cNvGrpSpPr/>
          <p:nvPr/>
        </p:nvGrpSpPr>
        <p:grpSpPr>
          <a:xfrm>
            <a:off x="2851462" y="2775827"/>
            <a:ext cx="1387966" cy="536575"/>
            <a:chOff x="1658437" y="2182077"/>
            <a:chExt cx="1387966" cy="536575"/>
          </a:xfrm>
          <a:solidFill>
            <a:srgbClr val="FF0000"/>
          </a:solidFill>
        </p:grpSpPr>
        <p:sp>
          <p:nvSpPr>
            <p:cNvPr id="99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grp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Rectangle 34"/>
            <p:cNvSpPr>
              <a:spLocks noChangeArrowheads="1"/>
            </p:cNvSpPr>
            <p:nvPr/>
          </p:nvSpPr>
          <p:spPr bwMode="auto">
            <a:xfrm>
              <a:off x="1675877" y="2228570"/>
              <a:ext cx="1357826" cy="430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Warm He pumps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AMTF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133345" y="3232330"/>
            <a:ext cx="1387966" cy="536575"/>
            <a:chOff x="1658437" y="2182077"/>
            <a:chExt cx="1387966" cy="536575"/>
          </a:xfrm>
        </p:grpSpPr>
        <p:sp>
          <p:nvSpPr>
            <p:cNvPr id="186" name="Rectangle 32"/>
            <p:cNvSpPr>
              <a:spLocks noChangeArrowheads="1"/>
            </p:cNvSpPr>
            <p:nvPr/>
          </p:nvSpPr>
          <p:spPr bwMode="auto">
            <a:xfrm>
              <a:off x="1658437" y="2182077"/>
              <a:ext cx="1387966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7" name="Rectangle 34"/>
            <p:cNvSpPr>
              <a:spLocks noChangeArrowheads="1"/>
            </p:cNvSpPr>
            <p:nvPr/>
          </p:nvSpPr>
          <p:spPr bwMode="auto">
            <a:xfrm>
              <a:off x="1675877" y="2228570"/>
              <a:ext cx="13578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XFEL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err="1" smtClean="0">
                  <a:solidFill>
                    <a:prstClr val="white"/>
                  </a:solidFill>
                  <a:latin typeface="Calibri"/>
                </a:rPr>
                <a:t>Linac</a:t>
              </a: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 &amp; Injector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88" name="Straight Arrow Connector 187"/>
          <p:cNvCxnSpPr>
            <a:stCxn id="186" idx="1"/>
            <a:endCxn id="181" idx="3"/>
          </p:cNvCxnSpPr>
          <p:nvPr/>
        </p:nvCxnSpPr>
        <p:spPr bwMode="auto">
          <a:xfrm flipH="1">
            <a:off x="6580936" y="3500618"/>
            <a:ext cx="552409" cy="430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3" name="Rectangle 9"/>
          <p:cNvSpPr>
            <a:spLocks noChangeArrowheads="1"/>
          </p:cNvSpPr>
          <p:nvPr/>
        </p:nvSpPr>
        <p:spPr bwMode="auto">
          <a:xfrm>
            <a:off x="4241944" y="3934716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&lt; 29mbar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194" name="Rectangle 9"/>
          <p:cNvSpPr>
            <a:spLocks noChangeArrowheads="1"/>
          </p:cNvSpPr>
          <p:nvPr/>
        </p:nvSpPr>
        <p:spPr bwMode="auto">
          <a:xfrm>
            <a:off x="2090276" y="3951235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1000mbar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pic>
        <p:nvPicPr>
          <p:cNvPr id="35" name="Picture 34" descr="D:\My Documents local\conferences\XFEL Users Meeting 1_2017\20170104-MX2_1786-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85" y="2273314"/>
            <a:ext cx="1357826" cy="80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Z:\Schnautz\Kalte Kompressoren\H61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70" y="2165728"/>
            <a:ext cx="1394209" cy="92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9" descr="coldboxschi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2" y="1461615"/>
            <a:ext cx="1095954" cy="164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4239969" y="2709616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29mbar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2088301" y="2726135"/>
            <a:ext cx="13794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050" b="1" dirty="0" smtClean="0">
                <a:solidFill>
                  <a:schemeClr val="tx2"/>
                </a:solidFill>
              </a:rPr>
              <a:t>1000mbar</a:t>
            </a:r>
            <a:endParaRPr lang="en-US" altLang="de-DE" sz="1050" b="1" dirty="0">
              <a:solidFill>
                <a:schemeClr val="tx2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09347" y="1113470"/>
            <a:ext cx="3714340" cy="9233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dirty="0" smtClean="0">
                <a:solidFill>
                  <a:schemeClr val="tx2"/>
                </a:solidFill>
                <a:latin typeface="Calibri"/>
              </a:rPr>
              <a:t>Normal operation configuration after internal </a:t>
            </a:r>
            <a:r>
              <a:rPr lang="en-US" sz="1800" b="1" dirty="0" err="1" smtClean="0">
                <a:solidFill>
                  <a:schemeClr val="tx2"/>
                </a:solidFill>
                <a:latin typeface="Calibri"/>
              </a:rPr>
              <a:t>pumpdown</a:t>
            </a:r>
            <a:r>
              <a:rPr lang="en-US" sz="1800" b="1" dirty="0" smtClean="0">
                <a:solidFill>
                  <a:schemeClr val="tx2"/>
                </a:solidFill>
                <a:latin typeface="Calibri"/>
              </a:rPr>
              <a:t> and re-connection of XFEL </a:t>
            </a:r>
            <a:r>
              <a:rPr lang="en-US" sz="1800" b="1" dirty="0" err="1" smtClean="0">
                <a:solidFill>
                  <a:schemeClr val="tx2"/>
                </a:solidFill>
                <a:latin typeface="Calibri"/>
              </a:rPr>
              <a:t>linac</a:t>
            </a:r>
            <a:r>
              <a:rPr lang="en-US" sz="1800" b="1" dirty="0" smtClean="0">
                <a:solidFill>
                  <a:schemeClr val="tx2"/>
                </a:solidFill>
                <a:latin typeface="Calibri"/>
              </a:rPr>
              <a:t>/injector</a:t>
            </a:r>
            <a:endParaRPr lang="en-US" sz="18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082650" y="2355493"/>
            <a:ext cx="775411" cy="420333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R</a:t>
            </a:r>
            <a:r>
              <a:rPr lang="de-DE" sz="1600" dirty="0" err="1" smtClean="0"/>
              <a:t>ecovery</a:t>
            </a:r>
            <a:r>
              <a:rPr lang="de-DE" sz="1600" dirty="0" smtClean="0"/>
              <a:t> </a:t>
            </a:r>
            <a:r>
              <a:rPr lang="de-DE" sz="1600" dirty="0"/>
              <a:t>after </a:t>
            </a:r>
            <a:r>
              <a:rPr lang="de-DE" sz="1600" dirty="0" err="1"/>
              <a:t>shutdown</a:t>
            </a:r>
            <a:r>
              <a:rPr lang="de-DE" sz="1600" dirty="0"/>
              <a:t> (e.g. </a:t>
            </a:r>
            <a:r>
              <a:rPr lang="de-DE" sz="1600" dirty="0" err="1"/>
              <a:t>bearing</a:t>
            </a:r>
            <a:r>
              <a:rPr lang="de-DE" sz="1600" dirty="0"/>
              <a:t> </a:t>
            </a:r>
            <a:r>
              <a:rPr lang="de-DE" sz="1600" dirty="0" err="1" smtClean="0"/>
              <a:t>failure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4739012" y="4528128"/>
            <a:ext cx="2100171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None/>
            </a:pPr>
            <a:r>
              <a:rPr lang="en-US" altLang="de-DE" sz="1200" b="1" dirty="0" smtClean="0">
                <a:solidFill>
                  <a:srgbClr val="FF0000"/>
                </a:solidFill>
              </a:rPr>
              <a:t>Re-connection of </a:t>
            </a:r>
            <a:r>
              <a:rPr lang="en-US" altLang="de-DE" sz="1200" b="1" dirty="0" err="1" smtClean="0">
                <a:solidFill>
                  <a:srgbClr val="FF0000"/>
                </a:solidFill>
              </a:rPr>
              <a:t>linac</a:t>
            </a:r>
            <a:r>
              <a:rPr lang="en-US" altLang="de-DE" sz="1200" b="1" dirty="0" smtClean="0">
                <a:solidFill>
                  <a:srgbClr val="FF0000"/>
                </a:solidFill>
              </a:rPr>
              <a:t> at sub atmospheric pressure</a:t>
            </a:r>
            <a:endParaRPr lang="en-US" altLang="de-DE" sz="1200" b="1" dirty="0">
              <a:solidFill>
                <a:srgbClr val="FF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390866" y="3523401"/>
            <a:ext cx="1093446" cy="799451"/>
            <a:chOff x="6390866" y="3606526"/>
            <a:chExt cx="1093446" cy="799451"/>
          </a:xfrm>
        </p:grpSpPr>
        <p:sp>
          <p:nvSpPr>
            <p:cNvPr id="59" name="Rectangle 9"/>
            <p:cNvSpPr>
              <a:spLocks noChangeArrowheads="1"/>
            </p:cNvSpPr>
            <p:nvPr/>
          </p:nvSpPr>
          <p:spPr bwMode="auto">
            <a:xfrm>
              <a:off x="6390866" y="4152061"/>
              <a:ext cx="1093446" cy="2539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050" b="1" dirty="0" smtClean="0">
                  <a:solidFill>
                    <a:schemeClr val="tx2"/>
                  </a:solidFill>
                </a:rPr>
                <a:t>2K return flow</a:t>
              </a:r>
              <a:endParaRPr lang="en-US" altLang="de-DE" sz="1050" b="1" dirty="0">
                <a:solidFill>
                  <a:schemeClr val="tx2"/>
                </a:solidFill>
              </a:endParaRPr>
            </a:p>
          </p:txBody>
        </p:sp>
        <p:cxnSp>
          <p:nvCxnSpPr>
            <p:cNvPr id="61" name="Straight Arrow Connector 60"/>
            <p:cNvCxnSpPr>
              <a:stCxn id="59" idx="0"/>
            </p:cNvCxnSpPr>
            <p:nvPr/>
          </p:nvCxnSpPr>
          <p:spPr bwMode="auto">
            <a:xfrm flipH="1" flipV="1">
              <a:off x="6857141" y="3606526"/>
              <a:ext cx="80448" cy="545535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62" name="Straight Arrow Connector 61"/>
          <p:cNvCxnSpPr/>
          <p:nvPr/>
        </p:nvCxnSpPr>
        <p:spPr bwMode="auto">
          <a:xfrm flipH="1" flipV="1">
            <a:off x="4287762" y="4153007"/>
            <a:ext cx="416562" cy="347631"/>
          </a:xfrm>
          <a:prstGeom prst="straightConnector1">
            <a:avLst/>
          </a:prstGeom>
          <a:noFill/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63" name="Picture 2" descr="Z:\Schnautz\Kalte Kompressoren\H61A99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62" y="4953695"/>
            <a:ext cx="1440493" cy="9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4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501512" y="6737574"/>
            <a:ext cx="473270" cy="1433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/>
              <a:t>R</a:t>
            </a:r>
            <a:r>
              <a:rPr lang="de-DE" sz="1600" dirty="0" err="1" smtClean="0"/>
              <a:t>ecovery</a:t>
            </a:r>
            <a:r>
              <a:rPr lang="de-DE" sz="1600" dirty="0" smtClean="0"/>
              <a:t> </a:t>
            </a:r>
            <a:r>
              <a:rPr lang="de-DE" sz="1600" dirty="0"/>
              <a:t>after </a:t>
            </a:r>
            <a:r>
              <a:rPr lang="de-DE" sz="1600" dirty="0" err="1"/>
              <a:t>shutdown</a:t>
            </a:r>
            <a:r>
              <a:rPr lang="de-DE" sz="1600" dirty="0"/>
              <a:t> (e.g. </a:t>
            </a:r>
            <a:r>
              <a:rPr lang="de-DE" sz="1600" dirty="0" err="1"/>
              <a:t>bearing</a:t>
            </a:r>
            <a:r>
              <a:rPr lang="de-DE" sz="1600" dirty="0"/>
              <a:t> </a:t>
            </a:r>
            <a:r>
              <a:rPr lang="de-DE" sz="1600" dirty="0" err="1" smtClean="0"/>
              <a:t>failure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2" name="Rectangle 1"/>
          <p:cNvSpPr/>
          <p:nvPr/>
        </p:nvSpPr>
        <p:spPr>
          <a:xfrm>
            <a:off x="811716" y="1471780"/>
            <a:ext cx="68698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Switch XFEL </a:t>
            </a:r>
            <a:r>
              <a:rPr lang="en-US" altLang="de-DE" sz="1600" b="1" dirty="0" err="1">
                <a:solidFill>
                  <a:schemeClr val="tx2"/>
                </a:solidFill>
              </a:rPr>
              <a:t>l</a:t>
            </a:r>
            <a:r>
              <a:rPr lang="en-US" altLang="de-DE" sz="1600" b="1" dirty="0" err="1" smtClean="0">
                <a:solidFill>
                  <a:schemeClr val="tx2"/>
                </a:solidFill>
              </a:rPr>
              <a:t>inac</a:t>
            </a:r>
            <a:r>
              <a:rPr lang="en-US" altLang="de-DE" sz="1600" b="1" dirty="0" smtClean="0">
                <a:solidFill>
                  <a:schemeClr val="tx2"/>
                </a:solidFill>
              </a:rPr>
              <a:t> from cold compressors to warm He pumps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Warm up of cold compressors</a:t>
            </a:r>
            <a:endParaRPr lang="en-US" altLang="de-DE" sz="1600" b="1" dirty="0">
              <a:solidFill>
                <a:schemeClr val="tx2"/>
              </a:solidFill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>
                <a:solidFill>
                  <a:schemeClr val="tx2"/>
                </a:solidFill>
              </a:rPr>
              <a:t>Exchange of CC-motor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>
                <a:solidFill>
                  <a:schemeClr val="tx2"/>
                </a:solidFill>
              </a:rPr>
              <a:t>Pump &amp; purge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>
                <a:solidFill>
                  <a:schemeClr val="tx2"/>
                </a:solidFill>
              </a:rPr>
              <a:t>Stand alone operation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>
                <a:solidFill>
                  <a:schemeClr val="tx2"/>
                </a:solidFill>
              </a:rPr>
              <a:t>Cool </a:t>
            </a:r>
            <a:r>
              <a:rPr lang="en-US" altLang="de-DE" sz="1600" b="1" dirty="0" smtClean="0">
                <a:solidFill>
                  <a:schemeClr val="tx2"/>
                </a:solidFill>
              </a:rPr>
              <a:t>down of cold compressors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Prepare for pump down</a:t>
            </a:r>
            <a:endParaRPr lang="en-US" altLang="de-DE" sz="1600" b="1" dirty="0">
              <a:solidFill>
                <a:schemeClr val="tx2"/>
              </a:solidFill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Strat internal </a:t>
            </a:r>
            <a:r>
              <a:rPr lang="en-US" altLang="de-DE" sz="1600" b="1" dirty="0">
                <a:solidFill>
                  <a:schemeClr val="tx2"/>
                </a:solidFill>
              </a:rPr>
              <a:t>pump down  (&lt; 29mbar</a:t>
            </a:r>
            <a:r>
              <a:rPr lang="en-US" altLang="de-DE" sz="1600" b="1" dirty="0" smtClean="0">
                <a:solidFill>
                  <a:schemeClr val="tx2"/>
                </a:solidFill>
              </a:rPr>
              <a:t>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Start connection of cold compressors to XFEL </a:t>
            </a:r>
            <a:r>
              <a:rPr lang="en-US" altLang="de-DE" sz="1600" b="1" dirty="0" err="1" smtClean="0">
                <a:solidFill>
                  <a:schemeClr val="tx2"/>
                </a:solidFill>
              </a:rPr>
              <a:t>Linac</a:t>
            </a:r>
            <a:endParaRPr lang="en-US" altLang="de-DE" sz="1600" b="1" dirty="0" smtClean="0">
              <a:solidFill>
                <a:schemeClr val="tx2"/>
              </a:solidFill>
            </a:endParaRPr>
          </a:p>
          <a:p>
            <a:pPr marL="857250" lvl="1" indent="-400050" algn="just">
              <a:buFont typeface="+mj-lt"/>
              <a:buAutoNum type="romanU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Open cold compressor inlet valves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Re-connect XFEL </a:t>
            </a:r>
            <a:r>
              <a:rPr lang="en-US" altLang="de-DE" sz="1600" b="1" dirty="0" err="1" smtClean="0">
                <a:solidFill>
                  <a:schemeClr val="tx2"/>
                </a:solidFill>
              </a:rPr>
              <a:t>linac</a:t>
            </a:r>
            <a:r>
              <a:rPr lang="en-US" altLang="de-DE" sz="1600" b="1" dirty="0" smtClean="0">
                <a:solidFill>
                  <a:schemeClr val="tx2"/>
                </a:solidFill>
              </a:rPr>
              <a:t> at sub atmospheric pressure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 Prepare for process stabilization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Create sufficient return flow from </a:t>
            </a:r>
            <a:r>
              <a:rPr lang="en-US" altLang="de-DE" sz="1600" b="1" dirty="0" err="1" smtClean="0">
                <a:solidFill>
                  <a:schemeClr val="tx2"/>
                </a:solidFill>
              </a:rPr>
              <a:t>linac</a:t>
            </a:r>
            <a:r>
              <a:rPr lang="en-US" altLang="de-DE" sz="1600" b="1" dirty="0" smtClean="0">
                <a:solidFill>
                  <a:schemeClr val="tx2"/>
                </a:solidFill>
              </a:rPr>
              <a:t> (e.g. by heating)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 Start cascaded regulation for pressure adjustment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 Start heat load compensation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altLang="de-DE" sz="1600" b="1" dirty="0" smtClean="0">
                <a:solidFill>
                  <a:schemeClr val="tx2"/>
                </a:solidFill>
              </a:rPr>
              <a:t> Stabilize operation   </a:t>
            </a:r>
            <a:endParaRPr lang="en-US" altLang="de-DE" sz="1600" b="1" dirty="0">
              <a:solidFill>
                <a:schemeClr val="tx2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26665" y="1113470"/>
            <a:ext cx="6126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Sequence for recovery after shutdown (e.g. bearing failure)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91168" y="1482801"/>
            <a:ext cx="6371112" cy="4958942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07936" y="2948683"/>
            <a:ext cx="2615516" cy="1490621"/>
            <a:chOff x="6507936" y="2948683"/>
            <a:chExt cx="2615516" cy="1490621"/>
          </a:xfrm>
        </p:grpSpPr>
        <p:cxnSp>
          <p:nvCxnSpPr>
            <p:cNvPr id="66" name="Straight Arrow Connector 65"/>
            <p:cNvCxnSpPr>
              <a:stCxn id="68" idx="0"/>
            </p:cNvCxnSpPr>
            <p:nvPr/>
          </p:nvCxnSpPr>
          <p:spPr bwMode="auto">
            <a:xfrm flipH="1" flipV="1">
              <a:off x="6507936" y="2948683"/>
              <a:ext cx="1653615" cy="536514"/>
            </a:xfrm>
            <a:prstGeom prst="straightConnector1">
              <a:avLst/>
            </a:prstGeom>
            <a:noFill/>
            <a:ln w="1905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68" name="Rectangle 9"/>
            <p:cNvSpPr>
              <a:spLocks noChangeArrowheads="1"/>
            </p:cNvSpPr>
            <p:nvPr/>
          </p:nvSpPr>
          <p:spPr bwMode="auto">
            <a:xfrm>
              <a:off x="7199649" y="3485197"/>
              <a:ext cx="1923803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buNone/>
              </a:pPr>
              <a:r>
                <a:rPr lang="en-US" altLang="de-DE" sz="1400" b="1" dirty="0" smtClean="0">
                  <a:solidFill>
                    <a:srgbClr val="FF0000"/>
                  </a:solidFill>
                </a:rPr>
                <a:t>Procedure has been automated by DESY  for 99% to save time and personal!</a:t>
              </a:r>
              <a:endParaRPr lang="en-US" altLang="de-DE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 rot="16200000">
            <a:off x="-1927567" y="3792994"/>
            <a:ext cx="4958939" cy="33855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altLang="de-DE" sz="1600" b="1" dirty="0" smtClean="0">
                <a:solidFill>
                  <a:srgbClr val="FF0000"/>
                </a:solidFill>
              </a:rPr>
              <a:t>Permanently adapt parameter to current situation</a:t>
            </a:r>
          </a:p>
        </p:txBody>
      </p:sp>
    </p:spTree>
    <p:extLst>
      <p:ext uri="{BB962C8B-B14F-4D97-AF65-F5344CB8AC3E}">
        <p14:creationId xmlns:p14="http://schemas.microsoft.com/office/powerpoint/2010/main" val="297738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4666" y="1046452"/>
            <a:ext cx="8885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solidFill>
                  <a:schemeClr val="tx2"/>
                </a:solidFill>
                <a:latin typeface="Calibri"/>
              </a:rPr>
              <a:t>XFEL cryogenic system: Summary</a:t>
            </a:r>
            <a:endParaRPr lang="en-US" sz="1800" b="1" u="sng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0700" y="2453925"/>
            <a:ext cx="821520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ct val="0"/>
              </a:spcBef>
              <a:defRPr/>
            </a:pP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2K </a:t>
            </a:r>
            <a:r>
              <a:rPr lang="en-US" sz="16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pressure </a:t>
            </a: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stability is excellent (0.3%)</a:t>
            </a: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The cascaded pressure regulation in combination with the automatic heat load compensation improved the pressure stability significantly </a:t>
            </a: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Even dynamic procedures (power ramping, </a:t>
            </a:r>
            <a:r>
              <a:rPr lang="en-US" sz="1600" b="1" kern="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rf</a:t>
            </a: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-shutdown, etc.) can be compensated quite well without affecting the pressure stability drastically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de-DE" sz="1600" dirty="0" smtClean="0"/>
              <a:t>Summary</a:t>
            </a:r>
            <a:endParaRPr lang="de-DE" sz="1600" dirty="0"/>
          </a:p>
        </p:txBody>
      </p:sp>
      <p:sp>
        <p:nvSpPr>
          <p:cNvPr id="14" name="Rectangle 13"/>
          <p:cNvSpPr/>
          <p:nvPr/>
        </p:nvSpPr>
        <p:spPr>
          <a:xfrm>
            <a:off x="226832" y="4779168"/>
            <a:ext cx="8616917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1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recovery effort after a cold compressor shutdown (e.g. bearing failure) is minimized</a:t>
            </a: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 by …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… the possibility of the stand alone CC-bypass operation and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… the automation of the </a:t>
            </a:r>
            <a:r>
              <a:rPr lang="en-US" sz="1600" b="1" kern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recovery procedure</a:t>
            </a:r>
            <a:endParaRPr lang="en-US" sz="1600" b="1" kern="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666" y="1389683"/>
            <a:ext cx="89639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ct val="0"/>
              </a:spcBef>
              <a:defRPr/>
            </a:pP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commissioning of the XFEL </a:t>
            </a:r>
            <a:r>
              <a:rPr lang="en-US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cryo</a:t>
            </a: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 plant (4K) was successful</a:t>
            </a:r>
          </a:p>
          <a:p>
            <a:pPr marL="742950" lvl="2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performance results comply with the specification</a:t>
            </a:r>
            <a:endParaRPr lang="en-US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034" y="1918996"/>
            <a:ext cx="89639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ct val="0"/>
              </a:spcBef>
              <a:defRPr/>
            </a:pP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first cooldown of the XFEL </a:t>
            </a:r>
            <a:r>
              <a:rPr lang="en-US" sz="1600" b="1" kern="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linac</a:t>
            </a: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/injector was successful</a:t>
            </a:r>
          </a:p>
          <a:p>
            <a:pPr marL="742950" lvl="2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No major problems occurred (e.g. cold leaks)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0584" y="3757657"/>
            <a:ext cx="896392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ct val="0"/>
              </a:spcBef>
              <a:defRPr/>
            </a:pP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</a:t>
            </a:r>
            <a:r>
              <a:rPr lang="en-US" sz="16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bearing problems of the cold compressor motors are not yet </a:t>
            </a:r>
            <a:r>
              <a:rPr lang="en-US" sz="16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solved</a:t>
            </a: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Many theories </a:t>
            </a: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were discussed, </a:t>
            </a:r>
            <a:r>
              <a:rPr lang="en-US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some of them </a:t>
            </a: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were </a:t>
            </a:r>
            <a:r>
              <a:rPr lang="en-US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identified as relevant</a:t>
            </a: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Improvements since </a:t>
            </a:r>
            <a:r>
              <a:rPr lang="en-US" sz="1600" b="1" kern="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commissiong</a:t>
            </a: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– but general </a:t>
            </a:r>
            <a:r>
              <a:rPr lang="en-US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problem still has to be solved</a:t>
            </a:r>
            <a:endParaRPr lang="en-US" sz="1600" b="1" kern="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742950" lvl="2" indent="-285750" algn="just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 new motor design has to be developed soon to guarantee reliable </a:t>
            </a:r>
            <a:r>
              <a:rPr lang="en-US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XFEL user </a:t>
            </a:r>
            <a:r>
              <a:rPr lang="en-US" sz="1600" b="1" kern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operation</a:t>
            </a:r>
            <a:endParaRPr lang="en-US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84592" y="2829614"/>
            <a:ext cx="5109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3200" b="1" u="sng" dirty="0" smtClean="0">
                <a:solidFill>
                  <a:schemeClr val="tx2"/>
                </a:solidFill>
                <a:latin typeface="Calibri"/>
              </a:rPr>
              <a:t>Thank you for your attention</a:t>
            </a:r>
            <a:endParaRPr lang="en-US" sz="3200" b="1" u="sng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Cold</a:t>
            </a:r>
            <a:r>
              <a:rPr lang="de-DE" sz="2200" dirty="0" smtClean="0"/>
              <a:t> </a:t>
            </a:r>
            <a:r>
              <a:rPr lang="de-DE" sz="2200" dirty="0" err="1" smtClean="0"/>
              <a:t>compressors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81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43280" y="3952288"/>
            <a:ext cx="62726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endParaRPr lang="de-DE" sz="2000" dirty="0" smtClean="0">
              <a:solidFill>
                <a:srgbClr val="00B0F0"/>
              </a:solidFill>
            </a:endParaRP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b="1" dirty="0" smtClean="0">
                <a:solidFill>
                  <a:schemeClr val="tx2"/>
                </a:solidFill>
              </a:rPr>
              <a:t>8 </a:t>
            </a:r>
            <a:r>
              <a:rPr lang="de-DE" sz="2000" b="1" dirty="0" err="1" smtClean="0">
                <a:solidFill>
                  <a:schemeClr val="tx2"/>
                </a:solidFill>
              </a:rPr>
              <a:t>cavities</a:t>
            </a:r>
            <a:r>
              <a:rPr lang="de-DE" sz="2000" b="1" dirty="0" smtClean="0">
                <a:solidFill>
                  <a:schemeClr val="tx2"/>
                </a:solidFill>
              </a:rPr>
              <a:t> + </a:t>
            </a:r>
            <a:r>
              <a:rPr lang="de-DE" sz="2000" b="1" dirty="0" err="1" smtClean="0">
                <a:solidFill>
                  <a:schemeClr val="tx2"/>
                </a:solidFill>
              </a:rPr>
              <a:t>sc</a:t>
            </a:r>
            <a:r>
              <a:rPr lang="de-DE" sz="2000" b="1" dirty="0" smtClean="0">
                <a:solidFill>
                  <a:schemeClr val="tx2"/>
                </a:solidFill>
              </a:rPr>
              <a:t> Quadrupole = 12m </a:t>
            </a:r>
            <a:r>
              <a:rPr lang="de-DE" sz="2000" b="1" dirty="0" err="1" smtClean="0">
                <a:solidFill>
                  <a:schemeClr val="tx2"/>
                </a:solidFill>
              </a:rPr>
              <a:t>Cryomodule</a:t>
            </a:r>
            <a:endParaRPr lang="en-US" sz="2000" b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28" y="1957478"/>
            <a:ext cx="3675332" cy="228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" y="4737118"/>
            <a:ext cx="8596253" cy="150336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50" y="2181137"/>
            <a:ext cx="2551554" cy="241244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9579" y="1170837"/>
            <a:ext cx="82402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b="1" dirty="0" smtClean="0">
                <a:solidFill>
                  <a:schemeClr val="accent3"/>
                </a:solidFill>
              </a:rPr>
              <a:t>768  </a:t>
            </a:r>
            <a:r>
              <a:rPr lang="de-DE" sz="2000" b="1" dirty="0" err="1">
                <a:solidFill>
                  <a:schemeClr val="accent3"/>
                </a:solidFill>
              </a:rPr>
              <a:t>s</a:t>
            </a:r>
            <a:r>
              <a:rPr lang="de-DE" sz="2000" b="1" dirty="0" err="1" smtClean="0">
                <a:solidFill>
                  <a:schemeClr val="accent3"/>
                </a:solidFill>
              </a:rPr>
              <a:t>uperconducting</a:t>
            </a:r>
            <a:r>
              <a:rPr lang="de-DE" sz="2000" b="1" dirty="0" smtClean="0">
                <a:solidFill>
                  <a:schemeClr val="accent3"/>
                </a:solidFill>
              </a:rPr>
              <a:t> 9-cell   1.3 GHz </a:t>
            </a:r>
            <a:r>
              <a:rPr lang="de-DE" sz="2000" b="1" dirty="0" err="1" smtClean="0">
                <a:solidFill>
                  <a:schemeClr val="accent3"/>
                </a:solidFill>
              </a:rPr>
              <a:t>cavities</a:t>
            </a:r>
            <a:endParaRPr lang="de-DE" sz="2000" b="1" dirty="0" smtClean="0">
              <a:solidFill>
                <a:schemeClr val="accent3"/>
              </a:solidFill>
            </a:endParaRP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b="1" dirty="0" smtClean="0">
                <a:solidFill>
                  <a:schemeClr val="accent3"/>
                </a:solidFill>
              </a:rPr>
              <a:t>Helium II </a:t>
            </a:r>
            <a:r>
              <a:rPr lang="de-DE" sz="2000" b="1" dirty="0" err="1" smtClean="0">
                <a:solidFill>
                  <a:schemeClr val="accent3"/>
                </a:solidFill>
              </a:rPr>
              <a:t>bath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cooling</a:t>
            </a:r>
            <a:r>
              <a:rPr lang="de-DE" sz="2000" b="1" dirty="0" smtClean="0">
                <a:solidFill>
                  <a:schemeClr val="accent3"/>
                </a:solidFill>
              </a:rPr>
              <a:t> at 2.0 K   -  5/8K </a:t>
            </a:r>
            <a:r>
              <a:rPr lang="de-DE" sz="2000" b="1" dirty="0" err="1" smtClean="0">
                <a:solidFill>
                  <a:schemeClr val="accent3"/>
                </a:solidFill>
              </a:rPr>
              <a:t>and</a:t>
            </a:r>
            <a:r>
              <a:rPr lang="de-DE" sz="2000" b="1" dirty="0" smtClean="0">
                <a:solidFill>
                  <a:schemeClr val="accent3"/>
                </a:solidFill>
              </a:rPr>
              <a:t> 40/80K thermal </a:t>
            </a:r>
            <a:r>
              <a:rPr lang="de-DE" sz="2000" b="1" dirty="0" err="1" smtClean="0">
                <a:solidFill>
                  <a:schemeClr val="accent3"/>
                </a:solidFill>
              </a:rPr>
              <a:t>shields</a:t>
            </a:r>
            <a:endParaRPr lang="de-DE" sz="2000" b="1" dirty="0" smtClean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0451" y="3313584"/>
            <a:ext cx="14830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European XFEL Project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000" dirty="0" smtClean="0"/>
              <a:t>European XFEL Project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880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cryogenic</a:t>
            </a:r>
            <a:r>
              <a:rPr lang="de-DE" sz="2200" dirty="0" smtClean="0"/>
              <a:t> </a:t>
            </a:r>
            <a:r>
              <a:rPr lang="en-US" sz="2200" dirty="0" smtClean="0"/>
              <a:t>system</a:t>
            </a:r>
            <a:br>
              <a:rPr lang="en-US" sz="2200" dirty="0" smtClean="0"/>
            </a:br>
            <a:r>
              <a:rPr lang="de-DE" sz="1600" dirty="0" err="1" smtClean="0"/>
              <a:t>Overview</a:t>
            </a:r>
            <a:endParaRPr lang="de-DE" sz="1600" dirty="0"/>
          </a:p>
        </p:txBody>
      </p:sp>
      <p:pic>
        <p:nvPicPr>
          <p:cNvPr id="81" name="Picture 4" descr="Halle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96975"/>
            <a:ext cx="72009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30823" y="2256422"/>
            <a:ext cx="6039134" cy="527717"/>
            <a:chOff x="1612710" y="2263249"/>
            <a:chExt cx="6039134" cy="527717"/>
          </a:xfrm>
        </p:grpSpPr>
        <p:cxnSp>
          <p:nvCxnSpPr>
            <p:cNvPr id="3" name="Straight Arrow Connector 2"/>
            <p:cNvCxnSpPr/>
            <p:nvPr/>
          </p:nvCxnSpPr>
          <p:spPr bwMode="auto">
            <a:xfrm>
              <a:off x="3418764" y="2518012"/>
              <a:ext cx="4230806" cy="27295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418764" y="2299647"/>
              <a:ext cx="0" cy="491319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7651844" y="2285999"/>
              <a:ext cx="0" cy="491319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1612710" y="2263249"/>
              <a:ext cx="0" cy="491319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Arrow Connector 118"/>
            <p:cNvCxnSpPr/>
            <p:nvPr/>
          </p:nvCxnSpPr>
          <p:spPr bwMode="auto">
            <a:xfrm>
              <a:off x="1624083" y="2499814"/>
              <a:ext cx="1794681" cy="27295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120" name="TextBox 1"/>
          <p:cNvSpPr txBox="1">
            <a:spLocks noChangeArrowheads="1"/>
          </p:cNvSpPr>
          <p:nvPr/>
        </p:nvSpPr>
        <p:spPr bwMode="auto">
          <a:xfrm>
            <a:off x="4835887" y="2123655"/>
            <a:ext cx="1169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 b="1" kern="0" dirty="0" smtClean="0">
                <a:solidFill>
                  <a:srgbClr val="FFFF00"/>
                </a:solidFill>
              </a:rPr>
              <a:t>XFEL</a:t>
            </a:r>
            <a:endParaRPr kumimoji="0" lang="en-US" sz="2400" b="1" i="0" strike="noStrike" kern="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122" name="TextBox 1"/>
          <p:cNvSpPr txBox="1">
            <a:spLocks noChangeArrowheads="1"/>
          </p:cNvSpPr>
          <p:nvPr/>
        </p:nvSpPr>
        <p:spPr bwMode="auto">
          <a:xfrm>
            <a:off x="1861795" y="2104111"/>
            <a:ext cx="1304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 b="1" kern="0" dirty="0" smtClean="0">
                <a:solidFill>
                  <a:srgbClr val="FFFF00"/>
                </a:solidFill>
              </a:rPr>
              <a:t>FLASH</a:t>
            </a:r>
            <a:endParaRPr kumimoji="0" lang="en-US" sz="2400" b="1" i="0" strike="noStrike" kern="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1537644" y="1398887"/>
            <a:ext cx="6032313" cy="514069"/>
            <a:chOff x="1489878" y="2263249"/>
            <a:chExt cx="6086902" cy="514069"/>
          </a:xfrm>
        </p:grpSpPr>
        <p:cxnSp>
          <p:nvCxnSpPr>
            <p:cNvPr id="124" name="Straight Arrow Connector 123"/>
            <p:cNvCxnSpPr/>
            <p:nvPr/>
          </p:nvCxnSpPr>
          <p:spPr bwMode="auto">
            <a:xfrm>
              <a:off x="1510350" y="2508908"/>
              <a:ext cx="6036860" cy="36399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7576780" y="2285999"/>
              <a:ext cx="0" cy="491319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489878" y="2263249"/>
              <a:ext cx="0" cy="491319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129" name="TextBox 1"/>
          <p:cNvSpPr txBox="1">
            <a:spLocks noChangeArrowheads="1"/>
          </p:cNvSpPr>
          <p:nvPr/>
        </p:nvSpPr>
        <p:spPr bwMode="auto">
          <a:xfrm>
            <a:off x="3562111" y="1246576"/>
            <a:ext cx="2961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 b="1" kern="0" dirty="0" smtClean="0">
                <a:solidFill>
                  <a:srgbClr val="FFFF00"/>
                </a:solidFill>
              </a:rPr>
              <a:t>Former HERA</a:t>
            </a:r>
            <a:endParaRPr kumimoji="0" lang="en-US" sz="2400" b="1" i="0" strike="noStrike" kern="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01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Straight Arrow Connector 115"/>
          <p:cNvCxnSpPr>
            <a:endCxn id="108" idx="3"/>
          </p:cNvCxnSpPr>
          <p:nvPr/>
        </p:nvCxnSpPr>
        <p:spPr bwMode="auto">
          <a:xfrm flipH="1">
            <a:off x="4947451" y="2149947"/>
            <a:ext cx="2919580" cy="292894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" name="Text Box 240"/>
          <p:cNvSpPr txBox="1">
            <a:spLocks noChangeArrowheads="1"/>
          </p:cNvSpPr>
          <p:nvPr/>
        </p:nvSpPr>
        <p:spPr bwMode="auto">
          <a:xfrm>
            <a:off x="178168" y="1457916"/>
            <a:ext cx="1201270" cy="5539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endParaRPr lang="de-DE" sz="1200" b="1" u="sng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</a:t>
            </a:r>
          </a:p>
        </p:txBody>
      </p:sp>
      <p:sp>
        <p:nvSpPr>
          <p:cNvPr id="64" name="Rectangle 160"/>
          <p:cNvSpPr>
            <a:spLocks noChangeArrowheads="1"/>
          </p:cNvSpPr>
          <p:nvPr/>
        </p:nvSpPr>
        <p:spPr bwMode="auto">
          <a:xfrm>
            <a:off x="5798752" y="335404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41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5" name="Rectangle 160"/>
          <p:cNvSpPr>
            <a:spLocks noChangeArrowheads="1"/>
          </p:cNvSpPr>
          <p:nvPr/>
        </p:nvSpPr>
        <p:spPr bwMode="auto">
          <a:xfrm>
            <a:off x="7699778" y="335481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43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281567" y="1076336"/>
            <a:ext cx="200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XFEL-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Subplant</a:t>
            </a:r>
            <a:r>
              <a:rPr lang="en-US" sz="1600" b="1" kern="0" dirty="0" smtClean="0">
                <a:solidFill>
                  <a:schemeClr val="tx2"/>
                </a:solidFill>
              </a:rPr>
              <a:t> 41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270032" y="1075121"/>
            <a:ext cx="200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XFEL-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Subplant</a:t>
            </a:r>
            <a:r>
              <a:rPr lang="en-US" sz="1600" b="1" kern="0" dirty="0" smtClean="0">
                <a:solidFill>
                  <a:schemeClr val="tx2"/>
                </a:solidFill>
              </a:rPr>
              <a:t> 43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362206" y="1423516"/>
            <a:ext cx="1628105" cy="1930054"/>
            <a:chOff x="6615446" y="1795516"/>
            <a:chExt cx="1628105" cy="1930054"/>
          </a:xfrm>
        </p:grpSpPr>
        <p:sp>
          <p:nvSpPr>
            <p:cNvPr id="68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2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5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6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8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2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3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0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2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3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4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cxnSp>
        <p:nvCxnSpPr>
          <p:cNvPr id="106" name="Straight Arrow Connector 105"/>
          <p:cNvCxnSpPr>
            <a:endCxn id="108" idx="3"/>
          </p:cNvCxnSpPr>
          <p:nvPr/>
        </p:nvCxnSpPr>
        <p:spPr bwMode="auto">
          <a:xfrm flipH="1">
            <a:off x="4947451" y="2215035"/>
            <a:ext cx="966660" cy="227806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07" name="Straight Arrow Connector 106"/>
          <p:cNvCxnSpPr>
            <a:stCxn id="109" idx="2"/>
            <a:endCxn id="111" idx="3"/>
          </p:cNvCxnSpPr>
          <p:nvPr/>
        </p:nvCxnSpPr>
        <p:spPr bwMode="auto">
          <a:xfrm flipH="1">
            <a:off x="4954450" y="3685249"/>
            <a:ext cx="1337804" cy="130632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08" name="Picture 33" descr="kompressore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74" y="1318688"/>
            <a:ext cx="3380777" cy="224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9" descr="coldboxsch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1" y="3619216"/>
            <a:ext cx="1826239" cy="274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5" name="Straight Arrow Connector 114"/>
          <p:cNvCxnSpPr>
            <a:stCxn id="4" idx="2"/>
            <a:endCxn id="111" idx="3"/>
          </p:cNvCxnSpPr>
          <p:nvPr/>
        </p:nvCxnSpPr>
        <p:spPr bwMode="auto">
          <a:xfrm flipH="1">
            <a:off x="4954450" y="3685249"/>
            <a:ext cx="3235184" cy="130632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cryogenic</a:t>
            </a:r>
            <a:r>
              <a:rPr lang="de-DE" sz="2200" dirty="0" smtClean="0"/>
              <a:t> </a:t>
            </a:r>
            <a:r>
              <a:rPr lang="en-US" sz="2200" dirty="0" smtClean="0"/>
              <a:t>system</a:t>
            </a:r>
            <a:br>
              <a:rPr lang="en-US" sz="2200" dirty="0" smtClean="0"/>
            </a:br>
            <a:r>
              <a:rPr lang="de-DE" sz="1600" dirty="0" err="1" smtClean="0"/>
              <a:t>Overview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468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cryogenic</a:t>
            </a:r>
            <a:r>
              <a:rPr lang="de-DE" sz="2200" dirty="0" smtClean="0"/>
              <a:t> </a:t>
            </a:r>
            <a:r>
              <a:rPr lang="de-DE" sz="2200" dirty="0" err="1" smtClean="0"/>
              <a:t>system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1600" dirty="0" err="1" smtClean="0"/>
              <a:t>Overview</a:t>
            </a:r>
            <a:endParaRPr lang="de-DE" sz="1600" dirty="0"/>
          </a:p>
        </p:txBody>
      </p:sp>
      <p:sp>
        <p:nvSpPr>
          <p:cNvPr id="63" name="Text Box 240"/>
          <p:cNvSpPr txBox="1">
            <a:spLocks noChangeArrowheads="1"/>
          </p:cNvSpPr>
          <p:nvPr/>
        </p:nvSpPr>
        <p:spPr bwMode="auto">
          <a:xfrm>
            <a:off x="178168" y="1457916"/>
            <a:ext cx="1201270" cy="5539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endParaRPr lang="de-DE" sz="1200" b="1" u="sng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</a:t>
            </a:r>
          </a:p>
        </p:txBody>
      </p:sp>
      <p:sp>
        <p:nvSpPr>
          <p:cNvPr id="64" name="Rectangle 160"/>
          <p:cNvSpPr>
            <a:spLocks noChangeArrowheads="1"/>
          </p:cNvSpPr>
          <p:nvPr/>
        </p:nvSpPr>
        <p:spPr bwMode="auto">
          <a:xfrm>
            <a:off x="5798752" y="335404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41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5" name="Rectangle 160"/>
          <p:cNvSpPr>
            <a:spLocks noChangeArrowheads="1"/>
          </p:cNvSpPr>
          <p:nvPr/>
        </p:nvSpPr>
        <p:spPr bwMode="auto">
          <a:xfrm>
            <a:off x="7699778" y="335481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43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281567" y="1076336"/>
            <a:ext cx="200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XFEL-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Subplant</a:t>
            </a:r>
            <a:r>
              <a:rPr lang="en-US" sz="1600" b="1" kern="0" dirty="0" smtClean="0">
                <a:solidFill>
                  <a:schemeClr val="tx2"/>
                </a:solidFill>
              </a:rPr>
              <a:t> 41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270032" y="1075121"/>
            <a:ext cx="200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XFEL-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Subplant</a:t>
            </a:r>
            <a:r>
              <a:rPr lang="en-US" sz="1600" b="1" kern="0" dirty="0" smtClean="0">
                <a:solidFill>
                  <a:schemeClr val="tx2"/>
                </a:solidFill>
              </a:rPr>
              <a:t> 43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362206" y="1423516"/>
            <a:ext cx="1628105" cy="1930054"/>
            <a:chOff x="6615446" y="1795516"/>
            <a:chExt cx="1628105" cy="1930054"/>
          </a:xfrm>
        </p:grpSpPr>
        <p:sp>
          <p:nvSpPr>
            <p:cNvPr id="68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2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5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6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8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2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3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0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2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3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4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627" y="2750517"/>
            <a:ext cx="5398156" cy="3327405"/>
            <a:chOff x="1115618" y="901216"/>
            <a:chExt cx="8105984" cy="5236647"/>
          </a:xfrm>
        </p:grpSpPr>
        <p:pic>
          <p:nvPicPr>
            <p:cNvPr id="1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9" t="15724" r="8300" b="9648"/>
            <a:stretch/>
          </p:blipFill>
          <p:spPr bwMode="auto">
            <a:xfrm>
              <a:off x="1475656" y="1406719"/>
              <a:ext cx="7279943" cy="4555467"/>
            </a:xfrm>
            <a:prstGeom prst="rect">
              <a:avLst/>
            </a:prstGeom>
            <a:solidFill>
              <a:srgbClr val="E60D2E">
                <a:alpha val="61961"/>
              </a:srgbClr>
            </a:solidFill>
            <a:ln w="9525">
              <a:noFill/>
              <a:miter lim="800000"/>
              <a:headEnd/>
              <a:tailEnd/>
            </a:ln>
            <a:extLst/>
          </p:spPr>
        </p:pic>
        <p:sp>
          <p:nvSpPr>
            <p:cNvPr id="127" name="Rechteck 3"/>
            <p:cNvSpPr/>
            <p:nvPr/>
          </p:nvSpPr>
          <p:spPr bwMode="auto">
            <a:xfrm>
              <a:off x="2235537" y="5373216"/>
              <a:ext cx="6731988" cy="58897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FontTx/>
                <a:buNone/>
              </a:pPr>
              <a:endParaRPr lang="de-CH" sz="1600" smtClean="0">
                <a:solidFill>
                  <a:srgbClr val="261748"/>
                </a:solidFill>
                <a:latin typeface="LindeDaxPowerPoint" pitchFamily="34" charset="0"/>
              </a:endParaRPr>
            </a:p>
          </p:txBody>
        </p:sp>
        <p:sp>
          <p:nvSpPr>
            <p:cNvPr id="128" name="Rechteck 6"/>
            <p:cNvSpPr/>
            <p:nvPr/>
          </p:nvSpPr>
          <p:spPr bwMode="auto">
            <a:xfrm>
              <a:off x="8755599" y="1406719"/>
              <a:ext cx="466003" cy="430537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FontTx/>
                <a:buNone/>
              </a:pPr>
              <a:endParaRPr lang="de-CH" sz="1600" smtClean="0">
                <a:solidFill>
                  <a:srgbClr val="261748"/>
                </a:solidFill>
                <a:latin typeface="LindeDaxPowerPoint" pitchFamily="34" charset="0"/>
              </a:endParaRPr>
            </a:p>
          </p:txBody>
        </p:sp>
        <p:cxnSp>
          <p:nvCxnSpPr>
            <p:cNvPr id="129" name="Gerade Verbindung 4"/>
            <p:cNvCxnSpPr/>
            <p:nvPr/>
          </p:nvCxnSpPr>
          <p:spPr bwMode="auto">
            <a:xfrm>
              <a:off x="5943190" y="5543904"/>
              <a:ext cx="504057" cy="0"/>
            </a:xfrm>
            <a:prstGeom prst="line">
              <a:avLst/>
            </a:prstGeom>
            <a:solidFill>
              <a:schemeClr val="bg1"/>
            </a:solidFill>
            <a:ln w="508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" name="Gerade Verbindung 7"/>
            <p:cNvCxnSpPr/>
            <p:nvPr/>
          </p:nvCxnSpPr>
          <p:spPr bwMode="auto">
            <a:xfrm>
              <a:off x="5943190" y="5838989"/>
              <a:ext cx="504057" cy="0"/>
            </a:xfrm>
            <a:prstGeom prst="line">
              <a:avLst/>
            </a:prstGeom>
            <a:solidFill>
              <a:schemeClr val="bg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Gerade Verbindung 8"/>
            <p:cNvCxnSpPr/>
            <p:nvPr/>
          </p:nvCxnSpPr>
          <p:spPr bwMode="auto">
            <a:xfrm>
              <a:off x="5943190" y="6137863"/>
              <a:ext cx="504057" cy="0"/>
            </a:xfrm>
            <a:prstGeom prst="line">
              <a:avLst/>
            </a:prstGeom>
            <a:solidFill>
              <a:schemeClr val="bg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2" name="Rectangle 3"/>
            <p:cNvSpPr txBox="1">
              <a:spLocks noChangeArrowheads="1"/>
            </p:cNvSpPr>
            <p:nvPr/>
          </p:nvSpPr>
          <p:spPr bwMode="gray">
            <a:xfrm>
              <a:off x="6591259" y="5373217"/>
              <a:ext cx="2164339" cy="60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tabLst>
                  <a:tab pos="266700" algn="l"/>
                </a:tabLst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88" indent="455613" algn="l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tabLst>
                  <a:tab pos="266700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266700" indent="-263525" algn="l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buChar char="•"/>
                <a:tabLst>
                  <a:tab pos="266700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547688" indent="-279400" algn="l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buChar char="•"/>
                <a:tabLst>
                  <a:tab pos="266700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812800" indent="-263525" algn="l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buChar char="•"/>
                <a:tabLst>
                  <a:tab pos="266700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1270000" indent="-263525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buChar char="•"/>
                <a:tabLst>
                  <a:tab pos="266700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1727200" indent="-263525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buChar char="•"/>
                <a:tabLst>
                  <a:tab pos="266700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2184400" indent="-263525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buChar char="•"/>
                <a:tabLst>
                  <a:tab pos="266700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2641600" indent="-263525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30000"/>
                </a:spcAft>
                <a:buChar char="•"/>
                <a:tabLst>
                  <a:tab pos="266700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eaLnBrk="1" hangingPunct="1">
                <a:spcAft>
                  <a:spcPts val="0"/>
                </a:spcAft>
                <a:buNone/>
              </a:pPr>
              <a:r>
                <a:rPr lang="en-US" sz="1200" b="0" kern="0" dirty="0" smtClean="0">
                  <a:solidFill>
                    <a:srgbClr val="261748"/>
                  </a:solidFill>
                  <a:latin typeface="Calibri" panose="020F0502020204030204" pitchFamily="34" charset="0"/>
                </a:rPr>
                <a:t>To be modified</a:t>
              </a:r>
            </a:p>
            <a:p>
              <a:pPr marL="0" indent="0" eaLnBrk="1" hangingPunct="1">
                <a:spcAft>
                  <a:spcPts val="0"/>
                </a:spcAft>
                <a:buNone/>
              </a:pPr>
              <a:r>
                <a:rPr lang="en-US" sz="1200" b="0" kern="0" dirty="0" smtClean="0">
                  <a:solidFill>
                    <a:srgbClr val="261748"/>
                  </a:solidFill>
                  <a:latin typeface="Calibri" panose="020F0502020204030204" pitchFamily="34" charset="0"/>
                </a:rPr>
                <a:t>To be removed</a:t>
              </a:r>
            </a:p>
            <a:p>
              <a:pPr marL="0" indent="0" eaLnBrk="1" hangingPunct="1">
                <a:spcAft>
                  <a:spcPts val="0"/>
                </a:spcAft>
                <a:buNone/>
              </a:pPr>
              <a:r>
                <a:rPr lang="en-US" sz="1200" b="0" kern="0" dirty="0" smtClean="0">
                  <a:solidFill>
                    <a:srgbClr val="261748"/>
                  </a:solidFill>
                  <a:latin typeface="Calibri" panose="020F0502020204030204" pitchFamily="34" charset="0"/>
                </a:rPr>
                <a:t>No changes</a:t>
              </a:r>
            </a:p>
            <a:p>
              <a:pPr marL="0" indent="0" eaLnBrk="1" hangingPunct="1"/>
              <a:endParaRPr lang="en-US" kern="0" dirty="0" smtClean="0">
                <a:solidFill>
                  <a:srgbClr val="261748"/>
                </a:solidFill>
              </a:endParaRPr>
            </a:p>
            <a:p>
              <a:pPr lvl="2" eaLnBrk="1" hangingPunct="1"/>
              <a:endParaRPr lang="en-US" kern="0" dirty="0" smtClean="0">
                <a:solidFill>
                  <a:srgbClr val="261748"/>
                </a:solidFill>
              </a:endParaRPr>
            </a:p>
          </p:txBody>
        </p:sp>
        <p:sp>
          <p:nvSpPr>
            <p:cNvPr id="133" name="Rechteck 2"/>
            <p:cNvSpPr/>
            <p:nvPr/>
          </p:nvSpPr>
          <p:spPr bwMode="auto">
            <a:xfrm>
              <a:off x="1187624" y="4409492"/>
              <a:ext cx="1944216" cy="1302597"/>
            </a:xfrm>
            <a:prstGeom prst="rect">
              <a:avLst/>
            </a:prstGeom>
            <a:solidFill>
              <a:srgbClr val="E60D2E">
                <a:alpha val="2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FontTx/>
                <a:buNone/>
              </a:pPr>
              <a:endParaRPr lang="de-CH" sz="1600" smtClean="0">
                <a:solidFill>
                  <a:srgbClr val="261748"/>
                </a:solidFill>
                <a:latin typeface="LindeDaxPowerPoint" pitchFamily="34" charset="0"/>
              </a:endParaRPr>
            </a:p>
          </p:txBody>
        </p:sp>
        <p:sp>
          <p:nvSpPr>
            <p:cNvPr id="134" name="Textfeld 5"/>
            <p:cNvSpPr txBox="1"/>
            <p:nvPr/>
          </p:nvSpPr>
          <p:spPr>
            <a:xfrm>
              <a:off x="1187624" y="4409492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 smtClean="0">
                  <a:solidFill>
                    <a:srgbClr val="261748"/>
                  </a:solidFill>
                </a:rPr>
                <a:t>LN</a:t>
              </a:r>
              <a:r>
                <a:rPr lang="de-CH" b="1" baseline="-25000" dirty="0" smtClean="0">
                  <a:solidFill>
                    <a:srgbClr val="261748"/>
                  </a:solidFill>
                </a:rPr>
                <a:t>2</a:t>
              </a:r>
              <a:r>
                <a:rPr lang="de-CH" b="1" dirty="0" smtClean="0">
                  <a:solidFill>
                    <a:srgbClr val="261748"/>
                  </a:solidFill>
                </a:rPr>
                <a:t> </a:t>
              </a:r>
              <a:r>
                <a:rPr lang="de-CH" b="1" dirty="0" err="1">
                  <a:solidFill>
                    <a:srgbClr val="261748"/>
                  </a:solidFill>
                </a:rPr>
                <a:t>h</a:t>
              </a:r>
              <a:r>
                <a:rPr lang="de-CH" b="1" dirty="0" err="1" smtClean="0">
                  <a:solidFill>
                    <a:srgbClr val="261748"/>
                  </a:solidFill>
                </a:rPr>
                <a:t>eat</a:t>
              </a:r>
              <a:r>
                <a:rPr lang="de-CH" b="1" dirty="0" smtClean="0">
                  <a:solidFill>
                    <a:srgbClr val="261748"/>
                  </a:solidFill>
                </a:rPr>
                <a:t> </a:t>
              </a:r>
              <a:r>
                <a:rPr lang="de-CH" b="1" dirty="0" err="1" smtClean="0">
                  <a:solidFill>
                    <a:srgbClr val="261748"/>
                  </a:solidFill>
                </a:rPr>
                <a:t>exchanger</a:t>
              </a:r>
              <a:r>
                <a:rPr lang="de-CH" b="1" dirty="0" smtClean="0">
                  <a:solidFill>
                    <a:srgbClr val="261748"/>
                  </a:solidFill>
                </a:rPr>
                <a:t> </a:t>
              </a:r>
              <a:r>
                <a:rPr lang="de-CH" b="1" dirty="0" err="1" smtClean="0">
                  <a:solidFill>
                    <a:srgbClr val="261748"/>
                  </a:solidFill>
                </a:rPr>
                <a:t>removed</a:t>
              </a:r>
              <a:endParaRPr lang="de-CH" b="1" dirty="0">
                <a:solidFill>
                  <a:srgbClr val="261748"/>
                </a:solidFill>
              </a:endParaRPr>
            </a:p>
          </p:txBody>
        </p:sp>
        <p:sp>
          <p:nvSpPr>
            <p:cNvPr id="135" name="Rechteck 11"/>
            <p:cNvSpPr/>
            <p:nvPr/>
          </p:nvSpPr>
          <p:spPr bwMode="auto">
            <a:xfrm>
              <a:off x="1115618" y="901216"/>
              <a:ext cx="3835627" cy="360040"/>
            </a:xfrm>
            <a:prstGeom prst="rect">
              <a:avLst/>
            </a:prstGeom>
            <a:solidFill>
              <a:srgbClr val="00A6D6">
                <a:alpha val="2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FontTx/>
                <a:buNone/>
              </a:pPr>
              <a:endParaRPr lang="de-CH" sz="1600" smtClean="0">
                <a:solidFill>
                  <a:srgbClr val="261748"/>
                </a:solidFill>
                <a:latin typeface="LindeDaxPowerPoint" pitchFamily="34" charset="0"/>
              </a:endParaRPr>
            </a:p>
          </p:txBody>
        </p:sp>
        <p:sp>
          <p:nvSpPr>
            <p:cNvPr id="136" name="Textfeld 12"/>
            <p:cNvSpPr txBox="1"/>
            <p:nvPr/>
          </p:nvSpPr>
          <p:spPr>
            <a:xfrm>
              <a:off x="1327548" y="945418"/>
              <a:ext cx="3780646" cy="36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 smtClean="0">
                  <a:solidFill>
                    <a:srgbClr val="261748"/>
                  </a:solidFill>
                </a:rPr>
                <a:t> Re-arrangement </a:t>
              </a:r>
              <a:r>
                <a:rPr lang="de-CH" b="1" dirty="0" err="1" smtClean="0">
                  <a:solidFill>
                    <a:srgbClr val="261748"/>
                  </a:solidFill>
                </a:rPr>
                <a:t>of</a:t>
              </a:r>
              <a:r>
                <a:rPr lang="de-CH" b="1" dirty="0" smtClean="0">
                  <a:solidFill>
                    <a:srgbClr val="261748"/>
                  </a:solidFill>
                </a:rPr>
                <a:t> </a:t>
              </a:r>
              <a:r>
                <a:rPr lang="de-CH" b="1" dirty="0" err="1" smtClean="0">
                  <a:solidFill>
                    <a:srgbClr val="261748"/>
                  </a:solidFill>
                </a:rPr>
                <a:t>expansion</a:t>
              </a:r>
              <a:r>
                <a:rPr lang="de-CH" b="1" dirty="0" smtClean="0">
                  <a:solidFill>
                    <a:srgbClr val="261748"/>
                  </a:solidFill>
                </a:rPr>
                <a:t> </a:t>
              </a:r>
              <a:r>
                <a:rPr lang="de-CH" b="1" dirty="0" err="1" smtClean="0">
                  <a:solidFill>
                    <a:srgbClr val="261748"/>
                  </a:solidFill>
                </a:rPr>
                <a:t>turbines</a:t>
              </a:r>
              <a:endParaRPr lang="de-CH" b="1" dirty="0">
                <a:solidFill>
                  <a:srgbClr val="261748"/>
                </a:solidFill>
              </a:endParaRPr>
            </a:p>
          </p:txBody>
        </p:sp>
        <p:sp>
          <p:nvSpPr>
            <p:cNvPr id="137" name="Textfeld 13"/>
            <p:cNvSpPr txBox="1"/>
            <p:nvPr/>
          </p:nvSpPr>
          <p:spPr>
            <a:xfrm>
              <a:off x="3423439" y="5373216"/>
              <a:ext cx="2178092" cy="341376"/>
            </a:xfrm>
            <a:prstGeom prst="rect">
              <a:avLst/>
            </a:prstGeom>
            <a:solidFill>
              <a:srgbClr val="00A6D6">
                <a:alpha val="2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marR="0" indent="0" algn="ctr" defTabSz="914400" eaLnBrk="1" latinLnBrk="0" hangingPunct="1">
                <a:lnSpc>
                  <a:spcPct val="110000"/>
                </a:lnSpc>
                <a:buClrTx/>
                <a:buSzTx/>
                <a:buFontTx/>
                <a:buNone/>
                <a:tabLst/>
                <a:defRPr kumimoji="0" b="0" i="0" u="none" strike="noStrike" cap="none" normalizeH="0" baseline="0">
                  <a:ln>
                    <a:noFill/>
                  </a:ln>
                  <a:effectLst/>
                </a:defRPr>
              </a:lvl1pPr>
            </a:lstStyle>
            <a:p>
              <a:r>
                <a:rPr lang="de-CH" b="1" dirty="0">
                  <a:solidFill>
                    <a:srgbClr val="261748"/>
                  </a:solidFill>
                </a:rPr>
                <a:t>50% </a:t>
              </a:r>
              <a:r>
                <a:rPr lang="de-CH" b="1" dirty="0" err="1">
                  <a:solidFill>
                    <a:srgbClr val="261748"/>
                  </a:solidFill>
                </a:rPr>
                <a:t>of</a:t>
              </a:r>
              <a:r>
                <a:rPr lang="de-CH" b="1" dirty="0">
                  <a:solidFill>
                    <a:srgbClr val="261748"/>
                  </a:solidFill>
                </a:rPr>
                <a:t> </a:t>
              </a:r>
              <a:r>
                <a:rPr lang="de-CH" b="1" dirty="0" err="1" smtClean="0">
                  <a:solidFill>
                    <a:srgbClr val="261748"/>
                  </a:solidFill>
                </a:rPr>
                <a:t>piping</a:t>
              </a:r>
              <a:r>
                <a:rPr lang="de-CH" b="1" dirty="0" smtClean="0">
                  <a:solidFill>
                    <a:srgbClr val="261748"/>
                  </a:solidFill>
                </a:rPr>
                <a:t> </a:t>
              </a:r>
              <a:r>
                <a:rPr lang="de-CH" b="1" dirty="0" err="1" smtClean="0">
                  <a:solidFill>
                    <a:srgbClr val="261748"/>
                  </a:solidFill>
                </a:rPr>
                <a:t>modified</a:t>
              </a:r>
              <a:endParaRPr lang="de-CH" b="1" dirty="0">
                <a:solidFill>
                  <a:srgbClr val="261748"/>
                </a:solidFill>
              </a:endParaRPr>
            </a:p>
          </p:txBody>
        </p:sp>
      </p:grpSp>
      <p:cxnSp>
        <p:nvCxnSpPr>
          <p:cNvPr id="106" name="Straight Arrow Connector 105"/>
          <p:cNvCxnSpPr>
            <a:stCxn id="109" idx="2"/>
            <a:endCxn id="128" idx="1"/>
          </p:cNvCxnSpPr>
          <p:nvPr/>
        </p:nvCxnSpPr>
        <p:spPr bwMode="auto">
          <a:xfrm flipH="1">
            <a:off x="5181450" y="3685249"/>
            <a:ext cx="1110804" cy="75430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07" name="Straight Arrow Connector 106"/>
          <p:cNvCxnSpPr>
            <a:stCxn id="4" idx="2"/>
            <a:endCxn id="128" idx="1"/>
          </p:cNvCxnSpPr>
          <p:nvPr/>
        </p:nvCxnSpPr>
        <p:spPr bwMode="auto">
          <a:xfrm flipH="1">
            <a:off x="5181450" y="3685249"/>
            <a:ext cx="3008184" cy="75430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56" y="1395097"/>
            <a:ext cx="1075229" cy="163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066925" y="2322985"/>
            <a:ext cx="871831" cy="427532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2623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1201270" cy="5539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endParaRPr lang="de-DE" sz="1200" b="1" u="sng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</a:t>
            </a:r>
          </a:p>
        </p:txBody>
      </p:sp>
      <p:sp>
        <p:nvSpPr>
          <p:cNvPr id="64" name="Rectangle 160"/>
          <p:cNvSpPr>
            <a:spLocks noChangeArrowheads="1"/>
          </p:cNvSpPr>
          <p:nvPr/>
        </p:nvSpPr>
        <p:spPr bwMode="auto">
          <a:xfrm>
            <a:off x="5798752" y="335404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41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5" name="Rectangle 160"/>
          <p:cNvSpPr>
            <a:spLocks noChangeArrowheads="1"/>
          </p:cNvSpPr>
          <p:nvPr/>
        </p:nvSpPr>
        <p:spPr bwMode="auto">
          <a:xfrm>
            <a:off x="7699778" y="335481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43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281567" y="1076336"/>
            <a:ext cx="200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XFEL-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Subplant</a:t>
            </a:r>
            <a:r>
              <a:rPr lang="en-US" sz="1600" b="1" kern="0" dirty="0" smtClean="0">
                <a:solidFill>
                  <a:schemeClr val="tx2"/>
                </a:solidFill>
              </a:rPr>
              <a:t> 41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270032" y="1075121"/>
            <a:ext cx="200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chemeClr val="tx2"/>
                </a:solidFill>
              </a:rPr>
              <a:t>XFEL-</a:t>
            </a:r>
            <a:r>
              <a:rPr lang="en-US" sz="1600" b="1" kern="0" dirty="0" err="1" smtClean="0">
                <a:solidFill>
                  <a:schemeClr val="tx2"/>
                </a:solidFill>
              </a:rPr>
              <a:t>Subplant</a:t>
            </a:r>
            <a:r>
              <a:rPr lang="en-US" sz="1600" b="1" kern="0" dirty="0" smtClean="0">
                <a:solidFill>
                  <a:schemeClr val="tx2"/>
                </a:solidFill>
              </a:rPr>
              <a:t> 43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627313" y="1423516"/>
            <a:ext cx="2362998" cy="1930054"/>
            <a:chOff x="5880553" y="1795516"/>
            <a:chExt cx="2362998" cy="1930054"/>
          </a:xfrm>
        </p:grpSpPr>
        <p:sp>
          <p:nvSpPr>
            <p:cNvPr id="68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2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5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6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8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2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3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0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2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3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4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5880553" y="3146358"/>
              <a:ext cx="1517507" cy="311893"/>
              <a:chOff x="2931919" y="2578408"/>
              <a:chExt cx="1671993" cy="311893"/>
            </a:xfrm>
          </p:grpSpPr>
          <p:sp>
            <p:nvSpPr>
              <p:cNvPr id="116" name="Rectangle 115"/>
              <p:cNvSpPr/>
              <p:nvPr/>
            </p:nvSpPr>
            <p:spPr bwMode="auto">
              <a:xfrm>
                <a:off x="2931919" y="2578408"/>
                <a:ext cx="1357805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18" name="Rectangle 160"/>
              <p:cNvSpPr>
                <a:spLocks noChangeArrowheads="1"/>
              </p:cNvSpPr>
              <p:nvPr/>
            </p:nvSpPr>
            <p:spPr bwMode="auto">
              <a:xfrm>
                <a:off x="2996732" y="2619899"/>
                <a:ext cx="160718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XFEL-</a:t>
                </a:r>
                <a:r>
                  <a:rPr kumimoji="0" lang="de-DE" sz="1600" b="1" i="0" strike="noStrike" kern="0" cap="none" spc="0" normalizeH="0" baseline="0" noProof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Purifier</a:t>
                </a:r>
                <a:endParaRPr kumimoji="0" lang="en-GB" sz="1600" b="1" i="0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cxnSp>
        <p:nvCxnSpPr>
          <p:cNvPr id="121" name="Straight Arrow Connector 120"/>
          <p:cNvCxnSpPr/>
          <p:nvPr/>
        </p:nvCxnSpPr>
        <p:spPr bwMode="auto">
          <a:xfrm flipH="1">
            <a:off x="6280937" y="2938959"/>
            <a:ext cx="365907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/>
          <p:cNvCxnSpPr>
            <a:stCxn id="116" idx="3"/>
          </p:cNvCxnSpPr>
          <p:nvPr/>
        </p:nvCxnSpPr>
        <p:spPr bwMode="auto">
          <a:xfrm>
            <a:off x="7859662" y="2930305"/>
            <a:ext cx="329972" cy="865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53" y="1941539"/>
            <a:ext cx="3031613" cy="4042151"/>
          </a:xfrm>
          <a:prstGeom prst="rect">
            <a:avLst/>
          </a:prstGeom>
        </p:spPr>
      </p:pic>
      <p:cxnSp>
        <p:nvCxnSpPr>
          <p:cNvPr id="81" name="Straight Arrow Connector 80"/>
          <p:cNvCxnSpPr/>
          <p:nvPr/>
        </p:nvCxnSpPr>
        <p:spPr bwMode="auto">
          <a:xfrm flipH="1">
            <a:off x="5017967" y="4249658"/>
            <a:ext cx="2204354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7222321" y="3086251"/>
            <a:ext cx="0" cy="1163407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6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cryogenic</a:t>
            </a:r>
            <a:r>
              <a:rPr lang="de-DE" sz="2200" dirty="0" smtClean="0"/>
              <a:t> </a:t>
            </a:r>
            <a:r>
              <a:rPr lang="de-DE" sz="2200" dirty="0" err="1" smtClean="0"/>
              <a:t>system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1600" dirty="0" err="1" smtClean="0"/>
              <a:t>Overview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55947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240"/>
          <p:cNvSpPr txBox="1">
            <a:spLocks noChangeArrowheads="1"/>
          </p:cNvSpPr>
          <p:nvPr/>
        </p:nvSpPr>
        <p:spPr bwMode="auto">
          <a:xfrm>
            <a:off x="116509" y="2443278"/>
            <a:ext cx="1201270" cy="5539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200" b="1" u="sng" dirty="0" err="1" smtClean="0">
                <a:solidFill>
                  <a:prstClr val="black"/>
                </a:solidFill>
              </a:rPr>
              <a:t>Contributions</a:t>
            </a:r>
            <a:endParaRPr lang="de-DE" sz="1200" b="1" u="sng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de-DE" sz="1200" b="1" dirty="0" smtClean="0">
                <a:solidFill>
                  <a:srgbClr val="EB3213"/>
                </a:solidFill>
              </a:rPr>
              <a:t>LINDE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9" y="2430935"/>
            <a:ext cx="2880591" cy="384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909474" y="3641750"/>
              <a:ext cx="1066800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indent="-268288">
                <a:buClr>
                  <a:srgbClr val="FD930A"/>
                </a:buClr>
                <a:buSzPct val="80000"/>
              </a:pPr>
              <a:endParaRPr lang="de-DE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 flipH="1">
            <a:off x="2997100" y="2807223"/>
            <a:ext cx="1464064" cy="1065093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21" y="4091525"/>
            <a:ext cx="2910082" cy="2182561"/>
          </a:xfrm>
          <a:prstGeom prst="rect">
            <a:avLst/>
          </a:prstGeom>
        </p:spPr>
      </p:pic>
      <p:cxnSp>
        <p:nvCxnSpPr>
          <p:cNvPr id="112" name="Straight Arrow Connector 111"/>
          <p:cNvCxnSpPr/>
          <p:nvPr/>
        </p:nvCxnSpPr>
        <p:spPr bwMode="auto">
          <a:xfrm flipH="1">
            <a:off x="3810000" y="3094877"/>
            <a:ext cx="1655853" cy="192984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3" name="Straight Arrow Connector 112"/>
          <p:cNvCxnSpPr/>
          <p:nvPr/>
        </p:nvCxnSpPr>
        <p:spPr bwMode="auto">
          <a:xfrm flipH="1">
            <a:off x="4267200" y="3332299"/>
            <a:ext cx="1362751" cy="1916536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7" name="Rectangle 160"/>
          <p:cNvSpPr>
            <a:spLocks noChangeArrowheads="1"/>
          </p:cNvSpPr>
          <p:nvPr/>
        </p:nvSpPr>
        <p:spPr bwMode="auto">
          <a:xfrm>
            <a:off x="5798752" y="335404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41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8" name="Rectangle 160"/>
          <p:cNvSpPr>
            <a:spLocks noChangeArrowheads="1"/>
          </p:cNvSpPr>
          <p:nvPr/>
        </p:nvSpPr>
        <p:spPr bwMode="auto">
          <a:xfrm>
            <a:off x="7699778" y="3354811"/>
            <a:ext cx="11057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Coldbox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43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80937" y="1423516"/>
            <a:ext cx="2709374" cy="1930054"/>
            <a:chOff x="6280937" y="1423516"/>
            <a:chExt cx="2709374" cy="1930054"/>
          </a:xfrm>
        </p:grpSpPr>
        <p:grpSp>
          <p:nvGrpSpPr>
            <p:cNvPr id="144" name="Group 143"/>
            <p:cNvGrpSpPr/>
            <p:nvPr/>
          </p:nvGrpSpPr>
          <p:grpSpPr>
            <a:xfrm>
              <a:off x="6627313" y="1423516"/>
              <a:ext cx="2362998" cy="1930054"/>
              <a:chOff x="5880553" y="1795516"/>
              <a:chExt cx="2362998" cy="1930054"/>
            </a:xfrm>
          </p:grpSpPr>
          <p:sp>
            <p:nvSpPr>
              <p:cNvPr id="145" name="Line 166"/>
              <p:cNvSpPr>
                <a:spLocks noChangeShapeType="1"/>
              </p:cNvSpPr>
              <p:nvPr/>
            </p:nvSpPr>
            <p:spPr bwMode="auto">
              <a:xfrm>
                <a:off x="7433653" y="2285258"/>
                <a:ext cx="3176" cy="1440312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6" name="Line 166"/>
              <p:cNvSpPr>
                <a:spLocks noChangeShapeType="1"/>
              </p:cNvSpPr>
              <p:nvPr/>
            </p:nvSpPr>
            <p:spPr bwMode="auto">
              <a:xfrm flipH="1">
                <a:off x="6869471" y="2285259"/>
                <a:ext cx="1588" cy="159246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7" name="Line 166"/>
              <p:cNvSpPr>
                <a:spLocks noChangeShapeType="1"/>
              </p:cNvSpPr>
              <p:nvPr/>
            </p:nvSpPr>
            <p:spPr bwMode="auto">
              <a:xfrm flipH="1">
                <a:off x="7980186" y="2285259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63B0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8" name="Line 177"/>
              <p:cNvSpPr>
                <a:spLocks noChangeShapeType="1"/>
              </p:cNvSpPr>
              <p:nvPr/>
            </p:nvSpPr>
            <p:spPr bwMode="auto">
              <a:xfrm flipH="1" flipV="1">
                <a:off x="6859920" y="2433893"/>
                <a:ext cx="1121855" cy="0"/>
              </a:xfrm>
              <a:prstGeom prst="line">
                <a:avLst/>
              </a:prstGeom>
              <a:noFill/>
              <a:ln w="28575">
                <a:solidFill>
                  <a:srgbClr val="EB32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9" name="Oval 195"/>
              <p:cNvSpPr>
                <a:spLocks noChangeArrowheads="1"/>
              </p:cNvSpPr>
              <p:nvPr/>
            </p:nvSpPr>
            <p:spPr bwMode="auto">
              <a:xfrm>
                <a:off x="6615446" y="1806128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0" name="Oval 195"/>
              <p:cNvSpPr>
                <a:spLocks noChangeArrowheads="1"/>
              </p:cNvSpPr>
              <p:nvPr/>
            </p:nvSpPr>
            <p:spPr bwMode="auto">
              <a:xfrm>
                <a:off x="7184417" y="1795516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1" name="Line 196"/>
              <p:cNvSpPr>
                <a:spLocks noChangeShapeType="1"/>
              </p:cNvSpPr>
              <p:nvPr/>
            </p:nvSpPr>
            <p:spPr bwMode="auto">
              <a:xfrm flipH="1">
                <a:off x="7473342" y="1876479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2" name="Line 197"/>
              <p:cNvSpPr>
                <a:spLocks noChangeShapeType="1"/>
              </p:cNvSpPr>
              <p:nvPr/>
            </p:nvSpPr>
            <p:spPr bwMode="auto">
              <a:xfrm>
                <a:off x="7243155" y="1893941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3" name="Rectangle 198"/>
              <p:cNvSpPr>
                <a:spLocks noChangeArrowheads="1"/>
              </p:cNvSpPr>
              <p:nvPr/>
            </p:nvSpPr>
            <p:spPr bwMode="auto">
              <a:xfrm>
                <a:off x="7332055" y="1860604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4" name="Oval 195"/>
              <p:cNvSpPr>
                <a:spLocks noChangeArrowheads="1"/>
              </p:cNvSpPr>
              <p:nvPr/>
            </p:nvSpPr>
            <p:spPr bwMode="auto">
              <a:xfrm>
                <a:off x="7738726" y="1801867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5" name="Line 196"/>
              <p:cNvSpPr>
                <a:spLocks noChangeShapeType="1"/>
              </p:cNvSpPr>
              <p:nvPr/>
            </p:nvSpPr>
            <p:spPr bwMode="auto">
              <a:xfrm flipH="1">
                <a:off x="8027651" y="1882830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6" name="Line 197"/>
              <p:cNvSpPr>
                <a:spLocks noChangeShapeType="1"/>
              </p:cNvSpPr>
              <p:nvPr/>
            </p:nvSpPr>
            <p:spPr bwMode="auto">
              <a:xfrm>
                <a:off x="7797464" y="1900292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7" name="Rectangle 198"/>
              <p:cNvSpPr>
                <a:spLocks noChangeArrowheads="1"/>
              </p:cNvSpPr>
              <p:nvPr/>
            </p:nvSpPr>
            <p:spPr bwMode="auto">
              <a:xfrm>
                <a:off x="7886364" y="1866955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8" name="Oval 195"/>
              <p:cNvSpPr>
                <a:spLocks noChangeArrowheads="1"/>
              </p:cNvSpPr>
              <p:nvPr/>
            </p:nvSpPr>
            <p:spPr bwMode="auto">
              <a:xfrm>
                <a:off x="7183623" y="2521947"/>
                <a:ext cx="504825" cy="504825"/>
              </a:xfrm>
              <a:prstGeom prst="ellipse">
                <a:avLst/>
              </a:prstGeom>
              <a:solidFill>
                <a:srgbClr val="EB3213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9" name="Line 196"/>
              <p:cNvSpPr>
                <a:spLocks noChangeShapeType="1"/>
              </p:cNvSpPr>
              <p:nvPr/>
            </p:nvSpPr>
            <p:spPr bwMode="auto">
              <a:xfrm flipH="1">
                <a:off x="7472548" y="2602910"/>
                <a:ext cx="142875" cy="42386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0" name="Line 197"/>
              <p:cNvSpPr>
                <a:spLocks noChangeShapeType="1"/>
              </p:cNvSpPr>
              <p:nvPr/>
            </p:nvSpPr>
            <p:spPr bwMode="auto">
              <a:xfrm>
                <a:off x="7242361" y="2620372"/>
                <a:ext cx="142875" cy="40005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1" name="Rectangle 198"/>
              <p:cNvSpPr>
                <a:spLocks noChangeArrowheads="1"/>
              </p:cNvSpPr>
              <p:nvPr/>
            </p:nvSpPr>
            <p:spPr bwMode="auto">
              <a:xfrm>
                <a:off x="7331261" y="2587035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2" name="Line 196"/>
              <p:cNvSpPr>
                <a:spLocks noChangeShapeType="1"/>
              </p:cNvSpPr>
              <p:nvPr/>
            </p:nvSpPr>
            <p:spPr bwMode="auto">
              <a:xfrm flipH="1">
                <a:off x="6921858" y="1896028"/>
                <a:ext cx="142873" cy="406194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3" name="Line 197"/>
              <p:cNvSpPr>
                <a:spLocks noChangeShapeType="1"/>
              </p:cNvSpPr>
              <p:nvPr/>
            </p:nvSpPr>
            <p:spPr bwMode="auto">
              <a:xfrm>
                <a:off x="6681154" y="1900292"/>
                <a:ext cx="153392" cy="413247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4" name="Rectangle 198"/>
              <p:cNvSpPr>
                <a:spLocks noChangeArrowheads="1"/>
              </p:cNvSpPr>
              <p:nvPr/>
            </p:nvSpPr>
            <p:spPr bwMode="auto">
              <a:xfrm>
                <a:off x="6780570" y="1880152"/>
                <a:ext cx="207963" cy="215900"/>
              </a:xfrm>
              <a:prstGeom prst="rect">
                <a:avLst/>
              </a:prstGeom>
              <a:solidFill>
                <a:srgbClr val="EB32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SC</a:t>
                </a:r>
                <a:endParaRPr kumimoji="0" lang="en-GB" sz="1800" b="1" i="0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165" name="Group 164"/>
              <p:cNvGrpSpPr/>
              <p:nvPr/>
            </p:nvGrpSpPr>
            <p:grpSpPr>
              <a:xfrm>
                <a:off x="5880553" y="3146358"/>
                <a:ext cx="1517507" cy="311893"/>
                <a:chOff x="2931919" y="2578408"/>
                <a:chExt cx="1671993" cy="311893"/>
              </a:xfrm>
            </p:grpSpPr>
            <p:sp>
              <p:nvSpPr>
                <p:cNvPr id="166" name="Rectangle 165"/>
                <p:cNvSpPr/>
                <p:nvPr/>
              </p:nvSpPr>
              <p:spPr bwMode="auto">
                <a:xfrm>
                  <a:off x="2931919" y="2578408"/>
                  <a:ext cx="1357805" cy="311893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68288" marR="0" indent="-268288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strike="noStrike" cap="none" normalizeH="0" baseline="0" smtClean="0">
                    <a:ln>
                      <a:noFill/>
                    </a:ln>
                    <a:solidFill>
                      <a:schemeClr val="accent3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167" name="Rectangle 160"/>
                <p:cNvSpPr>
                  <a:spLocks noChangeArrowheads="1"/>
                </p:cNvSpPr>
                <p:nvPr/>
              </p:nvSpPr>
              <p:spPr bwMode="auto">
                <a:xfrm>
                  <a:off x="2996732" y="2619899"/>
                  <a:ext cx="1607180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1" i="0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/>
                    </a:rPr>
                    <a:t>XFEL-</a:t>
                  </a:r>
                  <a:r>
                    <a:rPr kumimoji="0" lang="de-DE" sz="1600" b="1" i="0" strike="noStrike" kern="0" cap="none" spc="0" normalizeH="0" baseline="0" noProof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/>
                    </a:rPr>
                    <a:t>Purifier</a:t>
                  </a:r>
                  <a:endParaRPr kumimoji="0" lang="en-GB" sz="1600" b="1" i="0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cxnSp>
          <p:nvCxnSpPr>
            <p:cNvPr id="168" name="Straight Arrow Connector 167"/>
            <p:cNvCxnSpPr/>
            <p:nvPr/>
          </p:nvCxnSpPr>
          <p:spPr bwMode="auto">
            <a:xfrm flipH="1">
              <a:off x="6280937" y="2938959"/>
              <a:ext cx="365907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Arrow Connector 168"/>
            <p:cNvCxnSpPr>
              <a:stCxn id="166" idx="3"/>
            </p:cNvCxnSpPr>
            <p:nvPr/>
          </p:nvCxnSpPr>
          <p:spPr bwMode="auto">
            <a:xfrm>
              <a:off x="7859662" y="2930305"/>
              <a:ext cx="329972" cy="865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106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smtClean="0"/>
              <a:t>XFEL </a:t>
            </a:r>
            <a:r>
              <a:rPr lang="de-DE" sz="2200" dirty="0" err="1" smtClean="0"/>
              <a:t>cryogenic</a:t>
            </a:r>
            <a:r>
              <a:rPr lang="de-DE" sz="2200" dirty="0" smtClean="0"/>
              <a:t> </a:t>
            </a:r>
            <a:r>
              <a:rPr lang="de-DE" sz="2200" dirty="0" err="1" smtClean="0"/>
              <a:t>system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1600" dirty="0" err="1" smtClean="0"/>
              <a:t>Overview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2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template-european-xfel-gmbh_presentation-with-partner-logos</Template>
  <TotalTime>0</TotalTime>
  <Words>2696</Words>
  <Application>Microsoft Office PowerPoint</Application>
  <PresentationFormat>On-screen Show (4:3)</PresentationFormat>
  <Paragraphs>730</Paragraphs>
  <Slides>34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template-european-xfel-gmbh_presentation-with-partner-logos</vt:lpstr>
      <vt:lpstr>1_template-european-xfel-gmbh_presentation-with-partner-logos</vt:lpstr>
      <vt:lpstr>2_template-european-xfel-gmbh_presentation-with-partner-logos</vt:lpstr>
      <vt:lpstr>3_template-european-xfel-gmbh_presentation-with-partner-logos</vt:lpstr>
      <vt:lpstr>4_template-european-xfel-gmbh_presentation-with-partner-logos</vt:lpstr>
      <vt:lpstr>Commissioning and first operation of the XFEL cryogenic system</vt:lpstr>
      <vt:lpstr>Overview</vt:lpstr>
      <vt:lpstr>European XFEL Project</vt:lpstr>
      <vt:lpstr>European XFEL Project</vt:lpstr>
      <vt:lpstr>XFEL cryogenic system Overview</vt:lpstr>
      <vt:lpstr>XFEL cryogenic system Overview</vt:lpstr>
      <vt:lpstr>XFEL cryogenic system Overview</vt:lpstr>
      <vt:lpstr>XFEL cryogenic system Overview</vt:lpstr>
      <vt:lpstr>XFEL cryogenic system Overview</vt:lpstr>
      <vt:lpstr>XFEL cryogenic system Overview</vt:lpstr>
      <vt:lpstr>XFEL cryogenic system Overview</vt:lpstr>
      <vt:lpstr>XFEL cryogenic system Overview</vt:lpstr>
      <vt:lpstr>XFEL cryo plant Cryo capacity</vt:lpstr>
      <vt:lpstr>XFEL cryo plant Cryo capacity</vt:lpstr>
      <vt:lpstr>First cooldown Linac</vt:lpstr>
      <vt:lpstr>Cold compressors Operational challenges</vt:lpstr>
      <vt:lpstr>Cold compressors Operational challenges</vt:lpstr>
      <vt:lpstr>Cold compressors Requirements on XFEL cold compressors</vt:lpstr>
      <vt:lpstr>Cold compressors Bypass operation</vt:lpstr>
      <vt:lpstr>Cold compressors Bypass operation</vt:lpstr>
      <vt:lpstr>Cold compressors Bypass operation</vt:lpstr>
      <vt:lpstr>Cold compressors Bypass operation</vt:lpstr>
      <vt:lpstr>Cold compressors Operational experiences - bypass operation</vt:lpstr>
      <vt:lpstr>Cold compressors Bypass operation</vt:lpstr>
      <vt:lpstr>Cold compressors 2K pressure stability</vt:lpstr>
      <vt:lpstr>Cold compressors Operational experiences – 2K pressure stability</vt:lpstr>
      <vt:lpstr>Cold compressors Motor failures</vt:lpstr>
      <vt:lpstr>Cold compressors Recovery after shutdown (e.g. bearing failure)</vt:lpstr>
      <vt:lpstr>Cold compressors Recovery after shutdown (e.g. bearing failure)</vt:lpstr>
      <vt:lpstr>Cold compressors Recovery after shutdown (e.g. bearing failure)</vt:lpstr>
      <vt:lpstr>Cold compressors Recovery after shutdown (e.g. bearing failure)</vt:lpstr>
      <vt:lpstr>Cold compressors Recovery after shutdown (e.g. bearing failure)</vt:lpstr>
      <vt:lpstr> Summary</vt:lpstr>
      <vt:lpstr>Cold compressors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Schnautz, Tobias</cp:lastModifiedBy>
  <cp:revision>1158</cp:revision>
  <cp:lastPrinted>2014-04-16T11:42:37Z</cp:lastPrinted>
  <dcterms:created xsi:type="dcterms:W3CDTF">2012-08-22T12:02:11Z</dcterms:created>
  <dcterms:modified xsi:type="dcterms:W3CDTF">2018-06-04T02:42:29Z</dcterms:modified>
</cp:coreProperties>
</file>