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8"/>
  </p:notesMasterIdLst>
  <p:handoutMasterIdLst>
    <p:handoutMasterId r:id="rId29"/>
  </p:handoutMasterIdLst>
  <p:sldIdLst>
    <p:sldId id="317" r:id="rId2"/>
    <p:sldId id="326" r:id="rId3"/>
    <p:sldId id="385" r:id="rId4"/>
    <p:sldId id="395" r:id="rId5"/>
    <p:sldId id="396" r:id="rId6"/>
    <p:sldId id="399" r:id="rId7"/>
    <p:sldId id="398" r:id="rId8"/>
    <p:sldId id="400" r:id="rId9"/>
    <p:sldId id="401" r:id="rId10"/>
    <p:sldId id="402" r:id="rId11"/>
    <p:sldId id="403" r:id="rId12"/>
    <p:sldId id="404" r:id="rId13"/>
    <p:sldId id="405" r:id="rId14"/>
    <p:sldId id="406" r:id="rId15"/>
    <p:sldId id="407" r:id="rId16"/>
    <p:sldId id="408" r:id="rId17"/>
    <p:sldId id="409" r:id="rId18"/>
    <p:sldId id="410" r:id="rId19"/>
    <p:sldId id="411" r:id="rId20"/>
    <p:sldId id="412" r:id="rId21"/>
    <p:sldId id="413" r:id="rId22"/>
    <p:sldId id="414" r:id="rId23"/>
    <p:sldId id="415" r:id="rId24"/>
    <p:sldId id="416" r:id="rId25"/>
    <p:sldId id="417" r:id="rId26"/>
    <p:sldId id="392" r:id="rId27"/>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6" autoAdjust="0"/>
    <p:restoredTop sz="76781" autoAdjust="0"/>
  </p:normalViewPr>
  <p:slideViewPr>
    <p:cSldViewPr>
      <p:cViewPr varScale="1">
        <p:scale>
          <a:sx n="85" d="100"/>
          <a:sy n="85" d="100"/>
        </p:scale>
        <p:origin x="879" y="5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2" d="100"/>
          <a:sy n="62" d="100"/>
        </p:scale>
        <p:origin x="3240"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5246" tIns="47623" rIns="95246" bIns="47623" rtlCol="0"/>
          <a:lstStyle>
            <a:lvl1pPr algn="l">
              <a:defRPr sz="1300"/>
            </a:lvl1pPr>
          </a:lstStyle>
          <a:p>
            <a:endParaRPr lang="en-GB"/>
          </a:p>
        </p:txBody>
      </p:sp>
      <p:sp>
        <p:nvSpPr>
          <p:cNvPr id="3" name="Date Placeholder 2"/>
          <p:cNvSpPr>
            <a:spLocks noGrp="1"/>
          </p:cNvSpPr>
          <p:nvPr>
            <p:ph type="dt" sz="quarter" idx="1"/>
          </p:nvPr>
        </p:nvSpPr>
        <p:spPr>
          <a:xfrm>
            <a:off x="3850444" y="0"/>
            <a:ext cx="2945659" cy="495348"/>
          </a:xfrm>
          <a:prstGeom prst="rect">
            <a:avLst/>
          </a:prstGeom>
        </p:spPr>
        <p:txBody>
          <a:bodyPr vert="horz" lIns="95246" tIns="47623" rIns="95246" bIns="47623" rtlCol="0"/>
          <a:lstStyle>
            <a:lvl1pPr algn="r">
              <a:defRPr sz="1300"/>
            </a:lvl1pPr>
          </a:lstStyle>
          <a:p>
            <a:fld id="{80ECD7EB-6364-4FB0-BC51-733E491649E4}" type="datetimeFigureOut">
              <a:rPr lang="en-GB" smtClean="0"/>
              <a:t>04/06/2018</a:t>
            </a:fld>
            <a:endParaRPr lang="en-GB"/>
          </a:p>
        </p:txBody>
      </p:sp>
      <p:sp>
        <p:nvSpPr>
          <p:cNvPr id="4" name="Footer Placeholder 3"/>
          <p:cNvSpPr>
            <a:spLocks noGrp="1"/>
          </p:cNvSpPr>
          <p:nvPr>
            <p:ph type="ftr" sz="quarter" idx="2"/>
          </p:nvPr>
        </p:nvSpPr>
        <p:spPr>
          <a:xfrm>
            <a:off x="0" y="9377317"/>
            <a:ext cx="2945659" cy="495347"/>
          </a:xfrm>
          <a:prstGeom prst="rect">
            <a:avLst/>
          </a:prstGeom>
        </p:spPr>
        <p:txBody>
          <a:bodyPr vert="horz" lIns="95246" tIns="47623" rIns="95246" bIns="47623" rtlCol="0" anchor="b"/>
          <a:lstStyle>
            <a:lvl1pPr algn="l">
              <a:defRPr sz="1300"/>
            </a:lvl1pPr>
          </a:lstStyle>
          <a:p>
            <a:endParaRPr lang="en-GB"/>
          </a:p>
        </p:txBody>
      </p:sp>
      <p:sp>
        <p:nvSpPr>
          <p:cNvPr id="5" name="Slide Number Placeholder 4"/>
          <p:cNvSpPr>
            <a:spLocks noGrp="1"/>
          </p:cNvSpPr>
          <p:nvPr>
            <p:ph type="sldNum" sz="quarter" idx="3"/>
          </p:nvPr>
        </p:nvSpPr>
        <p:spPr>
          <a:xfrm>
            <a:off x="3850444" y="9377317"/>
            <a:ext cx="2945659" cy="495347"/>
          </a:xfrm>
          <a:prstGeom prst="rect">
            <a:avLst/>
          </a:prstGeom>
        </p:spPr>
        <p:txBody>
          <a:bodyPr vert="horz" lIns="95246" tIns="47623" rIns="95246" bIns="47623" rtlCol="0" anchor="b"/>
          <a:lstStyle>
            <a:lvl1pPr algn="r">
              <a:defRPr sz="1300"/>
            </a:lvl1pPr>
          </a:lstStyle>
          <a:p>
            <a:fld id="{4AA38B19-7BE2-4447-AF3A-B52E5097F7A0}" type="slidenum">
              <a:rPr lang="en-GB" smtClean="0"/>
              <a:t>‹N°›</a:t>
            </a:fld>
            <a:endParaRPr lang="en-GB"/>
          </a:p>
        </p:txBody>
      </p:sp>
    </p:spTree>
    <p:extLst>
      <p:ext uri="{BB962C8B-B14F-4D97-AF65-F5344CB8AC3E}">
        <p14:creationId xmlns:p14="http://schemas.microsoft.com/office/powerpoint/2010/main" val="14055968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5246" tIns="47623" rIns="95246" bIns="47623" rtlCol="0"/>
          <a:lstStyle>
            <a:lvl1pPr algn="l">
              <a:defRPr sz="1300"/>
            </a:lvl1pPr>
          </a:lstStyle>
          <a:p>
            <a:endParaRPr lang="en-GB"/>
          </a:p>
        </p:txBody>
      </p:sp>
      <p:sp>
        <p:nvSpPr>
          <p:cNvPr id="3" name="Date Placeholder 2"/>
          <p:cNvSpPr>
            <a:spLocks noGrp="1"/>
          </p:cNvSpPr>
          <p:nvPr>
            <p:ph type="dt" idx="1"/>
          </p:nvPr>
        </p:nvSpPr>
        <p:spPr>
          <a:xfrm>
            <a:off x="3850444" y="0"/>
            <a:ext cx="2945659" cy="493633"/>
          </a:xfrm>
          <a:prstGeom prst="rect">
            <a:avLst/>
          </a:prstGeom>
        </p:spPr>
        <p:txBody>
          <a:bodyPr vert="horz" lIns="95246" tIns="47623" rIns="95246" bIns="47623" rtlCol="0"/>
          <a:lstStyle>
            <a:lvl1pPr algn="r">
              <a:defRPr sz="1300"/>
            </a:lvl1pPr>
          </a:lstStyle>
          <a:p>
            <a:fld id="{1F46AED0-9FBC-4B19-8B21-87388653ECC9}" type="datetimeFigureOut">
              <a:rPr lang="en-GB" smtClean="0"/>
              <a:t>04/06/2018</a:t>
            </a:fld>
            <a:endParaRPr lang="en-GB"/>
          </a:p>
        </p:txBody>
      </p:sp>
      <p:sp>
        <p:nvSpPr>
          <p:cNvPr id="4" name="Slide Image Placeholder 3"/>
          <p:cNvSpPr>
            <a:spLocks noGrp="1" noRot="1" noChangeAspect="1"/>
          </p:cNvSpPr>
          <p:nvPr>
            <p:ph type="sldImg" idx="2"/>
          </p:nvPr>
        </p:nvSpPr>
        <p:spPr>
          <a:xfrm>
            <a:off x="931863" y="741363"/>
            <a:ext cx="4933950" cy="3700462"/>
          </a:xfrm>
          <a:prstGeom prst="rect">
            <a:avLst/>
          </a:prstGeom>
          <a:noFill/>
          <a:ln w="12700">
            <a:solidFill>
              <a:prstClr val="black"/>
            </a:solidFill>
          </a:ln>
        </p:spPr>
        <p:txBody>
          <a:bodyPr vert="horz" lIns="95246" tIns="47623" rIns="95246" bIns="47623"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5246" tIns="47623" rIns="95246" bIns="476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5246" tIns="47623" rIns="95246" bIns="47623" rtlCol="0" anchor="b"/>
          <a:lstStyle>
            <a:lvl1pPr algn="l">
              <a:defRPr sz="1300"/>
            </a:lvl1pPr>
          </a:lstStyle>
          <a:p>
            <a:endParaRPr lang="en-GB"/>
          </a:p>
        </p:txBody>
      </p:sp>
      <p:sp>
        <p:nvSpPr>
          <p:cNvPr id="7" name="Slide Number Placeholder 6"/>
          <p:cNvSpPr>
            <a:spLocks noGrp="1"/>
          </p:cNvSpPr>
          <p:nvPr>
            <p:ph type="sldNum" sz="quarter" idx="5"/>
          </p:nvPr>
        </p:nvSpPr>
        <p:spPr>
          <a:xfrm>
            <a:off x="3850444" y="9377316"/>
            <a:ext cx="2945659" cy="493633"/>
          </a:xfrm>
          <a:prstGeom prst="rect">
            <a:avLst/>
          </a:prstGeom>
        </p:spPr>
        <p:txBody>
          <a:bodyPr vert="horz" lIns="95246" tIns="47623" rIns="95246" bIns="47623" rtlCol="0" anchor="b"/>
          <a:lstStyle>
            <a:lvl1pPr algn="r">
              <a:defRPr sz="1300"/>
            </a:lvl1pPr>
          </a:lstStyle>
          <a:p>
            <a:fld id="{E7568B9D-B392-4C4A-85A6-D59099722CE0}" type="slidenum">
              <a:rPr lang="en-GB" smtClean="0"/>
              <a:t>‹N°›</a:t>
            </a:fld>
            <a:endParaRPr lang="en-GB"/>
          </a:p>
        </p:txBody>
      </p:sp>
    </p:spTree>
    <p:extLst>
      <p:ext uri="{BB962C8B-B14F-4D97-AF65-F5344CB8AC3E}">
        <p14:creationId xmlns:p14="http://schemas.microsoft.com/office/powerpoint/2010/main" val="34109898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7568B9D-B392-4C4A-85A6-D59099722CE0}" type="slidenum">
              <a:rPr lang="en-GB" smtClean="0"/>
              <a:t>1</a:t>
            </a:fld>
            <a:endParaRPr lang="en-GB"/>
          </a:p>
        </p:txBody>
      </p:sp>
    </p:spTree>
    <p:extLst>
      <p:ext uri="{BB962C8B-B14F-4D97-AF65-F5344CB8AC3E}">
        <p14:creationId xmlns:p14="http://schemas.microsoft.com/office/powerpoint/2010/main" val="2884644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GB" dirty="0"/>
              <a:t>Details for subsectors underlying the loss in Sector 81.</a:t>
            </a:r>
          </a:p>
          <a:p>
            <a:pPr marL="171450" indent="-171450">
              <a:buFontTx/>
              <a:buChar char="-"/>
            </a:pPr>
            <a:endParaRPr lang="en-GB" dirty="0"/>
          </a:p>
          <a:p>
            <a:pPr marL="171450" indent="-171450">
              <a:buFontTx/>
              <a:buChar char="-"/>
            </a:pPr>
            <a:r>
              <a:rPr lang="en-GB" dirty="0"/>
              <a:t>Next: Closer look at the loss in AR81</a:t>
            </a:r>
          </a:p>
        </p:txBody>
      </p:sp>
      <p:sp>
        <p:nvSpPr>
          <p:cNvPr id="4" name="Slide Number Placeholder 3"/>
          <p:cNvSpPr>
            <a:spLocks noGrp="1"/>
          </p:cNvSpPr>
          <p:nvPr>
            <p:ph type="sldNum" sz="quarter" idx="10"/>
          </p:nvPr>
        </p:nvSpPr>
        <p:spPr/>
        <p:txBody>
          <a:bodyPr/>
          <a:lstStyle/>
          <a:p>
            <a:fld id="{81FF653C-CE08-47E8-AFBF-50D506749F7F}" type="slidenum">
              <a:rPr lang="en-GB" smtClean="0"/>
              <a:t>14</a:t>
            </a:fld>
            <a:endParaRPr lang="en-GB"/>
          </a:p>
        </p:txBody>
      </p:sp>
    </p:spTree>
    <p:extLst>
      <p:ext uri="{BB962C8B-B14F-4D97-AF65-F5344CB8AC3E}">
        <p14:creationId xmlns:p14="http://schemas.microsoft.com/office/powerpoint/2010/main" val="3829380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GB" dirty="0"/>
              <a:t>Details for all equipment losses underlying AR81</a:t>
            </a:r>
          </a:p>
          <a:p>
            <a:pPr marL="171450" indent="-171450">
              <a:buFontTx/>
              <a:buChar char="-"/>
            </a:pPr>
            <a:endParaRPr lang="en-GB" dirty="0"/>
          </a:p>
          <a:p>
            <a:pPr marL="171450" indent="-171450">
              <a:buFontTx/>
              <a:buChar char="-"/>
            </a:pPr>
            <a:r>
              <a:rPr lang="en-GB" dirty="0"/>
              <a:t>Conditions lost and regained several times during the period of the main loss</a:t>
            </a:r>
          </a:p>
          <a:p>
            <a:pPr marL="171450" indent="-171450">
              <a:buFontTx/>
              <a:buChar char="-"/>
            </a:pPr>
            <a:endParaRPr lang="en-GB" dirty="0"/>
          </a:p>
          <a:p>
            <a:pPr marL="171450" indent="-171450">
              <a:buFontTx/>
              <a:buChar char="-"/>
            </a:pPr>
            <a:r>
              <a:rPr lang="en-GB" dirty="0"/>
              <a:t>Next: Overview of how many times each equipment has been lost during the global loss </a:t>
            </a:r>
          </a:p>
        </p:txBody>
      </p:sp>
      <p:sp>
        <p:nvSpPr>
          <p:cNvPr id="4" name="Slide Number Placeholder 3"/>
          <p:cNvSpPr>
            <a:spLocks noGrp="1"/>
          </p:cNvSpPr>
          <p:nvPr>
            <p:ph type="sldNum" sz="quarter" idx="10"/>
          </p:nvPr>
        </p:nvSpPr>
        <p:spPr/>
        <p:txBody>
          <a:bodyPr/>
          <a:lstStyle/>
          <a:p>
            <a:fld id="{81FF653C-CE08-47E8-AFBF-50D506749F7F}" type="slidenum">
              <a:rPr lang="en-GB" smtClean="0"/>
              <a:t>15</a:t>
            </a:fld>
            <a:endParaRPr lang="en-GB"/>
          </a:p>
        </p:txBody>
      </p:sp>
    </p:spTree>
    <p:extLst>
      <p:ext uri="{BB962C8B-B14F-4D97-AF65-F5344CB8AC3E}">
        <p14:creationId xmlns:p14="http://schemas.microsoft.com/office/powerpoint/2010/main" val="182680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GB" dirty="0"/>
              <a:t>Summary of which equipment have been lost, and how many times the condition have come and gone.</a:t>
            </a:r>
          </a:p>
          <a:p>
            <a:pPr marL="171450" indent="-171450">
              <a:buFontTx/>
              <a:buChar char="-"/>
            </a:pPr>
            <a:endParaRPr lang="en-GB" dirty="0"/>
          </a:p>
          <a:p>
            <a:pPr marL="171450" indent="-171450">
              <a:buFontTx/>
              <a:buChar char="-"/>
            </a:pPr>
            <a:r>
              <a:rPr lang="en-GB" dirty="0"/>
              <a:t>Zoom and hover tool available</a:t>
            </a:r>
          </a:p>
          <a:p>
            <a:pPr marL="171450" indent="-171450">
              <a:buFontTx/>
              <a:buChar char="-"/>
            </a:pPr>
            <a:endParaRPr lang="en-GB" dirty="0"/>
          </a:p>
          <a:p>
            <a:pPr marL="171450" indent="-171450">
              <a:buFontTx/>
              <a:buChar char="-"/>
            </a:pPr>
            <a:r>
              <a:rPr lang="en-GB" dirty="0"/>
              <a:t>Next: count all losses under the same global loss as one, and make an overview for the year.</a:t>
            </a:r>
          </a:p>
        </p:txBody>
      </p:sp>
      <p:sp>
        <p:nvSpPr>
          <p:cNvPr id="4" name="Slide Number Placeholder 3"/>
          <p:cNvSpPr>
            <a:spLocks noGrp="1"/>
          </p:cNvSpPr>
          <p:nvPr>
            <p:ph type="sldNum" sz="quarter" idx="10"/>
          </p:nvPr>
        </p:nvSpPr>
        <p:spPr/>
        <p:txBody>
          <a:bodyPr/>
          <a:lstStyle/>
          <a:p>
            <a:fld id="{81FF653C-CE08-47E8-AFBF-50D506749F7F}" type="slidenum">
              <a:rPr lang="en-GB" smtClean="0"/>
              <a:t>16</a:t>
            </a:fld>
            <a:endParaRPr lang="en-GB"/>
          </a:p>
        </p:txBody>
      </p:sp>
    </p:spTree>
    <p:extLst>
      <p:ext uri="{BB962C8B-B14F-4D97-AF65-F5344CB8AC3E}">
        <p14:creationId xmlns:p14="http://schemas.microsoft.com/office/powerpoint/2010/main" val="3995980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GB" dirty="0"/>
              <a:t>All losses under a global loss counted as one</a:t>
            </a:r>
          </a:p>
          <a:p>
            <a:pPr marL="171450" indent="-171450">
              <a:buFontTx/>
              <a:buChar char="-"/>
            </a:pPr>
            <a:endParaRPr lang="en-GB" dirty="0"/>
          </a:p>
          <a:p>
            <a:pPr marL="171450" indent="-171450">
              <a:buFontTx/>
              <a:buChar char="-"/>
            </a:pPr>
            <a:r>
              <a:rPr lang="en-GB" dirty="0"/>
              <a:t>Can be used as an early warning system to determine where we need to improve to avoid losing conditions.</a:t>
            </a:r>
          </a:p>
          <a:p>
            <a:pPr marL="171450" indent="-171450">
              <a:buFontTx/>
              <a:buChar char="-"/>
            </a:pPr>
            <a:endParaRPr lang="en-GB" dirty="0"/>
          </a:p>
          <a:p>
            <a:pPr marL="171450" indent="-171450">
              <a:buFontTx/>
              <a:buChar char="-"/>
            </a:pPr>
            <a:r>
              <a:rPr lang="en-GB" dirty="0"/>
              <a:t>Zoom and hover tool available</a:t>
            </a:r>
          </a:p>
        </p:txBody>
      </p:sp>
      <p:sp>
        <p:nvSpPr>
          <p:cNvPr id="4" name="Slide Number Placeholder 3"/>
          <p:cNvSpPr>
            <a:spLocks noGrp="1"/>
          </p:cNvSpPr>
          <p:nvPr>
            <p:ph type="sldNum" sz="quarter" idx="10"/>
          </p:nvPr>
        </p:nvSpPr>
        <p:spPr/>
        <p:txBody>
          <a:bodyPr/>
          <a:lstStyle/>
          <a:p>
            <a:fld id="{81FF653C-CE08-47E8-AFBF-50D506749F7F}" type="slidenum">
              <a:rPr lang="en-GB" smtClean="0"/>
              <a:t>17</a:t>
            </a:fld>
            <a:endParaRPr lang="en-GB"/>
          </a:p>
        </p:txBody>
      </p:sp>
    </p:spTree>
    <p:extLst>
      <p:ext uri="{BB962C8B-B14F-4D97-AF65-F5344CB8AC3E}">
        <p14:creationId xmlns:p14="http://schemas.microsoft.com/office/powerpoint/2010/main" val="1106774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Zoom of previous plot</a:t>
            </a:r>
          </a:p>
        </p:txBody>
      </p:sp>
      <p:sp>
        <p:nvSpPr>
          <p:cNvPr id="4" name="Slide Number Placeholder 3"/>
          <p:cNvSpPr>
            <a:spLocks noGrp="1"/>
          </p:cNvSpPr>
          <p:nvPr>
            <p:ph type="sldNum" sz="quarter" idx="10"/>
          </p:nvPr>
        </p:nvSpPr>
        <p:spPr/>
        <p:txBody>
          <a:bodyPr/>
          <a:lstStyle/>
          <a:p>
            <a:fld id="{81FF653C-CE08-47E8-AFBF-50D506749F7F}" type="slidenum">
              <a:rPr lang="en-GB" smtClean="0"/>
              <a:t>18</a:t>
            </a:fld>
            <a:endParaRPr lang="en-GB"/>
          </a:p>
        </p:txBody>
      </p:sp>
    </p:spTree>
    <p:extLst>
      <p:ext uri="{BB962C8B-B14F-4D97-AF65-F5344CB8AC3E}">
        <p14:creationId xmlns:p14="http://schemas.microsoft.com/office/powerpoint/2010/main" val="2533927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 List of Global CM losses with categorization and sub categories</a:t>
            </a:r>
          </a:p>
        </p:txBody>
      </p:sp>
      <p:sp>
        <p:nvSpPr>
          <p:cNvPr id="4" name="Slide Number Placeholder 3"/>
          <p:cNvSpPr>
            <a:spLocks noGrp="1"/>
          </p:cNvSpPr>
          <p:nvPr>
            <p:ph type="sldNum" sz="quarter" idx="10"/>
          </p:nvPr>
        </p:nvSpPr>
        <p:spPr/>
        <p:txBody>
          <a:bodyPr/>
          <a:lstStyle/>
          <a:p>
            <a:fld id="{81FF653C-CE08-47E8-AFBF-50D506749F7F}" type="slidenum">
              <a:rPr lang="en-GB" smtClean="0"/>
              <a:t>19</a:t>
            </a:fld>
            <a:endParaRPr lang="en-GB"/>
          </a:p>
        </p:txBody>
      </p:sp>
    </p:spTree>
    <p:extLst>
      <p:ext uri="{BB962C8B-B14F-4D97-AF65-F5344CB8AC3E}">
        <p14:creationId xmlns:p14="http://schemas.microsoft.com/office/powerpoint/2010/main" val="2444233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GB" dirty="0"/>
              <a:t>Calculated availability</a:t>
            </a:r>
          </a:p>
          <a:p>
            <a:pPr marL="171450" indent="-171450">
              <a:buFontTx/>
              <a:buChar char="-"/>
            </a:pPr>
            <a:endParaRPr lang="en-GB" dirty="0"/>
          </a:p>
          <a:p>
            <a:pPr marL="171450" indent="-171450">
              <a:buFontTx/>
              <a:buChar char="-"/>
            </a:pPr>
            <a:r>
              <a:rPr lang="en-GB" dirty="0"/>
              <a:t>Daily CM, Cumulated CM availability, Cumulated Cryo, Cumulated CS</a:t>
            </a:r>
          </a:p>
        </p:txBody>
      </p:sp>
      <p:sp>
        <p:nvSpPr>
          <p:cNvPr id="4" name="Slide Number Placeholder 3"/>
          <p:cNvSpPr>
            <a:spLocks noGrp="1"/>
          </p:cNvSpPr>
          <p:nvPr>
            <p:ph type="sldNum" sz="quarter" idx="10"/>
          </p:nvPr>
        </p:nvSpPr>
        <p:spPr/>
        <p:txBody>
          <a:bodyPr/>
          <a:lstStyle/>
          <a:p>
            <a:fld id="{81FF653C-CE08-47E8-AFBF-50D506749F7F}" type="slidenum">
              <a:rPr lang="en-GB" smtClean="0"/>
              <a:t>20</a:t>
            </a:fld>
            <a:endParaRPr lang="en-GB"/>
          </a:p>
        </p:txBody>
      </p:sp>
    </p:spTree>
    <p:extLst>
      <p:ext uri="{BB962C8B-B14F-4D97-AF65-F5344CB8AC3E}">
        <p14:creationId xmlns:p14="http://schemas.microsoft.com/office/powerpoint/2010/main" val="3036293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GB" dirty="0"/>
              <a:t>Yearly plot of the cumulated availability and daily availability</a:t>
            </a:r>
          </a:p>
          <a:p>
            <a:pPr marL="171450" indent="-171450">
              <a:buFontTx/>
              <a:buChar char="-"/>
            </a:pPr>
            <a:endParaRPr lang="en-GB" dirty="0"/>
          </a:p>
          <a:p>
            <a:pPr marL="171450" indent="-171450">
              <a:buFontTx/>
              <a:buChar char="-"/>
            </a:pPr>
            <a:r>
              <a:rPr lang="en-GB" dirty="0"/>
              <a:t>Comments can be added.</a:t>
            </a:r>
          </a:p>
        </p:txBody>
      </p:sp>
      <p:sp>
        <p:nvSpPr>
          <p:cNvPr id="4" name="Slide Number Placeholder 3"/>
          <p:cNvSpPr>
            <a:spLocks noGrp="1"/>
          </p:cNvSpPr>
          <p:nvPr>
            <p:ph type="sldNum" sz="quarter" idx="10"/>
          </p:nvPr>
        </p:nvSpPr>
        <p:spPr/>
        <p:txBody>
          <a:bodyPr/>
          <a:lstStyle/>
          <a:p>
            <a:fld id="{81FF653C-CE08-47E8-AFBF-50D506749F7F}" type="slidenum">
              <a:rPr lang="en-GB" smtClean="0"/>
              <a:t>21</a:t>
            </a:fld>
            <a:endParaRPr lang="en-GB"/>
          </a:p>
        </p:txBody>
      </p:sp>
    </p:spTree>
    <p:extLst>
      <p:ext uri="{BB962C8B-B14F-4D97-AF65-F5344CB8AC3E}">
        <p14:creationId xmlns:p14="http://schemas.microsoft.com/office/powerpoint/2010/main" val="2532599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 Summary of run time and CM categories since 2010</a:t>
            </a:r>
          </a:p>
        </p:txBody>
      </p:sp>
      <p:sp>
        <p:nvSpPr>
          <p:cNvPr id="4" name="Slide Number Placeholder 3"/>
          <p:cNvSpPr>
            <a:spLocks noGrp="1"/>
          </p:cNvSpPr>
          <p:nvPr>
            <p:ph type="sldNum" sz="quarter" idx="10"/>
          </p:nvPr>
        </p:nvSpPr>
        <p:spPr/>
        <p:txBody>
          <a:bodyPr/>
          <a:lstStyle/>
          <a:p>
            <a:fld id="{81FF653C-CE08-47E8-AFBF-50D506749F7F}" type="slidenum">
              <a:rPr lang="en-GB" smtClean="0"/>
              <a:t>22</a:t>
            </a:fld>
            <a:endParaRPr lang="en-GB"/>
          </a:p>
        </p:txBody>
      </p:sp>
    </p:spTree>
    <p:extLst>
      <p:ext uri="{BB962C8B-B14F-4D97-AF65-F5344CB8AC3E}">
        <p14:creationId xmlns:p14="http://schemas.microsoft.com/office/powerpoint/2010/main" val="2251953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GB" dirty="0"/>
              <a:t>Grouped by category and sub category</a:t>
            </a:r>
          </a:p>
          <a:p>
            <a:pPr marL="171450" indent="-171450">
              <a:buFontTx/>
              <a:buChar char="-"/>
            </a:pPr>
            <a:endParaRPr lang="en-GB" dirty="0"/>
          </a:p>
          <a:p>
            <a:pPr marL="171450" indent="-171450">
              <a:buFontTx/>
              <a:buChar char="-"/>
            </a:pPr>
            <a:r>
              <a:rPr lang="en-GB" dirty="0"/>
              <a:t>Can be used to identify where we have lost the most time and what causes losses.</a:t>
            </a:r>
          </a:p>
          <a:p>
            <a:pPr marL="171450" indent="-171450">
              <a:buFontTx/>
              <a:buChar char="-"/>
            </a:pPr>
            <a:endParaRPr lang="en-GB" dirty="0"/>
          </a:p>
          <a:p>
            <a:pPr marL="171450" indent="-171450">
              <a:buFontTx/>
              <a:buChar char="-"/>
            </a:pPr>
            <a:r>
              <a:rPr lang="en-GB" dirty="0"/>
              <a:t>Can be used to signal to other departments where they need to put extra effort to reduce the </a:t>
            </a:r>
            <a:r>
              <a:rPr lang="en-GB" dirty="0" err="1"/>
              <a:t>cryo</a:t>
            </a:r>
            <a:r>
              <a:rPr lang="en-GB" dirty="0"/>
              <a:t> loss time due to their services.</a:t>
            </a:r>
          </a:p>
        </p:txBody>
      </p:sp>
      <p:sp>
        <p:nvSpPr>
          <p:cNvPr id="4" name="Slide Number Placeholder 3"/>
          <p:cNvSpPr>
            <a:spLocks noGrp="1"/>
          </p:cNvSpPr>
          <p:nvPr>
            <p:ph type="sldNum" sz="quarter" idx="10"/>
          </p:nvPr>
        </p:nvSpPr>
        <p:spPr/>
        <p:txBody>
          <a:bodyPr/>
          <a:lstStyle/>
          <a:p>
            <a:fld id="{81FF653C-CE08-47E8-AFBF-50D506749F7F}" type="slidenum">
              <a:rPr lang="en-GB" smtClean="0"/>
              <a:t>23</a:t>
            </a:fld>
            <a:endParaRPr lang="en-GB"/>
          </a:p>
        </p:txBody>
      </p:sp>
    </p:spTree>
    <p:extLst>
      <p:ext uri="{BB962C8B-B14F-4D97-AF65-F5344CB8AC3E}">
        <p14:creationId xmlns:p14="http://schemas.microsoft.com/office/powerpoint/2010/main" val="4148313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7568B9D-B392-4C4A-85A6-D59099722CE0}" type="slidenum">
              <a:rPr lang="en-GB" smtClean="0"/>
              <a:t>2</a:t>
            </a:fld>
            <a:endParaRPr lang="en-GB"/>
          </a:p>
        </p:txBody>
      </p:sp>
    </p:spTree>
    <p:extLst>
      <p:ext uri="{BB962C8B-B14F-4D97-AF65-F5344CB8AC3E}">
        <p14:creationId xmlns:p14="http://schemas.microsoft.com/office/powerpoint/2010/main" val="3636997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8213" y="750888"/>
            <a:ext cx="4999037" cy="374967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568B9D-B392-4C4A-85A6-D59099722CE0}" type="slidenum">
              <a:rPr lang="en-GB" smtClean="0"/>
              <a:t>26</a:t>
            </a:fld>
            <a:endParaRPr lang="en-GB"/>
          </a:p>
        </p:txBody>
      </p:sp>
    </p:spTree>
    <p:extLst>
      <p:ext uri="{BB962C8B-B14F-4D97-AF65-F5344CB8AC3E}">
        <p14:creationId xmlns:p14="http://schemas.microsoft.com/office/powerpoint/2010/main" val="118004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8213" y="750888"/>
            <a:ext cx="4999037" cy="3749675"/>
          </a:xfrm>
        </p:spPr>
      </p:sp>
      <p:sp>
        <p:nvSpPr>
          <p:cNvPr id="3" name="Espace réservé des notes 2"/>
          <p:cNvSpPr>
            <a:spLocks noGrp="1"/>
          </p:cNvSpPr>
          <p:nvPr>
            <p:ph type="body" idx="1"/>
          </p:nvPr>
        </p:nvSpPr>
        <p:spPr/>
        <p:txBody>
          <a:bodyPr/>
          <a:lstStyle/>
          <a:p>
            <a:pPr>
              <a:spcBef>
                <a:spcPct val="25000"/>
              </a:spcBef>
            </a:pPr>
            <a:r>
              <a:rPr lang="en-US" altLang="en-US" u="sng" dirty="0"/>
              <a:t>Total for 8 sectors:</a:t>
            </a:r>
            <a:endParaRPr lang="en-US" altLang="en-US" dirty="0"/>
          </a:p>
          <a:p>
            <a:pPr>
              <a:spcBef>
                <a:spcPct val="25000"/>
              </a:spcBef>
            </a:pPr>
            <a:r>
              <a:rPr lang="en-US" altLang="en-US" dirty="0"/>
              <a:t>Compressors:  64</a:t>
            </a:r>
          </a:p>
          <a:p>
            <a:pPr>
              <a:spcBef>
                <a:spcPct val="25000"/>
              </a:spcBef>
            </a:pPr>
            <a:r>
              <a:rPr lang="en-US" altLang="en-US" dirty="0"/>
              <a:t>Turbines:         74</a:t>
            </a:r>
          </a:p>
          <a:p>
            <a:pPr>
              <a:spcBef>
                <a:spcPct val="25000"/>
              </a:spcBef>
            </a:pPr>
            <a:r>
              <a:rPr lang="en-US" altLang="en-US" dirty="0"/>
              <a:t>Cold Comp.:    28</a:t>
            </a:r>
          </a:p>
          <a:p>
            <a:pPr>
              <a:spcBef>
                <a:spcPct val="25000"/>
              </a:spcBef>
            </a:pPr>
            <a:r>
              <a:rPr lang="en-US" altLang="en-US" dirty="0"/>
              <a:t>Leads:         1’200</a:t>
            </a:r>
          </a:p>
          <a:p>
            <a:pPr>
              <a:spcBef>
                <a:spcPct val="25000"/>
              </a:spcBef>
            </a:pPr>
            <a:r>
              <a:rPr lang="en-US" altLang="en-US" dirty="0"/>
              <a:t>I/O signals: 60’000</a:t>
            </a:r>
          </a:p>
          <a:p>
            <a:pPr>
              <a:spcBef>
                <a:spcPct val="25000"/>
              </a:spcBef>
            </a:pPr>
            <a:r>
              <a:rPr lang="en-US" altLang="en-US" dirty="0"/>
              <a:t>PID loops:    4’000</a:t>
            </a:r>
          </a:p>
        </p:txBody>
      </p:sp>
      <p:sp>
        <p:nvSpPr>
          <p:cNvPr id="4" name="Espace réservé du numéro de diapositive 3"/>
          <p:cNvSpPr>
            <a:spLocks noGrp="1"/>
          </p:cNvSpPr>
          <p:nvPr>
            <p:ph type="sldNum" sz="quarter" idx="10"/>
          </p:nvPr>
        </p:nvSpPr>
        <p:spPr/>
        <p:txBody>
          <a:bodyPr/>
          <a:lstStyle/>
          <a:p>
            <a:fld id="{E7568B9D-B392-4C4A-85A6-D59099722CE0}" type="slidenum">
              <a:rPr lang="en-GB" smtClean="0"/>
              <a:t>3</a:t>
            </a:fld>
            <a:endParaRPr lang="en-GB"/>
          </a:p>
        </p:txBody>
      </p:sp>
    </p:spTree>
    <p:extLst>
      <p:ext uri="{BB962C8B-B14F-4D97-AF65-F5344CB8AC3E}">
        <p14:creationId xmlns:p14="http://schemas.microsoft.com/office/powerpoint/2010/main" val="1659416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8213" y="750888"/>
            <a:ext cx="4999037" cy="3749675"/>
          </a:xfrm>
        </p:spPr>
      </p:sp>
      <p:sp>
        <p:nvSpPr>
          <p:cNvPr id="3" name="Espace réservé des notes 2"/>
          <p:cNvSpPr>
            <a:spLocks noGrp="1"/>
          </p:cNvSpPr>
          <p:nvPr>
            <p:ph type="body" idx="1"/>
          </p:nvPr>
        </p:nvSpPr>
        <p:spPr/>
        <p:txBody>
          <a:bodyPr/>
          <a:lstStyle/>
          <a:p>
            <a:r>
              <a:rPr lang="en-US" b="1" noProof="0" dirty="0"/>
              <a:t>Oral introduction of the slide</a:t>
            </a:r>
            <a:r>
              <a:rPr lang="en-US" noProof="0" dirty="0"/>
              <a:t>: availability of cryogenics is compulsory for the </a:t>
            </a:r>
            <a:r>
              <a:rPr lang="en-US" b="1" noProof="0" dirty="0"/>
              <a:t>beam</a:t>
            </a:r>
            <a:r>
              <a:rPr lang="en-US" noProof="0" dirty="0"/>
              <a:t> to circulate and for the production of physics =&gt; we shall then define what is “Cryogenics Availability”.</a:t>
            </a:r>
          </a:p>
          <a:p>
            <a:endParaRPr lang="en-US" noProof="0" dirty="0"/>
          </a:p>
          <a:p>
            <a:r>
              <a:rPr lang="en-US" b="1" noProof="0" dirty="0"/>
              <a:t>What’s more, and not presented here, LHC Cryogenics is integrated in AFT_LHC (“Availability &amp; Fault Tracking Tool of LHC) – refer to B. Todd presentation.</a:t>
            </a:r>
          </a:p>
        </p:txBody>
      </p:sp>
      <p:sp>
        <p:nvSpPr>
          <p:cNvPr id="4" name="Espace réservé du numéro de diapositive 3"/>
          <p:cNvSpPr>
            <a:spLocks noGrp="1"/>
          </p:cNvSpPr>
          <p:nvPr>
            <p:ph type="sldNum" sz="quarter" idx="10"/>
          </p:nvPr>
        </p:nvSpPr>
        <p:spPr/>
        <p:txBody>
          <a:bodyPr/>
          <a:lstStyle/>
          <a:p>
            <a:fld id="{E7568B9D-B392-4C4A-85A6-D59099722CE0}" type="slidenum">
              <a:rPr lang="en-GB" smtClean="0"/>
              <a:t>4</a:t>
            </a:fld>
            <a:endParaRPr lang="en-GB"/>
          </a:p>
        </p:txBody>
      </p:sp>
    </p:spTree>
    <p:extLst>
      <p:ext uri="{BB962C8B-B14F-4D97-AF65-F5344CB8AC3E}">
        <p14:creationId xmlns:p14="http://schemas.microsoft.com/office/powerpoint/2010/main" val="1056833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GB" dirty="0"/>
              <a:t>Virtual machine in computing </a:t>
            </a:r>
            <a:r>
              <a:rPr lang="en-GB" dirty="0" err="1"/>
              <a:t>center</a:t>
            </a:r>
            <a:endParaRPr lang="en-GB" dirty="0"/>
          </a:p>
          <a:p>
            <a:pPr marL="171450" indent="-171450">
              <a:buFontTx/>
              <a:buChar char="-"/>
            </a:pPr>
            <a:endParaRPr lang="en-GB" dirty="0"/>
          </a:p>
          <a:p>
            <a:pPr marL="171450" indent="-171450">
              <a:buFontTx/>
              <a:buChar char="-"/>
            </a:pPr>
            <a:r>
              <a:rPr lang="en-GB" dirty="0"/>
              <a:t>Python: programming language</a:t>
            </a:r>
          </a:p>
          <a:p>
            <a:pPr marL="171450" indent="-171450">
              <a:buFontTx/>
              <a:buChar char="-"/>
            </a:pPr>
            <a:endParaRPr lang="en-GB" dirty="0"/>
          </a:p>
          <a:p>
            <a:pPr marL="171450" indent="-171450">
              <a:buFontTx/>
              <a:buChar char="-"/>
            </a:pPr>
            <a:r>
              <a:rPr lang="en-GB" dirty="0"/>
              <a:t>Flask: Web framework for python</a:t>
            </a:r>
          </a:p>
          <a:p>
            <a:pPr marL="171450" indent="-171450">
              <a:buFontTx/>
              <a:buChar char="-"/>
            </a:pPr>
            <a:endParaRPr lang="en-GB" dirty="0"/>
          </a:p>
          <a:p>
            <a:pPr marL="171450" indent="-171450">
              <a:buFontTx/>
              <a:buChar char="-"/>
            </a:pPr>
            <a:r>
              <a:rPr lang="en-GB" dirty="0" err="1"/>
              <a:t>SQLAlchemy</a:t>
            </a:r>
            <a:r>
              <a:rPr lang="en-GB" dirty="0"/>
              <a:t>: used to communicate with database provided by the database on demand service at CERN</a:t>
            </a:r>
          </a:p>
          <a:p>
            <a:pPr marL="171450" indent="-171450">
              <a:buFontTx/>
              <a:buChar char="-"/>
            </a:pPr>
            <a:endParaRPr lang="en-GB" dirty="0"/>
          </a:p>
          <a:p>
            <a:pPr marL="171450" indent="-171450">
              <a:buFontTx/>
              <a:buChar char="-"/>
            </a:pPr>
            <a:r>
              <a:rPr lang="en-GB" dirty="0"/>
              <a:t>Bokeh: makes interactive </a:t>
            </a:r>
            <a:r>
              <a:rPr lang="en-GB" dirty="0" err="1"/>
              <a:t>javascript</a:t>
            </a:r>
            <a:r>
              <a:rPr lang="en-GB" dirty="0"/>
              <a:t> visualisations</a:t>
            </a:r>
          </a:p>
          <a:p>
            <a:pPr marL="171450" indent="-171450">
              <a:buFontTx/>
              <a:buChar char="-"/>
            </a:pPr>
            <a:endParaRPr lang="en-GB" dirty="0"/>
          </a:p>
          <a:p>
            <a:pPr marL="171450" indent="-171450">
              <a:buFontTx/>
              <a:buChar char="-"/>
            </a:pPr>
            <a:r>
              <a:rPr lang="en-GB" dirty="0"/>
              <a:t>Pandas and </a:t>
            </a:r>
            <a:r>
              <a:rPr lang="en-GB" dirty="0" err="1"/>
              <a:t>numpy</a:t>
            </a:r>
            <a:r>
              <a:rPr lang="en-GB" dirty="0"/>
              <a:t>: Mathematical libraries for python used for calculations</a:t>
            </a:r>
          </a:p>
        </p:txBody>
      </p:sp>
      <p:sp>
        <p:nvSpPr>
          <p:cNvPr id="4" name="Slide Number Placeholder 3"/>
          <p:cNvSpPr>
            <a:spLocks noGrp="1"/>
          </p:cNvSpPr>
          <p:nvPr>
            <p:ph type="sldNum" sz="quarter" idx="10"/>
          </p:nvPr>
        </p:nvSpPr>
        <p:spPr/>
        <p:txBody>
          <a:bodyPr/>
          <a:lstStyle/>
          <a:p>
            <a:fld id="{81FF653C-CE08-47E8-AFBF-50D506749F7F}" type="slidenum">
              <a:rPr lang="en-GB" smtClean="0"/>
              <a:t>9</a:t>
            </a:fld>
            <a:endParaRPr lang="en-GB"/>
          </a:p>
        </p:txBody>
      </p:sp>
    </p:spTree>
    <p:extLst>
      <p:ext uri="{BB962C8B-B14F-4D97-AF65-F5344CB8AC3E}">
        <p14:creationId xmlns:p14="http://schemas.microsoft.com/office/powerpoint/2010/main" val="141277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CALS: data usually extracted using Timber</a:t>
            </a:r>
          </a:p>
          <a:p>
            <a:endParaRPr lang="en-GB" dirty="0"/>
          </a:p>
          <a:p>
            <a:r>
              <a:rPr lang="en-GB" dirty="0" err="1"/>
              <a:t>PyTimber</a:t>
            </a:r>
            <a:r>
              <a:rPr lang="en-GB" dirty="0"/>
              <a:t>: Python interface to get data from the CALS database. Also makes it possible to script extractions.</a:t>
            </a:r>
          </a:p>
          <a:p>
            <a:endParaRPr lang="en-GB" dirty="0"/>
          </a:p>
          <a:p>
            <a:r>
              <a:rPr lang="en-GB" dirty="0"/>
              <a:t>Next: workflow of script to extract data</a:t>
            </a:r>
          </a:p>
        </p:txBody>
      </p:sp>
      <p:sp>
        <p:nvSpPr>
          <p:cNvPr id="4" name="Slide Number Placeholder 3"/>
          <p:cNvSpPr>
            <a:spLocks noGrp="1"/>
          </p:cNvSpPr>
          <p:nvPr>
            <p:ph type="sldNum" sz="quarter" idx="10"/>
          </p:nvPr>
        </p:nvSpPr>
        <p:spPr/>
        <p:txBody>
          <a:bodyPr/>
          <a:lstStyle/>
          <a:p>
            <a:fld id="{81FF653C-CE08-47E8-AFBF-50D506749F7F}" type="slidenum">
              <a:rPr lang="en-GB" smtClean="0"/>
              <a:t>10</a:t>
            </a:fld>
            <a:endParaRPr lang="en-GB"/>
          </a:p>
        </p:txBody>
      </p:sp>
    </p:spTree>
    <p:extLst>
      <p:ext uri="{BB962C8B-B14F-4D97-AF65-F5344CB8AC3E}">
        <p14:creationId xmlns:p14="http://schemas.microsoft.com/office/powerpoint/2010/main" val="2926638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GB" dirty="0"/>
              <a:t>Workflow of script for collecting data</a:t>
            </a:r>
          </a:p>
          <a:p>
            <a:pPr marL="171450" indent="-171450">
              <a:buFontTx/>
              <a:buChar char="-"/>
            </a:pPr>
            <a:endParaRPr lang="en-GB" dirty="0"/>
          </a:p>
          <a:p>
            <a:pPr marL="171450" indent="-171450">
              <a:buFontTx/>
              <a:buChar char="-"/>
            </a:pPr>
            <a:r>
              <a:rPr lang="en-GB" dirty="0"/>
              <a:t>Data saved to database from the database on demand service at CERN</a:t>
            </a:r>
          </a:p>
          <a:p>
            <a:pPr marL="171450" indent="-171450">
              <a:buFontTx/>
              <a:buChar char="-"/>
            </a:pPr>
            <a:endParaRPr lang="en-GB" dirty="0"/>
          </a:p>
          <a:p>
            <a:pPr marL="171450" indent="-171450">
              <a:buFontTx/>
              <a:buChar char="-"/>
            </a:pPr>
            <a:r>
              <a:rPr lang="en-GB" dirty="0"/>
              <a:t>Values only stored on change, so repeating values is considered as an error</a:t>
            </a:r>
          </a:p>
          <a:p>
            <a:pPr marL="171450" indent="-171450">
              <a:buFontTx/>
              <a:buChar char="-"/>
            </a:pPr>
            <a:endParaRPr lang="en-GB" dirty="0"/>
          </a:p>
          <a:p>
            <a:pPr marL="171450" indent="-171450">
              <a:buFontTx/>
              <a:buChar char="-"/>
            </a:pPr>
            <a:r>
              <a:rPr lang="en-GB" dirty="0"/>
              <a:t>Block repeated throughout the script.</a:t>
            </a:r>
          </a:p>
        </p:txBody>
      </p:sp>
      <p:sp>
        <p:nvSpPr>
          <p:cNvPr id="4" name="Slide Number Placeholder 3"/>
          <p:cNvSpPr>
            <a:spLocks noGrp="1"/>
          </p:cNvSpPr>
          <p:nvPr>
            <p:ph type="sldNum" sz="quarter" idx="10"/>
          </p:nvPr>
        </p:nvSpPr>
        <p:spPr/>
        <p:txBody>
          <a:bodyPr/>
          <a:lstStyle/>
          <a:p>
            <a:fld id="{81FF653C-CE08-47E8-AFBF-50D506749F7F}" type="slidenum">
              <a:rPr lang="en-GB" smtClean="0"/>
              <a:t>11</a:t>
            </a:fld>
            <a:endParaRPr lang="en-GB"/>
          </a:p>
        </p:txBody>
      </p:sp>
    </p:spTree>
    <p:extLst>
      <p:ext uri="{BB962C8B-B14F-4D97-AF65-F5344CB8AC3E}">
        <p14:creationId xmlns:p14="http://schemas.microsoft.com/office/powerpoint/2010/main" val="586412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GB" dirty="0"/>
              <a:t>List of global CS losses</a:t>
            </a:r>
          </a:p>
          <a:p>
            <a:pPr marL="171450" indent="-171450">
              <a:buFontTx/>
              <a:buChar char="-"/>
            </a:pPr>
            <a:endParaRPr lang="en-GB" dirty="0"/>
          </a:p>
          <a:p>
            <a:pPr marL="171450" indent="-171450">
              <a:buFontTx/>
              <a:buChar char="-"/>
            </a:pPr>
            <a:r>
              <a:rPr lang="en-GB" dirty="0"/>
              <a:t>Extra field filled if CM lost</a:t>
            </a:r>
          </a:p>
          <a:p>
            <a:pPr marL="171450" indent="-171450">
              <a:buFontTx/>
              <a:buChar char="-"/>
            </a:pPr>
            <a:endParaRPr lang="en-GB" dirty="0"/>
          </a:p>
          <a:p>
            <a:pPr marL="171450" indent="-171450">
              <a:buFontTx/>
              <a:buChar char="-"/>
            </a:pPr>
            <a:r>
              <a:rPr lang="en-GB" dirty="0"/>
              <a:t>Event 29</a:t>
            </a:r>
            <a:r>
              <a:rPr lang="en-GB" baseline="30000" dirty="0"/>
              <a:t>th</a:t>
            </a:r>
            <a:r>
              <a:rPr lang="en-GB" dirty="0"/>
              <a:t> of April 2016: Weasel + 66kV transformer</a:t>
            </a:r>
          </a:p>
        </p:txBody>
      </p:sp>
      <p:sp>
        <p:nvSpPr>
          <p:cNvPr id="4" name="Slide Number Placeholder 3"/>
          <p:cNvSpPr>
            <a:spLocks noGrp="1"/>
          </p:cNvSpPr>
          <p:nvPr>
            <p:ph type="sldNum" sz="quarter" idx="10"/>
          </p:nvPr>
        </p:nvSpPr>
        <p:spPr/>
        <p:txBody>
          <a:bodyPr/>
          <a:lstStyle/>
          <a:p>
            <a:fld id="{81FF653C-CE08-47E8-AFBF-50D506749F7F}" type="slidenum">
              <a:rPr lang="en-GB" smtClean="0"/>
              <a:t>12</a:t>
            </a:fld>
            <a:endParaRPr lang="en-GB"/>
          </a:p>
        </p:txBody>
      </p:sp>
    </p:spTree>
    <p:extLst>
      <p:ext uri="{BB962C8B-B14F-4D97-AF65-F5344CB8AC3E}">
        <p14:creationId xmlns:p14="http://schemas.microsoft.com/office/powerpoint/2010/main" val="276822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GB" dirty="0"/>
              <a:t>Global CS loss + all underlying losses</a:t>
            </a:r>
          </a:p>
          <a:p>
            <a:pPr marL="171450" indent="-171450">
              <a:buFontTx/>
              <a:buChar char="-"/>
            </a:pPr>
            <a:endParaRPr lang="en-GB" dirty="0"/>
          </a:p>
          <a:p>
            <a:pPr marL="171450" indent="-171450">
              <a:buFontTx/>
              <a:buChar char="-"/>
            </a:pPr>
            <a:r>
              <a:rPr lang="en-GB" dirty="0"/>
              <a:t>A bit difficult to read x-axis, but zoom and hover tool available</a:t>
            </a:r>
          </a:p>
          <a:p>
            <a:pPr marL="171450" indent="-171450">
              <a:buFontTx/>
              <a:buChar char="-"/>
            </a:pPr>
            <a:endParaRPr lang="en-GB" dirty="0"/>
          </a:p>
          <a:p>
            <a:pPr marL="171450" indent="-171450">
              <a:buFontTx/>
              <a:buChar char="-"/>
            </a:pPr>
            <a:r>
              <a:rPr lang="en-GB" dirty="0"/>
              <a:t>Next: closer look at the details for Sector 81 (by clicking the bar on the plot)</a:t>
            </a:r>
          </a:p>
        </p:txBody>
      </p:sp>
      <p:sp>
        <p:nvSpPr>
          <p:cNvPr id="4" name="Slide Number Placeholder 3"/>
          <p:cNvSpPr>
            <a:spLocks noGrp="1"/>
          </p:cNvSpPr>
          <p:nvPr>
            <p:ph type="sldNum" sz="quarter" idx="10"/>
          </p:nvPr>
        </p:nvSpPr>
        <p:spPr/>
        <p:txBody>
          <a:bodyPr/>
          <a:lstStyle/>
          <a:p>
            <a:fld id="{81FF653C-CE08-47E8-AFBF-50D506749F7F}" type="slidenum">
              <a:rPr lang="en-GB" smtClean="0"/>
              <a:t>13</a:t>
            </a:fld>
            <a:endParaRPr lang="en-GB"/>
          </a:p>
        </p:txBody>
      </p:sp>
    </p:spTree>
    <p:extLst>
      <p:ext uri="{BB962C8B-B14F-4D97-AF65-F5344CB8AC3E}">
        <p14:creationId xmlns:p14="http://schemas.microsoft.com/office/powerpoint/2010/main" val="1789499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Ref idx="1001">
        <a:schemeClr val="bg2"/>
      </p:bgRef>
    </p:bg>
    <p:spTree>
      <p:nvGrpSpPr>
        <p:cNvPr id="1" name=""/>
        <p:cNvGrpSpPr/>
        <p:nvPr/>
      </p:nvGrpSpPr>
      <p:grpSpPr>
        <a:xfrm>
          <a:off x="0" y="0"/>
          <a:ext cx="0" cy="0"/>
          <a:chOff x="0" y="0"/>
          <a:chExt cx="0" cy="0"/>
        </a:xfrm>
      </p:grpSpPr>
      <p:pic>
        <p:nvPicPr>
          <p:cNvPr id="5" name="Image 4" descr="logooutlin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2440" y="2999945"/>
            <a:ext cx="1102596" cy="1091515"/>
          </a:xfrm>
          <a:prstGeom prst="rect">
            <a:avLst/>
          </a:prstGeom>
        </p:spPr>
      </p:pic>
      <p:sp>
        <p:nvSpPr>
          <p:cNvPr id="2" name="Slide Number Placeholder 1"/>
          <p:cNvSpPr>
            <a:spLocks noGrp="1"/>
          </p:cNvSpPr>
          <p:nvPr>
            <p:ph type="sldNum" sz="quarter" idx="10"/>
          </p:nvPr>
        </p:nvSpPr>
        <p:spPr/>
        <p:txBody>
          <a:body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16225959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tx1"/>
                </a:solidFill>
              </a:defRPr>
            </a:lvl1pPr>
          </a:lstStyle>
          <a:p>
            <a:r>
              <a:rPr kumimoji="0" lang="en-US"/>
              <a:t>Click to edit Master title style</a:t>
            </a:r>
          </a:p>
        </p:txBody>
      </p:sp>
      <p:sp>
        <p:nvSpPr>
          <p:cNvPr id="3" name="Espace réservé pour une image  2"/>
          <p:cNvSpPr>
            <a:spLocks noGrp="1"/>
          </p:cNvSpPr>
          <p:nvPr>
            <p:ph type="pic" idx="1"/>
          </p:nvPr>
        </p:nvSpPr>
        <p:spPr>
          <a:xfrm>
            <a:off x="558797" y="802197"/>
            <a:ext cx="4759514" cy="4759514"/>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en-US"/>
              <a:t>Click icon to add picture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Slide Number Placeholder 4"/>
          <p:cNvSpPr>
            <a:spLocks noGrp="1"/>
          </p:cNvSpPr>
          <p:nvPr>
            <p:ph type="sldNum" sz="quarter" idx="10"/>
          </p:nvPr>
        </p:nvSpPr>
        <p:spPr/>
        <p:txBody>
          <a:body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338478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en-US"/>
              <a:t>Click to edit Master title style</a:t>
            </a:r>
          </a:p>
        </p:txBody>
      </p:sp>
      <p:sp>
        <p:nvSpPr>
          <p:cNvPr id="3" name="Espace réservé du texte vertical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Slide Number Placeholder 3"/>
          <p:cNvSpPr>
            <a:spLocks noGrp="1"/>
          </p:cNvSpPr>
          <p:nvPr>
            <p:ph type="sldNum" sz="quarter" idx="10"/>
          </p:nvPr>
        </p:nvSpPr>
        <p:spPr/>
        <p:txBody>
          <a:body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3018877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Slide Number Placeholder 3"/>
          <p:cNvSpPr>
            <a:spLocks noGrp="1"/>
          </p:cNvSpPr>
          <p:nvPr>
            <p:ph type="sldNum" sz="quarter" idx="10"/>
          </p:nvPr>
        </p:nvSpPr>
        <p:spPr/>
        <p:txBody>
          <a:body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944587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Ref idx="1001">
        <a:schemeClr val="bg2"/>
      </p:bgRef>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225891405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1" y="2444820"/>
            <a:ext cx="8226854" cy="940443"/>
          </a:xfrm>
        </p:spPr>
        <p:txBody>
          <a:bodyPr/>
          <a:lstStyle>
            <a:lvl1pPr algn="l">
              <a:defRPr/>
            </a:lvl1pPr>
          </a:lstStyle>
          <a:p>
            <a:r>
              <a:rPr kumimoji="0" lang="en-US"/>
              <a:t>Click to edit Master title style</a:t>
            </a:r>
          </a:p>
        </p:txBody>
      </p:sp>
      <p:sp>
        <p:nvSpPr>
          <p:cNvPr id="7" name="Date Placeholder 1"/>
          <p:cNvSpPr>
            <a:spLocks noGrp="1"/>
          </p:cNvSpPr>
          <p:nvPr>
            <p:ph type="dt" sz="half" idx="2"/>
          </p:nvPr>
        </p:nvSpPr>
        <p:spPr>
          <a:xfrm>
            <a:off x="2969335" y="636238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8" name="Footer Placeholder 2"/>
          <p:cNvSpPr>
            <a:spLocks noGrp="1"/>
          </p:cNvSpPr>
          <p:nvPr>
            <p:ph type="ftr" sz="quarter" idx="3"/>
          </p:nvPr>
        </p:nvSpPr>
        <p:spPr>
          <a:xfrm>
            <a:off x="5182756"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3"/>
          <p:cNvSpPr>
            <a:spLocks noGrp="1"/>
          </p:cNvSpPr>
          <p:nvPr>
            <p:ph type="sldNum" sz="quarter" idx="4"/>
          </p:nvPr>
        </p:nvSpPr>
        <p:spPr>
          <a:xfrm>
            <a:off x="8185377" y="6356356"/>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6D774-0929-4B1C-BE81-8FEF10FE8BBC}" type="slidenum">
              <a:rPr lang="en-GB" smtClean="0"/>
              <a:t>‹N°›</a:t>
            </a:fld>
            <a:endParaRPr lang="en-GB"/>
          </a:p>
        </p:txBody>
      </p:sp>
      <p:sp>
        <p:nvSpPr>
          <p:cNvPr id="11" name="Espace réservé du texte 2"/>
          <p:cNvSpPr>
            <a:spLocks noGrp="1"/>
          </p:cNvSpPr>
          <p:nvPr>
            <p:ph type="body" idx="10"/>
          </p:nvPr>
        </p:nvSpPr>
        <p:spPr>
          <a:xfrm>
            <a:off x="457200" y="3391129"/>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Tree>
    <p:extLst>
      <p:ext uri="{BB962C8B-B14F-4D97-AF65-F5344CB8AC3E}">
        <p14:creationId xmlns:p14="http://schemas.microsoft.com/office/powerpoint/2010/main" val="585285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CAFA3-52D0-4403-B3F1-D7D022C85C0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F724C8F4-E57C-4D77-A2E5-F31766281708}"/>
              </a:ext>
            </a:extLst>
          </p:cNvPr>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AA87ED1-2875-4844-A77A-D6670105DA0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B4028966-B7B8-4751-AFC2-7586871BC9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529211-5997-4D72-ABAE-485EB8A03BB5}"/>
              </a:ext>
            </a:extLst>
          </p:cNvPr>
          <p:cNvSpPr>
            <a:spLocks noGrp="1"/>
          </p:cNvSpPr>
          <p:nvPr>
            <p:ph type="sldNum" sz="quarter" idx="12"/>
          </p:nvPr>
        </p:nvSpPr>
        <p:spPr/>
        <p:txBody>
          <a:bodyPr/>
          <a:lstStyle/>
          <a:p>
            <a:fld id="{4F76D774-0929-4B1C-BE81-8FEF10FE8BBC}" type="slidenum">
              <a:rPr lang="en-GB" smtClean="0"/>
              <a:t>‹N°›</a:t>
            </a:fld>
            <a:endParaRPr lang="en-GB"/>
          </a:p>
        </p:txBody>
      </p:sp>
    </p:spTree>
    <p:extLst>
      <p:ext uri="{BB962C8B-B14F-4D97-AF65-F5344CB8AC3E}">
        <p14:creationId xmlns:p14="http://schemas.microsoft.com/office/powerpoint/2010/main" val="392660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bg>
      <p:bgRef idx="1001">
        <a:schemeClr val="bg1"/>
      </p:bgRef>
    </p:bg>
    <p:spTree>
      <p:nvGrpSpPr>
        <p:cNvPr id="1" name=""/>
        <p:cNvGrpSpPr/>
        <p:nvPr/>
      </p:nvGrpSpPr>
      <p:grpSpPr>
        <a:xfrm>
          <a:off x="0" y="0"/>
          <a:ext cx="0" cy="0"/>
          <a:chOff x="0" y="0"/>
          <a:chExt cx="0" cy="0"/>
        </a:xfrm>
      </p:grpSpPr>
      <p:pic>
        <p:nvPicPr>
          <p:cNvPr id="5" name="Image 4" descr="logoBadgeWe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3090" y="2878269"/>
            <a:ext cx="1221946" cy="1535841"/>
          </a:xfrm>
          <a:prstGeom prst="rect">
            <a:avLst/>
          </a:prstGeom>
        </p:spPr>
      </p:pic>
      <p:sp>
        <p:nvSpPr>
          <p:cNvPr id="2" name="Slide Number Placeholder 1"/>
          <p:cNvSpPr>
            <a:spLocks noGrp="1"/>
          </p:cNvSpPr>
          <p:nvPr>
            <p:ph type="sldNum" sz="quarter" idx="10"/>
          </p:nvPr>
        </p:nvSpPr>
        <p:spPr/>
        <p:txBody>
          <a:body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274426671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en-US"/>
              <a:t>Click to edit Master title style</a:t>
            </a:r>
          </a:p>
        </p:txBody>
      </p:sp>
      <p:sp>
        <p:nvSpPr>
          <p:cNvPr id="3" name="Espace réservé du contenu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Slide Number Placeholder 3"/>
          <p:cNvSpPr>
            <a:spLocks noGrp="1"/>
          </p:cNvSpPr>
          <p:nvPr>
            <p:ph type="sldNum" sz="quarter" idx="10"/>
          </p:nvPr>
        </p:nvSpPr>
        <p:spPr/>
        <p:txBody>
          <a:body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380493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31800" y="2515818"/>
            <a:ext cx="8265984" cy="1826363"/>
          </a:xfrm>
        </p:spPr>
        <p:txBody>
          <a:bodyPr tIns="0" bIns="0" anchor="t"/>
          <a:lstStyle>
            <a:lvl1pPr algn="l">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r>
              <a:rPr kumimoji="0" lang="en-US"/>
              <a:t>Click to edit Master title style</a:t>
            </a:r>
            <a:endParaRPr kumimoji="0" lang="en-US" dirty="0"/>
          </a:p>
        </p:txBody>
      </p:sp>
      <p:sp>
        <p:nvSpPr>
          <p:cNvPr id="3" name="Espace réservé du texte 2"/>
          <p:cNvSpPr>
            <a:spLocks noGrp="1"/>
          </p:cNvSpPr>
          <p:nvPr>
            <p:ph type="body" idx="1"/>
          </p:nvPr>
        </p:nvSpPr>
        <p:spPr>
          <a:xfrm>
            <a:off x="431800" y="1329869"/>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5" name="Slide Number Placeholder 4"/>
          <p:cNvSpPr>
            <a:spLocks noGrp="1"/>
          </p:cNvSpPr>
          <p:nvPr>
            <p:ph type="sldNum" sz="quarter" idx="10"/>
          </p:nvPr>
        </p:nvSpPr>
        <p:spPr/>
        <p:txBody>
          <a:body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97249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Slide Number Placeholder 4"/>
          <p:cNvSpPr>
            <a:spLocks noGrp="1"/>
          </p:cNvSpPr>
          <p:nvPr>
            <p:ph type="sldNum" sz="quarter" idx="10"/>
          </p:nvPr>
        </p:nvSpPr>
        <p:spPr/>
        <p:txBody>
          <a:body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424639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893977"/>
          </a:xfrm>
        </p:spPr>
        <p:txBody>
          <a:bodyPr anchor="ctr"/>
          <a:lstStyle>
            <a:lvl1pPr>
              <a:defRPr/>
            </a:lvl1pPr>
          </a:lstStyle>
          <a:p>
            <a:r>
              <a:rPr kumimoji="0" lang="en-US"/>
              <a:t>Click to edit Master title style</a:t>
            </a:r>
          </a:p>
        </p:txBody>
      </p:sp>
      <p:sp>
        <p:nvSpPr>
          <p:cNvPr id="3" name="Espace réservé du texte 2"/>
          <p:cNvSpPr>
            <a:spLocks noGrp="1"/>
          </p:cNvSpPr>
          <p:nvPr>
            <p:ph type="body" idx="1"/>
          </p:nvPr>
        </p:nvSpPr>
        <p:spPr>
          <a:xfrm>
            <a:off x="457200" y="510196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Espace réservé du texte 3"/>
          <p:cNvSpPr>
            <a:spLocks noGrp="1"/>
          </p:cNvSpPr>
          <p:nvPr>
            <p:ph type="body" sz="half" idx="3"/>
          </p:nvPr>
        </p:nvSpPr>
        <p:spPr>
          <a:xfrm>
            <a:off x="4645025" y="510196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Espace réservé du contenu 4"/>
          <p:cNvSpPr>
            <a:spLocks noGrp="1"/>
          </p:cNvSpPr>
          <p:nvPr>
            <p:ph sz="quarter" idx="2"/>
          </p:nvPr>
        </p:nvSpPr>
        <p:spPr>
          <a:xfrm>
            <a:off x="457200" y="1269777"/>
            <a:ext cx="4040188"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Espace réservé du contenu 5"/>
          <p:cNvSpPr>
            <a:spLocks noGrp="1"/>
          </p:cNvSpPr>
          <p:nvPr>
            <p:ph sz="quarter" idx="4"/>
          </p:nvPr>
        </p:nvSpPr>
        <p:spPr>
          <a:xfrm>
            <a:off x="4645025" y="1269777"/>
            <a:ext cx="4041775"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0"/>
          </p:nvPr>
        </p:nvSpPr>
        <p:spPr/>
        <p:txBody>
          <a:body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366383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3" name="Slide Number Placeholder 2"/>
          <p:cNvSpPr>
            <a:spLocks noGrp="1"/>
          </p:cNvSpPr>
          <p:nvPr>
            <p:ph type="sldNum" sz="quarter" idx="10"/>
          </p:nvPr>
        </p:nvSpPr>
        <p:spPr/>
        <p:txBody>
          <a:body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671516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266271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tx1"/>
                </a:solidFill>
              </a:defRPr>
            </a:lvl1pPr>
          </a:lstStyle>
          <a:p>
            <a:r>
              <a:rPr kumimoji="0" lang="en-US"/>
              <a:t>Click to edit Master title style</a:t>
            </a:r>
            <a:endParaRPr kumimoji="0" lang="en-US" dirty="0"/>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Slide Number Placeholder 4"/>
          <p:cNvSpPr>
            <a:spLocks noGrp="1"/>
          </p:cNvSpPr>
          <p:nvPr>
            <p:ph type="sldNum" sz="quarter" idx="10"/>
          </p:nvPr>
        </p:nvSpPr>
        <p:spPr/>
        <p:txBody>
          <a:body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86528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itre 8"/>
          <p:cNvSpPr>
            <a:spLocks noGrp="1"/>
          </p:cNvSpPr>
          <p:nvPr>
            <p:ph type="title"/>
          </p:nvPr>
        </p:nvSpPr>
        <p:spPr>
          <a:xfrm>
            <a:off x="457200" y="233492"/>
            <a:ext cx="8226854" cy="940443"/>
          </a:xfrm>
          <a:prstGeom prst="rect">
            <a:avLst/>
          </a:prstGeom>
        </p:spPr>
        <p:txBody>
          <a:bodyPr vert="horz" lIns="45720" rIns="45720" anchor="ctr">
            <a:normAutofit/>
          </a:bodyPr>
          <a:lstStyle/>
          <a:p>
            <a:r>
              <a:rPr kumimoji="0" lang="fr-CH" dirty="0"/>
              <a:t>Cliquez et modifiez le titre</a:t>
            </a:r>
            <a:endParaRPr kumimoji="0" lang="en-US" dirty="0"/>
          </a:p>
        </p:txBody>
      </p:sp>
      <p:sp>
        <p:nvSpPr>
          <p:cNvPr id="30" name="Espace réservé du texte 29"/>
          <p:cNvSpPr>
            <a:spLocks noGrp="1"/>
          </p:cNvSpPr>
          <p:nvPr>
            <p:ph type="body" idx="1"/>
          </p:nvPr>
        </p:nvSpPr>
        <p:spPr>
          <a:xfrm>
            <a:off x="457200" y="1325606"/>
            <a:ext cx="8226854" cy="4667421"/>
          </a:xfrm>
          <a:prstGeom prst="rect">
            <a:avLst/>
          </a:prstGeom>
        </p:spPr>
        <p:txBody>
          <a:bodyPr vert="horz">
            <a:normAutofit/>
          </a:bodyPr>
          <a:lstStyle/>
          <a:p>
            <a:pPr lvl="0" eaLnBrk="1" latinLnBrk="0" hangingPunct="1"/>
            <a:r>
              <a:rPr kumimoji="0" lang="fr-CH" dirty="0"/>
              <a:t>Cliquez pour modifier les styles du texte du masque</a:t>
            </a:r>
          </a:p>
          <a:p>
            <a:pPr lvl="1" eaLnBrk="1" latinLnBrk="0" hangingPunct="1"/>
            <a:r>
              <a:rPr kumimoji="0" lang="fr-CH" dirty="0"/>
              <a:t>Deuxième niveau</a:t>
            </a:r>
          </a:p>
          <a:p>
            <a:pPr lvl="2" eaLnBrk="1" latinLnBrk="0" hangingPunct="1"/>
            <a:r>
              <a:rPr kumimoji="0" lang="fr-CH" dirty="0"/>
              <a:t>Troisième niveau</a:t>
            </a:r>
          </a:p>
          <a:p>
            <a:pPr lvl="3" eaLnBrk="1" latinLnBrk="0" hangingPunct="1"/>
            <a:r>
              <a:rPr kumimoji="0" lang="fr-CH" dirty="0"/>
              <a:t>Quatrième niveau</a:t>
            </a:r>
          </a:p>
          <a:p>
            <a:pPr lvl="4" eaLnBrk="1" latinLnBrk="0" hangingPunct="1"/>
            <a:r>
              <a:rPr kumimoji="0" lang="fr-CH" dirty="0"/>
              <a:t>Cinquième niveau</a:t>
            </a:r>
            <a:endParaRPr kumimoji="0" lang="en-US" dirty="0"/>
          </a:p>
        </p:txBody>
      </p:sp>
      <p:pic>
        <p:nvPicPr>
          <p:cNvPr id="5" name="Image 4" descr="bande-01.eps"/>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6157663"/>
            <a:ext cx="9144000" cy="707202"/>
          </a:xfrm>
          <a:prstGeom prst="rect">
            <a:avLst/>
          </a:prstGeom>
        </p:spPr>
      </p:pic>
      <p:sp>
        <p:nvSpPr>
          <p:cNvPr id="6" name="ZoneTexte 4"/>
          <p:cNvSpPr txBox="1"/>
          <p:nvPr userDrawn="1"/>
        </p:nvSpPr>
        <p:spPr>
          <a:xfrm>
            <a:off x="762000" y="6324600"/>
            <a:ext cx="6019800" cy="307777"/>
          </a:xfrm>
          <a:prstGeom prst="rect">
            <a:avLst/>
          </a:prstGeom>
          <a:noFill/>
        </p:spPr>
        <p:txBody>
          <a:bodyPr wrap="square" rtlCol="0">
            <a:spAutoFit/>
          </a:bodyPr>
          <a:lstStyle/>
          <a:p>
            <a:r>
              <a:rPr lang="fr-FR" sz="1400" dirty="0">
                <a:solidFill>
                  <a:schemeClr val="bg1"/>
                </a:solidFill>
              </a:rPr>
              <a:t>L. Delprat, T. Ytterdal – 8th Cryo-Ops Workshop – 2018-06-07</a:t>
            </a:r>
          </a:p>
        </p:txBody>
      </p:sp>
      <p:sp>
        <p:nvSpPr>
          <p:cNvPr id="2" name="Slide Number Placeholder 1"/>
          <p:cNvSpPr>
            <a:spLocks noGrp="1"/>
          </p:cNvSpPr>
          <p:nvPr>
            <p:ph type="sldNum" sz="quarter" idx="4"/>
          </p:nvPr>
        </p:nvSpPr>
        <p:spPr>
          <a:xfrm>
            <a:off x="7010400" y="6328701"/>
            <a:ext cx="2057400" cy="365125"/>
          </a:xfrm>
          <a:prstGeom prst="rect">
            <a:avLst/>
          </a:prstGeom>
        </p:spPr>
        <p:txBody>
          <a:bodyPr vert="horz" lIns="91440" tIns="45720" rIns="91440" bIns="45720" rtlCol="0" anchor="ctr"/>
          <a:lstStyle>
            <a:lvl1pPr algn="r">
              <a:defRPr sz="1400">
                <a:solidFill>
                  <a:schemeClr val="bg1"/>
                </a:solidFill>
              </a:defRPr>
            </a:lvl1p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39340813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accent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oleObject" Target="../embeddings/oleObject1.bin"/><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hyperlink" Target="https://cscm.cern.ch/" TargetMode="External"/><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08" y="762000"/>
            <a:ext cx="8265984" cy="2590800"/>
          </a:xfrm>
        </p:spPr>
        <p:txBody>
          <a:bodyPr>
            <a:normAutofit/>
          </a:bodyPr>
          <a:lstStyle/>
          <a:p>
            <a:pPr algn="ctr"/>
            <a:br>
              <a:rPr lang="en-US" sz="4000" dirty="0"/>
            </a:br>
            <a:r>
              <a:rPr lang="en-US" sz="4000" dirty="0"/>
              <a:t>The LHC Cryogenics Availability </a:t>
            </a:r>
            <a:br>
              <a:rPr lang="en-US" sz="4000" dirty="0"/>
            </a:br>
            <a:r>
              <a:rPr lang="en-US" sz="4000" dirty="0"/>
              <a:t>Calculation Tool</a:t>
            </a:r>
            <a:endParaRPr lang="en-GB" sz="4000" dirty="0"/>
          </a:p>
        </p:txBody>
      </p:sp>
      <p:sp>
        <p:nvSpPr>
          <p:cNvPr id="3" name="Text Placeholder 2"/>
          <p:cNvSpPr>
            <a:spLocks noGrp="1"/>
          </p:cNvSpPr>
          <p:nvPr>
            <p:ph type="body" idx="1"/>
          </p:nvPr>
        </p:nvSpPr>
        <p:spPr>
          <a:xfrm>
            <a:off x="1257300" y="3048000"/>
            <a:ext cx="6629400" cy="1066688"/>
          </a:xfrm>
        </p:spPr>
        <p:txBody>
          <a:bodyPr/>
          <a:lstStyle/>
          <a:p>
            <a:pPr algn="ctr"/>
            <a:r>
              <a:rPr lang="en-US" b="1" dirty="0"/>
              <a:t>8</a:t>
            </a:r>
            <a:r>
              <a:rPr lang="en-US" b="1" baseline="30000" dirty="0"/>
              <a:t>th</a:t>
            </a:r>
            <a:r>
              <a:rPr lang="en-US" b="1" dirty="0"/>
              <a:t> International Workshop on Cryogenics Operation</a:t>
            </a:r>
          </a:p>
          <a:p>
            <a:pPr algn="ctr"/>
            <a:r>
              <a:rPr lang="en-US" dirty="0"/>
              <a:t>4 – 7 June 2018</a:t>
            </a:r>
          </a:p>
          <a:p>
            <a:pPr algn="ctr"/>
            <a:r>
              <a:rPr lang="en-US" i="1" u="sng" dirty="0"/>
              <a:t>IHEP, CAS, Beijing, China</a:t>
            </a:r>
            <a:endParaRPr lang="en-GB" i="1" u="sng" dirty="0"/>
          </a:p>
        </p:txBody>
      </p:sp>
      <p:graphicFrame>
        <p:nvGraphicFramePr>
          <p:cNvPr id="6" name="Object 36"/>
          <p:cNvGraphicFramePr>
            <a:graphicFrameLocks noChangeAspect="1"/>
          </p:cNvGraphicFramePr>
          <p:nvPr>
            <p:extLst>
              <p:ext uri="{D42A27DB-BD31-4B8C-83A1-F6EECF244321}">
                <p14:modId xmlns:p14="http://schemas.microsoft.com/office/powerpoint/2010/main" val="4141061423"/>
              </p:ext>
            </p:extLst>
          </p:nvPr>
        </p:nvGraphicFramePr>
        <p:xfrm>
          <a:off x="0" y="0"/>
          <a:ext cx="1108075" cy="1104900"/>
        </p:xfrm>
        <a:graphic>
          <a:graphicData uri="http://schemas.openxmlformats.org/presentationml/2006/ole">
            <mc:AlternateContent xmlns:mc="http://schemas.openxmlformats.org/markup-compatibility/2006">
              <mc:Choice xmlns:v="urn:schemas-microsoft-com:vml" Requires="v">
                <p:oleObj spid="_x0000_s1025" name="PHOTO-PAINT" r:id="rId4" imgW="7593651" imgH="7580952" progId="">
                  <p:embed/>
                </p:oleObj>
              </mc:Choice>
              <mc:Fallback>
                <p:oleObj name="PHOTO-PAINT" r:id="rId4" imgW="7593651" imgH="7580952" progId="">
                  <p:embed/>
                  <p:pic>
                    <p:nvPicPr>
                      <p:cNvPr id="6"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08075" cy="1104900"/>
                      </a:xfrm>
                      <a:prstGeom prst="rect">
                        <a:avLst/>
                      </a:prstGeom>
                      <a:noFill/>
                      <a:ln w="12700">
                        <a:solidFill>
                          <a:schemeClr val="accent1"/>
                        </a:solidFill>
                        <a:miter lim="800000"/>
                        <a:headEnd/>
                        <a:tailEnd/>
                      </a:ln>
                      <a:effectLst/>
                      <a:extLst/>
                    </p:spPr>
                  </p:pic>
                </p:oleObj>
              </mc:Fallback>
            </mc:AlternateContent>
          </a:graphicData>
        </a:graphic>
      </p:graphicFrame>
      <p:sp>
        <p:nvSpPr>
          <p:cNvPr id="10" name="Text Placeholder 2"/>
          <p:cNvSpPr txBox="1">
            <a:spLocks/>
          </p:cNvSpPr>
          <p:nvPr/>
        </p:nvSpPr>
        <p:spPr>
          <a:xfrm>
            <a:off x="895350" y="4876800"/>
            <a:ext cx="7353300" cy="268561"/>
          </a:xfrm>
          <a:prstGeom prst="rect">
            <a:avLst/>
          </a:prstGeom>
        </p:spPr>
        <p:txBody>
          <a:bodyPr vert="horz" lIns="45720" tIns="0" rIns="45720" bIns="0" anchor="b">
            <a:noAutofit/>
          </a:bodyPr>
          <a:lstStyle>
            <a:lvl1pPr marL="0" indent="0" algn="l" rtl="0" eaLnBrk="1" latinLnBrk="0" hangingPunct="1">
              <a:spcBef>
                <a:spcPct val="20000"/>
              </a:spcBef>
              <a:buClr>
                <a:schemeClr val="accent1"/>
              </a:buClr>
              <a:buSzPct val="80000"/>
              <a:buFont typeface="Arial"/>
              <a:buNone/>
              <a:defRPr kumimoji="0" sz="2000" kern="1200">
                <a:solidFill>
                  <a:schemeClr val="tx1"/>
                </a:solidFill>
                <a:effectLst/>
                <a:latin typeface="+mn-lt"/>
                <a:ea typeface="+mn-ea"/>
                <a:cs typeface="+mn-cs"/>
              </a:defRPr>
            </a:lvl1pPr>
            <a:lvl2pPr marL="905256" indent="-457200" algn="l" rtl="0" eaLnBrk="1" latinLnBrk="0" hangingPunct="1">
              <a:spcBef>
                <a:spcPct val="20000"/>
              </a:spcBef>
              <a:buClr>
                <a:schemeClr val="accent1"/>
              </a:buClr>
              <a:buSzPct val="90000"/>
              <a:buFont typeface="Arial"/>
              <a:buNone/>
              <a:defRPr kumimoji="0" sz="1800" kern="1200">
                <a:solidFill>
                  <a:schemeClr val="tx1">
                    <a:tint val="75000"/>
                  </a:schemeClr>
                </a:solidFill>
                <a:latin typeface="+mn-lt"/>
                <a:ea typeface="+mn-ea"/>
                <a:cs typeface="+mn-cs"/>
              </a:defRPr>
            </a:lvl2pPr>
            <a:lvl3pPr marL="1092708" indent="-342900"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385316" indent="-342900" algn="l" rtl="0" eaLnBrk="1" latinLnBrk="0" hangingPunct="1">
              <a:spcBef>
                <a:spcPct val="20000"/>
              </a:spcBef>
              <a:buClr>
                <a:schemeClr val="accent3"/>
              </a:buClr>
              <a:buSzPct val="90000"/>
              <a:buFont typeface="Arial"/>
              <a:buNone/>
              <a:defRPr kumimoji="0" sz="1400" kern="1200">
                <a:solidFill>
                  <a:schemeClr val="tx1">
                    <a:tint val="75000"/>
                  </a:schemeClr>
                </a:solidFill>
                <a:latin typeface="+mn-lt"/>
                <a:ea typeface="+mn-ea"/>
                <a:cs typeface="+mn-cs"/>
              </a:defRPr>
            </a:lvl4pPr>
            <a:lvl5pPr marL="1650492" indent="-34290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r>
              <a:rPr lang="en-US" dirty="0"/>
              <a:t>Laurent Delprat, Thomas Ytterdal</a:t>
            </a:r>
          </a:p>
        </p:txBody>
      </p:sp>
      <p:pic>
        <p:nvPicPr>
          <p:cNvPr id="11" name="Picture 5" descr="fond ecran cryo 2.jpg"/>
          <p:cNvPicPr/>
          <p:nvPr/>
        </p:nvPicPr>
        <p:blipFill rotWithShape="1">
          <a:blip r:embed="rId6" cstate="print"/>
          <a:srcRect l="65864" t="66690" r="14799" b="3322"/>
          <a:stretch/>
        </p:blipFill>
        <p:spPr>
          <a:xfrm>
            <a:off x="7877708" y="0"/>
            <a:ext cx="1266292" cy="1106761"/>
          </a:xfrm>
          <a:prstGeom prst="rect">
            <a:avLst/>
          </a:prstGeom>
          <a:ln>
            <a:noFill/>
          </a:ln>
        </p:spPr>
      </p:pic>
      <p:pic>
        <p:nvPicPr>
          <p:cNvPr id="14" name="Image 4" descr="bande-01.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161387"/>
            <a:ext cx="9144000" cy="707202"/>
          </a:xfrm>
          <a:prstGeom prst="rect">
            <a:avLst/>
          </a:prstGeom>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91144" y="0"/>
            <a:ext cx="1152856"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9"/>
          <a:stretch>
            <a:fillRect/>
          </a:stretch>
        </p:blipFill>
        <p:spPr>
          <a:xfrm>
            <a:off x="3494515" y="5754430"/>
            <a:ext cx="2154971" cy="1103570"/>
          </a:xfrm>
          <a:prstGeom prst="rect">
            <a:avLst/>
          </a:prstGeom>
        </p:spPr>
      </p:pic>
      <p:sp>
        <p:nvSpPr>
          <p:cNvPr id="7" name="Slide Number Placeholder 6"/>
          <p:cNvSpPr>
            <a:spLocks noGrp="1"/>
          </p:cNvSpPr>
          <p:nvPr>
            <p:ph type="sldNum" sz="quarter" idx="10"/>
          </p:nvPr>
        </p:nvSpPr>
        <p:spPr/>
        <p:txBody>
          <a:bodyPr/>
          <a:lstStyle/>
          <a:p>
            <a:fld id="{4DF33A98-D41E-43A5-8F90-E73BFC263353}" type="slidenum">
              <a:rPr lang="en-GB" smtClean="0"/>
              <a:pPr/>
              <a:t>1</a:t>
            </a:fld>
            <a:endParaRPr lang="en-GB" dirty="0"/>
          </a:p>
        </p:txBody>
      </p:sp>
      <p:sp>
        <p:nvSpPr>
          <p:cNvPr id="13" name="Text Placeholder 2"/>
          <p:cNvSpPr txBox="1">
            <a:spLocks/>
          </p:cNvSpPr>
          <p:nvPr/>
        </p:nvSpPr>
        <p:spPr>
          <a:xfrm>
            <a:off x="6629400" y="5870703"/>
            <a:ext cx="2514600" cy="301497"/>
          </a:xfrm>
          <a:prstGeom prst="rect">
            <a:avLst/>
          </a:prstGeom>
        </p:spPr>
        <p:txBody>
          <a:bodyPr vert="horz" lIns="45720" tIns="0" rIns="45720" bIns="0" anchor="b">
            <a:noAutofit/>
          </a:bodyPr>
          <a:lstStyle>
            <a:lvl1pPr marL="0" indent="0" algn="l" rtl="0" eaLnBrk="1" latinLnBrk="0" hangingPunct="1">
              <a:spcBef>
                <a:spcPct val="20000"/>
              </a:spcBef>
              <a:buClr>
                <a:schemeClr val="accent1"/>
              </a:buClr>
              <a:buSzPct val="80000"/>
              <a:buFont typeface="Arial"/>
              <a:buNone/>
              <a:defRPr kumimoji="0" sz="2000" kern="1200">
                <a:solidFill>
                  <a:schemeClr val="tx1"/>
                </a:solidFill>
                <a:effectLst/>
                <a:latin typeface="+mn-lt"/>
                <a:ea typeface="+mn-ea"/>
                <a:cs typeface="+mn-cs"/>
              </a:defRPr>
            </a:lvl1pPr>
            <a:lvl2pPr marL="905256" indent="-457200" algn="l" rtl="0" eaLnBrk="1" latinLnBrk="0" hangingPunct="1">
              <a:spcBef>
                <a:spcPct val="20000"/>
              </a:spcBef>
              <a:buClr>
                <a:schemeClr val="accent1"/>
              </a:buClr>
              <a:buSzPct val="90000"/>
              <a:buFont typeface="Arial"/>
              <a:buNone/>
              <a:defRPr kumimoji="0" sz="1800" kern="1200">
                <a:solidFill>
                  <a:schemeClr val="tx1">
                    <a:tint val="75000"/>
                  </a:schemeClr>
                </a:solidFill>
                <a:latin typeface="+mn-lt"/>
                <a:ea typeface="+mn-ea"/>
                <a:cs typeface="+mn-cs"/>
              </a:defRPr>
            </a:lvl2pPr>
            <a:lvl3pPr marL="1092708" indent="-342900"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385316" indent="-342900" algn="l" rtl="0" eaLnBrk="1" latinLnBrk="0" hangingPunct="1">
              <a:spcBef>
                <a:spcPct val="20000"/>
              </a:spcBef>
              <a:buClr>
                <a:schemeClr val="accent3"/>
              </a:buClr>
              <a:buSzPct val="90000"/>
              <a:buFont typeface="Arial"/>
              <a:buNone/>
              <a:defRPr kumimoji="0" sz="1400" kern="1200">
                <a:solidFill>
                  <a:schemeClr val="tx1">
                    <a:tint val="75000"/>
                  </a:schemeClr>
                </a:solidFill>
                <a:latin typeface="+mn-lt"/>
                <a:ea typeface="+mn-ea"/>
                <a:cs typeface="+mn-cs"/>
              </a:defRPr>
            </a:lvl4pPr>
            <a:lvl5pPr marL="1650492" indent="-34290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r"/>
            <a:r>
              <a:rPr lang="en-US" sz="1400" i="1" dirty="0"/>
              <a:t>laurent.delprat@cern.ch</a:t>
            </a:r>
          </a:p>
        </p:txBody>
      </p:sp>
    </p:spTree>
    <p:extLst>
      <p:ext uri="{BB962C8B-B14F-4D97-AF65-F5344CB8AC3E}">
        <p14:creationId xmlns:p14="http://schemas.microsoft.com/office/powerpoint/2010/main" val="4067523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868B-BC9C-43F9-8C9E-171B9106062B}"/>
              </a:ext>
            </a:extLst>
          </p:cNvPr>
          <p:cNvSpPr>
            <a:spLocks noGrp="1"/>
          </p:cNvSpPr>
          <p:nvPr>
            <p:ph type="title"/>
          </p:nvPr>
        </p:nvSpPr>
        <p:spPr>
          <a:xfrm>
            <a:off x="457198" y="1219200"/>
            <a:ext cx="8226854" cy="352666"/>
          </a:xfrm>
        </p:spPr>
        <p:txBody>
          <a:bodyPr>
            <a:noAutofit/>
          </a:bodyPr>
          <a:lstStyle/>
          <a:p>
            <a:r>
              <a:rPr lang="en-GB" sz="2400" b="1" dirty="0"/>
              <a:t>CALS - CERN Accelerator Logging Service</a:t>
            </a:r>
            <a:endParaRPr lang="en-GB" sz="2400" dirty="0"/>
          </a:p>
        </p:txBody>
      </p:sp>
      <p:sp>
        <p:nvSpPr>
          <p:cNvPr id="3" name="Text Placeholder 2">
            <a:extLst>
              <a:ext uri="{FF2B5EF4-FFF2-40B4-BE49-F238E27FC236}">
                <a16:creationId xmlns:a16="http://schemas.microsoft.com/office/drawing/2014/main" id="{75F8A8D8-7EE2-48C2-ABD8-AFD09515878B}"/>
              </a:ext>
            </a:extLst>
          </p:cNvPr>
          <p:cNvSpPr>
            <a:spLocks noGrp="1"/>
          </p:cNvSpPr>
          <p:nvPr>
            <p:ph type="body" idx="10"/>
          </p:nvPr>
        </p:nvSpPr>
        <p:spPr>
          <a:xfrm>
            <a:off x="457198" y="2723668"/>
            <a:ext cx="8226854" cy="705332"/>
          </a:xfrm>
        </p:spPr>
        <p:txBody>
          <a:bodyPr>
            <a:noAutofit/>
          </a:bodyPr>
          <a:lstStyle/>
          <a:p>
            <a:r>
              <a:rPr lang="en-GB" sz="2400" dirty="0"/>
              <a:t>The CERN-wide Accelerator Logging Service was born out of the LHC Logging Project, which was launched in 2001. The service first became operational in late 2003, and has since become what is considered to be a mission-critical service. </a:t>
            </a:r>
          </a:p>
        </p:txBody>
      </p:sp>
      <p:sp>
        <p:nvSpPr>
          <p:cNvPr id="6" name="Title 1">
            <a:extLst>
              <a:ext uri="{FF2B5EF4-FFF2-40B4-BE49-F238E27FC236}">
                <a16:creationId xmlns:a16="http://schemas.microsoft.com/office/drawing/2014/main" id="{FC74A6EE-933D-40EF-8FE6-F740744E9F0D}"/>
              </a:ext>
            </a:extLst>
          </p:cNvPr>
          <p:cNvSpPr txBox="1">
            <a:spLocks/>
          </p:cNvSpPr>
          <p:nvPr/>
        </p:nvSpPr>
        <p:spPr>
          <a:xfrm>
            <a:off x="464818" y="3733800"/>
            <a:ext cx="2057402" cy="781532"/>
          </a:xfrm>
          <a:prstGeom prst="rect">
            <a:avLst/>
          </a:prstGeom>
        </p:spPr>
        <p:txBody>
          <a:bodyPr vert="horz" lIns="34290" rIns="34290" anchor="ctr">
            <a:normAutofit fontScale="97500"/>
          </a:bodyPr>
          <a:lstStyle>
            <a:lvl1pPr algn="l" rtl="0" eaLnBrk="1" latinLnBrk="0" hangingPunct="1">
              <a:spcBef>
                <a:spcPct val="0"/>
              </a:spcBef>
              <a:buNone/>
              <a:defRPr kumimoji="0" sz="6133" kern="1200">
                <a:solidFill>
                  <a:schemeClr val="tx1"/>
                </a:solidFill>
                <a:latin typeface="+mj-lt"/>
                <a:ea typeface="+mj-ea"/>
                <a:cs typeface="+mj-cs"/>
              </a:defRPr>
            </a:lvl1pPr>
          </a:lstStyle>
          <a:p>
            <a:r>
              <a:rPr lang="en-GB" sz="2400" b="1" dirty="0" err="1"/>
              <a:t>PyTimber</a:t>
            </a:r>
            <a:endParaRPr lang="en-GB" sz="2400" b="1" dirty="0"/>
          </a:p>
        </p:txBody>
      </p:sp>
      <p:sp>
        <p:nvSpPr>
          <p:cNvPr id="7" name="Text Placeholder 2">
            <a:extLst>
              <a:ext uri="{FF2B5EF4-FFF2-40B4-BE49-F238E27FC236}">
                <a16:creationId xmlns:a16="http://schemas.microsoft.com/office/drawing/2014/main" id="{4C1A5AE3-9FDC-4CAD-86AE-D9CE6F8B85FA}"/>
              </a:ext>
            </a:extLst>
          </p:cNvPr>
          <p:cNvSpPr txBox="1">
            <a:spLocks/>
          </p:cNvSpPr>
          <p:nvPr/>
        </p:nvSpPr>
        <p:spPr>
          <a:xfrm>
            <a:off x="457199" y="4267200"/>
            <a:ext cx="5186496" cy="1219200"/>
          </a:xfrm>
          <a:prstGeom prst="rect">
            <a:avLst/>
          </a:prstGeom>
        </p:spPr>
        <p:txBody>
          <a:bodyPr vert="horz" lIns="34290" tIns="0" rIns="34290" bIns="0" anchor="b">
            <a:noAutofit/>
          </a:bodyPr>
          <a:lstStyle>
            <a:lvl1pPr marL="0" indent="0" algn="l" rtl="0" eaLnBrk="1" latinLnBrk="0" hangingPunct="1">
              <a:spcBef>
                <a:spcPct val="20000"/>
              </a:spcBef>
              <a:buClr>
                <a:schemeClr val="tx1"/>
              </a:buClr>
              <a:buSzPct val="80000"/>
              <a:buFont typeface="Arial"/>
              <a:buNone/>
              <a:defRPr kumimoji="0" sz="1867" kern="1200">
                <a:solidFill>
                  <a:schemeClr val="tx1"/>
                </a:solidFill>
                <a:latin typeface="+mn-lt"/>
                <a:ea typeface="+mn-ea"/>
                <a:cs typeface="+mn-cs"/>
              </a:defRPr>
            </a:lvl1pPr>
            <a:lvl2pPr marL="1206978" indent="-609585" algn="l" rtl="0" eaLnBrk="1" latinLnBrk="0" hangingPunct="1">
              <a:spcBef>
                <a:spcPct val="20000"/>
              </a:spcBef>
              <a:buClr>
                <a:schemeClr val="tx1"/>
              </a:buClr>
              <a:buSzPct val="90000"/>
              <a:buFont typeface="Arial"/>
              <a:buNone/>
              <a:defRPr kumimoji="0" sz="1600" kern="1200">
                <a:solidFill>
                  <a:schemeClr val="tx1"/>
                </a:solidFill>
                <a:latin typeface="+mn-lt"/>
                <a:ea typeface="+mn-ea"/>
                <a:cs typeface="+mn-cs"/>
              </a:defRPr>
            </a:lvl2pPr>
            <a:lvl3pPr marL="1456908" indent="-457189" algn="l" rtl="0" eaLnBrk="1" latinLnBrk="0" hangingPunct="1">
              <a:spcBef>
                <a:spcPct val="20000"/>
              </a:spcBef>
              <a:buClr>
                <a:schemeClr val="tx1"/>
              </a:buClr>
              <a:buSzPct val="85000"/>
              <a:buFont typeface="Arial"/>
              <a:buNone/>
              <a:defRPr kumimoji="0" sz="1333" kern="1200">
                <a:solidFill>
                  <a:schemeClr val="tx1"/>
                </a:solidFill>
                <a:latin typeface="+mn-lt"/>
                <a:ea typeface="+mn-ea"/>
                <a:cs typeface="+mn-cs"/>
              </a:defRPr>
            </a:lvl3pPr>
            <a:lvl4pPr marL="1847042" indent="-457189" algn="l" rtl="0" eaLnBrk="1" latinLnBrk="0" hangingPunct="1">
              <a:spcBef>
                <a:spcPct val="20000"/>
              </a:spcBef>
              <a:buClr>
                <a:schemeClr val="tx1"/>
              </a:buClr>
              <a:buSzPct val="90000"/>
              <a:buFont typeface="Arial"/>
              <a:buNone/>
              <a:defRPr kumimoji="0" sz="1200" kern="1200">
                <a:solidFill>
                  <a:schemeClr val="tx1"/>
                </a:solidFill>
                <a:latin typeface="+mn-lt"/>
                <a:ea typeface="+mn-ea"/>
                <a:cs typeface="+mn-cs"/>
              </a:defRPr>
            </a:lvl4pPr>
            <a:lvl5pPr marL="2200601" indent="-457189" algn="l" rtl="0" eaLnBrk="1" latinLnBrk="0" hangingPunct="1">
              <a:spcBef>
                <a:spcPct val="20000"/>
              </a:spcBef>
              <a:buClr>
                <a:schemeClr val="tx1"/>
              </a:buClr>
              <a:buSzPct val="100000"/>
              <a:buFont typeface="Arial"/>
              <a:buNone/>
              <a:defRPr kumimoji="0" sz="1200" kern="1200">
                <a:solidFill>
                  <a:schemeClr val="tx1"/>
                </a:solidFill>
                <a:latin typeface="+mn-lt"/>
                <a:ea typeface="+mn-ea"/>
                <a:cs typeface="+mn-cs"/>
              </a:defRPr>
            </a:lvl5pPr>
            <a:lvl6pPr marL="2267655" indent="-243834" algn="l" rtl="0" eaLnBrk="1" latinLnBrk="0" hangingPunct="1">
              <a:spcBef>
                <a:spcPct val="20000"/>
              </a:spcBef>
              <a:buClr>
                <a:schemeClr val="accent5"/>
              </a:buClr>
              <a:buFont typeface="Arial"/>
              <a:buChar char="-"/>
              <a:defRPr kumimoji="0" sz="2667" kern="1200" baseline="0">
                <a:solidFill>
                  <a:schemeClr val="tx1"/>
                </a:solidFill>
                <a:latin typeface="+mn-lt"/>
                <a:ea typeface="+mn-ea"/>
                <a:cs typeface="+mn-cs"/>
              </a:defRPr>
            </a:lvl6pPr>
            <a:lvl7pPr marL="2560256" indent="-243834" algn="l" rtl="0" eaLnBrk="1" latinLnBrk="0" hangingPunct="1">
              <a:spcBef>
                <a:spcPct val="20000"/>
              </a:spcBef>
              <a:buClr>
                <a:schemeClr val="accent6"/>
              </a:buClr>
              <a:buSzPct val="100000"/>
              <a:buFont typeface="Arial"/>
              <a:buChar char="•"/>
              <a:defRPr kumimoji="0" sz="2400" kern="1200" baseline="0">
                <a:solidFill>
                  <a:schemeClr val="tx1"/>
                </a:solidFill>
                <a:latin typeface="+mn-lt"/>
                <a:ea typeface="+mn-ea"/>
                <a:cs typeface="+mn-cs"/>
              </a:defRPr>
            </a:lvl7pPr>
            <a:lvl8pPr marL="2852857" indent="-243834" algn="l" rtl="0" eaLnBrk="1" latinLnBrk="0" hangingPunct="1">
              <a:spcBef>
                <a:spcPct val="20000"/>
              </a:spcBef>
              <a:buClr>
                <a:schemeClr val="accent6"/>
              </a:buClr>
              <a:buFont typeface="Arial"/>
              <a:buChar char="▪"/>
              <a:defRPr kumimoji="0" sz="2133" kern="1200">
                <a:solidFill>
                  <a:schemeClr val="tx1"/>
                </a:solidFill>
                <a:latin typeface="+mn-lt"/>
                <a:ea typeface="+mn-ea"/>
                <a:cs typeface="+mn-cs"/>
              </a:defRPr>
            </a:lvl8pPr>
            <a:lvl9pPr marL="3108882" indent="-243834" algn="l" rtl="0" eaLnBrk="1" latinLnBrk="0" hangingPunct="1">
              <a:spcBef>
                <a:spcPct val="20000"/>
              </a:spcBef>
              <a:buClr>
                <a:schemeClr val="accent6"/>
              </a:buClr>
              <a:buFont typeface="Arial"/>
              <a:buChar char="•"/>
              <a:defRPr kumimoji="0" sz="2133" kern="1200">
                <a:solidFill>
                  <a:schemeClr val="tx1"/>
                </a:solidFill>
                <a:latin typeface="+mn-lt"/>
                <a:ea typeface="+mn-ea"/>
                <a:cs typeface="+mn-cs"/>
              </a:defRPr>
            </a:lvl9pPr>
          </a:lstStyle>
          <a:p>
            <a:r>
              <a:rPr lang="en-GB" sz="2400" dirty="0"/>
              <a:t>Written in Python 2.7/3.4.</a:t>
            </a:r>
          </a:p>
          <a:p>
            <a:r>
              <a:rPr lang="en-GB" sz="2400" dirty="0"/>
              <a:t>Use </a:t>
            </a:r>
            <a:r>
              <a:rPr lang="en-GB" sz="2400" dirty="0" err="1"/>
              <a:t>jpype</a:t>
            </a:r>
            <a:r>
              <a:rPr lang="en-GB" sz="2400" dirty="0"/>
              <a:t> to interface with the excellent native Java CALS API.</a:t>
            </a:r>
          </a:p>
        </p:txBody>
      </p:sp>
      <p:sp>
        <p:nvSpPr>
          <p:cNvPr id="8" name="ZoneTexte 10">
            <a:extLst>
              <a:ext uri="{FF2B5EF4-FFF2-40B4-BE49-F238E27FC236}">
                <a16:creationId xmlns:a16="http://schemas.microsoft.com/office/drawing/2014/main" id="{F94DC58A-465A-4264-AE90-5B8DDCCFA598}"/>
              </a:ext>
            </a:extLst>
          </p:cNvPr>
          <p:cNvSpPr txBox="1"/>
          <p:nvPr/>
        </p:nvSpPr>
        <p:spPr>
          <a:xfrm>
            <a:off x="0" y="3"/>
            <a:ext cx="9144000" cy="584775"/>
          </a:xfrm>
          <a:prstGeom prst="rect">
            <a:avLst/>
          </a:prstGeom>
          <a:noFill/>
        </p:spPr>
        <p:txBody>
          <a:bodyPr wrap="square" rtlCol="0">
            <a:spAutoFit/>
          </a:bodyPr>
          <a:lstStyle/>
          <a:p>
            <a:pPr algn="ctr"/>
            <a:r>
              <a:rPr lang="en-GB" sz="3200" b="1" dirty="0"/>
              <a:t>How to get the data</a:t>
            </a:r>
          </a:p>
        </p:txBody>
      </p:sp>
      <p:sp>
        <p:nvSpPr>
          <p:cNvPr id="9" name="Slide Number Placeholder 3"/>
          <p:cNvSpPr>
            <a:spLocks noGrp="1"/>
          </p:cNvSpPr>
          <p:nvPr>
            <p:ph type="sldNum" sz="quarter" idx="4294967295"/>
          </p:nvPr>
        </p:nvSpPr>
        <p:spPr>
          <a:xfrm>
            <a:off x="7010400" y="6340475"/>
            <a:ext cx="2057400" cy="365125"/>
          </a:xfrm>
          <a:prstGeom prst="rect">
            <a:avLst/>
          </a:prstGeom>
        </p:spPr>
        <p:txBody>
          <a:bodyPr/>
          <a:lstStyle/>
          <a:p>
            <a:pPr algn="r"/>
            <a:r>
              <a:rPr lang="fr-CH" sz="1400" dirty="0">
                <a:solidFill>
                  <a:schemeClr val="bg1"/>
                </a:solidFill>
              </a:rPr>
              <a:t>10</a:t>
            </a:r>
            <a:endParaRPr lang="en-GB" sz="1400" dirty="0">
              <a:solidFill>
                <a:schemeClr val="bg1"/>
              </a:solidFill>
            </a:endParaRPr>
          </a:p>
        </p:txBody>
      </p:sp>
    </p:spTree>
    <p:extLst>
      <p:ext uri="{BB962C8B-B14F-4D97-AF65-F5344CB8AC3E}">
        <p14:creationId xmlns:p14="http://schemas.microsoft.com/office/powerpoint/2010/main" val="5644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AAB40A-E9E6-47A1-BDDF-EF5E1E6AD4DD}"/>
              </a:ext>
            </a:extLst>
          </p:cNvPr>
          <p:cNvSpPr txBox="1"/>
          <p:nvPr/>
        </p:nvSpPr>
        <p:spPr>
          <a:xfrm>
            <a:off x="3167756" y="2960813"/>
            <a:ext cx="3093285" cy="92333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350" dirty="0"/>
              <a:t>Timestamp                  Value      </a:t>
            </a:r>
          </a:p>
          <a:p>
            <a:r>
              <a:rPr lang="en-GB" sz="1350" dirty="0"/>
              <a:t>22-04-2017 10:14:01      0</a:t>
            </a:r>
          </a:p>
          <a:p>
            <a:r>
              <a:rPr lang="en-GB" sz="1350" dirty="0"/>
              <a:t>22-04-2017 10:15:02      0</a:t>
            </a:r>
          </a:p>
          <a:p>
            <a:r>
              <a:rPr lang="en-GB" sz="1350" dirty="0"/>
              <a:t>22-04-2017 10:17:05      1</a:t>
            </a:r>
          </a:p>
        </p:txBody>
      </p:sp>
      <p:sp>
        <p:nvSpPr>
          <p:cNvPr id="90" name="TextBox 89">
            <a:extLst>
              <a:ext uri="{FF2B5EF4-FFF2-40B4-BE49-F238E27FC236}">
                <a16:creationId xmlns:a16="http://schemas.microsoft.com/office/drawing/2014/main" id="{39D5FCA4-F080-4386-AB04-35F37222B43A}"/>
              </a:ext>
            </a:extLst>
          </p:cNvPr>
          <p:cNvSpPr txBox="1"/>
          <p:nvPr/>
        </p:nvSpPr>
        <p:spPr>
          <a:xfrm>
            <a:off x="3166565" y="2964609"/>
            <a:ext cx="3093285" cy="92333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350" dirty="0"/>
              <a:t>Timestamp                  Value      </a:t>
            </a:r>
          </a:p>
          <a:p>
            <a:r>
              <a:rPr lang="en-GB" sz="1350" dirty="0"/>
              <a:t>22-04-2018 10:14:01      0</a:t>
            </a:r>
          </a:p>
          <a:p>
            <a:r>
              <a:rPr lang="en-GB" sz="1350" dirty="0"/>
              <a:t>22-04-2018 10:17:05      1</a:t>
            </a:r>
          </a:p>
          <a:p>
            <a:endParaRPr lang="en-GB" sz="1350" dirty="0"/>
          </a:p>
        </p:txBody>
      </p:sp>
      <p:sp>
        <p:nvSpPr>
          <p:cNvPr id="5" name="Rectangle: Rounded Corners 4">
            <a:extLst>
              <a:ext uri="{FF2B5EF4-FFF2-40B4-BE49-F238E27FC236}">
                <a16:creationId xmlns:a16="http://schemas.microsoft.com/office/drawing/2014/main" id="{B1F633BB-9E08-4145-B9E6-BB3D1FA5F89F}"/>
              </a:ext>
            </a:extLst>
          </p:cNvPr>
          <p:cNvSpPr/>
          <p:nvPr/>
        </p:nvSpPr>
        <p:spPr>
          <a:xfrm>
            <a:off x="3857889" y="973585"/>
            <a:ext cx="1428226" cy="22964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00" dirty="0"/>
              <a:t>Check for global CS loss</a:t>
            </a:r>
          </a:p>
        </p:txBody>
      </p:sp>
      <p:sp>
        <p:nvSpPr>
          <p:cNvPr id="7" name="Rectangle: Rounded Corners 6">
            <a:extLst>
              <a:ext uri="{FF2B5EF4-FFF2-40B4-BE49-F238E27FC236}">
                <a16:creationId xmlns:a16="http://schemas.microsoft.com/office/drawing/2014/main" id="{AF649768-DE35-4B18-B7DC-F15E0732A49E}"/>
              </a:ext>
            </a:extLst>
          </p:cNvPr>
          <p:cNvSpPr/>
          <p:nvPr/>
        </p:nvSpPr>
        <p:spPr>
          <a:xfrm>
            <a:off x="3857888" y="2102953"/>
            <a:ext cx="1428226" cy="37121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00" dirty="0"/>
              <a:t>Check for global CM loss</a:t>
            </a:r>
          </a:p>
        </p:txBody>
      </p:sp>
      <p:sp>
        <p:nvSpPr>
          <p:cNvPr id="8" name="Rectangle: Rounded Corners 7">
            <a:extLst>
              <a:ext uri="{FF2B5EF4-FFF2-40B4-BE49-F238E27FC236}">
                <a16:creationId xmlns:a16="http://schemas.microsoft.com/office/drawing/2014/main" id="{9F03F517-D738-432D-A0F6-0F2DE558956C}"/>
              </a:ext>
            </a:extLst>
          </p:cNvPr>
          <p:cNvSpPr/>
          <p:nvPr/>
        </p:nvSpPr>
        <p:spPr>
          <a:xfrm>
            <a:off x="1029884" y="2102951"/>
            <a:ext cx="1428226" cy="37121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00" dirty="0"/>
              <a:t>Find Sector with CS loss</a:t>
            </a:r>
          </a:p>
        </p:txBody>
      </p:sp>
      <p:sp>
        <p:nvSpPr>
          <p:cNvPr id="9" name="Rectangle: Rounded Corners 8">
            <a:extLst>
              <a:ext uri="{FF2B5EF4-FFF2-40B4-BE49-F238E27FC236}">
                <a16:creationId xmlns:a16="http://schemas.microsoft.com/office/drawing/2014/main" id="{9FB3E2FF-42C2-4D2A-A67C-BA81912099F6}"/>
              </a:ext>
            </a:extLst>
          </p:cNvPr>
          <p:cNvSpPr/>
          <p:nvPr/>
        </p:nvSpPr>
        <p:spPr>
          <a:xfrm>
            <a:off x="1029882" y="3460670"/>
            <a:ext cx="1428226" cy="37121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00" dirty="0"/>
              <a:t>Find subsector for CS loss</a:t>
            </a:r>
          </a:p>
        </p:txBody>
      </p:sp>
      <p:sp>
        <p:nvSpPr>
          <p:cNvPr id="10" name="Rectangle: Rounded Corners 9">
            <a:extLst>
              <a:ext uri="{FF2B5EF4-FFF2-40B4-BE49-F238E27FC236}">
                <a16:creationId xmlns:a16="http://schemas.microsoft.com/office/drawing/2014/main" id="{20649D94-7194-4712-96A1-619776FEE8B9}"/>
              </a:ext>
            </a:extLst>
          </p:cNvPr>
          <p:cNvSpPr/>
          <p:nvPr/>
        </p:nvSpPr>
        <p:spPr>
          <a:xfrm>
            <a:off x="1030923" y="4810115"/>
            <a:ext cx="1428226" cy="37121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00" dirty="0"/>
              <a:t>Find equipment for CS loss</a:t>
            </a:r>
          </a:p>
        </p:txBody>
      </p:sp>
      <p:sp>
        <p:nvSpPr>
          <p:cNvPr id="11" name="Rectangle: Rounded Corners 10">
            <a:extLst>
              <a:ext uri="{FF2B5EF4-FFF2-40B4-BE49-F238E27FC236}">
                <a16:creationId xmlns:a16="http://schemas.microsoft.com/office/drawing/2014/main" id="{AB6851E5-760F-43F8-9870-4C1B54504F57}"/>
              </a:ext>
            </a:extLst>
          </p:cNvPr>
          <p:cNvSpPr/>
          <p:nvPr/>
        </p:nvSpPr>
        <p:spPr>
          <a:xfrm>
            <a:off x="7117009" y="2102952"/>
            <a:ext cx="1428226" cy="37121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00" dirty="0"/>
              <a:t>Find Sector with CM loss</a:t>
            </a:r>
          </a:p>
        </p:txBody>
      </p:sp>
      <p:sp>
        <p:nvSpPr>
          <p:cNvPr id="12" name="Rectangle: Rounded Corners 11">
            <a:extLst>
              <a:ext uri="{FF2B5EF4-FFF2-40B4-BE49-F238E27FC236}">
                <a16:creationId xmlns:a16="http://schemas.microsoft.com/office/drawing/2014/main" id="{51979BF9-E020-4FFE-BE16-F08B05D4F03A}"/>
              </a:ext>
            </a:extLst>
          </p:cNvPr>
          <p:cNvSpPr/>
          <p:nvPr/>
        </p:nvSpPr>
        <p:spPr>
          <a:xfrm>
            <a:off x="7117008" y="3460672"/>
            <a:ext cx="1428226" cy="37121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00" dirty="0"/>
              <a:t>Find subsector for CM loss</a:t>
            </a:r>
          </a:p>
        </p:txBody>
      </p:sp>
      <p:sp>
        <p:nvSpPr>
          <p:cNvPr id="13" name="Rectangle: Rounded Corners 12">
            <a:extLst>
              <a:ext uri="{FF2B5EF4-FFF2-40B4-BE49-F238E27FC236}">
                <a16:creationId xmlns:a16="http://schemas.microsoft.com/office/drawing/2014/main" id="{6D8792F2-9AAB-4D57-B0F1-7D943D4EB89D}"/>
              </a:ext>
            </a:extLst>
          </p:cNvPr>
          <p:cNvSpPr/>
          <p:nvPr/>
        </p:nvSpPr>
        <p:spPr>
          <a:xfrm>
            <a:off x="7117008" y="4810117"/>
            <a:ext cx="1428226" cy="37121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00" dirty="0"/>
              <a:t>Find equipment for CM loss</a:t>
            </a:r>
          </a:p>
        </p:txBody>
      </p:sp>
      <p:cxnSp>
        <p:nvCxnSpPr>
          <p:cNvPr id="16" name="Straight Arrow Connector 15">
            <a:extLst>
              <a:ext uri="{FF2B5EF4-FFF2-40B4-BE49-F238E27FC236}">
                <a16:creationId xmlns:a16="http://schemas.microsoft.com/office/drawing/2014/main" id="{6668D9CF-65FD-4910-87E3-EDBBA559ED91}"/>
              </a:ext>
            </a:extLst>
          </p:cNvPr>
          <p:cNvCxnSpPr>
            <a:cxnSpLocks/>
            <a:stCxn id="5" idx="2"/>
            <a:endCxn id="26" idx="0"/>
          </p:cNvCxnSpPr>
          <p:nvPr/>
        </p:nvCxnSpPr>
        <p:spPr>
          <a:xfrm flipH="1">
            <a:off x="4572000" y="1203234"/>
            <a:ext cx="2" cy="19661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7" name="Straight Arrow Connector 16">
            <a:extLst>
              <a:ext uri="{FF2B5EF4-FFF2-40B4-BE49-F238E27FC236}">
                <a16:creationId xmlns:a16="http://schemas.microsoft.com/office/drawing/2014/main" id="{91860373-9490-4EBC-B3CF-30ABCF35E631}"/>
              </a:ext>
            </a:extLst>
          </p:cNvPr>
          <p:cNvCxnSpPr>
            <a:cxnSpLocks/>
            <a:stCxn id="8" idx="2"/>
            <a:endCxn id="48" idx="0"/>
          </p:cNvCxnSpPr>
          <p:nvPr/>
        </p:nvCxnSpPr>
        <p:spPr>
          <a:xfrm flipH="1">
            <a:off x="1743996" y="2474165"/>
            <a:ext cx="2" cy="15898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8" name="Straight Arrow Connector 17">
            <a:extLst>
              <a:ext uri="{FF2B5EF4-FFF2-40B4-BE49-F238E27FC236}">
                <a16:creationId xmlns:a16="http://schemas.microsoft.com/office/drawing/2014/main" id="{80AE6192-DC27-49E2-BDC2-4AD5AEC7889B}"/>
              </a:ext>
            </a:extLst>
          </p:cNvPr>
          <p:cNvCxnSpPr>
            <a:cxnSpLocks/>
            <a:stCxn id="9" idx="2"/>
            <a:endCxn id="63" idx="0"/>
          </p:cNvCxnSpPr>
          <p:nvPr/>
        </p:nvCxnSpPr>
        <p:spPr>
          <a:xfrm>
            <a:off x="1743994" y="3831881"/>
            <a:ext cx="0" cy="14259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9" name="Straight Arrow Connector 18">
            <a:extLst>
              <a:ext uri="{FF2B5EF4-FFF2-40B4-BE49-F238E27FC236}">
                <a16:creationId xmlns:a16="http://schemas.microsoft.com/office/drawing/2014/main" id="{EA8DA69C-C48D-4B17-AD32-5F0B7B1B4D1C}"/>
              </a:ext>
            </a:extLst>
          </p:cNvPr>
          <p:cNvCxnSpPr>
            <a:cxnSpLocks/>
            <a:stCxn id="76" idx="3"/>
            <a:endCxn id="11" idx="1"/>
          </p:cNvCxnSpPr>
          <p:nvPr/>
        </p:nvCxnSpPr>
        <p:spPr>
          <a:xfrm>
            <a:off x="6437499" y="2286576"/>
            <a:ext cx="679511" cy="198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1" name="Flowchart: Magnetic Disk 20">
            <a:extLst>
              <a:ext uri="{FF2B5EF4-FFF2-40B4-BE49-F238E27FC236}">
                <a16:creationId xmlns:a16="http://schemas.microsoft.com/office/drawing/2014/main" id="{93AA732E-A591-4467-A94F-07E169F53366}"/>
              </a:ext>
            </a:extLst>
          </p:cNvPr>
          <p:cNvSpPr/>
          <p:nvPr/>
        </p:nvSpPr>
        <p:spPr>
          <a:xfrm>
            <a:off x="3715274" y="1733311"/>
            <a:ext cx="669546" cy="229649"/>
          </a:xfrm>
          <a:prstGeom prst="flowChartMagneticDisk">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750" dirty="0"/>
              <a:t>Save to DB</a:t>
            </a:r>
          </a:p>
        </p:txBody>
      </p:sp>
      <p:sp>
        <p:nvSpPr>
          <p:cNvPr id="26" name="Diamond 25">
            <a:extLst>
              <a:ext uri="{FF2B5EF4-FFF2-40B4-BE49-F238E27FC236}">
                <a16:creationId xmlns:a16="http://schemas.microsoft.com/office/drawing/2014/main" id="{F38A2E90-8267-422E-8CCE-6E5A781DEE08}"/>
              </a:ext>
            </a:extLst>
          </p:cNvPr>
          <p:cNvSpPr/>
          <p:nvPr/>
        </p:nvSpPr>
        <p:spPr>
          <a:xfrm>
            <a:off x="4197643" y="1399850"/>
            <a:ext cx="748715" cy="319306"/>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525" dirty="0"/>
              <a:t>Check data</a:t>
            </a:r>
          </a:p>
        </p:txBody>
      </p:sp>
      <p:cxnSp>
        <p:nvCxnSpPr>
          <p:cNvPr id="29" name="Straight Arrow Connector 28">
            <a:extLst>
              <a:ext uri="{FF2B5EF4-FFF2-40B4-BE49-F238E27FC236}">
                <a16:creationId xmlns:a16="http://schemas.microsoft.com/office/drawing/2014/main" id="{96656CF1-87DE-4001-BD94-9700A4EF5EF9}"/>
              </a:ext>
            </a:extLst>
          </p:cNvPr>
          <p:cNvCxnSpPr>
            <a:cxnSpLocks/>
            <a:stCxn id="26" idx="2"/>
            <a:endCxn id="7" idx="0"/>
          </p:cNvCxnSpPr>
          <p:nvPr/>
        </p:nvCxnSpPr>
        <p:spPr>
          <a:xfrm>
            <a:off x="4572002" y="1719156"/>
            <a:ext cx="1" cy="38379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a:extLst>
              <a:ext uri="{FF2B5EF4-FFF2-40B4-BE49-F238E27FC236}">
                <a16:creationId xmlns:a16="http://schemas.microsoft.com/office/drawing/2014/main" id="{D919F0EC-7713-44D2-BD2A-7E6129F0C09C}"/>
              </a:ext>
            </a:extLst>
          </p:cNvPr>
          <p:cNvCxnSpPr>
            <a:endCxn id="21" idx="4"/>
          </p:cNvCxnSpPr>
          <p:nvPr/>
        </p:nvCxnSpPr>
        <p:spPr>
          <a:xfrm flipH="1">
            <a:off x="4384823" y="1848134"/>
            <a:ext cx="187178"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4" name="TextBox 33">
            <a:extLst>
              <a:ext uri="{FF2B5EF4-FFF2-40B4-BE49-F238E27FC236}">
                <a16:creationId xmlns:a16="http://schemas.microsoft.com/office/drawing/2014/main" id="{7FD17CD8-C205-4109-813C-4D95D53FBF93}"/>
              </a:ext>
            </a:extLst>
          </p:cNvPr>
          <p:cNvSpPr txBox="1"/>
          <p:nvPr/>
        </p:nvSpPr>
        <p:spPr>
          <a:xfrm>
            <a:off x="4601369" y="1750031"/>
            <a:ext cx="649090" cy="219291"/>
          </a:xfrm>
          <a:prstGeom prst="rect">
            <a:avLst/>
          </a:prstGeom>
          <a:noFill/>
        </p:spPr>
        <p:txBody>
          <a:bodyPr wrap="square" rtlCol="0">
            <a:spAutoFit/>
          </a:bodyPr>
          <a:lstStyle/>
          <a:p>
            <a:r>
              <a:rPr lang="en-GB" sz="825" dirty="0">
                <a:solidFill>
                  <a:schemeClr val="accent6"/>
                </a:solidFill>
              </a:rPr>
              <a:t>Data OK</a:t>
            </a:r>
          </a:p>
        </p:txBody>
      </p:sp>
      <p:sp>
        <p:nvSpPr>
          <p:cNvPr id="36" name="Rectangle: Rounded Corners 35">
            <a:extLst>
              <a:ext uri="{FF2B5EF4-FFF2-40B4-BE49-F238E27FC236}">
                <a16:creationId xmlns:a16="http://schemas.microsoft.com/office/drawing/2014/main" id="{1DDF32D0-E71C-44D6-AE2C-27C27CD35832}"/>
              </a:ext>
            </a:extLst>
          </p:cNvPr>
          <p:cNvSpPr/>
          <p:nvPr/>
        </p:nvSpPr>
        <p:spPr>
          <a:xfrm>
            <a:off x="5688784" y="1460029"/>
            <a:ext cx="748715" cy="19620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825" dirty="0"/>
              <a:t>Log error</a:t>
            </a:r>
          </a:p>
        </p:txBody>
      </p:sp>
      <p:cxnSp>
        <p:nvCxnSpPr>
          <p:cNvPr id="37" name="Straight Arrow Connector 36">
            <a:extLst>
              <a:ext uri="{FF2B5EF4-FFF2-40B4-BE49-F238E27FC236}">
                <a16:creationId xmlns:a16="http://schemas.microsoft.com/office/drawing/2014/main" id="{85AB94E9-4E96-4ECA-94B4-4432EFBE6BE6}"/>
              </a:ext>
            </a:extLst>
          </p:cNvPr>
          <p:cNvCxnSpPr>
            <a:cxnSpLocks/>
            <a:stCxn id="26" idx="3"/>
            <a:endCxn id="36" idx="1"/>
          </p:cNvCxnSpPr>
          <p:nvPr/>
        </p:nvCxnSpPr>
        <p:spPr>
          <a:xfrm flipV="1">
            <a:off x="4946357" y="1558133"/>
            <a:ext cx="742425" cy="137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40" name="TextBox 39">
            <a:extLst>
              <a:ext uri="{FF2B5EF4-FFF2-40B4-BE49-F238E27FC236}">
                <a16:creationId xmlns:a16="http://schemas.microsoft.com/office/drawing/2014/main" id="{0787C0AC-7974-44F5-A2FD-72673C649AE4}"/>
              </a:ext>
            </a:extLst>
          </p:cNvPr>
          <p:cNvSpPr txBox="1"/>
          <p:nvPr/>
        </p:nvSpPr>
        <p:spPr>
          <a:xfrm>
            <a:off x="4925913" y="1350278"/>
            <a:ext cx="748712" cy="346249"/>
          </a:xfrm>
          <a:prstGeom prst="rect">
            <a:avLst/>
          </a:prstGeom>
          <a:noFill/>
        </p:spPr>
        <p:txBody>
          <a:bodyPr wrap="square" rtlCol="0">
            <a:spAutoFit/>
          </a:bodyPr>
          <a:lstStyle/>
          <a:p>
            <a:r>
              <a:rPr lang="en-GB" sz="825" dirty="0">
                <a:solidFill>
                  <a:schemeClr val="accent6"/>
                </a:solidFill>
              </a:rPr>
              <a:t>Fault in data</a:t>
            </a:r>
          </a:p>
        </p:txBody>
      </p:sp>
      <p:cxnSp>
        <p:nvCxnSpPr>
          <p:cNvPr id="41" name="Straight Arrow Connector 40">
            <a:extLst>
              <a:ext uri="{FF2B5EF4-FFF2-40B4-BE49-F238E27FC236}">
                <a16:creationId xmlns:a16="http://schemas.microsoft.com/office/drawing/2014/main" id="{23ADC39A-431C-4DAA-9E54-056085359D1B}"/>
              </a:ext>
            </a:extLst>
          </p:cNvPr>
          <p:cNvCxnSpPr>
            <a:cxnSpLocks/>
            <a:stCxn id="7" idx="1"/>
            <a:endCxn id="8" idx="3"/>
          </p:cNvCxnSpPr>
          <p:nvPr/>
        </p:nvCxnSpPr>
        <p:spPr>
          <a:xfrm flipH="1">
            <a:off x="2458110" y="2288556"/>
            <a:ext cx="1399778"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44" name="TextBox 43">
            <a:extLst>
              <a:ext uri="{FF2B5EF4-FFF2-40B4-BE49-F238E27FC236}">
                <a16:creationId xmlns:a16="http://schemas.microsoft.com/office/drawing/2014/main" id="{FECC6288-2DC4-4219-98AC-567AD3572ED3}"/>
              </a:ext>
            </a:extLst>
          </p:cNvPr>
          <p:cNvSpPr txBox="1"/>
          <p:nvPr/>
        </p:nvSpPr>
        <p:spPr>
          <a:xfrm>
            <a:off x="2913611" y="2102951"/>
            <a:ext cx="748712" cy="219291"/>
          </a:xfrm>
          <a:prstGeom prst="rect">
            <a:avLst/>
          </a:prstGeom>
          <a:noFill/>
        </p:spPr>
        <p:txBody>
          <a:bodyPr wrap="square" rtlCol="0">
            <a:spAutoFit/>
          </a:bodyPr>
          <a:lstStyle/>
          <a:p>
            <a:r>
              <a:rPr lang="en-GB" sz="825" dirty="0">
                <a:solidFill>
                  <a:schemeClr val="accent6"/>
                </a:solidFill>
              </a:rPr>
              <a:t>No CM loss</a:t>
            </a:r>
          </a:p>
        </p:txBody>
      </p:sp>
      <p:sp>
        <p:nvSpPr>
          <p:cNvPr id="48" name="Diamond 47">
            <a:extLst>
              <a:ext uri="{FF2B5EF4-FFF2-40B4-BE49-F238E27FC236}">
                <a16:creationId xmlns:a16="http://schemas.microsoft.com/office/drawing/2014/main" id="{B5503C9B-B84C-4570-8D4B-B14F9B3DE7A6}"/>
              </a:ext>
            </a:extLst>
          </p:cNvPr>
          <p:cNvSpPr/>
          <p:nvPr/>
        </p:nvSpPr>
        <p:spPr>
          <a:xfrm>
            <a:off x="1369639" y="2633144"/>
            <a:ext cx="748715" cy="319306"/>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525" dirty="0"/>
              <a:t>Check data</a:t>
            </a:r>
          </a:p>
        </p:txBody>
      </p:sp>
      <p:sp>
        <p:nvSpPr>
          <p:cNvPr id="49" name="Rectangle: Rounded Corners 48">
            <a:extLst>
              <a:ext uri="{FF2B5EF4-FFF2-40B4-BE49-F238E27FC236}">
                <a16:creationId xmlns:a16="http://schemas.microsoft.com/office/drawing/2014/main" id="{7A8EC9CD-94B5-4839-B4F3-46C163FFB8C9}"/>
              </a:ext>
            </a:extLst>
          </p:cNvPr>
          <p:cNvSpPr/>
          <p:nvPr/>
        </p:nvSpPr>
        <p:spPr>
          <a:xfrm>
            <a:off x="3049531" y="2658311"/>
            <a:ext cx="748715" cy="2689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825" dirty="0"/>
              <a:t>Log error</a:t>
            </a:r>
          </a:p>
        </p:txBody>
      </p:sp>
      <p:cxnSp>
        <p:nvCxnSpPr>
          <p:cNvPr id="50" name="Straight Arrow Connector 49">
            <a:extLst>
              <a:ext uri="{FF2B5EF4-FFF2-40B4-BE49-F238E27FC236}">
                <a16:creationId xmlns:a16="http://schemas.microsoft.com/office/drawing/2014/main" id="{B8A4AA54-6AE1-41AC-A248-C2DC1F6E1125}"/>
              </a:ext>
            </a:extLst>
          </p:cNvPr>
          <p:cNvCxnSpPr>
            <a:cxnSpLocks/>
            <a:stCxn id="48" idx="3"/>
            <a:endCxn id="49" idx="1"/>
          </p:cNvCxnSpPr>
          <p:nvPr/>
        </p:nvCxnSpPr>
        <p:spPr>
          <a:xfrm flipV="1">
            <a:off x="2118353" y="2792798"/>
            <a:ext cx="931178" cy="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1" name="TextBox 50">
            <a:extLst>
              <a:ext uri="{FF2B5EF4-FFF2-40B4-BE49-F238E27FC236}">
                <a16:creationId xmlns:a16="http://schemas.microsoft.com/office/drawing/2014/main" id="{3E61FC6A-7838-4036-9AEC-985F4C073F74}"/>
              </a:ext>
            </a:extLst>
          </p:cNvPr>
          <p:cNvSpPr txBox="1"/>
          <p:nvPr/>
        </p:nvSpPr>
        <p:spPr>
          <a:xfrm>
            <a:off x="2209586" y="2633144"/>
            <a:ext cx="748712" cy="473206"/>
          </a:xfrm>
          <a:prstGeom prst="rect">
            <a:avLst/>
          </a:prstGeom>
          <a:noFill/>
        </p:spPr>
        <p:txBody>
          <a:bodyPr wrap="square" rtlCol="0">
            <a:spAutoFit/>
          </a:bodyPr>
          <a:lstStyle/>
          <a:p>
            <a:pPr algn="ctr"/>
            <a:r>
              <a:rPr lang="en-GB" sz="825" dirty="0">
                <a:solidFill>
                  <a:schemeClr val="accent6"/>
                </a:solidFill>
              </a:rPr>
              <a:t>Fault in data or no data</a:t>
            </a:r>
          </a:p>
        </p:txBody>
      </p:sp>
      <p:sp>
        <p:nvSpPr>
          <p:cNvPr id="56" name="Flowchart: Magnetic Disk 55">
            <a:extLst>
              <a:ext uri="{FF2B5EF4-FFF2-40B4-BE49-F238E27FC236}">
                <a16:creationId xmlns:a16="http://schemas.microsoft.com/office/drawing/2014/main" id="{6A2E77F5-0DBE-4C0B-B9BC-15A906E6A4A3}"/>
              </a:ext>
            </a:extLst>
          </p:cNvPr>
          <p:cNvSpPr/>
          <p:nvPr/>
        </p:nvSpPr>
        <p:spPr>
          <a:xfrm>
            <a:off x="877438" y="3080716"/>
            <a:ext cx="669546" cy="229649"/>
          </a:xfrm>
          <a:prstGeom prst="flowChartMagneticDisk">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750" dirty="0"/>
              <a:t>Save to DB</a:t>
            </a:r>
          </a:p>
        </p:txBody>
      </p:sp>
      <p:cxnSp>
        <p:nvCxnSpPr>
          <p:cNvPr id="57" name="Straight Arrow Connector 56">
            <a:extLst>
              <a:ext uri="{FF2B5EF4-FFF2-40B4-BE49-F238E27FC236}">
                <a16:creationId xmlns:a16="http://schemas.microsoft.com/office/drawing/2014/main" id="{729607D9-5C33-4A7B-9A18-CAFA6C7FD072}"/>
              </a:ext>
            </a:extLst>
          </p:cNvPr>
          <p:cNvCxnSpPr>
            <a:cxnSpLocks/>
            <a:stCxn id="48" idx="2"/>
            <a:endCxn id="9" idx="0"/>
          </p:cNvCxnSpPr>
          <p:nvPr/>
        </p:nvCxnSpPr>
        <p:spPr>
          <a:xfrm>
            <a:off x="1743994" y="2952449"/>
            <a:ext cx="0" cy="50822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58" name="Straight Arrow Connector 57">
            <a:extLst>
              <a:ext uri="{FF2B5EF4-FFF2-40B4-BE49-F238E27FC236}">
                <a16:creationId xmlns:a16="http://schemas.microsoft.com/office/drawing/2014/main" id="{9F2E117B-DD7E-4D16-84AD-DC0131942493}"/>
              </a:ext>
            </a:extLst>
          </p:cNvPr>
          <p:cNvCxnSpPr>
            <a:endCxn id="56" idx="4"/>
          </p:cNvCxnSpPr>
          <p:nvPr/>
        </p:nvCxnSpPr>
        <p:spPr>
          <a:xfrm flipH="1">
            <a:off x="1546986" y="3195539"/>
            <a:ext cx="187178"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9" name="TextBox 58">
            <a:extLst>
              <a:ext uri="{FF2B5EF4-FFF2-40B4-BE49-F238E27FC236}">
                <a16:creationId xmlns:a16="http://schemas.microsoft.com/office/drawing/2014/main" id="{20B35CED-4ADB-479C-AC24-83D1B785B09B}"/>
              </a:ext>
            </a:extLst>
          </p:cNvPr>
          <p:cNvSpPr txBox="1"/>
          <p:nvPr/>
        </p:nvSpPr>
        <p:spPr>
          <a:xfrm>
            <a:off x="1763533" y="3097437"/>
            <a:ext cx="649090" cy="219291"/>
          </a:xfrm>
          <a:prstGeom prst="rect">
            <a:avLst/>
          </a:prstGeom>
          <a:noFill/>
        </p:spPr>
        <p:txBody>
          <a:bodyPr wrap="square" rtlCol="0">
            <a:spAutoFit/>
          </a:bodyPr>
          <a:lstStyle/>
          <a:p>
            <a:r>
              <a:rPr lang="en-GB" sz="825" dirty="0">
                <a:solidFill>
                  <a:schemeClr val="accent6"/>
                </a:solidFill>
              </a:rPr>
              <a:t>Data OK</a:t>
            </a:r>
          </a:p>
        </p:txBody>
      </p:sp>
      <p:sp>
        <p:nvSpPr>
          <p:cNvPr id="63" name="Diamond 62">
            <a:extLst>
              <a:ext uri="{FF2B5EF4-FFF2-40B4-BE49-F238E27FC236}">
                <a16:creationId xmlns:a16="http://schemas.microsoft.com/office/drawing/2014/main" id="{393C60BB-75CC-4317-9236-5BCB92E41043}"/>
              </a:ext>
            </a:extLst>
          </p:cNvPr>
          <p:cNvSpPr/>
          <p:nvPr/>
        </p:nvSpPr>
        <p:spPr>
          <a:xfrm>
            <a:off x="1369639" y="3974480"/>
            <a:ext cx="748715" cy="319306"/>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525" dirty="0"/>
              <a:t>Check data</a:t>
            </a:r>
          </a:p>
        </p:txBody>
      </p:sp>
      <p:sp>
        <p:nvSpPr>
          <p:cNvPr id="64" name="Rectangle: Rounded Corners 63">
            <a:extLst>
              <a:ext uri="{FF2B5EF4-FFF2-40B4-BE49-F238E27FC236}">
                <a16:creationId xmlns:a16="http://schemas.microsoft.com/office/drawing/2014/main" id="{415C8FA4-D9FE-457C-B44A-AA01CEA9D157}"/>
              </a:ext>
            </a:extLst>
          </p:cNvPr>
          <p:cNvSpPr/>
          <p:nvPr/>
        </p:nvSpPr>
        <p:spPr>
          <a:xfrm>
            <a:off x="3049531" y="3999646"/>
            <a:ext cx="748715" cy="2689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825" dirty="0"/>
              <a:t>Log error</a:t>
            </a:r>
          </a:p>
        </p:txBody>
      </p:sp>
      <p:cxnSp>
        <p:nvCxnSpPr>
          <p:cNvPr id="65" name="Straight Arrow Connector 64">
            <a:extLst>
              <a:ext uri="{FF2B5EF4-FFF2-40B4-BE49-F238E27FC236}">
                <a16:creationId xmlns:a16="http://schemas.microsoft.com/office/drawing/2014/main" id="{6D0D0116-AF2A-4F1E-9B2B-54A08850EA0F}"/>
              </a:ext>
            </a:extLst>
          </p:cNvPr>
          <p:cNvCxnSpPr>
            <a:cxnSpLocks/>
            <a:stCxn id="63" idx="3"/>
            <a:endCxn id="64" idx="1"/>
          </p:cNvCxnSpPr>
          <p:nvPr/>
        </p:nvCxnSpPr>
        <p:spPr>
          <a:xfrm flipV="1">
            <a:off x="2118353" y="4134132"/>
            <a:ext cx="931178" cy="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66" name="TextBox 65">
            <a:extLst>
              <a:ext uri="{FF2B5EF4-FFF2-40B4-BE49-F238E27FC236}">
                <a16:creationId xmlns:a16="http://schemas.microsoft.com/office/drawing/2014/main" id="{8A64FAE9-6419-461F-B34E-95CB000857BD}"/>
              </a:ext>
            </a:extLst>
          </p:cNvPr>
          <p:cNvSpPr txBox="1"/>
          <p:nvPr/>
        </p:nvSpPr>
        <p:spPr>
          <a:xfrm>
            <a:off x="2209586" y="3974480"/>
            <a:ext cx="748712" cy="473206"/>
          </a:xfrm>
          <a:prstGeom prst="rect">
            <a:avLst/>
          </a:prstGeom>
          <a:noFill/>
        </p:spPr>
        <p:txBody>
          <a:bodyPr wrap="square" rtlCol="0">
            <a:spAutoFit/>
          </a:bodyPr>
          <a:lstStyle/>
          <a:p>
            <a:pPr algn="ctr"/>
            <a:r>
              <a:rPr lang="en-GB" sz="825" dirty="0">
                <a:solidFill>
                  <a:schemeClr val="accent6"/>
                </a:solidFill>
              </a:rPr>
              <a:t>Fault in data or no data</a:t>
            </a:r>
          </a:p>
        </p:txBody>
      </p:sp>
      <p:sp>
        <p:nvSpPr>
          <p:cNvPr id="67" name="Flowchart: Magnetic Disk 66">
            <a:extLst>
              <a:ext uri="{FF2B5EF4-FFF2-40B4-BE49-F238E27FC236}">
                <a16:creationId xmlns:a16="http://schemas.microsoft.com/office/drawing/2014/main" id="{385B1009-6B0C-4E6A-9BAA-427C373F3411}"/>
              </a:ext>
            </a:extLst>
          </p:cNvPr>
          <p:cNvSpPr/>
          <p:nvPr/>
        </p:nvSpPr>
        <p:spPr>
          <a:xfrm>
            <a:off x="877438" y="4422051"/>
            <a:ext cx="669546" cy="229649"/>
          </a:xfrm>
          <a:prstGeom prst="flowChartMagneticDisk">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750" dirty="0"/>
              <a:t>Save to DB</a:t>
            </a:r>
          </a:p>
        </p:txBody>
      </p:sp>
      <p:cxnSp>
        <p:nvCxnSpPr>
          <p:cNvPr id="68" name="Straight Arrow Connector 67">
            <a:extLst>
              <a:ext uri="{FF2B5EF4-FFF2-40B4-BE49-F238E27FC236}">
                <a16:creationId xmlns:a16="http://schemas.microsoft.com/office/drawing/2014/main" id="{52EE9AF3-FEBE-4C57-B636-93924E3FFB88}"/>
              </a:ext>
            </a:extLst>
          </p:cNvPr>
          <p:cNvCxnSpPr>
            <a:endCxn id="67" idx="4"/>
          </p:cNvCxnSpPr>
          <p:nvPr/>
        </p:nvCxnSpPr>
        <p:spPr>
          <a:xfrm flipH="1">
            <a:off x="1546986" y="4536875"/>
            <a:ext cx="187178"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69" name="TextBox 68">
            <a:extLst>
              <a:ext uri="{FF2B5EF4-FFF2-40B4-BE49-F238E27FC236}">
                <a16:creationId xmlns:a16="http://schemas.microsoft.com/office/drawing/2014/main" id="{17E90051-98D0-4E35-9EE0-4A0F710266C4}"/>
              </a:ext>
            </a:extLst>
          </p:cNvPr>
          <p:cNvSpPr txBox="1"/>
          <p:nvPr/>
        </p:nvSpPr>
        <p:spPr>
          <a:xfrm>
            <a:off x="1763533" y="4438772"/>
            <a:ext cx="649090" cy="219291"/>
          </a:xfrm>
          <a:prstGeom prst="rect">
            <a:avLst/>
          </a:prstGeom>
          <a:noFill/>
        </p:spPr>
        <p:txBody>
          <a:bodyPr wrap="square" rtlCol="0">
            <a:spAutoFit/>
          </a:bodyPr>
          <a:lstStyle/>
          <a:p>
            <a:r>
              <a:rPr lang="en-GB" sz="825" dirty="0">
                <a:solidFill>
                  <a:schemeClr val="accent6"/>
                </a:solidFill>
              </a:rPr>
              <a:t>Data OK</a:t>
            </a:r>
          </a:p>
        </p:txBody>
      </p:sp>
      <p:cxnSp>
        <p:nvCxnSpPr>
          <p:cNvPr id="72" name="Straight Arrow Connector 71">
            <a:extLst>
              <a:ext uri="{FF2B5EF4-FFF2-40B4-BE49-F238E27FC236}">
                <a16:creationId xmlns:a16="http://schemas.microsoft.com/office/drawing/2014/main" id="{527A0AD9-1DD0-4BA5-9C06-C28199127CDD}"/>
              </a:ext>
            </a:extLst>
          </p:cNvPr>
          <p:cNvCxnSpPr>
            <a:cxnSpLocks/>
            <a:stCxn id="63" idx="2"/>
            <a:endCxn id="10" idx="0"/>
          </p:cNvCxnSpPr>
          <p:nvPr/>
        </p:nvCxnSpPr>
        <p:spPr>
          <a:xfrm>
            <a:off x="1743997" y="4293785"/>
            <a:ext cx="1043" cy="51633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76" name="Diamond 75">
            <a:extLst>
              <a:ext uri="{FF2B5EF4-FFF2-40B4-BE49-F238E27FC236}">
                <a16:creationId xmlns:a16="http://schemas.microsoft.com/office/drawing/2014/main" id="{8A6DA574-9B98-43AB-A875-1B2DA4C1FEB2}"/>
              </a:ext>
            </a:extLst>
          </p:cNvPr>
          <p:cNvSpPr/>
          <p:nvPr/>
        </p:nvSpPr>
        <p:spPr>
          <a:xfrm>
            <a:off x="5688784" y="2126922"/>
            <a:ext cx="748715" cy="319306"/>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525" dirty="0"/>
              <a:t>Check data</a:t>
            </a:r>
          </a:p>
        </p:txBody>
      </p:sp>
      <p:cxnSp>
        <p:nvCxnSpPr>
          <p:cNvPr id="77" name="Straight Arrow Connector 76">
            <a:extLst>
              <a:ext uri="{FF2B5EF4-FFF2-40B4-BE49-F238E27FC236}">
                <a16:creationId xmlns:a16="http://schemas.microsoft.com/office/drawing/2014/main" id="{3B900713-5F69-4FB7-BA6A-491306F67F10}"/>
              </a:ext>
            </a:extLst>
          </p:cNvPr>
          <p:cNvCxnSpPr>
            <a:cxnSpLocks/>
            <a:stCxn id="7" idx="3"/>
            <a:endCxn id="76" idx="1"/>
          </p:cNvCxnSpPr>
          <p:nvPr/>
        </p:nvCxnSpPr>
        <p:spPr>
          <a:xfrm flipV="1">
            <a:off x="5286113" y="2286574"/>
            <a:ext cx="402669" cy="198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80" name="Straight Arrow Connector 79">
            <a:extLst>
              <a:ext uri="{FF2B5EF4-FFF2-40B4-BE49-F238E27FC236}">
                <a16:creationId xmlns:a16="http://schemas.microsoft.com/office/drawing/2014/main" id="{28830A3F-5E6A-4D07-96A9-BEA2EFD6A79E}"/>
              </a:ext>
            </a:extLst>
          </p:cNvPr>
          <p:cNvCxnSpPr>
            <a:cxnSpLocks/>
            <a:stCxn id="76" idx="0"/>
            <a:endCxn id="36" idx="2"/>
          </p:cNvCxnSpPr>
          <p:nvPr/>
        </p:nvCxnSpPr>
        <p:spPr>
          <a:xfrm flipV="1">
            <a:off x="6063138" y="1656236"/>
            <a:ext cx="0" cy="47068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83" name="TextBox 82">
            <a:extLst>
              <a:ext uri="{FF2B5EF4-FFF2-40B4-BE49-F238E27FC236}">
                <a16:creationId xmlns:a16="http://schemas.microsoft.com/office/drawing/2014/main" id="{AE6001C9-5879-4C4D-8032-00DE7F1F5152}"/>
              </a:ext>
            </a:extLst>
          </p:cNvPr>
          <p:cNvSpPr txBox="1"/>
          <p:nvPr/>
        </p:nvSpPr>
        <p:spPr>
          <a:xfrm>
            <a:off x="6071525" y="1819241"/>
            <a:ext cx="748712" cy="346249"/>
          </a:xfrm>
          <a:prstGeom prst="rect">
            <a:avLst/>
          </a:prstGeom>
          <a:noFill/>
        </p:spPr>
        <p:txBody>
          <a:bodyPr wrap="square" rtlCol="0">
            <a:spAutoFit/>
          </a:bodyPr>
          <a:lstStyle/>
          <a:p>
            <a:r>
              <a:rPr lang="en-GB" sz="825" dirty="0">
                <a:solidFill>
                  <a:schemeClr val="accent6"/>
                </a:solidFill>
              </a:rPr>
              <a:t>Fault in data</a:t>
            </a:r>
          </a:p>
        </p:txBody>
      </p:sp>
      <p:sp>
        <p:nvSpPr>
          <p:cNvPr id="84" name="TextBox 83">
            <a:extLst>
              <a:ext uri="{FF2B5EF4-FFF2-40B4-BE49-F238E27FC236}">
                <a16:creationId xmlns:a16="http://schemas.microsoft.com/office/drawing/2014/main" id="{FF15D2BA-88D6-4B77-9E86-34FB2C326BDE}"/>
              </a:ext>
            </a:extLst>
          </p:cNvPr>
          <p:cNvSpPr txBox="1"/>
          <p:nvPr/>
        </p:nvSpPr>
        <p:spPr>
          <a:xfrm>
            <a:off x="5268814" y="2077784"/>
            <a:ext cx="748712" cy="219291"/>
          </a:xfrm>
          <a:prstGeom prst="rect">
            <a:avLst/>
          </a:prstGeom>
          <a:noFill/>
        </p:spPr>
        <p:txBody>
          <a:bodyPr wrap="square" rtlCol="0">
            <a:spAutoFit/>
          </a:bodyPr>
          <a:lstStyle/>
          <a:p>
            <a:r>
              <a:rPr lang="en-GB" sz="825" dirty="0">
                <a:solidFill>
                  <a:schemeClr val="accent6"/>
                </a:solidFill>
              </a:rPr>
              <a:t>CM loss</a:t>
            </a:r>
          </a:p>
        </p:txBody>
      </p:sp>
      <p:sp>
        <p:nvSpPr>
          <p:cNvPr id="87" name="TextBox 86">
            <a:extLst>
              <a:ext uri="{FF2B5EF4-FFF2-40B4-BE49-F238E27FC236}">
                <a16:creationId xmlns:a16="http://schemas.microsoft.com/office/drawing/2014/main" id="{ACB5AB29-9BE6-430C-8502-343A264B2198}"/>
              </a:ext>
            </a:extLst>
          </p:cNvPr>
          <p:cNvSpPr txBox="1"/>
          <p:nvPr/>
        </p:nvSpPr>
        <p:spPr>
          <a:xfrm>
            <a:off x="6481020" y="2077784"/>
            <a:ext cx="649090" cy="219291"/>
          </a:xfrm>
          <a:prstGeom prst="rect">
            <a:avLst/>
          </a:prstGeom>
          <a:noFill/>
        </p:spPr>
        <p:txBody>
          <a:bodyPr wrap="square" rtlCol="0">
            <a:spAutoFit/>
          </a:bodyPr>
          <a:lstStyle/>
          <a:p>
            <a:r>
              <a:rPr lang="en-GB" sz="825" dirty="0">
                <a:solidFill>
                  <a:schemeClr val="accent6"/>
                </a:solidFill>
              </a:rPr>
              <a:t>Data OK</a:t>
            </a:r>
          </a:p>
        </p:txBody>
      </p:sp>
      <p:sp>
        <p:nvSpPr>
          <p:cNvPr id="88" name="Diamond 87">
            <a:extLst>
              <a:ext uri="{FF2B5EF4-FFF2-40B4-BE49-F238E27FC236}">
                <a16:creationId xmlns:a16="http://schemas.microsoft.com/office/drawing/2014/main" id="{E77187BF-200E-4752-8C38-09EFDA60D163}"/>
              </a:ext>
            </a:extLst>
          </p:cNvPr>
          <p:cNvSpPr/>
          <p:nvPr/>
        </p:nvSpPr>
        <p:spPr>
          <a:xfrm>
            <a:off x="7456765" y="2637004"/>
            <a:ext cx="748715" cy="319306"/>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525" dirty="0"/>
              <a:t>Check data</a:t>
            </a:r>
          </a:p>
        </p:txBody>
      </p:sp>
      <p:cxnSp>
        <p:nvCxnSpPr>
          <p:cNvPr id="89" name="Straight Arrow Connector 88">
            <a:extLst>
              <a:ext uri="{FF2B5EF4-FFF2-40B4-BE49-F238E27FC236}">
                <a16:creationId xmlns:a16="http://schemas.microsoft.com/office/drawing/2014/main" id="{DD249701-7AF5-4F08-AF1D-1D101E39294B}"/>
              </a:ext>
            </a:extLst>
          </p:cNvPr>
          <p:cNvCxnSpPr>
            <a:cxnSpLocks/>
            <a:stCxn id="11" idx="2"/>
            <a:endCxn id="88" idx="0"/>
          </p:cNvCxnSpPr>
          <p:nvPr/>
        </p:nvCxnSpPr>
        <p:spPr>
          <a:xfrm flipH="1">
            <a:off x="7831122" y="2474162"/>
            <a:ext cx="1" cy="1628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92" name="Rectangle: Rounded Corners 91">
            <a:extLst>
              <a:ext uri="{FF2B5EF4-FFF2-40B4-BE49-F238E27FC236}">
                <a16:creationId xmlns:a16="http://schemas.microsoft.com/office/drawing/2014/main" id="{F6E08B40-96E7-4780-B3B3-C08544C50B38}"/>
              </a:ext>
            </a:extLst>
          </p:cNvPr>
          <p:cNvSpPr/>
          <p:nvPr/>
        </p:nvSpPr>
        <p:spPr>
          <a:xfrm>
            <a:off x="5688784" y="2656121"/>
            <a:ext cx="748715" cy="2689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825" dirty="0"/>
              <a:t>Log error</a:t>
            </a:r>
          </a:p>
        </p:txBody>
      </p:sp>
      <p:cxnSp>
        <p:nvCxnSpPr>
          <p:cNvPr id="93" name="Straight Arrow Connector 92">
            <a:extLst>
              <a:ext uri="{FF2B5EF4-FFF2-40B4-BE49-F238E27FC236}">
                <a16:creationId xmlns:a16="http://schemas.microsoft.com/office/drawing/2014/main" id="{E77F2599-7B2C-4DA1-BD8B-B6CBC184ABD5}"/>
              </a:ext>
            </a:extLst>
          </p:cNvPr>
          <p:cNvCxnSpPr>
            <a:cxnSpLocks/>
            <a:stCxn id="88" idx="2"/>
            <a:endCxn id="12" idx="0"/>
          </p:cNvCxnSpPr>
          <p:nvPr/>
        </p:nvCxnSpPr>
        <p:spPr>
          <a:xfrm>
            <a:off x="7831119" y="2956309"/>
            <a:ext cx="0" cy="50436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96" name="Flowchart: Magnetic Disk 95">
            <a:extLst>
              <a:ext uri="{FF2B5EF4-FFF2-40B4-BE49-F238E27FC236}">
                <a16:creationId xmlns:a16="http://schemas.microsoft.com/office/drawing/2014/main" id="{A4A624EE-B98B-43E6-B03D-68948AA7D03C}"/>
              </a:ext>
            </a:extLst>
          </p:cNvPr>
          <p:cNvSpPr/>
          <p:nvPr/>
        </p:nvSpPr>
        <p:spPr>
          <a:xfrm>
            <a:off x="8040579" y="3080716"/>
            <a:ext cx="669546" cy="229649"/>
          </a:xfrm>
          <a:prstGeom prst="flowChartMagneticDisk">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750" dirty="0"/>
              <a:t>Save to DB</a:t>
            </a:r>
          </a:p>
        </p:txBody>
      </p:sp>
      <p:sp>
        <p:nvSpPr>
          <p:cNvPr id="97" name="TextBox 96">
            <a:extLst>
              <a:ext uri="{FF2B5EF4-FFF2-40B4-BE49-F238E27FC236}">
                <a16:creationId xmlns:a16="http://schemas.microsoft.com/office/drawing/2014/main" id="{E7B0E9F6-8111-4833-88CE-8660374D6980}"/>
              </a:ext>
            </a:extLst>
          </p:cNvPr>
          <p:cNvSpPr txBox="1"/>
          <p:nvPr/>
        </p:nvSpPr>
        <p:spPr>
          <a:xfrm>
            <a:off x="7272473" y="3104810"/>
            <a:ext cx="649090" cy="219291"/>
          </a:xfrm>
          <a:prstGeom prst="rect">
            <a:avLst/>
          </a:prstGeom>
          <a:noFill/>
        </p:spPr>
        <p:txBody>
          <a:bodyPr wrap="square" rtlCol="0">
            <a:spAutoFit/>
          </a:bodyPr>
          <a:lstStyle/>
          <a:p>
            <a:r>
              <a:rPr lang="en-GB" sz="825" dirty="0">
                <a:solidFill>
                  <a:schemeClr val="accent6"/>
                </a:solidFill>
              </a:rPr>
              <a:t>Data OK</a:t>
            </a:r>
          </a:p>
        </p:txBody>
      </p:sp>
      <p:cxnSp>
        <p:nvCxnSpPr>
          <p:cNvPr id="98" name="Straight Arrow Connector 97">
            <a:extLst>
              <a:ext uri="{FF2B5EF4-FFF2-40B4-BE49-F238E27FC236}">
                <a16:creationId xmlns:a16="http://schemas.microsoft.com/office/drawing/2014/main" id="{09E50A8C-2DDD-49D3-AE63-9282DA5055DC}"/>
              </a:ext>
            </a:extLst>
          </p:cNvPr>
          <p:cNvCxnSpPr>
            <a:cxnSpLocks/>
          </p:cNvCxnSpPr>
          <p:nvPr/>
        </p:nvCxnSpPr>
        <p:spPr>
          <a:xfrm flipH="1">
            <a:off x="7831121" y="3195539"/>
            <a:ext cx="187178" cy="0"/>
          </a:xfrm>
          <a:prstGeom prst="straightConnector1">
            <a:avLst/>
          </a:prstGeom>
          <a:ln>
            <a:headEnd type="triangle"/>
            <a:tailEnd type="none"/>
          </a:ln>
        </p:spPr>
        <p:style>
          <a:lnRef idx="1">
            <a:schemeClr val="accent6"/>
          </a:lnRef>
          <a:fillRef idx="0">
            <a:schemeClr val="accent6"/>
          </a:fillRef>
          <a:effectRef idx="0">
            <a:schemeClr val="accent6"/>
          </a:effectRef>
          <a:fontRef idx="minor">
            <a:schemeClr val="tx1"/>
          </a:fontRef>
        </p:style>
      </p:cxnSp>
      <p:cxnSp>
        <p:nvCxnSpPr>
          <p:cNvPr id="99" name="Straight Arrow Connector 98">
            <a:extLst>
              <a:ext uri="{FF2B5EF4-FFF2-40B4-BE49-F238E27FC236}">
                <a16:creationId xmlns:a16="http://schemas.microsoft.com/office/drawing/2014/main" id="{F4DDEC85-DC4E-4C47-B52D-195626ABFFB5}"/>
              </a:ext>
            </a:extLst>
          </p:cNvPr>
          <p:cNvCxnSpPr>
            <a:cxnSpLocks/>
            <a:stCxn id="88" idx="1"/>
            <a:endCxn id="92" idx="3"/>
          </p:cNvCxnSpPr>
          <p:nvPr/>
        </p:nvCxnSpPr>
        <p:spPr>
          <a:xfrm flipH="1" flipV="1">
            <a:off x="6437497" y="2790607"/>
            <a:ext cx="1019267" cy="605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02" name="TextBox 101">
            <a:extLst>
              <a:ext uri="{FF2B5EF4-FFF2-40B4-BE49-F238E27FC236}">
                <a16:creationId xmlns:a16="http://schemas.microsoft.com/office/drawing/2014/main" id="{2FF68F9C-0BCC-40A5-AB55-04D2E3581455}"/>
              </a:ext>
            </a:extLst>
          </p:cNvPr>
          <p:cNvSpPr txBox="1"/>
          <p:nvPr/>
        </p:nvSpPr>
        <p:spPr>
          <a:xfrm>
            <a:off x="6616821" y="2627095"/>
            <a:ext cx="748712" cy="473206"/>
          </a:xfrm>
          <a:prstGeom prst="rect">
            <a:avLst/>
          </a:prstGeom>
          <a:noFill/>
        </p:spPr>
        <p:txBody>
          <a:bodyPr wrap="square" rtlCol="0">
            <a:spAutoFit/>
          </a:bodyPr>
          <a:lstStyle/>
          <a:p>
            <a:pPr algn="ctr"/>
            <a:r>
              <a:rPr lang="en-GB" sz="825" dirty="0">
                <a:solidFill>
                  <a:schemeClr val="accent6"/>
                </a:solidFill>
              </a:rPr>
              <a:t>Fault in data or no data</a:t>
            </a:r>
          </a:p>
        </p:txBody>
      </p:sp>
      <p:sp>
        <p:nvSpPr>
          <p:cNvPr id="103" name="Diamond 102">
            <a:extLst>
              <a:ext uri="{FF2B5EF4-FFF2-40B4-BE49-F238E27FC236}">
                <a16:creationId xmlns:a16="http://schemas.microsoft.com/office/drawing/2014/main" id="{91E2F2F0-D11E-4F00-ADFE-67ACD254424D}"/>
              </a:ext>
            </a:extLst>
          </p:cNvPr>
          <p:cNvSpPr/>
          <p:nvPr/>
        </p:nvSpPr>
        <p:spPr>
          <a:xfrm>
            <a:off x="7456765" y="3984930"/>
            <a:ext cx="748715" cy="319306"/>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525" dirty="0"/>
              <a:t>Check data</a:t>
            </a:r>
          </a:p>
        </p:txBody>
      </p:sp>
      <p:sp>
        <p:nvSpPr>
          <p:cNvPr id="104" name="Rectangle: Rounded Corners 103">
            <a:extLst>
              <a:ext uri="{FF2B5EF4-FFF2-40B4-BE49-F238E27FC236}">
                <a16:creationId xmlns:a16="http://schemas.microsoft.com/office/drawing/2014/main" id="{E0296C61-9BDD-4E53-9C40-F3B9A2E51B60}"/>
              </a:ext>
            </a:extLst>
          </p:cNvPr>
          <p:cNvSpPr/>
          <p:nvPr/>
        </p:nvSpPr>
        <p:spPr>
          <a:xfrm>
            <a:off x="5688784" y="4004048"/>
            <a:ext cx="748715" cy="2689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825" dirty="0"/>
              <a:t>Log error</a:t>
            </a:r>
          </a:p>
        </p:txBody>
      </p:sp>
      <p:sp>
        <p:nvSpPr>
          <p:cNvPr id="105" name="Flowchart: Magnetic Disk 104">
            <a:extLst>
              <a:ext uri="{FF2B5EF4-FFF2-40B4-BE49-F238E27FC236}">
                <a16:creationId xmlns:a16="http://schemas.microsoft.com/office/drawing/2014/main" id="{CCB53D0B-DA49-455D-8C65-71CEEE8F1551}"/>
              </a:ext>
            </a:extLst>
          </p:cNvPr>
          <p:cNvSpPr/>
          <p:nvPr/>
        </p:nvSpPr>
        <p:spPr>
          <a:xfrm>
            <a:off x="8040579" y="4428642"/>
            <a:ext cx="669546" cy="229649"/>
          </a:xfrm>
          <a:prstGeom prst="flowChartMagneticDisk">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750" dirty="0"/>
              <a:t>Save to DB</a:t>
            </a:r>
          </a:p>
        </p:txBody>
      </p:sp>
      <p:sp>
        <p:nvSpPr>
          <p:cNvPr id="106" name="TextBox 105">
            <a:extLst>
              <a:ext uri="{FF2B5EF4-FFF2-40B4-BE49-F238E27FC236}">
                <a16:creationId xmlns:a16="http://schemas.microsoft.com/office/drawing/2014/main" id="{1221B19D-6877-497B-B7B9-6782C6E3D7CC}"/>
              </a:ext>
            </a:extLst>
          </p:cNvPr>
          <p:cNvSpPr txBox="1"/>
          <p:nvPr/>
        </p:nvSpPr>
        <p:spPr>
          <a:xfrm>
            <a:off x="7272473" y="4452737"/>
            <a:ext cx="649090" cy="219291"/>
          </a:xfrm>
          <a:prstGeom prst="rect">
            <a:avLst/>
          </a:prstGeom>
          <a:noFill/>
        </p:spPr>
        <p:txBody>
          <a:bodyPr wrap="square" rtlCol="0">
            <a:spAutoFit/>
          </a:bodyPr>
          <a:lstStyle/>
          <a:p>
            <a:r>
              <a:rPr lang="en-GB" sz="825" dirty="0">
                <a:solidFill>
                  <a:schemeClr val="accent6"/>
                </a:solidFill>
              </a:rPr>
              <a:t>Data OK</a:t>
            </a:r>
          </a:p>
        </p:txBody>
      </p:sp>
      <p:cxnSp>
        <p:nvCxnSpPr>
          <p:cNvPr id="107" name="Straight Arrow Connector 106">
            <a:extLst>
              <a:ext uri="{FF2B5EF4-FFF2-40B4-BE49-F238E27FC236}">
                <a16:creationId xmlns:a16="http://schemas.microsoft.com/office/drawing/2014/main" id="{5C30037C-043D-44DF-800B-7806A412F9C6}"/>
              </a:ext>
            </a:extLst>
          </p:cNvPr>
          <p:cNvCxnSpPr>
            <a:cxnSpLocks/>
          </p:cNvCxnSpPr>
          <p:nvPr/>
        </p:nvCxnSpPr>
        <p:spPr>
          <a:xfrm flipH="1">
            <a:off x="7831121" y="4543466"/>
            <a:ext cx="187178" cy="0"/>
          </a:xfrm>
          <a:prstGeom prst="straightConnector1">
            <a:avLst/>
          </a:prstGeom>
          <a:ln>
            <a:headEnd type="triangle"/>
            <a:tailEnd type="none"/>
          </a:ln>
        </p:spPr>
        <p:style>
          <a:lnRef idx="1">
            <a:schemeClr val="accent6"/>
          </a:lnRef>
          <a:fillRef idx="0">
            <a:schemeClr val="accent6"/>
          </a:fillRef>
          <a:effectRef idx="0">
            <a:schemeClr val="accent6"/>
          </a:effectRef>
          <a:fontRef idx="minor">
            <a:schemeClr val="tx1"/>
          </a:fontRef>
        </p:style>
      </p:cxnSp>
      <p:cxnSp>
        <p:nvCxnSpPr>
          <p:cNvPr id="108" name="Straight Arrow Connector 107">
            <a:extLst>
              <a:ext uri="{FF2B5EF4-FFF2-40B4-BE49-F238E27FC236}">
                <a16:creationId xmlns:a16="http://schemas.microsoft.com/office/drawing/2014/main" id="{A02349F7-F1B6-4CEE-BF51-DA22DE1AE4A2}"/>
              </a:ext>
            </a:extLst>
          </p:cNvPr>
          <p:cNvCxnSpPr>
            <a:cxnSpLocks/>
            <a:stCxn id="103" idx="1"/>
            <a:endCxn id="104" idx="3"/>
          </p:cNvCxnSpPr>
          <p:nvPr/>
        </p:nvCxnSpPr>
        <p:spPr>
          <a:xfrm flipH="1" flipV="1">
            <a:off x="6437497" y="4138533"/>
            <a:ext cx="1019267" cy="605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09" name="TextBox 108">
            <a:extLst>
              <a:ext uri="{FF2B5EF4-FFF2-40B4-BE49-F238E27FC236}">
                <a16:creationId xmlns:a16="http://schemas.microsoft.com/office/drawing/2014/main" id="{80C5E212-4895-4A21-A1A7-1EE2006CBDF5}"/>
              </a:ext>
            </a:extLst>
          </p:cNvPr>
          <p:cNvSpPr txBox="1"/>
          <p:nvPr/>
        </p:nvSpPr>
        <p:spPr>
          <a:xfrm>
            <a:off x="6616821" y="3975021"/>
            <a:ext cx="748712" cy="473206"/>
          </a:xfrm>
          <a:prstGeom prst="rect">
            <a:avLst/>
          </a:prstGeom>
          <a:noFill/>
        </p:spPr>
        <p:txBody>
          <a:bodyPr wrap="square" rtlCol="0">
            <a:spAutoFit/>
          </a:bodyPr>
          <a:lstStyle/>
          <a:p>
            <a:pPr algn="ctr"/>
            <a:r>
              <a:rPr lang="en-GB" sz="825" dirty="0">
                <a:solidFill>
                  <a:schemeClr val="accent6"/>
                </a:solidFill>
              </a:rPr>
              <a:t>Fault in data or no data</a:t>
            </a:r>
          </a:p>
        </p:txBody>
      </p:sp>
      <p:cxnSp>
        <p:nvCxnSpPr>
          <p:cNvPr id="110" name="Straight Arrow Connector 109">
            <a:extLst>
              <a:ext uri="{FF2B5EF4-FFF2-40B4-BE49-F238E27FC236}">
                <a16:creationId xmlns:a16="http://schemas.microsoft.com/office/drawing/2014/main" id="{4C851E92-3536-413E-96A5-35CF1B692774}"/>
              </a:ext>
            </a:extLst>
          </p:cNvPr>
          <p:cNvCxnSpPr>
            <a:cxnSpLocks/>
            <a:stCxn id="12" idx="2"/>
            <a:endCxn id="103" idx="0"/>
          </p:cNvCxnSpPr>
          <p:nvPr/>
        </p:nvCxnSpPr>
        <p:spPr>
          <a:xfrm>
            <a:off x="7831119" y="3831883"/>
            <a:ext cx="0" cy="15304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13" name="Straight Arrow Connector 112">
            <a:extLst>
              <a:ext uri="{FF2B5EF4-FFF2-40B4-BE49-F238E27FC236}">
                <a16:creationId xmlns:a16="http://schemas.microsoft.com/office/drawing/2014/main" id="{06DC7070-9EBE-408C-A0E9-8AF9CE891C6D}"/>
              </a:ext>
            </a:extLst>
          </p:cNvPr>
          <p:cNvCxnSpPr>
            <a:cxnSpLocks/>
            <a:stCxn id="103" idx="2"/>
            <a:endCxn id="13" idx="0"/>
          </p:cNvCxnSpPr>
          <p:nvPr/>
        </p:nvCxnSpPr>
        <p:spPr>
          <a:xfrm>
            <a:off x="7831119" y="4304234"/>
            <a:ext cx="0" cy="50588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16" name="Diamond 115">
            <a:extLst>
              <a:ext uri="{FF2B5EF4-FFF2-40B4-BE49-F238E27FC236}">
                <a16:creationId xmlns:a16="http://schemas.microsoft.com/office/drawing/2014/main" id="{8E6D84FE-B84B-42D8-AEA3-2522927D4642}"/>
              </a:ext>
            </a:extLst>
          </p:cNvPr>
          <p:cNvSpPr/>
          <p:nvPr/>
        </p:nvSpPr>
        <p:spPr>
          <a:xfrm>
            <a:off x="5691919" y="4836070"/>
            <a:ext cx="748715" cy="319306"/>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525" dirty="0"/>
              <a:t>Check data</a:t>
            </a:r>
          </a:p>
        </p:txBody>
      </p:sp>
      <p:cxnSp>
        <p:nvCxnSpPr>
          <p:cNvPr id="117" name="Straight Arrow Connector 116">
            <a:extLst>
              <a:ext uri="{FF2B5EF4-FFF2-40B4-BE49-F238E27FC236}">
                <a16:creationId xmlns:a16="http://schemas.microsoft.com/office/drawing/2014/main" id="{3C877323-A163-4A97-80E3-1FE9F95B14AE}"/>
              </a:ext>
            </a:extLst>
          </p:cNvPr>
          <p:cNvCxnSpPr>
            <a:cxnSpLocks/>
            <a:stCxn id="13" idx="1"/>
            <a:endCxn id="116" idx="3"/>
          </p:cNvCxnSpPr>
          <p:nvPr/>
        </p:nvCxnSpPr>
        <p:spPr>
          <a:xfrm flipH="1">
            <a:off x="6440632" y="4995721"/>
            <a:ext cx="676376"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20" name="Straight Arrow Connector 119">
            <a:extLst>
              <a:ext uri="{FF2B5EF4-FFF2-40B4-BE49-F238E27FC236}">
                <a16:creationId xmlns:a16="http://schemas.microsoft.com/office/drawing/2014/main" id="{1B1D9F77-F3BF-45D1-A51E-62C69882E47D}"/>
              </a:ext>
            </a:extLst>
          </p:cNvPr>
          <p:cNvCxnSpPr>
            <a:cxnSpLocks/>
            <a:stCxn id="116" idx="0"/>
            <a:endCxn id="104" idx="2"/>
          </p:cNvCxnSpPr>
          <p:nvPr/>
        </p:nvCxnSpPr>
        <p:spPr>
          <a:xfrm flipH="1" flipV="1">
            <a:off x="6063139" y="4273020"/>
            <a:ext cx="3135" cy="56305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23" name="TextBox 122">
            <a:extLst>
              <a:ext uri="{FF2B5EF4-FFF2-40B4-BE49-F238E27FC236}">
                <a16:creationId xmlns:a16="http://schemas.microsoft.com/office/drawing/2014/main" id="{AE779BC0-DE09-4932-B1CA-AE1CCC88F904}"/>
              </a:ext>
            </a:extLst>
          </p:cNvPr>
          <p:cNvSpPr txBox="1"/>
          <p:nvPr/>
        </p:nvSpPr>
        <p:spPr>
          <a:xfrm>
            <a:off x="6075213" y="4384469"/>
            <a:ext cx="748712" cy="473206"/>
          </a:xfrm>
          <a:prstGeom prst="rect">
            <a:avLst/>
          </a:prstGeom>
          <a:noFill/>
        </p:spPr>
        <p:txBody>
          <a:bodyPr wrap="square" rtlCol="0">
            <a:spAutoFit/>
          </a:bodyPr>
          <a:lstStyle/>
          <a:p>
            <a:pPr algn="ctr"/>
            <a:r>
              <a:rPr lang="en-GB" sz="825" dirty="0">
                <a:solidFill>
                  <a:schemeClr val="accent6"/>
                </a:solidFill>
              </a:rPr>
              <a:t>Fault in data or no data</a:t>
            </a:r>
          </a:p>
        </p:txBody>
      </p:sp>
      <p:sp>
        <p:nvSpPr>
          <p:cNvPr id="124" name="Diamond 123">
            <a:extLst>
              <a:ext uri="{FF2B5EF4-FFF2-40B4-BE49-F238E27FC236}">
                <a16:creationId xmlns:a16="http://schemas.microsoft.com/office/drawing/2014/main" id="{10301F89-DE1B-43F3-8D1D-752BFC327735}"/>
              </a:ext>
            </a:extLst>
          </p:cNvPr>
          <p:cNvSpPr/>
          <p:nvPr/>
        </p:nvSpPr>
        <p:spPr>
          <a:xfrm>
            <a:off x="3049531" y="4832764"/>
            <a:ext cx="748715" cy="319306"/>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525" dirty="0"/>
              <a:t>Check data</a:t>
            </a:r>
          </a:p>
        </p:txBody>
      </p:sp>
      <p:cxnSp>
        <p:nvCxnSpPr>
          <p:cNvPr id="125" name="Straight Arrow Connector 124">
            <a:extLst>
              <a:ext uri="{FF2B5EF4-FFF2-40B4-BE49-F238E27FC236}">
                <a16:creationId xmlns:a16="http://schemas.microsoft.com/office/drawing/2014/main" id="{72370C00-279C-4E57-84BD-4BE3A0510DA1}"/>
              </a:ext>
            </a:extLst>
          </p:cNvPr>
          <p:cNvCxnSpPr>
            <a:cxnSpLocks/>
            <a:stCxn id="124" idx="0"/>
            <a:endCxn id="64" idx="2"/>
          </p:cNvCxnSpPr>
          <p:nvPr/>
        </p:nvCxnSpPr>
        <p:spPr>
          <a:xfrm flipV="1">
            <a:off x="3423886" y="4268618"/>
            <a:ext cx="0" cy="56414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30" name="Straight Arrow Connector 129">
            <a:extLst>
              <a:ext uri="{FF2B5EF4-FFF2-40B4-BE49-F238E27FC236}">
                <a16:creationId xmlns:a16="http://schemas.microsoft.com/office/drawing/2014/main" id="{2ED47640-B29D-42DB-B015-287A37C630CE}"/>
              </a:ext>
            </a:extLst>
          </p:cNvPr>
          <p:cNvCxnSpPr>
            <a:cxnSpLocks/>
            <a:stCxn id="10" idx="3"/>
            <a:endCxn id="124" idx="1"/>
          </p:cNvCxnSpPr>
          <p:nvPr/>
        </p:nvCxnSpPr>
        <p:spPr>
          <a:xfrm flipV="1">
            <a:off x="2459151" y="4992415"/>
            <a:ext cx="590380" cy="330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33" name="TextBox 132">
            <a:extLst>
              <a:ext uri="{FF2B5EF4-FFF2-40B4-BE49-F238E27FC236}">
                <a16:creationId xmlns:a16="http://schemas.microsoft.com/office/drawing/2014/main" id="{11631ADC-FEE1-45F8-AE61-EACE6CAE023C}"/>
              </a:ext>
            </a:extLst>
          </p:cNvPr>
          <p:cNvSpPr txBox="1"/>
          <p:nvPr/>
        </p:nvSpPr>
        <p:spPr>
          <a:xfrm>
            <a:off x="2690308" y="4374447"/>
            <a:ext cx="748712" cy="473206"/>
          </a:xfrm>
          <a:prstGeom prst="rect">
            <a:avLst/>
          </a:prstGeom>
          <a:noFill/>
        </p:spPr>
        <p:txBody>
          <a:bodyPr wrap="square" rtlCol="0">
            <a:spAutoFit/>
          </a:bodyPr>
          <a:lstStyle/>
          <a:p>
            <a:pPr algn="ctr"/>
            <a:r>
              <a:rPr lang="en-GB" sz="825" dirty="0">
                <a:solidFill>
                  <a:schemeClr val="accent6"/>
                </a:solidFill>
              </a:rPr>
              <a:t>Fault in data or no data</a:t>
            </a:r>
          </a:p>
        </p:txBody>
      </p:sp>
      <p:sp>
        <p:nvSpPr>
          <p:cNvPr id="134" name="Flowchart: Magnetic Disk 133">
            <a:extLst>
              <a:ext uri="{FF2B5EF4-FFF2-40B4-BE49-F238E27FC236}">
                <a16:creationId xmlns:a16="http://schemas.microsoft.com/office/drawing/2014/main" id="{42DA566B-8637-4A5A-AB93-F80FF6234309}"/>
              </a:ext>
            </a:extLst>
          </p:cNvPr>
          <p:cNvSpPr/>
          <p:nvPr/>
        </p:nvSpPr>
        <p:spPr>
          <a:xfrm>
            <a:off x="4410306" y="4882381"/>
            <a:ext cx="669546" cy="229649"/>
          </a:xfrm>
          <a:prstGeom prst="flowChartMagneticDisk">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750" dirty="0"/>
              <a:t>Save to DB</a:t>
            </a:r>
          </a:p>
        </p:txBody>
      </p:sp>
      <p:cxnSp>
        <p:nvCxnSpPr>
          <p:cNvPr id="135" name="Straight Arrow Connector 134">
            <a:extLst>
              <a:ext uri="{FF2B5EF4-FFF2-40B4-BE49-F238E27FC236}">
                <a16:creationId xmlns:a16="http://schemas.microsoft.com/office/drawing/2014/main" id="{3F415276-422D-407D-81E7-119E31DA9D5F}"/>
              </a:ext>
            </a:extLst>
          </p:cNvPr>
          <p:cNvCxnSpPr>
            <a:cxnSpLocks/>
            <a:stCxn id="116" idx="1"/>
            <a:endCxn id="134" idx="4"/>
          </p:cNvCxnSpPr>
          <p:nvPr/>
        </p:nvCxnSpPr>
        <p:spPr>
          <a:xfrm flipH="1">
            <a:off x="5079854" y="4995724"/>
            <a:ext cx="612064" cy="148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38" name="Straight Arrow Connector 137">
            <a:extLst>
              <a:ext uri="{FF2B5EF4-FFF2-40B4-BE49-F238E27FC236}">
                <a16:creationId xmlns:a16="http://schemas.microsoft.com/office/drawing/2014/main" id="{3955B6D5-0D93-4B5F-8B38-9EE6AD0D5368}"/>
              </a:ext>
            </a:extLst>
          </p:cNvPr>
          <p:cNvCxnSpPr>
            <a:cxnSpLocks/>
            <a:stCxn id="124" idx="3"/>
            <a:endCxn id="134" idx="2"/>
          </p:cNvCxnSpPr>
          <p:nvPr/>
        </p:nvCxnSpPr>
        <p:spPr>
          <a:xfrm>
            <a:off x="3798244" y="4992418"/>
            <a:ext cx="612063" cy="478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58" name="Connector: Elbow 157">
            <a:extLst>
              <a:ext uri="{FF2B5EF4-FFF2-40B4-BE49-F238E27FC236}">
                <a16:creationId xmlns:a16="http://schemas.microsoft.com/office/drawing/2014/main" id="{9340C7A7-BB74-4E04-B4E6-3FEDC99CB141}"/>
              </a:ext>
            </a:extLst>
          </p:cNvPr>
          <p:cNvCxnSpPr>
            <a:cxnSpLocks/>
            <a:endCxn id="8" idx="0"/>
          </p:cNvCxnSpPr>
          <p:nvPr/>
        </p:nvCxnSpPr>
        <p:spPr>
          <a:xfrm rot="10800000">
            <a:off x="1743998" y="2102950"/>
            <a:ext cx="3655334" cy="3127062"/>
          </a:xfrm>
          <a:prstGeom prst="bentConnector4">
            <a:avLst>
              <a:gd name="adj1" fmla="val 128532"/>
              <a:gd name="adj2" fmla="val 105483"/>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64" name="Straight Arrow Connector 163">
            <a:extLst>
              <a:ext uri="{FF2B5EF4-FFF2-40B4-BE49-F238E27FC236}">
                <a16:creationId xmlns:a16="http://schemas.microsoft.com/office/drawing/2014/main" id="{7EF596EE-6F2A-47C2-9B01-B42CC4C91327}"/>
              </a:ext>
            </a:extLst>
          </p:cNvPr>
          <p:cNvCxnSpPr>
            <a:cxnSpLocks/>
          </p:cNvCxnSpPr>
          <p:nvPr/>
        </p:nvCxnSpPr>
        <p:spPr>
          <a:xfrm>
            <a:off x="5399330" y="4997205"/>
            <a:ext cx="0" cy="232811"/>
          </a:xfrm>
          <a:prstGeom prst="straightConnector1">
            <a:avLst/>
          </a:prstGeom>
          <a:ln>
            <a:tailEnd type="none"/>
          </a:ln>
        </p:spPr>
        <p:style>
          <a:lnRef idx="1">
            <a:schemeClr val="accent6"/>
          </a:lnRef>
          <a:fillRef idx="0">
            <a:schemeClr val="accent6"/>
          </a:fillRef>
          <a:effectRef idx="0">
            <a:schemeClr val="accent6"/>
          </a:effectRef>
          <a:fontRef idx="minor">
            <a:schemeClr val="tx1"/>
          </a:fontRef>
        </p:style>
      </p:cxnSp>
      <p:sp>
        <p:nvSpPr>
          <p:cNvPr id="166" name="TextBox 165">
            <a:extLst>
              <a:ext uri="{FF2B5EF4-FFF2-40B4-BE49-F238E27FC236}">
                <a16:creationId xmlns:a16="http://schemas.microsoft.com/office/drawing/2014/main" id="{55DAEB44-DB9B-4637-B041-435AE77D9B3D}"/>
              </a:ext>
            </a:extLst>
          </p:cNvPr>
          <p:cNvSpPr txBox="1"/>
          <p:nvPr/>
        </p:nvSpPr>
        <p:spPr>
          <a:xfrm>
            <a:off x="5183160" y="4788412"/>
            <a:ext cx="649090" cy="219291"/>
          </a:xfrm>
          <a:prstGeom prst="rect">
            <a:avLst/>
          </a:prstGeom>
          <a:noFill/>
        </p:spPr>
        <p:txBody>
          <a:bodyPr wrap="square" rtlCol="0">
            <a:spAutoFit/>
          </a:bodyPr>
          <a:lstStyle/>
          <a:p>
            <a:r>
              <a:rPr lang="en-GB" sz="825" dirty="0">
                <a:solidFill>
                  <a:schemeClr val="accent6"/>
                </a:solidFill>
              </a:rPr>
              <a:t>Data OK</a:t>
            </a:r>
          </a:p>
        </p:txBody>
      </p:sp>
      <p:sp>
        <p:nvSpPr>
          <p:cNvPr id="167" name="TextBox 166">
            <a:extLst>
              <a:ext uri="{FF2B5EF4-FFF2-40B4-BE49-F238E27FC236}">
                <a16:creationId xmlns:a16="http://schemas.microsoft.com/office/drawing/2014/main" id="{85468FFB-680D-4CE7-B572-A43AB13FDEEC}"/>
              </a:ext>
            </a:extLst>
          </p:cNvPr>
          <p:cNvSpPr txBox="1"/>
          <p:nvPr/>
        </p:nvSpPr>
        <p:spPr>
          <a:xfrm>
            <a:off x="3823029" y="4788412"/>
            <a:ext cx="649090" cy="219291"/>
          </a:xfrm>
          <a:prstGeom prst="rect">
            <a:avLst/>
          </a:prstGeom>
          <a:noFill/>
        </p:spPr>
        <p:txBody>
          <a:bodyPr wrap="square" rtlCol="0">
            <a:spAutoFit/>
          </a:bodyPr>
          <a:lstStyle/>
          <a:p>
            <a:r>
              <a:rPr lang="en-GB" sz="825" dirty="0">
                <a:solidFill>
                  <a:schemeClr val="accent6"/>
                </a:solidFill>
              </a:rPr>
              <a:t>Data OK</a:t>
            </a:r>
          </a:p>
        </p:txBody>
      </p:sp>
      <p:sp>
        <p:nvSpPr>
          <p:cNvPr id="28" name="Flowchart: Alternate Process 27">
            <a:extLst>
              <a:ext uri="{FF2B5EF4-FFF2-40B4-BE49-F238E27FC236}">
                <a16:creationId xmlns:a16="http://schemas.microsoft.com/office/drawing/2014/main" id="{AD9F9A55-AF38-4B97-BFB6-998DC52403A1}"/>
              </a:ext>
            </a:extLst>
          </p:cNvPr>
          <p:cNvSpPr/>
          <p:nvPr/>
        </p:nvSpPr>
        <p:spPr>
          <a:xfrm>
            <a:off x="6226127" y="975307"/>
            <a:ext cx="748712" cy="229649"/>
          </a:xfrm>
          <a:prstGeom prst="flowChartAlternateProcess">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900" dirty="0"/>
              <a:t>Wait 24h</a:t>
            </a:r>
          </a:p>
        </p:txBody>
      </p:sp>
      <p:cxnSp>
        <p:nvCxnSpPr>
          <p:cNvPr id="95" name="Straight Arrow Connector 94">
            <a:extLst>
              <a:ext uri="{FF2B5EF4-FFF2-40B4-BE49-F238E27FC236}">
                <a16:creationId xmlns:a16="http://schemas.microsoft.com/office/drawing/2014/main" id="{0F6F43B9-C73B-48B2-BF46-5EA537223B3E}"/>
              </a:ext>
            </a:extLst>
          </p:cNvPr>
          <p:cNvCxnSpPr>
            <a:cxnSpLocks/>
          </p:cNvCxnSpPr>
          <p:nvPr/>
        </p:nvCxnSpPr>
        <p:spPr>
          <a:xfrm>
            <a:off x="5306895" y="1035926"/>
            <a:ext cx="905378" cy="0"/>
          </a:xfrm>
          <a:prstGeom prst="straightConnector1">
            <a:avLst/>
          </a:prstGeom>
          <a:ln w="9525">
            <a:solidFill>
              <a:srgbClr val="000000"/>
            </a:solidFill>
            <a:headEnd type="triangle" w="med" len="sm"/>
            <a:tailEnd type="none"/>
          </a:ln>
        </p:spPr>
        <p:style>
          <a:lnRef idx="2">
            <a:schemeClr val="accent1"/>
          </a:lnRef>
          <a:fillRef idx="0">
            <a:schemeClr val="accent1"/>
          </a:fillRef>
          <a:effectRef idx="1">
            <a:schemeClr val="accent1"/>
          </a:effectRef>
          <a:fontRef idx="minor">
            <a:schemeClr val="tx1"/>
          </a:fontRef>
        </p:style>
      </p:cxnSp>
      <p:sp>
        <p:nvSpPr>
          <p:cNvPr id="111" name="Flowchart: Alternate Process 110">
            <a:extLst>
              <a:ext uri="{FF2B5EF4-FFF2-40B4-BE49-F238E27FC236}">
                <a16:creationId xmlns:a16="http://schemas.microsoft.com/office/drawing/2014/main" id="{DCDEA108-AE6F-471D-9FA2-B483AC0D2BF9}"/>
              </a:ext>
            </a:extLst>
          </p:cNvPr>
          <p:cNvSpPr/>
          <p:nvPr/>
        </p:nvSpPr>
        <p:spPr>
          <a:xfrm>
            <a:off x="2157424" y="973585"/>
            <a:ext cx="748712" cy="229649"/>
          </a:xfrm>
          <a:prstGeom prst="flowChartAlternateProcess">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900" dirty="0"/>
              <a:t>Wait 30min</a:t>
            </a:r>
          </a:p>
        </p:txBody>
      </p:sp>
      <p:cxnSp>
        <p:nvCxnSpPr>
          <p:cNvPr id="112" name="Straight Arrow Connector 111">
            <a:extLst>
              <a:ext uri="{FF2B5EF4-FFF2-40B4-BE49-F238E27FC236}">
                <a16:creationId xmlns:a16="http://schemas.microsoft.com/office/drawing/2014/main" id="{0269CA33-78C5-430C-AD62-C6A08F1CFA5E}"/>
              </a:ext>
            </a:extLst>
          </p:cNvPr>
          <p:cNvCxnSpPr>
            <a:cxnSpLocks/>
          </p:cNvCxnSpPr>
          <p:nvPr/>
        </p:nvCxnSpPr>
        <p:spPr>
          <a:xfrm>
            <a:off x="2917651" y="1134935"/>
            <a:ext cx="905378" cy="0"/>
          </a:xfrm>
          <a:prstGeom prst="straightConnector1">
            <a:avLst/>
          </a:prstGeom>
          <a:ln w="9525">
            <a:solidFill>
              <a:srgbClr val="000000"/>
            </a:solidFill>
            <a:headEnd type="triangle" w="med" len="sm"/>
            <a:tailEnd type="none"/>
          </a:ln>
        </p:spPr>
        <p:style>
          <a:lnRef idx="2">
            <a:schemeClr val="accent1"/>
          </a:lnRef>
          <a:fillRef idx="0">
            <a:schemeClr val="accent1"/>
          </a:fillRef>
          <a:effectRef idx="1">
            <a:schemeClr val="accent1"/>
          </a:effectRef>
          <a:fontRef idx="minor">
            <a:schemeClr val="tx1"/>
          </a:fontRef>
        </p:style>
      </p:cxnSp>
      <p:cxnSp>
        <p:nvCxnSpPr>
          <p:cNvPr id="114" name="Straight Arrow Connector 113">
            <a:extLst>
              <a:ext uri="{FF2B5EF4-FFF2-40B4-BE49-F238E27FC236}">
                <a16:creationId xmlns:a16="http://schemas.microsoft.com/office/drawing/2014/main" id="{D63621B3-4252-400E-8637-74B4FF5730FE}"/>
              </a:ext>
            </a:extLst>
          </p:cNvPr>
          <p:cNvCxnSpPr>
            <a:cxnSpLocks/>
          </p:cNvCxnSpPr>
          <p:nvPr/>
        </p:nvCxnSpPr>
        <p:spPr>
          <a:xfrm>
            <a:off x="5306895" y="1139834"/>
            <a:ext cx="905378" cy="0"/>
          </a:xfrm>
          <a:prstGeom prst="straightConnector1">
            <a:avLst/>
          </a:prstGeom>
          <a:ln w="9525">
            <a:solidFill>
              <a:srgbClr val="000000"/>
            </a:solidFill>
            <a:headEnd type="none" w="med" len="sm"/>
            <a:tailEnd type="triangle" w="med" len="sm"/>
          </a:ln>
        </p:spPr>
        <p:style>
          <a:lnRef idx="2">
            <a:schemeClr val="accent1"/>
          </a:lnRef>
          <a:fillRef idx="0">
            <a:schemeClr val="accent1"/>
          </a:fillRef>
          <a:effectRef idx="1">
            <a:schemeClr val="accent1"/>
          </a:effectRef>
          <a:fontRef idx="minor">
            <a:schemeClr val="tx1"/>
          </a:fontRef>
        </p:style>
      </p:cxnSp>
      <p:cxnSp>
        <p:nvCxnSpPr>
          <p:cNvPr id="115" name="Straight Arrow Connector 114">
            <a:extLst>
              <a:ext uri="{FF2B5EF4-FFF2-40B4-BE49-F238E27FC236}">
                <a16:creationId xmlns:a16="http://schemas.microsoft.com/office/drawing/2014/main" id="{A5D249E7-1D5F-4614-8832-2F9117580BE9}"/>
              </a:ext>
            </a:extLst>
          </p:cNvPr>
          <p:cNvCxnSpPr>
            <a:cxnSpLocks/>
          </p:cNvCxnSpPr>
          <p:nvPr/>
        </p:nvCxnSpPr>
        <p:spPr>
          <a:xfrm>
            <a:off x="2920449" y="1039396"/>
            <a:ext cx="905378" cy="0"/>
          </a:xfrm>
          <a:prstGeom prst="straightConnector1">
            <a:avLst/>
          </a:prstGeom>
          <a:ln w="9525">
            <a:solidFill>
              <a:srgbClr val="000000"/>
            </a:solidFill>
            <a:headEnd type="none" w="med" len="sm"/>
            <a:tailEnd type="triangle" w="med" len="sm"/>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4A692457-A509-4083-A3D9-A9B71BEEAED2}"/>
              </a:ext>
            </a:extLst>
          </p:cNvPr>
          <p:cNvSpPr txBox="1"/>
          <p:nvPr/>
        </p:nvSpPr>
        <p:spPr>
          <a:xfrm>
            <a:off x="5503235" y="1125981"/>
            <a:ext cx="742419" cy="213585"/>
          </a:xfrm>
          <a:prstGeom prst="rect">
            <a:avLst/>
          </a:prstGeom>
          <a:noFill/>
        </p:spPr>
        <p:txBody>
          <a:bodyPr wrap="square" rtlCol="0">
            <a:spAutoFit/>
          </a:bodyPr>
          <a:lstStyle/>
          <a:p>
            <a:r>
              <a:rPr lang="en-GB" sz="788" dirty="0">
                <a:solidFill>
                  <a:srgbClr val="000000"/>
                </a:solidFill>
              </a:rPr>
              <a:t>No loss</a:t>
            </a:r>
          </a:p>
        </p:txBody>
      </p:sp>
      <p:sp>
        <p:nvSpPr>
          <p:cNvPr id="118" name="TextBox 117">
            <a:extLst>
              <a:ext uri="{FF2B5EF4-FFF2-40B4-BE49-F238E27FC236}">
                <a16:creationId xmlns:a16="http://schemas.microsoft.com/office/drawing/2014/main" id="{9D2BD0F0-BE8B-4716-8BCE-A0A0BC0B5D9D}"/>
              </a:ext>
            </a:extLst>
          </p:cNvPr>
          <p:cNvSpPr txBox="1"/>
          <p:nvPr/>
        </p:nvSpPr>
        <p:spPr>
          <a:xfrm>
            <a:off x="2929277" y="1129636"/>
            <a:ext cx="878906" cy="334835"/>
          </a:xfrm>
          <a:prstGeom prst="rect">
            <a:avLst/>
          </a:prstGeom>
          <a:noFill/>
        </p:spPr>
        <p:txBody>
          <a:bodyPr wrap="square" rtlCol="0">
            <a:spAutoFit/>
          </a:bodyPr>
          <a:lstStyle/>
          <a:p>
            <a:r>
              <a:rPr lang="en-GB" sz="788" dirty="0">
                <a:solidFill>
                  <a:srgbClr val="000000"/>
                </a:solidFill>
              </a:rPr>
              <a:t>Loss in progress</a:t>
            </a:r>
          </a:p>
        </p:txBody>
      </p:sp>
      <p:sp>
        <p:nvSpPr>
          <p:cNvPr id="3" name="Rectangle: Rounded Corners 2">
            <a:extLst>
              <a:ext uri="{FF2B5EF4-FFF2-40B4-BE49-F238E27FC236}">
                <a16:creationId xmlns:a16="http://schemas.microsoft.com/office/drawing/2014/main" id="{24500F45-181B-4FC4-8539-4C18C41D23E9}"/>
              </a:ext>
            </a:extLst>
          </p:cNvPr>
          <p:cNvSpPr/>
          <p:nvPr/>
        </p:nvSpPr>
        <p:spPr>
          <a:xfrm>
            <a:off x="3049531" y="1320071"/>
            <a:ext cx="3693101" cy="1284927"/>
          </a:xfrm>
          <a:prstGeom prst="roundRect">
            <a:avLst/>
          </a:prstGeom>
          <a:noFill/>
          <a:ln w="28575">
            <a:solidFill>
              <a:schemeClr val="tx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sz="1350"/>
          </a:p>
        </p:txBody>
      </p:sp>
      <p:sp>
        <p:nvSpPr>
          <p:cNvPr id="91" name="ZoneTexte 10">
            <a:extLst>
              <a:ext uri="{FF2B5EF4-FFF2-40B4-BE49-F238E27FC236}">
                <a16:creationId xmlns:a16="http://schemas.microsoft.com/office/drawing/2014/main" id="{F94DC58A-465A-4264-AE90-5B8DDCCFA598}"/>
              </a:ext>
            </a:extLst>
          </p:cNvPr>
          <p:cNvSpPr txBox="1"/>
          <p:nvPr/>
        </p:nvSpPr>
        <p:spPr>
          <a:xfrm>
            <a:off x="0" y="3"/>
            <a:ext cx="9144000" cy="584775"/>
          </a:xfrm>
          <a:prstGeom prst="rect">
            <a:avLst/>
          </a:prstGeom>
          <a:noFill/>
        </p:spPr>
        <p:txBody>
          <a:bodyPr wrap="square" rtlCol="0">
            <a:spAutoFit/>
          </a:bodyPr>
          <a:lstStyle/>
          <a:p>
            <a:pPr algn="ctr"/>
            <a:r>
              <a:rPr lang="en-GB" sz="3200" b="1" dirty="0"/>
              <a:t>Tool workflow</a:t>
            </a:r>
          </a:p>
        </p:txBody>
      </p:sp>
      <p:sp>
        <p:nvSpPr>
          <p:cNvPr id="4" name="Slide Number Placeholder 3"/>
          <p:cNvSpPr>
            <a:spLocks noGrp="1"/>
          </p:cNvSpPr>
          <p:nvPr>
            <p:ph type="sldNum" sz="quarter" idx="12"/>
          </p:nvPr>
        </p:nvSpPr>
        <p:spPr/>
        <p:txBody>
          <a:bodyPr/>
          <a:lstStyle/>
          <a:p>
            <a:fld id="{4F76D774-0929-4B1C-BE81-8FEF10FE8BBC}" type="slidenum">
              <a:rPr lang="en-GB" smtClean="0"/>
              <a:t>11</a:t>
            </a:fld>
            <a:endParaRPr lang="en-GB" dirty="0"/>
          </a:p>
        </p:txBody>
      </p:sp>
    </p:spTree>
    <p:extLst>
      <p:ext uri="{BB962C8B-B14F-4D97-AF65-F5344CB8AC3E}">
        <p14:creationId xmlns:p14="http://schemas.microsoft.com/office/powerpoint/2010/main" val="158943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2"/>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9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3"/>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6"/>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9"/>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72"/>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6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130"/>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24"/>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33"/>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25"/>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3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67"/>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34"/>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nodeType="clickEffect">
                                  <p:stCondLst>
                                    <p:cond delay="0"/>
                                  </p:stCondLst>
                                  <p:childTnLst>
                                    <p:set>
                                      <p:cBhvr>
                                        <p:cTn id="142" dur="1" fill="hold">
                                          <p:stCondLst>
                                            <p:cond delay="0"/>
                                          </p:stCondLst>
                                        </p:cTn>
                                        <p:tgtEl>
                                          <p:spTgt spid="41"/>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44"/>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8"/>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17"/>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48"/>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51"/>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50"/>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49"/>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0"/>
                                          </p:stCondLst>
                                        </p:cTn>
                                        <p:tgtEl>
                                          <p:spTgt spid="57"/>
                                        </p:tgtEl>
                                        <p:attrNameLst>
                                          <p:attrName>style.visibility</p:attrName>
                                        </p:attrNameLst>
                                      </p:cBhvr>
                                      <p:to>
                                        <p:strVal val="hidden"/>
                                      </p:to>
                                    </p:set>
                                  </p:childTnLst>
                                </p:cTn>
                              </p:par>
                              <p:par>
                                <p:cTn id="159" presetID="1" presetClass="exit" presetSubtype="0" fill="hold" grpId="1" nodeType="withEffect">
                                  <p:stCondLst>
                                    <p:cond delay="0"/>
                                  </p:stCondLst>
                                  <p:childTnLst>
                                    <p:set>
                                      <p:cBhvr>
                                        <p:cTn id="160" dur="1" fill="hold">
                                          <p:stCondLst>
                                            <p:cond delay="0"/>
                                          </p:stCondLst>
                                        </p:cTn>
                                        <p:tgtEl>
                                          <p:spTgt spid="59"/>
                                        </p:tgtEl>
                                        <p:attrNameLst>
                                          <p:attrName>style.visibility</p:attrName>
                                        </p:attrNameLst>
                                      </p:cBhvr>
                                      <p:to>
                                        <p:strVal val="hidden"/>
                                      </p:to>
                                    </p:set>
                                  </p:childTnLst>
                                </p:cTn>
                              </p:par>
                              <p:par>
                                <p:cTn id="161" presetID="1" presetClass="exit" presetSubtype="0" fill="hold" nodeType="withEffect">
                                  <p:stCondLst>
                                    <p:cond delay="0"/>
                                  </p:stCondLst>
                                  <p:childTnLst>
                                    <p:set>
                                      <p:cBhvr>
                                        <p:cTn id="162" dur="1" fill="hold">
                                          <p:stCondLst>
                                            <p:cond delay="0"/>
                                          </p:stCondLst>
                                        </p:cTn>
                                        <p:tgtEl>
                                          <p:spTgt spid="58"/>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56"/>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9"/>
                                        </p:tgtEl>
                                        <p:attrNameLst>
                                          <p:attrName>style.visibility</p:attrName>
                                        </p:attrNameLst>
                                      </p:cBhvr>
                                      <p:to>
                                        <p:strVal val="hidden"/>
                                      </p:to>
                                    </p:set>
                                  </p:childTnLst>
                                </p:cTn>
                              </p:par>
                              <p:par>
                                <p:cTn id="167" presetID="1" presetClass="exit" presetSubtype="0" fill="hold" nodeType="withEffect">
                                  <p:stCondLst>
                                    <p:cond delay="0"/>
                                  </p:stCondLst>
                                  <p:childTnLst>
                                    <p:set>
                                      <p:cBhvr>
                                        <p:cTn id="168" dur="1" fill="hold">
                                          <p:stCondLst>
                                            <p:cond delay="0"/>
                                          </p:stCondLst>
                                        </p:cTn>
                                        <p:tgtEl>
                                          <p:spTgt spid="18"/>
                                        </p:tgtEl>
                                        <p:attrNameLst>
                                          <p:attrName>style.visibility</p:attrName>
                                        </p:attrNameLst>
                                      </p:cBhvr>
                                      <p:to>
                                        <p:strVal val="hidden"/>
                                      </p:to>
                                    </p:set>
                                  </p:childTnLst>
                                </p:cTn>
                              </p:par>
                              <p:par>
                                <p:cTn id="169" presetID="1" presetClass="exit" presetSubtype="0" fill="hold" grpId="1" nodeType="withEffect">
                                  <p:stCondLst>
                                    <p:cond delay="0"/>
                                  </p:stCondLst>
                                  <p:childTnLst>
                                    <p:set>
                                      <p:cBhvr>
                                        <p:cTn id="170" dur="1" fill="hold">
                                          <p:stCondLst>
                                            <p:cond delay="0"/>
                                          </p:stCondLst>
                                        </p:cTn>
                                        <p:tgtEl>
                                          <p:spTgt spid="63"/>
                                        </p:tgtEl>
                                        <p:attrNameLst>
                                          <p:attrName>style.visibility</p:attrName>
                                        </p:attrNameLst>
                                      </p:cBhvr>
                                      <p:to>
                                        <p:strVal val="hidden"/>
                                      </p:to>
                                    </p:set>
                                  </p:childTnLst>
                                </p:cTn>
                              </p:par>
                              <p:par>
                                <p:cTn id="171" presetID="1" presetClass="exit" presetSubtype="0" fill="hold" grpId="1" nodeType="withEffect">
                                  <p:stCondLst>
                                    <p:cond delay="0"/>
                                  </p:stCondLst>
                                  <p:childTnLst>
                                    <p:set>
                                      <p:cBhvr>
                                        <p:cTn id="172" dur="1" fill="hold">
                                          <p:stCondLst>
                                            <p:cond delay="0"/>
                                          </p:stCondLst>
                                        </p:cTn>
                                        <p:tgtEl>
                                          <p:spTgt spid="66"/>
                                        </p:tgtEl>
                                        <p:attrNameLst>
                                          <p:attrName>style.visibility</p:attrName>
                                        </p:attrNameLst>
                                      </p:cBhvr>
                                      <p:to>
                                        <p:strVal val="hidden"/>
                                      </p:to>
                                    </p:set>
                                  </p:childTnLst>
                                </p:cTn>
                              </p:par>
                              <p:par>
                                <p:cTn id="173" presetID="1" presetClass="exit" presetSubtype="0" fill="hold" nodeType="withEffect">
                                  <p:stCondLst>
                                    <p:cond delay="0"/>
                                  </p:stCondLst>
                                  <p:childTnLst>
                                    <p:set>
                                      <p:cBhvr>
                                        <p:cTn id="174" dur="1" fill="hold">
                                          <p:stCondLst>
                                            <p:cond delay="0"/>
                                          </p:stCondLst>
                                        </p:cTn>
                                        <p:tgtEl>
                                          <p:spTgt spid="65"/>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64"/>
                                        </p:tgtEl>
                                        <p:attrNameLst>
                                          <p:attrName>style.visibility</p:attrName>
                                        </p:attrNameLst>
                                      </p:cBhvr>
                                      <p:to>
                                        <p:strVal val="hidden"/>
                                      </p:to>
                                    </p:set>
                                  </p:childTnLst>
                                </p:cTn>
                              </p:par>
                              <p:par>
                                <p:cTn id="177" presetID="1" presetClass="exit" presetSubtype="0" fill="hold" grpId="1" nodeType="withEffect">
                                  <p:stCondLst>
                                    <p:cond delay="0"/>
                                  </p:stCondLst>
                                  <p:childTnLst>
                                    <p:set>
                                      <p:cBhvr>
                                        <p:cTn id="178" dur="1" fill="hold">
                                          <p:stCondLst>
                                            <p:cond delay="0"/>
                                          </p:stCondLst>
                                        </p:cTn>
                                        <p:tgtEl>
                                          <p:spTgt spid="69"/>
                                        </p:tgtEl>
                                        <p:attrNameLst>
                                          <p:attrName>style.visibility</p:attrName>
                                        </p:attrNameLst>
                                      </p:cBhvr>
                                      <p:to>
                                        <p:strVal val="hidden"/>
                                      </p:to>
                                    </p:set>
                                  </p:childTnLst>
                                </p:cTn>
                              </p:par>
                              <p:par>
                                <p:cTn id="179" presetID="1" presetClass="exit" presetSubtype="0" fill="hold" nodeType="withEffect">
                                  <p:stCondLst>
                                    <p:cond delay="0"/>
                                  </p:stCondLst>
                                  <p:childTnLst>
                                    <p:set>
                                      <p:cBhvr>
                                        <p:cTn id="180" dur="1" fill="hold">
                                          <p:stCondLst>
                                            <p:cond delay="0"/>
                                          </p:stCondLst>
                                        </p:cTn>
                                        <p:tgtEl>
                                          <p:spTgt spid="72"/>
                                        </p:tgtEl>
                                        <p:attrNameLst>
                                          <p:attrName>style.visibility</p:attrName>
                                        </p:attrNameLst>
                                      </p:cBhvr>
                                      <p:to>
                                        <p:strVal val="hidden"/>
                                      </p:to>
                                    </p:set>
                                  </p:childTnLst>
                                </p:cTn>
                              </p:par>
                              <p:par>
                                <p:cTn id="181" presetID="1" presetClass="exit" presetSubtype="0" fill="hold" nodeType="withEffect">
                                  <p:stCondLst>
                                    <p:cond delay="0"/>
                                  </p:stCondLst>
                                  <p:childTnLst>
                                    <p:set>
                                      <p:cBhvr>
                                        <p:cTn id="182" dur="1" fill="hold">
                                          <p:stCondLst>
                                            <p:cond delay="0"/>
                                          </p:stCondLst>
                                        </p:cTn>
                                        <p:tgtEl>
                                          <p:spTgt spid="68"/>
                                        </p:tgtEl>
                                        <p:attrNameLst>
                                          <p:attrName>style.visibility</p:attrName>
                                        </p:attrNameLst>
                                      </p:cBhvr>
                                      <p:to>
                                        <p:strVal val="hidden"/>
                                      </p:to>
                                    </p:set>
                                  </p:childTnLst>
                                </p:cTn>
                              </p:par>
                              <p:par>
                                <p:cTn id="183" presetID="1" presetClass="exit" presetSubtype="0" fill="hold" grpId="1" nodeType="withEffect">
                                  <p:stCondLst>
                                    <p:cond delay="0"/>
                                  </p:stCondLst>
                                  <p:childTnLst>
                                    <p:set>
                                      <p:cBhvr>
                                        <p:cTn id="184" dur="1" fill="hold">
                                          <p:stCondLst>
                                            <p:cond delay="0"/>
                                          </p:stCondLst>
                                        </p:cTn>
                                        <p:tgtEl>
                                          <p:spTgt spid="67"/>
                                        </p:tgtEl>
                                        <p:attrNameLst>
                                          <p:attrName>style.visibility</p:attrName>
                                        </p:attrNameLst>
                                      </p:cBhvr>
                                      <p:to>
                                        <p:strVal val="hidden"/>
                                      </p:to>
                                    </p:set>
                                  </p:childTnLst>
                                </p:cTn>
                              </p:par>
                              <p:par>
                                <p:cTn id="185" presetID="1" presetClass="exit" presetSubtype="0" fill="hold" grpId="1" nodeType="withEffect">
                                  <p:stCondLst>
                                    <p:cond delay="0"/>
                                  </p:stCondLst>
                                  <p:childTnLst>
                                    <p:set>
                                      <p:cBhvr>
                                        <p:cTn id="186" dur="1" fill="hold">
                                          <p:stCondLst>
                                            <p:cond delay="0"/>
                                          </p:stCondLst>
                                        </p:cTn>
                                        <p:tgtEl>
                                          <p:spTgt spid="10"/>
                                        </p:tgtEl>
                                        <p:attrNameLst>
                                          <p:attrName>style.visibility</p:attrName>
                                        </p:attrNameLst>
                                      </p:cBhvr>
                                      <p:to>
                                        <p:strVal val="hidden"/>
                                      </p:to>
                                    </p:set>
                                  </p:childTnLst>
                                </p:cTn>
                              </p:par>
                              <p:par>
                                <p:cTn id="187" presetID="1" presetClass="exit" presetSubtype="0" fill="hold" nodeType="withEffect">
                                  <p:stCondLst>
                                    <p:cond delay="0"/>
                                  </p:stCondLst>
                                  <p:childTnLst>
                                    <p:set>
                                      <p:cBhvr>
                                        <p:cTn id="188" dur="1" fill="hold">
                                          <p:stCondLst>
                                            <p:cond delay="0"/>
                                          </p:stCondLst>
                                        </p:cTn>
                                        <p:tgtEl>
                                          <p:spTgt spid="130"/>
                                        </p:tgtEl>
                                        <p:attrNameLst>
                                          <p:attrName>style.visibility</p:attrName>
                                        </p:attrNameLst>
                                      </p:cBhvr>
                                      <p:to>
                                        <p:strVal val="hidden"/>
                                      </p:to>
                                    </p:set>
                                  </p:childTnLst>
                                </p:cTn>
                              </p:par>
                              <p:par>
                                <p:cTn id="189" presetID="1" presetClass="exit" presetSubtype="0" fill="hold" grpId="1" nodeType="withEffect">
                                  <p:stCondLst>
                                    <p:cond delay="0"/>
                                  </p:stCondLst>
                                  <p:childTnLst>
                                    <p:set>
                                      <p:cBhvr>
                                        <p:cTn id="190" dur="1" fill="hold">
                                          <p:stCondLst>
                                            <p:cond delay="0"/>
                                          </p:stCondLst>
                                        </p:cTn>
                                        <p:tgtEl>
                                          <p:spTgt spid="124"/>
                                        </p:tgtEl>
                                        <p:attrNameLst>
                                          <p:attrName>style.visibility</p:attrName>
                                        </p:attrNameLst>
                                      </p:cBhvr>
                                      <p:to>
                                        <p:strVal val="hidden"/>
                                      </p:to>
                                    </p:set>
                                  </p:childTnLst>
                                </p:cTn>
                              </p:par>
                              <p:par>
                                <p:cTn id="191" presetID="1" presetClass="exit" presetSubtype="0" fill="hold" grpId="1" nodeType="withEffect">
                                  <p:stCondLst>
                                    <p:cond delay="0"/>
                                  </p:stCondLst>
                                  <p:childTnLst>
                                    <p:set>
                                      <p:cBhvr>
                                        <p:cTn id="192" dur="1" fill="hold">
                                          <p:stCondLst>
                                            <p:cond delay="0"/>
                                          </p:stCondLst>
                                        </p:cTn>
                                        <p:tgtEl>
                                          <p:spTgt spid="133"/>
                                        </p:tgtEl>
                                        <p:attrNameLst>
                                          <p:attrName>style.visibility</p:attrName>
                                        </p:attrNameLst>
                                      </p:cBhvr>
                                      <p:to>
                                        <p:strVal val="hidden"/>
                                      </p:to>
                                    </p:set>
                                  </p:childTnLst>
                                </p:cTn>
                              </p:par>
                              <p:par>
                                <p:cTn id="193" presetID="1" presetClass="exit" presetSubtype="0" fill="hold" nodeType="withEffect">
                                  <p:stCondLst>
                                    <p:cond delay="0"/>
                                  </p:stCondLst>
                                  <p:childTnLst>
                                    <p:set>
                                      <p:cBhvr>
                                        <p:cTn id="194" dur="1" fill="hold">
                                          <p:stCondLst>
                                            <p:cond delay="0"/>
                                          </p:stCondLst>
                                        </p:cTn>
                                        <p:tgtEl>
                                          <p:spTgt spid="125"/>
                                        </p:tgtEl>
                                        <p:attrNameLst>
                                          <p:attrName>style.visibility</p:attrName>
                                        </p:attrNameLst>
                                      </p:cBhvr>
                                      <p:to>
                                        <p:strVal val="hidden"/>
                                      </p:to>
                                    </p:set>
                                  </p:childTnLst>
                                </p:cTn>
                              </p:par>
                              <p:par>
                                <p:cTn id="195" presetID="1" presetClass="exit" presetSubtype="0" fill="hold" nodeType="withEffect">
                                  <p:stCondLst>
                                    <p:cond delay="0"/>
                                  </p:stCondLst>
                                  <p:childTnLst>
                                    <p:set>
                                      <p:cBhvr>
                                        <p:cTn id="196" dur="1" fill="hold">
                                          <p:stCondLst>
                                            <p:cond delay="0"/>
                                          </p:stCondLst>
                                        </p:cTn>
                                        <p:tgtEl>
                                          <p:spTgt spid="138"/>
                                        </p:tgtEl>
                                        <p:attrNameLst>
                                          <p:attrName>style.visibility</p:attrName>
                                        </p:attrNameLst>
                                      </p:cBhvr>
                                      <p:to>
                                        <p:strVal val="hidden"/>
                                      </p:to>
                                    </p:set>
                                  </p:childTnLst>
                                </p:cTn>
                              </p:par>
                              <p:par>
                                <p:cTn id="197" presetID="1" presetClass="exit" presetSubtype="0" fill="hold" grpId="1" nodeType="withEffect">
                                  <p:stCondLst>
                                    <p:cond delay="0"/>
                                  </p:stCondLst>
                                  <p:childTnLst>
                                    <p:set>
                                      <p:cBhvr>
                                        <p:cTn id="198" dur="1" fill="hold">
                                          <p:stCondLst>
                                            <p:cond delay="0"/>
                                          </p:stCondLst>
                                        </p:cTn>
                                        <p:tgtEl>
                                          <p:spTgt spid="167"/>
                                        </p:tgtEl>
                                        <p:attrNameLst>
                                          <p:attrName>style.visibility</p:attrName>
                                        </p:attrNameLst>
                                      </p:cBhvr>
                                      <p:to>
                                        <p:strVal val="hidden"/>
                                      </p:to>
                                    </p:set>
                                  </p:childTnLst>
                                </p:cTn>
                              </p:par>
                              <p:par>
                                <p:cTn id="199" presetID="1" presetClass="exit" presetSubtype="0" fill="hold" grpId="1" nodeType="withEffect">
                                  <p:stCondLst>
                                    <p:cond delay="0"/>
                                  </p:stCondLst>
                                  <p:childTnLst>
                                    <p:set>
                                      <p:cBhvr>
                                        <p:cTn id="200" dur="1" fill="hold">
                                          <p:stCondLst>
                                            <p:cond delay="0"/>
                                          </p:stCondLst>
                                        </p:cTn>
                                        <p:tgtEl>
                                          <p:spTgt spid="134"/>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nodeType="clickEffect">
                                  <p:stCondLst>
                                    <p:cond delay="0"/>
                                  </p:stCondLst>
                                  <p:childTnLst>
                                    <p:set>
                                      <p:cBhvr>
                                        <p:cTn id="204" dur="1" fill="hold">
                                          <p:stCondLst>
                                            <p:cond delay="0"/>
                                          </p:stCondLst>
                                        </p:cTn>
                                        <p:tgtEl>
                                          <p:spTgt spid="77"/>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84"/>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76"/>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19"/>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87"/>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83"/>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80"/>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11"/>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nodeType="clickEffect">
                                  <p:stCondLst>
                                    <p:cond delay="0"/>
                                  </p:stCondLst>
                                  <p:childTnLst>
                                    <p:set>
                                      <p:cBhvr>
                                        <p:cTn id="222" dur="1" fill="hold">
                                          <p:stCondLst>
                                            <p:cond delay="0"/>
                                          </p:stCondLst>
                                        </p:cTn>
                                        <p:tgtEl>
                                          <p:spTgt spid="89"/>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88"/>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99"/>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102"/>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92"/>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98"/>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93"/>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96"/>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97"/>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12"/>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nodeType="clickEffect">
                                  <p:stCondLst>
                                    <p:cond delay="0"/>
                                  </p:stCondLst>
                                  <p:childTnLst>
                                    <p:set>
                                      <p:cBhvr>
                                        <p:cTn id="244" dur="1" fill="hold">
                                          <p:stCondLst>
                                            <p:cond delay="0"/>
                                          </p:stCondLst>
                                        </p:cTn>
                                        <p:tgtEl>
                                          <p:spTgt spid="110"/>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103"/>
                                        </p:tgtEl>
                                        <p:attrNameLst>
                                          <p:attrName>style.visibility</p:attrName>
                                        </p:attrNameLst>
                                      </p:cBhvr>
                                      <p:to>
                                        <p:strVal val="visible"/>
                                      </p:to>
                                    </p:set>
                                  </p:childTnLst>
                                </p:cTn>
                              </p:par>
                              <p:par>
                                <p:cTn id="247" presetID="1" presetClass="entr" presetSubtype="0" fill="hold" nodeType="withEffect">
                                  <p:stCondLst>
                                    <p:cond delay="0"/>
                                  </p:stCondLst>
                                  <p:childTnLst>
                                    <p:set>
                                      <p:cBhvr>
                                        <p:cTn id="248" dur="1" fill="hold">
                                          <p:stCondLst>
                                            <p:cond delay="0"/>
                                          </p:stCondLst>
                                        </p:cTn>
                                        <p:tgtEl>
                                          <p:spTgt spid="107"/>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113"/>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106"/>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105"/>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13"/>
                                        </p:tgtEl>
                                        <p:attrNameLst>
                                          <p:attrName>style.visibility</p:attrName>
                                        </p:attrNameLst>
                                      </p:cBhvr>
                                      <p:to>
                                        <p:strVal val="visible"/>
                                      </p:to>
                                    </p:set>
                                  </p:childTnLst>
                                </p:cTn>
                              </p:par>
                              <p:par>
                                <p:cTn id="257" presetID="1" presetClass="entr" presetSubtype="0" fill="hold" nodeType="withEffect">
                                  <p:stCondLst>
                                    <p:cond delay="0"/>
                                  </p:stCondLst>
                                  <p:childTnLst>
                                    <p:set>
                                      <p:cBhvr>
                                        <p:cTn id="258" dur="1" fill="hold">
                                          <p:stCondLst>
                                            <p:cond delay="0"/>
                                          </p:stCondLst>
                                        </p:cTn>
                                        <p:tgtEl>
                                          <p:spTgt spid="108"/>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09"/>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104"/>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grpId="2" nodeType="clickEffect">
                                  <p:stCondLst>
                                    <p:cond delay="0"/>
                                  </p:stCondLst>
                                  <p:childTnLst>
                                    <p:set>
                                      <p:cBhvr>
                                        <p:cTn id="266" dur="1" fill="hold">
                                          <p:stCondLst>
                                            <p:cond delay="0"/>
                                          </p:stCondLst>
                                        </p:cTn>
                                        <p:tgtEl>
                                          <p:spTgt spid="134"/>
                                        </p:tgtEl>
                                        <p:attrNameLst>
                                          <p:attrName>style.visibility</p:attrName>
                                        </p:attrNameLst>
                                      </p:cBhvr>
                                      <p:to>
                                        <p:strVal val="visible"/>
                                      </p:to>
                                    </p:set>
                                  </p:childTnLst>
                                </p:cTn>
                              </p:par>
                              <p:par>
                                <p:cTn id="267" presetID="1" presetClass="entr" presetSubtype="0" fill="hold" nodeType="withEffect">
                                  <p:stCondLst>
                                    <p:cond delay="0"/>
                                  </p:stCondLst>
                                  <p:childTnLst>
                                    <p:set>
                                      <p:cBhvr>
                                        <p:cTn id="268" dur="1" fill="hold">
                                          <p:stCondLst>
                                            <p:cond delay="0"/>
                                          </p:stCondLst>
                                        </p:cTn>
                                        <p:tgtEl>
                                          <p:spTgt spid="117"/>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116"/>
                                        </p:tgtEl>
                                        <p:attrNameLst>
                                          <p:attrName>style.visibility</p:attrName>
                                        </p:attrNameLst>
                                      </p:cBhvr>
                                      <p:to>
                                        <p:strVal val="visible"/>
                                      </p:to>
                                    </p:set>
                                  </p:childTnLst>
                                </p:cTn>
                              </p:par>
                              <p:par>
                                <p:cTn id="271" presetID="1" presetClass="entr" presetSubtype="0" fill="hold" grpId="0" nodeType="withEffect">
                                  <p:stCondLst>
                                    <p:cond delay="0"/>
                                  </p:stCondLst>
                                  <p:childTnLst>
                                    <p:set>
                                      <p:cBhvr>
                                        <p:cTn id="272" dur="1" fill="hold">
                                          <p:stCondLst>
                                            <p:cond delay="0"/>
                                          </p:stCondLst>
                                        </p:cTn>
                                        <p:tgtEl>
                                          <p:spTgt spid="123"/>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120"/>
                                        </p:tgtEl>
                                        <p:attrNameLst>
                                          <p:attrName>style.visibility</p:attrName>
                                        </p:attrNameLst>
                                      </p:cBhvr>
                                      <p:to>
                                        <p:strVal val="visible"/>
                                      </p:to>
                                    </p:set>
                                  </p:childTnLst>
                                </p:cTn>
                              </p:par>
                              <p:par>
                                <p:cTn id="275" presetID="1" presetClass="entr" presetSubtype="0" fill="hold" nodeType="withEffect">
                                  <p:stCondLst>
                                    <p:cond delay="0"/>
                                  </p:stCondLst>
                                  <p:childTnLst>
                                    <p:set>
                                      <p:cBhvr>
                                        <p:cTn id="276" dur="1" fill="hold">
                                          <p:stCondLst>
                                            <p:cond delay="0"/>
                                          </p:stCondLst>
                                        </p:cTn>
                                        <p:tgtEl>
                                          <p:spTgt spid="135"/>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166"/>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nodeType="clickEffect">
                                  <p:stCondLst>
                                    <p:cond delay="0"/>
                                  </p:stCondLst>
                                  <p:childTnLst>
                                    <p:set>
                                      <p:cBhvr>
                                        <p:cTn id="282" dur="1" fill="hold">
                                          <p:stCondLst>
                                            <p:cond delay="0"/>
                                          </p:stCondLst>
                                        </p:cTn>
                                        <p:tgtEl>
                                          <p:spTgt spid="33"/>
                                        </p:tgtEl>
                                        <p:attrNameLst>
                                          <p:attrName>style.visibility</p:attrName>
                                        </p:attrNameLst>
                                      </p:cBhvr>
                                      <p:to>
                                        <p:strVal val="visible"/>
                                      </p:to>
                                    </p:set>
                                  </p:childTnLst>
                                </p:cTn>
                              </p:par>
                              <p:par>
                                <p:cTn id="283" presetID="1" presetClass="entr" presetSubtype="0" fill="hold" grpId="2" nodeType="withEffect">
                                  <p:stCondLst>
                                    <p:cond delay="0"/>
                                  </p:stCondLst>
                                  <p:childTnLst>
                                    <p:set>
                                      <p:cBhvr>
                                        <p:cTn id="284" dur="1" fill="hold">
                                          <p:stCondLst>
                                            <p:cond delay="0"/>
                                          </p:stCondLst>
                                        </p:cTn>
                                        <p:tgtEl>
                                          <p:spTgt spid="8"/>
                                        </p:tgtEl>
                                        <p:attrNameLst>
                                          <p:attrName>style.visibility</p:attrName>
                                        </p:attrNameLst>
                                      </p:cBhvr>
                                      <p:to>
                                        <p:strVal val="visible"/>
                                      </p:to>
                                    </p:set>
                                  </p:childTnLst>
                                </p:cTn>
                              </p:par>
                              <p:par>
                                <p:cTn id="285" presetID="1" presetClass="entr" presetSubtype="0" fill="hold" nodeType="withEffect">
                                  <p:stCondLst>
                                    <p:cond delay="0"/>
                                  </p:stCondLst>
                                  <p:childTnLst>
                                    <p:set>
                                      <p:cBhvr>
                                        <p:cTn id="286" dur="1" fill="hold">
                                          <p:stCondLst>
                                            <p:cond delay="0"/>
                                          </p:stCondLst>
                                        </p:cTn>
                                        <p:tgtEl>
                                          <p:spTgt spid="17"/>
                                        </p:tgtEl>
                                        <p:attrNameLst>
                                          <p:attrName>style.visibility</p:attrName>
                                        </p:attrNameLst>
                                      </p:cBhvr>
                                      <p:to>
                                        <p:strVal val="visible"/>
                                      </p:to>
                                    </p:set>
                                  </p:childTnLst>
                                </p:cTn>
                              </p:par>
                              <p:par>
                                <p:cTn id="287" presetID="1" presetClass="entr" presetSubtype="0" fill="hold" grpId="2" nodeType="withEffect">
                                  <p:stCondLst>
                                    <p:cond delay="0"/>
                                  </p:stCondLst>
                                  <p:childTnLst>
                                    <p:set>
                                      <p:cBhvr>
                                        <p:cTn id="288" dur="1" fill="hold">
                                          <p:stCondLst>
                                            <p:cond delay="0"/>
                                          </p:stCondLst>
                                        </p:cTn>
                                        <p:tgtEl>
                                          <p:spTgt spid="48"/>
                                        </p:tgtEl>
                                        <p:attrNameLst>
                                          <p:attrName>style.visibility</p:attrName>
                                        </p:attrNameLst>
                                      </p:cBhvr>
                                      <p:to>
                                        <p:strVal val="visible"/>
                                      </p:to>
                                    </p:set>
                                  </p:childTnLst>
                                </p:cTn>
                              </p:par>
                              <p:par>
                                <p:cTn id="289" presetID="1" presetClass="entr" presetSubtype="0" fill="hold" grpId="2" nodeType="withEffect">
                                  <p:stCondLst>
                                    <p:cond delay="0"/>
                                  </p:stCondLst>
                                  <p:childTnLst>
                                    <p:set>
                                      <p:cBhvr>
                                        <p:cTn id="290" dur="1" fill="hold">
                                          <p:stCondLst>
                                            <p:cond delay="0"/>
                                          </p:stCondLst>
                                        </p:cTn>
                                        <p:tgtEl>
                                          <p:spTgt spid="51"/>
                                        </p:tgtEl>
                                        <p:attrNameLst>
                                          <p:attrName>style.visibility</p:attrName>
                                        </p:attrNameLst>
                                      </p:cBhvr>
                                      <p:to>
                                        <p:strVal val="visible"/>
                                      </p:to>
                                    </p:set>
                                  </p:childTnLst>
                                </p:cTn>
                              </p:par>
                              <p:par>
                                <p:cTn id="291" presetID="1" presetClass="entr" presetSubtype="0" fill="hold" nodeType="withEffect">
                                  <p:stCondLst>
                                    <p:cond delay="0"/>
                                  </p:stCondLst>
                                  <p:childTnLst>
                                    <p:set>
                                      <p:cBhvr>
                                        <p:cTn id="292" dur="1" fill="hold">
                                          <p:stCondLst>
                                            <p:cond delay="0"/>
                                          </p:stCondLst>
                                        </p:cTn>
                                        <p:tgtEl>
                                          <p:spTgt spid="50"/>
                                        </p:tgtEl>
                                        <p:attrNameLst>
                                          <p:attrName>style.visibility</p:attrName>
                                        </p:attrNameLst>
                                      </p:cBhvr>
                                      <p:to>
                                        <p:strVal val="visible"/>
                                      </p:to>
                                    </p:set>
                                  </p:childTnLst>
                                </p:cTn>
                              </p:par>
                              <p:par>
                                <p:cTn id="293" presetID="1" presetClass="entr" presetSubtype="0" fill="hold" grpId="2" nodeType="withEffect">
                                  <p:stCondLst>
                                    <p:cond delay="0"/>
                                  </p:stCondLst>
                                  <p:childTnLst>
                                    <p:set>
                                      <p:cBhvr>
                                        <p:cTn id="294" dur="1" fill="hold">
                                          <p:stCondLst>
                                            <p:cond delay="0"/>
                                          </p:stCondLst>
                                        </p:cTn>
                                        <p:tgtEl>
                                          <p:spTgt spid="49"/>
                                        </p:tgtEl>
                                        <p:attrNameLst>
                                          <p:attrName>style.visibility</p:attrName>
                                        </p:attrNameLst>
                                      </p:cBhvr>
                                      <p:to>
                                        <p:strVal val="visible"/>
                                      </p:to>
                                    </p:set>
                                  </p:childTnLst>
                                </p:cTn>
                              </p:par>
                              <p:par>
                                <p:cTn id="295" presetID="1" presetClass="entr" presetSubtype="0" fill="hold" nodeType="withEffect">
                                  <p:stCondLst>
                                    <p:cond delay="0"/>
                                  </p:stCondLst>
                                  <p:childTnLst>
                                    <p:set>
                                      <p:cBhvr>
                                        <p:cTn id="296" dur="1" fill="hold">
                                          <p:stCondLst>
                                            <p:cond delay="0"/>
                                          </p:stCondLst>
                                        </p:cTn>
                                        <p:tgtEl>
                                          <p:spTgt spid="57"/>
                                        </p:tgtEl>
                                        <p:attrNameLst>
                                          <p:attrName>style.visibility</p:attrName>
                                        </p:attrNameLst>
                                      </p:cBhvr>
                                      <p:to>
                                        <p:strVal val="visible"/>
                                      </p:to>
                                    </p:set>
                                  </p:childTnLst>
                                </p:cTn>
                              </p:par>
                              <p:par>
                                <p:cTn id="297" presetID="1" presetClass="entr" presetSubtype="0" fill="hold" grpId="2" nodeType="withEffect">
                                  <p:stCondLst>
                                    <p:cond delay="0"/>
                                  </p:stCondLst>
                                  <p:childTnLst>
                                    <p:set>
                                      <p:cBhvr>
                                        <p:cTn id="298" dur="1" fill="hold">
                                          <p:stCondLst>
                                            <p:cond delay="0"/>
                                          </p:stCondLst>
                                        </p:cTn>
                                        <p:tgtEl>
                                          <p:spTgt spid="59"/>
                                        </p:tgtEl>
                                        <p:attrNameLst>
                                          <p:attrName>style.visibility</p:attrName>
                                        </p:attrNameLst>
                                      </p:cBhvr>
                                      <p:to>
                                        <p:strVal val="visible"/>
                                      </p:to>
                                    </p:set>
                                  </p:childTnLst>
                                </p:cTn>
                              </p:par>
                              <p:par>
                                <p:cTn id="299" presetID="1" presetClass="entr" presetSubtype="0" fill="hold" nodeType="withEffect">
                                  <p:stCondLst>
                                    <p:cond delay="0"/>
                                  </p:stCondLst>
                                  <p:childTnLst>
                                    <p:set>
                                      <p:cBhvr>
                                        <p:cTn id="300" dur="1" fill="hold">
                                          <p:stCondLst>
                                            <p:cond delay="0"/>
                                          </p:stCondLst>
                                        </p:cTn>
                                        <p:tgtEl>
                                          <p:spTgt spid="58"/>
                                        </p:tgtEl>
                                        <p:attrNameLst>
                                          <p:attrName>style.visibility</p:attrName>
                                        </p:attrNameLst>
                                      </p:cBhvr>
                                      <p:to>
                                        <p:strVal val="visible"/>
                                      </p:to>
                                    </p:set>
                                  </p:childTnLst>
                                </p:cTn>
                              </p:par>
                              <p:par>
                                <p:cTn id="301" presetID="1" presetClass="entr" presetSubtype="0" fill="hold" grpId="2" nodeType="withEffect">
                                  <p:stCondLst>
                                    <p:cond delay="0"/>
                                  </p:stCondLst>
                                  <p:childTnLst>
                                    <p:set>
                                      <p:cBhvr>
                                        <p:cTn id="302" dur="1" fill="hold">
                                          <p:stCondLst>
                                            <p:cond delay="0"/>
                                          </p:stCondLst>
                                        </p:cTn>
                                        <p:tgtEl>
                                          <p:spTgt spid="56"/>
                                        </p:tgtEl>
                                        <p:attrNameLst>
                                          <p:attrName>style.visibility</p:attrName>
                                        </p:attrNameLst>
                                      </p:cBhvr>
                                      <p:to>
                                        <p:strVal val="visible"/>
                                      </p:to>
                                    </p:set>
                                  </p:childTnLst>
                                </p:cTn>
                              </p:par>
                              <p:par>
                                <p:cTn id="303" presetID="1" presetClass="entr" presetSubtype="0" fill="hold" grpId="2" nodeType="withEffect">
                                  <p:stCondLst>
                                    <p:cond delay="0"/>
                                  </p:stCondLst>
                                  <p:childTnLst>
                                    <p:set>
                                      <p:cBhvr>
                                        <p:cTn id="304" dur="1" fill="hold">
                                          <p:stCondLst>
                                            <p:cond delay="0"/>
                                          </p:stCondLst>
                                        </p:cTn>
                                        <p:tgtEl>
                                          <p:spTgt spid="9"/>
                                        </p:tgtEl>
                                        <p:attrNameLst>
                                          <p:attrName>style.visibility</p:attrName>
                                        </p:attrNameLst>
                                      </p:cBhvr>
                                      <p:to>
                                        <p:strVal val="visible"/>
                                      </p:to>
                                    </p:set>
                                  </p:childTnLst>
                                </p:cTn>
                              </p:par>
                              <p:par>
                                <p:cTn id="305" presetID="1" presetClass="entr" presetSubtype="0" fill="hold" nodeType="withEffect">
                                  <p:stCondLst>
                                    <p:cond delay="0"/>
                                  </p:stCondLst>
                                  <p:childTnLst>
                                    <p:set>
                                      <p:cBhvr>
                                        <p:cTn id="306" dur="1" fill="hold">
                                          <p:stCondLst>
                                            <p:cond delay="0"/>
                                          </p:stCondLst>
                                        </p:cTn>
                                        <p:tgtEl>
                                          <p:spTgt spid="18"/>
                                        </p:tgtEl>
                                        <p:attrNameLst>
                                          <p:attrName>style.visibility</p:attrName>
                                        </p:attrNameLst>
                                      </p:cBhvr>
                                      <p:to>
                                        <p:strVal val="visible"/>
                                      </p:to>
                                    </p:set>
                                  </p:childTnLst>
                                </p:cTn>
                              </p:par>
                              <p:par>
                                <p:cTn id="307" presetID="1" presetClass="entr" presetSubtype="0" fill="hold" grpId="2" nodeType="withEffect">
                                  <p:stCondLst>
                                    <p:cond delay="0"/>
                                  </p:stCondLst>
                                  <p:childTnLst>
                                    <p:set>
                                      <p:cBhvr>
                                        <p:cTn id="308" dur="1" fill="hold">
                                          <p:stCondLst>
                                            <p:cond delay="0"/>
                                          </p:stCondLst>
                                        </p:cTn>
                                        <p:tgtEl>
                                          <p:spTgt spid="63"/>
                                        </p:tgtEl>
                                        <p:attrNameLst>
                                          <p:attrName>style.visibility</p:attrName>
                                        </p:attrNameLst>
                                      </p:cBhvr>
                                      <p:to>
                                        <p:strVal val="visible"/>
                                      </p:to>
                                    </p:set>
                                  </p:childTnLst>
                                </p:cTn>
                              </p:par>
                              <p:par>
                                <p:cTn id="309" presetID="1" presetClass="entr" presetSubtype="0" fill="hold" grpId="2" nodeType="withEffect">
                                  <p:stCondLst>
                                    <p:cond delay="0"/>
                                  </p:stCondLst>
                                  <p:childTnLst>
                                    <p:set>
                                      <p:cBhvr>
                                        <p:cTn id="310" dur="1" fill="hold">
                                          <p:stCondLst>
                                            <p:cond delay="0"/>
                                          </p:stCondLst>
                                        </p:cTn>
                                        <p:tgtEl>
                                          <p:spTgt spid="66"/>
                                        </p:tgtEl>
                                        <p:attrNameLst>
                                          <p:attrName>style.visibility</p:attrName>
                                        </p:attrNameLst>
                                      </p:cBhvr>
                                      <p:to>
                                        <p:strVal val="visible"/>
                                      </p:to>
                                    </p:set>
                                  </p:childTnLst>
                                </p:cTn>
                              </p:par>
                              <p:par>
                                <p:cTn id="311" presetID="1" presetClass="entr" presetSubtype="0" fill="hold" nodeType="withEffect">
                                  <p:stCondLst>
                                    <p:cond delay="0"/>
                                  </p:stCondLst>
                                  <p:childTnLst>
                                    <p:set>
                                      <p:cBhvr>
                                        <p:cTn id="312" dur="1" fill="hold">
                                          <p:stCondLst>
                                            <p:cond delay="0"/>
                                          </p:stCondLst>
                                        </p:cTn>
                                        <p:tgtEl>
                                          <p:spTgt spid="65"/>
                                        </p:tgtEl>
                                        <p:attrNameLst>
                                          <p:attrName>style.visibility</p:attrName>
                                        </p:attrNameLst>
                                      </p:cBhvr>
                                      <p:to>
                                        <p:strVal val="visible"/>
                                      </p:to>
                                    </p:set>
                                  </p:childTnLst>
                                </p:cTn>
                              </p:par>
                              <p:par>
                                <p:cTn id="313" presetID="1" presetClass="entr" presetSubtype="0" fill="hold" grpId="2" nodeType="withEffect">
                                  <p:stCondLst>
                                    <p:cond delay="0"/>
                                  </p:stCondLst>
                                  <p:childTnLst>
                                    <p:set>
                                      <p:cBhvr>
                                        <p:cTn id="314" dur="1" fill="hold">
                                          <p:stCondLst>
                                            <p:cond delay="0"/>
                                          </p:stCondLst>
                                        </p:cTn>
                                        <p:tgtEl>
                                          <p:spTgt spid="64"/>
                                        </p:tgtEl>
                                        <p:attrNameLst>
                                          <p:attrName>style.visibility</p:attrName>
                                        </p:attrNameLst>
                                      </p:cBhvr>
                                      <p:to>
                                        <p:strVal val="visible"/>
                                      </p:to>
                                    </p:set>
                                  </p:childTnLst>
                                </p:cTn>
                              </p:par>
                              <p:par>
                                <p:cTn id="315" presetID="1" presetClass="entr" presetSubtype="0" fill="hold" grpId="2" nodeType="withEffect">
                                  <p:stCondLst>
                                    <p:cond delay="0"/>
                                  </p:stCondLst>
                                  <p:childTnLst>
                                    <p:set>
                                      <p:cBhvr>
                                        <p:cTn id="316" dur="1" fill="hold">
                                          <p:stCondLst>
                                            <p:cond delay="0"/>
                                          </p:stCondLst>
                                        </p:cTn>
                                        <p:tgtEl>
                                          <p:spTgt spid="69"/>
                                        </p:tgtEl>
                                        <p:attrNameLst>
                                          <p:attrName>style.visibility</p:attrName>
                                        </p:attrNameLst>
                                      </p:cBhvr>
                                      <p:to>
                                        <p:strVal val="visible"/>
                                      </p:to>
                                    </p:set>
                                  </p:childTnLst>
                                </p:cTn>
                              </p:par>
                              <p:par>
                                <p:cTn id="317" presetID="1" presetClass="entr" presetSubtype="0" fill="hold" nodeType="withEffect">
                                  <p:stCondLst>
                                    <p:cond delay="0"/>
                                  </p:stCondLst>
                                  <p:childTnLst>
                                    <p:set>
                                      <p:cBhvr>
                                        <p:cTn id="318" dur="1" fill="hold">
                                          <p:stCondLst>
                                            <p:cond delay="0"/>
                                          </p:stCondLst>
                                        </p:cTn>
                                        <p:tgtEl>
                                          <p:spTgt spid="72"/>
                                        </p:tgtEl>
                                        <p:attrNameLst>
                                          <p:attrName>style.visibility</p:attrName>
                                        </p:attrNameLst>
                                      </p:cBhvr>
                                      <p:to>
                                        <p:strVal val="visible"/>
                                      </p:to>
                                    </p:set>
                                  </p:childTnLst>
                                </p:cTn>
                              </p:par>
                              <p:par>
                                <p:cTn id="319" presetID="1" presetClass="entr" presetSubtype="0" fill="hold" nodeType="withEffect">
                                  <p:stCondLst>
                                    <p:cond delay="0"/>
                                  </p:stCondLst>
                                  <p:childTnLst>
                                    <p:set>
                                      <p:cBhvr>
                                        <p:cTn id="320" dur="1" fill="hold">
                                          <p:stCondLst>
                                            <p:cond delay="0"/>
                                          </p:stCondLst>
                                        </p:cTn>
                                        <p:tgtEl>
                                          <p:spTgt spid="68"/>
                                        </p:tgtEl>
                                        <p:attrNameLst>
                                          <p:attrName>style.visibility</p:attrName>
                                        </p:attrNameLst>
                                      </p:cBhvr>
                                      <p:to>
                                        <p:strVal val="visible"/>
                                      </p:to>
                                    </p:set>
                                  </p:childTnLst>
                                </p:cTn>
                              </p:par>
                              <p:par>
                                <p:cTn id="321" presetID="1" presetClass="entr" presetSubtype="0" fill="hold" grpId="2" nodeType="withEffect">
                                  <p:stCondLst>
                                    <p:cond delay="0"/>
                                  </p:stCondLst>
                                  <p:childTnLst>
                                    <p:set>
                                      <p:cBhvr>
                                        <p:cTn id="322" dur="1" fill="hold">
                                          <p:stCondLst>
                                            <p:cond delay="0"/>
                                          </p:stCondLst>
                                        </p:cTn>
                                        <p:tgtEl>
                                          <p:spTgt spid="67"/>
                                        </p:tgtEl>
                                        <p:attrNameLst>
                                          <p:attrName>style.visibility</p:attrName>
                                        </p:attrNameLst>
                                      </p:cBhvr>
                                      <p:to>
                                        <p:strVal val="visible"/>
                                      </p:to>
                                    </p:set>
                                  </p:childTnLst>
                                </p:cTn>
                              </p:par>
                              <p:par>
                                <p:cTn id="323" presetID="1" presetClass="entr" presetSubtype="0" fill="hold" grpId="2" nodeType="withEffect">
                                  <p:stCondLst>
                                    <p:cond delay="0"/>
                                  </p:stCondLst>
                                  <p:childTnLst>
                                    <p:set>
                                      <p:cBhvr>
                                        <p:cTn id="324" dur="1" fill="hold">
                                          <p:stCondLst>
                                            <p:cond delay="0"/>
                                          </p:stCondLst>
                                        </p:cTn>
                                        <p:tgtEl>
                                          <p:spTgt spid="10"/>
                                        </p:tgtEl>
                                        <p:attrNameLst>
                                          <p:attrName>style.visibility</p:attrName>
                                        </p:attrNameLst>
                                      </p:cBhvr>
                                      <p:to>
                                        <p:strVal val="visible"/>
                                      </p:to>
                                    </p:set>
                                  </p:childTnLst>
                                </p:cTn>
                              </p:par>
                              <p:par>
                                <p:cTn id="325" presetID="1" presetClass="entr" presetSubtype="0" fill="hold" nodeType="withEffect">
                                  <p:stCondLst>
                                    <p:cond delay="0"/>
                                  </p:stCondLst>
                                  <p:childTnLst>
                                    <p:set>
                                      <p:cBhvr>
                                        <p:cTn id="326" dur="1" fill="hold">
                                          <p:stCondLst>
                                            <p:cond delay="0"/>
                                          </p:stCondLst>
                                        </p:cTn>
                                        <p:tgtEl>
                                          <p:spTgt spid="130"/>
                                        </p:tgtEl>
                                        <p:attrNameLst>
                                          <p:attrName>style.visibility</p:attrName>
                                        </p:attrNameLst>
                                      </p:cBhvr>
                                      <p:to>
                                        <p:strVal val="visible"/>
                                      </p:to>
                                    </p:set>
                                  </p:childTnLst>
                                </p:cTn>
                              </p:par>
                              <p:par>
                                <p:cTn id="327" presetID="1" presetClass="entr" presetSubtype="0" fill="hold" grpId="2" nodeType="withEffect">
                                  <p:stCondLst>
                                    <p:cond delay="0"/>
                                  </p:stCondLst>
                                  <p:childTnLst>
                                    <p:set>
                                      <p:cBhvr>
                                        <p:cTn id="328" dur="1" fill="hold">
                                          <p:stCondLst>
                                            <p:cond delay="0"/>
                                          </p:stCondLst>
                                        </p:cTn>
                                        <p:tgtEl>
                                          <p:spTgt spid="124"/>
                                        </p:tgtEl>
                                        <p:attrNameLst>
                                          <p:attrName>style.visibility</p:attrName>
                                        </p:attrNameLst>
                                      </p:cBhvr>
                                      <p:to>
                                        <p:strVal val="visible"/>
                                      </p:to>
                                    </p:set>
                                  </p:childTnLst>
                                </p:cTn>
                              </p:par>
                              <p:par>
                                <p:cTn id="329" presetID="1" presetClass="entr" presetSubtype="0" fill="hold" grpId="2" nodeType="withEffect">
                                  <p:stCondLst>
                                    <p:cond delay="0"/>
                                  </p:stCondLst>
                                  <p:childTnLst>
                                    <p:set>
                                      <p:cBhvr>
                                        <p:cTn id="330" dur="1" fill="hold">
                                          <p:stCondLst>
                                            <p:cond delay="0"/>
                                          </p:stCondLst>
                                        </p:cTn>
                                        <p:tgtEl>
                                          <p:spTgt spid="133"/>
                                        </p:tgtEl>
                                        <p:attrNameLst>
                                          <p:attrName>style.visibility</p:attrName>
                                        </p:attrNameLst>
                                      </p:cBhvr>
                                      <p:to>
                                        <p:strVal val="visible"/>
                                      </p:to>
                                    </p:set>
                                  </p:childTnLst>
                                </p:cTn>
                              </p:par>
                              <p:par>
                                <p:cTn id="331" presetID="1" presetClass="entr" presetSubtype="0" fill="hold" nodeType="withEffect">
                                  <p:stCondLst>
                                    <p:cond delay="0"/>
                                  </p:stCondLst>
                                  <p:childTnLst>
                                    <p:set>
                                      <p:cBhvr>
                                        <p:cTn id="332" dur="1" fill="hold">
                                          <p:stCondLst>
                                            <p:cond delay="0"/>
                                          </p:stCondLst>
                                        </p:cTn>
                                        <p:tgtEl>
                                          <p:spTgt spid="125"/>
                                        </p:tgtEl>
                                        <p:attrNameLst>
                                          <p:attrName>style.visibility</p:attrName>
                                        </p:attrNameLst>
                                      </p:cBhvr>
                                      <p:to>
                                        <p:strVal val="visible"/>
                                      </p:to>
                                    </p:set>
                                  </p:childTnLst>
                                </p:cTn>
                              </p:par>
                              <p:par>
                                <p:cTn id="333" presetID="1" presetClass="entr" presetSubtype="0" fill="hold" nodeType="withEffect">
                                  <p:stCondLst>
                                    <p:cond delay="0"/>
                                  </p:stCondLst>
                                  <p:childTnLst>
                                    <p:set>
                                      <p:cBhvr>
                                        <p:cTn id="334" dur="1" fill="hold">
                                          <p:stCondLst>
                                            <p:cond delay="0"/>
                                          </p:stCondLst>
                                        </p:cTn>
                                        <p:tgtEl>
                                          <p:spTgt spid="138"/>
                                        </p:tgtEl>
                                        <p:attrNameLst>
                                          <p:attrName>style.visibility</p:attrName>
                                        </p:attrNameLst>
                                      </p:cBhvr>
                                      <p:to>
                                        <p:strVal val="visible"/>
                                      </p:to>
                                    </p:set>
                                  </p:childTnLst>
                                </p:cTn>
                              </p:par>
                              <p:par>
                                <p:cTn id="335" presetID="1" presetClass="entr" presetSubtype="0" fill="hold" grpId="2" nodeType="withEffect">
                                  <p:stCondLst>
                                    <p:cond delay="0"/>
                                  </p:stCondLst>
                                  <p:childTnLst>
                                    <p:set>
                                      <p:cBhvr>
                                        <p:cTn id="336" dur="1" fill="hold">
                                          <p:stCondLst>
                                            <p:cond delay="0"/>
                                          </p:stCondLst>
                                        </p:cTn>
                                        <p:tgtEl>
                                          <p:spTgt spid="167"/>
                                        </p:tgtEl>
                                        <p:attrNameLst>
                                          <p:attrName>style.visibility</p:attrName>
                                        </p:attrNameLst>
                                      </p:cBhvr>
                                      <p:to>
                                        <p:strVal val="visible"/>
                                      </p:to>
                                    </p:set>
                                  </p:childTnLst>
                                </p:cTn>
                              </p:par>
                              <p:par>
                                <p:cTn id="337" presetID="1" presetClass="entr" presetSubtype="0" fill="hold" nodeType="withEffect">
                                  <p:stCondLst>
                                    <p:cond delay="0"/>
                                  </p:stCondLst>
                                  <p:childTnLst>
                                    <p:set>
                                      <p:cBhvr>
                                        <p:cTn id="338" dur="1" fill="hold">
                                          <p:stCondLst>
                                            <p:cond delay="0"/>
                                          </p:stCondLst>
                                        </p:cTn>
                                        <p:tgtEl>
                                          <p:spTgt spid="158"/>
                                        </p:tgtEl>
                                        <p:attrNameLst>
                                          <p:attrName>style.visibility</p:attrName>
                                        </p:attrNameLst>
                                      </p:cBhvr>
                                      <p:to>
                                        <p:strVal val="visible"/>
                                      </p:to>
                                    </p:set>
                                  </p:childTnLst>
                                </p:cTn>
                              </p:par>
                              <p:par>
                                <p:cTn id="339" presetID="1" presetClass="entr" presetSubtype="0" fill="hold" nodeType="withEffect">
                                  <p:stCondLst>
                                    <p:cond delay="0"/>
                                  </p:stCondLst>
                                  <p:childTnLst>
                                    <p:set>
                                      <p:cBhvr>
                                        <p:cTn id="340"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0" grpId="0" animBg="1"/>
      <p:bldP spid="90" grpId="1" animBg="1"/>
      <p:bldP spid="7" grpId="0"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2" grpId="0" animBg="1"/>
      <p:bldP spid="13" grpId="0" animBg="1"/>
      <p:bldP spid="21" grpId="0" animBg="1"/>
      <p:bldP spid="26" grpId="0" animBg="1"/>
      <p:bldP spid="34" grpId="0"/>
      <p:bldP spid="36" grpId="0" animBg="1"/>
      <p:bldP spid="40" grpId="0"/>
      <p:bldP spid="44" grpId="0"/>
      <p:bldP spid="44" grpId="1"/>
      <p:bldP spid="48" grpId="0" animBg="1"/>
      <p:bldP spid="48" grpId="1" animBg="1"/>
      <p:bldP spid="48" grpId="2" animBg="1"/>
      <p:bldP spid="49" grpId="0" animBg="1"/>
      <p:bldP spid="49" grpId="1" animBg="1"/>
      <p:bldP spid="49" grpId="2" animBg="1"/>
      <p:bldP spid="51" grpId="0"/>
      <p:bldP spid="51" grpId="1"/>
      <p:bldP spid="51" grpId="2"/>
      <p:bldP spid="56" grpId="0" animBg="1"/>
      <p:bldP spid="56" grpId="1" animBg="1"/>
      <p:bldP spid="56" grpId="2" animBg="1"/>
      <p:bldP spid="59" grpId="0"/>
      <p:bldP spid="59" grpId="1"/>
      <p:bldP spid="59" grpId="2"/>
      <p:bldP spid="63" grpId="0" animBg="1"/>
      <p:bldP spid="63" grpId="1" animBg="1"/>
      <p:bldP spid="63" grpId="2" animBg="1"/>
      <p:bldP spid="64" grpId="0" animBg="1"/>
      <p:bldP spid="64" grpId="1" animBg="1"/>
      <p:bldP spid="64" grpId="2" animBg="1"/>
      <p:bldP spid="66" grpId="0"/>
      <p:bldP spid="66" grpId="1"/>
      <p:bldP spid="66" grpId="2"/>
      <p:bldP spid="67" grpId="0" animBg="1"/>
      <p:bldP spid="67" grpId="1" animBg="1"/>
      <p:bldP spid="67" grpId="2" animBg="1"/>
      <p:bldP spid="69" grpId="0"/>
      <p:bldP spid="69" grpId="1"/>
      <p:bldP spid="69" grpId="2"/>
      <p:bldP spid="76" grpId="0" animBg="1"/>
      <p:bldP spid="83" grpId="0"/>
      <p:bldP spid="84" grpId="0"/>
      <p:bldP spid="87" grpId="0"/>
      <p:bldP spid="88" grpId="0" animBg="1"/>
      <p:bldP spid="92" grpId="0" animBg="1"/>
      <p:bldP spid="96" grpId="0" animBg="1"/>
      <p:bldP spid="97" grpId="0"/>
      <p:bldP spid="102" grpId="0"/>
      <p:bldP spid="103" grpId="0" animBg="1"/>
      <p:bldP spid="104" grpId="0" animBg="1"/>
      <p:bldP spid="105" grpId="0" animBg="1"/>
      <p:bldP spid="106" grpId="0"/>
      <p:bldP spid="109" grpId="0"/>
      <p:bldP spid="116" grpId="0" animBg="1"/>
      <p:bldP spid="123" grpId="0"/>
      <p:bldP spid="124" grpId="0" animBg="1"/>
      <p:bldP spid="124" grpId="1" animBg="1"/>
      <p:bldP spid="124" grpId="2" animBg="1"/>
      <p:bldP spid="133" grpId="0"/>
      <p:bldP spid="133" grpId="1"/>
      <p:bldP spid="133" grpId="2"/>
      <p:bldP spid="134" grpId="0" animBg="1"/>
      <p:bldP spid="134" grpId="1" animBg="1"/>
      <p:bldP spid="134" grpId="2" animBg="1"/>
      <p:bldP spid="166" grpId="0"/>
      <p:bldP spid="167" grpId="0"/>
      <p:bldP spid="167" grpId="1"/>
      <p:bldP spid="167" grpId="2"/>
      <p:bldP spid="28" grpId="0" animBg="1"/>
      <p:bldP spid="111" grpId="0" animBg="1"/>
      <p:bldP spid="46" grpId="0"/>
      <p:bldP spid="118" grpId="0"/>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90FAD1-D56A-43E9-B25A-8590865D2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377" y="584778"/>
            <a:ext cx="7233246" cy="5412421"/>
          </a:xfrm>
          <a:prstGeom prst="rect">
            <a:avLst/>
          </a:prstGeom>
        </p:spPr>
      </p:pic>
      <p:sp>
        <p:nvSpPr>
          <p:cNvPr id="4" name="Rectangle 3">
            <a:extLst>
              <a:ext uri="{FF2B5EF4-FFF2-40B4-BE49-F238E27FC236}">
                <a16:creationId xmlns:a16="http://schemas.microsoft.com/office/drawing/2014/main" id="{B44BD09E-DB1B-46BB-809E-91EDBC36FF5F}"/>
              </a:ext>
            </a:extLst>
          </p:cNvPr>
          <p:cNvSpPr/>
          <p:nvPr/>
        </p:nvSpPr>
        <p:spPr>
          <a:xfrm>
            <a:off x="1371600" y="5486400"/>
            <a:ext cx="5638800" cy="246077"/>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sz="1350"/>
          </a:p>
        </p:txBody>
      </p:sp>
      <p:sp>
        <p:nvSpPr>
          <p:cNvPr id="5" name="ZoneTexte 10">
            <a:extLst>
              <a:ext uri="{FF2B5EF4-FFF2-40B4-BE49-F238E27FC236}">
                <a16:creationId xmlns:a16="http://schemas.microsoft.com/office/drawing/2014/main" id="{F94DC58A-465A-4264-AE90-5B8DDCCFA598}"/>
              </a:ext>
            </a:extLst>
          </p:cNvPr>
          <p:cNvSpPr txBox="1"/>
          <p:nvPr/>
        </p:nvSpPr>
        <p:spPr>
          <a:xfrm>
            <a:off x="0" y="3"/>
            <a:ext cx="9144000" cy="584775"/>
          </a:xfrm>
          <a:prstGeom prst="rect">
            <a:avLst/>
          </a:prstGeom>
          <a:noFill/>
        </p:spPr>
        <p:txBody>
          <a:bodyPr wrap="square" rtlCol="0">
            <a:spAutoFit/>
          </a:bodyPr>
          <a:lstStyle/>
          <a:p>
            <a:pPr algn="ctr"/>
            <a:r>
              <a:rPr lang="en-GB" sz="3200" b="1" dirty="0"/>
              <a:t>List of global Cryo Start losses</a:t>
            </a:r>
          </a:p>
        </p:txBody>
      </p:sp>
      <p:sp>
        <p:nvSpPr>
          <p:cNvPr id="2" name="Slide Number Placeholder 1"/>
          <p:cNvSpPr>
            <a:spLocks noGrp="1"/>
          </p:cNvSpPr>
          <p:nvPr>
            <p:ph type="sldNum" sz="quarter" idx="10"/>
          </p:nvPr>
        </p:nvSpPr>
        <p:spPr/>
        <p:txBody>
          <a:bodyPr/>
          <a:lstStyle/>
          <a:p>
            <a:fld id="{4DF33A98-D41E-43A5-8F90-E73BFC263353}" type="slidenum">
              <a:rPr lang="en-GB" smtClean="0"/>
              <a:pPr/>
              <a:t>12</a:t>
            </a:fld>
            <a:endParaRPr lang="en-GB" dirty="0"/>
          </a:p>
        </p:txBody>
      </p:sp>
    </p:spTree>
    <p:extLst>
      <p:ext uri="{BB962C8B-B14F-4D97-AF65-F5344CB8AC3E}">
        <p14:creationId xmlns:p14="http://schemas.microsoft.com/office/powerpoint/2010/main" val="420390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D86E6A7-DA18-4406-9074-B0FCD5C5C9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2938" y="2024063"/>
            <a:ext cx="7858125" cy="2857500"/>
          </a:xfrm>
        </p:spPr>
      </p:pic>
      <p:pic>
        <p:nvPicPr>
          <p:cNvPr id="11" name="Picture 10">
            <a:extLst>
              <a:ext uri="{FF2B5EF4-FFF2-40B4-BE49-F238E27FC236}">
                <a16:creationId xmlns:a16="http://schemas.microsoft.com/office/drawing/2014/main" id="{0B4012D1-D79B-49F8-BE12-B97370F684F3}"/>
              </a:ext>
            </a:extLst>
          </p:cNvPr>
          <p:cNvPicPr>
            <a:picLocks noChangeAspect="1"/>
          </p:cNvPicPr>
          <p:nvPr/>
        </p:nvPicPr>
        <p:blipFill>
          <a:blip r:embed="rId4">
            <a:clrChange>
              <a:clrFrom>
                <a:srgbClr val="22B14C"/>
              </a:clrFrom>
              <a:clrTo>
                <a:srgbClr val="22B14C">
                  <a:alpha val="0"/>
                </a:srgbClr>
              </a:clrTo>
            </a:clrChange>
            <a:extLst>
              <a:ext uri="{28A0092B-C50C-407E-A947-70E740481C1C}">
                <a14:useLocalDpi xmlns:a14="http://schemas.microsoft.com/office/drawing/2010/main" val="0"/>
              </a:ext>
            </a:extLst>
          </a:blip>
          <a:stretch>
            <a:fillRect/>
          </a:stretch>
        </p:blipFill>
        <p:spPr>
          <a:xfrm>
            <a:off x="5261121" y="4326527"/>
            <a:ext cx="1250662" cy="507411"/>
          </a:xfrm>
          <a:prstGeom prst="rect">
            <a:avLst/>
          </a:prstGeom>
        </p:spPr>
      </p:pic>
      <p:sp>
        <p:nvSpPr>
          <p:cNvPr id="4" name="TextBox 3">
            <a:extLst>
              <a:ext uri="{FF2B5EF4-FFF2-40B4-BE49-F238E27FC236}">
                <a16:creationId xmlns:a16="http://schemas.microsoft.com/office/drawing/2014/main" id="{E99D2646-07DA-4B0E-972F-EE42BDAECFDC}"/>
              </a:ext>
            </a:extLst>
          </p:cNvPr>
          <p:cNvSpPr txBox="1"/>
          <p:nvPr/>
        </p:nvSpPr>
        <p:spPr>
          <a:xfrm rot="19520313">
            <a:off x="-64492" y="1382472"/>
            <a:ext cx="2189811" cy="3000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350" dirty="0"/>
              <a:t>Weasel in LHC Point 8</a:t>
            </a:r>
          </a:p>
        </p:txBody>
      </p:sp>
      <p:sp>
        <p:nvSpPr>
          <p:cNvPr id="6" name="ZoneTexte 10">
            <a:extLst>
              <a:ext uri="{FF2B5EF4-FFF2-40B4-BE49-F238E27FC236}">
                <a16:creationId xmlns:a16="http://schemas.microsoft.com/office/drawing/2014/main" id="{F94DC58A-465A-4264-AE90-5B8DDCCFA598}"/>
              </a:ext>
            </a:extLst>
          </p:cNvPr>
          <p:cNvSpPr txBox="1"/>
          <p:nvPr/>
        </p:nvSpPr>
        <p:spPr>
          <a:xfrm>
            <a:off x="0" y="3"/>
            <a:ext cx="9144000" cy="584775"/>
          </a:xfrm>
          <a:prstGeom prst="rect">
            <a:avLst/>
          </a:prstGeom>
          <a:noFill/>
        </p:spPr>
        <p:txBody>
          <a:bodyPr wrap="square" rtlCol="0">
            <a:spAutoFit/>
          </a:bodyPr>
          <a:lstStyle/>
          <a:p>
            <a:pPr algn="ctr"/>
            <a:r>
              <a:rPr lang="en-GB" sz="3200" b="1" dirty="0"/>
              <a:t>Visualising a global Cryo Start loss</a:t>
            </a:r>
          </a:p>
        </p:txBody>
      </p:sp>
      <p:sp>
        <p:nvSpPr>
          <p:cNvPr id="7" name="Slide Number Placeholder 6"/>
          <p:cNvSpPr>
            <a:spLocks noGrp="1"/>
          </p:cNvSpPr>
          <p:nvPr>
            <p:ph type="sldNum" sz="quarter" idx="10"/>
          </p:nvPr>
        </p:nvSpPr>
        <p:spPr/>
        <p:txBody>
          <a:bodyPr/>
          <a:lstStyle/>
          <a:p>
            <a:fld id="{4DF33A98-D41E-43A5-8F90-E73BFC263353}" type="slidenum">
              <a:rPr lang="en-GB" smtClean="0"/>
              <a:pPr/>
              <a:t>13</a:t>
            </a:fld>
            <a:endParaRPr lang="en-GB" dirty="0"/>
          </a:p>
        </p:txBody>
      </p:sp>
    </p:spTree>
    <p:extLst>
      <p:ext uri="{BB962C8B-B14F-4D97-AF65-F5344CB8AC3E}">
        <p14:creationId xmlns:p14="http://schemas.microsoft.com/office/powerpoint/2010/main" val="130083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6D2202B-FAC7-4D48-B8D6-949624A97E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126" y="1600200"/>
            <a:ext cx="9023748" cy="3281363"/>
          </a:xfrm>
        </p:spPr>
      </p:pic>
      <p:sp>
        <p:nvSpPr>
          <p:cNvPr id="6" name="ZoneTexte 10">
            <a:extLst>
              <a:ext uri="{FF2B5EF4-FFF2-40B4-BE49-F238E27FC236}">
                <a16:creationId xmlns:a16="http://schemas.microsoft.com/office/drawing/2014/main" id="{F94DC58A-465A-4264-AE90-5B8DDCCFA598}"/>
              </a:ext>
            </a:extLst>
          </p:cNvPr>
          <p:cNvSpPr txBox="1"/>
          <p:nvPr/>
        </p:nvSpPr>
        <p:spPr>
          <a:xfrm>
            <a:off x="0" y="3"/>
            <a:ext cx="9144000" cy="584775"/>
          </a:xfrm>
          <a:prstGeom prst="rect">
            <a:avLst/>
          </a:prstGeom>
          <a:noFill/>
        </p:spPr>
        <p:txBody>
          <a:bodyPr wrap="square" rtlCol="0">
            <a:spAutoFit/>
          </a:bodyPr>
          <a:lstStyle/>
          <a:p>
            <a:pPr algn="ctr"/>
            <a:r>
              <a:rPr lang="en-GB" sz="3200" b="1" dirty="0"/>
              <a:t>Visualising details for one sector</a:t>
            </a:r>
          </a:p>
        </p:txBody>
      </p:sp>
      <p:sp>
        <p:nvSpPr>
          <p:cNvPr id="4" name="Slide Number Placeholder 3"/>
          <p:cNvSpPr>
            <a:spLocks noGrp="1"/>
          </p:cNvSpPr>
          <p:nvPr>
            <p:ph type="sldNum" sz="quarter" idx="10"/>
          </p:nvPr>
        </p:nvSpPr>
        <p:spPr/>
        <p:txBody>
          <a:bodyPr/>
          <a:lstStyle/>
          <a:p>
            <a:fld id="{4DF33A98-D41E-43A5-8F90-E73BFC263353}" type="slidenum">
              <a:rPr lang="en-GB" smtClean="0"/>
              <a:pPr/>
              <a:t>14</a:t>
            </a:fld>
            <a:endParaRPr lang="en-GB" dirty="0"/>
          </a:p>
        </p:txBody>
      </p:sp>
    </p:spTree>
    <p:extLst>
      <p:ext uri="{BB962C8B-B14F-4D97-AF65-F5344CB8AC3E}">
        <p14:creationId xmlns:p14="http://schemas.microsoft.com/office/powerpoint/2010/main" val="1231938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B18EA0A-DC7D-4F8F-8C16-EE201CEC59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966" y="1600200"/>
            <a:ext cx="9023748" cy="3281363"/>
          </a:xfrm>
        </p:spPr>
      </p:pic>
      <p:sp>
        <p:nvSpPr>
          <p:cNvPr id="6" name="ZoneTexte 10">
            <a:extLst>
              <a:ext uri="{FF2B5EF4-FFF2-40B4-BE49-F238E27FC236}">
                <a16:creationId xmlns:a16="http://schemas.microsoft.com/office/drawing/2014/main" id="{F94DC58A-465A-4264-AE90-5B8DDCCFA598}"/>
              </a:ext>
            </a:extLst>
          </p:cNvPr>
          <p:cNvSpPr txBox="1"/>
          <p:nvPr/>
        </p:nvSpPr>
        <p:spPr>
          <a:xfrm>
            <a:off x="0" y="3"/>
            <a:ext cx="9144000" cy="584775"/>
          </a:xfrm>
          <a:prstGeom prst="rect">
            <a:avLst/>
          </a:prstGeom>
          <a:noFill/>
        </p:spPr>
        <p:txBody>
          <a:bodyPr wrap="square" rtlCol="0">
            <a:spAutoFit/>
          </a:bodyPr>
          <a:lstStyle/>
          <a:p>
            <a:pPr algn="ctr"/>
            <a:r>
              <a:rPr lang="en-GB" sz="3200" b="1" dirty="0"/>
              <a:t>Visualising details for one subsector</a:t>
            </a:r>
          </a:p>
        </p:txBody>
      </p:sp>
      <p:sp>
        <p:nvSpPr>
          <p:cNvPr id="4" name="Slide Number Placeholder 3"/>
          <p:cNvSpPr>
            <a:spLocks noGrp="1"/>
          </p:cNvSpPr>
          <p:nvPr>
            <p:ph type="sldNum" sz="quarter" idx="10"/>
          </p:nvPr>
        </p:nvSpPr>
        <p:spPr/>
        <p:txBody>
          <a:bodyPr/>
          <a:lstStyle/>
          <a:p>
            <a:fld id="{4DF33A98-D41E-43A5-8F90-E73BFC263353}" type="slidenum">
              <a:rPr lang="en-GB" smtClean="0"/>
              <a:pPr/>
              <a:t>15</a:t>
            </a:fld>
            <a:endParaRPr lang="en-GB" dirty="0"/>
          </a:p>
        </p:txBody>
      </p:sp>
    </p:spTree>
    <p:extLst>
      <p:ext uri="{BB962C8B-B14F-4D97-AF65-F5344CB8AC3E}">
        <p14:creationId xmlns:p14="http://schemas.microsoft.com/office/powerpoint/2010/main" val="2256316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D60648A7-61C7-46C4-A32C-4621831E76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399" y="1077220"/>
            <a:ext cx="8917449" cy="4866379"/>
          </a:xfrm>
        </p:spPr>
      </p:pic>
      <p:pic>
        <p:nvPicPr>
          <p:cNvPr id="3" name="Picture 2">
            <a:extLst>
              <a:ext uri="{FF2B5EF4-FFF2-40B4-BE49-F238E27FC236}">
                <a16:creationId xmlns:a16="http://schemas.microsoft.com/office/drawing/2014/main" id="{D1B84545-EABA-46F9-A3FE-E5D464577034}"/>
              </a:ext>
            </a:extLst>
          </p:cNvPr>
          <p:cNvPicPr>
            <a:picLocks noChangeAspect="1"/>
          </p:cNvPicPr>
          <p:nvPr/>
        </p:nvPicPr>
        <p:blipFill>
          <a:blip r:embed="rId4">
            <a:clrChange>
              <a:clrFrom>
                <a:srgbClr val="22B14C"/>
              </a:clrFrom>
              <a:clrTo>
                <a:srgbClr val="22B14C">
                  <a:alpha val="0"/>
                </a:srgbClr>
              </a:clrTo>
            </a:clrChange>
            <a:extLst>
              <a:ext uri="{28A0092B-C50C-407E-A947-70E740481C1C}">
                <a14:useLocalDpi xmlns:a14="http://schemas.microsoft.com/office/drawing/2010/main" val="0"/>
              </a:ext>
            </a:extLst>
          </a:blip>
          <a:stretch>
            <a:fillRect/>
          </a:stretch>
        </p:blipFill>
        <p:spPr>
          <a:xfrm>
            <a:off x="3886200" y="1066800"/>
            <a:ext cx="3644901" cy="1143000"/>
          </a:xfrm>
          <a:prstGeom prst="rect">
            <a:avLst/>
          </a:prstGeom>
        </p:spPr>
      </p:pic>
      <p:sp>
        <p:nvSpPr>
          <p:cNvPr id="5" name="ZoneTexte 10">
            <a:extLst>
              <a:ext uri="{FF2B5EF4-FFF2-40B4-BE49-F238E27FC236}">
                <a16:creationId xmlns:a16="http://schemas.microsoft.com/office/drawing/2014/main" id="{F94DC58A-465A-4264-AE90-5B8DDCCFA598}"/>
              </a:ext>
            </a:extLst>
          </p:cNvPr>
          <p:cNvSpPr txBox="1"/>
          <p:nvPr/>
        </p:nvSpPr>
        <p:spPr>
          <a:xfrm>
            <a:off x="0" y="3"/>
            <a:ext cx="9144000" cy="1077218"/>
          </a:xfrm>
          <a:prstGeom prst="rect">
            <a:avLst/>
          </a:prstGeom>
          <a:noFill/>
        </p:spPr>
        <p:txBody>
          <a:bodyPr wrap="square" rtlCol="0">
            <a:spAutoFit/>
          </a:bodyPr>
          <a:lstStyle/>
          <a:p>
            <a:pPr algn="ctr"/>
            <a:r>
              <a:rPr lang="en-GB" sz="3200" b="1" dirty="0"/>
              <a:t>Summary of all equipment losses during the global loss</a:t>
            </a:r>
          </a:p>
        </p:txBody>
      </p:sp>
      <p:sp>
        <p:nvSpPr>
          <p:cNvPr id="4" name="Slide Number Placeholder 3"/>
          <p:cNvSpPr>
            <a:spLocks noGrp="1"/>
          </p:cNvSpPr>
          <p:nvPr>
            <p:ph type="sldNum" sz="quarter" idx="10"/>
          </p:nvPr>
        </p:nvSpPr>
        <p:spPr/>
        <p:txBody>
          <a:bodyPr/>
          <a:lstStyle/>
          <a:p>
            <a:fld id="{4DF33A98-D41E-43A5-8F90-E73BFC263353}" type="slidenum">
              <a:rPr lang="en-GB" smtClean="0"/>
              <a:pPr/>
              <a:t>16</a:t>
            </a:fld>
            <a:endParaRPr lang="en-GB" dirty="0"/>
          </a:p>
        </p:txBody>
      </p:sp>
    </p:spTree>
    <p:extLst>
      <p:ext uri="{BB962C8B-B14F-4D97-AF65-F5344CB8AC3E}">
        <p14:creationId xmlns:p14="http://schemas.microsoft.com/office/powerpoint/2010/main" val="9296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279FD9E-911C-48EA-8ACB-5BB905ACB1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020417"/>
            <a:ext cx="9144001" cy="4770783"/>
          </a:xfrm>
        </p:spPr>
      </p:pic>
      <p:sp>
        <p:nvSpPr>
          <p:cNvPr id="4" name="ZoneTexte 10">
            <a:extLst>
              <a:ext uri="{FF2B5EF4-FFF2-40B4-BE49-F238E27FC236}">
                <a16:creationId xmlns:a16="http://schemas.microsoft.com/office/drawing/2014/main" id="{F94DC58A-465A-4264-AE90-5B8DDCCFA598}"/>
              </a:ext>
            </a:extLst>
          </p:cNvPr>
          <p:cNvSpPr txBox="1"/>
          <p:nvPr/>
        </p:nvSpPr>
        <p:spPr>
          <a:xfrm>
            <a:off x="0" y="3"/>
            <a:ext cx="9144000" cy="1077218"/>
          </a:xfrm>
          <a:prstGeom prst="rect">
            <a:avLst/>
          </a:prstGeom>
          <a:noFill/>
        </p:spPr>
        <p:txBody>
          <a:bodyPr wrap="square" rtlCol="0">
            <a:spAutoFit/>
          </a:bodyPr>
          <a:lstStyle/>
          <a:p>
            <a:pPr algn="ctr"/>
            <a:r>
              <a:rPr lang="en-GB" sz="3200" b="1" dirty="0"/>
              <a:t>Summary of independent equipment losses in 2017</a:t>
            </a:r>
          </a:p>
        </p:txBody>
      </p:sp>
      <p:sp>
        <p:nvSpPr>
          <p:cNvPr id="3" name="Slide Number Placeholder 2"/>
          <p:cNvSpPr>
            <a:spLocks noGrp="1"/>
          </p:cNvSpPr>
          <p:nvPr>
            <p:ph type="sldNum" sz="quarter" idx="10"/>
          </p:nvPr>
        </p:nvSpPr>
        <p:spPr/>
        <p:txBody>
          <a:bodyPr/>
          <a:lstStyle/>
          <a:p>
            <a:fld id="{4DF33A98-D41E-43A5-8F90-E73BFC263353}" type="slidenum">
              <a:rPr lang="en-GB" smtClean="0"/>
              <a:pPr/>
              <a:t>17</a:t>
            </a:fld>
            <a:endParaRPr lang="en-GB" dirty="0"/>
          </a:p>
        </p:txBody>
      </p:sp>
    </p:spTree>
    <p:extLst>
      <p:ext uri="{BB962C8B-B14F-4D97-AF65-F5344CB8AC3E}">
        <p14:creationId xmlns:p14="http://schemas.microsoft.com/office/powerpoint/2010/main" val="1314108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F7DD85-4C73-45C0-9FE1-717CADC3A0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1" y="1175630"/>
            <a:ext cx="8637918" cy="4506740"/>
          </a:xfrm>
        </p:spPr>
      </p:pic>
      <p:sp>
        <p:nvSpPr>
          <p:cNvPr id="3" name="ZoneTexte 10">
            <a:extLst>
              <a:ext uri="{FF2B5EF4-FFF2-40B4-BE49-F238E27FC236}">
                <a16:creationId xmlns:a16="http://schemas.microsoft.com/office/drawing/2014/main" id="{F94DC58A-465A-4264-AE90-5B8DDCCFA598}"/>
              </a:ext>
            </a:extLst>
          </p:cNvPr>
          <p:cNvSpPr txBox="1"/>
          <p:nvPr/>
        </p:nvSpPr>
        <p:spPr>
          <a:xfrm>
            <a:off x="0" y="3"/>
            <a:ext cx="9144000" cy="584775"/>
          </a:xfrm>
          <a:prstGeom prst="rect">
            <a:avLst/>
          </a:prstGeom>
          <a:noFill/>
        </p:spPr>
        <p:txBody>
          <a:bodyPr wrap="square" rtlCol="0">
            <a:spAutoFit/>
          </a:bodyPr>
          <a:lstStyle/>
          <a:p>
            <a:pPr algn="ctr"/>
            <a:r>
              <a:rPr lang="en-GB" sz="3200" b="1" dirty="0"/>
              <a:t>Independent equipment losses in 2017 – zoom</a:t>
            </a:r>
          </a:p>
        </p:txBody>
      </p:sp>
      <p:sp>
        <p:nvSpPr>
          <p:cNvPr id="2" name="Slide Number Placeholder 1"/>
          <p:cNvSpPr>
            <a:spLocks noGrp="1"/>
          </p:cNvSpPr>
          <p:nvPr>
            <p:ph type="sldNum" sz="quarter" idx="10"/>
          </p:nvPr>
        </p:nvSpPr>
        <p:spPr/>
        <p:txBody>
          <a:bodyPr/>
          <a:lstStyle/>
          <a:p>
            <a:fld id="{4DF33A98-D41E-43A5-8F90-E73BFC263353}" type="slidenum">
              <a:rPr lang="en-GB" smtClean="0"/>
              <a:pPr/>
              <a:t>18</a:t>
            </a:fld>
            <a:endParaRPr lang="en-GB" dirty="0"/>
          </a:p>
        </p:txBody>
      </p:sp>
    </p:spTree>
    <p:extLst>
      <p:ext uri="{BB962C8B-B14F-4D97-AF65-F5344CB8AC3E}">
        <p14:creationId xmlns:p14="http://schemas.microsoft.com/office/powerpoint/2010/main" val="3694511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82B8EA-A975-48EC-9CF6-376964F45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96" y="502707"/>
            <a:ext cx="9042809" cy="5521113"/>
          </a:xfrm>
          <a:prstGeom prst="rect">
            <a:avLst/>
          </a:prstGeom>
        </p:spPr>
      </p:pic>
      <p:sp>
        <p:nvSpPr>
          <p:cNvPr id="4" name="ZoneTexte 10">
            <a:extLst>
              <a:ext uri="{FF2B5EF4-FFF2-40B4-BE49-F238E27FC236}">
                <a16:creationId xmlns:a16="http://schemas.microsoft.com/office/drawing/2014/main" id="{F94DC58A-465A-4264-AE90-5B8DDCCFA598}"/>
              </a:ext>
            </a:extLst>
          </p:cNvPr>
          <p:cNvSpPr txBox="1"/>
          <p:nvPr/>
        </p:nvSpPr>
        <p:spPr>
          <a:xfrm>
            <a:off x="0" y="3"/>
            <a:ext cx="9144000" cy="584775"/>
          </a:xfrm>
          <a:prstGeom prst="rect">
            <a:avLst/>
          </a:prstGeom>
          <a:noFill/>
        </p:spPr>
        <p:txBody>
          <a:bodyPr wrap="square" rtlCol="0">
            <a:spAutoFit/>
          </a:bodyPr>
          <a:lstStyle/>
          <a:p>
            <a:pPr algn="ctr"/>
            <a:r>
              <a:rPr lang="en-GB" sz="3200" b="1" dirty="0"/>
              <a:t>List of global Cryo Maintain Losses</a:t>
            </a:r>
          </a:p>
        </p:txBody>
      </p:sp>
      <p:sp>
        <p:nvSpPr>
          <p:cNvPr id="2" name="Slide Number Placeholder 1"/>
          <p:cNvSpPr>
            <a:spLocks noGrp="1"/>
          </p:cNvSpPr>
          <p:nvPr>
            <p:ph type="sldNum" sz="quarter" idx="10"/>
          </p:nvPr>
        </p:nvSpPr>
        <p:spPr/>
        <p:txBody>
          <a:bodyPr/>
          <a:lstStyle/>
          <a:p>
            <a:fld id="{4DF33A98-D41E-43A5-8F90-E73BFC263353}" type="slidenum">
              <a:rPr lang="en-GB" smtClean="0"/>
              <a:pPr/>
              <a:t>19</a:t>
            </a:fld>
            <a:endParaRPr lang="en-GB" dirty="0"/>
          </a:p>
        </p:txBody>
      </p:sp>
    </p:spTree>
    <p:extLst>
      <p:ext uri="{BB962C8B-B14F-4D97-AF65-F5344CB8AC3E}">
        <p14:creationId xmlns:p14="http://schemas.microsoft.com/office/powerpoint/2010/main" val="191333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4876800"/>
          </a:xfrm>
        </p:spPr>
        <p:txBody>
          <a:bodyPr>
            <a:noAutofit/>
          </a:bodyPr>
          <a:lstStyle/>
          <a:p>
            <a:r>
              <a:rPr lang="en-GB" sz="2400" b="0" i="1" u="sng" dirty="0">
                <a:cs typeface="Times New Roman" panose="02020603050405020304" pitchFamily="18" charset="0"/>
              </a:rPr>
              <a:t>Introduction</a:t>
            </a:r>
            <a:br>
              <a:rPr lang="en-GB" sz="2400" b="0" dirty="0">
                <a:cs typeface="Times New Roman" panose="02020603050405020304" pitchFamily="18" charset="0"/>
              </a:rPr>
            </a:br>
            <a:br>
              <a:rPr lang="en-GB" sz="2400" b="0" dirty="0">
                <a:cs typeface="Times New Roman" panose="02020603050405020304" pitchFamily="18" charset="0"/>
              </a:rPr>
            </a:br>
            <a:br>
              <a:rPr lang="en-GB" sz="2400" b="0" dirty="0">
                <a:cs typeface="Times New Roman" panose="02020603050405020304" pitchFamily="18" charset="0"/>
              </a:rPr>
            </a:br>
            <a:r>
              <a:rPr lang="en-GB" sz="2400" b="0" dirty="0">
                <a:cs typeface="Times New Roman" panose="02020603050405020304" pitchFamily="18" charset="0"/>
              </a:rPr>
              <a:t>	Cryogenic conditions definition</a:t>
            </a:r>
            <a:br>
              <a:rPr lang="en-GB" sz="2400" b="0" dirty="0">
                <a:cs typeface="Times New Roman" panose="02020603050405020304" pitchFamily="18" charset="0"/>
              </a:rPr>
            </a:br>
            <a:br>
              <a:rPr lang="en-GB" sz="2400" b="0" dirty="0">
                <a:cs typeface="Times New Roman" panose="02020603050405020304" pitchFamily="18" charset="0"/>
              </a:rPr>
            </a:br>
            <a:r>
              <a:rPr lang="en-GB" sz="2400" b="0" dirty="0">
                <a:cs typeface="Times New Roman" panose="02020603050405020304" pitchFamily="18" charset="0"/>
              </a:rPr>
              <a:t>	 </a:t>
            </a:r>
            <a:br>
              <a:rPr lang="en-GB" sz="2400" b="0" dirty="0">
                <a:cs typeface="Times New Roman" panose="02020603050405020304" pitchFamily="18" charset="0"/>
              </a:rPr>
            </a:br>
            <a:r>
              <a:rPr lang="en-GB" sz="2400" b="0" dirty="0">
                <a:cs typeface="Times New Roman" panose="02020603050405020304" pitchFamily="18" charset="0"/>
              </a:rPr>
              <a:t>	Cryogenic availability calculation tool architecture</a:t>
            </a:r>
            <a:br>
              <a:rPr lang="en-GB" sz="2400" b="0" dirty="0">
                <a:cs typeface="Times New Roman" panose="02020603050405020304" pitchFamily="18" charset="0"/>
              </a:rPr>
            </a:br>
            <a:br>
              <a:rPr lang="en-GB" sz="2400" b="0" dirty="0">
                <a:cs typeface="Times New Roman" panose="02020603050405020304" pitchFamily="18" charset="0"/>
              </a:rPr>
            </a:br>
            <a:r>
              <a:rPr lang="en-GB" sz="2400" b="0" dirty="0">
                <a:cs typeface="Times New Roman" panose="02020603050405020304" pitchFamily="18" charset="0"/>
              </a:rPr>
              <a:t>	 </a:t>
            </a:r>
            <a:br>
              <a:rPr lang="en-GB" sz="2400" b="0" dirty="0">
                <a:cs typeface="Times New Roman" panose="02020603050405020304" pitchFamily="18" charset="0"/>
              </a:rPr>
            </a:br>
            <a:r>
              <a:rPr lang="en-GB" sz="2400" b="0" dirty="0">
                <a:cs typeface="Times New Roman" panose="02020603050405020304" pitchFamily="18" charset="0"/>
              </a:rPr>
              <a:t>	Statistics production</a:t>
            </a:r>
            <a:br>
              <a:rPr lang="en-GB" sz="2400" b="0" dirty="0">
                <a:cs typeface="Times New Roman" panose="02020603050405020304" pitchFamily="18" charset="0"/>
              </a:rPr>
            </a:br>
            <a:br>
              <a:rPr lang="en-GB" sz="2400" b="0" dirty="0">
                <a:cs typeface="Times New Roman" panose="02020603050405020304" pitchFamily="18" charset="0"/>
              </a:rPr>
            </a:br>
            <a:br>
              <a:rPr lang="en-GB" sz="2400" b="0" dirty="0">
                <a:cs typeface="Times New Roman" panose="02020603050405020304" pitchFamily="18" charset="0"/>
              </a:rPr>
            </a:br>
            <a:r>
              <a:rPr lang="en-GB" sz="2400" b="0" i="1" u="sng" dirty="0">
                <a:cs typeface="Times New Roman" panose="02020603050405020304" pitchFamily="18" charset="0"/>
              </a:rPr>
              <a:t>Conclusion</a:t>
            </a:r>
            <a:r>
              <a:rPr lang="en-GB" sz="2400" b="0" i="1" dirty="0">
                <a:cs typeface="Times New Roman" panose="02020603050405020304" pitchFamily="18" charset="0"/>
              </a:rPr>
              <a:t> </a:t>
            </a:r>
            <a:r>
              <a:rPr lang="en-US" sz="2400" i="1" dirty="0"/>
              <a:t>–</a:t>
            </a:r>
            <a:r>
              <a:rPr lang="en-GB" sz="2400" b="0" i="1" dirty="0">
                <a:cs typeface="Times New Roman" panose="02020603050405020304" pitchFamily="18" charset="0"/>
              </a:rPr>
              <a:t> Perspectives</a:t>
            </a:r>
            <a:br>
              <a:rPr lang="en-GB" sz="2400" b="0" dirty="0">
                <a:cs typeface="Times New Roman" panose="02020603050405020304" pitchFamily="18" charset="0"/>
              </a:rPr>
            </a:br>
            <a:endParaRPr lang="en-GB" sz="1400" b="0" i="1" u="sng" dirty="0">
              <a:ln w="12700">
                <a:noFill/>
                <a:prstDash val="solid"/>
              </a:ln>
              <a:solidFill>
                <a:schemeClr val="bg1"/>
              </a:solidFill>
              <a:cs typeface="Times New Roman" panose="02020603050405020304" pitchFamily="18" charset="0"/>
            </a:endParaRPr>
          </a:p>
        </p:txBody>
      </p:sp>
      <p:sp>
        <p:nvSpPr>
          <p:cNvPr id="4" name="Title 1"/>
          <p:cNvSpPr txBox="1">
            <a:spLocks/>
          </p:cNvSpPr>
          <p:nvPr/>
        </p:nvSpPr>
        <p:spPr>
          <a:xfrm>
            <a:off x="457200" y="-76200"/>
            <a:ext cx="8265984" cy="799795"/>
          </a:xfrm>
          <a:prstGeom prst="rect">
            <a:avLst/>
          </a:prstGeom>
        </p:spPr>
        <p:txBody>
          <a:bodyPr vert="horz" lIns="45720" tIns="0" rIns="45720" bIns="0" anchor="t">
            <a:normAutofit fontScale="97500"/>
          </a:bodyPr>
          <a:lstStyle>
            <a:lvl1pPr algn="l" rtl="0" eaLnBrk="1" latinLnBrk="0" hangingPunct="1">
              <a:spcBef>
                <a:spcPct val="0"/>
              </a:spcBef>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pPr algn="ctr"/>
            <a:r>
              <a:rPr lang="en-GB" sz="3300" dirty="0">
                <a:cs typeface="Times New Roman" panose="02020603050405020304" pitchFamily="18" charset="0"/>
              </a:rPr>
              <a:t>OUTLOOK</a:t>
            </a:r>
          </a:p>
        </p:txBody>
      </p:sp>
      <p:sp>
        <p:nvSpPr>
          <p:cNvPr id="8" name="Flèche : droite 7"/>
          <p:cNvSpPr/>
          <p:nvPr/>
        </p:nvSpPr>
        <p:spPr>
          <a:xfrm>
            <a:off x="381000" y="1828800"/>
            <a:ext cx="381000" cy="3048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9" name="Flèche : droite 8"/>
          <p:cNvSpPr/>
          <p:nvPr/>
        </p:nvSpPr>
        <p:spPr>
          <a:xfrm>
            <a:off x="381000" y="2895600"/>
            <a:ext cx="381000" cy="3048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10" name="Flèche : droite 9"/>
          <p:cNvSpPr/>
          <p:nvPr/>
        </p:nvSpPr>
        <p:spPr>
          <a:xfrm>
            <a:off x="381000" y="3962400"/>
            <a:ext cx="381000" cy="3048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3" name="Slide Number Placeholder 2"/>
          <p:cNvSpPr>
            <a:spLocks noGrp="1"/>
          </p:cNvSpPr>
          <p:nvPr>
            <p:ph type="sldNum" sz="quarter" idx="10"/>
          </p:nvPr>
        </p:nvSpPr>
        <p:spPr/>
        <p:txBody>
          <a:bodyPr/>
          <a:lstStyle/>
          <a:p>
            <a:fld id="{4DF33A98-D41E-43A5-8F90-E73BFC263353}" type="slidenum">
              <a:rPr lang="en-GB" smtClean="0"/>
              <a:pPr/>
              <a:t>2</a:t>
            </a:fld>
            <a:endParaRPr lang="en-GB" dirty="0"/>
          </a:p>
        </p:txBody>
      </p:sp>
    </p:spTree>
    <p:extLst>
      <p:ext uri="{BB962C8B-B14F-4D97-AF65-F5344CB8AC3E}">
        <p14:creationId xmlns:p14="http://schemas.microsoft.com/office/powerpoint/2010/main" val="3060074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81887E-72D3-4E5D-A8F0-B49D9CEAC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4" y="1524000"/>
            <a:ext cx="9074153" cy="3162477"/>
          </a:xfrm>
          <a:prstGeom prst="rect">
            <a:avLst/>
          </a:prstGeom>
        </p:spPr>
      </p:pic>
      <p:sp>
        <p:nvSpPr>
          <p:cNvPr id="4" name="ZoneTexte 10">
            <a:extLst>
              <a:ext uri="{FF2B5EF4-FFF2-40B4-BE49-F238E27FC236}">
                <a16:creationId xmlns:a16="http://schemas.microsoft.com/office/drawing/2014/main" id="{F94DC58A-465A-4264-AE90-5B8DDCCFA598}"/>
              </a:ext>
            </a:extLst>
          </p:cNvPr>
          <p:cNvSpPr txBox="1"/>
          <p:nvPr/>
        </p:nvSpPr>
        <p:spPr>
          <a:xfrm>
            <a:off x="0" y="3"/>
            <a:ext cx="9144000" cy="584775"/>
          </a:xfrm>
          <a:prstGeom prst="rect">
            <a:avLst/>
          </a:prstGeom>
          <a:noFill/>
        </p:spPr>
        <p:txBody>
          <a:bodyPr wrap="square" rtlCol="0">
            <a:spAutoFit/>
          </a:bodyPr>
          <a:lstStyle/>
          <a:p>
            <a:pPr algn="ctr"/>
            <a:r>
              <a:rPr lang="en-GB" sz="3200" b="1" dirty="0"/>
              <a:t>Calculating the availability</a:t>
            </a:r>
          </a:p>
        </p:txBody>
      </p:sp>
      <p:sp>
        <p:nvSpPr>
          <p:cNvPr id="3" name="Slide Number Placeholder 2"/>
          <p:cNvSpPr>
            <a:spLocks noGrp="1"/>
          </p:cNvSpPr>
          <p:nvPr>
            <p:ph type="sldNum" sz="quarter" idx="10"/>
          </p:nvPr>
        </p:nvSpPr>
        <p:spPr/>
        <p:txBody>
          <a:bodyPr/>
          <a:lstStyle/>
          <a:p>
            <a:fld id="{4DF33A98-D41E-43A5-8F90-E73BFC263353}" type="slidenum">
              <a:rPr lang="en-GB" smtClean="0"/>
              <a:pPr/>
              <a:t>20</a:t>
            </a:fld>
            <a:endParaRPr lang="en-GB" dirty="0"/>
          </a:p>
        </p:txBody>
      </p:sp>
    </p:spTree>
    <p:extLst>
      <p:ext uri="{BB962C8B-B14F-4D97-AF65-F5344CB8AC3E}">
        <p14:creationId xmlns:p14="http://schemas.microsoft.com/office/powerpoint/2010/main" val="2329119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E1387B-F76D-4285-B7F7-463B9DC9B417}"/>
              </a:ext>
            </a:extLst>
          </p:cNvPr>
          <p:cNvPicPr>
            <a:picLocks noChangeAspect="1"/>
          </p:cNvPicPr>
          <p:nvPr/>
        </p:nvPicPr>
        <p:blipFill rotWithShape="1">
          <a:blip r:embed="rId3">
            <a:extLst>
              <a:ext uri="{28A0092B-C50C-407E-A947-70E740481C1C}">
                <a14:useLocalDpi xmlns:a14="http://schemas.microsoft.com/office/drawing/2010/main" val="0"/>
              </a:ext>
            </a:extLst>
          </a:blip>
          <a:srcRect t="2864"/>
          <a:stretch/>
        </p:blipFill>
        <p:spPr>
          <a:xfrm>
            <a:off x="32232" y="905729"/>
            <a:ext cx="9079537" cy="4809271"/>
          </a:xfrm>
          <a:prstGeom prst="rect">
            <a:avLst/>
          </a:prstGeom>
        </p:spPr>
      </p:pic>
      <p:sp>
        <p:nvSpPr>
          <p:cNvPr id="4" name="ZoneTexte 10">
            <a:extLst>
              <a:ext uri="{FF2B5EF4-FFF2-40B4-BE49-F238E27FC236}">
                <a16:creationId xmlns:a16="http://schemas.microsoft.com/office/drawing/2014/main" id="{F94DC58A-465A-4264-AE90-5B8DDCCFA598}"/>
              </a:ext>
            </a:extLst>
          </p:cNvPr>
          <p:cNvSpPr txBox="1"/>
          <p:nvPr/>
        </p:nvSpPr>
        <p:spPr>
          <a:xfrm>
            <a:off x="0" y="3"/>
            <a:ext cx="9144000" cy="584775"/>
          </a:xfrm>
          <a:prstGeom prst="rect">
            <a:avLst/>
          </a:prstGeom>
          <a:noFill/>
        </p:spPr>
        <p:txBody>
          <a:bodyPr wrap="square" rtlCol="0">
            <a:spAutoFit/>
          </a:bodyPr>
          <a:lstStyle/>
          <a:p>
            <a:pPr algn="ctr"/>
            <a:r>
              <a:rPr lang="en-GB" sz="3200" b="1" dirty="0"/>
              <a:t>Yearly plot of the cumulated availability</a:t>
            </a:r>
          </a:p>
        </p:txBody>
      </p:sp>
      <p:sp>
        <p:nvSpPr>
          <p:cNvPr id="2" name="Slide Number Placeholder 1"/>
          <p:cNvSpPr>
            <a:spLocks noGrp="1"/>
          </p:cNvSpPr>
          <p:nvPr>
            <p:ph type="sldNum" sz="quarter" idx="10"/>
          </p:nvPr>
        </p:nvSpPr>
        <p:spPr/>
        <p:txBody>
          <a:bodyPr/>
          <a:lstStyle/>
          <a:p>
            <a:fld id="{4DF33A98-D41E-43A5-8F90-E73BFC263353}" type="slidenum">
              <a:rPr lang="en-GB" smtClean="0"/>
              <a:pPr/>
              <a:t>21</a:t>
            </a:fld>
            <a:endParaRPr lang="en-GB" dirty="0"/>
          </a:p>
        </p:txBody>
      </p:sp>
    </p:spTree>
    <p:extLst>
      <p:ext uri="{BB962C8B-B14F-4D97-AF65-F5344CB8AC3E}">
        <p14:creationId xmlns:p14="http://schemas.microsoft.com/office/powerpoint/2010/main" val="2904032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10">
            <a:extLst>
              <a:ext uri="{FF2B5EF4-FFF2-40B4-BE49-F238E27FC236}">
                <a16:creationId xmlns:a16="http://schemas.microsoft.com/office/drawing/2014/main" id="{F94DC58A-465A-4264-AE90-5B8DDCCFA598}"/>
              </a:ext>
            </a:extLst>
          </p:cNvPr>
          <p:cNvSpPr txBox="1"/>
          <p:nvPr/>
        </p:nvSpPr>
        <p:spPr>
          <a:xfrm>
            <a:off x="0" y="3"/>
            <a:ext cx="9144000" cy="1077218"/>
          </a:xfrm>
          <a:prstGeom prst="rect">
            <a:avLst/>
          </a:prstGeom>
          <a:noFill/>
        </p:spPr>
        <p:txBody>
          <a:bodyPr wrap="square" rtlCol="0">
            <a:spAutoFit/>
          </a:bodyPr>
          <a:lstStyle/>
          <a:p>
            <a:pPr algn="ctr"/>
            <a:r>
              <a:rPr lang="en-GB" sz="3200" b="1" dirty="0"/>
              <a:t>LHC Cryo availability summary</a:t>
            </a:r>
          </a:p>
          <a:p>
            <a:pPr algn="ctr"/>
            <a:r>
              <a:rPr lang="en-GB" sz="3200" b="1" dirty="0"/>
              <a:t>from Run 1 to Run 2</a:t>
            </a:r>
          </a:p>
        </p:txBody>
      </p:sp>
      <p:sp>
        <p:nvSpPr>
          <p:cNvPr id="2" name="Slide Number Placeholder 1"/>
          <p:cNvSpPr>
            <a:spLocks noGrp="1"/>
          </p:cNvSpPr>
          <p:nvPr>
            <p:ph type="sldNum" sz="quarter" idx="10"/>
          </p:nvPr>
        </p:nvSpPr>
        <p:spPr/>
        <p:txBody>
          <a:bodyPr/>
          <a:lstStyle/>
          <a:p>
            <a:fld id="{4DF33A98-D41E-43A5-8F90-E73BFC263353}" type="slidenum">
              <a:rPr lang="en-GB" smtClean="0"/>
              <a:pPr/>
              <a:t>22</a:t>
            </a:fld>
            <a:endParaRPr lang="en-GB"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861" r="1666"/>
          <a:stretch/>
        </p:blipFill>
        <p:spPr>
          <a:xfrm>
            <a:off x="0" y="1489972"/>
            <a:ext cx="9144001" cy="4083208"/>
          </a:xfrm>
          <a:prstGeom prst="rect">
            <a:avLst/>
          </a:prstGeom>
        </p:spPr>
      </p:pic>
    </p:spTree>
    <p:extLst>
      <p:ext uri="{BB962C8B-B14F-4D97-AF65-F5344CB8AC3E}">
        <p14:creationId xmlns:p14="http://schemas.microsoft.com/office/powerpoint/2010/main" val="398756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139FEE0-E237-426C-99A0-D56D05EFD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043" y="3947419"/>
            <a:ext cx="4627971" cy="1262174"/>
          </a:xfrm>
          <a:prstGeom prst="rect">
            <a:avLst/>
          </a:prstGeom>
        </p:spPr>
      </p:pic>
      <p:pic>
        <p:nvPicPr>
          <p:cNvPr id="21" name="Picture 20">
            <a:extLst>
              <a:ext uri="{FF2B5EF4-FFF2-40B4-BE49-F238E27FC236}">
                <a16:creationId xmlns:a16="http://schemas.microsoft.com/office/drawing/2014/main" id="{5585A8A8-A37C-41CF-8971-42A8CCB3D2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7043" y="1790722"/>
            <a:ext cx="4627971" cy="1676800"/>
          </a:xfrm>
          <a:prstGeom prst="rect">
            <a:avLst/>
          </a:prstGeom>
        </p:spPr>
      </p:pic>
      <p:sp>
        <p:nvSpPr>
          <p:cNvPr id="22" name="TextBox 21">
            <a:extLst>
              <a:ext uri="{FF2B5EF4-FFF2-40B4-BE49-F238E27FC236}">
                <a16:creationId xmlns:a16="http://schemas.microsoft.com/office/drawing/2014/main" id="{D92CCE6D-3388-48F8-B806-835B81C43FAA}"/>
              </a:ext>
            </a:extLst>
          </p:cNvPr>
          <p:cNvSpPr txBox="1"/>
          <p:nvPr/>
        </p:nvSpPr>
        <p:spPr>
          <a:xfrm>
            <a:off x="1828800" y="1425405"/>
            <a:ext cx="1066800" cy="400110"/>
          </a:xfrm>
          <a:prstGeom prst="rect">
            <a:avLst/>
          </a:prstGeom>
          <a:noFill/>
        </p:spPr>
        <p:txBody>
          <a:bodyPr wrap="square" rtlCol="0">
            <a:spAutoFit/>
          </a:bodyPr>
          <a:lstStyle/>
          <a:p>
            <a:pPr algn="ctr"/>
            <a:r>
              <a:rPr lang="en-GB" sz="2000" dirty="0"/>
              <a:t>CRYO</a:t>
            </a:r>
          </a:p>
        </p:txBody>
      </p:sp>
      <p:sp>
        <p:nvSpPr>
          <p:cNvPr id="23" name="TextBox 22">
            <a:extLst>
              <a:ext uri="{FF2B5EF4-FFF2-40B4-BE49-F238E27FC236}">
                <a16:creationId xmlns:a16="http://schemas.microsoft.com/office/drawing/2014/main" id="{3540C167-1C34-4F2A-9B77-1CC3908F9F61}"/>
              </a:ext>
            </a:extLst>
          </p:cNvPr>
          <p:cNvSpPr txBox="1"/>
          <p:nvPr/>
        </p:nvSpPr>
        <p:spPr>
          <a:xfrm>
            <a:off x="6158701" y="1425405"/>
            <a:ext cx="1324653" cy="400110"/>
          </a:xfrm>
          <a:prstGeom prst="rect">
            <a:avLst/>
          </a:prstGeom>
          <a:noFill/>
        </p:spPr>
        <p:txBody>
          <a:bodyPr wrap="square" rtlCol="0">
            <a:spAutoFit/>
          </a:bodyPr>
          <a:lstStyle/>
          <a:p>
            <a:pPr algn="ctr"/>
            <a:r>
              <a:rPr lang="en-GB" sz="2000" dirty="0"/>
              <a:t>USERS</a:t>
            </a:r>
          </a:p>
        </p:txBody>
      </p:sp>
      <p:sp>
        <p:nvSpPr>
          <p:cNvPr id="24" name="TextBox 23">
            <a:extLst>
              <a:ext uri="{FF2B5EF4-FFF2-40B4-BE49-F238E27FC236}">
                <a16:creationId xmlns:a16="http://schemas.microsoft.com/office/drawing/2014/main" id="{FA2B1FB3-539F-4C19-A666-13A6F3E3C258}"/>
              </a:ext>
            </a:extLst>
          </p:cNvPr>
          <p:cNvSpPr txBox="1"/>
          <p:nvPr/>
        </p:nvSpPr>
        <p:spPr>
          <a:xfrm>
            <a:off x="5188546" y="3540111"/>
            <a:ext cx="3264965" cy="400110"/>
          </a:xfrm>
          <a:prstGeom prst="rect">
            <a:avLst/>
          </a:prstGeom>
          <a:noFill/>
        </p:spPr>
        <p:txBody>
          <a:bodyPr wrap="square" rtlCol="0">
            <a:spAutoFit/>
          </a:bodyPr>
          <a:lstStyle/>
          <a:p>
            <a:r>
              <a:rPr lang="en-GB" sz="2000" dirty="0"/>
              <a:t>TECHNICAL SERVICES</a:t>
            </a:r>
          </a:p>
        </p:txBody>
      </p:sp>
      <p:sp>
        <p:nvSpPr>
          <p:cNvPr id="9" name="ZoneTexte 10">
            <a:extLst>
              <a:ext uri="{FF2B5EF4-FFF2-40B4-BE49-F238E27FC236}">
                <a16:creationId xmlns:a16="http://schemas.microsoft.com/office/drawing/2014/main" id="{F94DC58A-465A-4264-AE90-5B8DDCCFA598}"/>
              </a:ext>
            </a:extLst>
          </p:cNvPr>
          <p:cNvSpPr txBox="1"/>
          <p:nvPr/>
        </p:nvSpPr>
        <p:spPr>
          <a:xfrm>
            <a:off x="0" y="3"/>
            <a:ext cx="9144000" cy="584775"/>
          </a:xfrm>
          <a:prstGeom prst="rect">
            <a:avLst/>
          </a:prstGeom>
          <a:noFill/>
        </p:spPr>
        <p:txBody>
          <a:bodyPr wrap="square" rtlCol="0">
            <a:spAutoFit/>
          </a:bodyPr>
          <a:lstStyle/>
          <a:p>
            <a:pPr algn="ctr"/>
            <a:r>
              <a:rPr lang="en-GB" sz="3200" b="1" dirty="0"/>
              <a:t>Grouping the data by category</a:t>
            </a:r>
          </a:p>
        </p:txBody>
      </p:sp>
      <p:pic>
        <p:nvPicPr>
          <p:cNvPr id="17" name="Picture 16">
            <a:extLst>
              <a:ext uri="{FF2B5EF4-FFF2-40B4-BE49-F238E27FC236}">
                <a16:creationId xmlns:a16="http://schemas.microsoft.com/office/drawing/2014/main" id="{96B70D69-376C-4FD0-96D6-E4064AE1B2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 y="1970703"/>
            <a:ext cx="4522283" cy="3079830"/>
          </a:xfrm>
          <a:prstGeom prst="rect">
            <a:avLst/>
          </a:prstGeom>
        </p:spPr>
      </p:pic>
      <p:sp>
        <p:nvSpPr>
          <p:cNvPr id="2" name="Slide Number Placeholder 1"/>
          <p:cNvSpPr>
            <a:spLocks noGrp="1"/>
          </p:cNvSpPr>
          <p:nvPr>
            <p:ph type="sldNum" sz="quarter" idx="10"/>
          </p:nvPr>
        </p:nvSpPr>
        <p:spPr/>
        <p:txBody>
          <a:bodyPr/>
          <a:lstStyle/>
          <a:p>
            <a:fld id="{4DF33A98-D41E-43A5-8F90-E73BFC263353}" type="slidenum">
              <a:rPr lang="en-GB" smtClean="0"/>
              <a:pPr/>
              <a:t>23</a:t>
            </a:fld>
            <a:endParaRPr lang="en-GB" dirty="0"/>
          </a:p>
        </p:txBody>
      </p:sp>
    </p:spTree>
    <p:extLst>
      <p:ext uri="{BB962C8B-B14F-4D97-AF65-F5344CB8AC3E}">
        <p14:creationId xmlns:p14="http://schemas.microsoft.com/office/powerpoint/2010/main" val="67243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rotWithShape="1">
          <a:blip r:embed="rId2"/>
          <a:srcRect t="12247" b="11204"/>
          <a:stretch/>
        </p:blipFill>
        <p:spPr>
          <a:xfrm>
            <a:off x="602833" y="1305049"/>
            <a:ext cx="7938334" cy="3038351"/>
          </a:xfrm>
          <a:prstGeom prst="rect">
            <a:avLst/>
          </a:prstGeom>
        </p:spPr>
      </p:pic>
      <p:sp>
        <p:nvSpPr>
          <p:cNvPr id="7" name="ZoneTexte 10">
            <a:extLst>
              <a:ext uri="{FF2B5EF4-FFF2-40B4-BE49-F238E27FC236}">
                <a16:creationId xmlns:a16="http://schemas.microsoft.com/office/drawing/2014/main" id="{F94DC58A-465A-4264-AE90-5B8DDCCFA598}"/>
              </a:ext>
            </a:extLst>
          </p:cNvPr>
          <p:cNvSpPr txBox="1"/>
          <p:nvPr/>
        </p:nvSpPr>
        <p:spPr>
          <a:xfrm>
            <a:off x="0" y="3"/>
            <a:ext cx="9144000" cy="584775"/>
          </a:xfrm>
          <a:prstGeom prst="rect">
            <a:avLst/>
          </a:prstGeom>
          <a:noFill/>
        </p:spPr>
        <p:txBody>
          <a:bodyPr wrap="square" rtlCol="0">
            <a:spAutoFit/>
          </a:bodyPr>
          <a:lstStyle/>
          <a:p>
            <a:pPr algn="ctr"/>
            <a:r>
              <a:rPr lang="en-GB" sz="3200" b="1" dirty="0" err="1"/>
              <a:t>CryoMaintain</a:t>
            </a:r>
            <a:r>
              <a:rPr lang="en-GB" sz="3200" b="1" dirty="0"/>
              <a:t> Downtime Origins for 2017</a:t>
            </a:r>
          </a:p>
        </p:txBody>
      </p:sp>
      <p:pic>
        <p:nvPicPr>
          <p:cNvPr id="8" name="Picture 7"/>
          <p:cNvPicPr>
            <a:picLocks noChangeAspect="1"/>
          </p:cNvPicPr>
          <p:nvPr/>
        </p:nvPicPr>
        <p:blipFill>
          <a:blip r:embed="rId3"/>
          <a:stretch>
            <a:fillRect/>
          </a:stretch>
        </p:blipFill>
        <p:spPr>
          <a:xfrm>
            <a:off x="0" y="693334"/>
            <a:ext cx="9180450" cy="503159"/>
          </a:xfrm>
          <a:prstGeom prst="rect">
            <a:avLst/>
          </a:prstGeom>
        </p:spPr>
      </p:pic>
      <p:pic>
        <p:nvPicPr>
          <p:cNvPr id="9" name="Picture 8"/>
          <p:cNvPicPr>
            <a:picLocks noChangeAspect="1"/>
          </p:cNvPicPr>
          <p:nvPr/>
        </p:nvPicPr>
        <p:blipFill>
          <a:blip r:embed="rId4"/>
          <a:stretch>
            <a:fillRect/>
          </a:stretch>
        </p:blipFill>
        <p:spPr>
          <a:xfrm>
            <a:off x="151912" y="4428964"/>
            <a:ext cx="8840177" cy="1553004"/>
          </a:xfrm>
          <a:prstGeom prst="rect">
            <a:avLst/>
          </a:prstGeom>
        </p:spPr>
      </p:pic>
      <p:sp>
        <p:nvSpPr>
          <p:cNvPr id="10" name="Slide Number Placeholder 9"/>
          <p:cNvSpPr>
            <a:spLocks noGrp="1"/>
          </p:cNvSpPr>
          <p:nvPr>
            <p:ph type="sldNum" sz="quarter" idx="10"/>
          </p:nvPr>
        </p:nvSpPr>
        <p:spPr/>
        <p:txBody>
          <a:bodyPr/>
          <a:lstStyle/>
          <a:p>
            <a:fld id="{4DF33A98-D41E-43A5-8F90-E73BFC263353}" type="slidenum">
              <a:rPr lang="en-GB" smtClean="0"/>
              <a:pPr/>
              <a:t>24</a:t>
            </a:fld>
            <a:endParaRPr lang="en-GB" dirty="0"/>
          </a:p>
        </p:txBody>
      </p:sp>
    </p:spTree>
    <p:extLst>
      <p:ext uri="{BB962C8B-B14F-4D97-AF65-F5344CB8AC3E}">
        <p14:creationId xmlns:p14="http://schemas.microsoft.com/office/powerpoint/2010/main" val="394679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F5376D-705B-4111-BF74-AF1AC719FD7C}"/>
              </a:ext>
            </a:extLst>
          </p:cNvPr>
          <p:cNvSpPr>
            <a:spLocks noGrp="1"/>
          </p:cNvSpPr>
          <p:nvPr>
            <p:ph idx="1"/>
          </p:nvPr>
        </p:nvSpPr>
        <p:spPr>
          <a:xfrm>
            <a:off x="454454" y="1981200"/>
            <a:ext cx="8229600" cy="3203145"/>
          </a:xfrm>
        </p:spPr>
        <p:txBody>
          <a:bodyPr>
            <a:normAutofit/>
          </a:bodyPr>
          <a:lstStyle/>
          <a:p>
            <a:r>
              <a:rPr lang="en-GB" sz="2400" dirty="0"/>
              <a:t>Easily available as a website</a:t>
            </a:r>
          </a:p>
          <a:p>
            <a:r>
              <a:rPr lang="en-GB" sz="2400" dirty="0"/>
              <a:t>Precision down to 1 second</a:t>
            </a:r>
          </a:p>
          <a:p>
            <a:r>
              <a:rPr lang="en-GB" sz="2400" dirty="0"/>
              <a:t>Automatically extracts data once a day</a:t>
            </a:r>
          </a:p>
          <a:p>
            <a:r>
              <a:rPr lang="en-GB" sz="2400" dirty="0"/>
              <a:t>Less human interaction / chance of miscalculations</a:t>
            </a:r>
          </a:p>
          <a:p>
            <a:r>
              <a:rPr lang="en-GB" sz="2400" dirty="0"/>
              <a:t>Tracks both Cryo Start and Cryo Maintain</a:t>
            </a:r>
          </a:p>
          <a:p>
            <a:r>
              <a:rPr lang="en-GB" sz="2400" dirty="0"/>
              <a:t>Tracks all events during the loss of conditions</a:t>
            </a:r>
          </a:p>
          <a:p>
            <a:endParaRPr lang="en-GB" sz="2400" dirty="0"/>
          </a:p>
          <a:p>
            <a:endParaRPr lang="en-GB" sz="2400" dirty="0"/>
          </a:p>
        </p:txBody>
      </p:sp>
      <p:sp>
        <p:nvSpPr>
          <p:cNvPr id="4" name="ZoneTexte 10">
            <a:extLst>
              <a:ext uri="{FF2B5EF4-FFF2-40B4-BE49-F238E27FC236}">
                <a16:creationId xmlns:a16="http://schemas.microsoft.com/office/drawing/2014/main" id="{F94DC58A-465A-4264-AE90-5B8DDCCFA598}"/>
              </a:ext>
            </a:extLst>
          </p:cNvPr>
          <p:cNvSpPr txBox="1"/>
          <p:nvPr/>
        </p:nvSpPr>
        <p:spPr>
          <a:xfrm>
            <a:off x="0" y="3"/>
            <a:ext cx="9144000" cy="584775"/>
          </a:xfrm>
          <a:prstGeom prst="rect">
            <a:avLst/>
          </a:prstGeom>
          <a:noFill/>
        </p:spPr>
        <p:txBody>
          <a:bodyPr wrap="square" rtlCol="0">
            <a:spAutoFit/>
          </a:bodyPr>
          <a:lstStyle/>
          <a:p>
            <a:pPr algn="ctr"/>
            <a:r>
              <a:rPr lang="en-GB" sz="3200" b="1" dirty="0"/>
              <a:t>Advantages of the new system</a:t>
            </a:r>
          </a:p>
        </p:txBody>
      </p:sp>
      <p:sp>
        <p:nvSpPr>
          <p:cNvPr id="6" name="Slide Number Placeholder 5"/>
          <p:cNvSpPr>
            <a:spLocks noGrp="1"/>
          </p:cNvSpPr>
          <p:nvPr>
            <p:ph type="sldNum" sz="quarter" idx="10"/>
          </p:nvPr>
        </p:nvSpPr>
        <p:spPr/>
        <p:txBody>
          <a:bodyPr/>
          <a:lstStyle/>
          <a:p>
            <a:fld id="{4DF33A98-D41E-43A5-8F90-E73BFC263353}" type="slidenum">
              <a:rPr lang="en-GB" smtClean="0"/>
              <a:pPr/>
              <a:t>25</a:t>
            </a:fld>
            <a:endParaRPr lang="en-GB" dirty="0"/>
          </a:p>
        </p:txBody>
      </p:sp>
    </p:spTree>
    <p:extLst>
      <p:ext uri="{BB962C8B-B14F-4D97-AF65-F5344CB8AC3E}">
        <p14:creationId xmlns:p14="http://schemas.microsoft.com/office/powerpoint/2010/main" val="129284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67F7D9DB-670A-40A5-8035-50BC458A4E1E}"/>
              </a:ext>
            </a:extLst>
          </p:cNvPr>
          <p:cNvSpPr txBox="1"/>
          <p:nvPr/>
        </p:nvSpPr>
        <p:spPr>
          <a:xfrm>
            <a:off x="0" y="2"/>
            <a:ext cx="9144000" cy="584775"/>
          </a:xfrm>
          <a:prstGeom prst="rect">
            <a:avLst/>
          </a:prstGeom>
          <a:noFill/>
        </p:spPr>
        <p:txBody>
          <a:bodyPr wrap="square" rtlCol="0">
            <a:spAutoFit/>
          </a:bodyPr>
          <a:lstStyle/>
          <a:p>
            <a:pPr algn="ctr"/>
            <a:r>
              <a:rPr lang="fr-FR" sz="3200" b="1" dirty="0"/>
              <a:t>Conclusion – Perspectives</a:t>
            </a:r>
          </a:p>
        </p:txBody>
      </p:sp>
      <p:sp>
        <p:nvSpPr>
          <p:cNvPr id="20" name="Title 1">
            <a:extLst>
              <a:ext uri="{FF2B5EF4-FFF2-40B4-BE49-F238E27FC236}">
                <a16:creationId xmlns:a16="http://schemas.microsoft.com/office/drawing/2014/main" id="{2B839503-77E8-4EC1-A580-4C76751F2569}"/>
              </a:ext>
            </a:extLst>
          </p:cNvPr>
          <p:cNvSpPr txBox="1">
            <a:spLocks/>
          </p:cNvSpPr>
          <p:nvPr/>
        </p:nvSpPr>
        <p:spPr>
          <a:xfrm>
            <a:off x="0" y="685800"/>
            <a:ext cx="9144000" cy="715810"/>
          </a:xfrm>
          <a:prstGeom prst="rect">
            <a:avLst/>
          </a:prstGeom>
        </p:spPr>
        <p:txBody>
          <a:bodyPr vert="horz" lIns="45720" tIns="0" rIns="45720" bIns="0" anchor="t">
            <a:noAutofit/>
          </a:bodyPr>
          <a:lstStyle>
            <a:lvl1pPr algn="l" rtl="0" eaLnBrk="1" latinLnBrk="0" hangingPunct="1">
              <a:spcBef>
                <a:spcPct val="0"/>
              </a:spcBef>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pPr marL="342900" indent="-342900">
              <a:buFont typeface="Wingdings" panose="05000000000000000000" pitchFamily="2" charset="2"/>
              <a:buChar char="v"/>
            </a:pPr>
            <a:r>
              <a:rPr lang="en-GB" sz="2000" b="0" dirty="0">
                <a:cs typeface="Times New Roman" panose="02020603050405020304" pitchFamily="18" charset="0"/>
              </a:rPr>
              <a:t>Run 1 operation used a fully manual tool for the calculation of availability</a:t>
            </a:r>
          </a:p>
          <a:p>
            <a:pPr marL="342900" indent="-342900">
              <a:buFontTx/>
              <a:buChar char="-"/>
            </a:pPr>
            <a:endParaRPr lang="en-GB" sz="2000" b="0" dirty="0">
              <a:cs typeface="Times New Roman" panose="02020603050405020304" pitchFamily="18" charset="0"/>
            </a:endParaRPr>
          </a:p>
          <a:p>
            <a:pPr marL="342900" indent="-342900">
              <a:buFontTx/>
              <a:buChar char="-"/>
            </a:pPr>
            <a:endParaRPr lang="en-GB" sz="2000" b="0" dirty="0">
              <a:cs typeface="Times New Roman" panose="02020603050405020304" pitchFamily="18" charset="0"/>
            </a:endParaRPr>
          </a:p>
        </p:txBody>
      </p:sp>
      <p:sp>
        <p:nvSpPr>
          <p:cNvPr id="21" name="Title 1">
            <a:extLst>
              <a:ext uri="{FF2B5EF4-FFF2-40B4-BE49-F238E27FC236}">
                <a16:creationId xmlns:a16="http://schemas.microsoft.com/office/drawing/2014/main" id="{77BF9E96-56B6-444A-AC5D-CE1F973243CD}"/>
              </a:ext>
            </a:extLst>
          </p:cNvPr>
          <p:cNvSpPr txBox="1">
            <a:spLocks/>
          </p:cNvSpPr>
          <p:nvPr/>
        </p:nvSpPr>
        <p:spPr>
          <a:xfrm>
            <a:off x="4582394" y="5029200"/>
            <a:ext cx="4561606" cy="762000"/>
          </a:xfrm>
          <a:prstGeom prst="rect">
            <a:avLst/>
          </a:prstGeom>
        </p:spPr>
        <p:txBody>
          <a:bodyPr vert="horz" lIns="45720" tIns="0" rIns="45720" bIns="0" anchor="t">
            <a:noAutofit/>
          </a:bodyPr>
          <a:lstStyle>
            <a:lvl1pPr algn="l" rtl="0" eaLnBrk="1" latinLnBrk="0" hangingPunct="1">
              <a:spcBef>
                <a:spcPct val="0"/>
              </a:spcBef>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pPr algn="ctr"/>
            <a:r>
              <a:rPr lang="en-GB" sz="2400" b="0" dirty="0">
                <a:solidFill>
                  <a:srgbClr val="000000"/>
                </a:solidFill>
                <a:cs typeface="Times New Roman" panose="02020603050405020304" pitchFamily="18" charset="0"/>
              </a:rPr>
              <a:t>Thank you for your attention!</a:t>
            </a:r>
          </a:p>
          <a:p>
            <a:pPr algn="ctr"/>
            <a:r>
              <a:rPr lang="en-GB" sz="2400" b="0" dirty="0">
                <a:solidFill>
                  <a:srgbClr val="000000"/>
                </a:solidFill>
                <a:cs typeface="Times New Roman" panose="02020603050405020304" pitchFamily="18" charset="0"/>
              </a:rPr>
              <a:t>Questions ?</a:t>
            </a:r>
          </a:p>
        </p:txBody>
      </p:sp>
      <p:sp>
        <p:nvSpPr>
          <p:cNvPr id="7" name="Title 1">
            <a:extLst>
              <a:ext uri="{FF2B5EF4-FFF2-40B4-BE49-F238E27FC236}">
                <a16:creationId xmlns:a16="http://schemas.microsoft.com/office/drawing/2014/main" id="{FD8D6034-D7E6-491F-B24C-38648C2943A9}"/>
              </a:ext>
            </a:extLst>
          </p:cNvPr>
          <p:cNvSpPr txBox="1">
            <a:spLocks/>
          </p:cNvSpPr>
          <p:nvPr/>
        </p:nvSpPr>
        <p:spPr>
          <a:xfrm>
            <a:off x="0" y="1401612"/>
            <a:ext cx="9144000" cy="967141"/>
          </a:xfrm>
          <a:prstGeom prst="rect">
            <a:avLst/>
          </a:prstGeom>
        </p:spPr>
        <p:txBody>
          <a:bodyPr vert="horz" lIns="45720" tIns="0" rIns="45720" bIns="0" anchor="t">
            <a:noAutofit/>
          </a:bodyPr>
          <a:lstStyle>
            <a:lvl1pPr algn="l" rtl="0" eaLnBrk="1" latinLnBrk="0" hangingPunct="1">
              <a:spcBef>
                <a:spcPct val="0"/>
              </a:spcBef>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pPr marL="342900" indent="-342900">
              <a:buFont typeface="Wingdings" panose="05000000000000000000" pitchFamily="2" charset="2"/>
              <a:buChar char="v"/>
            </a:pPr>
            <a:r>
              <a:rPr lang="en-GB" sz="2000" b="0" dirty="0">
                <a:cs typeface="Times New Roman" panose="02020603050405020304" pitchFamily="18" charset="0"/>
              </a:rPr>
              <a:t>Run 2 operation started with the refurbishment of this old tool into a semi-automatized one, still giving some uncertainties in the results</a:t>
            </a:r>
          </a:p>
        </p:txBody>
      </p:sp>
      <p:sp>
        <p:nvSpPr>
          <p:cNvPr id="9" name="Title 1">
            <a:extLst>
              <a:ext uri="{FF2B5EF4-FFF2-40B4-BE49-F238E27FC236}">
                <a16:creationId xmlns:a16="http://schemas.microsoft.com/office/drawing/2014/main" id="{595FE591-7FED-4BD2-9345-186614F835B9}"/>
              </a:ext>
            </a:extLst>
          </p:cNvPr>
          <p:cNvSpPr txBox="1">
            <a:spLocks/>
          </p:cNvSpPr>
          <p:nvPr/>
        </p:nvSpPr>
        <p:spPr>
          <a:xfrm>
            <a:off x="0" y="2496118"/>
            <a:ext cx="9144000" cy="1868649"/>
          </a:xfrm>
          <a:prstGeom prst="rect">
            <a:avLst/>
          </a:prstGeom>
        </p:spPr>
        <p:txBody>
          <a:bodyPr vert="horz" lIns="45720" tIns="0" rIns="45720" bIns="0" anchor="t">
            <a:noAutofit/>
          </a:bodyPr>
          <a:lstStyle>
            <a:lvl1pPr algn="l" rtl="0" eaLnBrk="1" latinLnBrk="0" hangingPunct="1">
              <a:spcBef>
                <a:spcPct val="0"/>
              </a:spcBef>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pPr marL="342900" indent="-342900">
              <a:buFont typeface="Wingdings" panose="05000000000000000000" pitchFamily="2" charset="2"/>
              <a:buChar char="v"/>
            </a:pPr>
            <a:r>
              <a:rPr lang="en-GB" sz="2000" b="0" dirty="0">
                <a:cs typeface="Times New Roman" panose="02020603050405020304" pitchFamily="18" charset="0"/>
              </a:rPr>
              <a:t>Fully automatic calculation of the availability as well as online monitoring of the </a:t>
            </a:r>
            <a:r>
              <a:rPr lang="en-GB" sz="2000" b="0" dirty="0" err="1">
                <a:cs typeface="Times New Roman" panose="02020603050405020304" pitchFamily="18" charset="0"/>
              </a:rPr>
              <a:t>cryo</a:t>
            </a:r>
            <a:r>
              <a:rPr lang="en-GB" sz="2000" b="0" dirty="0">
                <a:cs typeface="Times New Roman" panose="02020603050405020304" pitchFamily="18" charset="0"/>
              </a:rPr>
              <a:t> start thresholds flips has been made possible with the implementation of this new tool</a:t>
            </a:r>
          </a:p>
          <a:p>
            <a:pPr marL="342900" indent="-342900">
              <a:buFont typeface="Wingdings" panose="05000000000000000000" pitchFamily="2" charset="2"/>
              <a:buChar char="v"/>
            </a:pPr>
            <a:endParaRPr lang="en-GB" sz="2000" b="0" dirty="0">
              <a:cs typeface="Times New Roman" panose="02020603050405020304" pitchFamily="18" charset="0"/>
            </a:endParaRPr>
          </a:p>
          <a:p>
            <a:pPr marL="342900" indent="-342900">
              <a:buFont typeface="Wingdings" panose="05000000000000000000" pitchFamily="2" charset="2"/>
              <a:buChar char="v"/>
            </a:pPr>
            <a:r>
              <a:rPr lang="en-GB" sz="2000" b="0" dirty="0">
                <a:cs typeface="Times New Roman" panose="02020603050405020304" pitchFamily="18" charset="0"/>
              </a:rPr>
              <a:t>It will allow to use early-warning signals statistics for better anticipation and mitigation of failures when feasible</a:t>
            </a:r>
          </a:p>
        </p:txBody>
      </p:sp>
      <p:sp>
        <p:nvSpPr>
          <p:cNvPr id="2" name="Rectangle 1">
            <a:extLst>
              <a:ext uri="{FF2B5EF4-FFF2-40B4-BE49-F238E27FC236}">
                <a16:creationId xmlns:a16="http://schemas.microsoft.com/office/drawing/2014/main" id="{9C4BC728-FC0C-44A8-A64C-1228F080EFB9}"/>
              </a:ext>
            </a:extLst>
          </p:cNvPr>
          <p:cNvSpPr/>
          <p:nvPr/>
        </p:nvSpPr>
        <p:spPr>
          <a:xfrm>
            <a:off x="0" y="2362201"/>
            <a:ext cx="9144000" cy="2209800"/>
          </a:xfrm>
          <a:prstGeom prst="rect">
            <a:avLst/>
          </a:prstGeom>
          <a:noFill/>
          <a:ln w="53975">
            <a:solidFill>
              <a:srgbClr val="FFFF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sp>
        <p:nvSpPr>
          <p:cNvPr id="3" name="Slide Number Placeholder 2"/>
          <p:cNvSpPr>
            <a:spLocks noGrp="1"/>
          </p:cNvSpPr>
          <p:nvPr>
            <p:ph type="sldNum" sz="quarter" idx="10"/>
          </p:nvPr>
        </p:nvSpPr>
        <p:spPr/>
        <p:txBody>
          <a:bodyPr/>
          <a:lstStyle/>
          <a:p>
            <a:fld id="{4DF33A98-D41E-43A5-8F90-E73BFC263353}" type="slidenum">
              <a:rPr lang="en-GB" smtClean="0"/>
              <a:pPr/>
              <a:t>26</a:t>
            </a:fld>
            <a:endParaRPr lang="en-GB" dirty="0"/>
          </a:p>
        </p:txBody>
      </p:sp>
    </p:spTree>
    <p:extLst>
      <p:ext uri="{BB962C8B-B14F-4D97-AF65-F5344CB8AC3E}">
        <p14:creationId xmlns:p14="http://schemas.microsoft.com/office/powerpoint/2010/main" val="140245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7" grpId="0"/>
      <p:bldP spid="9"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5133993" y="4863227"/>
            <a:ext cx="4070090" cy="1138952"/>
            <a:chOff x="4864852" y="4727828"/>
            <a:chExt cx="3340398" cy="1138952"/>
          </a:xfrm>
        </p:grpSpPr>
        <p:sp>
          <p:nvSpPr>
            <p:cNvPr id="93" name="Oval 92"/>
            <p:cNvSpPr/>
            <p:nvPr/>
          </p:nvSpPr>
          <p:spPr>
            <a:xfrm>
              <a:off x="4893600" y="5638800"/>
              <a:ext cx="288000" cy="72000"/>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6" name="Oval 95"/>
            <p:cNvSpPr/>
            <p:nvPr/>
          </p:nvSpPr>
          <p:spPr>
            <a:xfrm>
              <a:off x="4947352" y="4814354"/>
              <a:ext cx="144000" cy="144000"/>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9" name="Rectangle 98"/>
            <p:cNvSpPr/>
            <p:nvPr/>
          </p:nvSpPr>
          <p:spPr>
            <a:xfrm>
              <a:off x="4947352" y="5113800"/>
              <a:ext cx="144000" cy="144000"/>
            </a:xfrm>
            <a:prstGeom prst="rect">
              <a:avLst/>
            </a:prstGeom>
            <a:solidFill>
              <a:srgbClr val="33CC3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0" name="TextBox 99"/>
            <p:cNvSpPr txBox="1"/>
            <p:nvPr/>
          </p:nvSpPr>
          <p:spPr>
            <a:xfrm>
              <a:off x="5186876" y="4727828"/>
              <a:ext cx="2188773" cy="338554"/>
            </a:xfrm>
            <a:prstGeom prst="rect">
              <a:avLst/>
            </a:prstGeom>
            <a:noFill/>
          </p:spPr>
          <p:txBody>
            <a:bodyPr wrap="square" rtlCol="0">
              <a:spAutoFit/>
            </a:bodyPr>
            <a:lstStyle/>
            <a:p>
              <a:r>
                <a:rPr lang="en-US" sz="1600" dirty="0"/>
                <a:t>Compressor station</a:t>
              </a:r>
              <a:endParaRPr lang="en-GB" sz="1600" dirty="0"/>
            </a:p>
          </p:txBody>
        </p:sp>
        <p:sp>
          <p:nvSpPr>
            <p:cNvPr id="101" name="TextBox 100"/>
            <p:cNvSpPr txBox="1"/>
            <p:nvPr/>
          </p:nvSpPr>
          <p:spPr>
            <a:xfrm>
              <a:off x="5202627" y="5024596"/>
              <a:ext cx="2722173" cy="338554"/>
            </a:xfrm>
            <a:prstGeom prst="rect">
              <a:avLst/>
            </a:prstGeom>
            <a:noFill/>
          </p:spPr>
          <p:txBody>
            <a:bodyPr wrap="square" rtlCol="0">
              <a:spAutoFit/>
            </a:bodyPr>
            <a:lstStyle/>
            <a:p>
              <a:r>
                <a:rPr lang="en-US" sz="1600" dirty="0"/>
                <a:t>4.5 K refrigerator</a:t>
              </a:r>
              <a:endParaRPr lang="en-GB" sz="1600" dirty="0"/>
            </a:p>
          </p:txBody>
        </p:sp>
        <p:sp>
          <p:nvSpPr>
            <p:cNvPr id="102" name="TextBox 101"/>
            <p:cNvSpPr txBox="1"/>
            <p:nvPr/>
          </p:nvSpPr>
          <p:spPr>
            <a:xfrm>
              <a:off x="5196191" y="5528226"/>
              <a:ext cx="3009059" cy="338554"/>
            </a:xfrm>
            <a:prstGeom prst="rect">
              <a:avLst/>
            </a:prstGeom>
            <a:noFill/>
          </p:spPr>
          <p:txBody>
            <a:bodyPr wrap="square" rtlCol="0">
              <a:spAutoFit/>
            </a:bodyPr>
            <a:lstStyle/>
            <a:p>
              <a:r>
                <a:rPr lang="en-US" sz="1600" dirty="0"/>
                <a:t>1.8 K pumping unit (cold compressor)</a:t>
              </a:r>
              <a:endParaRPr lang="en-GB" sz="1600" dirty="0"/>
            </a:p>
          </p:txBody>
        </p:sp>
        <p:sp>
          <p:nvSpPr>
            <p:cNvPr id="89" name="Rectangle 88"/>
            <p:cNvSpPr/>
            <p:nvPr/>
          </p:nvSpPr>
          <p:spPr>
            <a:xfrm>
              <a:off x="4864852" y="5422276"/>
              <a:ext cx="329339" cy="49494"/>
            </a:xfrm>
            <a:prstGeom prst="rect">
              <a:avLst/>
            </a:prstGeom>
            <a:solidFill>
              <a:srgbClr val="33CC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2" name="TextBox 91"/>
            <p:cNvSpPr txBox="1"/>
            <p:nvPr/>
          </p:nvSpPr>
          <p:spPr>
            <a:xfrm>
              <a:off x="5209725" y="5284127"/>
              <a:ext cx="2576467" cy="338554"/>
            </a:xfrm>
            <a:prstGeom prst="rect">
              <a:avLst/>
            </a:prstGeom>
            <a:noFill/>
          </p:spPr>
          <p:txBody>
            <a:bodyPr wrap="square" rtlCol="0">
              <a:spAutoFit/>
            </a:bodyPr>
            <a:lstStyle/>
            <a:p>
              <a:r>
                <a:rPr lang="en-US" sz="1600" dirty="0"/>
                <a:t>Interconnection box</a:t>
              </a:r>
              <a:endParaRPr lang="en-GB" sz="1600" dirty="0"/>
            </a:p>
          </p:txBody>
        </p:sp>
      </p:grpSp>
      <p:cxnSp>
        <p:nvCxnSpPr>
          <p:cNvPr id="122" name="Straight Connector 121"/>
          <p:cNvCxnSpPr/>
          <p:nvPr/>
        </p:nvCxnSpPr>
        <p:spPr>
          <a:xfrm>
            <a:off x="8534106" y="1308582"/>
            <a:ext cx="57022" cy="604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558848" y="4535351"/>
            <a:ext cx="101194" cy="2318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237959" y="3710060"/>
            <a:ext cx="51935" cy="624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8198387" y="4069335"/>
            <a:ext cx="51935" cy="5293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5647042" y="925940"/>
            <a:ext cx="51935" cy="52937"/>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953000" y="685753"/>
            <a:ext cx="3960000" cy="3731339"/>
            <a:chOff x="2255940" y="1492836"/>
            <a:chExt cx="4764300" cy="4524105"/>
          </a:xfrm>
        </p:grpSpPr>
        <p:grpSp>
          <p:nvGrpSpPr>
            <p:cNvPr id="7" name="Group 6"/>
            <p:cNvGrpSpPr/>
            <p:nvPr/>
          </p:nvGrpSpPr>
          <p:grpSpPr>
            <a:xfrm>
              <a:off x="2630016" y="1738695"/>
              <a:ext cx="4082843" cy="4015654"/>
              <a:chOff x="1981059" y="1189250"/>
              <a:chExt cx="4945425" cy="4860006"/>
            </a:xfrm>
          </p:grpSpPr>
          <p:sp>
            <p:nvSpPr>
              <p:cNvPr id="44" name="Oval 43"/>
              <p:cNvSpPr/>
              <p:nvPr/>
            </p:nvSpPr>
            <p:spPr>
              <a:xfrm>
                <a:off x="1981059" y="1189250"/>
                <a:ext cx="4860000" cy="48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4167987" y="5552462"/>
                <a:ext cx="633532" cy="496794"/>
              </a:xfrm>
              <a:prstGeom prst="rect">
                <a:avLst/>
              </a:prstGeom>
              <a:noFill/>
            </p:spPr>
            <p:txBody>
              <a:bodyPr wrap="none" rtlCol="0">
                <a:spAutoFit/>
              </a:bodyPr>
              <a:lstStyle/>
              <a:p>
                <a:r>
                  <a:rPr lang="en-US" sz="1600" dirty="0"/>
                  <a:t>P1</a:t>
                </a:r>
                <a:endParaRPr lang="en-GB" sz="1600" dirty="0"/>
              </a:p>
            </p:txBody>
          </p:sp>
          <p:sp>
            <p:nvSpPr>
              <p:cNvPr id="37" name="TextBox 36"/>
              <p:cNvSpPr txBox="1"/>
              <p:nvPr/>
            </p:nvSpPr>
            <p:spPr>
              <a:xfrm>
                <a:off x="2647402" y="4870990"/>
                <a:ext cx="633532" cy="496794"/>
              </a:xfrm>
              <a:prstGeom prst="rect">
                <a:avLst/>
              </a:prstGeom>
              <a:noFill/>
            </p:spPr>
            <p:txBody>
              <a:bodyPr wrap="none" rtlCol="0">
                <a:spAutoFit/>
              </a:bodyPr>
              <a:lstStyle/>
              <a:p>
                <a:r>
                  <a:rPr lang="en-US" sz="1600" dirty="0"/>
                  <a:t>P2</a:t>
                </a:r>
                <a:endParaRPr lang="en-GB" sz="1600" dirty="0"/>
              </a:p>
            </p:txBody>
          </p:sp>
          <p:sp>
            <p:nvSpPr>
              <p:cNvPr id="38" name="TextBox 37"/>
              <p:cNvSpPr txBox="1"/>
              <p:nvPr/>
            </p:nvSpPr>
            <p:spPr>
              <a:xfrm>
                <a:off x="2177460" y="3449972"/>
                <a:ext cx="633532" cy="496794"/>
              </a:xfrm>
              <a:prstGeom prst="rect">
                <a:avLst/>
              </a:prstGeom>
              <a:noFill/>
            </p:spPr>
            <p:txBody>
              <a:bodyPr wrap="none" rtlCol="0">
                <a:spAutoFit/>
              </a:bodyPr>
              <a:lstStyle/>
              <a:p>
                <a:r>
                  <a:rPr lang="en-US" sz="1600" dirty="0"/>
                  <a:t>P3</a:t>
                </a:r>
                <a:endParaRPr lang="en-GB" sz="1600" dirty="0"/>
              </a:p>
            </p:txBody>
          </p:sp>
          <p:sp>
            <p:nvSpPr>
              <p:cNvPr id="39" name="TextBox 38"/>
              <p:cNvSpPr txBox="1"/>
              <p:nvPr/>
            </p:nvSpPr>
            <p:spPr>
              <a:xfrm>
                <a:off x="2751816" y="1937674"/>
                <a:ext cx="633532" cy="496794"/>
              </a:xfrm>
              <a:prstGeom prst="rect">
                <a:avLst/>
              </a:prstGeom>
              <a:noFill/>
            </p:spPr>
            <p:txBody>
              <a:bodyPr wrap="none" rtlCol="0">
                <a:spAutoFit/>
              </a:bodyPr>
              <a:lstStyle/>
              <a:p>
                <a:r>
                  <a:rPr lang="en-US" sz="1600" dirty="0"/>
                  <a:t>P4</a:t>
                </a:r>
                <a:endParaRPr lang="en-GB" sz="1600" dirty="0"/>
              </a:p>
            </p:txBody>
          </p:sp>
          <p:sp>
            <p:nvSpPr>
              <p:cNvPr id="40" name="TextBox 39"/>
              <p:cNvSpPr txBox="1"/>
              <p:nvPr/>
            </p:nvSpPr>
            <p:spPr>
              <a:xfrm>
                <a:off x="5668101" y="1954090"/>
                <a:ext cx="633532" cy="496794"/>
              </a:xfrm>
              <a:prstGeom prst="rect">
                <a:avLst/>
              </a:prstGeom>
              <a:noFill/>
            </p:spPr>
            <p:txBody>
              <a:bodyPr wrap="none" rtlCol="0">
                <a:spAutoFit/>
              </a:bodyPr>
              <a:lstStyle/>
              <a:p>
                <a:r>
                  <a:rPr lang="en-US" sz="1600" dirty="0"/>
                  <a:t>P6</a:t>
                </a:r>
                <a:endParaRPr lang="en-GB" sz="1600" dirty="0"/>
              </a:p>
            </p:txBody>
          </p:sp>
          <p:sp>
            <p:nvSpPr>
              <p:cNvPr id="41" name="TextBox 40"/>
              <p:cNvSpPr txBox="1"/>
              <p:nvPr/>
            </p:nvSpPr>
            <p:spPr>
              <a:xfrm>
                <a:off x="6292952" y="3474655"/>
                <a:ext cx="633532" cy="496794"/>
              </a:xfrm>
              <a:prstGeom prst="rect">
                <a:avLst/>
              </a:prstGeom>
              <a:noFill/>
            </p:spPr>
            <p:txBody>
              <a:bodyPr wrap="none" rtlCol="0">
                <a:spAutoFit/>
              </a:bodyPr>
              <a:lstStyle/>
              <a:p>
                <a:r>
                  <a:rPr lang="en-US" sz="1600" dirty="0"/>
                  <a:t>P7</a:t>
                </a:r>
                <a:endParaRPr lang="en-GB" sz="1600" dirty="0"/>
              </a:p>
            </p:txBody>
          </p:sp>
          <p:sp>
            <p:nvSpPr>
              <p:cNvPr id="42" name="TextBox 41"/>
              <p:cNvSpPr txBox="1"/>
              <p:nvPr/>
            </p:nvSpPr>
            <p:spPr>
              <a:xfrm>
                <a:off x="5664955" y="4897539"/>
                <a:ext cx="633532" cy="496794"/>
              </a:xfrm>
              <a:prstGeom prst="rect">
                <a:avLst/>
              </a:prstGeom>
              <a:noFill/>
            </p:spPr>
            <p:txBody>
              <a:bodyPr wrap="none" rtlCol="0">
                <a:spAutoFit/>
              </a:bodyPr>
              <a:lstStyle/>
              <a:p>
                <a:r>
                  <a:rPr lang="en-US" sz="1600" dirty="0"/>
                  <a:t>P8</a:t>
                </a:r>
                <a:endParaRPr lang="en-GB" sz="1600" dirty="0"/>
              </a:p>
            </p:txBody>
          </p:sp>
          <p:sp>
            <p:nvSpPr>
              <p:cNvPr id="43" name="TextBox 42"/>
              <p:cNvSpPr txBox="1"/>
              <p:nvPr/>
            </p:nvSpPr>
            <p:spPr>
              <a:xfrm>
                <a:off x="4162308" y="1326042"/>
                <a:ext cx="633532" cy="496794"/>
              </a:xfrm>
              <a:prstGeom prst="rect">
                <a:avLst/>
              </a:prstGeom>
              <a:noFill/>
            </p:spPr>
            <p:txBody>
              <a:bodyPr wrap="none" rtlCol="0">
                <a:spAutoFit/>
              </a:bodyPr>
              <a:lstStyle/>
              <a:p>
                <a:r>
                  <a:rPr lang="en-US" sz="1600" dirty="0"/>
                  <a:t>P5</a:t>
                </a:r>
                <a:endParaRPr lang="en-GB" sz="1600" dirty="0"/>
              </a:p>
            </p:txBody>
          </p:sp>
        </p:grpSp>
        <p:sp>
          <p:nvSpPr>
            <p:cNvPr id="8" name="Oval 7"/>
            <p:cNvSpPr/>
            <p:nvPr/>
          </p:nvSpPr>
          <p:spPr>
            <a:xfrm>
              <a:off x="2528266" y="1649819"/>
              <a:ext cx="4212000" cy="4212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rot="18740577">
              <a:off x="2990199" y="1991736"/>
              <a:ext cx="144016" cy="325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rot="18740577">
              <a:off x="6185340" y="5132710"/>
              <a:ext cx="144016" cy="325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531016" y="1492836"/>
              <a:ext cx="125413" cy="185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572001" y="5840110"/>
              <a:ext cx="150702" cy="176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255940" y="3670097"/>
              <a:ext cx="296973" cy="162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723267" y="3669326"/>
              <a:ext cx="296973" cy="162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rot="19136195">
              <a:off x="6114075" y="2138673"/>
              <a:ext cx="296973" cy="162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rot="19136195">
              <a:off x="2842294" y="5179566"/>
              <a:ext cx="296973" cy="162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a:off x="2912587" y="2145933"/>
              <a:ext cx="195400" cy="16274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25232" y="2036995"/>
              <a:ext cx="195400" cy="16274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104359" y="5242277"/>
              <a:ext cx="195400" cy="16274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209053" y="5133339"/>
              <a:ext cx="195400" cy="16274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088666" y="2024017"/>
              <a:ext cx="211837" cy="21614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217213" y="2152564"/>
              <a:ext cx="211837" cy="21614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819506" y="5108031"/>
              <a:ext cx="211837" cy="21614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054740" y="5797189"/>
              <a:ext cx="52960" cy="21975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900742" y="5183055"/>
              <a:ext cx="783024" cy="410484"/>
            </a:xfrm>
            <a:prstGeom prst="rect">
              <a:avLst/>
            </a:prstGeom>
            <a:noFill/>
          </p:spPr>
          <p:txBody>
            <a:bodyPr wrap="square" rtlCol="0">
              <a:spAutoFit/>
            </a:bodyPr>
            <a:lstStyle/>
            <a:p>
              <a:r>
                <a:rPr lang="en-US" sz="1600" dirty="0"/>
                <a:t>P18</a:t>
              </a:r>
              <a:endParaRPr lang="en-GB" sz="1600" dirty="0"/>
            </a:p>
          </p:txBody>
        </p:sp>
      </p:grpSp>
      <p:grpSp>
        <p:nvGrpSpPr>
          <p:cNvPr id="75" name="Group 74"/>
          <p:cNvGrpSpPr/>
          <p:nvPr/>
        </p:nvGrpSpPr>
        <p:grpSpPr>
          <a:xfrm rot="11834148">
            <a:off x="6412655" y="4347166"/>
            <a:ext cx="575347" cy="320408"/>
            <a:chOff x="1450011" y="1685536"/>
            <a:chExt cx="692203" cy="388483"/>
          </a:xfrm>
        </p:grpSpPr>
        <p:grpSp>
          <p:nvGrpSpPr>
            <p:cNvPr id="77" name="Group 76"/>
            <p:cNvGrpSpPr/>
            <p:nvPr/>
          </p:nvGrpSpPr>
          <p:grpSpPr>
            <a:xfrm>
              <a:off x="1621414" y="1685536"/>
              <a:ext cx="520800" cy="223818"/>
              <a:chOff x="1600200" y="1479207"/>
              <a:chExt cx="520800" cy="223818"/>
            </a:xfrm>
          </p:grpSpPr>
          <p:sp>
            <p:nvSpPr>
              <p:cNvPr id="79" name="Oval 78"/>
              <p:cNvSpPr/>
              <p:nvPr/>
            </p:nvSpPr>
            <p:spPr>
              <a:xfrm>
                <a:off x="1600200" y="1487025"/>
                <a:ext cx="216000" cy="216000"/>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a:off x="1905000" y="1479207"/>
                <a:ext cx="216000" cy="216000"/>
              </a:xfrm>
              <a:prstGeom prst="rect">
                <a:avLst/>
              </a:prstGeom>
              <a:solidFill>
                <a:srgbClr val="33CC3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6" name="Oval 75"/>
            <p:cNvSpPr/>
            <p:nvPr/>
          </p:nvSpPr>
          <p:spPr>
            <a:xfrm rot="20924130">
              <a:off x="1450011" y="1966019"/>
              <a:ext cx="381001" cy="108000"/>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4" name="TextBox 93"/>
          <p:cNvSpPr txBox="1"/>
          <p:nvPr/>
        </p:nvSpPr>
        <p:spPr>
          <a:xfrm>
            <a:off x="6348088" y="4362776"/>
            <a:ext cx="304892" cy="307777"/>
          </a:xfrm>
          <a:prstGeom prst="rect">
            <a:avLst/>
          </a:prstGeom>
          <a:noFill/>
        </p:spPr>
        <p:txBody>
          <a:bodyPr wrap="none" rtlCol="0">
            <a:spAutoFit/>
          </a:bodyPr>
          <a:lstStyle/>
          <a:p>
            <a:r>
              <a:rPr lang="en-US" sz="1400" dirty="0"/>
              <a:t>B</a:t>
            </a:r>
            <a:endParaRPr lang="en-GB" sz="1400" dirty="0"/>
          </a:p>
        </p:txBody>
      </p:sp>
      <p:grpSp>
        <p:nvGrpSpPr>
          <p:cNvPr id="31" name="Group 30"/>
          <p:cNvGrpSpPr/>
          <p:nvPr/>
        </p:nvGrpSpPr>
        <p:grpSpPr>
          <a:xfrm>
            <a:off x="4999733" y="871813"/>
            <a:ext cx="1108555" cy="566707"/>
            <a:chOff x="5075931" y="2472060"/>
            <a:chExt cx="1108555" cy="566707"/>
          </a:xfrm>
        </p:grpSpPr>
        <p:grpSp>
          <p:nvGrpSpPr>
            <p:cNvPr id="29" name="Group 28"/>
            <p:cNvGrpSpPr/>
            <p:nvPr/>
          </p:nvGrpSpPr>
          <p:grpSpPr>
            <a:xfrm>
              <a:off x="5075931" y="2606695"/>
              <a:ext cx="1108555" cy="432072"/>
              <a:chOff x="5075931" y="2606695"/>
              <a:chExt cx="1108555" cy="432072"/>
            </a:xfrm>
          </p:grpSpPr>
          <p:grpSp>
            <p:nvGrpSpPr>
              <p:cNvPr id="5" name="Group 4"/>
              <p:cNvGrpSpPr/>
              <p:nvPr/>
            </p:nvGrpSpPr>
            <p:grpSpPr>
              <a:xfrm rot="18970358">
                <a:off x="5075931" y="2606695"/>
                <a:ext cx="1108555" cy="354414"/>
                <a:chOff x="1542941" y="1685536"/>
                <a:chExt cx="1333710" cy="429711"/>
              </a:xfrm>
            </p:grpSpPr>
            <p:sp>
              <p:nvSpPr>
                <p:cNvPr id="55" name="Oval 54"/>
                <p:cNvSpPr/>
                <p:nvPr/>
              </p:nvSpPr>
              <p:spPr>
                <a:xfrm rot="20848009">
                  <a:off x="1542941" y="2007248"/>
                  <a:ext cx="381000" cy="107999"/>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1621414" y="1685536"/>
                  <a:ext cx="1142275" cy="223818"/>
                  <a:chOff x="1600200" y="1479207"/>
                  <a:chExt cx="1142275" cy="223818"/>
                </a:xfrm>
              </p:grpSpPr>
              <p:sp>
                <p:nvSpPr>
                  <p:cNvPr id="53" name="Oval 52"/>
                  <p:cNvSpPr/>
                  <p:nvPr/>
                </p:nvSpPr>
                <p:spPr>
                  <a:xfrm>
                    <a:off x="1600200" y="1487025"/>
                    <a:ext cx="216000" cy="216000"/>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2526475" y="1482938"/>
                    <a:ext cx="216000" cy="216000"/>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905000" y="1479207"/>
                    <a:ext cx="216000" cy="216000"/>
                  </a:xfrm>
                  <a:prstGeom prst="rect">
                    <a:avLst/>
                  </a:prstGeom>
                  <a:solidFill>
                    <a:srgbClr val="33CC3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2247160" y="1487025"/>
                    <a:ext cx="216000" cy="216000"/>
                  </a:xfrm>
                  <a:prstGeom prst="rect">
                    <a:avLst/>
                  </a:prstGeom>
                  <a:solidFill>
                    <a:srgbClr val="33CC3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7" name="Oval 56"/>
                <p:cNvSpPr/>
                <p:nvPr/>
              </p:nvSpPr>
              <p:spPr>
                <a:xfrm rot="760111">
                  <a:off x="2495651" y="1993923"/>
                  <a:ext cx="381000" cy="108000"/>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Rectangle 27"/>
              <p:cNvSpPr/>
              <p:nvPr/>
            </p:nvSpPr>
            <p:spPr>
              <a:xfrm rot="18898563">
                <a:off x="5501255" y="2823520"/>
                <a:ext cx="381000" cy="49494"/>
              </a:xfrm>
              <a:prstGeom prst="rect">
                <a:avLst/>
              </a:prstGeom>
              <a:solidFill>
                <a:srgbClr val="33CC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p:cNvSpPr txBox="1"/>
            <p:nvPr/>
          </p:nvSpPr>
          <p:spPr>
            <a:xfrm>
              <a:off x="5531280" y="2472060"/>
              <a:ext cx="304892" cy="307777"/>
            </a:xfrm>
            <a:prstGeom prst="rect">
              <a:avLst/>
            </a:prstGeom>
            <a:noFill/>
          </p:spPr>
          <p:txBody>
            <a:bodyPr wrap="none" rtlCol="0">
              <a:spAutoFit/>
            </a:bodyPr>
            <a:lstStyle/>
            <a:p>
              <a:r>
                <a:rPr lang="en-US" sz="1400" dirty="0"/>
                <a:t>B</a:t>
              </a:r>
              <a:endParaRPr lang="en-GB" sz="1400" dirty="0"/>
            </a:p>
          </p:txBody>
        </p:sp>
        <p:sp>
          <p:nvSpPr>
            <p:cNvPr id="98" name="TextBox 97"/>
            <p:cNvSpPr txBox="1"/>
            <p:nvPr/>
          </p:nvSpPr>
          <p:spPr>
            <a:xfrm>
              <a:off x="5320258" y="2651755"/>
              <a:ext cx="304892" cy="307777"/>
            </a:xfrm>
            <a:prstGeom prst="rect">
              <a:avLst/>
            </a:prstGeom>
            <a:noFill/>
          </p:spPr>
          <p:txBody>
            <a:bodyPr wrap="none" rtlCol="0">
              <a:spAutoFit/>
            </a:bodyPr>
            <a:lstStyle/>
            <a:p>
              <a:r>
                <a:rPr lang="en-US" sz="1400" dirty="0"/>
                <a:t>A</a:t>
              </a:r>
              <a:endParaRPr lang="en-GB" sz="1400" dirty="0"/>
            </a:p>
          </p:txBody>
        </p:sp>
      </p:grpSp>
      <p:sp>
        <p:nvSpPr>
          <p:cNvPr id="60" name="Oval 59"/>
          <p:cNvSpPr/>
          <p:nvPr/>
        </p:nvSpPr>
        <p:spPr>
          <a:xfrm rot="2376267">
            <a:off x="7803675" y="962387"/>
            <a:ext cx="314236" cy="89768"/>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rot="2785156">
            <a:off x="8027378" y="780848"/>
            <a:ext cx="178149" cy="179532"/>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rot="2785156">
            <a:off x="8556493" y="1331920"/>
            <a:ext cx="178149" cy="179532"/>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rot="2785156">
            <a:off x="8205386" y="958475"/>
            <a:ext cx="178149" cy="179532"/>
          </a:xfrm>
          <a:prstGeom prst="rect">
            <a:avLst/>
          </a:prstGeom>
          <a:solidFill>
            <a:srgbClr val="33CC3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rot="2785156">
            <a:off x="8395222" y="1167382"/>
            <a:ext cx="178149" cy="179532"/>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rot="3230441">
            <a:off x="8368715" y="1539169"/>
            <a:ext cx="314235" cy="89767"/>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extBox 102"/>
          <p:cNvSpPr txBox="1"/>
          <p:nvPr/>
        </p:nvSpPr>
        <p:spPr>
          <a:xfrm>
            <a:off x="8339866" y="1091489"/>
            <a:ext cx="304892" cy="307777"/>
          </a:xfrm>
          <a:prstGeom prst="rect">
            <a:avLst/>
          </a:prstGeom>
          <a:noFill/>
        </p:spPr>
        <p:txBody>
          <a:bodyPr wrap="none" rtlCol="0">
            <a:spAutoFit/>
          </a:bodyPr>
          <a:lstStyle/>
          <a:p>
            <a:r>
              <a:rPr lang="en-US" sz="1400" dirty="0"/>
              <a:t>A</a:t>
            </a:r>
            <a:endParaRPr lang="en-GB" sz="1400" dirty="0"/>
          </a:p>
        </p:txBody>
      </p:sp>
      <p:sp>
        <p:nvSpPr>
          <p:cNvPr id="95" name="TextBox 94"/>
          <p:cNvSpPr txBox="1"/>
          <p:nvPr/>
        </p:nvSpPr>
        <p:spPr>
          <a:xfrm>
            <a:off x="8152271" y="890517"/>
            <a:ext cx="304892" cy="307777"/>
          </a:xfrm>
          <a:prstGeom prst="rect">
            <a:avLst/>
          </a:prstGeom>
          <a:noFill/>
        </p:spPr>
        <p:txBody>
          <a:bodyPr wrap="none" rtlCol="0">
            <a:spAutoFit/>
          </a:bodyPr>
          <a:lstStyle/>
          <a:p>
            <a:r>
              <a:rPr lang="en-US" sz="1400" dirty="0"/>
              <a:t>B</a:t>
            </a:r>
            <a:endParaRPr lang="en-GB" sz="1400" dirty="0"/>
          </a:p>
        </p:txBody>
      </p:sp>
      <p:sp>
        <p:nvSpPr>
          <p:cNvPr id="68" name="Oval 67"/>
          <p:cNvSpPr/>
          <p:nvPr/>
        </p:nvSpPr>
        <p:spPr>
          <a:xfrm rot="7634726">
            <a:off x="8364036" y="3446230"/>
            <a:ext cx="314238" cy="8977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9" name="Group 68"/>
          <p:cNvGrpSpPr/>
          <p:nvPr/>
        </p:nvGrpSpPr>
        <p:grpSpPr>
          <a:xfrm rot="8043615">
            <a:off x="7947845" y="3812621"/>
            <a:ext cx="942117" cy="186036"/>
            <a:chOff x="1600200" y="1479207"/>
            <a:chExt cx="1142275" cy="223818"/>
          </a:xfrm>
        </p:grpSpPr>
        <p:sp>
          <p:nvSpPr>
            <p:cNvPr id="71" name="Oval 70"/>
            <p:cNvSpPr/>
            <p:nvPr/>
          </p:nvSpPr>
          <p:spPr>
            <a:xfrm>
              <a:off x="1600200" y="1487025"/>
              <a:ext cx="216000" cy="216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2526475" y="1482938"/>
              <a:ext cx="216000" cy="216000"/>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1905000" y="1479207"/>
              <a:ext cx="216000" cy="216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2247160" y="1487025"/>
              <a:ext cx="216000" cy="216000"/>
            </a:xfrm>
            <a:prstGeom prst="rect">
              <a:avLst/>
            </a:prstGeom>
            <a:solidFill>
              <a:srgbClr val="33CC3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0" name="Oval 69"/>
          <p:cNvSpPr/>
          <p:nvPr/>
        </p:nvSpPr>
        <p:spPr>
          <a:xfrm rot="8488900">
            <a:off x="7826347" y="4028121"/>
            <a:ext cx="314238" cy="89767"/>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TextBox 96"/>
          <p:cNvSpPr txBox="1"/>
          <p:nvPr/>
        </p:nvSpPr>
        <p:spPr>
          <a:xfrm>
            <a:off x="8170989" y="3849068"/>
            <a:ext cx="304892" cy="307777"/>
          </a:xfrm>
          <a:prstGeom prst="rect">
            <a:avLst/>
          </a:prstGeom>
          <a:noFill/>
        </p:spPr>
        <p:txBody>
          <a:bodyPr wrap="none" rtlCol="0">
            <a:spAutoFit/>
          </a:bodyPr>
          <a:lstStyle/>
          <a:p>
            <a:r>
              <a:rPr lang="en-US" sz="1400" dirty="0"/>
              <a:t>B</a:t>
            </a:r>
            <a:endParaRPr lang="en-GB" sz="1400" dirty="0"/>
          </a:p>
        </p:txBody>
      </p:sp>
      <p:sp>
        <p:nvSpPr>
          <p:cNvPr id="105" name="TextBox 104"/>
          <p:cNvSpPr txBox="1"/>
          <p:nvPr/>
        </p:nvSpPr>
        <p:spPr>
          <a:xfrm>
            <a:off x="8363117" y="3645518"/>
            <a:ext cx="304892" cy="307777"/>
          </a:xfrm>
          <a:prstGeom prst="rect">
            <a:avLst/>
          </a:prstGeom>
          <a:noFill/>
        </p:spPr>
        <p:txBody>
          <a:bodyPr wrap="none" rtlCol="0">
            <a:spAutoFit/>
          </a:bodyPr>
          <a:lstStyle/>
          <a:p>
            <a:r>
              <a:rPr lang="en-US" sz="1400" dirty="0"/>
              <a:t>A</a:t>
            </a:r>
            <a:endParaRPr lang="en-GB" sz="1400" dirty="0"/>
          </a:p>
        </p:txBody>
      </p:sp>
      <p:grpSp>
        <p:nvGrpSpPr>
          <p:cNvPr id="33" name="Group 32"/>
          <p:cNvGrpSpPr/>
          <p:nvPr/>
        </p:nvGrpSpPr>
        <p:grpSpPr>
          <a:xfrm>
            <a:off x="5108414" y="3336932"/>
            <a:ext cx="416028" cy="626603"/>
            <a:chOff x="5184614" y="4937179"/>
            <a:chExt cx="416028" cy="626603"/>
          </a:xfrm>
        </p:grpSpPr>
        <p:grpSp>
          <p:nvGrpSpPr>
            <p:cNvPr id="83" name="Group 82"/>
            <p:cNvGrpSpPr/>
            <p:nvPr/>
          </p:nvGrpSpPr>
          <p:grpSpPr>
            <a:xfrm rot="13621732">
              <a:off x="5053555" y="5068238"/>
              <a:ext cx="583210" cy="321092"/>
              <a:chOff x="2268374" y="1689267"/>
              <a:chExt cx="709716" cy="386308"/>
            </a:xfrm>
          </p:grpSpPr>
          <p:grpSp>
            <p:nvGrpSpPr>
              <p:cNvPr id="85" name="Group 84"/>
              <p:cNvGrpSpPr/>
              <p:nvPr/>
            </p:nvGrpSpPr>
            <p:grpSpPr>
              <a:xfrm>
                <a:off x="2268374" y="1689267"/>
                <a:ext cx="495315" cy="220087"/>
                <a:chOff x="2247160" y="1482938"/>
                <a:chExt cx="495315" cy="220087"/>
              </a:xfrm>
            </p:grpSpPr>
            <p:sp>
              <p:nvSpPr>
                <p:cNvPr id="88" name="Oval 87"/>
                <p:cNvSpPr/>
                <p:nvPr/>
              </p:nvSpPr>
              <p:spPr>
                <a:xfrm>
                  <a:off x="2526475" y="1482938"/>
                  <a:ext cx="216000" cy="216000"/>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p:cNvSpPr/>
                <p:nvPr/>
              </p:nvSpPr>
              <p:spPr>
                <a:xfrm>
                  <a:off x="2247160" y="1487025"/>
                  <a:ext cx="216000" cy="216000"/>
                </a:xfrm>
                <a:prstGeom prst="rect">
                  <a:avLst/>
                </a:prstGeom>
                <a:solidFill>
                  <a:srgbClr val="33CC3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6" name="Oval 85"/>
              <p:cNvSpPr/>
              <p:nvPr/>
            </p:nvSpPr>
            <p:spPr>
              <a:xfrm rot="445285">
                <a:off x="2597091" y="1967575"/>
                <a:ext cx="380999" cy="108000"/>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6" name="TextBox 105"/>
            <p:cNvSpPr txBox="1"/>
            <p:nvPr/>
          </p:nvSpPr>
          <p:spPr>
            <a:xfrm>
              <a:off x="5295750" y="5256005"/>
              <a:ext cx="304892" cy="307777"/>
            </a:xfrm>
            <a:prstGeom prst="rect">
              <a:avLst/>
            </a:prstGeom>
            <a:noFill/>
          </p:spPr>
          <p:txBody>
            <a:bodyPr wrap="none" rtlCol="0">
              <a:spAutoFit/>
            </a:bodyPr>
            <a:lstStyle/>
            <a:p>
              <a:r>
                <a:rPr lang="en-US" sz="1400" dirty="0"/>
                <a:t>A</a:t>
              </a:r>
              <a:endParaRPr lang="en-GB" sz="1400" dirty="0"/>
            </a:p>
          </p:txBody>
        </p:sp>
      </p:grpSp>
      <p:sp>
        <p:nvSpPr>
          <p:cNvPr id="80" name="Rectangle 79"/>
          <p:cNvSpPr/>
          <p:nvPr/>
        </p:nvSpPr>
        <p:spPr>
          <a:xfrm rot="2705263">
            <a:off x="8072143" y="1256801"/>
            <a:ext cx="381000" cy="49494"/>
          </a:xfrm>
          <a:prstGeom prst="rect">
            <a:avLst/>
          </a:prstGeom>
          <a:solidFill>
            <a:srgbClr val="33CC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p:cNvSpPr txBox="1"/>
          <p:nvPr/>
        </p:nvSpPr>
        <p:spPr>
          <a:xfrm>
            <a:off x="4959382" y="1734110"/>
            <a:ext cx="412292" cy="338554"/>
          </a:xfrm>
          <a:prstGeom prst="rect">
            <a:avLst/>
          </a:prstGeom>
          <a:noFill/>
        </p:spPr>
        <p:txBody>
          <a:bodyPr wrap="none" rtlCol="0">
            <a:spAutoFit/>
          </a:bodyPr>
          <a:lstStyle/>
          <a:p>
            <a:r>
              <a:rPr lang="en-US" sz="1600" dirty="0">
                <a:solidFill>
                  <a:srgbClr val="0000FF"/>
                </a:solidFill>
              </a:rPr>
              <a:t>LL</a:t>
            </a:r>
            <a:endParaRPr lang="en-GB" sz="1600" dirty="0">
              <a:solidFill>
                <a:srgbClr val="0000FF"/>
              </a:solidFill>
            </a:endParaRPr>
          </a:p>
        </p:txBody>
      </p:sp>
      <p:sp>
        <p:nvSpPr>
          <p:cNvPr id="108" name="TextBox 107"/>
          <p:cNvSpPr txBox="1"/>
          <p:nvPr/>
        </p:nvSpPr>
        <p:spPr>
          <a:xfrm>
            <a:off x="8556087" y="1732621"/>
            <a:ext cx="412292" cy="338554"/>
          </a:xfrm>
          <a:prstGeom prst="rect">
            <a:avLst/>
          </a:prstGeom>
          <a:noFill/>
        </p:spPr>
        <p:txBody>
          <a:bodyPr wrap="none" rtlCol="0">
            <a:spAutoFit/>
          </a:bodyPr>
          <a:lstStyle/>
          <a:p>
            <a:r>
              <a:rPr lang="en-US" sz="1600" dirty="0">
                <a:solidFill>
                  <a:srgbClr val="0000FF"/>
                </a:solidFill>
              </a:rPr>
              <a:t>LL</a:t>
            </a:r>
            <a:endParaRPr lang="en-GB" sz="1600" dirty="0">
              <a:solidFill>
                <a:srgbClr val="0000FF"/>
              </a:solidFill>
            </a:endParaRPr>
          </a:p>
        </p:txBody>
      </p:sp>
      <p:sp>
        <p:nvSpPr>
          <p:cNvPr id="109" name="TextBox 108"/>
          <p:cNvSpPr txBox="1"/>
          <p:nvPr/>
        </p:nvSpPr>
        <p:spPr>
          <a:xfrm>
            <a:off x="4980593" y="3029510"/>
            <a:ext cx="412292" cy="338554"/>
          </a:xfrm>
          <a:prstGeom prst="rect">
            <a:avLst/>
          </a:prstGeom>
          <a:noFill/>
        </p:spPr>
        <p:txBody>
          <a:bodyPr wrap="none" rtlCol="0">
            <a:spAutoFit/>
          </a:bodyPr>
          <a:lstStyle/>
          <a:p>
            <a:r>
              <a:rPr lang="en-US" sz="1600" dirty="0">
                <a:solidFill>
                  <a:srgbClr val="0000FF"/>
                </a:solidFill>
              </a:rPr>
              <a:t>LL</a:t>
            </a:r>
            <a:endParaRPr lang="en-GB" sz="1600" dirty="0">
              <a:solidFill>
                <a:srgbClr val="0000FF"/>
              </a:solidFill>
            </a:endParaRPr>
          </a:p>
        </p:txBody>
      </p:sp>
      <p:sp>
        <p:nvSpPr>
          <p:cNvPr id="110" name="TextBox 109"/>
          <p:cNvSpPr txBox="1"/>
          <p:nvPr/>
        </p:nvSpPr>
        <p:spPr>
          <a:xfrm>
            <a:off x="8585700" y="2958853"/>
            <a:ext cx="412292" cy="338554"/>
          </a:xfrm>
          <a:prstGeom prst="rect">
            <a:avLst/>
          </a:prstGeom>
          <a:noFill/>
        </p:spPr>
        <p:txBody>
          <a:bodyPr wrap="none" rtlCol="0">
            <a:spAutoFit/>
          </a:bodyPr>
          <a:lstStyle/>
          <a:p>
            <a:r>
              <a:rPr lang="en-US" sz="1600" dirty="0">
                <a:solidFill>
                  <a:srgbClr val="0000FF"/>
                </a:solidFill>
              </a:rPr>
              <a:t>LL</a:t>
            </a:r>
            <a:endParaRPr lang="en-GB" sz="1600" dirty="0">
              <a:solidFill>
                <a:srgbClr val="0000FF"/>
              </a:solidFill>
            </a:endParaRPr>
          </a:p>
        </p:txBody>
      </p:sp>
      <p:sp>
        <p:nvSpPr>
          <p:cNvPr id="111" name="TextBox 110"/>
          <p:cNvSpPr txBox="1"/>
          <p:nvPr/>
        </p:nvSpPr>
        <p:spPr>
          <a:xfrm>
            <a:off x="6141235" y="592900"/>
            <a:ext cx="445956" cy="338554"/>
          </a:xfrm>
          <a:prstGeom prst="rect">
            <a:avLst/>
          </a:prstGeom>
          <a:noFill/>
        </p:spPr>
        <p:txBody>
          <a:bodyPr wrap="none" rtlCol="0">
            <a:spAutoFit/>
          </a:bodyPr>
          <a:lstStyle/>
          <a:p>
            <a:r>
              <a:rPr lang="en-US" sz="1600" dirty="0">
                <a:solidFill>
                  <a:srgbClr val="0000FF"/>
                </a:solidFill>
              </a:rPr>
              <a:t>HL</a:t>
            </a:r>
            <a:endParaRPr lang="en-GB" sz="1600" dirty="0">
              <a:solidFill>
                <a:srgbClr val="0000FF"/>
              </a:solidFill>
            </a:endParaRPr>
          </a:p>
        </p:txBody>
      </p:sp>
      <p:sp>
        <p:nvSpPr>
          <p:cNvPr id="112" name="TextBox 111"/>
          <p:cNvSpPr txBox="1"/>
          <p:nvPr/>
        </p:nvSpPr>
        <p:spPr>
          <a:xfrm>
            <a:off x="7466293" y="628288"/>
            <a:ext cx="445956" cy="338554"/>
          </a:xfrm>
          <a:prstGeom prst="rect">
            <a:avLst/>
          </a:prstGeom>
          <a:noFill/>
        </p:spPr>
        <p:txBody>
          <a:bodyPr wrap="none" rtlCol="0">
            <a:spAutoFit/>
          </a:bodyPr>
          <a:lstStyle/>
          <a:p>
            <a:r>
              <a:rPr lang="en-US" sz="1600" dirty="0">
                <a:solidFill>
                  <a:srgbClr val="0000FF"/>
                </a:solidFill>
              </a:rPr>
              <a:t>HL</a:t>
            </a:r>
            <a:endParaRPr lang="en-GB" sz="1600" dirty="0">
              <a:solidFill>
                <a:srgbClr val="0000FF"/>
              </a:solidFill>
            </a:endParaRPr>
          </a:p>
        </p:txBody>
      </p:sp>
      <p:sp>
        <p:nvSpPr>
          <p:cNvPr id="113" name="TextBox 112"/>
          <p:cNvSpPr txBox="1"/>
          <p:nvPr/>
        </p:nvSpPr>
        <p:spPr>
          <a:xfrm>
            <a:off x="5712165" y="4008951"/>
            <a:ext cx="445956" cy="338554"/>
          </a:xfrm>
          <a:prstGeom prst="rect">
            <a:avLst/>
          </a:prstGeom>
          <a:noFill/>
        </p:spPr>
        <p:txBody>
          <a:bodyPr wrap="none" rtlCol="0">
            <a:spAutoFit/>
          </a:bodyPr>
          <a:lstStyle/>
          <a:p>
            <a:r>
              <a:rPr lang="en-US" sz="1600" dirty="0">
                <a:solidFill>
                  <a:srgbClr val="0000FF"/>
                </a:solidFill>
              </a:rPr>
              <a:t>HL</a:t>
            </a:r>
            <a:endParaRPr lang="en-GB" sz="1600" dirty="0">
              <a:solidFill>
                <a:srgbClr val="0000FF"/>
              </a:solidFill>
            </a:endParaRPr>
          </a:p>
        </p:txBody>
      </p:sp>
      <p:sp>
        <p:nvSpPr>
          <p:cNvPr id="114" name="TextBox 113"/>
          <p:cNvSpPr txBox="1"/>
          <p:nvPr/>
        </p:nvSpPr>
        <p:spPr>
          <a:xfrm>
            <a:off x="7537289" y="4103406"/>
            <a:ext cx="445956" cy="338554"/>
          </a:xfrm>
          <a:prstGeom prst="rect">
            <a:avLst/>
          </a:prstGeom>
          <a:noFill/>
        </p:spPr>
        <p:txBody>
          <a:bodyPr wrap="none" rtlCol="0">
            <a:spAutoFit/>
          </a:bodyPr>
          <a:lstStyle/>
          <a:p>
            <a:r>
              <a:rPr lang="en-US" sz="1600" dirty="0">
                <a:solidFill>
                  <a:srgbClr val="0000FF"/>
                </a:solidFill>
              </a:rPr>
              <a:t>HL</a:t>
            </a:r>
            <a:endParaRPr lang="en-GB" sz="1600" dirty="0">
              <a:solidFill>
                <a:srgbClr val="0000FF"/>
              </a:solidFill>
            </a:endParaRPr>
          </a:p>
        </p:txBody>
      </p:sp>
      <p:cxnSp>
        <p:nvCxnSpPr>
          <p:cNvPr id="49" name="Straight Connector 48"/>
          <p:cNvCxnSpPr/>
          <p:nvPr/>
        </p:nvCxnSpPr>
        <p:spPr>
          <a:xfrm flipV="1">
            <a:off x="5263927" y="1281064"/>
            <a:ext cx="51935" cy="5293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8570179" y="3698383"/>
            <a:ext cx="51935" cy="5293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8170923" y="930876"/>
            <a:ext cx="57022" cy="6044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5598528" y="1815555"/>
            <a:ext cx="2723973" cy="523220"/>
          </a:xfrm>
          <a:prstGeom prst="rect">
            <a:avLst/>
          </a:prstGeom>
        </p:spPr>
        <p:txBody>
          <a:bodyPr wrap="square">
            <a:spAutoFit/>
          </a:bodyPr>
          <a:lstStyle/>
          <a:p>
            <a:r>
              <a:rPr lang="en-US" sz="1400" dirty="0">
                <a:solidFill>
                  <a:schemeClr val="bg1">
                    <a:lumMod val="50000"/>
                  </a:schemeClr>
                </a:solidFill>
              </a:rPr>
              <a:t>A – upgraded ex-LEP </a:t>
            </a:r>
            <a:r>
              <a:rPr lang="en-US" sz="1400" dirty="0" err="1">
                <a:solidFill>
                  <a:schemeClr val="bg1">
                    <a:lumMod val="50000"/>
                  </a:schemeClr>
                </a:solidFill>
              </a:rPr>
              <a:t>cryo</a:t>
            </a:r>
            <a:r>
              <a:rPr lang="en-US" sz="1400" dirty="0">
                <a:solidFill>
                  <a:schemeClr val="bg1">
                    <a:lumMod val="50000"/>
                  </a:schemeClr>
                </a:solidFill>
              </a:rPr>
              <a:t> plant</a:t>
            </a:r>
          </a:p>
          <a:p>
            <a:r>
              <a:rPr lang="en-US" sz="1400" dirty="0">
                <a:solidFill>
                  <a:schemeClr val="bg1">
                    <a:lumMod val="50000"/>
                  </a:schemeClr>
                </a:solidFill>
              </a:rPr>
              <a:t>B – new LHC cryogenic plant</a:t>
            </a:r>
          </a:p>
        </p:txBody>
      </p:sp>
      <p:sp>
        <p:nvSpPr>
          <p:cNvPr id="125" name="Rectangle 124"/>
          <p:cNvSpPr/>
          <p:nvPr/>
        </p:nvSpPr>
        <p:spPr>
          <a:xfrm>
            <a:off x="5949017" y="2904898"/>
            <a:ext cx="2104317" cy="523220"/>
          </a:xfrm>
          <a:prstGeom prst="rect">
            <a:avLst/>
          </a:prstGeom>
        </p:spPr>
        <p:txBody>
          <a:bodyPr wrap="square">
            <a:spAutoFit/>
          </a:bodyPr>
          <a:lstStyle/>
          <a:p>
            <a:pPr lvl="0"/>
            <a:r>
              <a:rPr lang="en-US" sz="1400" dirty="0">
                <a:solidFill>
                  <a:schemeClr val="bg1">
                    <a:lumMod val="50000"/>
                  </a:schemeClr>
                </a:solidFill>
              </a:rPr>
              <a:t>LL – Low Load sector</a:t>
            </a:r>
          </a:p>
          <a:p>
            <a:pPr lvl="0"/>
            <a:r>
              <a:rPr lang="en-US" sz="1400" dirty="0">
                <a:solidFill>
                  <a:schemeClr val="bg1">
                    <a:lumMod val="50000"/>
                  </a:schemeClr>
                </a:solidFill>
              </a:rPr>
              <a:t>HL – High Load sector</a:t>
            </a:r>
          </a:p>
        </p:txBody>
      </p:sp>
      <p:cxnSp>
        <p:nvCxnSpPr>
          <p:cNvPr id="129" name="Straight Connector 128"/>
          <p:cNvCxnSpPr>
            <a:stCxn id="60" idx="6"/>
          </p:cNvCxnSpPr>
          <p:nvPr/>
        </p:nvCxnSpPr>
        <p:spPr>
          <a:xfrm>
            <a:off x="8081849" y="1107433"/>
            <a:ext cx="42033" cy="3628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8386156" y="1406538"/>
            <a:ext cx="57022" cy="604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1" name="Straight Connector 130"/>
          <p:cNvCxnSpPr>
            <a:endCxn id="57" idx="2"/>
          </p:cNvCxnSpPr>
          <p:nvPr/>
        </p:nvCxnSpPr>
        <p:spPr>
          <a:xfrm flipV="1">
            <a:off x="5747540" y="1079184"/>
            <a:ext cx="40874" cy="3391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2" name="Straight Connector 131"/>
          <p:cNvCxnSpPr>
            <a:endCxn id="68" idx="6"/>
          </p:cNvCxnSpPr>
          <p:nvPr/>
        </p:nvCxnSpPr>
        <p:spPr>
          <a:xfrm flipV="1">
            <a:off x="8382632" y="3616190"/>
            <a:ext cx="43430" cy="512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8108449" y="3910324"/>
            <a:ext cx="55971" cy="5979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rot="7992408">
            <a:off x="8079337" y="3777380"/>
            <a:ext cx="381000" cy="49494"/>
          </a:xfrm>
          <a:prstGeom prst="rect">
            <a:avLst/>
          </a:prstGeom>
          <a:solidFill>
            <a:srgbClr val="33CC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4" name="Straight Connector 133"/>
          <p:cNvCxnSpPr/>
          <p:nvPr/>
        </p:nvCxnSpPr>
        <p:spPr>
          <a:xfrm>
            <a:off x="6623552" y="4396868"/>
            <a:ext cx="76200" cy="1624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rot="1105724">
            <a:off x="6281666" y="4312968"/>
            <a:ext cx="381000" cy="49494"/>
          </a:xfrm>
          <a:prstGeom prst="rect">
            <a:avLst/>
          </a:prstGeom>
          <a:solidFill>
            <a:srgbClr val="33CC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6" name="Straight Connector 135"/>
          <p:cNvCxnSpPr/>
          <p:nvPr/>
        </p:nvCxnSpPr>
        <p:spPr>
          <a:xfrm>
            <a:off x="5350622" y="3577544"/>
            <a:ext cx="35454" cy="4060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rot="2698129">
            <a:off x="5325305" y="3724976"/>
            <a:ext cx="381000" cy="49494"/>
          </a:xfrm>
          <a:prstGeom prst="rect">
            <a:avLst/>
          </a:prstGeom>
          <a:solidFill>
            <a:srgbClr val="33CC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3" name="Straight Connector 142"/>
          <p:cNvCxnSpPr/>
          <p:nvPr/>
        </p:nvCxnSpPr>
        <p:spPr>
          <a:xfrm flipH="1">
            <a:off x="5446641" y="1381346"/>
            <a:ext cx="34167" cy="3896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5894490" y="2399559"/>
            <a:ext cx="2222991" cy="400110"/>
          </a:xfrm>
          <a:prstGeom prst="rect">
            <a:avLst/>
          </a:prstGeom>
          <a:noFill/>
        </p:spPr>
        <p:txBody>
          <a:bodyPr wrap="square" rtlCol="0">
            <a:spAutoFit/>
          </a:bodyPr>
          <a:lstStyle/>
          <a:p>
            <a:pPr algn="ctr"/>
            <a:r>
              <a:rPr lang="fr-FR" sz="2000" b="1" dirty="0"/>
              <a:t>LHC Cryogenics</a:t>
            </a:r>
          </a:p>
        </p:txBody>
      </p:sp>
      <p:pic>
        <p:nvPicPr>
          <p:cNvPr id="123" name="Picture 1">
            <a:extLst>
              <a:ext uri="{FF2B5EF4-FFF2-40B4-BE49-F238E27FC236}">
                <a16:creationId xmlns:a16="http://schemas.microsoft.com/office/drawing/2014/main" id="{CEAB6360-35FB-4E78-A8B4-88139300ABB7}"/>
              </a:ext>
            </a:extLst>
          </p:cNvPr>
          <p:cNvPicPr>
            <a:picLocks noChangeAspect="1"/>
          </p:cNvPicPr>
          <p:nvPr/>
        </p:nvPicPr>
        <p:blipFill>
          <a:blip r:embed="rId3"/>
          <a:stretch>
            <a:fillRect/>
          </a:stretch>
        </p:blipFill>
        <p:spPr>
          <a:xfrm>
            <a:off x="76200" y="669100"/>
            <a:ext cx="4898640" cy="2664296"/>
          </a:xfrm>
          <a:prstGeom prst="rect">
            <a:avLst/>
          </a:prstGeom>
        </p:spPr>
      </p:pic>
      <p:sp>
        <p:nvSpPr>
          <p:cNvPr id="137" name="TextBox 17">
            <a:extLst>
              <a:ext uri="{FF2B5EF4-FFF2-40B4-BE49-F238E27FC236}">
                <a16:creationId xmlns:a16="http://schemas.microsoft.com/office/drawing/2014/main" id="{1EC97474-1EBD-463C-9E42-07783DACCAA5}"/>
              </a:ext>
            </a:extLst>
          </p:cNvPr>
          <p:cNvSpPr txBox="1">
            <a:spLocks noChangeArrowheads="1"/>
          </p:cNvSpPr>
          <p:nvPr/>
        </p:nvSpPr>
        <p:spPr bwMode="auto">
          <a:xfrm>
            <a:off x="457202" y="3419505"/>
            <a:ext cx="4182095" cy="830997"/>
          </a:xfrm>
          <a:prstGeom prst="rect">
            <a:avLst/>
          </a:prstGeom>
          <a:solidFill>
            <a:srgbClr val="FFE38B"/>
          </a:solidFill>
          <a:ln w="9525">
            <a:noFill/>
            <a:miter lim="800000"/>
            <a:headEnd/>
            <a:tailEnd/>
          </a:ln>
        </p:spPr>
        <p:txBody>
          <a:bodyPr wrap="square">
            <a:spAutoFit/>
          </a:bodyPr>
          <a:lstStyle/>
          <a:p>
            <a:pPr eaLnBrk="0" hangingPunct="0">
              <a:buFont typeface="Wingdings" pitchFamily="2" charset="2"/>
              <a:buChar char="Ø"/>
            </a:pPr>
            <a:r>
              <a:rPr lang="en-US" sz="1600" b="1" dirty="0"/>
              <a:t> circumference  </a:t>
            </a:r>
            <a:r>
              <a:rPr lang="en-US" sz="1600" b="1" dirty="0">
                <a:sym typeface="Wingdings" pitchFamily="2" charset="2"/>
              </a:rPr>
              <a:t> </a:t>
            </a:r>
            <a:r>
              <a:rPr lang="en-US" sz="1600" b="1" dirty="0"/>
              <a:t>~ 27 km,</a:t>
            </a:r>
          </a:p>
          <a:p>
            <a:pPr>
              <a:buFont typeface="Wingdings" pitchFamily="2" charset="2"/>
              <a:buChar char="Ø"/>
            </a:pPr>
            <a:r>
              <a:rPr lang="en-US" sz="1600" b="1" dirty="0"/>
              <a:t> constructed at ~ 100 m underground, </a:t>
            </a:r>
          </a:p>
          <a:p>
            <a:pPr>
              <a:buFont typeface="Wingdings" pitchFamily="2" charset="2"/>
              <a:buChar char="Ø"/>
            </a:pPr>
            <a:r>
              <a:rPr lang="en-US" sz="1600" b="1" dirty="0"/>
              <a:t> the accelerator ring inclination is 1.4 %</a:t>
            </a:r>
            <a:endParaRPr lang="en-US" dirty="0"/>
          </a:p>
        </p:txBody>
      </p:sp>
      <p:sp>
        <p:nvSpPr>
          <p:cNvPr id="138" name="TextBox 5">
            <a:extLst>
              <a:ext uri="{FF2B5EF4-FFF2-40B4-BE49-F238E27FC236}">
                <a16:creationId xmlns:a16="http://schemas.microsoft.com/office/drawing/2014/main" id="{1392AD48-917F-479B-915F-253A4854EABF}"/>
              </a:ext>
            </a:extLst>
          </p:cNvPr>
          <p:cNvSpPr txBox="1"/>
          <p:nvPr/>
        </p:nvSpPr>
        <p:spPr>
          <a:xfrm>
            <a:off x="951502" y="4401174"/>
            <a:ext cx="3070072" cy="1754326"/>
          </a:xfrm>
          <a:prstGeom prst="rect">
            <a:avLst/>
          </a:prstGeom>
          <a:noFill/>
        </p:spPr>
        <p:txBody>
          <a:bodyPr wrap="none" rtlCol="0">
            <a:spAutoFit/>
          </a:bodyPr>
          <a:lstStyle/>
          <a:p>
            <a:pPr algn="ctr"/>
            <a:r>
              <a:rPr lang="en-US" b="1" dirty="0"/>
              <a:t>LHC cryogenics:</a:t>
            </a:r>
          </a:p>
          <a:p>
            <a:pPr algn="ctr"/>
            <a:r>
              <a:rPr lang="en-US" dirty="0"/>
              <a:t>8 x 18 kW @ 4.5 K</a:t>
            </a:r>
          </a:p>
          <a:p>
            <a:pPr algn="ctr"/>
            <a:r>
              <a:rPr lang="en-US" dirty="0"/>
              <a:t>1800 </a:t>
            </a:r>
            <a:r>
              <a:rPr lang="en-US" dirty="0" err="1"/>
              <a:t>sc</a:t>
            </a:r>
            <a:r>
              <a:rPr lang="en-US" dirty="0"/>
              <a:t> magnets</a:t>
            </a:r>
          </a:p>
          <a:p>
            <a:pPr algn="ctr"/>
            <a:r>
              <a:rPr lang="en-US" dirty="0"/>
              <a:t>24 km &amp; 20 kW @ 1.8 K</a:t>
            </a:r>
          </a:p>
          <a:p>
            <a:pPr algn="ctr"/>
            <a:r>
              <a:rPr lang="en-US" dirty="0"/>
              <a:t>37 000 tons @ 1.9 K</a:t>
            </a:r>
          </a:p>
          <a:p>
            <a:pPr algn="ctr"/>
            <a:r>
              <a:rPr lang="en-US" dirty="0"/>
              <a:t>130 tons of helium inventory</a:t>
            </a:r>
            <a:endParaRPr lang="en-GB" dirty="0"/>
          </a:p>
        </p:txBody>
      </p:sp>
      <p:sp>
        <p:nvSpPr>
          <p:cNvPr id="121" name="ZoneTexte 120">
            <a:extLst>
              <a:ext uri="{FF2B5EF4-FFF2-40B4-BE49-F238E27FC236}">
                <a16:creationId xmlns:a16="http://schemas.microsoft.com/office/drawing/2014/main" id="{25260199-7ECB-43C0-8C95-ADEB197466C6}"/>
              </a:ext>
            </a:extLst>
          </p:cNvPr>
          <p:cNvSpPr txBox="1"/>
          <p:nvPr/>
        </p:nvSpPr>
        <p:spPr>
          <a:xfrm>
            <a:off x="0" y="2"/>
            <a:ext cx="9144000" cy="584775"/>
          </a:xfrm>
          <a:prstGeom prst="rect">
            <a:avLst/>
          </a:prstGeom>
          <a:noFill/>
        </p:spPr>
        <p:txBody>
          <a:bodyPr wrap="square" rtlCol="0">
            <a:spAutoFit/>
          </a:bodyPr>
          <a:lstStyle/>
          <a:p>
            <a:pPr algn="ctr"/>
            <a:r>
              <a:rPr lang="fr-FR" sz="3200" b="1" dirty="0"/>
              <a:t>LHC Cryogenic System Architecture</a:t>
            </a:r>
          </a:p>
        </p:txBody>
      </p:sp>
      <p:sp>
        <p:nvSpPr>
          <p:cNvPr id="21" name="Slide Number Placeholder 20"/>
          <p:cNvSpPr>
            <a:spLocks noGrp="1"/>
          </p:cNvSpPr>
          <p:nvPr>
            <p:ph type="sldNum" sz="quarter" idx="10"/>
          </p:nvPr>
        </p:nvSpPr>
        <p:spPr/>
        <p:txBody>
          <a:bodyPr/>
          <a:lstStyle/>
          <a:p>
            <a:fld id="{4DF33A98-D41E-43A5-8F90-E73BFC263353}" type="slidenum">
              <a:rPr lang="en-GB" smtClean="0"/>
              <a:pPr/>
              <a:t>3</a:t>
            </a:fld>
            <a:endParaRPr lang="en-GB" dirty="0"/>
          </a:p>
        </p:txBody>
      </p:sp>
    </p:spTree>
    <p:extLst>
      <p:ext uri="{BB962C8B-B14F-4D97-AF65-F5344CB8AC3E}">
        <p14:creationId xmlns:p14="http://schemas.microsoft.com/office/powerpoint/2010/main" val="72974104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p:cNvPicPr>
            <a:picLocks noChangeAspect="1"/>
          </p:cNvPicPr>
          <p:nvPr/>
        </p:nvPicPr>
        <p:blipFill rotWithShape="1">
          <a:blip r:embed="rId3"/>
          <a:srcRect t="11286"/>
          <a:stretch/>
        </p:blipFill>
        <p:spPr>
          <a:xfrm>
            <a:off x="495300" y="591559"/>
            <a:ext cx="8153400" cy="5677019"/>
          </a:xfrm>
          <a:prstGeom prst="rect">
            <a:avLst/>
          </a:prstGeom>
        </p:spPr>
      </p:pic>
      <p:sp>
        <p:nvSpPr>
          <p:cNvPr id="21" name="ZoneTexte 20"/>
          <p:cNvSpPr txBox="1"/>
          <p:nvPr/>
        </p:nvSpPr>
        <p:spPr>
          <a:xfrm>
            <a:off x="457200" y="2362200"/>
            <a:ext cx="8229600" cy="1754326"/>
          </a:xfrm>
          <a:prstGeom prst="rect">
            <a:avLst/>
          </a:prstGeom>
          <a:solidFill>
            <a:schemeClr val="bg1"/>
          </a:solidFill>
          <a:ln>
            <a:solidFill>
              <a:schemeClr val="dk1">
                <a:shade val="60000"/>
                <a:satMod val="300000"/>
              </a:schemeClr>
            </a:solidFill>
          </a:ln>
        </p:spPr>
        <p:txBody>
          <a:bodyPr wrap="square" rtlCol="0">
            <a:spAutoFit/>
          </a:bodyPr>
          <a:lstStyle/>
          <a:p>
            <a:r>
              <a:rPr lang="en-US" b="1" u="sng" dirty="0">
                <a:solidFill>
                  <a:srgbClr val="FF0000"/>
                </a:solidFill>
                <a:effectLst>
                  <a:outerShdw blurRad="38100" dist="38100" dir="2700000" algn="tl">
                    <a:srgbClr val="000000">
                      <a:alpha val="43137"/>
                    </a:srgbClr>
                  </a:outerShdw>
                </a:effectLst>
              </a:rPr>
              <a:t>Set of cryogenic conditions</a:t>
            </a:r>
            <a:r>
              <a:rPr lang="en-US" dirty="0">
                <a:solidFill>
                  <a:srgbClr val="FF0000"/>
                </a:solidFill>
                <a:effectLst>
                  <a:outerShdw blurRad="38100" dist="38100" dir="2700000" algn="tl">
                    <a:srgbClr val="000000">
                      <a:alpha val="43137"/>
                    </a:srgbClr>
                  </a:outerShdw>
                </a:effectLst>
              </a:rPr>
              <a:t>:</a:t>
            </a:r>
          </a:p>
          <a:p>
            <a:endParaRPr lang="en-US" dirty="0"/>
          </a:p>
          <a:p>
            <a:pPr marL="285750" indent="-285750">
              <a:buFontTx/>
              <a:buChar char="-"/>
            </a:pPr>
            <a:r>
              <a:rPr lang="en-US" dirty="0"/>
              <a:t>to start powering </a:t>
            </a:r>
            <a:r>
              <a:rPr lang="en-US" b="1" dirty="0"/>
              <a:t>(Cryo Start – CS)</a:t>
            </a:r>
          </a:p>
          <a:p>
            <a:pPr marL="285750" indent="-285750">
              <a:buFontTx/>
              <a:buChar char="-"/>
            </a:pPr>
            <a:r>
              <a:rPr lang="en-US" dirty="0"/>
              <a:t>to keep the magnets powered </a:t>
            </a:r>
            <a:r>
              <a:rPr lang="en-US" b="1" dirty="0"/>
              <a:t>(Cryo Maintain – CM)</a:t>
            </a:r>
            <a:r>
              <a:rPr lang="en-US" dirty="0"/>
              <a:t>…</a:t>
            </a:r>
          </a:p>
          <a:p>
            <a:endParaRPr lang="en-US" dirty="0"/>
          </a:p>
          <a:p>
            <a:r>
              <a:rPr lang="en-US" dirty="0"/>
              <a:t>… </a:t>
            </a:r>
            <a:r>
              <a:rPr lang="en-US" dirty="0">
                <a:effectLst>
                  <a:outerShdw blurRad="38100" dist="38100" dir="2700000" algn="tl">
                    <a:srgbClr val="000000">
                      <a:alpha val="43137"/>
                    </a:srgbClr>
                  </a:outerShdw>
                </a:effectLst>
              </a:rPr>
              <a:t>and in the end </a:t>
            </a:r>
            <a:r>
              <a:rPr lang="en-US" b="1" dirty="0">
                <a:solidFill>
                  <a:srgbClr val="FF0000"/>
                </a:solidFill>
                <a:effectLst>
                  <a:outerShdw blurRad="38100" dist="38100" dir="2700000" algn="tl">
                    <a:srgbClr val="000000">
                      <a:alpha val="43137"/>
                    </a:srgbClr>
                  </a:outerShdw>
                </a:effectLst>
              </a:rPr>
              <a:t>to allow for beams to circulate</a:t>
            </a:r>
            <a:r>
              <a:rPr lang="en-US" dirty="0">
                <a:effectLst>
                  <a:outerShdw blurRad="38100" dist="38100" dir="2700000" algn="tl">
                    <a:srgbClr val="000000">
                      <a:alpha val="43137"/>
                    </a:srgbClr>
                  </a:outerShdw>
                </a:effectLst>
              </a:rPr>
              <a:t>, and for physics production !</a:t>
            </a:r>
          </a:p>
        </p:txBody>
      </p:sp>
      <p:sp>
        <p:nvSpPr>
          <p:cNvPr id="11" name="ZoneTexte 10">
            <a:extLst>
              <a:ext uri="{FF2B5EF4-FFF2-40B4-BE49-F238E27FC236}">
                <a16:creationId xmlns:a16="http://schemas.microsoft.com/office/drawing/2014/main" id="{F94DC58A-465A-4264-AE90-5B8DDCCFA598}"/>
              </a:ext>
            </a:extLst>
          </p:cNvPr>
          <p:cNvSpPr txBox="1"/>
          <p:nvPr/>
        </p:nvSpPr>
        <p:spPr>
          <a:xfrm>
            <a:off x="0" y="2"/>
            <a:ext cx="9144000" cy="584775"/>
          </a:xfrm>
          <a:prstGeom prst="rect">
            <a:avLst/>
          </a:prstGeom>
          <a:noFill/>
        </p:spPr>
        <p:txBody>
          <a:bodyPr wrap="square" rtlCol="0">
            <a:spAutoFit/>
          </a:bodyPr>
          <a:lstStyle/>
          <a:p>
            <a:pPr algn="ctr"/>
            <a:r>
              <a:rPr lang="fr-FR" sz="3200" b="1" dirty="0"/>
              <a:t>Cryogenic Conditions Definition</a:t>
            </a:r>
          </a:p>
        </p:txBody>
      </p:sp>
      <p:sp>
        <p:nvSpPr>
          <p:cNvPr id="2" name="Slide Number Placeholder 1"/>
          <p:cNvSpPr>
            <a:spLocks noGrp="1"/>
          </p:cNvSpPr>
          <p:nvPr>
            <p:ph type="sldNum" sz="quarter" idx="10"/>
          </p:nvPr>
        </p:nvSpPr>
        <p:spPr/>
        <p:txBody>
          <a:bodyPr/>
          <a:lstStyle/>
          <a:p>
            <a:fld id="{4DF33A98-D41E-43A5-8F90-E73BFC263353}" type="slidenum">
              <a:rPr lang="en-GB" smtClean="0"/>
              <a:pPr/>
              <a:t>4</a:t>
            </a:fld>
            <a:endParaRPr lang="en-GB" dirty="0"/>
          </a:p>
        </p:txBody>
      </p:sp>
    </p:spTree>
    <p:extLst>
      <p:ext uri="{BB962C8B-B14F-4D97-AF65-F5344CB8AC3E}">
        <p14:creationId xmlns:p14="http://schemas.microsoft.com/office/powerpoint/2010/main" val="537579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p:cNvSpPr txBox="1"/>
          <p:nvPr/>
        </p:nvSpPr>
        <p:spPr>
          <a:xfrm>
            <a:off x="304800" y="880958"/>
            <a:ext cx="6324600" cy="923330"/>
          </a:xfrm>
          <a:prstGeom prst="rect">
            <a:avLst/>
          </a:prstGeom>
          <a:solidFill>
            <a:schemeClr val="bg1"/>
          </a:solidFill>
          <a:ln>
            <a:solidFill>
              <a:schemeClr val="dk1">
                <a:shade val="60000"/>
                <a:satMod val="300000"/>
              </a:schemeClr>
            </a:solidFill>
          </a:ln>
        </p:spPr>
        <p:txBody>
          <a:bodyPr wrap="square" rtlCol="0">
            <a:spAutoFit/>
          </a:bodyPr>
          <a:lstStyle/>
          <a:p>
            <a:r>
              <a:rPr lang="en-US" b="1" u="sng" dirty="0"/>
              <a:t>Set of cryogenic conditions</a:t>
            </a:r>
            <a:r>
              <a:rPr lang="en-US" dirty="0"/>
              <a:t>:</a:t>
            </a:r>
          </a:p>
          <a:p>
            <a:pPr marL="285750" indent="-285750">
              <a:buFontTx/>
              <a:buChar char="-"/>
            </a:pPr>
            <a:r>
              <a:rPr lang="en-US" dirty="0"/>
              <a:t>to start powering (Cryo Start – CS)</a:t>
            </a:r>
          </a:p>
          <a:p>
            <a:pPr marL="285750" indent="-285750">
              <a:buFontTx/>
              <a:buChar char="-"/>
            </a:pPr>
            <a:r>
              <a:rPr lang="en-US" dirty="0"/>
              <a:t>to keep the magnets powered (Cryo Maintain – CM)</a:t>
            </a:r>
          </a:p>
        </p:txBody>
      </p:sp>
      <p:sp>
        <p:nvSpPr>
          <p:cNvPr id="11" name="ZoneTexte 10">
            <a:extLst>
              <a:ext uri="{FF2B5EF4-FFF2-40B4-BE49-F238E27FC236}">
                <a16:creationId xmlns:a16="http://schemas.microsoft.com/office/drawing/2014/main" id="{F94DC58A-465A-4264-AE90-5B8DDCCFA598}"/>
              </a:ext>
            </a:extLst>
          </p:cNvPr>
          <p:cNvSpPr txBox="1"/>
          <p:nvPr/>
        </p:nvSpPr>
        <p:spPr>
          <a:xfrm>
            <a:off x="0" y="2"/>
            <a:ext cx="9144000" cy="584775"/>
          </a:xfrm>
          <a:prstGeom prst="rect">
            <a:avLst/>
          </a:prstGeom>
          <a:noFill/>
        </p:spPr>
        <p:txBody>
          <a:bodyPr wrap="square" rtlCol="0">
            <a:spAutoFit/>
          </a:bodyPr>
          <a:lstStyle/>
          <a:p>
            <a:pPr algn="ctr"/>
            <a:r>
              <a:rPr lang="fr-FR" sz="3200" b="1" dirty="0"/>
              <a:t>Example for magnet temperature</a:t>
            </a:r>
          </a:p>
        </p:txBody>
      </p:sp>
      <p:sp>
        <p:nvSpPr>
          <p:cNvPr id="2" name="Flèche : haut 1">
            <a:extLst>
              <a:ext uri="{FF2B5EF4-FFF2-40B4-BE49-F238E27FC236}">
                <a16:creationId xmlns:a16="http://schemas.microsoft.com/office/drawing/2014/main" id="{4E17B57F-EBCF-420A-9C8E-C4E9677E18C8}"/>
              </a:ext>
            </a:extLst>
          </p:cNvPr>
          <p:cNvSpPr/>
          <p:nvPr/>
        </p:nvSpPr>
        <p:spPr>
          <a:xfrm>
            <a:off x="2819400" y="2652946"/>
            <a:ext cx="609600" cy="2895600"/>
          </a:xfrm>
          <a:prstGeom prst="upArrow">
            <a:avLst/>
          </a:prstGeom>
          <a:gradFill flip="none" rotWithShape="1">
            <a:gsLst>
              <a:gs pos="0">
                <a:schemeClr val="dk1">
                  <a:tint val="73000"/>
                  <a:satMod val="150000"/>
                  <a:alpha val="0"/>
                </a:schemeClr>
              </a:gs>
              <a:gs pos="25000">
                <a:schemeClr val="dk1">
                  <a:tint val="96000"/>
                  <a:shade val="80000"/>
                  <a:satMod val="105000"/>
                </a:schemeClr>
              </a:gs>
              <a:gs pos="38000">
                <a:schemeClr val="dk1">
                  <a:tint val="96000"/>
                  <a:shade val="59000"/>
                  <a:satMod val="120000"/>
                </a:schemeClr>
              </a:gs>
              <a:gs pos="55000">
                <a:schemeClr val="dk1">
                  <a:shade val="57000"/>
                  <a:satMod val="120000"/>
                </a:schemeClr>
              </a:gs>
              <a:gs pos="80000">
                <a:schemeClr val="dk1">
                  <a:shade val="56000"/>
                  <a:satMod val="145000"/>
                </a:schemeClr>
              </a:gs>
              <a:gs pos="88000">
                <a:schemeClr val="dk1">
                  <a:shade val="63000"/>
                  <a:satMod val="160000"/>
                </a:schemeClr>
              </a:gs>
              <a:gs pos="100000">
                <a:schemeClr val="dk1">
                  <a:tint val="99555"/>
                  <a:satMod val="155000"/>
                </a:schemeClr>
              </a:gs>
            </a:gsLst>
            <a:lin ang="54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848FDC68-34B2-4E57-A8F6-EF63267F672D}"/>
              </a:ext>
            </a:extLst>
          </p:cNvPr>
          <p:cNvSpPr txBox="1"/>
          <p:nvPr/>
        </p:nvSpPr>
        <p:spPr>
          <a:xfrm>
            <a:off x="3418200" y="3276600"/>
            <a:ext cx="849000" cy="369332"/>
          </a:xfrm>
          <a:prstGeom prst="rect">
            <a:avLst/>
          </a:prstGeom>
          <a:solidFill>
            <a:schemeClr val="bg1"/>
          </a:solidFill>
          <a:ln>
            <a:noFill/>
          </a:ln>
        </p:spPr>
        <p:txBody>
          <a:bodyPr wrap="square" rtlCol="0">
            <a:spAutoFit/>
          </a:bodyPr>
          <a:lstStyle/>
          <a:p>
            <a:r>
              <a:rPr lang="en-US" dirty="0"/>
              <a:t>2.15 K</a:t>
            </a:r>
          </a:p>
        </p:txBody>
      </p:sp>
      <p:cxnSp>
        <p:nvCxnSpPr>
          <p:cNvPr id="4" name="Connecteur droit 3">
            <a:extLst>
              <a:ext uri="{FF2B5EF4-FFF2-40B4-BE49-F238E27FC236}">
                <a16:creationId xmlns:a16="http://schemas.microsoft.com/office/drawing/2014/main" id="{0829C2A3-7950-4C94-92C1-ADBE54307FFC}"/>
              </a:ext>
            </a:extLst>
          </p:cNvPr>
          <p:cNvCxnSpPr/>
          <p:nvPr/>
        </p:nvCxnSpPr>
        <p:spPr>
          <a:xfrm>
            <a:off x="2884800" y="3461266"/>
            <a:ext cx="468000" cy="0"/>
          </a:xfrm>
          <a:prstGeom prst="line">
            <a:avLst/>
          </a:prstGeom>
        </p:spPr>
        <p:style>
          <a:lnRef idx="2">
            <a:schemeClr val="dk1"/>
          </a:lnRef>
          <a:fillRef idx="0">
            <a:schemeClr val="dk1"/>
          </a:fillRef>
          <a:effectRef idx="1">
            <a:schemeClr val="dk1"/>
          </a:effectRef>
          <a:fontRef idx="minor">
            <a:schemeClr val="tx1"/>
          </a:fontRef>
        </p:style>
      </p:cxnSp>
      <p:sp>
        <p:nvSpPr>
          <p:cNvPr id="12" name="ZoneTexte 11">
            <a:extLst>
              <a:ext uri="{FF2B5EF4-FFF2-40B4-BE49-F238E27FC236}">
                <a16:creationId xmlns:a16="http://schemas.microsoft.com/office/drawing/2014/main" id="{0378D0BB-5E7F-404A-BEB7-E221A0378881}"/>
              </a:ext>
            </a:extLst>
          </p:cNvPr>
          <p:cNvSpPr txBox="1"/>
          <p:nvPr/>
        </p:nvSpPr>
        <p:spPr>
          <a:xfrm>
            <a:off x="3429000" y="4036078"/>
            <a:ext cx="914400" cy="369332"/>
          </a:xfrm>
          <a:prstGeom prst="rect">
            <a:avLst/>
          </a:prstGeom>
          <a:solidFill>
            <a:schemeClr val="bg1"/>
          </a:solidFill>
          <a:ln>
            <a:noFill/>
          </a:ln>
        </p:spPr>
        <p:txBody>
          <a:bodyPr wrap="square" rtlCol="0">
            <a:spAutoFit/>
          </a:bodyPr>
          <a:lstStyle/>
          <a:p>
            <a:r>
              <a:rPr lang="en-US" dirty="0"/>
              <a:t>2.05 K</a:t>
            </a:r>
          </a:p>
        </p:txBody>
      </p:sp>
      <p:cxnSp>
        <p:nvCxnSpPr>
          <p:cNvPr id="13" name="Connecteur droit 12">
            <a:extLst>
              <a:ext uri="{FF2B5EF4-FFF2-40B4-BE49-F238E27FC236}">
                <a16:creationId xmlns:a16="http://schemas.microsoft.com/office/drawing/2014/main" id="{8727FB9A-7A62-45A6-A7B9-6379FBEBB604}"/>
              </a:ext>
            </a:extLst>
          </p:cNvPr>
          <p:cNvCxnSpPr/>
          <p:nvPr/>
        </p:nvCxnSpPr>
        <p:spPr>
          <a:xfrm>
            <a:off x="2895600" y="4220744"/>
            <a:ext cx="468000" cy="0"/>
          </a:xfrm>
          <a:prstGeom prst="line">
            <a:avLst/>
          </a:prstGeom>
        </p:spPr>
        <p:style>
          <a:lnRef idx="2">
            <a:schemeClr val="dk1"/>
          </a:lnRef>
          <a:fillRef idx="0">
            <a:schemeClr val="dk1"/>
          </a:fillRef>
          <a:effectRef idx="1">
            <a:schemeClr val="dk1"/>
          </a:effectRef>
          <a:fontRef idx="minor">
            <a:schemeClr val="tx1"/>
          </a:fontRef>
        </p:style>
      </p:cxnSp>
      <p:sp>
        <p:nvSpPr>
          <p:cNvPr id="14" name="ZoneTexte 13">
            <a:extLst>
              <a:ext uri="{FF2B5EF4-FFF2-40B4-BE49-F238E27FC236}">
                <a16:creationId xmlns:a16="http://schemas.microsoft.com/office/drawing/2014/main" id="{A56894F9-8FFD-48BB-93CC-361BA6258C34}"/>
              </a:ext>
            </a:extLst>
          </p:cNvPr>
          <p:cNvSpPr txBox="1"/>
          <p:nvPr/>
        </p:nvSpPr>
        <p:spPr>
          <a:xfrm>
            <a:off x="1828800" y="2258409"/>
            <a:ext cx="2819400" cy="369332"/>
          </a:xfrm>
          <a:prstGeom prst="rect">
            <a:avLst/>
          </a:prstGeom>
          <a:solidFill>
            <a:schemeClr val="bg1"/>
          </a:solidFill>
          <a:ln>
            <a:noFill/>
          </a:ln>
        </p:spPr>
        <p:txBody>
          <a:bodyPr wrap="square" rtlCol="0">
            <a:spAutoFit/>
          </a:bodyPr>
          <a:lstStyle/>
          <a:p>
            <a:r>
              <a:rPr lang="en-US" dirty="0">
                <a:effectLst>
                  <a:outerShdw blurRad="38100" dist="38100" dir="2700000" algn="tl">
                    <a:srgbClr val="000000">
                      <a:alpha val="43137"/>
                    </a:srgbClr>
                  </a:outerShdw>
                </a:effectLst>
              </a:rPr>
              <a:t>Magnet Temperature (K)</a:t>
            </a:r>
          </a:p>
        </p:txBody>
      </p:sp>
      <p:sp>
        <p:nvSpPr>
          <p:cNvPr id="15" name="ZoneTexte 14">
            <a:extLst>
              <a:ext uri="{FF2B5EF4-FFF2-40B4-BE49-F238E27FC236}">
                <a16:creationId xmlns:a16="http://schemas.microsoft.com/office/drawing/2014/main" id="{4E7980EA-189B-4D66-B16F-0A6C3A146CBC}"/>
              </a:ext>
            </a:extLst>
          </p:cNvPr>
          <p:cNvSpPr txBox="1"/>
          <p:nvPr/>
        </p:nvSpPr>
        <p:spPr>
          <a:xfrm>
            <a:off x="3429000" y="4812268"/>
            <a:ext cx="914400" cy="369332"/>
          </a:xfrm>
          <a:prstGeom prst="rect">
            <a:avLst/>
          </a:prstGeom>
          <a:solidFill>
            <a:schemeClr val="bg1"/>
          </a:solidFill>
          <a:ln>
            <a:noFill/>
          </a:ln>
        </p:spPr>
        <p:txBody>
          <a:bodyPr wrap="square" rtlCol="0">
            <a:spAutoFit/>
          </a:bodyPr>
          <a:lstStyle/>
          <a:p>
            <a:r>
              <a:rPr lang="en-US" dirty="0"/>
              <a:t>1.90 K</a:t>
            </a:r>
          </a:p>
        </p:txBody>
      </p:sp>
      <p:cxnSp>
        <p:nvCxnSpPr>
          <p:cNvPr id="16" name="Connecteur droit 15">
            <a:extLst>
              <a:ext uri="{FF2B5EF4-FFF2-40B4-BE49-F238E27FC236}">
                <a16:creationId xmlns:a16="http://schemas.microsoft.com/office/drawing/2014/main" id="{58D46865-609F-4628-B3C3-376AD3C38AF7}"/>
              </a:ext>
            </a:extLst>
          </p:cNvPr>
          <p:cNvCxnSpPr/>
          <p:nvPr/>
        </p:nvCxnSpPr>
        <p:spPr>
          <a:xfrm>
            <a:off x="2895600" y="4996934"/>
            <a:ext cx="468000" cy="0"/>
          </a:xfrm>
          <a:prstGeom prst="line">
            <a:avLst/>
          </a:prstGeom>
        </p:spPr>
        <p:style>
          <a:lnRef idx="2">
            <a:schemeClr val="dk1"/>
          </a:lnRef>
          <a:fillRef idx="0">
            <a:schemeClr val="dk1"/>
          </a:fillRef>
          <a:effectRef idx="1">
            <a:schemeClr val="dk1"/>
          </a:effectRef>
          <a:fontRef idx="minor">
            <a:schemeClr val="tx1"/>
          </a:fontRef>
        </p:style>
      </p:cxnSp>
      <p:sp>
        <p:nvSpPr>
          <p:cNvPr id="17" name="ZoneTexte 16">
            <a:extLst>
              <a:ext uri="{FF2B5EF4-FFF2-40B4-BE49-F238E27FC236}">
                <a16:creationId xmlns:a16="http://schemas.microsoft.com/office/drawing/2014/main" id="{E244FAA1-3D2C-4296-874F-358F0091EDC2}"/>
              </a:ext>
            </a:extLst>
          </p:cNvPr>
          <p:cNvSpPr txBox="1"/>
          <p:nvPr/>
        </p:nvSpPr>
        <p:spPr>
          <a:xfrm>
            <a:off x="654478" y="3276600"/>
            <a:ext cx="2099522" cy="369332"/>
          </a:xfrm>
          <a:prstGeom prst="rect">
            <a:avLst/>
          </a:prstGeom>
          <a:solidFill>
            <a:schemeClr val="bg1"/>
          </a:solidFill>
          <a:ln>
            <a:noFill/>
          </a:ln>
        </p:spPr>
        <p:txBody>
          <a:bodyPr wrap="square" rtlCol="0">
            <a:spAutoFit/>
          </a:bodyPr>
          <a:lstStyle/>
          <a:p>
            <a:pPr algn="r"/>
            <a:r>
              <a:rPr lang="en-US" dirty="0"/>
              <a:t>Cryo Maintain</a:t>
            </a:r>
          </a:p>
        </p:txBody>
      </p:sp>
      <p:sp>
        <p:nvSpPr>
          <p:cNvPr id="18" name="ZoneTexte 17">
            <a:extLst>
              <a:ext uri="{FF2B5EF4-FFF2-40B4-BE49-F238E27FC236}">
                <a16:creationId xmlns:a16="http://schemas.microsoft.com/office/drawing/2014/main" id="{406D8E90-A290-4F53-8D4A-13443CDCA1F3}"/>
              </a:ext>
            </a:extLst>
          </p:cNvPr>
          <p:cNvSpPr txBox="1"/>
          <p:nvPr/>
        </p:nvSpPr>
        <p:spPr>
          <a:xfrm>
            <a:off x="654478" y="4036078"/>
            <a:ext cx="2099522" cy="369332"/>
          </a:xfrm>
          <a:prstGeom prst="rect">
            <a:avLst/>
          </a:prstGeom>
          <a:solidFill>
            <a:schemeClr val="bg1"/>
          </a:solidFill>
          <a:ln>
            <a:noFill/>
          </a:ln>
        </p:spPr>
        <p:txBody>
          <a:bodyPr wrap="square" rtlCol="0">
            <a:spAutoFit/>
          </a:bodyPr>
          <a:lstStyle/>
          <a:p>
            <a:pPr algn="r"/>
            <a:r>
              <a:rPr lang="en-US" dirty="0"/>
              <a:t>Cryo Start</a:t>
            </a:r>
          </a:p>
        </p:txBody>
      </p:sp>
      <p:sp>
        <p:nvSpPr>
          <p:cNvPr id="19" name="ZoneTexte 18">
            <a:extLst>
              <a:ext uri="{FF2B5EF4-FFF2-40B4-BE49-F238E27FC236}">
                <a16:creationId xmlns:a16="http://schemas.microsoft.com/office/drawing/2014/main" id="{D2DEBAC8-6D9D-48CE-B0FD-9FA598F6BC26}"/>
              </a:ext>
            </a:extLst>
          </p:cNvPr>
          <p:cNvSpPr txBox="1"/>
          <p:nvPr/>
        </p:nvSpPr>
        <p:spPr>
          <a:xfrm>
            <a:off x="2" y="4812268"/>
            <a:ext cx="2762467" cy="369332"/>
          </a:xfrm>
          <a:prstGeom prst="rect">
            <a:avLst/>
          </a:prstGeom>
          <a:solidFill>
            <a:schemeClr val="bg1"/>
          </a:solidFill>
          <a:ln>
            <a:noFill/>
          </a:ln>
        </p:spPr>
        <p:txBody>
          <a:bodyPr wrap="square" rtlCol="0">
            <a:spAutoFit/>
          </a:bodyPr>
          <a:lstStyle/>
          <a:p>
            <a:pPr algn="r"/>
            <a:r>
              <a:rPr lang="en-US" dirty="0"/>
              <a:t>Operation Temperature</a:t>
            </a:r>
          </a:p>
        </p:txBody>
      </p:sp>
      <p:grpSp>
        <p:nvGrpSpPr>
          <p:cNvPr id="6" name="Groupe 5">
            <a:extLst>
              <a:ext uri="{FF2B5EF4-FFF2-40B4-BE49-F238E27FC236}">
                <a16:creationId xmlns:a16="http://schemas.microsoft.com/office/drawing/2014/main" id="{E53E6B9D-4963-49AD-AD49-08E471FA255C}"/>
              </a:ext>
            </a:extLst>
          </p:cNvPr>
          <p:cNvGrpSpPr/>
          <p:nvPr/>
        </p:nvGrpSpPr>
        <p:grpSpPr>
          <a:xfrm>
            <a:off x="4457700" y="4361476"/>
            <a:ext cx="1866900" cy="591524"/>
            <a:chOff x="5676900" y="4361476"/>
            <a:chExt cx="1866900" cy="591524"/>
          </a:xfrm>
        </p:grpSpPr>
        <p:sp>
          <p:nvSpPr>
            <p:cNvPr id="5" name="Flèche : haut 4">
              <a:extLst>
                <a:ext uri="{FF2B5EF4-FFF2-40B4-BE49-F238E27FC236}">
                  <a16:creationId xmlns:a16="http://schemas.microsoft.com/office/drawing/2014/main" id="{133CC660-DC71-4E3D-BDED-EC592F4ED7D7}"/>
                </a:ext>
              </a:extLst>
            </p:cNvPr>
            <p:cNvSpPr/>
            <p:nvPr/>
          </p:nvSpPr>
          <p:spPr>
            <a:xfrm>
              <a:off x="5676900" y="4361476"/>
              <a:ext cx="381000" cy="591524"/>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5182D294-8E6F-4236-918F-3934787DFE48}"/>
                </a:ext>
              </a:extLst>
            </p:cNvPr>
            <p:cNvSpPr txBox="1"/>
            <p:nvPr/>
          </p:nvSpPr>
          <p:spPr>
            <a:xfrm>
              <a:off x="6083300" y="4496113"/>
              <a:ext cx="1460500" cy="369332"/>
            </a:xfrm>
            <a:prstGeom prst="rect">
              <a:avLst/>
            </a:prstGeom>
            <a:noFill/>
            <a:ln>
              <a:noFill/>
            </a:ln>
          </p:spPr>
          <p:txBody>
            <a:bodyPr wrap="square" rtlCol="0">
              <a:spAutoFit/>
            </a:bodyPr>
            <a:lstStyle/>
            <a:p>
              <a:r>
                <a:rPr lang="en-US" dirty="0">
                  <a:solidFill>
                    <a:schemeClr val="accent2">
                      <a:lumMod val="75000"/>
                    </a:schemeClr>
                  </a:solidFill>
                </a:rPr>
                <a:t>Perturbation</a:t>
              </a:r>
            </a:p>
          </p:txBody>
        </p:sp>
      </p:grpSp>
      <p:grpSp>
        <p:nvGrpSpPr>
          <p:cNvPr id="23" name="Groupe 22">
            <a:extLst>
              <a:ext uri="{FF2B5EF4-FFF2-40B4-BE49-F238E27FC236}">
                <a16:creationId xmlns:a16="http://schemas.microsoft.com/office/drawing/2014/main" id="{09E3C8D2-F31B-4F9E-AA82-0A208FD4A258}"/>
              </a:ext>
            </a:extLst>
          </p:cNvPr>
          <p:cNvGrpSpPr/>
          <p:nvPr/>
        </p:nvGrpSpPr>
        <p:grpSpPr>
          <a:xfrm>
            <a:off x="4457700" y="3559329"/>
            <a:ext cx="2019300" cy="669770"/>
            <a:chOff x="5676900" y="4313077"/>
            <a:chExt cx="2019300" cy="669770"/>
          </a:xfrm>
        </p:grpSpPr>
        <p:sp>
          <p:nvSpPr>
            <p:cNvPr id="24" name="Flèche : haut 23">
              <a:extLst>
                <a:ext uri="{FF2B5EF4-FFF2-40B4-BE49-F238E27FC236}">
                  <a16:creationId xmlns:a16="http://schemas.microsoft.com/office/drawing/2014/main" id="{69309939-DDD9-4EE2-8868-11A9078B1EFD}"/>
                </a:ext>
              </a:extLst>
            </p:cNvPr>
            <p:cNvSpPr/>
            <p:nvPr/>
          </p:nvSpPr>
          <p:spPr>
            <a:xfrm>
              <a:off x="5676900" y="4313077"/>
              <a:ext cx="381000" cy="591524"/>
            </a:xfrm>
            <a:prstGeom prst="up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D37D85AC-36F9-40E8-89B5-5764FF2CDAB7}"/>
                </a:ext>
              </a:extLst>
            </p:cNvPr>
            <p:cNvSpPr txBox="1"/>
            <p:nvPr/>
          </p:nvSpPr>
          <p:spPr>
            <a:xfrm>
              <a:off x="6083300" y="4336516"/>
              <a:ext cx="1612900" cy="646331"/>
            </a:xfrm>
            <a:prstGeom prst="rect">
              <a:avLst/>
            </a:prstGeom>
            <a:noFill/>
            <a:ln>
              <a:noFill/>
            </a:ln>
          </p:spPr>
          <p:txBody>
            <a:bodyPr wrap="square" rtlCol="0">
              <a:spAutoFit/>
            </a:bodyPr>
            <a:lstStyle/>
            <a:p>
              <a:r>
                <a:rPr lang="en-US" dirty="0">
                  <a:solidFill>
                    <a:schemeClr val="accent2">
                      <a:lumMod val="75000"/>
                    </a:schemeClr>
                  </a:solidFill>
                </a:rPr>
                <a:t>Temperature drift</a:t>
              </a:r>
            </a:p>
          </p:txBody>
        </p:sp>
      </p:grpSp>
      <p:grpSp>
        <p:nvGrpSpPr>
          <p:cNvPr id="36" name="Groupe 35">
            <a:extLst>
              <a:ext uri="{FF2B5EF4-FFF2-40B4-BE49-F238E27FC236}">
                <a16:creationId xmlns:a16="http://schemas.microsoft.com/office/drawing/2014/main" id="{954760B1-C838-43CE-8561-EF41BA7741FE}"/>
              </a:ext>
            </a:extLst>
          </p:cNvPr>
          <p:cNvGrpSpPr/>
          <p:nvPr/>
        </p:nvGrpSpPr>
        <p:grpSpPr>
          <a:xfrm>
            <a:off x="6553200" y="3504524"/>
            <a:ext cx="1974850" cy="646331"/>
            <a:chOff x="6769100" y="3504522"/>
            <a:chExt cx="1974850" cy="646331"/>
          </a:xfrm>
        </p:grpSpPr>
        <p:sp>
          <p:nvSpPr>
            <p:cNvPr id="27" name="ZoneTexte 26">
              <a:extLst>
                <a:ext uri="{FF2B5EF4-FFF2-40B4-BE49-F238E27FC236}">
                  <a16:creationId xmlns:a16="http://schemas.microsoft.com/office/drawing/2014/main" id="{F3B4CFED-B2BE-482B-AD79-BAAEF3365201}"/>
                </a:ext>
              </a:extLst>
            </p:cNvPr>
            <p:cNvSpPr txBox="1"/>
            <p:nvPr/>
          </p:nvSpPr>
          <p:spPr>
            <a:xfrm>
              <a:off x="7131050" y="3504522"/>
              <a:ext cx="1612900" cy="646331"/>
            </a:xfrm>
            <a:prstGeom prst="rect">
              <a:avLst/>
            </a:prstGeom>
            <a:noFill/>
            <a:ln>
              <a:noFill/>
            </a:ln>
          </p:spPr>
          <p:txBody>
            <a:bodyPr wrap="square" rtlCol="0">
              <a:spAutoFit/>
            </a:bodyPr>
            <a:lstStyle/>
            <a:p>
              <a:r>
                <a:rPr lang="en-US" dirty="0">
                  <a:solidFill>
                    <a:schemeClr val="accent2">
                      <a:lumMod val="75000"/>
                    </a:schemeClr>
                  </a:solidFill>
                </a:rPr>
                <a:t>Temperature decrease</a:t>
              </a:r>
            </a:p>
          </p:txBody>
        </p:sp>
        <p:sp>
          <p:nvSpPr>
            <p:cNvPr id="28" name="Flèche : haut 27">
              <a:extLst>
                <a:ext uri="{FF2B5EF4-FFF2-40B4-BE49-F238E27FC236}">
                  <a16:creationId xmlns:a16="http://schemas.microsoft.com/office/drawing/2014/main" id="{F889CC34-A597-440B-BC6E-2C79C66DC9BE}"/>
                </a:ext>
              </a:extLst>
            </p:cNvPr>
            <p:cNvSpPr/>
            <p:nvPr/>
          </p:nvSpPr>
          <p:spPr>
            <a:xfrm flipV="1">
              <a:off x="6769100" y="3559329"/>
              <a:ext cx="381000" cy="591524"/>
            </a:xfrm>
            <a:prstGeom prst="up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37" name="Groupe 36">
            <a:extLst>
              <a:ext uri="{FF2B5EF4-FFF2-40B4-BE49-F238E27FC236}">
                <a16:creationId xmlns:a16="http://schemas.microsoft.com/office/drawing/2014/main" id="{ABEA1196-E589-4592-806B-8A531452B10E}"/>
              </a:ext>
            </a:extLst>
          </p:cNvPr>
          <p:cNvGrpSpPr/>
          <p:nvPr/>
        </p:nvGrpSpPr>
        <p:grpSpPr>
          <a:xfrm>
            <a:off x="6553202" y="4241109"/>
            <a:ext cx="2226733" cy="923330"/>
            <a:chOff x="6764867" y="4241109"/>
            <a:chExt cx="2226733" cy="923330"/>
          </a:xfrm>
        </p:grpSpPr>
        <p:sp>
          <p:nvSpPr>
            <p:cNvPr id="29" name="ZoneTexte 28">
              <a:extLst>
                <a:ext uri="{FF2B5EF4-FFF2-40B4-BE49-F238E27FC236}">
                  <a16:creationId xmlns:a16="http://schemas.microsoft.com/office/drawing/2014/main" id="{5650CF57-8FD3-4CD5-ACE8-FEEE24B8415D}"/>
                </a:ext>
              </a:extLst>
            </p:cNvPr>
            <p:cNvSpPr txBox="1"/>
            <p:nvPr/>
          </p:nvSpPr>
          <p:spPr>
            <a:xfrm>
              <a:off x="7126816" y="4241109"/>
              <a:ext cx="1864784" cy="923330"/>
            </a:xfrm>
            <a:prstGeom prst="rect">
              <a:avLst/>
            </a:prstGeom>
            <a:noFill/>
            <a:ln>
              <a:noFill/>
            </a:ln>
          </p:spPr>
          <p:txBody>
            <a:bodyPr wrap="square" rtlCol="0">
              <a:spAutoFit/>
            </a:bodyPr>
            <a:lstStyle/>
            <a:p>
              <a:r>
                <a:rPr lang="en-US" dirty="0">
                  <a:solidFill>
                    <a:srgbClr val="00B050"/>
                  </a:solidFill>
                </a:rPr>
                <a:t>Cryo conditions</a:t>
              </a:r>
            </a:p>
            <a:p>
              <a:r>
                <a:rPr lang="en-US" dirty="0">
                  <a:solidFill>
                    <a:srgbClr val="00B050"/>
                  </a:solidFill>
                </a:rPr>
                <a:t>back, towards nominal</a:t>
              </a:r>
            </a:p>
          </p:txBody>
        </p:sp>
        <p:sp>
          <p:nvSpPr>
            <p:cNvPr id="30" name="Flèche : haut 29">
              <a:extLst>
                <a:ext uri="{FF2B5EF4-FFF2-40B4-BE49-F238E27FC236}">
                  <a16:creationId xmlns:a16="http://schemas.microsoft.com/office/drawing/2014/main" id="{D830A1A4-22DF-4FE3-BA85-B968ECE71943}"/>
                </a:ext>
              </a:extLst>
            </p:cNvPr>
            <p:cNvSpPr/>
            <p:nvPr/>
          </p:nvSpPr>
          <p:spPr>
            <a:xfrm flipV="1">
              <a:off x="6764867" y="4437676"/>
              <a:ext cx="381000" cy="591524"/>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cxnSp>
        <p:nvCxnSpPr>
          <p:cNvPr id="31" name="Connecteur droit 30">
            <a:extLst>
              <a:ext uri="{FF2B5EF4-FFF2-40B4-BE49-F238E27FC236}">
                <a16:creationId xmlns:a16="http://schemas.microsoft.com/office/drawing/2014/main" id="{96D49A52-7191-45E4-887E-FA72D0C6996A}"/>
              </a:ext>
            </a:extLst>
          </p:cNvPr>
          <p:cNvCxnSpPr>
            <a:cxnSpLocks/>
          </p:cNvCxnSpPr>
          <p:nvPr/>
        </p:nvCxnSpPr>
        <p:spPr>
          <a:xfrm>
            <a:off x="4343400" y="3461266"/>
            <a:ext cx="2819400"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33" name="Connecteur droit 32">
            <a:extLst>
              <a:ext uri="{FF2B5EF4-FFF2-40B4-BE49-F238E27FC236}">
                <a16:creationId xmlns:a16="http://schemas.microsoft.com/office/drawing/2014/main" id="{C32708D9-843B-49CB-BF16-C7F86FAAF591}"/>
              </a:ext>
            </a:extLst>
          </p:cNvPr>
          <p:cNvCxnSpPr>
            <a:cxnSpLocks/>
          </p:cNvCxnSpPr>
          <p:nvPr/>
        </p:nvCxnSpPr>
        <p:spPr>
          <a:xfrm>
            <a:off x="4351867" y="4239508"/>
            <a:ext cx="2819400"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34" name="Connecteur droit 33">
            <a:extLst>
              <a:ext uri="{FF2B5EF4-FFF2-40B4-BE49-F238E27FC236}">
                <a16:creationId xmlns:a16="http://schemas.microsoft.com/office/drawing/2014/main" id="{65D289A6-7CBF-4188-9BE9-4D85F55D8119}"/>
              </a:ext>
            </a:extLst>
          </p:cNvPr>
          <p:cNvCxnSpPr>
            <a:cxnSpLocks/>
          </p:cNvCxnSpPr>
          <p:nvPr/>
        </p:nvCxnSpPr>
        <p:spPr>
          <a:xfrm>
            <a:off x="4351867" y="5105400"/>
            <a:ext cx="2819400" cy="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3" name="Flèche : droite 2">
            <a:extLst>
              <a:ext uri="{FF2B5EF4-FFF2-40B4-BE49-F238E27FC236}">
                <a16:creationId xmlns:a16="http://schemas.microsoft.com/office/drawing/2014/main" id="{99FB2DDA-111A-45F8-8F74-DCAE04BB3693}"/>
              </a:ext>
            </a:extLst>
          </p:cNvPr>
          <p:cNvSpPr/>
          <p:nvPr/>
        </p:nvSpPr>
        <p:spPr>
          <a:xfrm rot="19295872">
            <a:off x="6778420" y="1913831"/>
            <a:ext cx="533400" cy="298853"/>
          </a:xfrm>
          <a:prstGeom prst="rightArrow">
            <a:avLst/>
          </a:prstGeom>
          <a:gradFill>
            <a:gsLst>
              <a:gs pos="0">
                <a:srgbClr val="FF0000"/>
              </a:gs>
              <a:gs pos="25000">
                <a:srgbClr val="FF0000"/>
              </a:gs>
              <a:gs pos="38000">
                <a:srgbClr val="FF0000"/>
              </a:gs>
              <a:gs pos="55000">
                <a:srgbClr val="FF0000"/>
              </a:gs>
              <a:gs pos="80000">
                <a:srgbClr val="FF0000"/>
              </a:gs>
              <a:gs pos="88000">
                <a:srgbClr val="FF0000"/>
              </a:gs>
              <a:gs pos="100000">
                <a:srgbClr val="FF0000"/>
              </a:gs>
            </a:gsLs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033A28F1-B893-42CD-9607-BE75E4EB1A93}"/>
              </a:ext>
            </a:extLst>
          </p:cNvPr>
          <p:cNvSpPr txBox="1"/>
          <p:nvPr/>
        </p:nvSpPr>
        <p:spPr>
          <a:xfrm>
            <a:off x="7232653" y="1456523"/>
            <a:ext cx="1295399" cy="646331"/>
          </a:xfrm>
          <a:prstGeom prst="rect">
            <a:avLst/>
          </a:prstGeom>
          <a:noFill/>
          <a:ln>
            <a:noFill/>
          </a:ln>
        </p:spPr>
        <p:txBody>
          <a:bodyPr wrap="square" rtlCol="0">
            <a:spAutoFit/>
          </a:bodyPr>
          <a:lstStyle/>
          <a:p>
            <a:pPr algn="ctr"/>
            <a:r>
              <a:rPr lang="en-US" dirty="0">
                <a:solidFill>
                  <a:srgbClr val="FF0000"/>
                </a:solidFill>
                <a:effectLst>
                  <a:outerShdw blurRad="38100" dist="38100" dir="2700000" algn="tl">
                    <a:srgbClr val="000000">
                      <a:alpha val="43137"/>
                    </a:srgbClr>
                  </a:outerShdw>
                </a:effectLst>
              </a:rPr>
              <a:t>Availability impacted!</a:t>
            </a:r>
          </a:p>
        </p:txBody>
      </p:sp>
      <p:sp>
        <p:nvSpPr>
          <p:cNvPr id="20" name="Flèche : bas 19">
            <a:extLst>
              <a:ext uri="{FF2B5EF4-FFF2-40B4-BE49-F238E27FC236}">
                <a16:creationId xmlns:a16="http://schemas.microsoft.com/office/drawing/2014/main" id="{E20A792C-B28C-4E8C-B463-246238CD6BC2}"/>
              </a:ext>
            </a:extLst>
          </p:cNvPr>
          <p:cNvSpPr/>
          <p:nvPr/>
        </p:nvSpPr>
        <p:spPr>
          <a:xfrm>
            <a:off x="6592360" y="2819401"/>
            <a:ext cx="322790" cy="60960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sp>
        <p:nvSpPr>
          <p:cNvPr id="39" name="ZoneTexte 38">
            <a:extLst>
              <a:ext uri="{FF2B5EF4-FFF2-40B4-BE49-F238E27FC236}">
                <a16:creationId xmlns:a16="http://schemas.microsoft.com/office/drawing/2014/main" id="{4A64B0A9-FA53-48C3-BC97-676AC4170017}"/>
              </a:ext>
            </a:extLst>
          </p:cNvPr>
          <p:cNvSpPr txBox="1"/>
          <p:nvPr/>
        </p:nvSpPr>
        <p:spPr>
          <a:xfrm>
            <a:off x="6973360" y="2551331"/>
            <a:ext cx="2170640" cy="923330"/>
          </a:xfrm>
          <a:prstGeom prst="rect">
            <a:avLst/>
          </a:prstGeom>
          <a:noFill/>
          <a:ln>
            <a:noFill/>
          </a:ln>
        </p:spPr>
        <p:txBody>
          <a:bodyPr wrap="square" rtlCol="0">
            <a:spAutoFit/>
          </a:bodyPr>
          <a:lstStyle/>
          <a:p>
            <a:r>
              <a:rPr lang="en-US" dirty="0">
                <a:solidFill>
                  <a:srgbClr val="0070C0"/>
                </a:solidFill>
                <a:effectLst>
                  <a:outerShdw blurRad="38100" dist="38100" dir="2700000" algn="tl">
                    <a:srgbClr val="000000">
                      <a:alpha val="43137"/>
                    </a:srgbClr>
                  </a:outerShdw>
                </a:effectLst>
              </a:rPr>
              <a:t>Diagnose,</a:t>
            </a:r>
          </a:p>
          <a:p>
            <a:r>
              <a:rPr lang="en-US" dirty="0">
                <a:solidFill>
                  <a:srgbClr val="0070C0"/>
                </a:solidFill>
                <a:effectLst>
                  <a:outerShdw blurRad="38100" dist="38100" dir="2700000" algn="tl">
                    <a:srgbClr val="000000">
                      <a:alpha val="43137"/>
                    </a:srgbClr>
                  </a:outerShdw>
                </a:effectLst>
              </a:rPr>
              <a:t>Repair (if needed),</a:t>
            </a:r>
          </a:p>
          <a:p>
            <a:r>
              <a:rPr lang="en-US" dirty="0">
                <a:solidFill>
                  <a:srgbClr val="0070C0"/>
                </a:solidFill>
                <a:effectLst>
                  <a:outerShdw blurRad="38100" dist="38100" dir="2700000" algn="tl">
                    <a:srgbClr val="000000">
                      <a:alpha val="43137"/>
                    </a:srgbClr>
                  </a:outerShdw>
                </a:effectLst>
              </a:rPr>
              <a:t>Restart</a:t>
            </a:r>
          </a:p>
        </p:txBody>
      </p:sp>
      <p:grpSp>
        <p:nvGrpSpPr>
          <p:cNvPr id="40" name="Groupe 39">
            <a:extLst>
              <a:ext uri="{FF2B5EF4-FFF2-40B4-BE49-F238E27FC236}">
                <a16:creationId xmlns:a16="http://schemas.microsoft.com/office/drawing/2014/main" id="{56AF42F1-6453-43DA-B60D-C779E446FF21}"/>
              </a:ext>
            </a:extLst>
          </p:cNvPr>
          <p:cNvGrpSpPr/>
          <p:nvPr/>
        </p:nvGrpSpPr>
        <p:grpSpPr>
          <a:xfrm>
            <a:off x="4421445" y="2142203"/>
            <a:ext cx="2551917" cy="1275808"/>
            <a:chOff x="4421443" y="2142203"/>
            <a:chExt cx="2551917" cy="1275808"/>
          </a:xfrm>
        </p:grpSpPr>
        <p:grpSp>
          <p:nvGrpSpPr>
            <p:cNvPr id="35" name="Groupe 34">
              <a:extLst>
                <a:ext uri="{FF2B5EF4-FFF2-40B4-BE49-F238E27FC236}">
                  <a16:creationId xmlns:a16="http://schemas.microsoft.com/office/drawing/2014/main" id="{0DB8214F-436C-4E7C-A08B-769BEB80DB56}"/>
                </a:ext>
              </a:extLst>
            </p:cNvPr>
            <p:cNvGrpSpPr/>
            <p:nvPr/>
          </p:nvGrpSpPr>
          <p:grpSpPr>
            <a:xfrm>
              <a:off x="4421443" y="2142203"/>
              <a:ext cx="2551917" cy="869648"/>
              <a:chOff x="4571462" y="2087257"/>
              <a:chExt cx="2649421" cy="1131918"/>
            </a:xfrm>
          </p:grpSpPr>
          <p:sp>
            <p:nvSpPr>
              <p:cNvPr id="7" name="Flèche : demi-tour 6">
                <a:extLst>
                  <a:ext uri="{FF2B5EF4-FFF2-40B4-BE49-F238E27FC236}">
                    <a16:creationId xmlns:a16="http://schemas.microsoft.com/office/drawing/2014/main" id="{4521682A-31C9-465A-BB96-DF95345BB3A1}"/>
                  </a:ext>
                </a:extLst>
              </p:cNvPr>
              <p:cNvSpPr/>
              <p:nvPr/>
            </p:nvSpPr>
            <p:spPr>
              <a:xfrm>
                <a:off x="4648200" y="2087257"/>
                <a:ext cx="2572683" cy="1131918"/>
              </a:xfrm>
              <a:prstGeom prst="uturnArrow">
                <a:avLst>
                  <a:gd name="adj1" fmla="val 30600"/>
                  <a:gd name="adj2" fmla="val 24408"/>
                  <a:gd name="adj3" fmla="val 26944"/>
                  <a:gd name="adj4" fmla="val 43793"/>
                  <a:gd name="adj5" fmla="val 75000"/>
                </a:avLst>
              </a:prstGeom>
              <a:solidFill>
                <a:srgbClr val="FF0000">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6" name="ZoneTexte 25">
                <a:extLst>
                  <a:ext uri="{FF2B5EF4-FFF2-40B4-BE49-F238E27FC236}">
                    <a16:creationId xmlns:a16="http://schemas.microsoft.com/office/drawing/2014/main" id="{4A70A05E-AF60-4662-BF23-22BC2B51DD1C}"/>
                  </a:ext>
                </a:extLst>
              </p:cNvPr>
              <p:cNvSpPr txBox="1"/>
              <p:nvPr/>
            </p:nvSpPr>
            <p:spPr>
              <a:xfrm>
                <a:off x="4571462" y="2376597"/>
                <a:ext cx="2578100" cy="841253"/>
              </a:xfrm>
              <a:prstGeom prst="rect">
                <a:avLst/>
              </a:prstGeom>
              <a:noFill/>
              <a:ln>
                <a:noFill/>
              </a:ln>
            </p:spPr>
            <p:txBody>
              <a:bodyPr wrap="square" rtlCol="0">
                <a:spAutoFit/>
              </a:bodyPr>
              <a:lstStyle/>
              <a:p>
                <a:pPr algn="ctr"/>
                <a:r>
                  <a:rPr lang="en-US" dirty="0">
                    <a:solidFill>
                      <a:srgbClr val="FF0000"/>
                    </a:solidFill>
                    <a:effectLst>
                      <a:outerShdw blurRad="38100" dist="38100" dir="2700000" algn="tl">
                        <a:srgbClr val="000000">
                          <a:alpha val="43137"/>
                        </a:srgbClr>
                      </a:outerShdw>
                    </a:effectLst>
                  </a:rPr>
                  <a:t>Loss of</a:t>
                </a:r>
              </a:p>
              <a:p>
                <a:pPr algn="ctr"/>
                <a:r>
                  <a:rPr lang="en-US" dirty="0">
                    <a:solidFill>
                      <a:srgbClr val="FF0000"/>
                    </a:solidFill>
                    <a:effectLst>
                      <a:outerShdw blurRad="38100" dist="38100" dir="2700000" algn="tl">
                        <a:srgbClr val="000000">
                          <a:alpha val="43137"/>
                        </a:srgbClr>
                      </a:outerShdw>
                    </a:effectLst>
                  </a:rPr>
                  <a:t>cryo conditions</a:t>
                </a:r>
              </a:p>
            </p:txBody>
          </p:sp>
        </p:grpSp>
        <p:sp>
          <p:nvSpPr>
            <p:cNvPr id="32" name="Rectangle 31">
              <a:extLst>
                <a:ext uri="{FF2B5EF4-FFF2-40B4-BE49-F238E27FC236}">
                  <a16:creationId xmlns:a16="http://schemas.microsoft.com/office/drawing/2014/main" id="{347B1239-B881-4E51-8A79-27E02D17B551}"/>
                </a:ext>
              </a:extLst>
            </p:cNvPr>
            <p:cNvSpPr/>
            <p:nvPr/>
          </p:nvSpPr>
          <p:spPr>
            <a:xfrm>
              <a:off x="4495357" y="3011849"/>
              <a:ext cx="267144" cy="406162"/>
            </a:xfrm>
            <a:prstGeom prst="rect">
              <a:avLst/>
            </a:prstGeom>
            <a:solidFill>
              <a:srgbClr val="FF0000">
                <a:alpha val="70000"/>
              </a:srgb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grpSp>
      <p:sp>
        <p:nvSpPr>
          <p:cNvPr id="9" name="Slide Number Placeholder 8"/>
          <p:cNvSpPr>
            <a:spLocks noGrp="1"/>
          </p:cNvSpPr>
          <p:nvPr>
            <p:ph type="sldNum" sz="quarter" idx="10"/>
          </p:nvPr>
        </p:nvSpPr>
        <p:spPr/>
        <p:txBody>
          <a:bodyPr/>
          <a:lstStyle/>
          <a:p>
            <a:fld id="{4DF33A98-D41E-43A5-8F90-E73BFC263353}" type="slidenum">
              <a:rPr lang="en-GB" smtClean="0"/>
              <a:pPr/>
              <a:t>5</a:t>
            </a:fld>
            <a:endParaRPr lang="en-GB" dirty="0"/>
          </a:p>
        </p:txBody>
      </p:sp>
    </p:spTree>
    <p:extLst>
      <p:ext uri="{BB962C8B-B14F-4D97-AF65-F5344CB8AC3E}">
        <p14:creationId xmlns:p14="http://schemas.microsoft.com/office/powerpoint/2010/main" val="258957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p:bldP spid="20"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DF33A98-D41E-43A5-8F90-E73BFC263353}" type="slidenum">
              <a:rPr lang="en-GB" smtClean="0"/>
              <a:pPr/>
              <a:t>6</a:t>
            </a:fld>
            <a:endParaRPr lang="en-GB" dirty="0"/>
          </a:p>
        </p:txBody>
      </p:sp>
      <p:sp>
        <p:nvSpPr>
          <p:cNvPr id="5" name="ZoneTexte 20"/>
          <p:cNvSpPr txBox="1"/>
          <p:nvPr/>
        </p:nvSpPr>
        <p:spPr>
          <a:xfrm>
            <a:off x="335280" y="880959"/>
            <a:ext cx="8473440" cy="4801314"/>
          </a:xfrm>
          <a:prstGeom prst="rect">
            <a:avLst/>
          </a:prstGeom>
          <a:solidFill>
            <a:schemeClr val="bg1"/>
          </a:solidFill>
          <a:ln>
            <a:solidFill>
              <a:schemeClr val="dk1">
                <a:shade val="60000"/>
                <a:satMod val="300000"/>
              </a:schemeClr>
            </a:solidFill>
          </a:ln>
        </p:spPr>
        <p:txBody>
          <a:bodyPr wrap="square" rtlCol="0">
            <a:spAutoFit/>
          </a:bodyPr>
          <a:lstStyle/>
          <a:p>
            <a:r>
              <a:rPr lang="en-US" b="1" u="sng" dirty="0"/>
              <a:t>Set of cryogenic conditions</a:t>
            </a:r>
            <a:r>
              <a:rPr lang="en-US" dirty="0"/>
              <a:t>:</a:t>
            </a:r>
          </a:p>
          <a:p>
            <a:pPr marL="285744" indent="-285744">
              <a:buFontTx/>
              <a:buChar char="-"/>
            </a:pPr>
            <a:r>
              <a:rPr lang="en-US" dirty="0"/>
              <a:t>to start powering (Cryo Start – CS)</a:t>
            </a:r>
          </a:p>
          <a:p>
            <a:pPr marL="285744" indent="-285744">
              <a:buFontTx/>
              <a:buChar char="-"/>
            </a:pPr>
            <a:r>
              <a:rPr lang="en-US" dirty="0"/>
              <a:t>to keep the magnets powered (Cryo Maintain – CM)</a:t>
            </a:r>
          </a:p>
          <a:p>
            <a:pPr marL="285744" indent="-285744">
              <a:buFontTx/>
              <a:buChar char="-"/>
            </a:pPr>
            <a:endParaRPr lang="en-US" dirty="0"/>
          </a:p>
          <a:p>
            <a:r>
              <a:rPr lang="en-US" b="1" u="sng" dirty="0"/>
              <a:t>LHC operation schedule</a:t>
            </a:r>
            <a:r>
              <a:rPr lang="en-US" dirty="0"/>
              <a:t>:</a:t>
            </a:r>
          </a:p>
          <a:p>
            <a:pPr marL="285744" indent="-285744">
              <a:buFontTx/>
              <a:buChar char="-"/>
            </a:pPr>
            <a:r>
              <a:rPr lang="en-US" dirty="0"/>
              <a:t>Beam start: Date D1</a:t>
            </a:r>
          </a:p>
          <a:p>
            <a:pPr marL="285744" indent="-285744">
              <a:buFontTx/>
              <a:buChar char="-"/>
            </a:pPr>
            <a:r>
              <a:rPr lang="en-US" dirty="0"/>
              <a:t>Beam end: Date D2</a:t>
            </a:r>
          </a:p>
          <a:p>
            <a:pPr marL="285744" indent="-285744">
              <a:buFontTx/>
              <a:buChar char="-"/>
            </a:pPr>
            <a:r>
              <a:rPr lang="en-US" dirty="0"/>
              <a:t>Technical stops: duration d (usually 2 to 3 times one week per year)</a:t>
            </a:r>
          </a:p>
          <a:p>
            <a:pPr marL="285744" indent="-285744">
              <a:buFontTx/>
              <a:buChar char="-"/>
            </a:pPr>
            <a:r>
              <a:rPr lang="en-US" dirty="0"/>
              <a:t>Due operation time: D = (D2 – D1) – d</a:t>
            </a:r>
          </a:p>
          <a:p>
            <a:pPr marL="285744" indent="-285744">
              <a:buFontTx/>
              <a:buChar char="-"/>
            </a:pPr>
            <a:endParaRPr lang="en-US" dirty="0"/>
          </a:p>
          <a:p>
            <a:r>
              <a:rPr lang="en-US" b="1" u="sng" dirty="0"/>
              <a:t>Cryogenic downtime accounting</a:t>
            </a:r>
          </a:p>
          <a:p>
            <a:pPr marL="285744" indent="-285744">
              <a:buFontTx/>
              <a:buChar char="-"/>
            </a:pPr>
            <a:r>
              <a:rPr lang="en-US" dirty="0" err="1"/>
              <a:t>Cryo</a:t>
            </a:r>
            <a:r>
              <a:rPr lang="en-US" dirty="0"/>
              <a:t> downtime: counted from CM lost to CS back = Dc</a:t>
            </a:r>
          </a:p>
          <a:p>
            <a:pPr marL="285744" indent="-285744">
              <a:buFontTx/>
              <a:buChar char="-"/>
            </a:pPr>
            <a:r>
              <a:rPr lang="en-US" dirty="0"/>
              <a:t>Does not take into account </a:t>
            </a:r>
            <a:r>
              <a:rPr lang="en-US" dirty="0" err="1"/>
              <a:t>cryo</a:t>
            </a:r>
            <a:r>
              <a:rPr lang="en-US" dirty="0"/>
              <a:t> faults originating from “Users” and “Technical Services”</a:t>
            </a:r>
          </a:p>
          <a:p>
            <a:endParaRPr lang="en-US" b="1" u="sng" dirty="0"/>
          </a:p>
          <a:p>
            <a:r>
              <a:rPr lang="en-US" b="1" u="sng" dirty="0"/>
              <a:t>Cryogenic Availability Calculation</a:t>
            </a:r>
            <a:r>
              <a:rPr lang="en-US" dirty="0"/>
              <a:t>:</a:t>
            </a:r>
          </a:p>
          <a:p>
            <a:pPr marL="285744" indent="-285744">
              <a:buFontTx/>
              <a:buChar char="-"/>
            </a:pPr>
            <a:r>
              <a:rPr lang="en-US" dirty="0"/>
              <a:t>Cryogenic Availability: A = 1 – ( Dc / D )</a:t>
            </a:r>
          </a:p>
        </p:txBody>
      </p:sp>
      <p:sp>
        <p:nvSpPr>
          <p:cNvPr id="6" name="ZoneTexte 10">
            <a:extLst>
              <a:ext uri="{FF2B5EF4-FFF2-40B4-BE49-F238E27FC236}">
                <a16:creationId xmlns:a16="http://schemas.microsoft.com/office/drawing/2014/main" id="{F94DC58A-465A-4264-AE90-5B8DDCCFA598}"/>
              </a:ext>
            </a:extLst>
          </p:cNvPr>
          <p:cNvSpPr txBox="1"/>
          <p:nvPr/>
        </p:nvSpPr>
        <p:spPr>
          <a:xfrm>
            <a:off x="0" y="3"/>
            <a:ext cx="9144000" cy="584775"/>
          </a:xfrm>
          <a:prstGeom prst="rect">
            <a:avLst/>
          </a:prstGeom>
          <a:noFill/>
        </p:spPr>
        <p:txBody>
          <a:bodyPr wrap="square" rtlCol="0">
            <a:spAutoFit/>
          </a:bodyPr>
          <a:lstStyle/>
          <a:p>
            <a:pPr algn="ctr"/>
            <a:r>
              <a:rPr lang="en-GB" sz="3200" b="1" dirty="0"/>
              <a:t>How to calculate cryogenic availability</a:t>
            </a:r>
          </a:p>
        </p:txBody>
      </p:sp>
    </p:spTree>
    <p:extLst>
      <p:ext uri="{BB962C8B-B14F-4D97-AF65-F5344CB8AC3E}">
        <p14:creationId xmlns:p14="http://schemas.microsoft.com/office/powerpoint/2010/main" val="1006065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748" y="609600"/>
            <a:ext cx="9140252" cy="5287009"/>
          </a:xfrm>
          <a:prstGeom prst="rect">
            <a:avLst/>
          </a:prstGeom>
        </p:spPr>
      </p:pic>
      <p:sp>
        <p:nvSpPr>
          <p:cNvPr id="2" name="Slide Number Placeholder 1"/>
          <p:cNvSpPr>
            <a:spLocks noGrp="1"/>
          </p:cNvSpPr>
          <p:nvPr>
            <p:ph type="sldNum" sz="quarter" idx="10"/>
          </p:nvPr>
        </p:nvSpPr>
        <p:spPr/>
        <p:txBody>
          <a:bodyPr/>
          <a:lstStyle/>
          <a:p>
            <a:fld id="{4DF33A98-D41E-43A5-8F90-E73BFC263353}" type="slidenum">
              <a:rPr lang="en-GB" smtClean="0"/>
              <a:pPr/>
              <a:t>7</a:t>
            </a:fld>
            <a:endParaRPr lang="en-GB" dirty="0"/>
          </a:p>
        </p:txBody>
      </p:sp>
      <p:sp>
        <p:nvSpPr>
          <p:cNvPr id="5" name="ZoneTexte 10">
            <a:extLst>
              <a:ext uri="{FF2B5EF4-FFF2-40B4-BE49-F238E27FC236}">
                <a16:creationId xmlns:a16="http://schemas.microsoft.com/office/drawing/2014/main" id="{F94DC58A-465A-4264-AE90-5B8DDCCFA598}"/>
              </a:ext>
            </a:extLst>
          </p:cNvPr>
          <p:cNvSpPr txBox="1"/>
          <p:nvPr/>
        </p:nvSpPr>
        <p:spPr>
          <a:xfrm>
            <a:off x="0" y="3"/>
            <a:ext cx="9144000" cy="584775"/>
          </a:xfrm>
          <a:prstGeom prst="rect">
            <a:avLst/>
          </a:prstGeom>
          <a:noFill/>
        </p:spPr>
        <p:txBody>
          <a:bodyPr wrap="square" rtlCol="0">
            <a:spAutoFit/>
          </a:bodyPr>
          <a:lstStyle/>
          <a:p>
            <a:pPr algn="ctr"/>
            <a:r>
              <a:rPr lang="en-GB" sz="3200" b="1" dirty="0"/>
              <a:t>Availability losses categorization</a:t>
            </a:r>
          </a:p>
        </p:txBody>
      </p:sp>
    </p:spTree>
    <p:extLst>
      <p:ext uri="{BB962C8B-B14F-4D97-AF65-F5344CB8AC3E}">
        <p14:creationId xmlns:p14="http://schemas.microsoft.com/office/powerpoint/2010/main" val="2725339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ED8389-2F6E-49CA-AF7F-C97673916770}"/>
              </a:ext>
            </a:extLst>
          </p:cNvPr>
          <p:cNvSpPr>
            <a:spLocks noGrp="1"/>
          </p:cNvSpPr>
          <p:nvPr>
            <p:ph idx="1"/>
          </p:nvPr>
        </p:nvSpPr>
        <p:spPr>
          <a:xfrm>
            <a:off x="457200" y="2362200"/>
            <a:ext cx="8229600" cy="1920445"/>
          </a:xfrm>
        </p:spPr>
        <p:txBody>
          <a:bodyPr>
            <a:normAutofit/>
          </a:bodyPr>
          <a:lstStyle/>
          <a:p>
            <a:r>
              <a:rPr lang="en-GB" sz="2400" dirty="0"/>
              <a:t>Built using Microsoft Excel</a:t>
            </a:r>
          </a:p>
          <a:p>
            <a:r>
              <a:rPr lang="en-GB" sz="2400" dirty="0"/>
              <a:t>Precision down to 1 minute </a:t>
            </a:r>
          </a:p>
          <a:p>
            <a:r>
              <a:rPr lang="en-GB" sz="2400" dirty="0"/>
              <a:t>Requires manual extract of data from timber</a:t>
            </a:r>
          </a:p>
          <a:p>
            <a:r>
              <a:rPr lang="en-GB" sz="2400" dirty="0"/>
              <a:t>Tracks Cryo Maintain losses</a:t>
            </a:r>
          </a:p>
        </p:txBody>
      </p:sp>
      <p:sp>
        <p:nvSpPr>
          <p:cNvPr id="4" name="ZoneTexte 10">
            <a:extLst>
              <a:ext uri="{FF2B5EF4-FFF2-40B4-BE49-F238E27FC236}">
                <a16:creationId xmlns:a16="http://schemas.microsoft.com/office/drawing/2014/main" id="{F94DC58A-465A-4264-AE90-5B8DDCCFA598}"/>
              </a:ext>
            </a:extLst>
          </p:cNvPr>
          <p:cNvSpPr txBox="1"/>
          <p:nvPr/>
        </p:nvSpPr>
        <p:spPr>
          <a:xfrm>
            <a:off x="0" y="3"/>
            <a:ext cx="9144000" cy="1077218"/>
          </a:xfrm>
          <a:prstGeom prst="rect">
            <a:avLst/>
          </a:prstGeom>
          <a:noFill/>
        </p:spPr>
        <p:txBody>
          <a:bodyPr wrap="square" rtlCol="0">
            <a:spAutoFit/>
          </a:bodyPr>
          <a:lstStyle/>
          <a:p>
            <a:pPr algn="ctr"/>
            <a:r>
              <a:rPr lang="en-GB" sz="3200" b="1" dirty="0"/>
              <a:t>Current system for tracking LHC cryogenic availability</a:t>
            </a:r>
          </a:p>
        </p:txBody>
      </p:sp>
      <p:sp>
        <p:nvSpPr>
          <p:cNvPr id="6" name="Slide Number Placeholder 5"/>
          <p:cNvSpPr>
            <a:spLocks noGrp="1"/>
          </p:cNvSpPr>
          <p:nvPr>
            <p:ph type="sldNum" sz="quarter" idx="10"/>
          </p:nvPr>
        </p:nvSpPr>
        <p:spPr/>
        <p:txBody>
          <a:bodyPr/>
          <a:lstStyle/>
          <a:p>
            <a:fld id="{4DF33A98-D41E-43A5-8F90-E73BFC263353}" type="slidenum">
              <a:rPr lang="en-GB" smtClean="0"/>
              <a:pPr/>
              <a:t>8</a:t>
            </a:fld>
            <a:endParaRPr lang="en-GB" dirty="0"/>
          </a:p>
        </p:txBody>
      </p:sp>
    </p:spTree>
    <p:extLst>
      <p:ext uri="{BB962C8B-B14F-4D97-AF65-F5344CB8AC3E}">
        <p14:creationId xmlns:p14="http://schemas.microsoft.com/office/powerpoint/2010/main" val="60104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ACD972-832B-47DC-96D7-DDBF47C0EC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065" y="1526926"/>
            <a:ext cx="6501324" cy="4074164"/>
          </a:xfrm>
          <a:prstGeom prst="rect">
            <a:avLst/>
          </a:prstGeom>
        </p:spPr>
      </p:pic>
      <p:pic>
        <p:nvPicPr>
          <p:cNvPr id="8" name="Picture 7">
            <a:extLst>
              <a:ext uri="{FF2B5EF4-FFF2-40B4-BE49-F238E27FC236}">
                <a16:creationId xmlns:a16="http://schemas.microsoft.com/office/drawing/2014/main" id="{F5600100-1315-461B-B614-E6C2F95BFE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1169" y="2274107"/>
            <a:ext cx="957877" cy="535540"/>
          </a:xfrm>
          <a:prstGeom prst="rect">
            <a:avLst/>
          </a:prstGeom>
        </p:spPr>
      </p:pic>
      <p:pic>
        <p:nvPicPr>
          <p:cNvPr id="10" name="Picture 9">
            <a:extLst>
              <a:ext uri="{FF2B5EF4-FFF2-40B4-BE49-F238E27FC236}">
                <a16:creationId xmlns:a16="http://schemas.microsoft.com/office/drawing/2014/main" id="{27F33BEE-4875-4EEC-BEAC-75E588AE17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6629" y="1600200"/>
            <a:ext cx="1817771" cy="613989"/>
          </a:xfrm>
          <a:prstGeom prst="rect">
            <a:avLst/>
          </a:prstGeom>
        </p:spPr>
      </p:pic>
      <p:pic>
        <p:nvPicPr>
          <p:cNvPr id="12" name="Picture 11">
            <a:extLst>
              <a:ext uri="{FF2B5EF4-FFF2-40B4-BE49-F238E27FC236}">
                <a16:creationId xmlns:a16="http://schemas.microsoft.com/office/drawing/2014/main" id="{7D4C1BAD-6DEB-4DA5-9D5D-0B4EF9D919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7372" y="2973341"/>
            <a:ext cx="1490986" cy="314035"/>
          </a:xfrm>
          <a:prstGeom prst="rect">
            <a:avLst/>
          </a:prstGeom>
        </p:spPr>
      </p:pic>
      <p:pic>
        <p:nvPicPr>
          <p:cNvPr id="14" name="Picture 13">
            <a:extLst>
              <a:ext uri="{FF2B5EF4-FFF2-40B4-BE49-F238E27FC236}">
                <a16:creationId xmlns:a16="http://schemas.microsoft.com/office/drawing/2014/main" id="{A8BEAFC4-D553-4677-AF5E-EA9A75336B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9471" y="3389356"/>
            <a:ext cx="1627284" cy="526979"/>
          </a:xfrm>
          <a:prstGeom prst="rect">
            <a:avLst/>
          </a:prstGeom>
        </p:spPr>
      </p:pic>
      <p:pic>
        <p:nvPicPr>
          <p:cNvPr id="16" name="Picture 15">
            <a:extLst>
              <a:ext uri="{FF2B5EF4-FFF2-40B4-BE49-F238E27FC236}">
                <a16:creationId xmlns:a16="http://schemas.microsoft.com/office/drawing/2014/main" id="{C7C428D8-71A9-4974-BF8B-2B92871103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9527" y="4288271"/>
            <a:ext cx="1146501" cy="644907"/>
          </a:xfrm>
          <a:prstGeom prst="rect">
            <a:avLst/>
          </a:prstGeom>
        </p:spPr>
      </p:pic>
      <p:pic>
        <p:nvPicPr>
          <p:cNvPr id="20" name="Picture 19">
            <a:extLst>
              <a:ext uri="{FF2B5EF4-FFF2-40B4-BE49-F238E27FC236}">
                <a16:creationId xmlns:a16="http://schemas.microsoft.com/office/drawing/2014/main" id="{E7DC7147-DDA4-4366-A332-574A1B1C35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39471" y="4043559"/>
            <a:ext cx="1627284" cy="324263"/>
          </a:xfrm>
          <a:prstGeom prst="rect">
            <a:avLst/>
          </a:prstGeom>
        </p:spPr>
      </p:pic>
      <p:sp>
        <p:nvSpPr>
          <p:cNvPr id="21" name="TextBox 20">
            <a:extLst>
              <a:ext uri="{FF2B5EF4-FFF2-40B4-BE49-F238E27FC236}">
                <a16:creationId xmlns:a16="http://schemas.microsoft.com/office/drawing/2014/main" id="{22CE99B9-9726-409C-B4CF-3DCAD66C8D10}"/>
              </a:ext>
            </a:extLst>
          </p:cNvPr>
          <p:cNvSpPr txBox="1"/>
          <p:nvPr/>
        </p:nvSpPr>
        <p:spPr>
          <a:xfrm>
            <a:off x="1828800" y="1219149"/>
            <a:ext cx="3564732" cy="307777"/>
          </a:xfrm>
          <a:prstGeom prst="rect">
            <a:avLst/>
          </a:prstGeom>
          <a:noFill/>
        </p:spPr>
        <p:txBody>
          <a:bodyPr wrap="square" rtlCol="0">
            <a:spAutoFit/>
          </a:bodyPr>
          <a:lstStyle/>
          <a:p>
            <a:pPr algn="ctr"/>
            <a:r>
              <a:rPr lang="en-GB" sz="1400" dirty="0"/>
              <a:t>Available at </a:t>
            </a:r>
            <a:r>
              <a:rPr lang="en-GB" sz="1400" dirty="0">
                <a:hlinkClick r:id="rId10"/>
              </a:rPr>
              <a:t>https://cscm.cern.ch</a:t>
            </a:r>
            <a:endParaRPr lang="en-GB" sz="1400" dirty="0"/>
          </a:p>
        </p:txBody>
      </p:sp>
      <p:sp>
        <p:nvSpPr>
          <p:cNvPr id="11" name="ZoneTexte 10">
            <a:extLst>
              <a:ext uri="{FF2B5EF4-FFF2-40B4-BE49-F238E27FC236}">
                <a16:creationId xmlns:a16="http://schemas.microsoft.com/office/drawing/2014/main" id="{F94DC58A-465A-4264-AE90-5B8DDCCFA598}"/>
              </a:ext>
            </a:extLst>
          </p:cNvPr>
          <p:cNvSpPr txBox="1"/>
          <p:nvPr/>
        </p:nvSpPr>
        <p:spPr>
          <a:xfrm>
            <a:off x="0" y="3"/>
            <a:ext cx="9144000" cy="1077218"/>
          </a:xfrm>
          <a:prstGeom prst="rect">
            <a:avLst/>
          </a:prstGeom>
          <a:noFill/>
        </p:spPr>
        <p:txBody>
          <a:bodyPr wrap="square" rtlCol="0">
            <a:spAutoFit/>
          </a:bodyPr>
          <a:lstStyle/>
          <a:p>
            <a:pPr algn="ctr"/>
            <a:r>
              <a:rPr lang="en-GB" sz="3200" b="1" dirty="0"/>
              <a:t>New system for tracking LHC cryogenic availability</a:t>
            </a:r>
          </a:p>
        </p:txBody>
      </p:sp>
      <p:sp>
        <p:nvSpPr>
          <p:cNvPr id="3" name="Slide Number Placeholder 2"/>
          <p:cNvSpPr>
            <a:spLocks noGrp="1"/>
          </p:cNvSpPr>
          <p:nvPr>
            <p:ph type="sldNum" sz="quarter" idx="10"/>
          </p:nvPr>
        </p:nvSpPr>
        <p:spPr/>
        <p:txBody>
          <a:bodyPr/>
          <a:lstStyle/>
          <a:p>
            <a:fld id="{4DF33A98-D41E-43A5-8F90-E73BFC263353}" type="slidenum">
              <a:rPr lang="en-GB" smtClean="0"/>
              <a:pPr/>
              <a:t>9</a:t>
            </a:fld>
            <a:endParaRPr lang="en-GB" dirty="0"/>
          </a:p>
        </p:txBody>
      </p:sp>
    </p:spTree>
    <p:extLst>
      <p:ext uri="{BB962C8B-B14F-4D97-AF65-F5344CB8AC3E}">
        <p14:creationId xmlns:p14="http://schemas.microsoft.com/office/powerpoint/2010/main" val="53406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CERNPre¦üsentation1">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5941</TotalTime>
  <Words>1432</Words>
  <Application>Microsoft Office PowerPoint</Application>
  <PresentationFormat>Affichage à l'écran (4:3)</PresentationFormat>
  <Paragraphs>323</Paragraphs>
  <Slides>26</Slides>
  <Notes>20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CERNPre¦üsentation1</vt:lpstr>
      <vt:lpstr> The LHC Cryogenics Availability  Calculation Tool</vt:lpstr>
      <vt:lpstr>Introduction    Cryogenic conditions definition      Cryogenic availability calculation tool architecture      Statistics production   Conclusion – Perspectives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CALS - CERN Accelerator Logging Service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Laurent Paul Delprat</dc:creator>
  <cp:lastModifiedBy>Laurent Paul Delprat</cp:lastModifiedBy>
  <cp:revision>794</cp:revision>
  <cp:lastPrinted>2016-10-20T17:49:28Z</cp:lastPrinted>
  <dcterms:created xsi:type="dcterms:W3CDTF">2006-08-16T00:00:00Z</dcterms:created>
  <dcterms:modified xsi:type="dcterms:W3CDTF">2018-06-04T02:38:19Z</dcterms:modified>
</cp:coreProperties>
</file>