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3"/>
  </p:notesMasterIdLst>
  <p:handoutMasterIdLst>
    <p:handoutMasterId r:id="rId34"/>
  </p:handoutMasterIdLst>
  <p:sldIdLst>
    <p:sldId id="271" r:id="rId2"/>
    <p:sldId id="272" r:id="rId3"/>
    <p:sldId id="512" r:id="rId4"/>
    <p:sldId id="483" r:id="rId5"/>
    <p:sldId id="515" r:id="rId6"/>
    <p:sldId id="481" r:id="rId7"/>
    <p:sldId id="486" r:id="rId8"/>
    <p:sldId id="513" r:id="rId9"/>
    <p:sldId id="487" r:id="rId10"/>
    <p:sldId id="504" r:id="rId11"/>
    <p:sldId id="500" r:id="rId12"/>
    <p:sldId id="502" r:id="rId13"/>
    <p:sldId id="488" r:id="rId14"/>
    <p:sldId id="503" r:id="rId15"/>
    <p:sldId id="381" r:id="rId16"/>
    <p:sldId id="489" r:id="rId17"/>
    <p:sldId id="514" r:id="rId18"/>
    <p:sldId id="480" r:id="rId19"/>
    <p:sldId id="485" r:id="rId20"/>
    <p:sldId id="499" r:id="rId21"/>
    <p:sldId id="493" r:id="rId22"/>
    <p:sldId id="494" r:id="rId23"/>
    <p:sldId id="495" r:id="rId24"/>
    <p:sldId id="501" r:id="rId25"/>
    <p:sldId id="510" r:id="rId26"/>
    <p:sldId id="496" r:id="rId27"/>
    <p:sldId id="505" r:id="rId28"/>
    <p:sldId id="507" r:id="rId29"/>
    <p:sldId id="479" r:id="rId30"/>
    <p:sldId id="491" r:id="rId31"/>
    <p:sldId id="331" r:id="rId3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33CC"/>
    <a:srgbClr val="4F81BD"/>
    <a:srgbClr val="3333FF"/>
    <a:srgbClr val="D0D8E8"/>
    <a:srgbClr val="6600FF"/>
    <a:srgbClr val="FFCCCC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158" autoAdjust="0"/>
    <p:restoredTop sz="96942" autoAdjust="0"/>
  </p:normalViewPr>
  <p:slideViewPr>
    <p:cSldViewPr>
      <p:cViewPr>
        <p:scale>
          <a:sx n="75" d="100"/>
          <a:sy n="75" d="100"/>
        </p:scale>
        <p:origin x="-2764" y="-5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410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E514BD11-A737-4969-8A07-47A7C4DFD5F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BBE011D6-CE3F-4725-B884-9814701C397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62F32E-5534-4A15-BD52-60534C116D64}" type="slidenum">
              <a:rPr lang="en-US" altLang="zh-CN" smtClean="0">
                <a:latin typeface="Arial" pitchFamily="34" charset="0"/>
              </a:rPr>
              <a:pPr/>
              <a:t>1</a:t>
            </a:fld>
            <a:endParaRPr lang="en-US" altLang="zh-CN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8D008-F168-4D46-AEBE-A5ACDFC2E149}" type="slidenum">
              <a:rPr lang="en-US" altLang="zh-CN" smtClean="0">
                <a:latin typeface="Arial" pitchFamily="34" charset="0"/>
              </a:rPr>
              <a:pPr/>
              <a:t>2</a:t>
            </a:fld>
            <a:endParaRPr lang="en-US" altLang="zh-CN" smtClean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8D008-F168-4D46-AEBE-A5ACDFC2E149}" type="slidenum">
              <a:rPr lang="en-US" altLang="zh-CN" smtClean="0">
                <a:latin typeface="Arial" pitchFamily="34" charset="0"/>
              </a:rPr>
              <a:pPr/>
              <a:t>8</a:t>
            </a:fld>
            <a:endParaRPr lang="en-US" altLang="zh-CN" smtClean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2D82B-4ECB-445E-B75B-535072B0C45A}" type="slidenum">
              <a:rPr lang="en-US" altLang="zh-CN" smtClean="0">
                <a:latin typeface="Arial" pitchFamily="34" charset="0"/>
              </a:rPr>
              <a:pPr/>
              <a:t>9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B2C0F2-6E0E-427B-80F2-3AA63CE76CE6}" type="slidenum">
              <a:rPr lang="en-US" altLang="zh-CN" smtClean="0">
                <a:latin typeface="Arial" pitchFamily="34" charset="0"/>
              </a:rPr>
              <a:pPr/>
              <a:t>15</a:t>
            </a:fld>
            <a:endParaRPr lang="en-US" altLang="zh-CN" smtClean="0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8D008-F168-4D46-AEBE-A5ACDFC2E149}" type="slidenum">
              <a:rPr lang="en-US" altLang="zh-CN" smtClean="0">
                <a:latin typeface="Arial" pitchFamily="34" charset="0"/>
              </a:rPr>
              <a:pPr/>
              <a:t>17</a:t>
            </a:fld>
            <a:endParaRPr lang="en-US" altLang="zh-CN" smtClean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C83C64-2B87-49E8-8014-EC7EB0EE6934}" type="slidenum">
              <a:rPr lang="en-US" altLang="zh-CN" smtClean="0">
                <a:latin typeface="Arial" pitchFamily="34" charset="0"/>
              </a:rPr>
              <a:pPr/>
              <a:t>19</a:t>
            </a:fld>
            <a:endParaRPr lang="en-US" altLang="zh-CN" smtClean="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828800"/>
            <a:ext cx="19050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0"/>
            <a:ext cx="228600" cy="6553200"/>
            <a:chOff x="0" y="0"/>
            <a:chExt cx="144" cy="4128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144" cy="4128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0" y="3930"/>
              <a:ext cx="96" cy="198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</p:grp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0" y="4128"/>
              <a:ext cx="5760" cy="9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0" y="4224"/>
              <a:ext cx="5760" cy="96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66C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</p:grpSp>
      <p:pic>
        <p:nvPicPr>
          <p:cNvPr id="12" name="Picture 10" descr="未命名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33909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未命名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6504">
            <a:off x="8001000" y="5181600"/>
            <a:ext cx="893763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1143000"/>
            <a:ext cx="9142413" cy="28575"/>
          </a:xfrm>
          <a:prstGeom prst="rect">
            <a:avLst/>
          </a:prstGeom>
          <a:gradFill rotWithShape="0">
            <a:gsLst>
              <a:gs pos="0">
                <a:srgbClr val="66CCFF">
                  <a:gamma/>
                  <a:tint val="3137"/>
                  <a:invGamma/>
                </a:srgbClr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3124200" y="6553200"/>
            <a:ext cx="2895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altLang="zh-CN" sz="1200" b="1">
              <a:solidFill>
                <a:srgbClr val="1F3280"/>
              </a:solidFill>
              <a:latin typeface="Arial" charset="0"/>
            </a:endParaRPr>
          </a:p>
        </p:txBody>
      </p:sp>
      <p:pic>
        <p:nvPicPr>
          <p:cNvPr id="16" name="Picture 2056" descr="ilandsmall"/>
          <p:cNvPicPr>
            <a:picLocks noChangeAspect="1" noChangeArrowheads="1"/>
          </p:cNvPicPr>
          <p:nvPr userDrawn="1"/>
        </p:nvPicPr>
        <p:blipFill>
          <a:blip r:embed="rId5" cstate="print"/>
          <a:srcRect t="28358"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28600" y="838200"/>
            <a:ext cx="990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4006850" eaLnBrk="0" hangingPunct="0">
              <a:defRPr/>
            </a:pPr>
            <a:r>
              <a:rPr kumimoji="1" lang="en-US" altLang="zh-CN" sz="1600" b="1" i="1">
                <a:solidFill>
                  <a:srgbClr val="800000"/>
                </a:solidFill>
                <a:latin typeface="Verdana" pitchFamily="34" charset="0"/>
                <a:ea typeface="方正舒体" pitchFamily="2" charset="-122"/>
              </a:rPr>
              <a:t>CASIPP</a:t>
            </a:r>
            <a:endParaRPr kumimoji="1" lang="en-US" altLang="zh-CN" sz="1600" i="1">
              <a:solidFill>
                <a:srgbClr val="800000"/>
              </a:solidFill>
              <a:latin typeface="Verdana" pitchFamily="34" charset="0"/>
              <a:ea typeface="方正舒体" pitchFamily="2" charset="-122"/>
            </a:endParaRPr>
          </a:p>
        </p:txBody>
      </p:sp>
      <p:pic>
        <p:nvPicPr>
          <p:cNvPr id="18" name="Picture 34" descr="logo-ipp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52400"/>
            <a:ext cx="79851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31"/>
          <p:cNvGrpSpPr>
            <a:grpSpLocks/>
          </p:cNvGrpSpPr>
          <p:nvPr userDrawn="1"/>
        </p:nvGrpSpPr>
        <p:grpSpPr bwMode="auto">
          <a:xfrm>
            <a:off x="8305800" y="142875"/>
            <a:ext cx="609600" cy="923925"/>
            <a:chOff x="5232" y="138"/>
            <a:chExt cx="384" cy="582"/>
          </a:xfrm>
        </p:grpSpPr>
        <p:sp>
          <p:nvSpPr>
            <p:cNvPr id="20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5250" y="624"/>
              <a:ext cx="366" cy="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rial Unicode MS"/>
                  <a:ea typeface="Arial Unicode MS"/>
                  <a:cs typeface="Arial Unicode MS"/>
                </a:rPr>
                <a:t>EAST</a:t>
              </a:r>
              <a:endParaRPr lang="zh-CN" alt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endParaRPr>
            </a:p>
          </p:txBody>
        </p:sp>
        <p:pic>
          <p:nvPicPr>
            <p:cNvPr id="21" name="Picture 29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32" y="138"/>
              <a:ext cx="384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0"/>
            <a:ext cx="22860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9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6002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08916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3505200"/>
            <a:ext cx="5257800" cy="2133600"/>
          </a:xfrm>
        </p:spPr>
        <p:txBody>
          <a:bodyPr/>
          <a:lstStyle>
            <a:lvl1pPr marL="0" indent="0" algn="r">
              <a:buFontTx/>
              <a:buNone/>
              <a:defRPr sz="20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Page </a:t>
            </a:r>
            <a:fld id="{34341766-3773-46DF-AA41-52FCFDF6CA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304800"/>
            <a:ext cx="2133600" cy="5943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248400" cy="5943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Page </a:t>
            </a:r>
            <a:fld id="{F0A3227A-3627-4F0F-920B-6389494D9C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Page </a:t>
            </a:r>
            <a:fld id="{035BC57E-A09B-4181-8192-44E0405CFE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Page </a:t>
            </a:r>
            <a:fld id="{78B52E0C-B816-439A-B051-6B9AFA9B657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91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0600" y="1219200"/>
            <a:ext cx="4191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Page </a:t>
            </a:r>
            <a:fld id="{D1595131-7907-40D6-84A3-970F2C36084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Page </a:t>
            </a:r>
            <a:fld id="{58D9A649-0014-40AD-8278-8D98CA652A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Page </a:t>
            </a:r>
            <a:fld id="{A336419B-A664-4EAC-91EC-72F49BA9C77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Page </a:t>
            </a:r>
            <a:fld id="{90E795F7-DB7D-4044-AD47-E72FCA0CA21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Page </a:t>
            </a:r>
            <a:fld id="{FA99BC3A-3962-40C2-844D-940E70620B0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Page </a:t>
            </a:r>
            <a:fld id="{FA7CEE6B-9A31-4E7F-AE77-B049D07C0FB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24600" y="1828800"/>
            <a:ext cx="19050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0" y="0"/>
            <a:ext cx="228600" cy="6553200"/>
            <a:chOff x="0" y="0"/>
            <a:chExt cx="144" cy="4128"/>
          </a:xfrm>
        </p:grpSpPr>
        <p:sp>
          <p:nvSpPr>
            <p:cNvPr id="207876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144" cy="4128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07877" name="Rectangle 5"/>
            <p:cNvSpPr>
              <a:spLocks noChangeArrowheads="1"/>
            </p:cNvSpPr>
            <p:nvPr userDrawn="1"/>
          </p:nvSpPr>
          <p:spPr bwMode="auto">
            <a:xfrm>
              <a:off x="0" y="3930"/>
              <a:ext cx="96" cy="198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</p:grpSp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grpSp>
        <p:nvGrpSpPr>
          <p:cNvPr id="2053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07880" name="Rectangle 8"/>
            <p:cNvSpPr>
              <a:spLocks noChangeArrowheads="1"/>
            </p:cNvSpPr>
            <p:nvPr userDrawn="1"/>
          </p:nvSpPr>
          <p:spPr bwMode="auto">
            <a:xfrm>
              <a:off x="0" y="4128"/>
              <a:ext cx="5760" cy="9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07881" name="Rectangle 9"/>
            <p:cNvSpPr>
              <a:spLocks noChangeArrowheads="1"/>
            </p:cNvSpPr>
            <p:nvPr userDrawn="1"/>
          </p:nvSpPr>
          <p:spPr bwMode="auto">
            <a:xfrm>
              <a:off x="0" y="4224"/>
              <a:ext cx="5760" cy="96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66C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</p:grpSp>
      <p:pic>
        <p:nvPicPr>
          <p:cNvPr id="2054" name="Picture 10" descr="未命名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" y="1219200"/>
            <a:ext cx="33909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8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04800"/>
            <a:ext cx="769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788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53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78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434388" y="6477000"/>
            <a:ext cx="7096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>
                <a:solidFill>
                  <a:srgbClr val="0066CC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Page </a:t>
            </a:r>
            <a:fld id="{EF662EF7-FA6C-4FCE-BB68-0E640F54EBC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07886" name="Text Box 14"/>
          <p:cNvSpPr txBox="1">
            <a:spLocks noChangeArrowheads="1"/>
          </p:cNvSpPr>
          <p:nvPr/>
        </p:nvSpPr>
        <p:spPr bwMode="auto">
          <a:xfrm>
            <a:off x="304800" y="914400"/>
            <a:ext cx="990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4006850" eaLnBrk="0" hangingPunct="0">
              <a:defRPr/>
            </a:pPr>
            <a:r>
              <a:rPr kumimoji="1" lang="en-US" altLang="zh-CN" sz="1600" b="1" i="1">
                <a:solidFill>
                  <a:srgbClr val="800000"/>
                </a:solidFill>
                <a:latin typeface="Verdana" pitchFamily="34" charset="0"/>
                <a:ea typeface="方正舒体" pitchFamily="2" charset="-122"/>
              </a:rPr>
              <a:t>CASIPP</a:t>
            </a:r>
            <a:endParaRPr kumimoji="1" lang="en-US" altLang="zh-CN" sz="1600" i="1">
              <a:solidFill>
                <a:srgbClr val="800000"/>
              </a:solidFill>
              <a:latin typeface="Verdana" pitchFamily="34" charset="0"/>
              <a:ea typeface="方正舒体" pitchFamily="2" charset="-122"/>
            </a:endParaRPr>
          </a:p>
        </p:txBody>
      </p:sp>
      <p:pic>
        <p:nvPicPr>
          <p:cNvPr id="2059" name="Picture 15" descr="未命名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56504">
            <a:off x="8001000" y="5181600"/>
            <a:ext cx="893763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88" name="Rectangle 16"/>
          <p:cNvSpPr>
            <a:spLocks noChangeArrowheads="1"/>
          </p:cNvSpPr>
          <p:nvPr/>
        </p:nvSpPr>
        <p:spPr bwMode="auto">
          <a:xfrm>
            <a:off x="0" y="1143000"/>
            <a:ext cx="9142413" cy="28575"/>
          </a:xfrm>
          <a:prstGeom prst="rect">
            <a:avLst/>
          </a:prstGeom>
          <a:gradFill rotWithShape="0">
            <a:gsLst>
              <a:gs pos="0">
                <a:srgbClr val="66CCFF">
                  <a:gamma/>
                  <a:tint val="3137"/>
                  <a:invGamma/>
                </a:srgbClr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07890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1F3280"/>
                </a:solidFill>
                <a:latin typeface="+mj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7891" name="Rectangle 19"/>
          <p:cNvSpPr>
            <a:spLocks noChangeArrowheads="1"/>
          </p:cNvSpPr>
          <p:nvPr/>
        </p:nvSpPr>
        <p:spPr bwMode="auto">
          <a:xfrm>
            <a:off x="3124200" y="6553200"/>
            <a:ext cx="2895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altLang="zh-CN" sz="1200" b="1">
              <a:solidFill>
                <a:srgbClr val="1F3280"/>
              </a:solidFill>
              <a:latin typeface="Arial" charset="0"/>
            </a:endParaRPr>
          </a:p>
        </p:txBody>
      </p:sp>
      <p:sp>
        <p:nvSpPr>
          <p:cNvPr id="207896" name="Line 24"/>
          <p:cNvSpPr>
            <a:spLocks noChangeShapeType="1"/>
          </p:cNvSpPr>
          <p:nvPr userDrawn="1"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31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2064" name="Picture 28" descr="logo-ipp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000" y="228600"/>
            <a:ext cx="79851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2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62800" y="6324600"/>
            <a:ext cx="12192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ransition>
    <p:split orient="vert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5357D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5357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5357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5357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5357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软雅黑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5357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软雅黑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5357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软雅黑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5357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软雅黑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5357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软雅黑" pitchFamily="34" charset="-122"/>
        </a:defRPr>
      </a:lvl9pPr>
    </p:titleStyle>
    <p:bodyStyle>
      <a:lvl1pPr marL="84138" indent="-84138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32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452438" indent="-188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rgbClr val="003300"/>
          </a:solidFill>
          <a:latin typeface="+mn-lt"/>
          <a:ea typeface="+mn-ea"/>
        </a:defRPr>
      </a:lvl2pPr>
      <a:lvl3pPr marL="809625" indent="-1778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166813" indent="-1778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1524000" indent="-1778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1981200" indent="-1778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438400" indent="-1778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2895600" indent="-1778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352800" indent="-1778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___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447800"/>
            <a:ext cx="8382000" cy="16002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solidFill>
                  <a:srgbClr val="0033CC"/>
                </a:solidFill>
                <a:effectLst/>
                <a:latin typeface="+mj-ea"/>
              </a:rPr>
              <a:t>Operation Present Status of the Upgraded Cryogenic System for EAST </a:t>
            </a:r>
            <a:r>
              <a:rPr lang="en-US" altLang="zh-CN" sz="3600" dirty="0" err="1" smtClean="0">
                <a:solidFill>
                  <a:srgbClr val="0033CC"/>
                </a:solidFill>
                <a:effectLst/>
                <a:latin typeface="+mj-ea"/>
              </a:rPr>
              <a:t>Tokamak</a:t>
            </a:r>
            <a:r>
              <a:rPr lang="en-US" altLang="zh-CN" sz="3600" dirty="0" smtClean="0">
                <a:solidFill>
                  <a:srgbClr val="0033CC"/>
                </a:solidFill>
                <a:effectLst/>
                <a:latin typeface="+mj-ea"/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276600"/>
            <a:ext cx="7543800" cy="2667000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en-US" altLang="zh-CN" b="0" i="1" dirty="0" smtClean="0">
                <a:solidFill>
                  <a:schemeClr val="tx1"/>
                </a:solidFill>
                <a:effectLst/>
              </a:rPr>
              <a:t>June 5,2018</a:t>
            </a:r>
          </a:p>
          <a:p>
            <a:pPr algn="ctr" eaLnBrk="1" hangingPunct="1">
              <a:lnSpc>
                <a:spcPct val="120000"/>
              </a:lnSpc>
              <a:spcAft>
                <a:spcPts val="1200"/>
              </a:spcAft>
            </a:pPr>
            <a:r>
              <a:rPr lang="en-US" altLang="zh-CN" dirty="0" err="1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Zhiwei</a:t>
            </a:r>
            <a:r>
              <a:rPr lang="en-US" altLang="zh-CN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 Zhou, </a:t>
            </a:r>
            <a:r>
              <a:rPr lang="en-US" altLang="zh-CN" dirty="0" err="1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Qiyong</a:t>
            </a:r>
            <a:r>
              <a:rPr lang="en-US" altLang="zh-CN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 Zhang* and EAST Cryogenic Team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b="0" i="1" dirty="0" smtClean="0">
                <a:solidFill>
                  <a:srgbClr val="0066CC"/>
                </a:solidFill>
                <a:effectLst/>
                <a:latin typeface="Times New Roman" pitchFamily="18" charset="0"/>
              </a:rPr>
              <a:t>Cryogenic Engineering and Technology Division</a:t>
            </a:r>
            <a:endParaRPr lang="en-US" altLang="zh-CN" dirty="0" smtClean="0">
              <a:solidFill>
                <a:srgbClr val="0066CC"/>
              </a:solidFill>
              <a:effectLst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altLang="zh-CN" b="0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Institute of Plasma Physics, Chinese Academy of Sciences, </a:t>
            </a:r>
            <a:r>
              <a:rPr lang="en-US" altLang="zh-CN" b="0" i="1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P.O.Box</a:t>
            </a:r>
            <a:r>
              <a:rPr lang="en-US" altLang="zh-CN" b="0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1126, Hefei, 230031, China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ffectLst/>
              </a:rPr>
              <a:t>Helium Gas Purification System</a:t>
            </a:r>
            <a:endParaRPr lang="zh-CN" altLang="en-US" dirty="0" smtClean="0">
              <a:effectLst/>
            </a:endParaRPr>
          </a:p>
        </p:txBody>
      </p:sp>
      <p:sp>
        <p:nvSpPr>
          <p:cNvPr id="9219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latin typeface="Arial" pitchFamily="34" charset="0"/>
                <a:ea typeface="宋体" pitchFamily="2" charset="-122"/>
              </a:rPr>
              <a:t>Page </a:t>
            </a:r>
            <a:fld id="{21303D68-6542-4C0D-8066-1E9E79FF0EB5}" type="slidenum">
              <a:rPr lang="en-US" altLang="zh-CN" smtClean="0">
                <a:latin typeface="Arial" pitchFamily="34" charset="0"/>
                <a:ea typeface="宋体" pitchFamily="2" charset="-122"/>
              </a:rPr>
              <a:pPr/>
              <a:t>10</a:t>
            </a:fld>
            <a:endParaRPr lang="en-US" altLang="zh-CN" smtClean="0"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357312"/>
            <a:ext cx="2384425" cy="283368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57312"/>
            <a:ext cx="2279650" cy="281463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222" name="Picture 24" descr="IMG_00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357311"/>
            <a:ext cx="3760788" cy="2819169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" name="圆角矩形 10"/>
          <p:cNvSpPr/>
          <p:nvPr/>
        </p:nvSpPr>
        <p:spPr>
          <a:xfrm>
            <a:off x="304800" y="4724400"/>
            <a:ext cx="8534400" cy="1295400"/>
          </a:xfrm>
          <a:prstGeom prst="roundRect">
            <a:avLst/>
          </a:prstGeom>
          <a:noFill/>
          <a:ln w="19050">
            <a:solidFill>
              <a:srgbClr val="4F81BD"/>
            </a:solidFill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84138" indent="-432000" ea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 New Oil removal and purification system for MYCOM compressors</a:t>
            </a:r>
          </a:p>
          <a:p>
            <a:pPr marL="452438" lvl="1" indent="-188913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altLang="zh-CN" sz="1600" kern="0" dirty="0">
                <a:solidFill>
                  <a:srgbClr val="003300"/>
                </a:solidFill>
                <a:latin typeface="Times New Roman" pitchFamily="18" charset="0"/>
              </a:rPr>
              <a:t>4 coalescers and an active carbon </a:t>
            </a:r>
            <a:r>
              <a:rPr lang="en-US" altLang="zh-CN" sz="1600" kern="0" dirty="0" err="1">
                <a:solidFill>
                  <a:srgbClr val="003300"/>
                </a:solidFill>
                <a:latin typeface="Times New Roman" pitchFamily="18" charset="0"/>
              </a:rPr>
              <a:t>adsorber</a:t>
            </a:r>
            <a:r>
              <a:rPr lang="en-US" altLang="zh-CN" sz="1600" kern="0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endParaRPr lang="en-US" altLang="zh-CN" sz="1600" kern="0" dirty="0" smtClean="0">
              <a:solidFill>
                <a:srgbClr val="003300"/>
              </a:solidFill>
              <a:latin typeface="Times New Roman" pitchFamily="18" charset="0"/>
            </a:endParaRPr>
          </a:p>
          <a:p>
            <a:pPr marL="452438" lvl="1" indent="-188913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altLang="zh-CN" sz="1600" kern="0" dirty="0" smtClean="0">
                <a:solidFill>
                  <a:srgbClr val="003300"/>
                </a:solidFill>
                <a:latin typeface="Times New Roman" pitchFamily="18" charset="0"/>
              </a:rPr>
              <a:t>One </a:t>
            </a:r>
            <a:r>
              <a:rPr lang="en-US" altLang="zh-CN" sz="1600" kern="0" dirty="0">
                <a:solidFill>
                  <a:srgbClr val="003300"/>
                </a:solidFill>
                <a:latin typeface="Times New Roman" pitchFamily="18" charset="0"/>
              </a:rPr>
              <a:t>molecular sieve dryer and </a:t>
            </a:r>
            <a:r>
              <a:rPr lang="en-US" altLang="zh-CN" sz="1600" kern="0" dirty="0" smtClean="0">
                <a:solidFill>
                  <a:srgbClr val="003300"/>
                </a:solidFill>
                <a:latin typeface="Times New Roman" pitchFamily="18" charset="0"/>
              </a:rPr>
              <a:t>One </a:t>
            </a:r>
            <a:r>
              <a:rPr lang="en-US" altLang="zh-CN" sz="1600" kern="0" dirty="0">
                <a:solidFill>
                  <a:srgbClr val="003300"/>
                </a:solidFill>
                <a:latin typeface="Times New Roman" pitchFamily="18" charset="0"/>
              </a:rPr>
              <a:t>dust filter</a:t>
            </a:r>
          </a:p>
          <a:p>
            <a:pPr marL="452438" lvl="1" indent="-188913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altLang="zh-CN" sz="1600" b="1" kern="0" dirty="0">
                <a:solidFill>
                  <a:srgbClr val="003300"/>
                </a:solidFill>
                <a:latin typeface="Times New Roman" pitchFamily="18" charset="0"/>
              </a:rPr>
              <a:t>Final impurity content</a:t>
            </a:r>
            <a:r>
              <a:rPr lang="en-US" altLang="zh-CN" sz="1600" kern="0" dirty="0">
                <a:solidFill>
                  <a:srgbClr val="003300"/>
                </a:solidFill>
                <a:latin typeface="Times New Roman" pitchFamily="18" charset="0"/>
              </a:rPr>
              <a:t>: H2O &lt;1 ppm</a:t>
            </a:r>
            <a:r>
              <a:rPr lang="zh-CN" altLang="en-US" sz="1600" kern="0" dirty="0">
                <a:solidFill>
                  <a:srgbClr val="003300"/>
                </a:solidFill>
                <a:latin typeface="Times New Roman" pitchFamily="18" charset="0"/>
              </a:rPr>
              <a:t>，</a:t>
            </a:r>
            <a:r>
              <a:rPr lang="en-US" altLang="zh-CN" sz="1600" kern="0" dirty="0">
                <a:solidFill>
                  <a:srgbClr val="003300"/>
                </a:solidFill>
                <a:latin typeface="Times New Roman" pitchFamily="18" charset="0"/>
              </a:rPr>
              <a:t>N2 &lt; 1 ppm</a:t>
            </a:r>
            <a:r>
              <a:rPr lang="zh-CN" altLang="en-US" sz="1600" kern="0" dirty="0">
                <a:solidFill>
                  <a:srgbClr val="003300"/>
                </a:solidFill>
                <a:latin typeface="Times New Roman" pitchFamily="18" charset="0"/>
              </a:rPr>
              <a:t>，</a:t>
            </a:r>
            <a:r>
              <a:rPr lang="en-US" altLang="zh-CN" sz="1600" kern="0" dirty="0">
                <a:solidFill>
                  <a:srgbClr val="003300"/>
                </a:solidFill>
                <a:latin typeface="Times New Roman" pitchFamily="18" charset="0"/>
              </a:rPr>
              <a:t>CxHy &lt; 1 ppm</a:t>
            </a:r>
            <a:r>
              <a:rPr lang="zh-CN" altLang="en-US" sz="1600" kern="0" dirty="0">
                <a:solidFill>
                  <a:srgbClr val="003300"/>
                </a:solidFill>
                <a:latin typeface="Times New Roman" pitchFamily="18" charset="0"/>
              </a:rPr>
              <a:t>，</a:t>
            </a:r>
            <a:r>
              <a:rPr lang="en-US" altLang="zh-CN" sz="1600" b="1" kern="0" dirty="0">
                <a:solidFill>
                  <a:srgbClr val="003300"/>
                </a:solidFill>
                <a:latin typeface="Times New Roman" pitchFamily="18" charset="0"/>
              </a:rPr>
              <a:t>Oil &lt; 10 ppb</a:t>
            </a:r>
            <a:r>
              <a:rPr lang="en-US" altLang="zh-CN" sz="1600" kern="0" dirty="0">
                <a:solidFill>
                  <a:srgbClr val="0033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477000" y="3871912"/>
            <a:ext cx="2362200" cy="307777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1400" i="1" dirty="0" err="1">
                <a:solidFill>
                  <a:srgbClr val="FF3300"/>
                </a:solidFill>
              </a:rPr>
              <a:t>Coalescers</a:t>
            </a:r>
            <a:r>
              <a:rPr lang="en-GB" altLang="en-US" sz="1400" i="1" dirty="0">
                <a:solidFill>
                  <a:srgbClr val="FF3300"/>
                </a:solidFill>
              </a:rPr>
              <a:t> and </a:t>
            </a:r>
            <a:r>
              <a:rPr lang="en-GB" altLang="en-US" sz="1400" i="1" dirty="0" err="1" smtClean="0">
                <a:solidFill>
                  <a:srgbClr val="FF3300"/>
                </a:solidFill>
              </a:rPr>
              <a:t>Adsorbers</a:t>
            </a:r>
            <a:endParaRPr lang="en-US" altLang="zh-CN" sz="1400" i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300" dirty="0" smtClean="0">
                <a:effectLst/>
              </a:rPr>
              <a:t>He/LN</a:t>
            </a:r>
            <a:r>
              <a:rPr lang="en-US" altLang="zh-CN" sz="3300" baseline="-25000" dirty="0" smtClean="0">
                <a:effectLst/>
              </a:rPr>
              <a:t>2</a:t>
            </a:r>
            <a:r>
              <a:rPr lang="en-US" altLang="zh-CN" sz="3300" dirty="0" smtClean="0">
                <a:effectLst/>
              </a:rPr>
              <a:t> Storage and Recovery System </a:t>
            </a:r>
            <a:endParaRPr lang="zh-CN" altLang="en-US" sz="3300" dirty="0"/>
          </a:p>
        </p:txBody>
      </p:sp>
      <p:sp>
        <p:nvSpPr>
          <p:cNvPr id="10243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latin typeface="Arial" pitchFamily="34" charset="0"/>
              </a:rPr>
              <a:t>Page </a:t>
            </a:r>
            <a:fld id="{4209D203-3A31-4FC7-9F07-CDE4214F00BF}" type="slidenum">
              <a:rPr lang="en-US" altLang="zh-CN" smtClean="0">
                <a:latin typeface="Arial" pitchFamily="34" charset="0"/>
              </a:rPr>
              <a:pPr/>
              <a:t>11</a:t>
            </a:fld>
            <a:endParaRPr lang="en-US" altLang="zh-CN" smtClean="0">
              <a:latin typeface="Arial" pitchFamily="34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295400"/>
            <a:ext cx="2357438" cy="250983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4175" y="1295400"/>
            <a:ext cx="2054225" cy="25146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81400"/>
            <a:ext cx="3733800" cy="266858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6781800" y="3505200"/>
            <a:ext cx="1981200" cy="307975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1400" i="1" dirty="0">
                <a:solidFill>
                  <a:srgbClr val="FF0000"/>
                </a:solidFill>
              </a:rPr>
              <a:t>Recovery Compressor</a:t>
            </a:r>
            <a:endParaRPr lang="zh-CN" altLang="en-US" sz="1400" i="1" dirty="0">
              <a:solidFill>
                <a:srgbClr val="FF0000"/>
              </a:solidFill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4495800" y="3502025"/>
            <a:ext cx="1752600" cy="307777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400" i="1" dirty="0" smtClean="0">
                <a:solidFill>
                  <a:srgbClr val="FF0000"/>
                </a:solidFill>
              </a:rPr>
              <a:t>Impure </a:t>
            </a:r>
            <a:r>
              <a:rPr lang="en-US" altLang="zh-CN" sz="1400" i="1" dirty="0" err="1" smtClean="0">
                <a:solidFill>
                  <a:srgbClr val="FF0000"/>
                </a:solidFill>
              </a:rPr>
              <a:t>GHe</a:t>
            </a:r>
            <a:r>
              <a:rPr lang="en-US" altLang="zh-CN" sz="1400" i="1" dirty="0" smtClean="0">
                <a:solidFill>
                  <a:srgbClr val="FF0000"/>
                </a:solidFill>
              </a:rPr>
              <a:t> </a:t>
            </a:r>
            <a:r>
              <a:rPr lang="en-US" altLang="zh-CN" sz="1400" i="1" dirty="0">
                <a:solidFill>
                  <a:srgbClr val="FF0000"/>
                </a:solidFill>
              </a:rPr>
              <a:t>Holder</a:t>
            </a:r>
            <a:endParaRPr lang="zh-CN" altLang="en-US" sz="1400" i="1" dirty="0">
              <a:solidFill>
                <a:srgbClr val="FF0000"/>
              </a:solidFill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447800" y="5943600"/>
            <a:ext cx="2514600" cy="304800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1400" i="1" dirty="0">
                <a:solidFill>
                  <a:srgbClr val="FF3300"/>
                </a:solidFill>
              </a:rPr>
              <a:t>10000 Nm</a:t>
            </a:r>
            <a:r>
              <a:rPr lang="en-US" altLang="zh-CN" sz="1400" i="1" baseline="30000" dirty="0">
                <a:solidFill>
                  <a:srgbClr val="FF3300"/>
                </a:solidFill>
              </a:rPr>
              <a:t>3</a:t>
            </a:r>
            <a:r>
              <a:rPr lang="en-US" altLang="zh-CN" sz="1400" i="1" dirty="0">
                <a:solidFill>
                  <a:srgbClr val="FF3300"/>
                </a:solidFill>
              </a:rPr>
              <a:t> helium gas tanks</a:t>
            </a:r>
            <a:endParaRPr lang="zh-CN" altLang="en-US" sz="1400" i="1" dirty="0">
              <a:solidFill>
                <a:srgbClr val="FF0000"/>
              </a:solidFill>
            </a:endParaRPr>
          </a:p>
        </p:txBody>
      </p:sp>
      <p:pic>
        <p:nvPicPr>
          <p:cNvPr id="10250" name="Picture 18" descr="IMG_0032"/>
          <p:cNvPicPr>
            <a:picLocks noChangeAspect="1" noChangeArrowheads="1"/>
          </p:cNvPicPr>
          <p:nvPr/>
        </p:nvPicPr>
        <p:blipFill>
          <a:blip r:embed="rId5" cstate="print"/>
          <a:srcRect l="5205" r="15857"/>
          <a:stretch>
            <a:fillRect/>
          </a:stretch>
        </p:blipFill>
        <p:spPr bwMode="auto">
          <a:xfrm>
            <a:off x="6324600" y="3962400"/>
            <a:ext cx="2514600" cy="23622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51" name="Picture 6" descr="E:\单位设备照片\IMG_20151204_113009.jpg"/>
          <p:cNvPicPr>
            <a:picLocks noChangeAspect="1" noChangeArrowheads="1"/>
          </p:cNvPicPr>
          <p:nvPr/>
        </p:nvPicPr>
        <p:blipFill>
          <a:blip r:embed="rId6" cstate="print"/>
          <a:srcRect l="19167" t="8176" r="12689" b="28461"/>
          <a:stretch>
            <a:fillRect/>
          </a:stretch>
        </p:blipFill>
        <p:spPr bwMode="auto">
          <a:xfrm>
            <a:off x="4267200" y="3962400"/>
            <a:ext cx="1905000" cy="23622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7696200" y="6016625"/>
            <a:ext cx="1143000" cy="307975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1400" i="1" dirty="0" err="1">
                <a:solidFill>
                  <a:srgbClr val="FF0000"/>
                </a:solidFill>
              </a:rPr>
              <a:t>LHe</a:t>
            </a:r>
            <a:r>
              <a:rPr lang="en-US" altLang="zh-CN" sz="1400" i="1" dirty="0">
                <a:solidFill>
                  <a:srgbClr val="FF0000"/>
                </a:solidFill>
              </a:rPr>
              <a:t> Dewar</a:t>
            </a:r>
            <a:endParaRPr lang="zh-CN" altLang="en-US" sz="1400" i="1" dirty="0">
              <a:solidFill>
                <a:srgbClr val="FF0000"/>
              </a:solidFill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4953000" y="6016625"/>
            <a:ext cx="1219200" cy="307975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1400" i="1" dirty="0">
                <a:solidFill>
                  <a:srgbClr val="FF0000"/>
                </a:solidFill>
              </a:rPr>
              <a:t>LN</a:t>
            </a:r>
            <a:r>
              <a:rPr lang="en-US" altLang="zh-CN" sz="1400" i="1" baseline="-25000" dirty="0">
                <a:solidFill>
                  <a:srgbClr val="FF0000"/>
                </a:solidFill>
              </a:rPr>
              <a:t>2</a:t>
            </a:r>
            <a:r>
              <a:rPr lang="en-US" altLang="zh-CN" sz="1400" i="1" baseline="30000" dirty="0">
                <a:solidFill>
                  <a:srgbClr val="FF0000"/>
                </a:solidFill>
              </a:rPr>
              <a:t> </a:t>
            </a:r>
            <a:r>
              <a:rPr lang="en-US" altLang="zh-CN" sz="1400" i="1" dirty="0">
                <a:solidFill>
                  <a:srgbClr val="FF0000"/>
                </a:solidFill>
              </a:rPr>
              <a:t>Vessels</a:t>
            </a:r>
            <a:endParaRPr lang="zh-CN" altLang="en-US" sz="1400" i="1" dirty="0">
              <a:solidFill>
                <a:srgbClr val="FF0000"/>
              </a:solidFill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152400" y="1371600"/>
            <a:ext cx="3886200" cy="1828800"/>
          </a:xfrm>
          <a:prstGeom prst="roundRect">
            <a:avLst/>
          </a:prstGeom>
          <a:noFill/>
          <a:ln w="19050">
            <a:solidFill>
              <a:srgbClr val="4F81BD"/>
            </a:solidFill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84138" lvl="1" indent="-84138">
              <a:lnSpc>
                <a:spcPct val="90000"/>
              </a:lnSpc>
              <a:spcBef>
                <a:spcPct val="20000"/>
              </a:spcBef>
              <a:buClr>
                <a:srgbClr val="92D050"/>
              </a:buClr>
              <a:buFont typeface="Times New Roman" pitchFamily="18" charset="0"/>
              <a:buChar char="•"/>
              <a:defRPr/>
            </a:pPr>
            <a:r>
              <a:rPr lang="en-US" altLang="zh-CN" sz="1600" b="1" kern="0" dirty="0">
                <a:solidFill>
                  <a:srgbClr val="0033CC"/>
                </a:solidFill>
                <a:latin typeface="+mj-ea"/>
                <a:ea typeface="+mj-ea"/>
              </a:rPr>
              <a:t>Gas helium storage: </a:t>
            </a:r>
            <a:r>
              <a:rPr lang="en-US" altLang="zh-CN" sz="1600" b="1" kern="0" dirty="0">
                <a:solidFill>
                  <a:schemeClr val="tx1"/>
                </a:solidFill>
                <a:latin typeface="+mj-ea"/>
                <a:ea typeface="+mj-ea"/>
              </a:rPr>
              <a:t>10000 Nm</a:t>
            </a:r>
            <a:r>
              <a:rPr lang="en-US" altLang="zh-CN" sz="1600" b="1" kern="0" baseline="30000" dirty="0">
                <a:solidFill>
                  <a:schemeClr val="tx1"/>
                </a:solidFill>
                <a:latin typeface="+mj-ea"/>
                <a:ea typeface="+mj-ea"/>
              </a:rPr>
              <a:t>3</a:t>
            </a:r>
          </a:p>
          <a:p>
            <a:pPr marL="84138" indent="-84138">
              <a:lnSpc>
                <a:spcPct val="90000"/>
              </a:lnSpc>
              <a:spcBef>
                <a:spcPct val="20000"/>
              </a:spcBef>
              <a:buClr>
                <a:srgbClr val="92D050"/>
              </a:buClr>
              <a:buFont typeface="Times New Roman" pitchFamily="18" charset="0"/>
              <a:buChar char="•"/>
              <a:defRPr/>
            </a:pPr>
            <a:r>
              <a:rPr lang="en-US" altLang="zh-CN" sz="1600" b="1" kern="0" dirty="0">
                <a:solidFill>
                  <a:srgbClr val="0033CC"/>
                </a:solidFill>
                <a:latin typeface="+mj-ea"/>
                <a:ea typeface="+mj-ea"/>
              </a:rPr>
              <a:t>LN</a:t>
            </a:r>
            <a:r>
              <a:rPr lang="en-US" altLang="zh-CN" sz="1600" b="1" kern="0" baseline="-25000" dirty="0">
                <a:solidFill>
                  <a:srgbClr val="0033CC"/>
                </a:solidFill>
                <a:latin typeface="+mj-ea"/>
                <a:ea typeface="+mj-ea"/>
              </a:rPr>
              <a:t>2</a:t>
            </a:r>
            <a:r>
              <a:rPr lang="en-US" altLang="zh-CN" sz="1600" b="1" kern="0" dirty="0">
                <a:solidFill>
                  <a:srgbClr val="0033CC"/>
                </a:solidFill>
                <a:latin typeface="+mj-ea"/>
                <a:ea typeface="+mj-ea"/>
              </a:rPr>
              <a:t> storage: </a:t>
            </a:r>
            <a:r>
              <a:rPr lang="en-US" altLang="zh-CN" sz="1600" b="1" kern="0" dirty="0">
                <a:solidFill>
                  <a:schemeClr val="tx1"/>
                </a:solidFill>
                <a:latin typeface="+mj-ea"/>
                <a:ea typeface="+mj-ea"/>
              </a:rPr>
              <a:t>2* 30 </a:t>
            </a:r>
            <a:r>
              <a:rPr lang="en-US" altLang="zh-CN" sz="1600" b="1" kern="0" dirty="0" smtClean="0">
                <a:solidFill>
                  <a:schemeClr val="tx1"/>
                </a:solidFill>
                <a:latin typeface="+mj-ea"/>
                <a:ea typeface="+mj-ea"/>
              </a:rPr>
              <a:t>m</a:t>
            </a:r>
            <a:r>
              <a:rPr lang="en-US" altLang="zh-CN" sz="1600" b="1" kern="0" baseline="30000" dirty="0" smtClean="0">
                <a:solidFill>
                  <a:schemeClr val="tx1"/>
                </a:solidFill>
                <a:latin typeface="+mj-ea"/>
                <a:ea typeface="+mj-ea"/>
              </a:rPr>
              <a:t>3 </a:t>
            </a:r>
            <a:r>
              <a:rPr lang="en-US" altLang="zh-CN" sz="1600" b="1" kern="0" dirty="0" smtClean="0">
                <a:solidFill>
                  <a:schemeClr val="tx1"/>
                </a:solidFill>
                <a:latin typeface="+mj-ea"/>
                <a:ea typeface="+mj-ea"/>
              </a:rPr>
              <a:t>, 0.8MPa</a:t>
            </a:r>
            <a:endParaRPr lang="en-US" altLang="zh-CN" sz="1600" b="1" kern="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84138" indent="-84138">
              <a:lnSpc>
                <a:spcPct val="90000"/>
              </a:lnSpc>
              <a:spcBef>
                <a:spcPct val="20000"/>
              </a:spcBef>
              <a:buClr>
                <a:srgbClr val="92D050"/>
              </a:buClr>
              <a:buFont typeface="Times New Roman" pitchFamily="18" charset="0"/>
              <a:buChar char="•"/>
              <a:defRPr/>
            </a:pPr>
            <a:r>
              <a:rPr lang="en-US" altLang="zh-CN" sz="1600" b="1" kern="0" dirty="0" err="1">
                <a:solidFill>
                  <a:srgbClr val="0033CC"/>
                </a:solidFill>
                <a:latin typeface="+mj-ea"/>
                <a:ea typeface="+mj-ea"/>
              </a:rPr>
              <a:t>LHe</a:t>
            </a:r>
            <a:r>
              <a:rPr lang="en-US" altLang="zh-CN" sz="1600" b="1" kern="0" dirty="0">
                <a:solidFill>
                  <a:srgbClr val="0033CC"/>
                </a:solidFill>
                <a:latin typeface="+mj-ea"/>
                <a:ea typeface="+mj-ea"/>
              </a:rPr>
              <a:t> storage: </a:t>
            </a:r>
            <a:r>
              <a:rPr lang="en-US" altLang="zh-CN" sz="1600" b="1" kern="0" dirty="0">
                <a:solidFill>
                  <a:schemeClr val="tx1"/>
                </a:solidFill>
                <a:latin typeface="+mj-ea"/>
                <a:ea typeface="+mj-ea"/>
              </a:rPr>
              <a:t>10000 L</a:t>
            </a:r>
          </a:p>
          <a:p>
            <a:pPr marL="84138" indent="-84138">
              <a:lnSpc>
                <a:spcPct val="90000"/>
              </a:lnSpc>
              <a:spcBef>
                <a:spcPct val="20000"/>
              </a:spcBef>
              <a:buClr>
                <a:srgbClr val="92D050"/>
              </a:buClr>
              <a:buFont typeface="Times New Roman" pitchFamily="18" charset="0"/>
              <a:buChar char="•"/>
              <a:defRPr/>
            </a:pPr>
            <a:r>
              <a:rPr lang="en-US" altLang="zh-CN" sz="1600" b="1" kern="0" dirty="0" smtClean="0">
                <a:solidFill>
                  <a:srgbClr val="0033CC"/>
                </a:solidFill>
                <a:latin typeface="+mj-ea"/>
                <a:ea typeface="+mj-ea"/>
              </a:rPr>
              <a:t>Impure </a:t>
            </a:r>
            <a:r>
              <a:rPr lang="en-US" altLang="zh-CN" sz="1600" b="1" kern="0" dirty="0" err="1" smtClean="0">
                <a:solidFill>
                  <a:srgbClr val="0033CC"/>
                </a:solidFill>
                <a:latin typeface="+mj-ea"/>
                <a:ea typeface="+mj-ea"/>
              </a:rPr>
              <a:t>GHe</a:t>
            </a:r>
            <a:r>
              <a:rPr lang="en-US" altLang="zh-CN" sz="1600" b="1" kern="0" dirty="0" smtClean="0">
                <a:solidFill>
                  <a:srgbClr val="0033CC"/>
                </a:solidFill>
                <a:latin typeface="+mj-ea"/>
                <a:ea typeface="+mj-ea"/>
              </a:rPr>
              <a:t> </a:t>
            </a:r>
            <a:r>
              <a:rPr lang="en-US" altLang="zh-CN" sz="1600" b="1" kern="0" dirty="0">
                <a:solidFill>
                  <a:srgbClr val="0033CC"/>
                </a:solidFill>
                <a:latin typeface="+mj-ea"/>
                <a:ea typeface="+mj-ea"/>
              </a:rPr>
              <a:t>holder: </a:t>
            </a:r>
            <a:r>
              <a:rPr lang="en-US" altLang="zh-CN" sz="1600" b="1" kern="0" dirty="0" smtClean="0">
                <a:solidFill>
                  <a:schemeClr val="tx1"/>
                </a:solidFill>
                <a:latin typeface="+mj-ea"/>
                <a:ea typeface="+mj-ea"/>
              </a:rPr>
              <a:t>70 </a:t>
            </a:r>
            <a:r>
              <a:rPr lang="en-US" altLang="zh-CN" sz="1600" b="1" kern="0" dirty="0" smtClean="0">
                <a:solidFill>
                  <a:schemeClr val="tx1"/>
                </a:solidFill>
                <a:latin typeface="+mj-ea"/>
              </a:rPr>
              <a:t>m</a:t>
            </a:r>
            <a:r>
              <a:rPr lang="en-US" altLang="zh-CN" sz="1600" b="1" kern="0" baseline="30000" dirty="0" smtClean="0">
                <a:solidFill>
                  <a:schemeClr val="tx1"/>
                </a:solidFill>
                <a:latin typeface="+mj-ea"/>
              </a:rPr>
              <a:t>3</a:t>
            </a:r>
            <a:endParaRPr lang="en-US" altLang="zh-CN" sz="1600" b="1" kern="0" dirty="0">
              <a:solidFill>
                <a:srgbClr val="0033CC"/>
              </a:solidFill>
              <a:latin typeface="+mj-ea"/>
              <a:ea typeface="+mj-ea"/>
            </a:endParaRPr>
          </a:p>
          <a:p>
            <a:pPr marL="84138" indent="-84138">
              <a:lnSpc>
                <a:spcPct val="90000"/>
              </a:lnSpc>
              <a:spcBef>
                <a:spcPct val="20000"/>
              </a:spcBef>
              <a:buClr>
                <a:srgbClr val="92D050"/>
              </a:buClr>
              <a:buFont typeface="Times New Roman" pitchFamily="18" charset="0"/>
              <a:buChar char="•"/>
              <a:defRPr/>
            </a:pPr>
            <a:r>
              <a:rPr lang="en-US" altLang="zh-CN" sz="1600" b="1" kern="0" dirty="0">
                <a:solidFill>
                  <a:srgbClr val="0033CC"/>
                </a:solidFill>
                <a:latin typeface="+mj-ea"/>
                <a:ea typeface="+mj-ea"/>
              </a:rPr>
              <a:t>Recovery compressor: </a:t>
            </a:r>
            <a:r>
              <a:rPr lang="en-US" altLang="zh-CN" sz="1600" b="1" kern="0" dirty="0">
                <a:solidFill>
                  <a:schemeClr val="tx1"/>
                </a:solidFill>
                <a:latin typeface="+mj-ea"/>
                <a:ea typeface="+mj-ea"/>
              </a:rPr>
              <a:t>300 m</a:t>
            </a:r>
            <a:r>
              <a:rPr lang="en-US" altLang="zh-CN" sz="1600" b="1" kern="0" baseline="30000" dirty="0">
                <a:solidFill>
                  <a:schemeClr val="tx1"/>
                </a:solidFill>
                <a:latin typeface="+mj-ea"/>
                <a:ea typeface="+mj-ea"/>
              </a:rPr>
              <a:t>3</a:t>
            </a:r>
            <a:r>
              <a:rPr lang="en-US" altLang="zh-CN" sz="1600" b="1" kern="0" dirty="0">
                <a:solidFill>
                  <a:schemeClr val="tx1"/>
                </a:solidFill>
                <a:latin typeface="+mj-ea"/>
                <a:ea typeface="+mj-ea"/>
              </a:rPr>
              <a:t>/h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848600" cy="838200"/>
          </a:xfrm>
        </p:spPr>
        <p:txBody>
          <a:bodyPr/>
          <a:lstStyle/>
          <a:p>
            <a:r>
              <a:rPr lang="en-US" altLang="zh-CN" sz="3500" dirty="0" smtClean="0">
                <a:effectLst/>
              </a:rPr>
              <a:t>Cold Box Upgrade for New Turbines </a:t>
            </a:r>
            <a:endParaRPr lang="zh-CN" altLang="en-US" sz="3500" dirty="0" smtClean="0">
              <a:effectLst/>
            </a:endParaRPr>
          </a:p>
        </p:txBody>
      </p:sp>
      <p:sp>
        <p:nvSpPr>
          <p:cNvPr id="11267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latin typeface="Arial" pitchFamily="34" charset="0"/>
                <a:ea typeface="宋体" pitchFamily="2" charset="-122"/>
              </a:rPr>
              <a:t>Page </a:t>
            </a:r>
            <a:fld id="{5CB71335-6D49-41E3-BBF7-FD27518680B3}" type="slidenum">
              <a:rPr lang="en-US" altLang="zh-CN" smtClean="0">
                <a:latin typeface="Arial" pitchFamily="34" charset="0"/>
                <a:ea typeface="宋体" pitchFamily="2" charset="-122"/>
              </a:rPr>
              <a:pPr/>
              <a:t>12</a:t>
            </a:fld>
            <a:endParaRPr lang="en-US" altLang="zh-CN" smtClean="0"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1268" name="Picture 16" descr="IMG_00091"/>
          <p:cNvPicPr>
            <a:picLocks noChangeAspect="1" noChangeArrowheads="1"/>
          </p:cNvPicPr>
          <p:nvPr/>
        </p:nvPicPr>
        <p:blipFill>
          <a:blip r:embed="rId2" cstate="print"/>
          <a:srcRect l="9288" t="17378" r="16936" b="15089"/>
          <a:stretch>
            <a:fillRect/>
          </a:stretch>
        </p:blipFill>
        <p:spPr bwMode="auto">
          <a:xfrm>
            <a:off x="5867400" y="1219200"/>
            <a:ext cx="3127375" cy="22098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269" name="Picture 15" descr="IMG_00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9450" y="3810000"/>
            <a:ext cx="3028950" cy="22098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270" name="Picture 1" descr="D:\Program Files\Tencent\QQ\408654974\Image\C2C\B21D79020050D5A242D242379E9D30B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386" y="3810001"/>
            <a:ext cx="2978814" cy="22098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圆角矩形 9"/>
          <p:cNvSpPr/>
          <p:nvPr/>
        </p:nvSpPr>
        <p:spPr>
          <a:xfrm>
            <a:off x="228600" y="1219200"/>
            <a:ext cx="5334000" cy="2438400"/>
          </a:xfrm>
          <a:prstGeom prst="roundRect">
            <a:avLst/>
          </a:prstGeom>
          <a:noFill/>
          <a:ln w="19050">
            <a:solidFill>
              <a:srgbClr val="4F81BD"/>
            </a:solidFill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84138" indent="-432000" ea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 2 kW@4.5 K helium refrigerator</a:t>
            </a:r>
          </a:p>
          <a:p>
            <a:pPr marL="452438" lvl="1" indent="-188913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altLang="zh-CN" kern="0" dirty="0">
                <a:solidFill>
                  <a:srgbClr val="003300"/>
                </a:solidFill>
                <a:latin typeface="Times New Roman" pitchFamily="18" charset="0"/>
              </a:rPr>
              <a:t>A cold box and a valve box</a:t>
            </a:r>
          </a:p>
          <a:p>
            <a:pPr marL="452438" lvl="1" indent="-188913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altLang="zh-CN" kern="0" dirty="0">
                <a:solidFill>
                  <a:srgbClr val="003300"/>
                </a:solidFill>
                <a:latin typeface="Times New Roman" pitchFamily="18" charset="0"/>
              </a:rPr>
              <a:t>High vacuum multilayer insulation: </a:t>
            </a:r>
            <a:r>
              <a:rPr lang="en-US" altLang="zh-CN" b="1" kern="0" dirty="0">
                <a:solidFill>
                  <a:srgbClr val="003300"/>
                </a:solidFill>
                <a:latin typeface="Times New Roman" pitchFamily="18" charset="0"/>
              </a:rPr>
              <a:t>&lt;10</a:t>
            </a:r>
            <a:r>
              <a:rPr lang="en-US" altLang="zh-CN" b="1" kern="0" baseline="30000" dirty="0">
                <a:solidFill>
                  <a:srgbClr val="003300"/>
                </a:solidFill>
                <a:latin typeface="Times New Roman" pitchFamily="18" charset="0"/>
              </a:rPr>
              <a:t>-3</a:t>
            </a:r>
            <a:r>
              <a:rPr lang="en-US" altLang="zh-CN" b="1" kern="0" dirty="0">
                <a:solidFill>
                  <a:srgbClr val="003300"/>
                </a:solidFill>
                <a:latin typeface="Times New Roman" pitchFamily="18" charset="0"/>
              </a:rPr>
              <a:t> Pa</a:t>
            </a:r>
          </a:p>
          <a:p>
            <a:pPr marL="452438" lvl="1" indent="-188913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altLang="zh-CN" kern="0" dirty="0">
                <a:solidFill>
                  <a:srgbClr val="003300"/>
                </a:solidFill>
                <a:latin typeface="Times New Roman" pitchFamily="18" charset="0"/>
              </a:rPr>
              <a:t>8 aluminum plate-fin type heat exchangers</a:t>
            </a:r>
          </a:p>
          <a:p>
            <a:pPr marL="452438" lvl="1" indent="-188913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altLang="zh-CN" kern="0" dirty="0">
                <a:solidFill>
                  <a:srgbClr val="003300"/>
                </a:solidFill>
                <a:latin typeface="Times New Roman" pitchFamily="18" charset="0"/>
              </a:rPr>
              <a:t>80K and 20K adsorbers</a:t>
            </a:r>
          </a:p>
          <a:p>
            <a:pPr marL="452438" lvl="1" indent="-188913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altLang="zh-CN" b="1" kern="0" dirty="0" smtClean="0">
                <a:solidFill>
                  <a:srgbClr val="003300"/>
                </a:solidFill>
                <a:latin typeface="Times New Roman" pitchFamily="18" charset="0"/>
              </a:rPr>
              <a:t>5 </a:t>
            </a:r>
            <a:r>
              <a:rPr lang="en-US" altLang="zh-CN" b="1" kern="0" dirty="0">
                <a:solidFill>
                  <a:srgbClr val="003300"/>
                </a:solidFill>
                <a:latin typeface="Times New Roman" pitchFamily="18" charset="0"/>
              </a:rPr>
              <a:t>dynamic gas bearing turbines with eddy current brake</a:t>
            </a:r>
            <a:r>
              <a:rPr lang="en-US" altLang="zh-CN" kern="0" dirty="0">
                <a:solidFill>
                  <a:srgbClr val="003300"/>
                </a:solidFill>
                <a:latin typeface="Times New Roman" pitchFamily="18" charset="0"/>
              </a:rPr>
              <a:t> replace Russian oil-gas hybrid bearing turbines</a:t>
            </a:r>
          </a:p>
        </p:txBody>
      </p:sp>
      <p:pic>
        <p:nvPicPr>
          <p:cNvPr id="11272" name="Picture 23" descr="E:\日本ITC论文\CB-001.JPG"/>
          <p:cNvPicPr>
            <a:picLocks noChangeAspect="1" noChangeArrowheads="1"/>
          </p:cNvPicPr>
          <p:nvPr/>
        </p:nvPicPr>
        <p:blipFill>
          <a:blip r:embed="rId5" cstate="print"/>
          <a:srcRect l="30624" t="17188" r="38750" b="13281"/>
          <a:stretch>
            <a:fillRect/>
          </a:stretch>
        </p:blipFill>
        <p:spPr bwMode="auto">
          <a:xfrm>
            <a:off x="6353847" y="3505200"/>
            <a:ext cx="138430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24" descr="E:\日本ITC论文\VB-002.bmp"/>
          <p:cNvPicPr>
            <a:picLocks noChangeAspect="1" noChangeArrowheads="1"/>
          </p:cNvPicPr>
          <p:nvPr/>
        </p:nvPicPr>
        <p:blipFill>
          <a:blip r:embed="rId6" cstate="print"/>
          <a:srcRect l="31879" t="25005" r="33742" b="21863"/>
          <a:stretch>
            <a:fillRect/>
          </a:stretch>
        </p:blipFill>
        <p:spPr bwMode="auto">
          <a:xfrm>
            <a:off x="7696200" y="4495800"/>
            <a:ext cx="123220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 Box 20"/>
          <p:cNvSpPr txBox="1">
            <a:spLocks noChangeArrowheads="1"/>
          </p:cNvSpPr>
          <p:nvPr/>
        </p:nvSpPr>
        <p:spPr bwMode="auto">
          <a:xfrm>
            <a:off x="6477000" y="60198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b="1" i="1" dirty="0">
                <a:solidFill>
                  <a:srgbClr val="FF3300"/>
                </a:solidFill>
              </a:rPr>
              <a:t>Cold Box and Valve Box</a:t>
            </a:r>
            <a:endParaRPr lang="zh-CN" altLang="en-US" sz="1400" b="1" i="1" dirty="0">
              <a:solidFill>
                <a:srgbClr val="FF3300"/>
              </a:solidFill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7924800" y="3124201"/>
            <a:ext cx="1066800" cy="304800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altLang="zh-CN" sz="1400" b="1" i="1" dirty="0" smtClean="0">
                <a:solidFill>
                  <a:srgbClr val="FF3300"/>
                </a:solidFill>
              </a:rPr>
              <a:t>Cold Box</a:t>
            </a:r>
            <a:endParaRPr lang="en-US" altLang="zh-CN" sz="1400" b="1" i="1" dirty="0">
              <a:solidFill>
                <a:srgbClr val="FF3300"/>
              </a:solidFill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3333750" y="601980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b="1" i="1" dirty="0">
                <a:solidFill>
                  <a:srgbClr val="FF3300"/>
                </a:solidFill>
              </a:rPr>
              <a:t>Cold Box of Russian Turbines</a:t>
            </a:r>
            <a:endParaRPr lang="zh-CN" altLang="en-US" sz="1400" b="1" i="1" dirty="0">
              <a:solidFill>
                <a:srgbClr val="FF3300"/>
              </a:solidFill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52400" y="6019800"/>
            <a:ext cx="304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b="1" i="1" dirty="0">
                <a:solidFill>
                  <a:srgbClr val="FF3300"/>
                </a:solidFill>
              </a:rPr>
              <a:t>New Cold Box with new turbines</a:t>
            </a:r>
            <a:endParaRPr lang="zh-CN" altLang="en-US" sz="1400" b="1" i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ffectLst/>
              </a:rPr>
              <a:t>Turbine System Upgrade</a:t>
            </a:r>
            <a:endParaRPr lang="zh-CN" altLang="en-US" smtClean="0">
              <a:effectLst/>
            </a:endParaRPr>
          </a:p>
        </p:txBody>
      </p:sp>
      <p:sp>
        <p:nvSpPr>
          <p:cNvPr id="12291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latin typeface="Arial" pitchFamily="34" charset="0"/>
              </a:rPr>
              <a:t>Page </a:t>
            </a:r>
            <a:fld id="{F6E46F39-8111-4F3F-879B-B339605B7DD0}" type="slidenum">
              <a:rPr lang="en-US" altLang="zh-CN" smtClean="0">
                <a:latin typeface="Arial" pitchFamily="34" charset="0"/>
              </a:rPr>
              <a:pPr/>
              <a:t>13</a:t>
            </a:fld>
            <a:endParaRPr lang="en-US" altLang="zh-CN" smtClean="0">
              <a:latin typeface="Arial" pitchFamily="34" charset="0"/>
            </a:endParaRPr>
          </a:p>
        </p:txBody>
      </p:sp>
      <p:pic>
        <p:nvPicPr>
          <p:cNvPr id="12292" name="Picture 11" descr="W0201511306143678137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733800"/>
            <a:ext cx="3657600" cy="2457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29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314450"/>
            <a:ext cx="3697288" cy="22669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5486400" y="1828800"/>
            <a:ext cx="990600" cy="307975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1400" i="1" dirty="0">
                <a:solidFill>
                  <a:srgbClr val="FF3300"/>
                </a:solidFill>
              </a:rPr>
              <a:t>TA1+TA2</a:t>
            </a:r>
            <a:endParaRPr lang="zh-CN" altLang="en-US" sz="1400" i="1" dirty="0">
              <a:solidFill>
                <a:srgbClr val="FF3300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8534400" y="1676400"/>
            <a:ext cx="457200" cy="304800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1400" i="1" dirty="0">
                <a:solidFill>
                  <a:srgbClr val="FF3300"/>
                </a:solidFill>
              </a:rPr>
              <a:t>TD</a:t>
            </a:r>
            <a:endParaRPr lang="zh-CN" altLang="en-US" sz="1400" i="1" dirty="0">
              <a:solidFill>
                <a:srgbClr val="FF3300"/>
              </a:solidFill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6705600" y="3124200"/>
            <a:ext cx="762000" cy="307975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1400" i="1" dirty="0">
                <a:solidFill>
                  <a:srgbClr val="FF3300"/>
                </a:solidFill>
              </a:rPr>
              <a:t>TB+TC</a:t>
            </a:r>
            <a:endParaRPr lang="zh-CN" altLang="en-US" sz="1400" i="1" dirty="0">
              <a:solidFill>
                <a:srgbClr val="FF3300"/>
              </a:solidFill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8001000" y="5867400"/>
            <a:ext cx="990600" cy="307975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1400" i="1" dirty="0">
                <a:solidFill>
                  <a:srgbClr val="FF3300"/>
                </a:solidFill>
              </a:rPr>
              <a:t>TA1+TA2</a:t>
            </a:r>
            <a:endParaRPr lang="zh-CN" altLang="en-US" sz="1400" i="1" dirty="0">
              <a:solidFill>
                <a:srgbClr val="FF3300"/>
              </a:solidFill>
            </a:endParaRPr>
          </a:p>
        </p:txBody>
      </p:sp>
      <p:graphicFrame>
        <p:nvGraphicFramePr>
          <p:cNvPr id="13" name="Group 424"/>
          <p:cNvGraphicFramePr>
            <a:graphicFrameLocks noGrp="1"/>
          </p:cNvGraphicFramePr>
          <p:nvPr/>
        </p:nvGraphicFramePr>
        <p:xfrm>
          <a:off x="228600" y="3154363"/>
          <a:ext cx="4876798" cy="3474528"/>
        </p:xfrm>
        <a:graphic>
          <a:graphicData uri="http://schemas.openxmlformats.org/drawingml/2006/table">
            <a:tbl>
              <a:tblPr/>
              <a:tblGrid>
                <a:gridCol w="1644504"/>
                <a:gridCol w="680484"/>
                <a:gridCol w="623776"/>
                <a:gridCol w="623776"/>
                <a:gridCol w="623776"/>
                <a:gridCol w="680482"/>
              </a:tblGrid>
              <a:tr h="27422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Turbine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Expanders</a:t>
                      </a:r>
                      <a:endParaRPr kumimoji="0" lang="zh-CN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TB</a:t>
                      </a:r>
                      <a:endParaRPr kumimoji="0" lang="zh-CN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TC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TD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华文楷体" pitchFamily="2" charset="-122"/>
                          <a:cs typeface="Times New Roman" pitchFamily="18" charset="0"/>
                        </a:rPr>
                        <a:t>TA</a:t>
                      </a:r>
                      <a:endParaRPr kumimoji="0" lang="zh-CN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27422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TA1           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华文楷体" pitchFamily="2" charset="-122"/>
                          <a:cs typeface="Times New Roman" pitchFamily="18" charset="0"/>
                        </a:rPr>
                        <a:t>TA2</a:t>
                      </a:r>
                      <a:endParaRPr kumimoji="0" lang="zh-CN" altLang="zh-CN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505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Type</a:t>
                      </a:r>
                      <a:endParaRPr kumimoji="0" lang="zh-CN" altLang="zh-CN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HET 10</a:t>
                      </a:r>
                      <a:endParaRPr kumimoji="0" lang="zh-CN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HET10</a:t>
                      </a:r>
                      <a:endParaRPr kumimoji="0" lang="zh-CN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HEXT 1.9</a:t>
                      </a:r>
                      <a:endParaRPr kumimoji="0" lang="zh-CN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HET 10</a:t>
                      </a:r>
                      <a:endParaRPr kumimoji="0" lang="zh-CN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HET10</a:t>
                      </a:r>
                      <a:endParaRPr kumimoji="0" lang="zh-CN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05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Inlet pressure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(barA)</a:t>
                      </a:r>
                      <a:endParaRPr kumimoji="0" lang="zh-CN" altLang="zh-CN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19.0</a:t>
                      </a:r>
                      <a:endParaRPr kumimoji="0" lang="zh-CN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7.1</a:t>
                      </a:r>
                      <a:endParaRPr kumimoji="0" lang="zh-CN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18.5</a:t>
                      </a:r>
                      <a:endParaRPr kumimoji="0" lang="zh-CN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19.0</a:t>
                      </a:r>
                      <a:endParaRPr kumimoji="0" lang="zh-CN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10.0</a:t>
                      </a:r>
                      <a:endParaRPr kumimoji="0" lang="zh-CN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505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Outlet pressure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(barA)</a:t>
                      </a:r>
                      <a:endParaRPr kumimoji="0" lang="zh-CN" altLang="zh-CN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7.5</a:t>
                      </a:r>
                      <a:endParaRPr kumimoji="0" lang="zh-CN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1.25</a:t>
                      </a:r>
                      <a:endParaRPr kumimoji="0" lang="zh-CN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4.5</a:t>
                      </a:r>
                      <a:endParaRPr kumimoji="0" lang="zh-CN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10.0</a:t>
                      </a:r>
                      <a:endParaRPr kumimoji="0" lang="zh-CN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4.0</a:t>
                      </a:r>
                      <a:endParaRPr kumimoji="0" lang="zh-CN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05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Inlet temperature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(K)</a:t>
                      </a:r>
                      <a:endParaRPr kumimoji="0" lang="zh-CN" altLang="zh-CN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43.5</a:t>
                      </a:r>
                      <a:endParaRPr kumimoji="0" lang="zh-CN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18.9</a:t>
                      </a:r>
                      <a:endParaRPr kumimoji="0" lang="zh-CN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7.6</a:t>
                      </a:r>
                      <a:endParaRPr kumimoji="0" lang="zh-CN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80</a:t>
                      </a:r>
                      <a:endParaRPr kumimoji="0" lang="zh-CN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66.1</a:t>
                      </a:r>
                      <a:endParaRPr kumimoji="0" lang="zh-CN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505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Helium mass flow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 (g/s)</a:t>
                      </a:r>
                      <a:endParaRPr kumimoji="0" lang="zh-CN" altLang="zh-CN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98</a:t>
                      </a:r>
                      <a:endParaRPr kumimoji="0" lang="zh-CN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98</a:t>
                      </a:r>
                      <a:endParaRPr kumimoji="0" lang="zh-CN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147</a:t>
                      </a:r>
                      <a:endParaRPr kumimoji="0" lang="zh-CN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110</a:t>
                      </a:r>
                      <a:endParaRPr kumimoji="0" lang="zh-CN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05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Isothermal efficiency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 (%)</a:t>
                      </a:r>
                      <a:endParaRPr kumimoji="0" lang="zh-CN" altLang="zh-CN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&gt;= 75.5</a:t>
                      </a:r>
                      <a:endParaRPr kumimoji="0" lang="zh-CN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&gt;= 77.0</a:t>
                      </a:r>
                      <a:endParaRPr kumimoji="0" lang="zh-CN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&gt; 70.0</a:t>
                      </a:r>
                      <a:endParaRPr kumimoji="0" lang="zh-CN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&gt;= 79.6</a:t>
                      </a:r>
                      <a:endParaRPr kumimoji="0" lang="zh-CN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05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Cooling power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(W)</a:t>
                      </a:r>
                      <a:endParaRPr kumimoji="0" lang="zh-CN" altLang="zh-CN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5333</a:t>
                      </a:r>
                      <a:endParaRPr kumimoji="0" lang="zh-CN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3577</a:t>
                      </a:r>
                      <a:endParaRPr kumimoji="0" lang="zh-CN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1100</a:t>
                      </a:r>
                      <a:endParaRPr kumimoji="0" lang="zh-CN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8193+9057</a:t>
                      </a:r>
                      <a:endParaRPr kumimoji="0" lang="zh-CN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05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Nominal Speed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 (rpm)</a:t>
                      </a:r>
                      <a:endParaRPr kumimoji="0" lang="zh-CN" altLang="zh-CN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187000</a:t>
                      </a:r>
                      <a:endParaRPr kumimoji="0" lang="zh-CN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107500</a:t>
                      </a:r>
                      <a:endParaRPr kumimoji="0" lang="zh-CN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120000</a:t>
                      </a:r>
                      <a:endParaRPr kumimoji="0" lang="zh-CN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181000</a:t>
                      </a:r>
                      <a:endParaRPr kumimoji="0" lang="zh-CN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161000</a:t>
                      </a:r>
                      <a:endParaRPr kumimoji="0" lang="zh-CN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5" name="圆角矩形 14"/>
          <p:cNvSpPr/>
          <p:nvPr/>
        </p:nvSpPr>
        <p:spPr>
          <a:xfrm>
            <a:off x="228600" y="1295400"/>
            <a:ext cx="4953000" cy="1752600"/>
          </a:xfrm>
          <a:prstGeom prst="roundRect">
            <a:avLst/>
          </a:prstGeom>
          <a:noFill/>
          <a:ln w="19050">
            <a:solidFill>
              <a:srgbClr val="4F81BD"/>
            </a:solidFill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452438" lvl="1" indent="-188913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altLang="zh-CN" sz="1600" kern="0" dirty="0" smtClean="0">
                <a:solidFill>
                  <a:srgbClr val="003300"/>
                </a:solidFill>
                <a:latin typeface="Times New Roman" pitchFamily="18" charset="0"/>
              </a:rPr>
              <a:t>T3 </a:t>
            </a:r>
            <a:r>
              <a:rPr lang="en-US" altLang="zh-CN" sz="1600" kern="0" dirty="0">
                <a:solidFill>
                  <a:srgbClr val="003300"/>
                </a:solidFill>
                <a:latin typeface="Times New Roman" pitchFamily="18" charset="0"/>
              </a:rPr>
              <a:t>replaced with </a:t>
            </a:r>
            <a:r>
              <a:rPr lang="en-US" altLang="zh-CN" sz="1600" b="1" kern="0" dirty="0">
                <a:solidFill>
                  <a:srgbClr val="003300"/>
                </a:solidFill>
                <a:latin typeface="Times New Roman" pitchFamily="18" charset="0"/>
              </a:rPr>
              <a:t>full dynamic gas bearing </a:t>
            </a:r>
            <a:r>
              <a:rPr lang="en-US" altLang="zh-CN" sz="1600" kern="0" dirty="0">
                <a:solidFill>
                  <a:srgbClr val="003300"/>
                </a:solidFill>
                <a:latin typeface="Times New Roman" pitchFamily="18" charset="0"/>
              </a:rPr>
              <a:t>helium turbine TD</a:t>
            </a:r>
          </a:p>
          <a:p>
            <a:pPr marL="452438" lvl="1" indent="-188913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altLang="zh-CN" sz="1600" kern="0" dirty="0">
                <a:solidFill>
                  <a:srgbClr val="003300"/>
                </a:solidFill>
                <a:latin typeface="Times New Roman" pitchFamily="18" charset="0"/>
              </a:rPr>
              <a:t>T4 replaced with two </a:t>
            </a:r>
            <a:r>
              <a:rPr lang="en-US" altLang="zh-CN" sz="1600" b="1" kern="0" dirty="0">
                <a:solidFill>
                  <a:srgbClr val="003300"/>
                </a:solidFill>
                <a:latin typeface="Times New Roman" pitchFamily="18" charset="0"/>
              </a:rPr>
              <a:t>big break power </a:t>
            </a:r>
            <a:r>
              <a:rPr lang="en-US" altLang="zh-CN" sz="1600" kern="0" dirty="0">
                <a:solidFill>
                  <a:srgbClr val="003300"/>
                </a:solidFill>
                <a:latin typeface="Times New Roman" pitchFamily="18" charset="0"/>
              </a:rPr>
              <a:t>gas bearing turbines TA1&amp;TA2 in </a:t>
            </a:r>
            <a:r>
              <a:rPr lang="en-US" altLang="zh-CN" sz="1600" kern="0" dirty="0" smtClean="0">
                <a:solidFill>
                  <a:srgbClr val="003300"/>
                </a:solidFill>
                <a:latin typeface="Times New Roman" pitchFamily="18" charset="0"/>
              </a:rPr>
              <a:t>series</a:t>
            </a:r>
          </a:p>
          <a:p>
            <a:pPr marL="452438" lvl="1" indent="-188913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altLang="zh-CN" sz="1600" b="1" kern="0" dirty="0" smtClean="0">
                <a:solidFill>
                  <a:srgbClr val="003300"/>
                </a:solidFill>
                <a:latin typeface="Times New Roman" pitchFamily="18" charset="0"/>
              </a:rPr>
              <a:t>HET10</a:t>
            </a:r>
            <a:r>
              <a:rPr lang="en-US" altLang="zh-CN" sz="1600" kern="0" dirty="0" smtClean="0">
                <a:solidFill>
                  <a:srgbClr val="003300"/>
                </a:solidFill>
                <a:latin typeface="Times New Roman" pitchFamily="18" charset="0"/>
              </a:rPr>
              <a:t>: Fully dynamic radial gas bearings, but lower thrust gas bearing is static to increase thrust carrying capacity </a:t>
            </a:r>
            <a:endParaRPr lang="en-US" altLang="zh-CN" sz="1600" kern="0" dirty="0">
              <a:solidFill>
                <a:srgbClr val="00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ffectLst/>
              </a:rPr>
              <a:t>Distribution System Upgrade </a:t>
            </a:r>
            <a:endParaRPr lang="zh-CN" altLang="en-US" smtClean="0">
              <a:effectLst/>
            </a:endParaRPr>
          </a:p>
        </p:txBody>
      </p:sp>
      <p:sp>
        <p:nvSpPr>
          <p:cNvPr id="13315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latin typeface="Arial" pitchFamily="34" charset="0"/>
                <a:ea typeface="宋体" pitchFamily="2" charset="-122"/>
              </a:rPr>
              <a:t>Page </a:t>
            </a:r>
            <a:fld id="{46DE75F6-31C7-4B7E-A691-6DB3DBEBBED9}" type="slidenum">
              <a:rPr lang="en-US" altLang="zh-CN" smtClean="0">
                <a:latin typeface="Arial" pitchFamily="34" charset="0"/>
                <a:ea typeface="宋体" pitchFamily="2" charset="-122"/>
              </a:rPr>
              <a:pPr/>
              <a:t>14</a:t>
            </a:fld>
            <a:endParaRPr lang="en-US" altLang="zh-CN" smtClean="0"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4363" y="3048000"/>
            <a:ext cx="3322637" cy="27527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圆角矩形 9"/>
          <p:cNvSpPr/>
          <p:nvPr/>
        </p:nvSpPr>
        <p:spPr>
          <a:xfrm>
            <a:off x="228600" y="1295400"/>
            <a:ext cx="8686800" cy="1600200"/>
          </a:xfrm>
          <a:prstGeom prst="roundRect">
            <a:avLst/>
          </a:prstGeom>
          <a:noFill/>
          <a:ln w="19050">
            <a:solidFill>
              <a:srgbClr val="4F81BD"/>
            </a:solidFill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84138" indent="-432000" eaLnBrk="0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 New cryogenic distribution system construction for tow NBI </a:t>
            </a:r>
            <a:r>
              <a:rPr lang="en-US" altLang="zh-CN" b="1" dirty="0" err="1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cryopumps</a:t>
            </a:r>
            <a:r>
              <a:rPr lang="en-US" altLang="zh-CN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, built-in </a:t>
            </a:r>
            <a:r>
              <a:rPr lang="en-US" altLang="zh-CN" b="1" dirty="0" err="1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cryopumps</a:t>
            </a:r>
            <a:endParaRPr lang="en-US" altLang="zh-CN" b="1" dirty="0">
              <a:solidFill>
                <a:srgbClr val="0033CC"/>
              </a:solidFill>
              <a:latin typeface="微软雅黑" pitchFamily="34" charset="-122"/>
              <a:ea typeface="微软雅黑" pitchFamily="34" charset="-122"/>
            </a:endParaRPr>
          </a:p>
          <a:p>
            <a:pPr marL="84138" indent="-432000" eaLnBrk="0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 Reconstruction of cryogenic distribution system for pellet injection, HTS current leads, </a:t>
            </a:r>
            <a:r>
              <a:rPr lang="en-US" altLang="zh-CN" b="1" dirty="0" err="1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Buslines</a:t>
            </a:r>
            <a:r>
              <a:rPr lang="en-US" altLang="zh-CN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marL="452438" lvl="1" indent="-188913">
              <a:spcBef>
                <a:spcPts val="0"/>
              </a:spcBef>
              <a:spcAft>
                <a:spcPts val="600"/>
              </a:spcAft>
              <a:buClr>
                <a:schemeClr val="folHlink"/>
              </a:buClr>
              <a:buFontTx/>
              <a:buChar char="•"/>
              <a:defRPr/>
            </a:pPr>
            <a:r>
              <a:rPr lang="en-US" altLang="zh-CN" sz="1600" kern="0" dirty="0">
                <a:solidFill>
                  <a:srgbClr val="003300"/>
                </a:solidFill>
                <a:latin typeface="Times New Roman" pitchFamily="18" charset="0"/>
              </a:rPr>
              <a:t>Easy and stable operation</a:t>
            </a:r>
          </a:p>
        </p:txBody>
      </p:sp>
      <p:sp>
        <p:nvSpPr>
          <p:cNvPr id="13319" name="Text Box 20"/>
          <p:cNvSpPr txBox="1">
            <a:spLocks noChangeArrowheads="1"/>
          </p:cNvSpPr>
          <p:nvPr/>
        </p:nvSpPr>
        <p:spPr bwMode="auto">
          <a:xfrm>
            <a:off x="6934200" y="58674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b="1" i="1" dirty="0">
                <a:solidFill>
                  <a:srgbClr val="FF3300"/>
                </a:solidFill>
              </a:rPr>
              <a:t>NBI  Valve Box</a:t>
            </a:r>
            <a:endParaRPr lang="zh-CN" altLang="en-US" sz="1400" b="1" i="1" dirty="0">
              <a:solidFill>
                <a:srgbClr val="FF3300"/>
              </a:solidFill>
            </a:endParaRPr>
          </a:p>
        </p:txBody>
      </p:sp>
      <p:sp>
        <p:nvSpPr>
          <p:cNvPr id="13320" name="Text Box 20"/>
          <p:cNvSpPr txBox="1">
            <a:spLocks noChangeArrowheads="1"/>
          </p:cNvSpPr>
          <p:nvPr/>
        </p:nvSpPr>
        <p:spPr bwMode="auto">
          <a:xfrm>
            <a:off x="3657600" y="58674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b="1" i="1">
                <a:solidFill>
                  <a:srgbClr val="FF3300"/>
                </a:solidFill>
              </a:rPr>
              <a:t>Cryopump  Valve Box</a:t>
            </a:r>
            <a:endParaRPr lang="zh-CN" altLang="en-US" sz="1400" b="1" i="1">
              <a:solidFill>
                <a:srgbClr val="FF3300"/>
              </a:solidFill>
            </a:endParaRPr>
          </a:p>
        </p:txBody>
      </p:sp>
      <p:pic>
        <p:nvPicPr>
          <p:cNvPr id="13321" name="Picture 6" descr="E:\单位设备照片\NBI\IMG_67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8450" y="3048000"/>
            <a:ext cx="2114550" cy="27432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323" name="Picture 17" descr="分配阀箱"/>
          <p:cNvPicPr>
            <a:picLocks noChangeAspect="1" noChangeArrowheads="1"/>
          </p:cNvPicPr>
          <p:nvPr/>
        </p:nvPicPr>
        <p:blipFill>
          <a:blip r:embed="rId4" cstate="print"/>
          <a:srcRect l="28947"/>
          <a:stretch>
            <a:fillRect/>
          </a:stretch>
        </p:blipFill>
        <p:spPr bwMode="auto">
          <a:xfrm>
            <a:off x="457200" y="3048000"/>
            <a:ext cx="2613025" cy="27432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3324" name="Text Box 20"/>
          <p:cNvSpPr txBox="1">
            <a:spLocks noChangeArrowheads="1"/>
          </p:cNvSpPr>
          <p:nvPr/>
        </p:nvSpPr>
        <p:spPr bwMode="auto">
          <a:xfrm>
            <a:off x="838200" y="58674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b="1" i="1">
                <a:solidFill>
                  <a:srgbClr val="FF3300"/>
                </a:solidFill>
              </a:rPr>
              <a:t>Distribution Valve Box</a:t>
            </a:r>
            <a:endParaRPr lang="zh-CN" altLang="en-US" sz="1400" b="1" i="1">
              <a:solidFill>
                <a:srgbClr val="FF3300"/>
              </a:solidFill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13030200" y="27432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i="1">
                <a:solidFill>
                  <a:srgbClr val="FF3300"/>
                </a:solidFill>
              </a:rPr>
              <a:t>HTS CL</a:t>
            </a:r>
            <a:endParaRPr lang="zh-CN" altLang="en-US" sz="1400" i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latin typeface="Arial" pitchFamily="34" charset="0"/>
              </a:rPr>
              <a:t>Page </a:t>
            </a:r>
            <a:fld id="{0D879F7B-BE01-44D6-93D9-77B8B30E2357}" type="slidenum">
              <a:rPr lang="en-US" altLang="zh-CN" smtClean="0">
                <a:latin typeface="Arial" pitchFamily="34" charset="0"/>
              </a:rPr>
              <a:pPr/>
              <a:t>15</a:t>
            </a:fld>
            <a:endParaRPr lang="en-US" altLang="zh-CN" smtClean="0">
              <a:latin typeface="Arial" pitchFamily="34" charset="0"/>
            </a:endParaRP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smtClean="0">
                <a:effectLst/>
                <a:latin typeface="微软雅黑" pitchFamily="34" charset="-122"/>
              </a:rPr>
              <a:t>Cryogenic Control Network Upgrade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8686800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圆角矩形 6"/>
          <p:cNvSpPr/>
          <p:nvPr/>
        </p:nvSpPr>
        <p:spPr>
          <a:xfrm>
            <a:off x="381000" y="5334000"/>
            <a:ext cx="8534400" cy="914400"/>
          </a:xfrm>
          <a:prstGeom prst="roundRect">
            <a:avLst/>
          </a:prstGeom>
          <a:noFill/>
          <a:ln w="19050">
            <a:solidFill>
              <a:srgbClr val="4F81BD"/>
            </a:solidFill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84138" indent="-432000" ea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Upgraded </a:t>
            </a:r>
            <a:r>
              <a:rPr lang="en-US" altLang="zh-CN" b="1" dirty="0" err="1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DeltaV</a:t>
            </a:r>
            <a:r>
              <a:rPr lang="en-US" altLang="zh-CN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 DCS: centralized supervisory, distributed control</a:t>
            </a:r>
          </a:p>
          <a:p>
            <a:pPr marL="452438" lvl="1" indent="-188913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altLang="zh-CN" sz="1600" kern="0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zh-CN" sz="1400" kern="0" dirty="0">
                <a:solidFill>
                  <a:srgbClr val="003300"/>
                </a:solidFill>
                <a:latin typeface="Times New Roman" pitchFamily="18" charset="0"/>
              </a:rPr>
              <a:t>Three-layer redundant control network and expands function through OPC protocol</a:t>
            </a:r>
          </a:p>
          <a:p>
            <a:pPr marL="452438" lvl="1" indent="-188913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altLang="zh-CN" sz="1400" kern="0" dirty="0">
                <a:solidFill>
                  <a:srgbClr val="003300"/>
                </a:solidFill>
                <a:latin typeface="Times New Roman" pitchFamily="18" charset="0"/>
              </a:rPr>
              <a:t> New compressors and turbines PLC communicate with DCS through MODBUS/PROFIBUS DP protocol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ffectLst/>
              </a:rPr>
              <a:t>Latest I/O List of ECS </a:t>
            </a:r>
            <a:endParaRPr lang="zh-CN" altLang="en-US" smtClean="0">
              <a:effectLst/>
            </a:endParaRPr>
          </a:p>
        </p:txBody>
      </p:sp>
      <p:sp>
        <p:nvSpPr>
          <p:cNvPr id="14339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latin typeface="Arial" pitchFamily="34" charset="0"/>
              </a:rPr>
              <a:t>Page </a:t>
            </a:r>
            <a:fld id="{77C95190-AC04-4C18-9E17-A6C88978FC3C}" type="slidenum">
              <a:rPr lang="en-US" altLang="zh-CN" smtClean="0">
                <a:latin typeface="Arial" pitchFamily="34" charset="0"/>
              </a:rPr>
              <a:pPr/>
              <a:t>16</a:t>
            </a:fld>
            <a:endParaRPr lang="en-US" altLang="zh-CN" smtClean="0">
              <a:latin typeface="Arial" pitchFamily="34" charset="0"/>
            </a:endParaRPr>
          </a:p>
        </p:txBody>
      </p:sp>
      <p:graphicFrame>
        <p:nvGraphicFramePr>
          <p:cNvPr id="6" name="Group 424"/>
          <p:cNvGraphicFramePr>
            <a:graphicFrameLocks noGrp="1"/>
          </p:cNvGraphicFramePr>
          <p:nvPr/>
        </p:nvGraphicFramePr>
        <p:xfrm>
          <a:off x="228600" y="1295400"/>
          <a:ext cx="8839200" cy="2360295"/>
        </p:xfrm>
        <a:graphic>
          <a:graphicData uri="http://schemas.openxmlformats.org/drawingml/2006/table">
            <a:tbl>
              <a:tblPr/>
              <a:tblGrid>
                <a:gridCol w="609600"/>
                <a:gridCol w="1447800"/>
                <a:gridCol w="1371600"/>
                <a:gridCol w="1371600"/>
                <a:gridCol w="914400"/>
                <a:gridCol w="1371600"/>
                <a:gridCol w="990600"/>
                <a:gridCol w="7620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I/O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MYCOM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C</a:t>
                      </a:r>
                      <a:r>
                        <a:rPr kumimoji="0" lang="en-GB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ompressors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Compressor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S</a:t>
                      </a:r>
                      <a:r>
                        <a:rPr kumimoji="0" lang="en-GB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tation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Helium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R</a:t>
                      </a:r>
                      <a:r>
                        <a:rPr kumimoji="0" lang="en-GB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efrigerator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New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T</a:t>
                      </a:r>
                      <a:r>
                        <a:rPr kumimoji="0" lang="en-GB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urbine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华文楷体" pitchFamily="2" charset="-122"/>
                          <a:cs typeface="Times New Roman" pitchFamily="18" charset="0"/>
                        </a:rPr>
                        <a:t>Distribution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华文楷体" pitchFamily="2" charset="-122"/>
                          <a:cs typeface="Times New Roman" pitchFamily="18" charset="0"/>
                        </a:rPr>
                        <a:t>Subsystem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华文楷体" pitchFamily="2" charset="-122"/>
                          <a:cs typeface="Times New Roman" pitchFamily="18" charset="0"/>
                        </a:rPr>
                        <a:t>MagnetsTHS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华文楷体" pitchFamily="2" charset="-122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华文楷体" pitchFamily="2" charset="-122"/>
                          <a:cs typeface="Times New Roman" pitchFamily="18" charset="0"/>
                        </a:rPr>
                        <a:t>HTS CL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华文楷体" pitchFamily="2" charset="-122"/>
                          <a:cs typeface="Times New Roman" pitchFamily="18" charset="0"/>
                        </a:rPr>
                        <a:t>Total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pitchFamily="34" charset="0"/>
                          <a:ea typeface="华文楷体" pitchFamily="2" charset="-122"/>
                          <a:cs typeface="Times New Roman" pitchFamily="18" charset="0"/>
                        </a:rPr>
                        <a:t>AI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华文楷体" pitchFamily="2" charset="-122"/>
                          <a:cs typeface="Times New Roman" pitchFamily="18" charset="0"/>
                        </a:rPr>
                        <a:t>66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华文楷体" pitchFamily="2" charset="-122"/>
                          <a:cs typeface="Times New Roman" pitchFamily="18" charset="0"/>
                        </a:rPr>
                        <a:t>89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华文楷体" pitchFamily="2" charset="-122"/>
                          <a:cs typeface="Times New Roman" pitchFamily="18" charset="0"/>
                        </a:rPr>
                        <a:t>122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华文楷体" pitchFamily="2" charset="-122"/>
                          <a:cs typeface="Times New Roman" pitchFamily="18" charset="0"/>
                        </a:rPr>
                        <a:t>60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华文楷体" pitchFamily="2" charset="-122"/>
                          <a:cs typeface="Times New Roman" pitchFamily="18" charset="0"/>
                        </a:rPr>
                        <a:t>108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华文楷体" pitchFamily="2" charset="-122"/>
                          <a:cs typeface="Times New Roman" pitchFamily="18" charset="0"/>
                        </a:rPr>
                        <a:t>341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华文楷体" pitchFamily="2" charset="-122"/>
                          <a:cs typeface="Times New Roman" pitchFamily="18" charset="0"/>
                        </a:rPr>
                        <a:t>786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AO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华文楷体" pitchFamily="2" charset="-122"/>
                          <a:cs typeface="Times New Roman" pitchFamily="18" charset="0"/>
                        </a:rPr>
                        <a:t>10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华文楷体" pitchFamily="2" charset="-122"/>
                          <a:cs typeface="Times New Roman" pitchFamily="18" charset="0"/>
                        </a:rPr>
                        <a:t>48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20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华文楷体" pitchFamily="2" charset="-122"/>
                          <a:cs typeface="Times New Roman" pitchFamily="18" charset="0"/>
                        </a:rPr>
                        <a:t>46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华文楷体" pitchFamily="2" charset="-122"/>
                          <a:cs typeface="Times New Roman" pitchFamily="18" charset="0"/>
                        </a:rPr>
                        <a:t>30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华文楷体" pitchFamily="2" charset="-122"/>
                          <a:cs typeface="Times New Roman" pitchFamily="18" charset="0"/>
                        </a:rPr>
                        <a:t>156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DI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16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109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华文楷体" pitchFamily="2" charset="-122"/>
                          <a:cs typeface="Times New Roman" pitchFamily="18" charset="0"/>
                        </a:rPr>
                        <a:t>17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52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24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华文楷体" pitchFamily="2" charset="-122"/>
                          <a:cs typeface="Times New Roman" pitchFamily="18" charset="0"/>
                        </a:rPr>
                        <a:t>/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华文楷体" pitchFamily="2" charset="-122"/>
                          <a:cs typeface="Times New Roman" pitchFamily="18" charset="0"/>
                        </a:rPr>
                        <a:t>218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DO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8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华文楷体" pitchFamily="2" charset="-122"/>
                          <a:cs typeface="Times New Roman" pitchFamily="18" charset="0"/>
                        </a:rPr>
                        <a:t>69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华文楷体" pitchFamily="2" charset="-122"/>
                          <a:cs typeface="Times New Roman" pitchFamily="18" charset="0"/>
                        </a:rPr>
                        <a:t>22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18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华文楷体" pitchFamily="2" charset="-122"/>
                          <a:cs typeface="Times New Roman" pitchFamily="18" charset="0"/>
                        </a:rPr>
                        <a:t>68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华文楷体" pitchFamily="2" charset="-122"/>
                          <a:cs typeface="Times New Roman" pitchFamily="18" charset="0"/>
                        </a:rPr>
                        <a:t>/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185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pitchFamily="34" charset="0"/>
                          <a:ea typeface="华文楷体" pitchFamily="2" charset="-122"/>
                          <a:cs typeface="Times New Roman" pitchFamily="18" charset="0"/>
                        </a:rPr>
                        <a:t>Total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92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华文楷体" pitchFamily="2" charset="-122"/>
                          <a:cs typeface="Times New Roman" pitchFamily="18" charset="0"/>
                        </a:rPr>
                        <a:t>277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华文楷体" pitchFamily="2" charset="-122"/>
                          <a:cs typeface="Times New Roman" pitchFamily="18" charset="0"/>
                        </a:rPr>
                        <a:t>209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150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华文楷体" pitchFamily="2" charset="-122"/>
                          <a:cs typeface="Times New Roman" pitchFamily="18" charset="0"/>
                        </a:rPr>
                        <a:t>246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华文楷体" pitchFamily="2" charset="-122"/>
                          <a:cs typeface="Times New Roman" pitchFamily="18" charset="0"/>
                        </a:rPr>
                        <a:t>371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1345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9" name="圆角矩形 8"/>
          <p:cNvSpPr/>
          <p:nvPr/>
        </p:nvSpPr>
        <p:spPr>
          <a:xfrm>
            <a:off x="304800" y="3962400"/>
            <a:ext cx="8686800" cy="2133600"/>
          </a:xfrm>
          <a:prstGeom prst="roundRect">
            <a:avLst/>
          </a:prstGeom>
          <a:noFill/>
          <a:ln w="19050">
            <a:solidFill>
              <a:srgbClr val="4F81BD"/>
            </a:solidFill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84138" indent="-432000" ea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 Various process parameter types</a:t>
            </a:r>
          </a:p>
          <a:p>
            <a:pPr marL="452438" lvl="1" indent="-188913" eaLnBrk="0" hangingPunct="0">
              <a:spcBef>
                <a:spcPct val="3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altLang="zh-CN" sz="1600" kern="0" dirty="0">
                <a:solidFill>
                  <a:srgbClr val="003300"/>
                </a:solidFill>
                <a:latin typeface="Times New Roman" pitchFamily="18" charset="0"/>
              </a:rPr>
              <a:t>Temperature, Pressure, Pressure difference, Mass flow rate, Liquid level, Rotation speed, Gas purity, Vacuum degree, Power, Displacement…</a:t>
            </a:r>
          </a:p>
          <a:p>
            <a:pPr marL="84138" indent="-432000" ea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 Various controlled parameters</a:t>
            </a:r>
          </a:p>
          <a:p>
            <a:pPr marL="452438" lvl="1" indent="-188913" eaLnBrk="0" hangingPunct="0">
              <a:spcBef>
                <a:spcPct val="3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altLang="zh-CN" sz="1600" kern="0" dirty="0">
                <a:solidFill>
                  <a:srgbClr val="003300"/>
                </a:solidFill>
                <a:latin typeface="Times New Roman" pitchFamily="18" charset="0"/>
              </a:rPr>
              <a:t>17 pressure, 20 temperature, 6 liquid level, 19 flow rate, 8 rotation speed, 4 purity</a:t>
            </a:r>
          </a:p>
          <a:p>
            <a:pPr marL="84138" indent="-432000" ea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 ~160 PID control loops for cryogenic process control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latin typeface="Arial" pitchFamily="34" charset="0"/>
              </a:rPr>
              <a:t>Page </a:t>
            </a:r>
            <a:fld id="{4F86AEEF-2A19-4E6E-BA6D-70C829B111C9}" type="slidenum">
              <a:rPr lang="en-US" altLang="zh-CN" smtClean="0">
                <a:latin typeface="Arial" pitchFamily="34" charset="0"/>
              </a:rPr>
              <a:pPr/>
              <a:t>17</a:t>
            </a:fld>
            <a:endParaRPr lang="en-US" altLang="zh-CN" smtClean="0">
              <a:latin typeface="Arial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ffectLst/>
                <a:latin typeface="微软雅黑" pitchFamily="34" charset="-122"/>
              </a:rPr>
              <a:t>Outline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763000" cy="4876800"/>
          </a:xfrm>
        </p:spPr>
        <p:txBody>
          <a:bodyPr/>
          <a:lstStyle/>
          <a:p>
            <a:pPr marL="0" indent="-43200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sz="2400" kern="1200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Introduction of EAST </a:t>
            </a:r>
            <a:r>
              <a:rPr lang="en-US" altLang="zh-CN" sz="2400" kern="12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Tokamak</a:t>
            </a:r>
            <a:r>
              <a:rPr lang="en-US" altLang="zh-CN" sz="24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 &amp; Cryogenic System</a:t>
            </a:r>
          </a:p>
          <a:p>
            <a:pPr marL="0" indent="-43200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sz="24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 Upgrade of EAST Cryogenic System</a:t>
            </a:r>
          </a:p>
          <a:p>
            <a:pPr marL="0" indent="-43200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sz="2400" kern="1200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 Experimental Operation Present Status</a:t>
            </a:r>
          </a:p>
          <a:p>
            <a:pPr marL="0" indent="-43200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sz="2400" kern="1200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Operational Performance after Upgrade </a:t>
            </a:r>
          </a:p>
          <a:p>
            <a:pPr marL="0" indent="-43200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sz="24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 Conclusion and Perspective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effectLst/>
                <a:latin typeface="微软雅黑" pitchFamily="34" charset="-122"/>
              </a:rPr>
              <a:t>Operation Timetable of ECS </a:t>
            </a:r>
            <a:endParaRPr lang="zh-CN" altLang="en-US" dirty="0"/>
          </a:p>
        </p:txBody>
      </p:sp>
      <p:sp>
        <p:nvSpPr>
          <p:cNvPr id="16387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latin typeface="Arial" pitchFamily="34" charset="0"/>
              </a:rPr>
              <a:t>Page </a:t>
            </a:r>
            <a:fld id="{7302E7E2-F533-4500-B4D5-B20D971D809E}" type="slidenum">
              <a:rPr lang="en-US" altLang="zh-CN" smtClean="0">
                <a:latin typeface="Arial" pitchFamily="34" charset="0"/>
              </a:rPr>
              <a:pPr/>
              <a:t>18</a:t>
            </a:fld>
            <a:endParaRPr lang="en-US" altLang="zh-CN" smtClean="0">
              <a:latin typeface="Arial" pitchFamily="34" charset="0"/>
            </a:endParaRPr>
          </a:p>
        </p:txBody>
      </p:sp>
      <p:graphicFrame>
        <p:nvGraphicFramePr>
          <p:cNvPr id="5" name="Group 315"/>
          <p:cNvGraphicFramePr>
            <a:graphicFrameLocks noGrp="1"/>
          </p:cNvGraphicFramePr>
          <p:nvPr/>
        </p:nvGraphicFramePr>
        <p:xfrm>
          <a:off x="152400" y="1658938"/>
          <a:ext cx="8839194" cy="4706660"/>
        </p:xfrm>
        <a:graphic>
          <a:graphicData uri="http://schemas.openxmlformats.org/drawingml/2006/table">
            <a:tbl>
              <a:tblPr/>
              <a:tblGrid>
                <a:gridCol w="934225"/>
                <a:gridCol w="646771"/>
                <a:gridCol w="503044"/>
                <a:gridCol w="574907"/>
                <a:gridCol w="574907"/>
                <a:gridCol w="574907"/>
                <a:gridCol w="574907"/>
                <a:gridCol w="574907"/>
                <a:gridCol w="574907"/>
                <a:gridCol w="574907"/>
                <a:gridCol w="574907"/>
                <a:gridCol w="574907"/>
                <a:gridCol w="574907"/>
                <a:gridCol w="503042"/>
                <a:gridCol w="503042"/>
              </a:tblGrid>
              <a:tr h="39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1st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400" marR="684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2nd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400" marR="684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3rd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400" marR="684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4th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68400" marR="684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5th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68400" marR="684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6th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68400" marR="684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7th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68400" marR="684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8th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68400" marR="684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9th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68400" marR="684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10th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68400" marR="684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11th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68400" marR="684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12th</a:t>
                      </a:r>
                      <a:endParaRPr kumimoji="0" lang="zh-CN" alt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68400" marR="684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13th</a:t>
                      </a:r>
                      <a:endParaRPr kumimoji="0" lang="zh-CN" alt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68400" marR="684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14th</a:t>
                      </a:r>
                      <a:endParaRPr kumimoji="0" lang="zh-CN" alt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68400" marR="684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7339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Start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Cooling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Date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18th FEB,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2006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4th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APR,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2006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26th DEC,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2006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5th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JUN,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2008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12th FEB,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2009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22th FEB,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2010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20th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AUG,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2010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30th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JAN,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2012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31th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 MAY,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2014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7th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MAY,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11th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DEC,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2015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10th AUG,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2016</a:t>
                      </a:r>
                      <a:endParaRPr kumimoji="0" lang="zh-CN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CN" sz="14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nd</a:t>
                      </a:r>
                      <a:endParaRPr kumimoji="0" lang="en-US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MAY,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2017</a:t>
                      </a:r>
                      <a:endParaRPr kumimoji="0" lang="zh-CN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12</a:t>
                      </a:r>
                      <a:r>
                        <a:rPr kumimoji="0" lang="en-US" altLang="zh-CN" sz="14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th</a:t>
                      </a: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 APR,2018</a:t>
                      </a:r>
                      <a:endParaRPr kumimoji="0" lang="zh-CN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461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300~80K Pre-cooling Time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11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11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11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11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13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15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10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12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12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14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14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18</a:t>
                      </a:r>
                      <a:endParaRPr kumimoji="0" lang="zh-CN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16</a:t>
                      </a:r>
                      <a:endParaRPr kumimoji="0" lang="zh-CN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15</a:t>
                      </a:r>
                      <a:endParaRPr kumimoji="0" lang="zh-CN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461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80~4.5K Cool-down Time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9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38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7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9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8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7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6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5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6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6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6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5</a:t>
                      </a:r>
                      <a:endParaRPr kumimoji="0" lang="zh-CN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6</a:t>
                      </a:r>
                      <a:endParaRPr kumimoji="0" lang="zh-CN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6</a:t>
                      </a:r>
                      <a:endParaRPr kumimoji="0" lang="zh-CN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150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4.5K State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 Time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18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31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28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57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50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79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113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148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138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73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131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140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71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28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44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Warm-up Time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7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7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6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7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6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6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10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8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7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7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12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10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8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…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9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Operation Time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45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87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52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84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77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107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139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173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163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100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163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173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101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49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66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ea typeface="华文楷体" pitchFamily="2" charset="-122"/>
                          <a:cs typeface="Times New Roman" pitchFamily="18" charset="0"/>
                        </a:rPr>
                        <a:t>Total Operation Time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ea typeface="华文楷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1513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Times New Roman" pitchFamily="18" charset="0"/>
                        </a:rPr>
                        <a:t> days till the end of MAY, 2018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312"/>
          <p:cNvSpPr txBox="1">
            <a:spLocks noChangeArrowheads="1"/>
          </p:cNvSpPr>
          <p:nvPr/>
        </p:nvSpPr>
        <p:spPr bwMode="auto">
          <a:xfrm>
            <a:off x="76200" y="1295400"/>
            <a:ext cx="899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4138" indent="-432000" ea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b="1" dirty="0">
                <a:solidFill>
                  <a:srgbClr val="0033CC"/>
                </a:solidFill>
                <a:latin typeface="微软雅黑" pitchFamily="34" charset="-122"/>
              </a:rPr>
              <a:t> Put into operation for </a:t>
            </a:r>
            <a:r>
              <a:rPr lang="en-US" altLang="zh-CN" b="1" dirty="0" smtClean="0">
                <a:solidFill>
                  <a:srgbClr val="0033CC"/>
                </a:solidFill>
                <a:latin typeface="微软雅黑" pitchFamily="34" charset="-122"/>
              </a:rPr>
              <a:t>14 </a:t>
            </a:r>
            <a:r>
              <a:rPr lang="en-US" altLang="zh-CN" b="1" dirty="0">
                <a:solidFill>
                  <a:srgbClr val="0033CC"/>
                </a:solidFill>
                <a:latin typeface="微软雅黑" pitchFamily="34" charset="-122"/>
              </a:rPr>
              <a:t>experiments since the first cool down in 2006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latin typeface="Arial" pitchFamily="34" charset="0"/>
              </a:rPr>
              <a:t>Page </a:t>
            </a:r>
            <a:fld id="{7F7DD2B4-8626-45EE-8DA7-142EB9902F9C}" type="slidenum">
              <a:rPr lang="en-US" altLang="zh-CN" smtClean="0">
                <a:latin typeface="Arial" pitchFamily="34" charset="0"/>
              </a:rPr>
              <a:pPr/>
              <a:t>19</a:t>
            </a:fld>
            <a:endParaRPr lang="en-US" altLang="zh-CN" smtClean="0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300" smtClean="0">
                <a:effectLst/>
                <a:latin typeface="微软雅黑" pitchFamily="34" charset="-122"/>
              </a:rPr>
              <a:t>Cool-down Process &amp; Operational Modes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624013"/>
            <a:ext cx="49530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矩形 14"/>
          <p:cNvSpPr>
            <a:spLocks noChangeArrowheads="1"/>
          </p:cNvSpPr>
          <p:nvPr/>
        </p:nvSpPr>
        <p:spPr bwMode="auto">
          <a:xfrm>
            <a:off x="4114800" y="5486400"/>
            <a:ext cx="4572000" cy="85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4138" indent="-432000" ea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b="1" dirty="0">
                <a:solidFill>
                  <a:srgbClr val="0033CC"/>
                </a:solidFill>
                <a:latin typeface="微软雅黑" pitchFamily="34" charset="-122"/>
              </a:rPr>
              <a:t> Cool-down Process</a:t>
            </a:r>
          </a:p>
          <a:p>
            <a:pPr lvl="1">
              <a:spcBef>
                <a:spcPct val="5000"/>
              </a:spcBef>
              <a:buClr>
                <a:schemeClr val="folHlink"/>
              </a:buClr>
              <a:buFontTx/>
              <a:buChar char="•"/>
            </a:pPr>
            <a:r>
              <a:rPr lang="en-US" altLang="zh-CN" sz="1600" dirty="0">
                <a:latin typeface="Times New Roman" pitchFamily="18" charset="0"/>
                <a:ea typeface="华文楷体" pitchFamily="2" charset="-122"/>
              </a:rPr>
              <a:t>  300 K ~ 80 K pre-cooling</a:t>
            </a:r>
          </a:p>
          <a:p>
            <a:pPr lvl="1">
              <a:spcBef>
                <a:spcPct val="5000"/>
              </a:spcBef>
              <a:buClr>
                <a:schemeClr val="folHlink"/>
              </a:buClr>
              <a:buFontTx/>
              <a:buChar char="•"/>
            </a:pPr>
            <a:r>
              <a:rPr lang="en-US" altLang="zh-CN" sz="1600" dirty="0">
                <a:latin typeface="Times New Roman" pitchFamily="18" charset="0"/>
                <a:ea typeface="华文楷体" pitchFamily="2" charset="-122"/>
              </a:rPr>
              <a:t>  80 K ~ 4.5 K cool-down</a:t>
            </a:r>
          </a:p>
        </p:txBody>
      </p:sp>
      <p:sp>
        <p:nvSpPr>
          <p:cNvPr id="17414" name="Rectangle 36"/>
          <p:cNvSpPr>
            <a:spLocks noChangeArrowheads="1"/>
          </p:cNvSpPr>
          <p:nvPr/>
        </p:nvSpPr>
        <p:spPr bwMode="auto">
          <a:xfrm>
            <a:off x="3886200" y="1295400"/>
            <a:ext cx="51054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altLang="zh-CN" sz="1700" b="1" dirty="0">
                <a:solidFill>
                  <a:srgbClr val="0033CC"/>
                </a:solidFill>
                <a:latin typeface="Times New Roman" pitchFamily="18" charset="0"/>
                <a:ea typeface="华文楷体" pitchFamily="2" charset="-122"/>
              </a:rPr>
              <a:t> Operation conditions of EAST cooled components</a:t>
            </a:r>
            <a:endParaRPr lang="en-US" altLang="zh-CN" sz="17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pic>
        <p:nvPicPr>
          <p:cNvPr id="17415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219200"/>
            <a:ext cx="3048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latin typeface="Arial" pitchFamily="34" charset="0"/>
              </a:rPr>
              <a:t>Page </a:t>
            </a:r>
            <a:fld id="{4F86AEEF-2A19-4E6E-BA6D-70C829B111C9}" type="slidenum">
              <a:rPr lang="en-US" altLang="zh-CN" smtClean="0">
                <a:latin typeface="Arial" pitchFamily="34" charset="0"/>
              </a:rPr>
              <a:pPr/>
              <a:t>2</a:t>
            </a:fld>
            <a:endParaRPr lang="en-US" altLang="zh-CN" smtClean="0">
              <a:latin typeface="Arial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ffectLst/>
                <a:latin typeface="微软雅黑" pitchFamily="34" charset="-122"/>
              </a:rPr>
              <a:t>Outline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763000" cy="4876800"/>
          </a:xfrm>
        </p:spPr>
        <p:txBody>
          <a:bodyPr/>
          <a:lstStyle/>
          <a:p>
            <a:pPr marL="0" indent="-43200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sz="2400" kern="1200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 Introduction of EAST </a:t>
            </a:r>
            <a:r>
              <a:rPr lang="en-US" altLang="zh-CN" sz="2400" kern="1200" dirty="0" err="1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Tokamak</a:t>
            </a:r>
            <a:r>
              <a:rPr lang="en-US" altLang="zh-CN" sz="2400" kern="1200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 &amp; Cryogenic System</a:t>
            </a:r>
          </a:p>
          <a:p>
            <a:pPr marL="0" indent="-43200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sz="2400" kern="1200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 Upgrade of EAST Cryogenic System</a:t>
            </a:r>
          </a:p>
          <a:p>
            <a:pPr marL="0" indent="-43200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sz="2400" kern="1200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 Experimental Operation Present Status</a:t>
            </a:r>
          </a:p>
          <a:p>
            <a:pPr marL="0" indent="-43200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sz="2400" kern="1200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 Operational Performance after Upgrade </a:t>
            </a:r>
          </a:p>
          <a:p>
            <a:pPr marL="0" indent="-43200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sz="2400" kern="1200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 Conclusion and Perspective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00400"/>
            <a:ext cx="4518681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200400"/>
            <a:ext cx="4495800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ffectLst/>
              </a:rPr>
              <a:t>EAST Cool-down after Upgrade </a:t>
            </a:r>
            <a:endParaRPr lang="zh-CN" altLang="en-US" smtClean="0">
              <a:effectLst/>
            </a:endParaRPr>
          </a:p>
        </p:txBody>
      </p:sp>
      <p:sp>
        <p:nvSpPr>
          <p:cNvPr id="18437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latin typeface="Arial" pitchFamily="34" charset="0"/>
              </a:rPr>
              <a:t>Page </a:t>
            </a:r>
            <a:fld id="{9AAA655C-37A1-42C7-885E-C436F1154C03}" type="slidenum">
              <a:rPr lang="en-US" altLang="zh-CN" smtClean="0">
                <a:latin typeface="Arial" pitchFamily="34" charset="0"/>
              </a:rPr>
              <a:pPr/>
              <a:t>20</a:t>
            </a:fld>
            <a:endParaRPr lang="en-US" altLang="zh-CN" smtClean="0">
              <a:latin typeface="Arial" pitchFamily="34" charset="0"/>
            </a:endParaRPr>
          </a:p>
        </p:txBody>
      </p:sp>
      <p:sp>
        <p:nvSpPr>
          <p:cNvPr id="63" name="矩形 3"/>
          <p:cNvSpPr>
            <a:spLocks noChangeArrowheads="1"/>
          </p:cNvSpPr>
          <p:nvPr/>
        </p:nvSpPr>
        <p:spPr bwMode="auto">
          <a:xfrm>
            <a:off x="1066800" y="4800600"/>
            <a:ext cx="1735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0066FF"/>
                </a:solidFill>
              </a:rPr>
              <a:t>13</a:t>
            </a:r>
            <a:r>
              <a:rPr lang="en-US" altLang="zh-CN" sz="1400" b="1" kern="0" baseline="30000" dirty="0">
                <a:solidFill>
                  <a:srgbClr val="0066FF"/>
                </a:solidFill>
              </a:rPr>
              <a:t>th</a:t>
            </a:r>
            <a:r>
              <a:rPr lang="en-US" altLang="zh-CN" sz="1400" b="1" kern="0" dirty="0">
                <a:solidFill>
                  <a:srgbClr val="0066FF"/>
                </a:solidFill>
              </a:rPr>
              <a:t> Cool-down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0066FF"/>
                </a:solidFill>
              </a:rPr>
              <a:t>2017.5.2-2017.5.23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304800" y="1295400"/>
            <a:ext cx="8534400" cy="1752600"/>
          </a:xfrm>
          <a:prstGeom prst="roundRect">
            <a:avLst/>
          </a:prstGeom>
          <a:noFill/>
          <a:ln w="19050">
            <a:solidFill>
              <a:srgbClr val="4F81BD"/>
            </a:solidFill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84138" indent="-432000" ea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  300~80 K Pre-cooling</a:t>
            </a:r>
          </a:p>
          <a:p>
            <a:pPr lvl="1">
              <a:spcBef>
                <a:spcPts val="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altLang="zh-CN" sz="1600" dirty="0">
                <a:latin typeface="Times New Roman" pitchFamily="18" charset="0"/>
              </a:rPr>
              <a:t> PF, TF, cases and THS cool-down simultaneously and automatically to maintain temperature gradients within 50K to avoid the destruction by heat stress</a:t>
            </a:r>
            <a:endParaRPr lang="en-US" altLang="zh-CN" sz="1600" b="1" dirty="0">
              <a:solidFill>
                <a:srgbClr val="0033CC"/>
              </a:solidFill>
              <a:latin typeface="Times New Roman" pitchFamily="18" charset="0"/>
            </a:endParaRPr>
          </a:p>
          <a:p>
            <a:pPr marL="84138" indent="-432000" ea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  80~4.5 K cool-down</a:t>
            </a:r>
          </a:p>
          <a:p>
            <a:pPr lvl="1">
              <a:spcBef>
                <a:spcPts val="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altLang="zh-CN" sz="1600" dirty="0">
                <a:latin typeface="Times New Roman" pitchFamily="18" charset="0"/>
              </a:rPr>
              <a:t> New turbines operate automatically after </a:t>
            </a:r>
            <a:r>
              <a:rPr lang="en-US" altLang="zh-CN" sz="1600" dirty="0" smtClean="0">
                <a:latin typeface="Times New Roman" pitchFamily="18" charset="0"/>
              </a:rPr>
              <a:t>upgrade</a:t>
            </a:r>
            <a:endParaRPr lang="en-US" altLang="zh-CN" sz="1600" dirty="0">
              <a:latin typeface="Times New Roman" pitchFamily="18" charset="0"/>
            </a:endParaRPr>
          </a:p>
          <a:p>
            <a:pPr marL="84138" indent="-432000" ea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  4.5 K steady state operation </a:t>
            </a:r>
          </a:p>
        </p:txBody>
      </p: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5351462" y="4876800"/>
            <a:ext cx="17347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 smtClean="0">
                <a:solidFill>
                  <a:srgbClr val="0066FF"/>
                </a:solidFill>
              </a:rPr>
              <a:t>14</a:t>
            </a:r>
            <a:r>
              <a:rPr lang="en-US" altLang="zh-CN" sz="1400" b="1" kern="0" baseline="30000" dirty="0" smtClean="0">
                <a:solidFill>
                  <a:srgbClr val="0066FF"/>
                </a:solidFill>
              </a:rPr>
              <a:t>th</a:t>
            </a:r>
            <a:r>
              <a:rPr lang="en-US" altLang="zh-CN" sz="1400" b="1" kern="0" dirty="0" smtClean="0">
                <a:solidFill>
                  <a:srgbClr val="0066FF"/>
                </a:solidFill>
              </a:rPr>
              <a:t> </a:t>
            </a:r>
            <a:r>
              <a:rPr lang="en-US" altLang="zh-CN" sz="1400" b="1" kern="0" dirty="0">
                <a:solidFill>
                  <a:srgbClr val="0066FF"/>
                </a:solidFill>
              </a:rPr>
              <a:t>Cool-down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 smtClean="0">
                <a:solidFill>
                  <a:srgbClr val="0066FF"/>
                </a:solidFill>
              </a:rPr>
              <a:t>2018.4.12-2018.6.2</a:t>
            </a:r>
            <a:endParaRPr lang="en-US" altLang="zh-CN" sz="1400" b="1" kern="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effectLst/>
                <a:latin typeface="微软雅黑" pitchFamily="34" charset="-122"/>
              </a:rPr>
              <a:t>New Compressors Operation </a:t>
            </a:r>
            <a:endParaRPr lang="zh-CN" altLang="en-US" dirty="0"/>
          </a:p>
        </p:txBody>
      </p:sp>
      <p:sp>
        <p:nvSpPr>
          <p:cNvPr id="19459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latin typeface="Arial" pitchFamily="34" charset="0"/>
              </a:rPr>
              <a:t>Page </a:t>
            </a:r>
            <a:fld id="{D978E32A-2BEC-41AB-8B07-0DE7F3FDCBF0}" type="slidenum">
              <a:rPr lang="en-US" altLang="zh-CN" smtClean="0">
                <a:latin typeface="Arial" pitchFamily="34" charset="0"/>
              </a:rPr>
              <a:pPr/>
              <a:t>21</a:t>
            </a:fld>
            <a:endParaRPr lang="en-US" altLang="zh-CN" smtClean="0">
              <a:latin typeface="Arial" pitchFamily="34" charset="0"/>
            </a:endParaRPr>
          </a:p>
        </p:txBody>
      </p:sp>
      <p:sp>
        <p:nvSpPr>
          <p:cNvPr id="19460" name="页脚占位符 3"/>
          <p:cNvSpPr txBox="1">
            <a:spLocks/>
          </p:cNvSpPr>
          <p:nvPr/>
        </p:nvSpPr>
        <p:spPr bwMode="auto">
          <a:xfrm>
            <a:off x="8434388" y="6477000"/>
            <a:ext cx="7096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200">
                <a:solidFill>
                  <a:srgbClr val="0066CC"/>
                </a:solidFill>
                <a:ea typeface="宋体" pitchFamily="2" charset="-122"/>
              </a:rPr>
              <a:t>Page </a:t>
            </a:r>
            <a:fld id="{784362E5-57A5-4DC9-81EC-F6A90B78B423}" type="slidenum">
              <a:rPr lang="en-US" altLang="zh-CN" sz="1200">
                <a:solidFill>
                  <a:srgbClr val="0066CC"/>
                </a:solidFill>
                <a:ea typeface="宋体" pitchFamily="2" charset="-122"/>
              </a:rPr>
              <a:pPr algn="ctr"/>
              <a:t>21</a:t>
            </a:fld>
            <a:endParaRPr lang="en-US" altLang="zh-CN" sz="1200">
              <a:solidFill>
                <a:srgbClr val="0066CC"/>
              </a:solidFill>
              <a:ea typeface="宋体" pitchFamily="2" charset="-122"/>
            </a:endParaRPr>
          </a:p>
        </p:txBody>
      </p:sp>
      <p:grpSp>
        <p:nvGrpSpPr>
          <p:cNvPr id="19461" name="Group 42"/>
          <p:cNvGrpSpPr>
            <a:grpSpLocks/>
          </p:cNvGrpSpPr>
          <p:nvPr/>
        </p:nvGrpSpPr>
        <p:grpSpPr bwMode="auto">
          <a:xfrm>
            <a:off x="152400" y="1219200"/>
            <a:ext cx="8915400" cy="5427663"/>
            <a:chOff x="96" y="768"/>
            <a:chExt cx="5616" cy="3419"/>
          </a:xfrm>
        </p:grpSpPr>
        <p:pic>
          <p:nvPicPr>
            <p:cNvPr id="19462" name="Picture 16" descr="NC_2012_11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" y="2496"/>
              <a:ext cx="2256" cy="1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3" name="Picture 17" descr="pressure20121022"/>
            <p:cNvPicPr>
              <a:picLocks noChangeAspect="1" noChangeArrowheads="1"/>
            </p:cNvPicPr>
            <p:nvPr/>
          </p:nvPicPr>
          <p:blipFill>
            <a:blip r:embed="rId3" cstate="print"/>
            <a:srcRect t="8469" r="1555" b="15306"/>
            <a:stretch>
              <a:fillRect/>
            </a:stretch>
          </p:blipFill>
          <p:spPr bwMode="auto">
            <a:xfrm>
              <a:off x="2400" y="2496"/>
              <a:ext cx="3312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4" name="Rectangle 19"/>
            <p:cNvSpPr>
              <a:spLocks noChangeArrowheads="1"/>
            </p:cNvSpPr>
            <p:nvPr/>
          </p:nvSpPr>
          <p:spPr bwMode="auto">
            <a:xfrm>
              <a:off x="4599" y="2750"/>
              <a:ext cx="9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200" dirty="0">
                  <a:ea typeface="宋体" pitchFamily="2" charset="-122"/>
                </a:rPr>
                <a:t>HP=20± 0.03bar</a:t>
              </a:r>
            </a:p>
          </p:txBody>
        </p:sp>
        <p:sp>
          <p:nvSpPr>
            <p:cNvPr id="19465" name="Rectangle 20"/>
            <p:cNvSpPr>
              <a:spLocks noChangeArrowheads="1"/>
            </p:cNvSpPr>
            <p:nvPr/>
          </p:nvSpPr>
          <p:spPr bwMode="auto">
            <a:xfrm>
              <a:off x="4608" y="3475"/>
              <a:ext cx="1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200" dirty="0">
                  <a:ea typeface="宋体" pitchFamily="2" charset="-122"/>
                </a:rPr>
                <a:t>LP=1.04± 0.01bar</a:t>
              </a:r>
            </a:p>
          </p:txBody>
        </p:sp>
        <p:grpSp>
          <p:nvGrpSpPr>
            <p:cNvPr id="19466" name="Group 27"/>
            <p:cNvGrpSpPr>
              <a:grpSpLocks/>
            </p:cNvGrpSpPr>
            <p:nvPr/>
          </p:nvGrpSpPr>
          <p:grpSpPr bwMode="auto">
            <a:xfrm>
              <a:off x="2400" y="768"/>
              <a:ext cx="3264" cy="1680"/>
              <a:chOff x="2064" y="890"/>
              <a:chExt cx="3430" cy="1947"/>
            </a:xfrm>
          </p:grpSpPr>
          <p:pic>
            <p:nvPicPr>
              <p:cNvPr id="19472" name="Picture 2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64" y="890"/>
                <a:ext cx="3430" cy="19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73" name="Text Box 22"/>
              <p:cNvSpPr txBox="1">
                <a:spLocks noChangeArrowheads="1"/>
              </p:cNvSpPr>
              <p:nvPr/>
            </p:nvSpPr>
            <p:spPr bwMode="auto">
              <a:xfrm>
                <a:off x="4368" y="1104"/>
                <a:ext cx="912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1200"/>
                  <a:t>HP=20± 0.04bar</a:t>
                </a:r>
              </a:p>
            </p:txBody>
          </p:sp>
          <p:sp>
            <p:nvSpPr>
              <p:cNvPr id="19474" name="Text Box 23"/>
              <p:cNvSpPr txBox="1">
                <a:spLocks noChangeArrowheads="1"/>
              </p:cNvSpPr>
              <p:nvPr/>
            </p:nvSpPr>
            <p:spPr bwMode="auto">
              <a:xfrm>
                <a:off x="4368" y="1728"/>
                <a:ext cx="1008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1200"/>
                  <a:t>MP=5.1± 0.03bar</a:t>
                </a:r>
              </a:p>
            </p:txBody>
          </p:sp>
          <p:sp>
            <p:nvSpPr>
              <p:cNvPr id="19475" name="Text Box 24"/>
              <p:cNvSpPr txBox="1">
                <a:spLocks noChangeArrowheads="1"/>
              </p:cNvSpPr>
              <p:nvPr/>
            </p:nvSpPr>
            <p:spPr bwMode="auto">
              <a:xfrm>
                <a:off x="4368" y="2160"/>
                <a:ext cx="1008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1200"/>
                  <a:t>LP=1.04± 0.01bar</a:t>
                </a:r>
              </a:p>
            </p:txBody>
          </p:sp>
        </p:grpSp>
        <p:sp>
          <p:nvSpPr>
            <p:cNvPr id="19467" name="Text Box 25"/>
            <p:cNvSpPr txBox="1">
              <a:spLocks noChangeArrowheads="1"/>
            </p:cNvSpPr>
            <p:nvPr/>
          </p:nvSpPr>
          <p:spPr bwMode="auto">
            <a:xfrm>
              <a:off x="2928" y="2064"/>
              <a:ext cx="1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200">
                  <a:solidFill>
                    <a:srgbClr val="FF0000"/>
                  </a:solidFill>
                </a:rPr>
                <a:t>Oil return pipe cracked</a:t>
              </a:r>
              <a:r>
                <a:rPr lang="zh-CN" altLang="en-US" sz="1200">
                  <a:solidFill>
                    <a:srgbClr val="FF0000"/>
                  </a:solidFill>
                </a:rPr>
                <a:t>，</a:t>
              </a:r>
            </a:p>
            <a:p>
              <a:r>
                <a:rPr lang="en-US" altLang="zh-CN" sz="1200">
                  <a:solidFill>
                    <a:srgbClr val="FF0000"/>
                  </a:solidFill>
                </a:rPr>
                <a:t>stop the compressor to be fixed</a:t>
              </a:r>
            </a:p>
          </p:txBody>
        </p:sp>
        <p:sp>
          <p:nvSpPr>
            <p:cNvPr id="19468" name="Rectangle 29"/>
            <p:cNvSpPr>
              <a:spLocks noChangeArrowheads="1"/>
            </p:cNvSpPr>
            <p:nvPr/>
          </p:nvSpPr>
          <p:spPr bwMode="auto">
            <a:xfrm>
              <a:off x="2880" y="3648"/>
              <a:ext cx="20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200">
                  <a:solidFill>
                    <a:srgbClr val="0033CC"/>
                  </a:solidFill>
                  <a:ea typeface="宋体" pitchFamily="2" charset="-122"/>
                </a:rPr>
                <a:t>Complete the start process to reach nominal mass flow with half an hour</a:t>
              </a:r>
            </a:p>
          </p:txBody>
        </p:sp>
        <p:sp>
          <p:nvSpPr>
            <p:cNvPr id="19469" name="Text Box 33"/>
            <p:cNvSpPr txBox="1">
              <a:spLocks noChangeArrowheads="1"/>
            </p:cNvSpPr>
            <p:nvPr/>
          </p:nvSpPr>
          <p:spPr bwMode="auto">
            <a:xfrm>
              <a:off x="3398" y="791"/>
              <a:ext cx="121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200" b="1">
                  <a:solidFill>
                    <a:srgbClr val="0033CC"/>
                  </a:solidFill>
                </a:rPr>
                <a:t>Old screw compressors</a:t>
              </a:r>
            </a:p>
          </p:txBody>
        </p:sp>
        <p:sp>
          <p:nvSpPr>
            <p:cNvPr id="19470" name="Text Box 34"/>
            <p:cNvSpPr txBox="1">
              <a:spLocks noChangeArrowheads="1"/>
            </p:cNvSpPr>
            <p:nvPr/>
          </p:nvSpPr>
          <p:spPr bwMode="auto">
            <a:xfrm>
              <a:off x="3216" y="2544"/>
              <a:ext cx="20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200" b="1">
                  <a:solidFill>
                    <a:srgbClr val="0033CC"/>
                  </a:solidFill>
                </a:rPr>
                <a:t>New screw compressors commissioning</a:t>
              </a:r>
            </a:p>
          </p:txBody>
        </p:sp>
        <p:pic>
          <p:nvPicPr>
            <p:cNvPr id="19471" name="Picture 35" descr="02 Compressor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6" y="768"/>
              <a:ext cx="2256" cy="1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effectLst/>
                <a:latin typeface="微软雅黑" pitchFamily="34" charset="-122"/>
              </a:rPr>
              <a:t>New Compressors Operation </a:t>
            </a:r>
            <a:endParaRPr lang="zh-CN" altLang="en-US" dirty="0"/>
          </a:p>
        </p:txBody>
      </p:sp>
      <p:sp>
        <p:nvSpPr>
          <p:cNvPr id="20483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latin typeface="Arial" pitchFamily="34" charset="0"/>
              </a:rPr>
              <a:t>Page </a:t>
            </a:r>
            <a:fld id="{ED669DC9-6898-4DE8-8D54-53D0C848AA1A}" type="slidenum">
              <a:rPr lang="en-US" altLang="zh-CN" smtClean="0">
                <a:latin typeface="Arial" pitchFamily="34" charset="0"/>
              </a:rPr>
              <a:pPr/>
              <a:t>22</a:t>
            </a:fld>
            <a:endParaRPr lang="en-US" altLang="zh-CN" smtClean="0">
              <a:latin typeface="Arial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62000" y="1295400"/>
            <a:ext cx="7772400" cy="4975225"/>
            <a:chOff x="762000" y="1295400"/>
            <a:chExt cx="7772400" cy="4975225"/>
          </a:xfrm>
        </p:grpSpPr>
        <p:pic>
          <p:nvPicPr>
            <p:cNvPr id="2048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11720"/>
            <a:stretch>
              <a:fillRect/>
            </a:stretch>
          </p:blipFill>
          <p:spPr bwMode="auto">
            <a:xfrm>
              <a:off x="762000" y="1295400"/>
              <a:ext cx="7772400" cy="4975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5" name="矩形 5"/>
            <p:cNvSpPr>
              <a:spLocks noChangeArrowheads="1"/>
            </p:cNvSpPr>
            <p:nvPr/>
          </p:nvSpPr>
          <p:spPr bwMode="auto">
            <a:xfrm>
              <a:off x="1676400" y="5029200"/>
              <a:ext cx="63246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</a:rPr>
                <a:t>New compressors operated continuously over 2 months in automatic mode without any problem </a:t>
              </a:r>
            </a:p>
          </p:txBody>
        </p:sp>
        <p:sp>
          <p:nvSpPr>
            <p:cNvPr id="20486" name="矩形 6"/>
            <p:cNvSpPr>
              <a:spLocks noChangeArrowheads="1"/>
            </p:cNvSpPr>
            <p:nvPr/>
          </p:nvSpPr>
          <p:spPr bwMode="auto">
            <a:xfrm>
              <a:off x="2438400" y="2590800"/>
              <a:ext cx="197361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ea typeface="宋体" pitchFamily="2" charset="-122"/>
                </a:rPr>
                <a:t>HP=20± 0.03bar</a:t>
              </a:r>
              <a:endParaRPr lang="en-US" altLang="zh-CN" dirty="0">
                <a:ea typeface="宋体" pitchFamily="2" charset="-122"/>
              </a:endParaRPr>
            </a:p>
          </p:txBody>
        </p:sp>
        <p:sp>
          <p:nvSpPr>
            <p:cNvPr id="20487" name="矩形 9"/>
            <p:cNvSpPr>
              <a:spLocks noChangeArrowheads="1"/>
            </p:cNvSpPr>
            <p:nvPr/>
          </p:nvSpPr>
          <p:spPr bwMode="auto">
            <a:xfrm>
              <a:off x="2438400" y="3886200"/>
              <a:ext cx="212750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ea typeface="宋体" pitchFamily="2" charset="-122"/>
                </a:rPr>
                <a:t>LP=1.04± 0.01bar</a:t>
              </a:r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4724400" y="3886200"/>
              <a:ext cx="3581400" cy="8382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489" name="矩形 9"/>
            <p:cNvSpPr>
              <a:spLocks noChangeArrowheads="1"/>
            </p:cNvSpPr>
            <p:nvPr/>
          </p:nvSpPr>
          <p:spPr bwMode="auto">
            <a:xfrm>
              <a:off x="5715000" y="3429000"/>
              <a:ext cx="18288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600">
                  <a:solidFill>
                    <a:srgbClr val="0033CC"/>
                  </a:solidFill>
                  <a:ea typeface="宋体" pitchFamily="2" charset="-122"/>
                </a:rPr>
                <a:t>Plasma operation</a:t>
              </a: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zh-CN" smtClean="0">
                <a:effectLst/>
                <a:latin typeface="微软雅黑" pitchFamily="34" charset="-122"/>
              </a:rPr>
              <a:t>New Turbines TB&amp;TC Operation </a:t>
            </a:r>
            <a:endParaRPr lang="zh-CN" altLang="en-US" smtClean="0">
              <a:effectLst/>
              <a:latin typeface="微软雅黑" pitchFamily="34" charset="-122"/>
            </a:endParaRPr>
          </a:p>
        </p:txBody>
      </p:sp>
      <p:sp>
        <p:nvSpPr>
          <p:cNvPr id="21507" name="页脚占位符 3"/>
          <p:cNvSpPr>
            <a:spLocks noGrp="1"/>
          </p:cNvSpPr>
          <p:nvPr>
            <p:ph type="ftr" sz="quarter" idx="10"/>
          </p:nvPr>
        </p:nvSpPr>
        <p:spPr>
          <a:xfrm>
            <a:off x="8458200" y="6477000"/>
            <a:ext cx="709613" cy="182563"/>
          </a:xfrm>
          <a:noFill/>
        </p:spPr>
        <p:txBody>
          <a:bodyPr/>
          <a:lstStyle/>
          <a:p>
            <a:r>
              <a:rPr lang="en-US" altLang="zh-CN" smtClean="0">
                <a:latin typeface="Arial" pitchFamily="34" charset="0"/>
              </a:rPr>
              <a:t>Page </a:t>
            </a:r>
            <a:fld id="{B3E6AE8E-B7FD-4A75-8D54-82EA078C3A1A}" type="slidenum">
              <a:rPr lang="en-US" altLang="zh-CN" smtClean="0">
                <a:latin typeface="Arial" pitchFamily="34" charset="0"/>
              </a:rPr>
              <a:pPr/>
              <a:t>23</a:t>
            </a:fld>
            <a:endParaRPr lang="en-US" altLang="zh-CN" smtClean="0">
              <a:latin typeface="Arial" pitchFamily="34" charset="0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 b="8475"/>
          <a:stretch>
            <a:fillRect/>
          </a:stretch>
        </p:blipFill>
        <p:spPr bwMode="auto">
          <a:xfrm>
            <a:off x="442912" y="1219200"/>
            <a:ext cx="8320088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组合 10"/>
          <p:cNvGrpSpPr/>
          <p:nvPr/>
        </p:nvGrpSpPr>
        <p:grpSpPr>
          <a:xfrm>
            <a:off x="457200" y="5257800"/>
            <a:ext cx="8305800" cy="990600"/>
            <a:chOff x="457200" y="5257800"/>
            <a:chExt cx="8305800" cy="990600"/>
          </a:xfrm>
        </p:grpSpPr>
        <p:sp>
          <p:nvSpPr>
            <p:cNvPr id="8" name="圆角矩形 7"/>
            <p:cNvSpPr/>
            <p:nvPr/>
          </p:nvSpPr>
          <p:spPr bwMode="auto">
            <a:xfrm>
              <a:off x="457200" y="5257800"/>
              <a:ext cx="8305800" cy="9906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4F81BD"/>
              </a:solidFill>
              <a:miter lim="800000"/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84138" indent="-84138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3"/>
                </a:buBlip>
                <a:defRPr/>
              </a:pPr>
              <a:endParaRPr lang="en-US" altLang="zh-CN" sz="2000" b="1" kern="0" dirty="0">
                <a:solidFill>
                  <a:srgbClr val="0033CC"/>
                </a:solidFill>
                <a:latin typeface="Times New Roman" pitchFamily="18" charset="0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457201" y="5361835"/>
              <a:ext cx="8153400" cy="8694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4138" indent="-432000" eaLnBrk="0" hangingPunct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0000"/>
                </a:buClr>
                <a:buFont typeface="Wingdings" pitchFamily="2" charset="2"/>
                <a:buChar char="p"/>
                <a:defRPr/>
              </a:pPr>
              <a:r>
                <a:rPr lang="en-US" altLang="zh-CN" sz="1700" b="1" dirty="0" smtClean="0">
                  <a:solidFill>
                    <a:srgbClr val="0033CC"/>
                  </a:solidFill>
                  <a:latin typeface="微软雅黑" pitchFamily="34" charset="-122"/>
                </a:rPr>
                <a:t>Big </a:t>
              </a:r>
              <a:r>
                <a:rPr lang="en-US" altLang="zh-CN" sz="1700" b="1" dirty="0">
                  <a:solidFill>
                    <a:srgbClr val="0033CC"/>
                  </a:solidFill>
                  <a:latin typeface="微软雅黑" pitchFamily="34" charset="-122"/>
                </a:rPr>
                <a:t>break power gas bearing helium turbine with eddy current brake</a:t>
              </a:r>
            </a:p>
            <a:p>
              <a:pPr marL="452438" lvl="1" indent="-188913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FontTx/>
                <a:buChar char="•"/>
                <a:defRPr/>
              </a:pPr>
              <a:r>
                <a:rPr lang="en-US" altLang="zh-CN" sz="1600" kern="0" dirty="0">
                  <a:solidFill>
                    <a:srgbClr val="003300"/>
                  </a:solidFill>
                  <a:latin typeface="Times New Roman" pitchFamily="18" charset="0"/>
                </a:rPr>
                <a:t>Operated with Rotor Cooling Circuit (RCC); total braking capacity can reach </a:t>
              </a:r>
              <a:r>
                <a:rPr lang="en-US" altLang="zh-CN" sz="1600" b="1" kern="0" dirty="0">
                  <a:solidFill>
                    <a:srgbClr val="0066FF"/>
                  </a:solidFill>
                  <a:latin typeface="Times New Roman" pitchFamily="18" charset="0"/>
                </a:rPr>
                <a:t>10 kW</a:t>
              </a:r>
            </a:p>
            <a:p>
              <a:pPr marL="452438" lvl="1" indent="-188913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FontTx/>
                <a:buChar char="•"/>
                <a:defRPr/>
              </a:pPr>
              <a:r>
                <a:rPr lang="en-US" altLang="zh-CN" sz="1600" kern="0" dirty="0" smtClean="0">
                  <a:solidFill>
                    <a:srgbClr val="003300"/>
                  </a:solidFill>
                  <a:latin typeface="Times New Roman" pitchFamily="18" charset="0"/>
                </a:rPr>
                <a:t>Cooling water pressure: </a:t>
              </a:r>
              <a:r>
                <a:rPr lang="en-US" altLang="zh-CN" sz="1600" b="1" kern="0" dirty="0" smtClean="0">
                  <a:solidFill>
                    <a:srgbClr val="003300"/>
                  </a:solidFill>
                  <a:latin typeface="Times New Roman" pitchFamily="18" charset="0"/>
                </a:rPr>
                <a:t>&gt;3barg</a:t>
              </a:r>
              <a:r>
                <a:rPr lang="en-US" altLang="zh-CN" sz="1600" kern="0" dirty="0" smtClean="0">
                  <a:solidFill>
                    <a:srgbClr val="003300"/>
                  </a:solidFill>
                  <a:latin typeface="Times New Roman" pitchFamily="18" charset="0"/>
                </a:rPr>
                <a:t>; Gas bearing pressure: </a:t>
              </a:r>
              <a:r>
                <a:rPr lang="en-US" altLang="zh-CN" sz="1600" b="1" kern="0" dirty="0" smtClean="0">
                  <a:solidFill>
                    <a:srgbClr val="003300"/>
                  </a:solidFill>
                  <a:latin typeface="Times New Roman" pitchFamily="18" charset="0"/>
                </a:rPr>
                <a:t>&gt;5barg</a:t>
              </a:r>
              <a:endParaRPr lang="en-US" altLang="zh-CN" sz="1600" b="1" kern="0" dirty="0">
                <a:solidFill>
                  <a:srgbClr val="0033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zh-CN" dirty="0" smtClean="0">
                <a:effectLst/>
                <a:latin typeface="微软雅黑" pitchFamily="34" charset="-122"/>
              </a:rPr>
              <a:t>New Turbines TB&amp;TC Operation </a:t>
            </a:r>
            <a:endParaRPr lang="zh-CN" altLang="en-US" dirty="0">
              <a:effectLst/>
              <a:latin typeface="微软雅黑" pitchFamily="34" charset="-122"/>
            </a:endParaRPr>
          </a:p>
        </p:txBody>
      </p:sp>
      <p:sp>
        <p:nvSpPr>
          <p:cNvPr id="22531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latin typeface="Arial" pitchFamily="34" charset="0"/>
              </a:rPr>
              <a:t>Page </a:t>
            </a:r>
            <a:fld id="{E9C11234-E321-4E01-93A9-AEDEAA1D22B2}" type="slidenum">
              <a:rPr lang="en-US" altLang="zh-CN" smtClean="0">
                <a:latin typeface="Arial" pitchFamily="34" charset="0"/>
              </a:rPr>
              <a:pPr/>
              <a:t>24</a:t>
            </a:fld>
            <a:endParaRPr lang="en-US" altLang="zh-CN" smtClean="0">
              <a:latin typeface="Arial" pitchFamily="34" charset="0"/>
            </a:endParaRPr>
          </a:p>
        </p:txBody>
      </p:sp>
      <p:grpSp>
        <p:nvGrpSpPr>
          <p:cNvPr id="22534" name="组合 6"/>
          <p:cNvGrpSpPr>
            <a:grpSpLocks/>
          </p:cNvGrpSpPr>
          <p:nvPr/>
        </p:nvGrpSpPr>
        <p:grpSpPr bwMode="auto">
          <a:xfrm>
            <a:off x="457200" y="5334000"/>
            <a:ext cx="8229600" cy="973255"/>
            <a:chOff x="228600" y="4191000"/>
            <a:chExt cx="8610600" cy="2189158"/>
          </a:xfrm>
        </p:grpSpPr>
        <p:sp>
          <p:nvSpPr>
            <p:cNvPr id="8" name="圆角矩形 7"/>
            <p:cNvSpPr/>
            <p:nvPr/>
          </p:nvSpPr>
          <p:spPr>
            <a:xfrm>
              <a:off x="228600" y="4191000"/>
              <a:ext cx="8610600" cy="2056774"/>
            </a:xfrm>
            <a:prstGeom prst="roundRect">
              <a:avLst/>
            </a:prstGeom>
            <a:noFill/>
            <a:ln w="19050">
              <a:solidFill>
                <a:srgbClr val="4F81BD"/>
              </a:solidFill>
              <a:miter lim="800000"/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84138" indent="-84138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2"/>
                </a:buBlip>
                <a:defRPr/>
              </a:pPr>
              <a:endParaRPr lang="en-US" altLang="zh-CN" sz="2000" b="1" kern="0" dirty="0">
                <a:solidFill>
                  <a:srgbClr val="0033CC"/>
                </a:solidFill>
                <a:latin typeface="Times New Roman" pitchFamily="18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81412" y="4240991"/>
              <a:ext cx="8381383" cy="213916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4138" indent="-432000" eaLnBrk="0" hangingPunct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0000"/>
                </a:buClr>
                <a:buFont typeface="Wingdings" pitchFamily="2" charset="2"/>
                <a:buChar char="p"/>
                <a:defRPr/>
              </a:pPr>
              <a:r>
                <a:rPr lang="en-US" altLang="zh-CN" b="1" dirty="0">
                  <a:solidFill>
                    <a:srgbClr val="0033CC"/>
                  </a:solidFill>
                  <a:latin typeface="微软雅黑" pitchFamily="34" charset="-122"/>
                </a:rPr>
                <a:t> </a:t>
              </a:r>
              <a:r>
                <a:rPr lang="en-US" altLang="zh-CN" b="1" dirty="0" err="1" smtClean="0">
                  <a:solidFill>
                    <a:srgbClr val="0033CC"/>
                  </a:solidFill>
                  <a:latin typeface="微软雅黑" pitchFamily="34" charset="-122"/>
                </a:rPr>
                <a:t>Start&amp;Stop</a:t>
              </a:r>
              <a:r>
                <a:rPr lang="en-US" altLang="zh-CN" b="1" dirty="0" smtClean="0">
                  <a:solidFill>
                    <a:srgbClr val="0033CC"/>
                  </a:solidFill>
                  <a:latin typeface="微软雅黑" pitchFamily="34" charset="-122"/>
                </a:rPr>
                <a:t> commissioning</a:t>
              </a:r>
              <a:endParaRPr lang="en-US" altLang="zh-CN" b="1" dirty="0">
                <a:solidFill>
                  <a:srgbClr val="0033CC"/>
                </a:solidFill>
                <a:latin typeface="微软雅黑" pitchFamily="34" charset="-122"/>
              </a:endParaRPr>
            </a:p>
            <a:p>
              <a:pPr marL="452438" lvl="1" indent="-188913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FontTx/>
                <a:buChar char="•"/>
                <a:defRPr/>
              </a:pPr>
              <a:r>
                <a:rPr lang="en-US" altLang="zh-CN" sz="1600" kern="0" dirty="0">
                  <a:solidFill>
                    <a:srgbClr val="003300"/>
                  </a:solidFill>
                  <a:latin typeface="Times New Roman" pitchFamily="18" charset="0"/>
                </a:rPr>
                <a:t>Easy operation, fast and stable startup: </a:t>
              </a:r>
              <a:r>
                <a:rPr lang="en-US" altLang="zh-CN" sz="1600" b="1" kern="0" dirty="0">
                  <a:solidFill>
                    <a:srgbClr val="0066FF"/>
                  </a:solidFill>
                  <a:latin typeface="Times New Roman" pitchFamily="18" charset="0"/>
                </a:rPr>
                <a:t>4 min </a:t>
              </a:r>
            </a:p>
            <a:p>
              <a:pPr marL="452438" lvl="1" indent="-188913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FontTx/>
                <a:buChar char="•"/>
                <a:defRPr/>
              </a:pPr>
              <a:r>
                <a:rPr lang="en-US" altLang="zh-CN" sz="1600" kern="0" dirty="0">
                  <a:solidFill>
                    <a:srgbClr val="003300"/>
                  </a:solidFill>
                  <a:latin typeface="Times New Roman" pitchFamily="18" charset="0"/>
                </a:rPr>
                <a:t>PLC control system control turbines’ automatic start/stop and protection</a:t>
              </a:r>
              <a:r>
                <a:rPr lang="en-US" altLang="zh-CN" sz="2000" b="1" kern="0" dirty="0">
                  <a:solidFill>
                    <a:srgbClr val="0033CC"/>
                  </a:solidFill>
                  <a:latin typeface="Times New Roman" pitchFamily="18" charset="0"/>
                </a:rPr>
                <a:t> </a:t>
              </a:r>
              <a:endParaRPr lang="en-US" altLang="zh-CN" sz="1600" b="1" kern="0" dirty="0">
                <a:solidFill>
                  <a:srgbClr val="0033CC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57200" y="1219200"/>
            <a:ext cx="8261350" cy="4038600"/>
            <a:chOff x="457200" y="1219200"/>
            <a:chExt cx="8261350" cy="4038600"/>
          </a:xfrm>
        </p:grpSpPr>
        <p:pic>
          <p:nvPicPr>
            <p:cNvPr id="22532" name="图片 4"/>
            <p:cNvPicPr>
              <a:picLocks noChangeAspect="1" noChangeArrowheads="1"/>
            </p:cNvPicPr>
            <p:nvPr/>
          </p:nvPicPr>
          <p:blipFill>
            <a:blip r:embed="rId3" cstate="print"/>
            <a:srcRect b="17143"/>
            <a:stretch>
              <a:fillRect/>
            </a:stretch>
          </p:blipFill>
          <p:spPr bwMode="auto">
            <a:xfrm>
              <a:off x="457200" y="1219200"/>
              <a:ext cx="8261350" cy="403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3" name="矩形 8"/>
            <p:cNvSpPr>
              <a:spLocks noChangeArrowheads="1"/>
            </p:cNvSpPr>
            <p:nvPr/>
          </p:nvSpPr>
          <p:spPr bwMode="auto">
            <a:xfrm>
              <a:off x="3505200" y="2057400"/>
              <a:ext cx="18288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400" dirty="0" smtClean="0">
                  <a:ea typeface="宋体" pitchFamily="2" charset="-122"/>
                </a:rPr>
                <a:t>TB Rotation speed </a:t>
              </a:r>
              <a:endParaRPr lang="en-US" altLang="zh-CN" sz="1400" dirty="0">
                <a:ea typeface="宋体" pitchFamily="2" charset="-122"/>
              </a:endParaRPr>
            </a:p>
          </p:txBody>
        </p:sp>
        <p:sp>
          <p:nvSpPr>
            <p:cNvPr id="11" name="矩形 8"/>
            <p:cNvSpPr>
              <a:spLocks noChangeArrowheads="1"/>
            </p:cNvSpPr>
            <p:nvPr/>
          </p:nvSpPr>
          <p:spPr bwMode="auto">
            <a:xfrm>
              <a:off x="3505200" y="2740025"/>
              <a:ext cx="18288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400" dirty="0" smtClean="0">
                  <a:ea typeface="宋体" pitchFamily="2" charset="-122"/>
                </a:rPr>
                <a:t>Inlet pressure</a:t>
              </a:r>
              <a:endParaRPr lang="en-US" altLang="zh-CN" sz="1400" dirty="0">
                <a:ea typeface="宋体" pitchFamily="2" charset="-122"/>
              </a:endParaRPr>
            </a:p>
          </p:txBody>
        </p:sp>
        <p:sp>
          <p:nvSpPr>
            <p:cNvPr id="12" name="矩形 8"/>
            <p:cNvSpPr>
              <a:spLocks noChangeArrowheads="1"/>
            </p:cNvSpPr>
            <p:nvPr/>
          </p:nvSpPr>
          <p:spPr bwMode="auto">
            <a:xfrm>
              <a:off x="3505200" y="4419600"/>
              <a:ext cx="18288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400" dirty="0" smtClean="0">
                  <a:ea typeface="宋体" pitchFamily="2" charset="-122"/>
                </a:rPr>
                <a:t>Inlet temperature</a:t>
              </a:r>
              <a:endParaRPr lang="en-US" altLang="zh-CN" sz="1400" dirty="0">
                <a:ea typeface="宋体" pitchFamily="2" charset="-122"/>
              </a:endParaRPr>
            </a:p>
          </p:txBody>
        </p:sp>
        <p:sp>
          <p:nvSpPr>
            <p:cNvPr id="13" name="矩形 8"/>
            <p:cNvSpPr>
              <a:spLocks noChangeArrowheads="1"/>
            </p:cNvSpPr>
            <p:nvPr/>
          </p:nvSpPr>
          <p:spPr bwMode="auto">
            <a:xfrm>
              <a:off x="6172200" y="3276600"/>
              <a:ext cx="18288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400" dirty="0" smtClean="0">
                  <a:ea typeface="宋体" pitchFamily="2" charset="-122"/>
                </a:rPr>
                <a:t>TC Rotation speed</a:t>
              </a:r>
              <a:endParaRPr lang="en-US" altLang="zh-CN" sz="1400" dirty="0">
                <a:ea typeface="宋体" pitchFamily="2" charset="-122"/>
              </a:endParaRP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035BC57E-A09B-4181-8192-44E0405CFEE4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b="13252"/>
          <a:stretch>
            <a:fillRect/>
          </a:stretch>
        </p:blipFill>
        <p:spPr bwMode="auto">
          <a:xfrm>
            <a:off x="152400" y="1219200"/>
            <a:ext cx="8915400" cy="455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696200" cy="838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zh-CN" dirty="0" smtClean="0">
                <a:effectLst/>
                <a:latin typeface="微软雅黑" pitchFamily="34" charset="-122"/>
              </a:rPr>
              <a:t>New Turbines TB&amp;TC Operation </a:t>
            </a:r>
            <a:endParaRPr lang="zh-CN" altLang="en-US" dirty="0">
              <a:effectLst/>
              <a:latin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03250" y="5813425"/>
            <a:ext cx="8010525" cy="612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84138" indent="-432000" ea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b="1" dirty="0">
                <a:solidFill>
                  <a:srgbClr val="0033CC"/>
                </a:solidFill>
                <a:latin typeface="微软雅黑" pitchFamily="34" charset="-122"/>
              </a:rPr>
              <a:t> Long term stable mechanical and control </a:t>
            </a:r>
            <a:r>
              <a:rPr lang="en-US" altLang="zh-CN" b="1" dirty="0" smtClean="0">
                <a:solidFill>
                  <a:srgbClr val="0033CC"/>
                </a:solidFill>
                <a:latin typeface="微软雅黑" pitchFamily="34" charset="-122"/>
              </a:rPr>
              <a:t>performance</a:t>
            </a:r>
          </a:p>
          <a:p>
            <a:pPr marL="452438" lvl="1" indent="-188913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altLang="zh-CN" sz="1600" kern="0" dirty="0" smtClean="0">
                <a:solidFill>
                  <a:srgbClr val="003300"/>
                </a:solidFill>
                <a:latin typeface="Times New Roman" pitchFamily="18" charset="0"/>
              </a:rPr>
              <a:t>Rotation speed control steadily in plasma operation</a:t>
            </a:r>
            <a:endParaRPr lang="en-US" altLang="zh-CN" sz="1600" b="1" kern="0" dirty="0">
              <a:solidFill>
                <a:srgbClr val="0033CC"/>
              </a:solidFill>
              <a:latin typeface="+mj-ea"/>
              <a:ea typeface="+mj-ea"/>
            </a:endParaRPr>
          </a:p>
        </p:txBody>
      </p:sp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3733800" y="1828800"/>
            <a:ext cx="274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ea typeface="宋体" pitchFamily="2" charset="-122"/>
              </a:rPr>
              <a:t>TB Rotation Speed:</a:t>
            </a:r>
            <a:r>
              <a:rPr lang="en-US" altLang="zh-CN" sz="1400" dirty="0" smtClean="0"/>
              <a:t>187000 rpm</a:t>
            </a:r>
            <a:endParaRPr lang="en-US" altLang="zh-CN" sz="1400" dirty="0">
              <a:ea typeface="宋体" pitchFamily="2" charset="-122"/>
            </a:endParaRPr>
          </a:p>
        </p:txBody>
      </p:sp>
      <p:sp>
        <p:nvSpPr>
          <p:cNvPr id="11" name="矩形 8"/>
          <p:cNvSpPr>
            <a:spLocks noChangeArrowheads="1"/>
          </p:cNvSpPr>
          <p:nvPr/>
        </p:nvSpPr>
        <p:spPr bwMode="auto">
          <a:xfrm>
            <a:off x="3733800" y="3352800"/>
            <a:ext cx="1828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dirty="0" smtClean="0">
                <a:ea typeface="宋体" pitchFamily="2" charset="-122"/>
              </a:rPr>
              <a:t>Brake current</a:t>
            </a:r>
            <a:endParaRPr lang="en-US" altLang="zh-CN" sz="1400" dirty="0">
              <a:ea typeface="宋体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029200" y="4419600"/>
            <a:ext cx="3352800" cy="7620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8"/>
          <p:cNvSpPr>
            <a:spLocks noChangeArrowheads="1"/>
          </p:cNvSpPr>
          <p:nvPr/>
        </p:nvSpPr>
        <p:spPr bwMode="auto">
          <a:xfrm>
            <a:off x="5943600" y="4038600"/>
            <a:ext cx="1828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dirty="0" smtClean="0">
                <a:solidFill>
                  <a:srgbClr val="0033CC"/>
                </a:solidFill>
                <a:ea typeface="宋体" pitchFamily="2" charset="-122"/>
              </a:rPr>
              <a:t>Plasma operation</a:t>
            </a:r>
            <a:endParaRPr lang="en-US" altLang="zh-CN" sz="1400" dirty="0">
              <a:solidFill>
                <a:srgbClr val="0033CC"/>
              </a:solidFill>
              <a:ea typeface="宋体" pitchFamily="2" charset="-122"/>
            </a:endParaRPr>
          </a:p>
        </p:txBody>
      </p:sp>
      <p:sp>
        <p:nvSpPr>
          <p:cNvPr id="14" name="矩形 8"/>
          <p:cNvSpPr>
            <a:spLocks noChangeArrowheads="1"/>
          </p:cNvSpPr>
          <p:nvPr/>
        </p:nvSpPr>
        <p:spPr bwMode="auto">
          <a:xfrm>
            <a:off x="3733800" y="2590800"/>
            <a:ext cx="1828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dirty="0" smtClean="0">
                <a:ea typeface="宋体" pitchFamily="2" charset="-122"/>
              </a:rPr>
              <a:t>Inlet pressure</a:t>
            </a:r>
            <a:endParaRPr lang="en-US" altLang="zh-CN" sz="1400" dirty="0">
              <a:ea typeface="宋体" pitchFamily="2" charset="-122"/>
            </a:endParaRPr>
          </a:p>
        </p:txBody>
      </p:sp>
      <p:sp>
        <p:nvSpPr>
          <p:cNvPr id="15" name="矩形 8"/>
          <p:cNvSpPr>
            <a:spLocks noChangeArrowheads="1"/>
          </p:cNvSpPr>
          <p:nvPr/>
        </p:nvSpPr>
        <p:spPr bwMode="auto">
          <a:xfrm>
            <a:off x="3733800" y="4419600"/>
            <a:ext cx="1828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dirty="0" smtClean="0">
                <a:ea typeface="宋体" pitchFamily="2" charset="-122"/>
              </a:rPr>
              <a:t>Inlet temperature</a:t>
            </a:r>
            <a:endParaRPr lang="en-US" altLang="zh-CN" sz="1400" dirty="0">
              <a:ea typeface="宋体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200400"/>
            <a:ext cx="4191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标题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zh-CN" smtClean="0">
                <a:effectLst/>
                <a:latin typeface="微软雅黑" pitchFamily="34" charset="-122"/>
              </a:rPr>
              <a:t>New Turbine TD Operation </a:t>
            </a:r>
            <a:endParaRPr lang="zh-CN" altLang="en-US" smtClean="0">
              <a:effectLst/>
              <a:latin typeface="微软雅黑" pitchFamily="34" charset="-122"/>
            </a:endParaRPr>
          </a:p>
        </p:txBody>
      </p:sp>
      <p:sp>
        <p:nvSpPr>
          <p:cNvPr id="23556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latin typeface="Arial" pitchFamily="34" charset="0"/>
              </a:rPr>
              <a:t>Page </a:t>
            </a:r>
            <a:fld id="{C56542FE-7DA1-4DE6-924A-78CD89522179}" type="slidenum">
              <a:rPr lang="en-US" altLang="zh-CN" smtClean="0">
                <a:latin typeface="Arial" pitchFamily="34" charset="0"/>
              </a:rPr>
              <a:pPr/>
              <a:t>26</a:t>
            </a:fld>
            <a:endParaRPr lang="en-US" altLang="zh-CN" smtClean="0">
              <a:latin typeface="Arial" pitchFamily="34" charset="0"/>
            </a:endParaRPr>
          </a:p>
        </p:txBody>
      </p:sp>
      <p:pic>
        <p:nvPicPr>
          <p:cNvPr id="23557" name="Picture 2" descr="F:\单位设备照片\IMG_20140507_110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1295400"/>
            <a:ext cx="1371600" cy="18288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圆角矩形 9"/>
          <p:cNvSpPr/>
          <p:nvPr/>
        </p:nvSpPr>
        <p:spPr>
          <a:xfrm>
            <a:off x="228600" y="1371600"/>
            <a:ext cx="7086600" cy="1600200"/>
          </a:xfrm>
          <a:prstGeom prst="roundRect">
            <a:avLst/>
          </a:prstGeom>
          <a:noFill/>
          <a:ln w="19050">
            <a:solidFill>
              <a:srgbClr val="4F81BD"/>
            </a:solidFill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84138" indent="-432000" ea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sz="1700" b="1" dirty="0" smtClean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Full </a:t>
            </a:r>
            <a:r>
              <a:rPr lang="en-US" altLang="zh-CN" sz="1700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dynamic gas bearing turbine with eddy current brake</a:t>
            </a:r>
          </a:p>
          <a:p>
            <a:pPr marL="452438" lvl="1" indent="-188913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altLang="zh-CN" sz="1600" kern="0" dirty="0">
                <a:solidFill>
                  <a:srgbClr val="003300"/>
                </a:solidFill>
                <a:latin typeface="Times New Roman" pitchFamily="18" charset="0"/>
              </a:rPr>
              <a:t>Fast brake response</a:t>
            </a:r>
          </a:p>
          <a:p>
            <a:pPr marL="452438" lvl="1" indent="-188913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altLang="zh-CN" sz="1600" kern="0" dirty="0">
                <a:solidFill>
                  <a:srgbClr val="003300"/>
                </a:solidFill>
                <a:latin typeface="Times New Roman" pitchFamily="18" charset="0"/>
              </a:rPr>
              <a:t>Easy operation, fast and stable startup: </a:t>
            </a:r>
            <a:r>
              <a:rPr lang="en-US" altLang="zh-CN" sz="1600" b="1" kern="0" dirty="0">
                <a:solidFill>
                  <a:srgbClr val="0066FF"/>
                </a:solidFill>
                <a:latin typeface="Times New Roman" pitchFamily="18" charset="0"/>
                <a:ea typeface="微软雅黑" pitchFamily="34" charset="-122"/>
              </a:rPr>
              <a:t>only 2 min </a:t>
            </a:r>
          </a:p>
          <a:p>
            <a:pPr marL="452438" lvl="1" indent="-188913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altLang="zh-CN" sz="1600" kern="0" dirty="0">
                <a:solidFill>
                  <a:srgbClr val="003300"/>
                </a:solidFill>
                <a:latin typeface="Times New Roman" pitchFamily="18" charset="0"/>
              </a:rPr>
              <a:t>High automation degree</a:t>
            </a:r>
          </a:p>
          <a:p>
            <a:pPr marL="452438" lvl="1" indent="-188913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altLang="zh-CN" sz="1600" kern="0" dirty="0">
                <a:solidFill>
                  <a:srgbClr val="003300"/>
                </a:solidFill>
                <a:latin typeface="Times New Roman" pitchFamily="18" charset="0"/>
              </a:rPr>
              <a:t>Long period stable operation for 5 cool-down experiments</a:t>
            </a:r>
          </a:p>
        </p:txBody>
      </p:sp>
      <p:pic>
        <p:nvPicPr>
          <p:cNvPr id="2355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0040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矩形 11"/>
          <p:cNvSpPr>
            <a:spLocks noChangeArrowheads="1"/>
          </p:cNvSpPr>
          <p:nvPr/>
        </p:nvSpPr>
        <p:spPr bwMode="auto">
          <a:xfrm>
            <a:off x="5791200" y="49530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</a:rPr>
              <a:t>Inlet and outlet pressure fluctuate during Charging period</a:t>
            </a:r>
          </a:p>
        </p:txBody>
      </p:sp>
      <p:sp>
        <p:nvSpPr>
          <p:cNvPr id="23561" name="矩形 12"/>
          <p:cNvSpPr>
            <a:spLocks noChangeArrowheads="1"/>
          </p:cNvSpPr>
          <p:nvPr/>
        </p:nvSpPr>
        <p:spPr bwMode="auto">
          <a:xfrm>
            <a:off x="5943600" y="4035425"/>
            <a:ext cx="1828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dirty="0">
                <a:solidFill>
                  <a:srgbClr val="0033CC"/>
                </a:solidFill>
                <a:ea typeface="宋体" pitchFamily="2" charset="-122"/>
              </a:rPr>
              <a:t>Rotation Speed</a:t>
            </a:r>
          </a:p>
        </p:txBody>
      </p:sp>
      <p:sp>
        <p:nvSpPr>
          <p:cNvPr id="11" name="矩形 10"/>
          <p:cNvSpPr/>
          <p:nvPr/>
        </p:nvSpPr>
        <p:spPr>
          <a:xfrm>
            <a:off x="2819400" y="3505200"/>
            <a:ext cx="1524000" cy="20574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zh-CN" dirty="0" smtClean="0">
                <a:effectLst/>
                <a:latin typeface="微软雅黑" pitchFamily="34" charset="-122"/>
              </a:rPr>
              <a:t>Distribution System Operation </a:t>
            </a:r>
            <a:endParaRPr lang="zh-CN" altLang="en-US" dirty="0">
              <a:effectLst/>
              <a:latin typeface="微软雅黑" pitchFamily="34" charset="-122"/>
            </a:endParaRPr>
          </a:p>
        </p:txBody>
      </p:sp>
      <p:sp>
        <p:nvSpPr>
          <p:cNvPr id="25603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latin typeface="Arial" pitchFamily="34" charset="0"/>
                <a:ea typeface="宋体" pitchFamily="2" charset="-122"/>
              </a:rPr>
              <a:t>Page </a:t>
            </a:r>
            <a:fld id="{9FC5D60F-32EF-4D25-BB8E-61133FD7F5A7}" type="slidenum">
              <a:rPr lang="en-US" altLang="zh-CN" smtClean="0">
                <a:latin typeface="Arial" pitchFamily="34" charset="0"/>
                <a:ea typeface="宋体" pitchFamily="2" charset="-122"/>
              </a:rPr>
              <a:pPr/>
              <a:t>27</a:t>
            </a:fld>
            <a:endParaRPr lang="en-US" altLang="zh-CN" smtClean="0"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6" name="图片 5" descr="16 Distribution_Valve_Box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219200"/>
            <a:ext cx="8092440" cy="505777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zh-CN" sz="3200" dirty="0" smtClean="0">
                <a:effectLst/>
                <a:latin typeface="微软雅黑" pitchFamily="34" charset="-122"/>
              </a:rPr>
              <a:t>NBI and built-in </a:t>
            </a:r>
            <a:r>
              <a:rPr lang="en-US" altLang="zh-CN" sz="3200" dirty="0" err="1" smtClean="0">
                <a:effectLst/>
                <a:latin typeface="微软雅黑" pitchFamily="34" charset="-122"/>
              </a:rPr>
              <a:t>Cryopumps</a:t>
            </a:r>
            <a:r>
              <a:rPr lang="en-US" altLang="zh-CN" sz="3200" dirty="0" smtClean="0">
                <a:effectLst/>
                <a:latin typeface="微软雅黑" pitchFamily="34" charset="-122"/>
              </a:rPr>
              <a:t> Cooling</a:t>
            </a:r>
            <a:endParaRPr lang="zh-CN" altLang="en-US" sz="3200" dirty="0" smtClean="0">
              <a:effectLst/>
              <a:latin typeface="微软雅黑" pitchFamily="34" charset="-122"/>
            </a:endParaRPr>
          </a:p>
        </p:txBody>
      </p:sp>
      <p:sp>
        <p:nvSpPr>
          <p:cNvPr id="27651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latin typeface="Arial" pitchFamily="34" charset="0"/>
                <a:ea typeface="宋体" pitchFamily="2" charset="-122"/>
              </a:rPr>
              <a:t>Page </a:t>
            </a:r>
            <a:fld id="{F69617D5-AACB-4C59-883E-66E5E32276A4}" type="slidenum">
              <a:rPr lang="en-US" altLang="zh-CN" smtClean="0">
                <a:latin typeface="Arial" pitchFamily="34" charset="0"/>
                <a:ea typeface="宋体" pitchFamily="2" charset="-122"/>
              </a:rPr>
              <a:pPr/>
              <a:t>28</a:t>
            </a:fld>
            <a:endParaRPr lang="en-US" altLang="zh-CN" smtClean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04800" y="5410200"/>
            <a:ext cx="8665028" cy="914400"/>
          </a:xfrm>
          <a:prstGeom prst="roundRect">
            <a:avLst>
              <a:gd name="adj" fmla="val 16666"/>
            </a:avLst>
          </a:prstGeom>
          <a:solidFill>
            <a:schemeClr val="bg1"/>
          </a:solidFill>
          <a:ln w="19050">
            <a:solidFill>
              <a:srgbClr val="4F81BD"/>
            </a:solidFill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84138" indent="-432000" algn="just" ea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sz="1600" b="1" dirty="0" smtClean="0">
                <a:solidFill>
                  <a:srgbClr val="0033CC"/>
                </a:solidFill>
                <a:latin typeface="微软雅黑" pitchFamily="34" charset="-122"/>
              </a:rPr>
              <a:t>   2 sets of NBI </a:t>
            </a:r>
            <a:r>
              <a:rPr lang="en-US" altLang="zh-CN" sz="1600" b="1" dirty="0" err="1" smtClean="0">
                <a:solidFill>
                  <a:srgbClr val="0033CC"/>
                </a:solidFill>
                <a:latin typeface="微软雅黑" pitchFamily="34" charset="-122"/>
              </a:rPr>
              <a:t>cryopumps</a:t>
            </a:r>
            <a:r>
              <a:rPr lang="en-US" altLang="zh-CN" sz="1600" b="1" dirty="0" smtClean="0">
                <a:solidFill>
                  <a:srgbClr val="0033CC"/>
                </a:solidFill>
                <a:latin typeface="微软雅黑" pitchFamily="34" charset="-122"/>
              </a:rPr>
              <a:t> and 2 sets of built-in </a:t>
            </a:r>
            <a:r>
              <a:rPr lang="en-US" altLang="zh-CN" sz="1600" b="1" dirty="0" err="1" smtClean="0">
                <a:solidFill>
                  <a:srgbClr val="0033CC"/>
                </a:solidFill>
                <a:latin typeface="微软雅黑" pitchFamily="34" charset="-122"/>
              </a:rPr>
              <a:t>cryopumps</a:t>
            </a:r>
            <a:r>
              <a:rPr lang="en-US" altLang="zh-CN" sz="1600" b="1" dirty="0" smtClean="0">
                <a:solidFill>
                  <a:srgbClr val="0033CC"/>
                </a:solidFill>
                <a:latin typeface="微软雅黑" pitchFamily="34" charset="-122"/>
              </a:rPr>
              <a:t> cool-down in the same time</a:t>
            </a:r>
          </a:p>
          <a:p>
            <a:pPr marL="84138" indent="-432000" algn="just" ea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sz="1600" b="1" dirty="0" smtClean="0">
                <a:solidFill>
                  <a:srgbClr val="0033CC"/>
                </a:solidFill>
                <a:latin typeface="微软雅黑" pitchFamily="34" charset="-122"/>
              </a:rPr>
              <a:t>   EAST cryogenic system meets the cooling requirements of all thermal loads 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8586" y="1219200"/>
            <a:ext cx="6517614" cy="408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latin typeface="Arial" pitchFamily="34" charset="0"/>
              </a:rPr>
              <a:t>Page </a:t>
            </a:r>
            <a:fld id="{2C47CCA8-D4EC-4BF7-BEB8-9C528D2626EA}" type="slidenum">
              <a:rPr lang="en-US" altLang="zh-CN" smtClean="0">
                <a:latin typeface="Arial" pitchFamily="34" charset="0"/>
              </a:rPr>
              <a:pPr/>
              <a:t>29</a:t>
            </a:fld>
            <a:endParaRPr lang="en-US" altLang="zh-CN" smtClean="0">
              <a:latin typeface="Arial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200" y="1219200"/>
            <a:ext cx="4495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4138" indent="-84138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altLang="zh-CN" b="1" kern="0" dirty="0">
                <a:solidFill>
                  <a:srgbClr val="0033CC"/>
                </a:solidFill>
                <a:latin typeface="Times New Roman" pitchFamily="18" charset="0"/>
              </a:rPr>
              <a:t> Abnormal events and faults (2006~2017)</a:t>
            </a:r>
          </a:p>
          <a:p>
            <a:pPr marL="84138" indent="-84138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/>
            </a:pPr>
            <a:endParaRPr lang="en-US" altLang="zh-CN" b="1" kern="0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graphicFrame>
        <p:nvGraphicFramePr>
          <p:cNvPr id="1026" name="Chart 11"/>
          <p:cNvGraphicFramePr>
            <a:graphicFrameLocks/>
          </p:cNvGraphicFramePr>
          <p:nvPr/>
        </p:nvGraphicFramePr>
        <p:xfrm>
          <a:off x="152400" y="1600200"/>
          <a:ext cx="4114800" cy="1905000"/>
        </p:xfrm>
        <a:graphic>
          <a:graphicData uri="http://schemas.openxmlformats.org/presentationml/2006/ole">
            <p:oleObj spid="_x0000_s1026" name="图表" r:id="rId4" imgW="8324957" imgH="3200310" progId="Excel.Sheet.8">
              <p:embed/>
            </p:oleObj>
          </a:graphicData>
        </a:graphic>
      </p:graphicFrame>
      <p:grpSp>
        <p:nvGrpSpPr>
          <p:cNvPr id="12" name="组合 11"/>
          <p:cNvGrpSpPr/>
          <p:nvPr/>
        </p:nvGrpSpPr>
        <p:grpSpPr>
          <a:xfrm>
            <a:off x="457200" y="3962400"/>
            <a:ext cx="8305800" cy="2209800"/>
            <a:chOff x="4267200" y="1219200"/>
            <a:chExt cx="4876800" cy="2667000"/>
          </a:xfrm>
        </p:grpSpPr>
        <p:sp>
          <p:nvSpPr>
            <p:cNvPr id="18" name="圆角矩形 17"/>
            <p:cNvSpPr/>
            <p:nvPr/>
          </p:nvSpPr>
          <p:spPr>
            <a:xfrm>
              <a:off x="4267200" y="1219200"/>
              <a:ext cx="4800600" cy="2667000"/>
            </a:xfrm>
            <a:prstGeom prst="roundRect">
              <a:avLst/>
            </a:prstGeom>
            <a:noFill/>
            <a:ln w="19050">
              <a:solidFill>
                <a:srgbClr val="4F81BD"/>
              </a:solidFill>
              <a:miter lim="800000"/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90000"/>
                </a:lnSpc>
                <a:spcBef>
                  <a:spcPct val="5000"/>
                </a:spcBef>
                <a:buFontTx/>
                <a:buBlip>
                  <a:blip r:embed="rId3"/>
                </a:buBlip>
                <a:defRPr/>
              </a:pPr>
              <a:endParaRPr lang="en-US" altLang="zh-CN" sz="1700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343400" y="1351711"/>
              <a:ext cx="4800600" cy="2440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4138" indent="-432000" eaLnBrk="0" hangingPunct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0000"/>
                </a:buClr>
                <a:buFont typeface="Wingdings" pitchFamily="2" charset="2"/>
                <a:buChar char="p"/>
                <a:defRPr/>
              </a:pPr>
              <a:r>
                <a:rPr lang="en-US" altLang="zh-CN" b="1" dirty="0" smtClean="0">
                  <a:solidFill>
                    <a:srgbClr val="0033CC"/>
                  </a:solidFill>
                  <a:latin typeface="微软雅黑" pitchFamily="34" charset="-122"/>
                  <a:ea typeface="+mn-ea"/>
                </a:rPr>
                <a:t>Turbines </a:t>
              </a:r>
              <a:r>
                <a:rPr lang="en-US" altLang="zh-CN" b="1" dirty="0">
                  <a:solidFill>
                    <a:srgbClr val="0033CC"/>
                  </a:solidFill>
                  <a:latin typeface="微软雅黑" pitchFamily="34" charset="-122"/>
                  <a:ea typeface="+mn-ea"/>
                </a:rPr>
                <a:t>&amp; Compressors fault </a:t>
              </a:r>
              <a:r>
                <a:rPr lang="en-US" altLang="zh-CN" b="1" dirty="0" smtClean="0">
                  <a:solidFill>
                    <a:srgbClr val="0033CC"/>
                  </a:solidFill>
                  <a:latin typeface="微软雅黑" pitchFamily="34" charset="-122"/>
                  <a:ea typeface="+mn-ea"/>
                </a:rPr>
                <a:t>stop happened before upgrade</a:t>
              </a:r>
              <a:endParaRPr lang="en-US" altLang="zh-CN" b="1" dirty="0">
                <a:solidFill>
                  <a:srgbClr val="0033CC"/>
                </a:solidFill>
                <a:latin typeface="微软雅黑" pitchFamily="34" charset="-122"/>
                <a:ea typeface="+mn-ea"/>
              </a:endParaRPr>
            </a:p>
            <a:p>
              <a:pPr marL="452438" lvl="1" indent="-188913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FontTx/>
                <a:buChar char="•"/>
                <a:defRPr/>
              </a:pPr>
              <a:r>
                <a:rPr lang="en-US" altLang="zh-CN" sz="1600" dirty="0" smtClean="0">
                  <a:solidFill>
                    <a:srgbClr val="003300"/>
                  </a:solidFill>
                  <a:latin typeface="Times New Roman" pitchFamily="18" charset="0"/>
                </a:rPr>
                <a:t>Caused </a:t>
              </a:r>
              <a:r>
                <a:rPr lang="en-US" altLang="zh-CN" sz="1600" dirty="0">
                  <a:solidFill>
                    <a:srgbClr val="003300"/>
                  </a:solidFill>
                  <a:latin typeface="Times New Roman" pitchFamily="18" charset="0"/>
                </a:rPr>
                <a:t>by mechanical failure; cannot be restarted in short time again</a:t>
              </a:r>
            </a:p>
            <a:p>
              <a:pPr marL="452438" lvl="1" indent="-188913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FontTx/>
                <a:buChar char="•"/>
                <a:defRPr/>
              </a:pPr>
              <a:r>
                <a:rPr lang="en-US" altLang="zh-CN" sz="1600" dirty="0" smtClean="0">
                  <a:solidFill>
                    <a:srgbClr val="003300"/>
                  </a:solidFill>
                  <a:latin typeface="Times New Roman" pitchFamily="18" charset="0"/>
                </a:rPr>
                <a:t>Never </a:t>
              </a:r>
              <a:r>
                <a:rPr lang="en-US" altLang="zh-CN" sz="1600" dirty="0">
                  <a:solidFill>
                    <a:srgbClr val="003300"/>
                  </a:solidFill>
                  <a:latin typeface="Times New Roman" pitchFamily="18" charset="0"/>
                </a:rPr>
                <a:t>happened again after upgrade (</a:t>
              </a:r>
              <a:r>
                <a:rPr lang="en-US" altLang="zh-CN" sz="1600" dirty="0" smtClean="0">
                  <a:solidFill>
                    <a:srgbClr val="003300"/>
                  </a:solidFill>
                  <a:latin typeface="Times New Roman" pitchFamily="18" charset="0"/>
                </a:rPr>
                <a:t>2016-</a:t>
              </a:r>
              <a:r>
                <a:rPr lang="en-US" altLang="zh-CN" sz="1600" dirty="0">
                  <a:solidFill>
                    <a:srgbClr val="003300"/>
                  </a:solidFill>
                  <a:latin typeface="Times New Roman" pitchFamily="18" charset="0"/>
                </a:rPr>
                <a:t>)</a:t>
              </a:r>
            </a:p>
            <a:p>
              <a:pPr marL="84138" indent="-432000" eaLnBrk="0" hangingPunct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0000"/>
                </a:buClr>
                <a:buFont typeface="Wingdings" pitchFamily="2" charset="2"/>
                <a:buChar char="p"/>
                <a:defRPr/>
              </a:pPr>
              <a:r>
                <a:rPr lang="en-US" altLang="zh-CN" b="1" dirty="0" smtClean="0">
                  <a:solidFill>
                    <a:srgbClr val="0033CC"/>
                  </a:solidFill>
                  <a:latin typeface="微软雅黑" pitchFamily="34" charset="-122"/>
                  <a:ea typeface="+mn-ea"/>
                </a:rPr>
                <a:t>Stable operation after upgrade</a:t>
              </a:r>
            </a:p>
            <a:p>
              <a:pPr marL="452438" lvl="1" indent="-188913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FontTx/>
                <a:buChar char="•"/>
              </a:pPr>
              <a:r>
                <a:rPr lang="en-US" altLang="zh-CN" sz="1600" dirty="0" smtClean="0">
                  <a:solidFill>
                    <a:srgbClr val="003300"/>
                  </a:solidFill>
                  <a:latin typeface="Times New Roman" pitchFamily="18" charset="0"/>
                </a:rPr>
                <a:t>Lower fault rate  and helium gas leakage </a:t>
              </a:r>
            </a:p>
            <a:p>
              <a:pPr marL="452438" lvl="1" indent="-188913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FontTx/>
                <a:buChar char="•"/>
              </a:pPr>
              <a:r>
                <a:rPr lang="en-US" altLang="zh-CN" sz="1600" dirty="0" smtClean="0">
                  <a:solidFill>
                    <a:srgbClr val="003300"/>
                  </a:solidFill>
                  <a:latin typeface="Times New Roman" pitchFamily="18" charset="0"/>
                </a:rPr>
                <a:t>Lower power supply consumption</a:t>
              </a:r>
            </a:p>
            <a:p>
              <a:pPr marL="452438" lvl="1" indent="-188913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FontTx/>
                <a:buChar char="•"/>
              </a:pPr>
              <a:r>
                <a:rPr lang="en-US" altLang="zh-CN" sz="1600" dirty="0" smtClean="0">
                  <a:solidFill>
                    <a:srgbClr val="003300"/>
                  </a:solidFill>
                  <a:latin typeface="Times New Roman" pitchFamily="18" charset="0"/>
                </a:rPr>
                <a:t>Higher automation degree  and refrigeration power</a:t>
              </a:r>
              <a:endParaRPr lang="en-US" altLang="zh-CN" sz="1600" dirty="0">
                <a:solidFill>
                  <a:srgbClr val="003300"/>
                </a:solidFill>
                <a:latin typeface="Times New Roman" pitchFamily="18" charset="0"/>
              </a:endParaRPr>
            </a:p>
          </p:txBody>
        </p:sp>
      </p:grpSp>
      <p:graphicFrame>
        <p:nvGraphicFramePr>
          <p:cNvPr id="9" name="内容占位符 3"/>
          <p:cNvGraphicFramePr>
            <a:graphicFrameLocks noGrp="1"/>
          </p:cNvGraphicFramePr>
          <p:nvPr>
            <p:ph idx="1"/>
          </p:nvPr>
        </p:nvGraphicFramePr>
        <p:xfrm>
          <a:off x="4343400" y="1295400"/>
          <a:ext cx="4648198" cy="2484120"/>
        </p:xfrm>
        <a:graphic>
          <a:graphicData uri="http://schemas.openxmlformats.org/drawingml/2006/table">
            <a:tbl>
              <a:tblPr/>
              <a:tblGrid>
                <a:gridCol w="1772963"/>
                <a:gridCol w="1499187"/>
                <a:gridCol w="1376048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Performance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Before Upgrade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After Upgrade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Power Supply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Consumption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2.2 MW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1.54 MW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Fault Rate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5%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0%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Number of on duty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Automation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6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people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 people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Refrigeration Power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2.3 KW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2.4 KW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696200" cy="838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>
                <a:effectLst/>
                <a:latin typeface="微软雅黑" pitchFamily="34" charset="-122"/>
              </a:rPr>
              <a:t>ECS Performance after Upgrade</a:t>
            </a:r>
            <a:endParaRPr lang="zh-CN" altLang="en-US" dirty="0" smtClean="0">
              <a:effectLst/>
              <a:latin typeface="微软雅黑" pitchFamily="34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035BC57E-A09B-4181-8192-44E0405CFEE4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effectLst/>
                <a:latin typeface="微软雅黑" pitchFamily="34" charset="-122"/>
              </a:rPr>
              <a:t>Introduction of EAST </a:t>
            </a:r>
            <a:r>
              <a:rPr lang="en-US" altLang="zh-CN" sz="3200" dirty="0" err="1" smtClean="0">
                <a:effectLst/>
                <a:latin typeface="微软雅黑" pitchFamily="34" charset="-122"/>
              </a:rPr>
              <a:t>Tokamak</a:t>
            </a:r>
            <a:r>
              <a:rPr lang="en-US" altLang="zh-CN" sz="3200" dirty="0" smtClean="0">
                <a:effectLst/>
                <a:latin typeface="微软雅黑" pitchFamily="34" charset="-122"/>
              </a:rPr>
              <a:t>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1"/>
            <a:ext cx="30646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55"/>
          <p:cNvSpPr txBox="1">
            <a:spLocks noChangeArrowheads="1"/>
          </p:cNvSpPr>
          <p:nvPr/>
        </p:nvSpPr>
        <p:spPr bwMode="auto">
          <a:xfrm>
            <a:off x="152400" y="1219200"/>
            <a:ext cx="899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4138" indent="-432000" ea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b="1" dirty="0">
                <a:solidFill>
                  <a:srgbClr val="0033CC"/>
                </a:solidFill>
                <a:latin typeface="微软雅黑" pitchFamily="34" charset="-122"/>
              </a:rPr>
              <a:t> </a:t>
            </a:r>
            <a:r>
              <a:rPr lang="en-US" altLang="zh-CN" b="1" dirty="0" smtClean="0">
                <a:solidFill>
                  <a:srgbClr val="0000CC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EAST</a:t>
            </a:r>
            <a:r>
              <a:rPr lang="en-US" altLang="zh-CN" b="1" dirty="0" smtClean="0">
                <a:ea typeface="宋体" panose="02010600030101010101" pitchFamily="2" charset="-122"/>
                <a:cs typeface="Arial" panose="020B0604020202020204" pitchFamily="34" charset="0"/>
              </a:rPr>
              <a:t> (</a:t>
            </a:r>
            <a:r>
              <a:rPr lang="en-US" altLang="zh-CN" b="1" dirty="0" smtClean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E</a:t>
            </a:r>
            <a:r>
              <a:rPr lang="en-US" altLang="zh-CN" b="1" dirty="0" smtClean="0">
                <a:ea typeface="宋体" panose="02010600030101010101" pitchFamily="2" charset="-122"/>
                <a:cs typeface="Arial" panose="020B0604020202020204" pitchFamily="34" charset="0"/>
              </a:rPr>
              <a:t>xperimental </a:t>
            </a:r>
            <a:r>
              <a:rPr lang="en-US" altLang="zh-CN" b="1" dirty="0" smtClean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A</a:t>
            </a:r>
            <a:r>
              <a:rPr lang="en-US" altLang="zh-CN" b="1" dirty="0" smtClean="0">
                <a:ea typeface="宋体" panose="02010600030101010101" pitchFamily="2" charset="-122"/>
                <a:cs typeface="Arial" panose="020B0604020202020204" pitchFamily="34" charset="0"/>
              </a:rPr>
              <a:t>dvanced </a:t>
            </a:r>
            <a:r>
              <a:rPr lang="en-US" altLang="zh-CN" b="1" dirty="0" smtClean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S</a:t>
            </a:r>
            <a:r>
              <a:rPr lang="en-US" altLang="zh-CN" b="1" dirty="0" smtClean="0">
                <a:ea typeface="宋体" panose="02010600030101010101" pitchFamily="2" charset="-122"/>
                <a:cs typeface="Arial" panose="020B0604020202020204" pitchFamily="34" charset="0"/>
              </a:rPr>
              <a:t>uperconducting </a:t>
            </a:r>
            <a:r>
              <a:rPr lang="en-US" altLang="zh-CN" b="1" dirty="0" err="1" smtClean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</a:t>
            </a:r>
            <a:r>
              <a:rPr lang="en-US" altLang="zh-CN" b="1" dirty="0" err="1" smtClean="0">
                <a:ea typeface="宋体" panose="02010600030101010101" pitchFamily="2" charset="-122"/>
                <a:cs typeface="Arial" panose="020B0604020202020204" pitchFamily="34" charset="0"/>
              </a:rPr>
              <a:t>okamak</a:t>
            </a:r>
            <a:r>
              <a:rPr lang="en-US" altLang="zh-CN" b="1" dirty="0" smtClean="0">
                <a:ea typeface="宋体" panose="02010600030101010101" pitchFamily="2" charset="-122"/>
                <a:cs typeface="Arial" panose="020B0604020202020204" pitchFamily="34" charset="0"/>
              </a:rPr>
              <a:t>) </a:t>
            </a:r>
            <a:r>
              <a:rPr lang="en-US" altLang="zh-CN" b="1" dirty="0" smtClean="0">
                <a:solidFill>
                  <a:srgbClr val="0000CC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is the first fully superconducting </a:t>
            </a:r>
            <a:r>
              <a:rPr lang="en-US" altLang="zh-CN" b="1" dirty="0" err="1" smtClean="0">
                <a:solidFill>
                  <a:srgbClr val="0000CC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tokamak</a:t>
            </a:r>
            <a:r>
              <a:rPr lang="en-US" altLang="zh-CN" b="1" dirty="0" smtClean="0">
                <a:solidFill>
                  <a:srgbClr val="0000CC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in the world——for future fusion reactor</a:t>
            </a:r>
            <a:endParaRPr lang="en-US" altLang="zh-CN" b="1" dirty="0">
              <a:solidFill>
                <a:srgbClr val="0033CC"/>
              </a:solidFill>
              <a:latin typeface="微软雅黑" pitchFamily="34" charset="-122"/>
            </a:endParaRPr>
          </a:p>
        </p:txBody>
      </p:sp>
      <p:pic>
        <p:nvPicPr>
          <p:cNvPr id="24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3048000" cy="202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 cstate="print"/>
          <a:srcRect r="15385"/>
          <a:stretch>
            <a:fillRect/>
          </a:stretch>
        </p:blipFill>
        <p:spPr bwMode="auto">
          <a:xfrm>
            <a:off x="3657600" y="2209800"/>
            <a:ext cx="2514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4" name="组合 73"/>
          <p:cNvGrpSpPr/>
          <p:nvPr/>
        </p:nvGrpSpPr>
        <p:grpSpPr>
          <a:xfrm>
            <a:off x="6242856" y="1732285"/>
            <a:ext cx="2776738" cy="4592315"/>
            <a:chOff x="6242856" y="1732285"/>
            <a:chExt cx="2776738" cy="4592315"/>
          </a:xfrm>
        </p:grpSpPr>
        <p:sp>
          <p:nvSpPr>
            <p:cNvPr id="31" name="燕尾形箭头 30"/>
            <p:cNvSpPr/>
            <p:nvPr/>
          </p:nvSpPr>
          <p:spPr>
            <a:xfrm rot="5400000">
              <a:off x="4923506" y="3895378"/>
              <a:ext cx="4592315" cy="266129"/>
            </a:xfrm>
            <a:prstGeom prst="notchedRightArrow">
              <a:avLst>
                <a:gd name="adj1" fmla="val 50000"/>
                <a:gd name="adj2" fmla="val 119825"/>
              </a:avLst>
            </a:prstGeom>
            <a:solidFill>
              <a:srgbClr val="005D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120"/>
            <p:cNvSpPr txBox="1"/>
            <p:nvPr/>
          </p:nvSpPr>
          <p:spPr>
            <a:xfrm>
              <a:off x="6242856" y="1881182"/>
              <a:ext cx="9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kern="0" dirty="0" smtClean="0">
                  <a:solidFill>
                    <a:srgbClr val="003300"/>
                  </a:solidFill>
                </a:rPr>
                <a:t>Feb.-Mar. 2006</a:t>
              </a:r>
              <a:endParaRPr lang="zh-CN" altLang="en-US" sz="1400" b="1" dirty="0"/>
            </a:p>
          </p:txBody>
        </p:sp>
        <p:sp>
          <p:nvSpPr>
            <p:cNvPr id="33" name="文本框 123"/>
            <p:cNvSpPr txBox="1"/>
            <p:nvPr/>
          </p:nvSpPr>
          <p:spPr>
            <a:xfrm>
              <a:off x="7546690" y="1824335"/>
              <a:ext cx="1472904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5DA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first engineering commissioning</a:t>
              </a:r>
              <a:endParaRPr lang="zh-CN" altLang="en-US" sz="1400" dirty="0"/>
            </a:p>
          </p:txBody>
        </p:sp>
        <p:sp>
          <p:nvSpPr>
            <p:cNvPr id="35" name="文本框 24"/>
            <p:cNvSpPr txBox="1"/>
            <p:nvPr/>
          </p:nvSpPr>
          <p:spPr>
            <a:xfrm>
              <a:off x="6242856" y="2753380"/>
              <a:ext cx="9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kern="0" dirty="0" smtClean="0">
                  <a:solidFill>
                    <a:srgbClr val="003300"/>
                  </a:solidFill>
                </a:rPr>
                <a:t>Aug.-Oct. 2006</a:t>
              </a:r>
              <a:endParaRPr lang="zh-CN" altLang="en-US" sz="1400" b="1" dirty="0"/>
            </a:p>
          </p:txBody>
        </p:sp>
        <p:sp>
          <p:nvSpPr>
            <p:cNvPr id="36" name="文本框 25"/>
            <p:cNvSpPr txBox="1"/>
            <p:nvPr/>
          </p:nvSpPr>
          <p:spPr>
            <a:xfrm>
              <a:off x="7546690" y="2534051"/>
              <a:ext cx="1472904" cy="95410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5DA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second engineering commissioning and first plasma</a:t>
              </a:r>
              <a:endParaRPr lang="zh-CN" altLang="en-US" sz="1400" dirty="0"/>
            </a:p>
          </p:txBody>
        </p:sp>
        <p:sp>
          <p:nvSpPr>
            <p:cNvPr id="41" name="文本框 60"/>
            <p:cNvSpPr txBox="1"/>
            <p:nvPr/>
          </p:nvSpPr>
          <p:spPr>
            <a:xfrm>
              <a:off x="6553200" y="4645223"/>
              <a:ext cx="615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/>
                <a:t>2016</a:t>
              </a:r>
              <a:endParaRPr lang="zh-CN" altLang="en-US" sz="1400" b="1" dirty="0"/>
            </a:p>
          </p:txBody>
        </p:sp>
        <p:sp>
          <p:nvSpPr>
            <p:cNvPr id="42" name="文本框 61"/>
            <p:cNvSpPr txBox="1"/>
            <p:nvPr/>
          </p:nvSpPr>
          <p:spPr>
            <a:xfrm>
              <a:off x="7543800" y="4379893"/>
              <a:ext cx="1475794" cy="7386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5DA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&gt;50,000,000 ℃ plasma.    61s H model</a:t>
              </a:r>
              <a:endParaRPr lang="zh-CN" altLang="en-US" sz="1400" dirty="0"/>
            </a:p>
          </p:txBody>
        </p:sp>
        <p:sp>
          <p:nvSpPr>
            <p:cNvPr id="44" name="文本框 63"/>
            <p:cNvSpPr txBox="1"/>
            <p:nvPr/>
          </p:nvSpPr>
          <p:spPr>
            <a:xfrm>
              <a:off x="6557058" y="5635823"/>
              <a:ext cx="615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/>
                <a:t>2017</a:t>
              </a:r>
              <a:endParaRPr lang="zh-CN" altLang="en-US" sz="1400" b="1" dirty="0"/>
            </a:p>
          </p:txBody>
        </p:sp>
        <p:sp>
          <p:nvSpPr>
            <p:cNvPr id="45" name="文本框 64"/>
            <p:cNvSpPr txBox="1"/>
            <p:nvPr/>
          </p:nvSpPr>
          <p:spPr>
            <a:xfrm>
              <a:off x="7543800" y="5486400"/>
              <a:ext cx="1447800" cy="7386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5DA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102s steady H model, </a:t>
              </a:r>
              <a:r>
                <a:rPr lang="en-US" altLang="zh-CN" sz="1400" b="1" dirty="0" smtClean="0">
                  <a:solidFill>
                    <a:srgbClr val="FF0000"/>
                  </a:solidFill>
                </a:rPr>
                <a:t>new world record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8" name="直接连接符 67"/>
            <p:cNvCxnSpPr/>
            <p:nvPr/>
          </p:nvCxnSpPr>
          <p:spPr>
            <a:xfrm>
              <a:off x="7239000" y="2057400"/>
              <a:ext cx="304800" cy="0"/>
            </a:xfrm>
            <a:prstGeom prst="line">
              <a:avLst/>
            </a:prstGeom>
            <a:ln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>
              <a:off x="7239000" y="2971800"/>
              <a:ext cx="304800" cy="0"/>
            </a:xfrm>
            <a:prstGeom prst="line">
              <a:avLst/>
            </a:prstGeom>
            <a:ln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>
              <a:off x="7239000" y="4800600"/>
              <a:ext cx="304800" cy="0"/>
            </a:xfrm>
            <a:prstGeom prst="line">
              <a:avLst/>
            </a:prstGeom>
            <a:ln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7239000" y="5791200"/>
              <a:ext cx="304800" cy="0"/>
            </a:xfrm>
            <a:prstGeom prst="line">
              <a:avLst/>
            </a:prstGeom>
            <a:ln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latin typeface="Arial" pitchFamily="34" charset="0"/>
              </a:rPr>
              <a:t>Page </a:t>
            </a:r>
            <a:fld id="{EEE4A971-24E0-4956-B48B-320C6C0C9CCC}" type="slidenum">
              <a:rPr lang="en-US" altLang="zh-CN" smtClean="0">
                <a:latin typeface="Arial" pitchFamily="34" charset="0"/>
              </a:rPr>
              <a:pPr/>
              <a:t>30</a:t>
            </a:fld>
            <a:endParaRPr lang="en-US" altLang="zh-CN" smtClean="0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ffectLst/>
                <a:latin typeface="微软雅黑" pitchFamily="34" charset="-122"/>
              </a:rPr>
              <a:t>Conclusion and Perspective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304800" y="2819400"/>
            <a:ext cx="8648700" cy="19050"/>
          </a:xfrm>
          <a:prstGeom prst="line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sp>
        <p:nvSpPr>
          <p:cNvPr id="11" name="圆角矩形 10"/>
          <p:cNvSpPr/>
          <p:nvPr/>
        </p:nvSpPr>
        <p:spPr>
          <a:xfrm>
            <a:off x="304800" y="1219200"/>
            <a:ext cx="8665028" cy="1447800"/>
          </a:xfrm>
          <a:prstGeom prst="roundRect">
            <a:avLst>
              <a:gd name="adj" fmla="val 16666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84138" indent="-432000" algn="just" eaLnBrk="0" hangingPunct="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微软雅黑" pitchFamily="34" charset="-122"/>
                <a:ea typeface="+mn-ea"/>
              </a:rPr>
              <a:t>  </a:t>
            </a:r>
            <a:r>
              <a:rPr lang="en-US" altLang="zh-CN" b="1" kern="0" dirty="0" smtClean="0">
                <a:solidFill>
                  <a:srgbClr val="0033CC"/>
                </a:solidFill>
                <a:latin typeface="+mj-ea"/>
              </a:rPr>
              <a:t>Compressor </a:t>
            </a:r>
            <a:r>
              <a:rPr lang="en-US" altLang="zh-CN" b="1" kern="0" dirty="0">
                <a:solidFill>
                  <a:srgbClr val="0033CC"/>
                </a:solidFill>
                <a:latin typeface="+mj-ea"/>
              </a:rPr>
              <a:t>system, turbine </a:t>
            </a:r>
            <a:r>
              <a:rPr lang="en-US" altLang="zh-CN" b="1" kern="0" dirty="0" smtClean="0">
                <a:solidFill>
                  <a:srgbClr val="0033CC"/>
                </a:solidFill>
                <a:latin typeface="+mj-ea"/>
              </a:rPr>
              <a:t>system, cryogenic distribution system and  </a:t>
            </a:r>
            <a:r>
              <a:rPr lang="en-US" altLang="zh-CN" b="1" kern="0" dirty="0">
                <a:solidFill>
                  <a:srgbClr val="0033CC"/>
                </a:solidFill>
                <a:latin typeface="+mj-ea"/>
              </a:rPr>
              <a:t>cryogenic control system </a:t>
            </a:r>
            <a:r>
              <a:rPr lang="en-US" altLang="zh-CN" b="1" kern="0" dirty="0">
                <a:latin typeface="+mj-ea"/>
              </a:rPr>
              <a:t>have been upgraded and operated for latest three </a:t>
            </a:r>
            <a:r>
              <a:rPr lang="en-US" altLang="zh-CN" b="1" kern="0" dirty="0" smtClean="0">
                <a:latin typeface="+mj-ea"/>
              </a:rPr>
              <a:t>cool-down and plasma </a:t>
            </a:r>
            <a:r>
              <a:rPr lang="en-US" altLang="zh-CN" b="1" kern="0" dirty="0">
                <a:latin typeface="+mj-ea"/>
              </a:rPr>
              <a:t>experiments since </a:t>
            </a:r>
            <a:r>
              <a:rPr lang="en-US" altLang="zh-CN" b="1" kern="0" dirty="0" smtClean="0">
                <a:latin typeface="+mj-ea"/>
              </a:rPr>
              <a:t>2016, </a:t>
            </a:r>
            <a:r>
              <a:rPr lang="en-US" altLang="zh-CN" b="1" kern="0" dirty="0">
                <a:latin typeface="+mj-ea"/>
              </a:rPr>
              <a:t>and been verified </a:t>
            </a:r>
            <a:r>
              <a:rPr lang="en-US" altLang="zh-CN" b="1" kern="0" dirty="0">
                <a:solidFill>
                  <a:srgbClr val="0033CC"/>
                </a:solidFill>
                <a:latin typeface="+mj-ea"/>
              </a:rPr>
              <a:t>the long term stability </a:t>
            </a:r>
            <a:r>
              <a:rPr lang="en-US" altLang="zh-CN" b="1" kern="0" dirty="0" smtClean="0">
                <a:solidFill>
                  <a:srgbClr val="0033CC"/>
                </a:solidFill>
                <a:latin typeface="+mj-ea"/>
              </a:rPr>
              <a:t>, reliability and higher automation.</a:t>
            </a:r>
            <a:endParaRPr lang="en-US" altLang="zh-CN" b="1" kern="0" dirty="0">
              <a:solidFill>
                <a:srgbClr val="0033CC"/>
              </a:solidFill>
              <a:latin typeface="+mj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04800" y="2971800"/>
            <a:ext cx="8665028" cy="3276600"/>
          </a:xfrm>
          <a:prstGeom prst="roundRect">
            <a:avLst>
              <a:gd name="adj" fmla="val 16666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84138" indent="-432000"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微软雅黑" pitchFamily="34" charset="-122"/>
                <a:ea typeface="+mn-ea"/>
              </a:rPr>
              <a:t> Proposal </a:t>
            </a:r>
            <a:r>
              <a:rPr lang="en-US" altLang="zh-CN" b="1" dirty="0">
                <a:solidFill>
                  <a:srgbClr val="0033CC"/>
                </a:solidFill>
                <a:latin typeface="微软雅黑" pitchFamily="34" charset="-122"/>
                <a:ea typeface="+mn-ea"/>
              </a:rPr>
              <a:t>for higher reliability will be considered</a:t>
            </a:r>
          </a:p>
          <a:p>
            <a:pPr marL="452438" lvl="1" indent="-188913" algn="just">
              <a:spcBef>
                <a:spcPts val="0"/>
              </a:spcBef>
              <a:buClr>
                <a:srgbClr val="99CC00"/>
              </a:buClr>
              <a:buFontTx/>
              <a:buChar char="•"/>
              <a:defRPr/>
            </a:pPr>
            <a:r>
              <a:rPr lang="en-US" altLang="zh-CN" sz="1600" kern="0" dirty="0">
                <a:solidFill>
                  <a:srgbClr val="003300"/>
                </a:solidFill>
                <a:latin typeface="Times New Roman" pitchFamily="18" charset="0"/>
              </a:rPr>
              <a:t>The spare turbines on standby within cold box should be considered to allow resuming plasma operation in less than one day </a:t>
            </a:r>
          </a:p>
          <a:p>
            <a:pPr marL="452438" lvl="1" indent="-188913" algn="just">
              <a:spcBef>
                <a:spcPts val="0"/>
              </a:spcBef>
              <a:buClr>
                <a:srgbClr val="99CC00"/>
              </a:buClr>
              <a:buFontTx/>
              <a:buChar char="•"/>
              <a:defRPr/>
            </a:pPr>
            <a:r>
              <a:rPr lang="en-GB" altLang="zh-CN" sz="1600" kern="0" dirty="0">
                <a:solidFill>
                  <a:srgbClr val="003300"/>
                </a:solidFill>
                <a:latin typeface="Times New Roman" pitchFamily="18" charset="0"/>
              </a:rPr>
              <a:t>The reparation spare for critical components as well as each type of instrumentation must be available on site</a:t>
            </a:r>
            <a:endParaRPr lang="en-US" altLang="zh-CN" sz="1600" kern="0" dirty="0">
              <a:solidFill>
                <a:srgbClr val="003300"/>
              </a:solidFill>
              <a:latin typeface="Times New Roman" pitchFamily="18" charset="0"/>
            </a:endParaRPr>
          </a:p>
          <a:p>
            <a:pPr marL="452438" lvl="1" indent="-188913" algn="just">
              <a:spcBef>
                <a:spcPts val="0"/>
              </a:spcBef>
              <a:buClr>
                <a:srgbClr val="99CC00"/>
              </a:buClr>
              <a:buFontTx/>
              <a:buChar char="•"/>
              <a:defRPr/>
            </a:pPr>
            <a:r>
              <a:rPr lang="en-GB" altLang="zh-CN" sz="1600" kern="0" dirty="0">
                <a:solidFill>
                  <a:srgbClr val="003300"/>
                </a:solidFill>
                <a:latin typeface="Times New Roman" pitchFamily="18" charset="0"/>
              </a:rPr>
              <a:t>The vibration of new compressors should be monitored and analyzed for preventive maintenance</a:t>
            </a:r>
          </a:p>
          <a:p>
            <a:pPr marL="452438" lvl="1" indent="-188913" algn="just">
              <a:spcBef>
                <a:spcPts val="0"/>
              </a:spcBef>
              <a:buClr>
                <a:srgbClr val="99CC00"/>
              </a:buClr>
              <a:buFontTx/>
              <a:buChar char="•"/>
              <a:defRPr/>
            </a:pPr>
            <a:r>
              <a:rPr lang="en-GB" altLang="zh-CN" sz="1600" kern="0" dirty="0">
                <a:solidFill>
                  <a:srgbClr val="003300"/>
                </a:solidFill>
                <a:latin typeface="Times New Roman" pitchFamily="18" charset="0"/>
              </a:rPr>
              <a:t>Spare recovery compressor should be arranged in parallel on standby in case of gas losses in emergency </a:t>
            </a:r>
            <a:endParaRPr lang="en-US" altLang="zh-CN" sz="1600" kern="0" dirty="0">
              <a:solidFill>
                <a:srgbClr val="003300"/>
              </a:solidFill>
              <a:latin typeface="Times New Roman" pitchFamily="18" charset="0"/>
            </a:endParaRPr>
          </a:p>
          <a:p>
            <a:pPr marL="84138" indent="-432000" algn="just" eaLnBrk="0" hangingPunct="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b="1" dirty="0">
                <a:solidFill>
                  <a:srgbClr val="0033CC"/>
                </a:solidFill>
                <a:latin typeface="微软雅黑" pitchFamily="34" charset="-122"/>
                <a:ea typeface="+mn-ea"/>
              </a:rPr>
              <a:t> Fully automatic control for the whole refrigerator</a:t>
            </a:r>
            <a:r>
              <a:rPr lang="en-US" altLang="zh-CN" b="1" dirty="0">
                <a:latin typeface="微软雅黑" pitchFamily="34" charset="-122"/>
                <a:ea typeface="+mn-ea"/>
              </a:rPr>
              <a:t>, especially </a:t>
            </a:r>
            <a:r>
              <a:rPr lang="en-US" altLang="zh-CN" b="1" dirty="0">
                <a:solidFill>
                  <a:srgbClr val="0033CC"/>
                </a:solidFill>
                <a:latin typeface="微软雅黑" pitchFamily="34" charset="-122"/>
                <a:ea typeface="+mn-ea"/>
              </a:rPr>
              <a:t>automatic control in case of emergent fault </a:t>
            </a:r>
            <a:r>
              <a:rPr lang="en-US" altLang="zh-CN" b="1" dirty="0">
                <a:latin typeface="微软雅黑" pitchFamily="34" charset="-122"/>
                <a:ea typeface="+mn-ea"/>
              </a:rPr>
              <a:t>have been designed and will be tested in near future experiment.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latin typeface="Arial" pitchFamily="34" charset="0"/>
              </a:rPr>
              <a:t>Page </a:t>
            </a:r>
            <a:fld id="{0ABE5136-F106-4481-9E2F-ECF70A6AA951}" type="slidenum">
              <a:rPr lang="en-US" altLang="zh-CN" smtClean="0">
                <a:latin typeface="Arial" pitchFamily="34" charset="0"/>
              </a:rPr>
              <a:pPr/>
              <a:t>31</a:t>
            </a:fld>
            <a:endParaRPr lang="en-US" altLang="zh-CN" smtClean="0">
              <a:latin typeface="Arial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362200"/>
            <a:ext cx="9144000" cy="2159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6" name="椭圆 6"/>
          <p:cNvSpPr>
            <a:spLocks noChangeArrowheads="1"/>
          </p:cNvSpPr>
          <p:nvPr/>
        </p:nvSpPr>
        <p:spPr bwMode="auto">
          <a:xfrm>
            <a:off x="809625" y="2535238"/>
            <a:ext cx="1785938" cy="1817687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4000" b="1" i="1">
              <a:solidFill>
                <a:srgbClr val="CC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5607" name="文本框 6"/>
          <p:cNvSpPr txBox="1">
            <a:spLocks noChangeArrowheads="1"/>
          </p:cNvSpPr>
          <p:nvPr/>
        </p:nvSpPr>
        <p:spPr bwMode="auto">
          <a:xfrm>
            <a:off x="1916113" y="2733675"/>
            <a:ext cx="723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zh-CN" sz="4000" dirty="0">
                <a:solidFill>
                  <a:schemeClr val="bg1"/>
                </a:solidFill>
                <a:sym typeface="Arial" pitchFamily="34" charset="0"/>
              </a:rPr>
              <a:t>Thanks for your attention</a:t>
            </a:r>
            <a:r>
              <a:rPr lang="zh-CN" altLang="en-US" sz="4000" b="1" dirty="0">
                <a:solidFill>
                  <a:schemeClr val="bg1"/>
                </a:solidFill>
                <a:sym typeface="Arial" pitchFamily="34" charset="0"/>
              </a:rPr>
              <a:t>！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2901950" y="3441700"/>
            <a:ext cx="625316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9" name="Picture 2" descr="http://raccoonvalleyradio.com/wp-content/uploads/2013/01/snowflak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5938" y="2638425"/>
            <a:ext cx="237807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latin typeface="Arial" pitchFamily="34" charset="0"/>
              </a:rPr>
              <a:t>Page </a:t>
            </a:r>
            <a:fld id="{651EC141-1008-415C-BD77-197B09023F8E}" type="slidenum">
              <a:rPr lang="en-US" altLang="zh-CN" smtClean="0">
                <a:latin typeface="Arial" pitchFamily="34" charset="0"/>
              </a:rPr>
              <a:pPr/>
              <a:t>4</a:t>
            </a:fld>
            <a:endParaRPr lang="en-US" altLang="zh-CN" smtClean="0">
              <a:latin typeface="Arial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effectLst/>
                <a:latin typeface="微软雅黑" pitchFamily="34" charset="-122"/>
              </a:rPr>
              <a:t>Cryogenic System for EAST </a:t>
            </a:r>
            <a:r>
              <a:rPr lang="en-US" altLang="zh-CN" sz="3200" dirty="0" err="1" smtClean="0">
                <a:effectLst/>
                <a:latin typeface="微软雅黑" pitchFamily="34" charset="-122"/>
              </a:rPr>
              <a:t>Tokamak</a:t>
            </a:r>
            <a:r>
              <a:rPr lang="en-US" altLang="zh-CN" sz="3200" dirty="0" smtClean="0">
                <a:effectLst/>
                <a:latin typeface="微软雅黑" pitchFamily="34" charset="-122"/>
              </a:rPr>
              <a:t> </a:t>
            </a:r>
          </a:p>
        </p:txBody>
      </p:sp>
      <p:pic>
        <p:nvPicPr>
          <p:cNvPr id="6148" name="Picture 16" descr="IMG_00091"/>
          <p:cNvPicPr>
            <a:picLocks noChangeAspect="1" noChangeArrowheads="1"/>
          </p:cNvPicPr>
          <p:nvPr/>
        </p:nvPicPr>
        <p:blipFill>
          <a:blip r:embed="rId2" cstate="print"/>
          <a:srcRect l="9288" t="17378" r="16936" b="15811"/>
          <a:stretch>
            <a:fillRect/>
          </a:stretch>
        </p:blipFill>
        <p:spPr bwMode="auto">
          <a:xfrm>
            <a:off x="381000" y="2971800"/>
            <a:ext cx="2209800" cy="16002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228600" y="4572000"/>
            <a:ext cx="2743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b="1" i="1">
                <a:latin typeface="+mj-ea"/>
                <a:ea typeface="+mj-ea"/>
              </a:rPr>
              <a:t>2kW/4.5K Helium Refrigerator</a:t>
            </a:r>
          </a:p>
        </p:txBody>
      </p:sp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152400" y="6553200"/>
            <a:ext cx="281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b="1" i="1">
                <a:latin typeface="+mj-ea"/>
                <a:ea typeface="+mj-ea"/>
              </a:rPr>
              <a:t>Cryogenic distribution system</a:t>
            </a:r>
          </a:p>
        </p:txBody>
      </p:sp>
      <p:sp>
        <p:nvSpPr>
          <p:cNvPr id="6151" name="Text Box 11"/>
          <p:cNvSpPr txBox="1">
            <a:spLocks noChangeArrowheads="1"/>
          </p:cNvSpPr>
          <p:nvPr/>
        </p:nvSpPr>
        <p:spPr bwMode="auto">
          <a:xfrm>
            <a:off x="5029200" y="4267200"/>
            <a:ext cx="3295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b="1" i="1">
                <a:solidFill>
                  <a:srgbClr val="FF3300"/>
                </a:solidFill>
              </a:rPr>
              <a:t>EAST Superconducting Tokamak</a:t>
            </a:r>
          </a:p>
        </p:txBody>
      </p:sp>
      <p:sp>
        <p:nvSpPr>
          <p:cNvPr id="6152" name="AutoShape 12"/>
          <p:cNvSpPr>
            <a:spLocks noChangeArrowheads="1"/>
          </p:cNvSpPr>
          <p:nvPr/>
        </p:nvSpPr>
        <p:spPr bwMode="auto">
          <a:xfrm>
            <a:off x="2743200" y="3276600"/>
            <a:ext cx="1524000" cy="5334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4F81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Cool-down</a:t>
            </a:r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2743200" y="2706469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33CC"/>
                </a:solidFill>
              </a:rPr>
              <a:t>ECS</a:t>
            </a:r>
          </a:p>
          <a:p>
            <a:r>
              <a:rPr lang="en-US" altLang="zh-CN" sz="1200" dirty="0" smtClean="0">
                <a:solidFill>
                  <a:srgbClr val="0033CC"/>
                </a:solidFill>
              </a:rPr>
              <a:t>One </a:t>
            </a:r>
            <a:r>
              <a:rPr lang="en-US" altLang="zh-CN" sz="1200" dirty="0">
                <a:solidFill>
                  <a:srgbClr val="0033CC"/>
                </a:solidFill>
              </a:rPr>
              <a:t>of Critical</a:t>
            </a:r>
          </a:p>
          <a:p>
            <a:r>
              <a:rPr lang="en-US" altLang="zh-CN" sz="1200" dirty="0">
                <a:solidFill>
                  <a:srgbClr val="0033CC"/>
                </a:solidFill>
              </a:rPr>
              <a:t> Sub-systems</a:t>
            </a:r>
          </a:p>
        </p:txBody>
      </p:sp>
      <p:sp>
        <p:nvSpPr>
          <p:cNvPr id="6154" name="Text Box 8"/>
          <p:cNvSpPr txBox="1">
            <a:spLocks noChangeArrowheads="1"/>
          </p:cNvSpPr>
          <p:nvPr/>
        </p:nvSpPr>
        <p:spPr bwMode="auto">
          <a:xfrm>
            <a:off x="228600" y="2667000"/>
            <a:ext cx="2438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b="1" i="1" dirty="0">
                <a:latin typeface="+mj-ea"/>
                <a:ea typeface="+mj-ea"/>
              </a:rPr>
              <a:t>Warm Compressor Station</a:t>
            </a:r>
          </a:p>
        </p:txBody>
      </p:sp>
      <p:pic>
        <p:nvPicPr>
          <p:cNvPr id="6155" name="图片 17"/>
          <p:cNvPicPr>
            <a:picLocks noChangeAspect="1"/>
          </p:cNvPicPr>
          <p:nvPr/>
        </p:nvPicPr>
        <p:blipFill>
          <a:blip r:embed="rId3" cstate="print"/>
          <a:srcRect l="4868" t="5286" r="3658" b="7510"/>
          <a:stretch>
            <a:fillRect/>
          </a:stretch>
        </p:blipFill>
        <p:spPr bwMode="auto">
          <a:xfrm>
            <a:off x="4341813" y="1295400"/>
            <a:ext cx="4502150" cy="29718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156" name="Rectangle 13"/>
          <p:cNvSpPr>
            <a:spLocks noChangeArrowheads="1"/>
          </p:cNvSpPr>
          <p:nvPr/>
        </p:nvSpPr>
        <p:spPr bwMode="auto">
          <a:xfrm>
            <a:off x="3276600" y="4572000"/>
            <a:ext cx="5867400" cy="209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4320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b="1" dirty="0">
                <a:solidFill>
                  <a:srgbClr val="0033CC"/>
                </a:solidFill>
                <a:latin typeface="微软雅黑" pitchFamily="34" charset="-122"/>
              </a:rPr>
              <a:t> Cold Components</a:t>
            </a:r>
          </a:p>
          <a:p>
            <a:pPr lvl="1">
              <a:spcBef>
                <a:spcPct val="20000"/>
              </a:spcBef>
              <a:buClr>
                <a:schemeClr val="folHlink"/>
              </a:buClr>
              <a:buFontTx/>
              <a:buChar char="•"/>
            </a:pPr>
            <a:r>
              <a:rPr lang="en-US" altLang="zh-CN" sz="1600" dirty="0">
                <a:solidFill>
                  <a:srgbClr val="003300"/>
                </a:solidFill>
                <a:latin typeface="Times New Roman" pitchFamily="18" charset="0"/>
                <a:ea typeface="楷体_GB2312" pitchFamily="49" charset="-122"/>
              </a:rPr>
              <a:t> </a:t>
            </a:r>
            <a:r>
              <a:rPr lang="en-US" altLang="zh-CN" sz="1600" dirty="0" smtClean="0">
                <a:solidFill>
                  <a:srgbClr val="003300"/>
                </a:solidFill>
                <a:latin typeface="Times New Roman" pitchFamily="18" charset="0"/>
                <a:ea typeface="楷体_GB2312" pitchFamily="49" charset="-122"/>
              </a:rPr>
              <a:t>14 PF </a:t>
            </a:r>
            <a:r>
              <a:rPr lang="en-US" altLang="zh-CN" sz="1600" dirty="0">
                <a:solidFill>
                  <a:srgbClr val="003300"/>
                </a:solidFill>
                <a:latin typeface="Times New Roman" pitchFamily="18" charset="0"/>
                <a:ea typeface="楷体_GB2312" pitchFamily="49" charset="-122"/>
              </a:rPr>
              <a:t>Coils</a:t>
            </a:r>
            <a:r>
              <a:rPr lang="zh-CN" altLang="en-US" sz="1600" dirty="0">
                <a:solidFill>
                  <a:srgbClr val="003300"/>
                </a:solidFill>
                <a:latin typeface="Times New Roman" pitchFamily="18" charset="0"/>
                <a:ea typeface="楷体_GB2312" pitchFamily="49" charset="-122"/>
              </a:rPr>
              <a:t>， </a:t>
            </a:r>
            <a:r>
              <a:rPr lang="en-US" altLang="zh-CN" sz="1600" dirty="0" smtClean="0">
                <a:solidFill>
                  <a:srgbClr val="003300"/>
                </a:solidFill>
                <a:latin typeface="Times New Roman" pitchFamily="18" charset="0"/>
                <a:ea typeface="楷体_GB2312" pitchFamily="49" charset="-122"/>
              </a:rPr>
              <a:t>16 TF </a:t>
            </a:r>
            <a:r>
              <a:rPr lang="en-US" altLang="zh-CN" sz="1600" dirty="0">
                <a:solidFill>
                  <a:srgbClr val="003300"/>
                </a:solidFill>
                <a:latin typeface="Times New Roman" pitchFamily="18" charset="0"/>
                <a:ea typeface="楷体_GB2312" pitchFamily="49" charset="-122"/>
              </a:rPr>
              <a:t>Coils</a:t>
            </a:r>
            <a:r>
              <a:rPr lang="zh-CN" altLang="en-US" sz="1600" dirty="0">
                <a:solidFill>
                  <a:srgbClr val="003300"/>
                </a:solidFill>
                <a:latin typeface="Times New Roman" pitchFamily="18" charset="0"/>
                <a:ea typeface="楷体_GB2312" pitchFamily="49" charset="-122"/>
              </a:rPr>
              <a:t>， </a:t>
            </a:r>
            <a:r>
              <a:rPr lang="en-US" altLang="zh-CN" sz="1600" dirty="0">
                <a:solidFill>
                  <a:srgbClr val="003300"/>
                </a:solidFill>
                <a:latin typeface="Times New Roman" pitchFamily="18" charset="0"/>
                <a:ea typeface="楷体_GB2312" pitchFamily="49" charset="-122"/>
              </a:rPr>
              <a:t>TF Coil Cases</a:t>
            </a:r>
            <a:r>
              <a:rPr lang="zh-CN" altLang="en-US" sz="1600" dirty="0">
                <a:solidFill>
                  <a:srgbClr val="003300"/>
                </a:solidFill>
                <a:latin typeface="Times New Roman" pitchFamily="18" charset="0"/>
                <a:ea typeface="楷体_GB2312" pitchFamily="49" charset="-122"/>
              </a:rPr>
              <a:t>，</a:t>
            </a:r>
            <a:r>
              <a:rPr lang="en-US" altLang="zh-CN" sz="1600" dirty="0">
                <a:solidFill>
                  <a:srgbClr val="003300"/>
                </a:solidFill>
                <a:latin typeface="Times New Roman" pitchFamily="18" charset="0"/>
                <a:ea typeface="楷体_GB2312" pitchFamily="49" charset="-122"/>
              </a:rPr>
              <a:t>Thermal </a:t>
            </a:r>
            <a:r>
              <a:rPr lang="en-US" altLang="zh-CN" sz="1600" dirty="0" smtClean="0">
                <a:solidFill>
                  <a:srgbClr val="003300"/>
                </a:solidFill>
                <a:latin typeface="Times New Roman" pitchFamily="18" charset="0"/>
                <a:ea typeface="楷体_GB2312" pitchFamily="49" charset="-122"/>
              </a:rPr>
              <a:t>Shields(THS)</a:t>
            </a:r>
            <a:endParaRPr lang="en-US" altLang="zh-CN" sz="1600" dirty="0">
              <a:solidFill>
                <a:srgbClr val="003300"/>
              </a:solidFill>
              <a:latin typeface="Times New Roman" pitchFamily="18" charset="0"/>
              <a:ea typeface="楷体_GB2312" pitchFamily="49" charset="-122"/>
            </a:endParaRPr>
          </a:p>
          <a:p>
            <a:pPr lvl="1">
              <a:spcBef>
                <a:spcPct val="20000"/>
              </a:spcBef>
              <a:buClr>
                <a:schemeClr val="folHlink"/>
              </a:buClr>
              <a:buFontTx/>
              <a:buChar char="•"/>
            </a:pPr>
            <a:r>
              <a:rPr lang="en-US" altLang="zh-CN" sz="1600" dirty="0">
                <a:solidFill>
                  <a:srgbClr val="003300"/>
                </a:solidFill>
                <a:latin typeface="Times New Roman" pitchFamily="18" charset="0"/>
                <a:ea typeface="楷体_GB2312" pitchFamily="49" charset="-122"/>
              </a:rPr>
              <a:t> </a:t>
            </a:r>
            <a:r>
              <a:rPr lang="en-US" altLang="zh-CN" sz="1600" dirty="0" err="1">
                <a:solidFill>
                  <a:srgbClr val="003300"/>
                </a:solidFill>
                <a:latin typeface="Times New Roman" pitchFamily="18" charset="0"/>
                <a:ea typeface="楷体_GB2312" pitchFamily="49" charset="-122"/>
              </a:rPr>
              <a:t>Buslines</a:t>
            </a:r>
            <a:r>
              <a:rPr lang="zh-CN" altLang="en-US" sz="1600" dirty="0" smtClean="0">
                <a:solidFill>
                  <a:srgbClr val="003300"/>
                </a:solidFill>
                <a:latin typeface="Times New Roman" pitchFamily="18" charset="0"/>
                <a:ea typeface="楷体_GB2312" pitchFamily="49" charset="-122"/>
              </a:rPr>
              <a:t>，</a:t>
            </a:r>
            <a:r>
              <a:rPr lang="en-US" altLang="zh-CN" sz="1600" dirty="0" smtClean="0">
                <a:solidFill>
                  <a:srgbClr val="003300"/>
                </a:solidFill>
                <a:latin typeface="Times New Roman" pitchFamily="18" charset="0"/>
                <a:ea typeface="楷体_GB2312" pitchFamily="49" charset="-122"/>
              </a:rPr>
              <a:t>13 pairs of HTS </a:t>
            </a:r>
            <a:r>
              <a:rPr lang="en-US" altLang="zh-CN" sz="1600" dirty="0">
                <a:solidFill>
                  <a:srgbClr val="003300"/>
                </a:solidFill>
                <a:latin typeface="Times New Roman" pitchFamily="18" charset="0"/>
                <a:ea typeface="楷体_GB2312" pitchFamily="49" charset="-122"/>
              </a:rPr>
              <a:t>Current Leads (CL</a:t>
            </a:r>
            <a:r>
              <a:rPr lang="en-US" altLang="zh-CN" sz="1600" dirty="0" smtClean="0">
                <a:solidFill>
                  <a:srgbClr val="003300"/>
                </a:solidFill>
                <a:latin typeface="Times New Roman" pitchFamily="18" charset="0"/>
                <a:ea typeface="楷体_GB2312" pitchFamily="49" charset="-122"/>
              </a:rPr>
              <a:t>)</a:t>
            </a:r>
          </a:p>
          <a:p>
            <a:pPr lvl="1">
              <a:spcBef>
                <a:spcPct val="20000"/>
              </a:spcBef>
              <a:buClr>
                <a:schemeClr val="folHlink"/>
              </a:buClr>
              <a:buFontTx/>
              <a:buChar char="•"/>
            </a:pPr>
            <a:r>
              <a:rPr lang="en-US" altLang="zh-CN" sz="1600" dirty="0">
                <a:solidFill>
                  <a:srgbClr val="003300"/>
                </a:solidFill>
                <a:latin typeface="Times New Roman" pitchFamily="18" charset="0"/>
                <a:ea typeface="楷体_GB2312" pitchFamily="49" charset="-122"/>
              </a:rPr>
              <a:t> </a:t>
            </a:r>
            <a:r>
              <a:rPr lang="en-US" altLang="zh-CN" sz="1600" b="1" dirty="0" smtClean="0">
                <a:solidFill>
                  <a:srgbClr val="003300"/>
                </a:solidFill>
                <a:latin typeface="Times New Roman" pitchFamily="18" charset="0"/>
                <a:ea typeface="楷体_GB2312" pitchFamily="49" charset="-122"/>
              </a:rPr>
              <a:t>Built-in </a:t>
            </a:r>
            <a:r>
              <a:rPr lang="en-US" altLang="zh-CN" sz="1600" b="1" dirty="0" err="1" smtClean="0">
                <a:solidFill>
                  <a:srgbClr val="003300"/>
                </a:solidFill>
                <a:latin typeface="Times New Roman" pitchFamily="18" charset="0"/>
                <a:ea typeface="楷体_GB2312" pitchFamily="49" charset="-122"/>
              </a:rPr>
              <a:t>Cryopumps</a:t>
            </a:r>
            <a:r>
              <a:rPr lang="zh-CN" altLang="en-US" sz="1600" b="1" dirty="0" smtClean="0">
                <a:solidFill>
                  <a:srgbClr val="003300"/>
                </a:solidFill>
                <a:latin typeface="Times New Roman" pitchFamily="18" charset="0"/>
                <a:ea typeface="楷体_GB2312" pitchFamily="49" charset="-122"/>
              </a:rPr>
              <a:t>，</a:t>
            </a:r>
            <a:r>
              <a:rPr lang="en-US" altLang="zh-CN" sz="1600" b="1" dirty="0" smtClean="0">
                <a:solidFill>
                  <a:srgbClr val="003300"/>
                </a:solidFill>
                <a:latin typeface="Times New Roman" pitchFamily="18" charset="0"/>
                <a:ea typeface="楷体_GB2312" pitchFamily="49" charset="-122"/>
              </a:rPr>
              <a:t>NBI</a:t>
            </a:r>
            <a:r>
              <a:rPr lang="zh-CN" altLang="en-US" sz="1600" b="1" dirty="0" smtClean="0">
                <a:solidFill>
                  <a:srgbClr val="003300"/>
                </a:solidFill>
                <a:latin typeface="Times New Roman" pitchFamily="18" charset="0"/>
                <a:ea typeface="楷体_GB2312" pitchFamily="49" charset="-122"/>
              </a:rPr>
              <a:t>，</a:t>
            </a:r>
            <a:r>
              <a:rPr lang="en-US" altLang="zh-CN" sz="1600" b="1" dirty="0" smtClean="0">
                <a:solidFill>
                  <a:srgbClr val="003300"/>
                </a:solidFill>
                <a:latin typeface="Times New Roman" pitchFamily="18" charset="0"/>
                <a:ea typeface="楷体_GB2312" pitchFamily="49" charset="-122"/>
              </a:rPr>
              <a:t> Pellet Injection</a:t>
            </a:r>
            <a:endParaRPr lang="en-US" altLang="zh-CN" sz="1600" dirty="0">
              <a:solidFill>
                <a:srgbClr val="003300"/>
              </a:solidFill>
              <a:latin typeface="Times New Roman" pitchFamily="18" charset="0"/>
              <a:ea typeface="楷体_GB2312" pitchFamily="49" charset="-122"/>
            </a:endParaRPr>
          </a:p>
          <a:p>
            <a:pPr indent="-4320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b="1" dirty="0">
                <a:solidFill>
                  <a:srgbClr val="0033CC"/>
                </a:solidFill>
                <a:latin typeface="微软雅黑" pitchFamily="34" charset="-122"/>
              </a:rPr>
              <a:t> Total cold mass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</a:pPr>
            <a:r>
              <a:rPr lang="en-US" altLang="zh-CN" sz="1600" dirty="0" smtClean="0">
                <a:solidFill>
                  <a:srgbClr val="003300"/>
                </a:solidFill>
                <a:latin typeface="Times New Roman" pitchFamily="18" charset="0"/>
                <a:ea typeface="楷体_GB2312" pitchFamily="49" charset="-122"/>
              </a:rPr>
              <a:t> over 250 </a:t>
            </a:r>
            <a:r>
              <a:rPr lang="en-US" altLang="zh-CN" sz="1600" dirty="0">
                <a:solidFill>
                  <a:srgbClr val="003300"/>
                </a:solidFill>
                <a:latin typeface="Times New Roman" pitchFamily="18" charset="0"/>
                <a:ea typeface="楷体_GB2312" pitchFamily="49" charset="-122"/>
              </a:rPr>
              <a:t>tons</a:t>
            </a:r>
          </a:p>
        </p:txBody>
      </p:sp>
      <p:pic>
        <p:nvPicPr>
          <p:cNvPr id="6157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876800"/>
            <a:ext cx="2209800" cy="166211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158" name="Picture 40" descr="IMG_0656"/>
          <p:cNvPicPr>
            <a:picLocks noChangeAspect="1" noChangeArrowheads="1"/>
          </p:cNvPicPr>
          <p:nvPr/>
        </p:nvPicPr>
        <p:blipFill>
          <a:blip r:embed="rId5" cstate="print"/>
          <a:srcRect t="18391" r="3333"/>
          <a:stretch>
            <a:fillRect/>
          </a:stretch>
        </p:blipFill>
        <p:spPr bwMode="auto">
          <a:xfrm>
            <a:off x="304800" y="1219200"/>
            <a:ext cx="2286000" cy="14478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035BC57E-A09B-4181-8192-44E0405CFEE4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696200" cy="838200"/>
          </a:xfrm>
        </p:spPr>
        <p:txBody>
          <a:bodyPr/>
          <a:lstStyle/>
          <a:p>
            <a:r>
              <a:rPr lang="en-US" altLang="zh-CN" sz="3200" dirty="0" smtClean="0">
                <a:effectLst/>
                <a:latin typeface="微软雅黑" pitchFamily="34" charset="-122"/>
              </a:rPr>
              <a:t>Timetable of EAST Cryogenic System </a:t>
            </a:r>
          </a:p>
        </p:txBody>
      </p:sp>
      <p:sp>
        <p:nvSpPr>
          <p:cNvPr id="38" name="矩形 37"/>
          <p:cNvSpPr/>
          <p:nvPr/>
        </p:nvSpPr>
        <p:spPr>
          <a:xfrm>
            <a:off x="152400" y="1219200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138" indent="-432000" ea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sz="2000" b="1" dirty="0" smtClean="0">
                <a:solidFill>
                  <a:srgbClr val="0033CC"/>
                </a:solidFill>
                <a:latin typeface="微软雅黑" pitchFamily="34" charset="-122"/>
              </a:rPr>
              <a:t> EAST cryogenic system was d</a:t>
            </a:r>
            <a:r>
              <a:rPr lang="en-US" altLang="zh-CN" sz="2000" b="1" dirty="0" smtClean="0">
                <a:solidFill>
                  <a:srgbClr val="0000CC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esigned and constructed by CASIPP </a:t>
            </a:r>
            <a:endParaRPr lang="en-US" altLang="zh-CN" sz="2000" b="1" dirty="0">
              <a:solidFill>
                <a:srgbClr val="0033CC"/>
              </a:solidFill>
              <a:latin typeface="微软雅黑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533400" y="1676400"/>
            <a:ext cx="7924800" cy="4648200"/>
            <a:chOff x="533400" y="1676400"/>
            <a:chExt cx="7924800" cy="4648200"/>
          </a:xfrm>
        </p:grpSpPr>
        <p:sp>
          <p:nvSpPr>
            <p:cNvPr id="23" name="燕尾形箭头 22"/>
            <p:cNvSpPr/>
            <p:nvPr/>
          </p:nvSpPr>
          <p:spPr>
            <a:xfrm rot="5400000">
              <a:off x="-585294" y="3867435"/>
              <a:ext cx="4648200" cy="266129"/>
            </a:xfrm>
            <a:prstGeom prst="notchedRightArrow">
              <a:avLst>
                <a:gd name="adj1" fmla="val 50000"/>
                <a:gd name="adj2" fmla="val 119825"/>
              </a:avLst>
            </a:prstGeom>
            <a:solidFill>
              <a:srgbClr val="005D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533400" y="1734696"/>
              <a:ext cx="7924800" cy="4242658"/>
              <a:chOff x="533400" y="1734696"/>
              <a:chExt cx="7924800" cy="4242658"/>
            </a:xfrm>
          </p:grpSpPr>
          <p:sp>
            <p:nvSpPr>
              <p:cNvPr id="24" name="文本框 120"/>
              <p:cNvSpPr txBox="1"/>
              <p:nvPr/>
            </p:nvSpPr>
            <p:spPr>
              <a:xfrm>
                <a:off x="990600" y="1791543"/>
                <a:ext cx="7675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kern="0" dirty="0" smtClean="0">
                    <a:solidFill>
                      <a:srgbClr val="003300"/>
                    </a:solidFill>
                  </a:rPr>
                  <a:t>1999</a:t>
                </a:r>
                <a:endParaRPr lang="zh-CN" altLang="en-US" sz="1600" b="1" dirty="0"/>
              </a:p>
            </p:txBody>
          </p:sp>
          <p:sp>
            <p:nvSpPr>
              <p:cNvPr id="25" name="文本框 123"/>
              <p:cNvSpPr txBox="1"/>
              <p:nvPr/>
            </p:nvSpPr>
            <p:spPr>
              <a:xfrm>
                <a:off x="2065834" y="1734696"/>
                <a:ext cx="4639766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5DA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/>
                  <a:t>Start of the design of the cryogenic system</a:t>
                </a:r>
                <a:endParaRPr lang="zh-CN" altLang="en-US" sz="1600" dirty="0"/>
              </a:p>
            </p:txBody>
          </p:sp>
          <p:sp>
            <p:nvSpPr>
              <p:cNvPr id="26" name="文本框 24"/>
              <p:cNvSpPr txBox="1"/>
              <p:nvPr/>
            </p:nvSpPr>
            <p:spPr>
              <a:xfrm>
                <a:off x="533400" y="2398634"/>
                <a:ext cx="1143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kern="0" dirty="0" smtClean="0">
                    <a:solidFill>
                      <a:srgbClr val="003300"/>
                    </a:solidFill>
                  </a:rPr>
                  <a:t>Jul. 2005</a:t>
                </a:r>
                <a:endParaRPr lang="zh-CN" altLang="en-US" sz="1600" b="1" dirty="0"/>
              </a:p>
            </p:txBody>
          </p:sp>
          <p:sp>
            <p:nvSpPr>
              <p:cNvPr id="27" name="文本框 25"/>
              <p:cNvSpPr txBox="1"/>
              <p:nvPr/>
            </p:nvSpPr>
            <p:spPr>
              <a:xfrm>
                <a:off x="2065834" y="2362200"/>
                <a:ext cx="5249366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5DA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/>
                  <a:t>The helium refrigerator was commissioned successfully</a:t>
                </a:r>
              </a:p>
            </p:txBody>
          </p:sp>
          <p:sp>
            <p:nvSpPr>
              <p:cNvPr id="28" name="文本框 60"/>
              <p:cNvSpPr txBox="1"/>
              <p:nvPr/>
            </p:nvSpPr>
            <p:spPr>
              <a:xfrm>
                <a:off x="533400" y="2971800"/>
                <a:ext cx="11540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 smtClean="0"/>
                  <a:t>Feb. 2006</a:t>
                </a:r>
                <a:endParaRPr lang="zh-CN" altLang="en-US" sz="1600" b="1" dirty="0"/>
              </a:p>
            </p:txBody>
          </p:sp>
          <p:sp>
            <p:nvSpPr>
              <p:cNvPr id="29" name="文本框 61"/>
              <p:cNvSpPr txBox="1"/>
              <p:nvPr/>
            </p:nvSpPr>
            <p:spPr>
              <a:xfrm>
                <a:off x="2062944" y="2971800"/>
                <a:ext cx="6319056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5DA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/>
                  <a:t>The EAST </a:t>
                </a:r>
                <a:r>
                  <a:rPr lang="en-US" altLang="zh-CN" sz="1600" dirty="0" err="1" smtClean="0"/>
                  <a:t>tokamak</a:t>
                </a:r>
                <a:r>
                  <a:rPr lang="en-US" altLang="zh-CN" sz="1600" dirty="0" smtClean="0"/>
                  <a:t> was cooled down for the first time successfully </a:t>
                </a:r>
              </a:p>
            </p:txBody>
          </p:sp>
          <p:sp>
            <p:nvSpPr>
              <p:cNvPr id="30" name="文本框 63"/>
              <p:cNvSpPr txBox="1"/>
              <p:nvPr/>
            </p:nvSpPr>
            <p:spPr>
              <a:xfrm>
                <a:off x="990600" y="4191000"/>
                <a:ext cx="685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 smtClean="0"/>
                  <a:t>2012</a:t>
                </a:r>
                <a:endParaRPr lang="zh-CN" altLang="en-US" sz="1600" b="1" dirty="0"/>
              </a:p>
            </p:txBody>
          </p:sp>
          <p:sp>
            <p:nvSpPr>
              <p:cNvPr id="31" name="文本框 64"/>
              <p:cNvSpPr txBox="1"/>
              <p:nvPr/>
            </p:nvSpPr>
            <p:spPr>
              <a:xfrm>
                <a:off x="2062944" y="4191000"/>
                <a:ext cx="5252256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5DA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/>
                  <a:t>Compressor system &amp; Turbine TD upgrade</a:t>
                </a:r>
                <a:endParaRPr lang="zh-CN" altLang="en-US" sz="1600" dirty="0"/>
              </a:p>
            </p:txBody>
          </p:sp>
          <p:cxnSp>
            <p:nvCxnSpPr>
              <p:cNvPr id="32" name="直接连接符 31"/>
              <p:cNvCxnSpPr/>
              <p:nvPr/>
            </p:nvCxnSpPr>
            <p:spPr>
              <a:xfrm>
                <a:off x="1758144" y="1967761"/>
                <a:ext cx="304800" cy="0"/>
              </a:xfrm>
              <a:prstGeom prst="line">
                <a:avLst/>
              </a:prstGeom>
              <a:ln>
                <a:solidFill>
                  <a:srgbClr val="00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758144" y="2551034"/>
                <a:ext cx="304800" cy="0"/>
              </a:xfrm>
              <a:prstGeom prst="line">
                <a:avLst/>
              </a:prstGeom>
              <a:ln>
                <a:solidFill>
                  <a:srgbClr val="00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758144" y="3127177"/>
                <a:ext cx="304800" cy="0"/>
              </a:xfrm>
              <a:prstGeom prst="line">
                <a:avLst/>
              </a:prstGeom>
              <a:ln>
                <a:solidFill>
                  <a:srgbClr val="00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758144" y="5049515"/>
                <a:ext cx="304800" cy="0"/>
              </a:xfrm>
              <a:prstGeom prst="line">
                <a:avLst/>
              </a:prstGeom>
              <a:ln>
                <a:solidFill>
                  <a:srgbClr val="00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文本框 64"/>
              <p:cNvSpPr txBox="1"/>
              <p:nvPr/>
            </p:nvSpPr>
            <p:spPr>
              <a:xfrm>
                <a:off x="2057400" y="4800600"/>
                <a:ext cx="6400800" cy="5847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5DA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err="1" smtClean="0"/>
                  <a:t>Coldbox</a:t>
                </a:r>
                <a:r>
                  <a:rPr lang="en-US" altLang="zh-CN" sz="1600" dirty="0" smtClean="0"/>
                  <a:t> &amp;Turbines &amp; Control system upgrade, distribution system upgrade,11</a:t>
                </a:r>
                <a:r>
                  <a:rPr lang="en-US" altLang="zh-CN" sz="1600" baseline="30000" dirty="0" smtClean="0"/>
                  <a:t>th </a:t>
                </a:r>
                <a:r>
                  <a:rPr lang="en-US" altLang="zh-CN" sz="1600" dirty="0" smtClean="0"/>
                  <a:t>Cool-down experiment </a:t>
                </a:r>
                <a:endParaRPr lang="zh-CN" altLang="en-US" sz="1600" dirty="0"/>
              </a:p>
            </p:txBody>
          </p:sp>
          <p:sp>
            <p:nvSpPr>
              <p:cNvPr id="37" name="文本框 64"/>
              <p:cNvSpPr txBox="1"/>
              <p:nvPr/>
            </p:nvSpPr>
            <p:spPr>
              <a:xfrm>
                <a:off x="2057400" y="5638800"/>
                <a:ext cx="3962400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5DA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/>
                  <a:t>14</a:t>
                </a:r>
                <a:r>
                  <a:rPr lang="en-US" altLang="zh-CN" sz="1600" baseline="30000" dirty="0" smtClean="0"/>
                  <a:t>th</a:t>
                </a:r>
                <a:r>
                  <a:rPr lang="en-US" altLang="zh-CN" sz="1600" dirty="0" smtClean="0"/>
                  <a:t> Cool-down experiment in operation</a:t>
                </a:r>
                <a:endParaRPr lang="zh-CN" altLang="en-US" sz="1600" dirty="0"/>
              </a:p>
            </p:txBody>
          </p:sp>
          <p:sp>
            <p:nvSpPr>
              <p:cNvPr id="39" name="文本框 60"/>
              <p:cNvSpPr txBox="1"/>
              <p:nvPr/>
            </p:nvSpPr>
            <p:spPr>
              <a:xfrm>
                <a:off x="533400" y="3581400"/>
                <a:ext cx="1295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 smtClean="0"/>
                  <a:t>Aug. 2006</a:t>
                </a:r>
                <a:endParaRPr lang="zh-CN" altLang="en-US" sz="1600" b="1" dirty="0"/>
              </a:p>
            </p:txBody>
          </p:sp>
          <p:sp>
            <p:nvSpPr>
              <p:cNvPr id="40" name="文本框 61"/>
              <p:cNvSpPr txBox="1"/>
              <p:nvPr/>
            </p:nvSpPr>
            <p:spPr>
              <a:xfrm>
                <a:off x="2062944" y="3581400"/>
                <a:ext cx="6319056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5DA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/>
                  <a:t>2</a:t>
                </a:r>
                <a:r>
                  <a:rPr lang="en-US" altLang="zh-CN" sz="1600" baseline="30000" dirty="0" smtClean="0"/>
                  <a:t>nd</a:t>
                </a:r>
                <a:r>
                  <a:rPr lang="en-US" altLang="zh-CN" sz="1600" dirty="0" smtClean="0"/>
                  <a:t> Cool-down experiment, first plasma was got on Sept.26,2006</a:t>
                </a:r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1758144" y="3736777"/>
                <a:ext cx="304800" cy="0"/>
              </a:xfrm>
              <a:prstGeom prst="line">
                <a:avLst/>
              </a:prstGeom>
              <a:ln>
                <a:solidFill>
                  <a:srgbClr val="00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1752600" y="4343400"/>
                <a:ext cx="304800" cy="0"/>
              </a:xfrm>
              <a:prstGeom prst="line">
                <a:avLst/>
              </a:prstGeom>
              <a:ln>
                <a:solidFill>
                  <a:srgbClr val="00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文本框 60"/>
              <p:cNvSpPr txBox="1"/>
              <p:nvPr/>
            </p:nvSpPr>
            <p:spPr>
              <a:xfrm>
                <a:off x="979512" y="4876800"/>
                <a:ext cx="7730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 smtClean="0"/>
                  <a:t>2015</a:t>
                </a:r>
                <a:endParaRPr lang="zh-CN" altLang="en-US" sz="1600" b="1" dirty="0"/>
              </a:p>
            </p:txBody>
          </p:sp>
          <p:sp>
            <p:nvSpPr>
              <p:cNvPr id="44" name="文本框 60"/>
              <p:cNvSpPr txBox="1"/>
              <p:nvPr/>
            </p:nvSpPr>
            <p:spPr>
              <a:xfrm>
                <a:off x="990600" y="5638800"/>
                <a:ext cx="7730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 smtClean="0"/>
                  <a:t>2018</a:t>
                </a:r>
                <a:endParaRPr lang="zh-CN" altLang="en-US" sz="1600" b="1" dirty="0"/>
              </a:p>
            </p:txBody>
          </p:sp>
          <p:cxnSp>
            <p:nvCxnSpPr>
              <p:cNvPr id="45" name="直接连接符 44"/>
              <p:cNvCxnSpPr/>
              <p:nvPr/>
            </p:nvCxnSpPr>
            <p:spPr>
              <a:xfrm>
                <a:off x="1752600" y="5791200"/>
                <a:ext cx="304800" cy="0"/>
              </a:xfrm>
              <a:prstGeom prst="line">
                <a:avLst/>
              </a:prstGeom>
              <a:ln>
                <a:solidFill>
                  <a:srgbClr val="00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latin typeface="Arial" pitchFamily="34" charset="0"/>
              </a:rPr>
              <a:t>Page </a:t>
            </a:r>
            <a:fld id="{25EE7106-2F97-4163-9C66-F91C6D438D5C}" type="slidenum">
              <a:rPr lang="en-US" altLang="zh-CN" smtClean="0">
                <a:latin typeface="Arial" pitchFamily="34" charset="0"/>
              </a:rPr>
              <a:pPr/>
              <a:t>6</a:t>
            </a:fld>
            <a:endParaRPr lang="en-US" altLang="zh-CN" smtClean="0">
              <a:latin typeface="Arial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ffectLst/>
                <a:latin typeface="微软雅黑" pitchFamily="34" charset="-122"/>
              </a:rPr>
              <a:t>Design Specification of ECS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-4320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sz="2000" kern="1200" dirty="0" smtClean="0">
                <a:effectLst/>
                <a:latin typeface="微软雅黑" pitchFamily="34" charset="-122"/>
                <a:ea typeface="微软雅黑" pitchFamily="34" charset="-122"/>
              </a:rPr>
              <a:t> Average heat loads 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kumimoji="1" lang="en-US" altLang="zh-CN" sz="3600" dirty="0" smtClean="0">
                <a:solidFill>
                  <a:srgbClr val="000000"/>
                </a:solidFill>
                <a:effectLst/>
              </a:rPr>
              <a:t>   			</a:t>
            </a:r>
            <a:r>
              <a:rPr kumimoji="1" lang="en-US" altLang="zh-CN" sz="2000" b="0" dirty="0" smtClean="0">
                <a:solidFill>
                  <a:srgbClr val="000000"/>
                </a:solidFill>
                <a:effectLst/>
              </a:rPr>
              <a:t>960 W at 4.5 K and below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kumimoji="1" lang="en-US" altLang="zh-CN" sz="2000" b="0" dirty="0" smtClean="0">
                <a:solidFill>
                  <a:srgbClr val="000000"/>
                </a:solidFill>
                <a:effectLst/>
              </a:rPr>
              <a:t>		 		+ 12 kW ~ 30 kW at 80 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kumimoji="1" lang="en-US" altLang="zh-CN" sz="2000" b="0" dirty="0" smtClean="0">
                <a:solidFill>
                  <a:srgbClr val="000000"/>
                </a:solidFill>
                <a:effectLst/>
              </a:rPr>
              <a:t>                        		+ </a:t>
            </a:r>
            <a:r>
              <a:rPr kumimoji="1" lang="en-US" altLang="zh-CN" sz="2000" b="0" dirty="0" smtClean="0">
                <a:solidFill>
                  <a:schemeClr val="tx1"/>
                </a:solidFill>
                <a:effectLst/>
              </a:rPr>
              <a:t>8.4 g/s </a:t>
            </a:r>
            <a:r>
              <a:rPr kumimoji="1" lang="en-US" altLang="zh-CN" sz="2000" b="0" dirty="0" err="1" smtClean="0">
                <a:solidFill>
                  <a:schemeClr val="tx1"/>
                </a:solidFill>
                <a:effectLst/>
              </a:rPr>
              <a:t>LHe</a:t>
            </a:r>
            <a:r>
              <a:rPr kumimoji="1" lang="en-US" altLang="zh-CN" sz="2000" b="0" dirty="0" smtClean="0">
                <a:solidFill>
                  <a:schemeClr val="tx1"/>
                </a:solidFill>
                <a:effectLst/>
              </a:rPr>
              <a:t> for current leads (</a:t>
            </a:r>
            <a:r>
              <a:rPr kumimoji="1" lang="en-US" altLang="zh-CN" sz="2000" b="0" dirty="0" smtClean="0">
                <a:effectLst/>
              </a:rPr>
              <a:t>not used now</a:t>
            </a:r>
            <a:r>
              <a:rPr kumimoji="1" lang="en-US" altLang="zh-CN" sz="2000" b="0" dirty="0" smtClean="0">
                <a:solidFill>
                  <a:schemeClr val="tx1"/>
                </a:solidFill>
                <a:effectLst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kumimoji="1" lang="en-US" altLang="zh-CN" sz="2000" b="0" dirty="0" smtClean="0">
                <a:solidFill>
                  <a:schemeClr val="tx1"/>
                </a:solidFill>
                <a:effectLst/>
              </a:rPr>
              <a:t>                                                              </a:t>
            </a:r>
            <a:r>
              <a:rPr kumimoji="1" lang="en-US" altLang="zh-CN" sz="2000" b="0" dirty="0" smtClean="0">
                <a:solidFill>
                  <a:srgbClr val="FF0000"/>
                </a:solidFill>
                <a:effectLst/>
              </a:rPr>
              <a:t>for </a:t>
            </a:r>
            <a:r>
              <a:rPr kumimoji="1" lang="en-US" altLang="zh-CN" sz="2000" b="0" dirty="0" err="1" smtClean="0">
                <a:solidFill>
                  <a:srgbClr val="FF0000"/>
                </a:solidFill>
                <a:effectLst/>
              </a:rPr>
              <a:t>cryopumps</a:t>
            </a:r>
            <a:r>
              <a:rPr kumimoji="1" lang="en-US" altLang="zh-CN" sz="2000" dirty="0" smtClean="0">
                <a:solidFill>
                  <a:srgbClr val="FF0000"/>
                </a:solidFill>
                <a:effectLst/>
              </a:rPr>
              <a:t>  </a:t>
            </a:r>
          </a:p>
          <a:p>
            <a:pPr lvl="0" indent="-4320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sz="2000" kern="1200" dirty="0" smtClean="0">
                <a:effectLst/>
                <a:latin typeface="微软雅黑" pitchFamily="34" charset="-122"/>
                <a:ea typeface="微软雅黑" pitchFamily="34" charset="-122"/>
              </a:rPr>
              <a:t> Security factor:  </a:t>
            </a:r>
            <a:r>
              <a:rPr kumimoji="1" lang="en-US" altLang="zh-CN" sz="2000" b="0" dirty="0" smtClean="0">
                <a:solidFill>
                  <a:srgbClr val="000000"/>
                </a:solidFill>
                <a:effectLst/>
              </a:rPr>
              <a:t>1.5</a:t>
            </a:r>
            <a:endParaRPr lang="en-US" altLang="zh-CN" sz="2000" kern="1200" dirty="0" smtClean="0">
              <a:effectLst/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80000"/>
              </a:lnSpc>
            </a:pPr>
            <a:endParaRPr lang="en-US" altLang="zh-CN" sz="2000" kern="1200" dirty="0" smtClean="0">
              <a:effectLst/>
              <a:latin typeface="微软雅黑" pitchFamily="34" charset="-122"/>
              <a:ea typeface="微软雅黑" pitchFamily="34" charset="-122"/>
            </a:endParaRPr>
          </a:p>
          <a:p>
            <a:pPr lvl="0" indent="-4320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sz="2000" kern="1200" dirty="0" smtClean="0">
                <a:effectLst/>
                <a:latin typeface="微软雅黑" pitchFamily="34" charset="-122"/>
                <a:ea typeface="微软雅黑" pitchFamily="34" charset="-122"/>
              </a:rPr>
              <a:t> Basic design capacity of refrigerator: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kumimoji="1" lang="en-US" altLang="zh-CN" sz="3600" dirty="0" smtClean="0">
                <a:solidFill>
                  <a:schemeClr val="tx1"/>
                </a:solidFill>
                <a:effectLst/>
              </a:rPr>
              <a:t>				</a:t>
            </a:r>
            <a:r>
              <a:rPr kumimoji="1" lang="en-US" altLang="zh-CN" sz="2000" b="0" dirty="0" smtClean="0">
                <a:solidFill>
                  <a:schemeClr val="tx1"/>
                </a:solidFill>
                <a:effectLst/>
              </a:rPr>
              <a:t>1</a:t>
            </a:r>
            <a:r>
              <a:rPr kumimoji="1" lang="en-US" altLang="zh-CN" sz="2000" b="0" dirty="0" smtClean="0">
                <a:solidFill>
                  <a:srgbClr val="000000"/>
                </a:solidFill>
                <a:effectLst/>
              </a:rPr>
              <a:t>050 W/3.5 K + 200 W/4.5 K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kumimoji="1" lang="en-US" altLang="zh-CN" sz="2000" b="0" dirty="0" smtClean="0">
                <a:solidFill>
                  <a:srgbClr val="000000"/>
                </a:solidFill>
                <a:effectLst/>
              </a:rPr>
              <a:t>				+ 13 g/s </a:t>
            </a:r>
            <a:r>
              <a:rPr kumimoji="1" lang="en-US" altLang="zh-CN" sz="2000" b="0" dirty="0" err="1" smtClean="0">
                <a:solidFill>
                  <a:srgbClr val="000000"/>
                </a:solidFill>
                <a:effectLst/>
              </a:rPr>
              <a:t>LHe</a:t>
            </a:r>
            <a:r>
              <a:rPr kumimoji="1" lang="en-US" altLang="zh-CN" sz="2000" b="0" dirty="0" smtClean="0">
                <a:solidFill>
                  <a:srgbClr val="000000"/>
                </a:solidFill>
                <a:effectLst/>
              </a:rPr>
              <a:t> + 12~30 kW/80 K</a:t>
            </a:r>
          </a:p>
          <a:p>
            <a:pPr>
              <a:lnSpc>
                <a:spcPct val="80000"/>
              </a:lnSpc>
              <a:buFontTx/>
              <a:buNone/>
            </a:pPr>
            <a:endParaRPr kumimoji="1" lang="en-US" altLang="zh-CN" sz="2000" b="0" dirty="0" smtClean="0">
              <a:solidFill>
                <a:srgbClr val="000000"/>
              </a:solidFill>
              <a:effectLst/>
            </a:endParaRPr>
          </a:p>
          <a:p>
            <a:pPr lvl="0" indent="-4320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sz="2000" kern="1200" dirty="0" smtClean="0">
                <a:effectLst/>
                <a:latin typeface="微软雅黑" pitchFamily="34" charset="-122"/>
                <a:ea typeface="微软雅黑" pitchFamily="34" charset="-122"/>
              </a:rPr>
              <a:t> Equivalent refrigeration power 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kumimoji="1" lang="en-US" altLang="zh-CN" sz="3600" dirty="0" smtClean="0">
                <a:solidFill>
                  <a:schemeClr val="tx1"/>
                </a:solidFill>
                <a:effectLst/>
              </a:rPr>
              <a:t>				</a:t>
            </a:r>
            <a:r>
              <a:rPr kumimoji="1" lang="en-US" altLang="zh-CN" sz="2000" b="0" dirty="0" smtClean="0">
                <a:solidFill>
                  <a:schemeClr val="tx1"/>
                </a:solidFill>
                <a:effectLst/>
              </a:rPr>
              <a:t>2 k</a:t>
            </a:r>
            <a:r>
              <a:rPr kumimoji="1" lang="en-US" altLang="zh-CN" sz="2000" b="0" dirty="0" smtClean="0">
                <a:solidFill>
                  <a:srgbClr val="000000"/>
                </a:solidFill>
                <a:effectLst/>
              </a:rPr>
              <a:t>W/4.5 K</a:t>
            </a:r>
            <a:endParaRPr lang="en-US" altLang="zh-CN" sz="2000" b="0" dirty="0" smtClean="0">
              <a:effectLst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19200"/>
            <a:ext cx="8915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effectLst/>
                <a:latin typeface="微软雅黑" pitchFamily="34" charset="-122"/>
              </a:rPr>
              <a:t>Process Flow of Upgraded ECS</a:t>
            </a:r>
            <a:endParaRPr lang="zh-CN" altLang="en-US" dirty="0"/>
          </a:p>
        </p:txBody>
      </p:sp>
      <p:sp>
        <p:nvSpPr>
          <p:cNvPr id="9220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latin typeface="Arial" pitchFamily="34" charset="0"/>
              </a:rPr>
              <a:t>Page </a:t>
            </a:r>
            <a:fld id="{F08A3FE2-1AE4-4990-8947-ED7635438C03}" type="slidenum">
              <a:rPr lang="en-US" altLang="zh-CN" smtClean="0">
                <a:latin typeface="Arial" pitchFamily="34" charset="0"/>
              </a:rPr>
              <a:pPr/>
              <a:t>7</a:t>
            </a:fld>
            <a:endParaRPr lang="en-US" altLang="zh-CN" smtClean="0">
              <a:latin typeface="Arial" pitchFamily="34" charset="0"/>
            </a:endParaRPr>
          </a:p>
        </p:txBody>
      </p:sp>
      <p:sp>
        <p:nvSpPr>
          <p:cNvPr id="27" name="Rectangle 755"/>
          <p:cNvSpPr txBox="1">
            <a:spLocks noChangeArrowheads="1"/>
          </p:cNvSpPr>
          <p:nvPr/>
        </p:nvSpPr>
        <p:spPr bwMode="auto">
          <a:xfrm>
            <a:off x="457200" y="548640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4138" indent="-432000" ea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b="1" dirty="0">
                <a:solidFill>
                  <a:srgbClr val="0033CC"/>
                </a:solidFill>
                <a:latin typeface="微软雅黑" pitchFamily="34" charset="-122"/>
              </a:rPr>
              <a:t> Two refrigeration cycles with LN2 pre-cooling</a:t>
            </a:r>
          </a:p>
          <a:p>
            <a:pPr marL="452438" lvl="1" indent="-188913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altLang="zh-CN" sz="1600" kern="0" dirty="0">
                <a:solidFill>
                  <a:srgbClr val="003300"/>
                </a:solidFill>
                <a:latin typeface="Times New Roman" pitchFamily="18" charset="0"/>
                <a:ea typeface="+mn-ea"/>
              </a:rPr>
              <a:t>Claude cycle with 3 turbines to produce refrigeration power at 4.5K for SC</a:t>
            </a:r>
          </a:p>
          <a:p>
            <a:pPr marL="452438" lvl="1" indent="-188913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altLang="zh-CN" sz="1600" kern="0" dirty="0">
                <a:solidFill>
                  <a:srgbClr val="003300"/>
                </a:solidFill>
                <a:latin typeface="Times New Roman" pitchFamily="18" charset="0"/>
                <a:ea typeface="+mn-ea"/>
              </a:rPr>
              <a:t>Reverse-</a:t>
            </a:r>
            <a:r>
              <a:rPr lang="en-US" altLang="zh-CN" sz="1600" kern="0" dirty="0" err="1">
                <a:solidFill>
                  <a:srgbClr val="003300"/>
                </a:solidFill>
                <a:latin typeface="Times New Roman" pitchFamily="18" charset="0"/>
                <a:ea typeface="+mn-ea"/>
              </a:rPr>
              <a:t>Brayton</a:t>
            </a:r>
            <a:r>
              <a:rPr lang="en-US" altLang="zh-CN" sz="1600" kern="0" dirty="0">
                <a:solidFill>
                  <a:srgbClr val="003300"/>
                </a:solidFill>
                <a:latin typeface="Times New Roman" pitchFamily="18" charset="0"/>
                <a:ea typeface="+mn-ea"/>
              </a:rPr>
              <a:t> cycle with two turbine in series to produce refrigeration power at 80K for THS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latin typeface="Arial" pitchFamily="34" charset="0"/>
              </a:rPr>
              <a:t>Page </a:t>
            </a:r>
            <a:fld id="{4F86AEEF-2A19-4E6E-BA6D-70C829B111C9}" type="slidenum">
              <a:rPr lang="en-US" altLang="zh-CN" smtClean="0">
                <a:latin typeface="Arial" pitchFamily="34" charset="0"/>
              </a:rPr>
              <a:pPr/>
              <a:t>8</a:t>
            </a:fld>
            <a:endParaRPr lang="en-US" altLang="zh-CN" smtClean="0">
              <a:latin typeface="Arial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ffectLst/>
                <a:latin typeface="微软雅黑" pitchFamily="34" charset="-122"/>
              </a:rPr>
              <a:t>Outline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763000" cy="4876800"/>
          </a:xfrm>
        </p:spPr>
        <p:txBody>
          <a:bodyPr/>
          <a:lstStyle/>
          <a:p>
            <a:pPr marL="0" indent="-43200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sz="2400" kern="1200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Introduction of EAST </a:t>
            </a:r>
            <a:r>
              <a:rPr lang="en-US" altLang="zh-CN" sz="2400" kern="12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Tokamak</a:t>
            </a:r>
            <a:r>
              <a:rPr lang="en-US" altLang="zh-CN" sz="24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 &amp; Cryogenic System</a:t>
            </a:r>
          </a:p>
          <a:p>
            <a:pPr marL="0" indent="-43200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sz="2400" kern="1200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 Upgrade of EAST Cryogenic System</a:t>
            </a:r>
          </a:p>
          <a:p>
            <a:pPr marL="0" indent="-43200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sz="2400" kern="1200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Experimental Operation Present Status</a:t>
            </a:r>
          </a:p>
          <a:p>
            <a:pPr marL="0" indent="-43200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sz="24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 Operational Performance after Upgrade </a:t>
            </a:r>
          </a:p>
          <a:p>
            <a:pPr marL="0" indent="-43200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sz="24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 Conclusion and Perspective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44600"/>
            <a:ext cx="4419600" cy="30988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26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ffectLst/>
              </a:rPr>
              <a:t>Compressor System Upgrade</a:t>
            </a:r>
            <a:endParaRPr lang="zh-CN" altLang="en-US" smtClean="0">
              <a:effectLst/>
            </a:endParaRPr>
          </a:p>
        </p:txBody>
      </p:sp>
      <p:sp>
        <p:nvSpPr>
          <p:cNvPr id="11268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latin typeface="Arial" pitchFamily="34" charset="0"/>
              </a:rPr>
              <a:t>Page </a:t>
            </a:r>
            <a:fld id="{0A17B02E-E17A-41D5-9950-38C7DBDD01B8}" type="slidenum">
              <a:rPr lang="en-US" altLang="zh-CN" smtClean="0">
                <a:latin typeface="Arial" pitchFamily="34" charset="0"/>
              </a:rPr>
              <a:pPr/>
              <a:t>9</a:t>
            </a:fld>
            <a:endParaRPr lang="en-US" altLang="zh-CN" smtClean="0">
              <a:latin typeface="Arial" pitchFamily="34" charset="0"/>
            </a:endParaRPr>
          </a:p>
        </p:txBody>
      </p:sp>
      <p:pic>
        <p:nvPicPr>
          <p:cNvPr id="11269" name="Picture 2" descr="C:\Documents and Settings\Administrator.LENOVO-473B6676\桌面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485900"/>
            <a:ext cx="44958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圆角矩形 8"/>
          <p:cNvSpPr/>
          <p:nvPr/>
        </p:nvSpPr>
        <p:spPr>
          <a:xfrm>
            <a:off x="304800" y="4648200"/>
            <a:ext cx="8686800" cy="1524000"/>
          </a:xfrm>
          <a:prstGeom prst="roundRect">
            <a:avLst/>
          </a:prstGeom>
          <a:noFill/>
          <a:ln w="19050">
            <a:solidFill>
              <a:srgbClr val="4F81BD"/>
            </a:solidFill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84138" indent="-432000" ea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p"/>
              <a:defRPr/>
            </a:pPr>
            <a:r>
              <a:rPr lang="en-US" altLang="zh-CN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 Two new MYCOM oil injected screw compressors</a:t>
            </a:r>
          </a:p>
          <a:p>
            <a:pPr marL="452438" lvl="1" indent="-188913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altLang="zh-CN" sz="1600" kern="0" dirty="0">
                <a:solidFill>
                  <a:srgbClr val="003300"/>
                </a:solidFill>
                <a:latin typeface="Times New Roman" pitchFamily="18" charset="0"/>
              </a:rPr>
              <a:t>Installed in parallel with 7 old compressors, which can used as spare on standby</a:t>
            </a:r>
          </a:p>
          <a:p>
            <a:pPr marL="452438" lvl="1" indent="-188913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altLang="zh-CN" sz="1600" kern="0" dirty="0">
                <a:solidFill>
                  <a:srgbClr val="003300"/>
                </a:solidFill>
                <a:latin typeface="Times New Roman" pitchFamily="18" charset="0"/>
              </a:rPr>
              <a:t>Every set has two stages, creating a low, medium and high pressure</a:t>
            </a:r>
          </a:p>
          <a:p>
            <a:pPr marL="452438" lvl="1" indent="-188913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altLang="zh-CN" sz="1600" b="1" kern="0" dirty="0">
                <a:solidFill>
                  <a:srgbClr val="003300"/>
                </a:solidFill>
                <a:latin typeface="Times New Roman" pitchFamily="18" charset="0"/>
              </a:rPr>
              <a:t>Mass flow rate: </a:t>
            </a:r>
            <a:r>
              <a:rPr lang="en-US" altLang="zh-CN" sz="1600" kern="0" dirty="0">
                <a:solidFill>
                  <a:srgbClr val="003300"/>
                </a:solidFill>
                <a:latin typeface="Times New Roman" pitchFamily="18" charset="0"/>
              </a:rPr>
              <a:t>(LP) 135 g/s, (HP) 185 g/s, regulated by the slide valves</a:t>
            </a:r>
          </a:p>
          <a:p>
            <a:pPr marL="452438" lvl="1" indent="-188913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altLang="zh-CN" sz="1600" b="1" kern="0" dirty="0">
                <a:solidFill>
                  <a:srgbClr val="003300"/>
                </a:solidFill>
                <a:latin typeface="Times New Roman" pitchFamily="18" charset="0"/>
              </a:rPr>
              <a:t>Pressure:</a:t>
            </a:r>
            <a:r>
              <a:rPr lang="en-US" altLang="zh-CN" sz="1600" kern="0" dirty="0">
                <a:solidFill>
                  <a:srgbClr val="003300"/>
                </a:solidFill>
                <a:latin typeface="Times New Roman" pitchFamily="18" charset="0"/>
              </a:rPr>
              <a:t>  (LP) 1.043 </a:t>
            </a:r>
            <a:r>
              <a:rPr lang="en-US" altLang="zh-CN" sz="1600" kern="0" dirty="0" err="1">
                <a:solidFill>
                  <a:srgbClr val="003300"/>
                </a:solidFill>
                <a:latin typeface="Times New Roman" pitchFamily="18" charset="0"/>
              </a:rPr>
              <a:t>barA</a:t>
            </a:r>
            <a:r>
              <a:rPr lang="en-US" altLang="zh-CN" sz="1600" kern="0" dirty="0">
                <a:solidFill>
                  <a:srgbClr val="003300"/>
                </a:solidFill>
                <a:latin typeface="Times New Roman" pitchFamily="18" charset="0"/>
              </a:rPr>
              <a:t>, (MP) 3~4.2 </a:t>
            </a:r>
            <a:r>
              <a:rPr lang="en-US" altLang="zh-CN" sz="1600" kern="0" dirty="0" err="1">
                <a:solidFill>
                  <a:srgbClr val="003300"/>
                </a:solidFill>
                <a:latin typeface="Times New Roman" pitchFamily="18" charset="0"/>
              </a:rPr>
              <a:t>barA</a:t>
            </a:r>
            <a:r>
              <a:rPr lang="en-US" altLang="zh-CN" sz="1600" kern="0" dirty="0">
                <a:solidFill>
                  <a:srgbClr val="003300"/>
                </a:solidFill>
                <a:latin typeface="Times New Roman" pitchFamily="18" charset="0"/>
              </a:rPr>
              <a:t>, (HP) </a:t>
            </a:r>
            <a:r>
              <a:rPr lang="en-US" altLang="zh-CN" sz="1600" kern="0" dirty="0" smtClean="0">
                <a:solidFill>
                  <a:srgbClr val="003300"/>
                </a:solidFill>
                <a:latin typeface="Times New Roman" pitchFamily="18" charset="0"/>
              </a:rPr>
              <a:t>20 </a:t>
            </a:r>
            <a:r>
              <a:rPr lang="en-US" altLang="zh-CN" sz="1600" kern="0" dirty="0" err="1">
                <a:solidFill>
                  <a:srgbClr val="003300"/>
                </a:solidFill>
                <a:latin typeface="Times New Roman" pitchFamily="18" charset="0"/>
              </a:rPr>
              <a:t>barA</a:t>
            </a:r>
            <a:r>
              <a:rPr lang="en-US" altLang="zh-CN" sz="1600" kern="0" dirty="0">
                <a:solidFill>
                  <a:srgbClr val="003300"/>
                </a:solidFill>
                <a:latin typeface="Times New Roman" pitchFamily="18" charset="0"/>
              </a:rPr>
              <a:t>, controlled by 9 control valves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6858000" y="4035425"/>
            <a:ext cx="2209800" cy="307975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1400" i="1" dirty="0">
                <a:solidFill>
                  <a:srgbClr val="FF0000"/>
                </a:solidFill>
              </a:rPr>
              <a:t>New Compressor Station</a:t>
            </a:r>
            <a:endParaRPr lang="zh-CN" altLang="en-US" sz="1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85456</TotalTime>
  <Words>1881</Words>
  <Application>Microsoft Office PowerPoint</Application>
  <PresentationFormat>全屏显示(4:3)</PresentationFormat>
  <Paragraphs>524</Paragraphs>
  <Slides>31</Slides>
  <Notes>7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3" baseType="lpstr">
      <vt:lpstr>默认设计模板</vt:lpstr>
      <vt:lpstr>图表</vt:lpstr>
      <vt:lpstr>Operation Present Status of the Upgraded Cryogenic System for EAST Tokamak </vt:lpstr>
      <vt:lpstr>Outline</vt:lpstr>
      <vt:lpstr>Introduction of EAST Tokamak </vt:lpstr>
      <vt:lpstr>Cryogenic System for EAST Tokamak </vt:lpstr>
      <vt:lpstr>Timetable of EAST Cryogenic System </vt:lpstr>
      <vt:lpstr>Design Specification of ECS</vt:lpstr>
      <vt:lpstr>Process Flow of Upgraded ECS</vt:lpstr>
      <vt:lpstr>Outline</vt:lpstr>
      <vt:lpstr>Compressor System Upgrade</vt:lpstr>
      <vt:lpstr>Helium Gas Purification System</vt:lpstr>
      <vt:lpstr>He/LN2 Storage and Recovery System </vt:lpstr>
      <vt:lpstr>Cold Box Upgrade for New Turbines </vt:lpstr>
      <vt:lpstr>Turbine System Upgrade</vt:lpstr>
      <vt:lpstr>Distribution System Upgrade </vt:lpstr>
      <vt:lpstr>Cryogenic Control Network Upgrade</vt:lpstr>
      <vt:lpstr>Latest I/O List of ECS </vt:lpstr>
      <vt:lpstr>Outline</vt:lpstr>
      <vt:lpstr>Operation Timetable of ECS </vt:lpstr>
      <vt:lpstr>Cool-down Process &amp; Operational Modes</vt:lpstr>
      <vt:lpstr>EAST Cool-down after Upgrade </vt:lpstr>
      <vt:lpstr>New Compressors Operation </vt:lpstr>
      <vt:lpstr>New Compressors Operation </vt:lpstr>
      <vt:lpstr>New Turbines TB&amp;TC Operation </vt:lpstr>
      <vt:lpstr>New Turbines TB&amp;TC Operation </vt:lpstr>
      <vt:lpstr>New Turbines TB&amp;TC Operation </vt:lpstr>
      <vt:lpstr>New Turbine TD Operation </vt:lpstr>
      <vt:lpstr>Distribution System Operation </vt:lpstr>
      <vt:lpstr>NBI and built-in Cryopumps Cooling</vt:lpstr>
      <vt:lpstr>ECS Performance after Upgrade</vt:lpstr>
      <vt:lpstr>Conclusion and Perspective</vt:lpstr>
      <vt:lpstr>幻灯片 31</vt:lpstr>
    </vt:vector>
  </TitlesOfParts>
  <Company>中国科学院等离子体物理研究所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Analysis</dc:title>
  <dc:creator>ZZW</dc:creator>
  <cp:lastModifiedBy>Windows 用户</cp:lastModifiedBy>
  <cp:revision>2809</cp:revision>
  <cp:lastPrinted>1601-01-01T00:00:00Z</cp:lastPrinted>
  <dcterms:created xsi:type="dcterms:W3CDTF">1601-01-01T00:00:00Z</dcterms:created>
  <dcterms:modified xsi:type="dcterms:W3CDTF">2018-06-05T05:36:02Z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