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72" r:id="rId2"/>
    <p:sldId id="364" r:id="rId3"/>
    <p:sldId id="293" r:id="rId4"/>
    <p:sldId id="377" r:id="rId5"/>
    <p:sldId id="369" r:id="rId6"/>
    <p:sldId id="363" r:id="rId7"/>
    <p:sldId id="333" r:id="rId8"/>
    <p:sldId id="336" r:id="rId9"/>
    <p:sldId id="355" r:id="rId10"/>
    <p:sldId id="378" r:id="rId11"/>
    <p:sldId id="375" r:id="rId12"/>
    <p:sldId id="335" r:id="rId13"/>
    <p:sldId id="340" r:id="rId14"/>
    <p:sldId id="373" r:id="rId15"/>
    <p:sldId id="367" r:id="rId16"/>
    <p:sldId id="374" r:id="rId17"/>
    <p:sldId id="366" r:id="rId18"/>
    <p:sldId id="359" r:id="rId19"/>
  </p:sldIdLst>
  <p:sldSz cx="9906000" cy="6858000" type="A4"/>
  <p:notesSz cx="6802438" cy="99345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  <a:srgbClr val="FF00FF"/>
    <a:srgbClr val="0000FF"/>
    <a:srgbClr val="ABCD81"/>
    <a:srgbClr val="AECF87"/>
    <a:srgbClr val="9EC978"/>
    <a:srgbClr val="A5C978"/>
    <a:srgbClr val="A5CE69"/>
    <a:srgbClr val="A5C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5" autoAdjust="0"/>
    <p:restoredTop sz="96940" autoAdjust="0"/>
  </p:normalViewPr>
  <p:slideViewPr>
    <p:cSldViewPr showGuides="1">
      <p:cViewPr varScale="1">
        <p:scale>
          <a:sx n="89" d="100"/>
          <a:sy n="89" d="100"/>
        </p:scale>
        <p:origin x="528" y="4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2947512" cy="498236"/>
          </a:xfrm>
          <a:prstGeom prst="rect">
            <a:avLst/>
          </a:prstGeom>
        </p:spPr>
        <p:txBody>
          <a:bodyPr vert="horz" lIns="91346" tIns="45673" rIns="91346" bIns="4567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3346" y="1"/>
            <a:ext cx="2947512" cy="498236"/>
          </a:xfrm>
          <a:prstGeom prst="rect">
            <a:avLst/>
          </a:prstGeom>
        </p:spPr>
        <p:txBody>
          <a:bodyPr vert="horz" lIns="91346" tIns="45673" rIns="91346" bIns="45673" rtlCol="0"/>
          <a:lstStyle>
            <a:lvl1pPr algn="r">
              <a:defRPr sz="1200"/>
            </a:lvl1pPr>
          </a:lstStyle>
          <a:p>
            <a:fld id="{4E200F6B-6A44-4A4E-A651-EF67C66BA932}" type="datetimeFigureOut">
              <a:rPr kumimoji="1" lang="ja-JP" altLang="en-US" smtClean="0"/>
              <a:t>2018/6/6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5" y="9436344"/>
            <a:ext cx="2947512" cy="498236"/>
          </a:xfrm>
          <a:prstGeom prst="rect">
            <a:avLst/>
          </a:prstGeom>
        </p:spPr>
        <p:txBody>
          <a:bodyPr vert="horz" lIns="91346" tIns="45673" rIns="91346" bIns="4567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3346" y="9436344"/>
            <a:ext cx="2947512" cy="498236"/>
          </a:xfrm>
          <a:prstGeom prst="rect">
            <a:avLst/>
          </a:prstGeom>
        </p:spPr>
        <p:txBody>
          <a:bodyPr vert="horz" lIns="91346" tIns="45673" rIns="91346" bIns="45673" rtlCol="0" anchor="b"/>
          <a:lstStyle>
            <a:lvl1pPr algn="r">
              <a:defRPr sz="1200"/>
            </a:lvl1pPr>
          </a:lstStyle>
          <a:p>
            <a:fld id="{9B73A25D-78AE-4147-BECE-32D1668A7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39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8148" cy="498321"/>
          </a:xfrm>
          <a:prstGeom prst="rect">
            <a:avLst/>
          </a:prstGeom>
        </p:spPr>
        <p:txBody>
          <a:bodyPr vert="horz" lIns="91729" tIns="45865" rIns="91729" bIns="4586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2700" y="0"/>
            <a:ext cx="2948148" cy="498321"/>
          </a:xfrm>
          <a:prstGeom prst="rect">
            <a:avLst/>
          </a:prstGeom>
        </p:spPr>
        <p:txBody>
          <a:bodyPr vert="horz" lIns="91729" tIns="45865" rIns="91729" bIns="45865" rtlCol="0"/>
          <a:lstStyle>
            <a:lvl1pPr algn="r">
              <a:defRPr sz="1200"/>
            </a:lvl1pPr>
          </a:lstStyle>
          <a:p>
            <a:fld id="{356CF5CD-A562-49EA-A851-8C63B8B5F5FF}" type="datetimeFigureOut">
              <a:rPr kumimoji="1" lang="ja-JP" altLang="en-US" smtClean="0"/>
              <a:t>2018/6/6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0288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9" tIns="45865" rIns="91729" bIns="4586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606" y="4781019"/>
            <a:ext cx="5443227" cy="3911739"/>
          </a:xfrm>
          <a:prstGeom prst="rect">
            <a:avLst/>
          </a:prstGeom>
        </p:spPr>
        <p:txBody>
          <a:bodyPr vert="horz" lIns="91729" tIns="45865" rIns="91729" bIns="4586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36255"/>
            <a:ext cx="2948148" cy="498320"/>
          </a:xfrm>
          <a:prstGeom prst="rect">
            <a:avLst/>
          </a:prstGeom>
        </p:spPr>
        <p:txBody>
          <a:bodyPr vert="horz" lIns="91729" tIns="45865" rIns="91729" bIns="4586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2700" y="9436255"/>
            <a:ext cx="2948148" cy="498320"/>
          </a:xfrm>
          <a:prstGeom prst="rect">
            <a:avLst/>
          </a:prstGeom>
        </p:spPr>
        <p:txBody>
          <a:bodyPr vert="horz" lIns="91729" tIns="45865" rIns="91729" bIns="45865" rtlCol="0" anchor="b"/>
          <a:lstStyle>
            <a:lvl1pPr algn="r">
              <a:defRPr sz="1200"/>
            </a:lvl1pPr>
          </a:lstStyle>
          <a:p>
            <a:fld id="{36D74CE4-0C0F-46F3-AC59-67B125E856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62073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756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337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104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123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3568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239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2605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4460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599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6098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149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893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272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74CE4-0C0F-46F3-AC59-67B125E856E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04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20552" y="2130426"/>
            <a:ext cx="7920880" cy="1946646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20552" y="4149080"/>
            <a:ext cx="4536504" cy="1944216"/>
          </a:xfrm>
        </p:spPr>
        <p:txBody>
          <a:bodyPr anchor="ctr"/>
          <a:lstStyle>
            <a:lvl1pPr marL="0" indent="0" algn="l">
              <a:buNone/>
              <a:defRPr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b="503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正方形/長方形 3"/>
          <p:cNvSpPr/>
          <p:nvPr userDrawn="1"/>
        </p:nvSpPr>
        <p:spPr>
          <a:xfrm>
            <a:off x="344488" y="273125"/>
            <a:ext cx="6408712" cy="792088"/>
          </a:xfrm>
          <a:prstGeom prst="rect">
            <a:avLst/>
          </a:prstGeom>
          <a:solidFill>
            <a:srgbClr val="ABC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19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7337-1844-488F-9223-446C456E9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434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7337-1844-488F-9223-446C456E9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3025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7337-1844-488F-9223-446C456E9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628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A268-1B78-4F62-991E-360BCA9FE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0" name="図 9" descr="MLF-logo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97417" y="116634"/>
            <a:ext cx="702078" cy="749333"/>
          </a:xfrm>
          <a:prstGeom prst="rect">
            <a:avLst/>
          </a:prstGeom>
        </p:spPr>
      </p:pic>
      <p:sp>
        <p:nvSpPr>
          <p:cNvPr id="11" name="正方形/長方形 10"/>
          <p:cNvSpPr/>
          <p:nvPr userDrawn="1"/>
        </p:nvSpPr>
        <p:spPr>
          <a:xfrm>
            <a:off x="428497" y="836720"/>
            <a:ext cx="8658962" cy="120583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bg1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0469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7337-1844-488F-9223-446C456E9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526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7337-1844-488F-9223-446C456E9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015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7337-1844-488F-9223-446C456E9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55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7337-1844-488F-9223-446C456E9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94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7337-1844-488F-9223-446C456E9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81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7337-1844-488F-9223-446C456E9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02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7337-1844-488F-9223-446C456E9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12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67337-1844-488F-9223-446C456E9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413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5" name="タイトル 1"/>
          <p:cNvSpPr txBox="1">
            <a:spLocks/>
          </p:cNvSpPr>
          <p:nvPr/>
        </p:nvSpPr>
        <p:spPr>
          <a:xfrm>
            <a:off x="668524" y="764704"/>
            <a:ext cx="8568952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degradation of helium refrigerator</a:t>
            </a:r>
            <a:br>
              <a:rPr lang="ja-JP" altLang="ja-JP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cryogenic hydrogen system at J-PARC</a:t>
            </a:r>
            <a:endParaRPr lang="ja-JP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24608" cy="719909"/>
          </a:xfrm>
          <a:prstGeom prst="rect">
            <a:avLst/>
          </a:prstGeom>
        </p:spPr>
      </p:pic>
      <p:sp>
        <p:nvSpPr>
          <p:cNvPr id="43" name="サブタイトル 2"/>
          <p:cNvSpPr txBox="1">
            <a:spLocks/>
          </p:cNvSpPr>
          <p:nvPr/>
        </p:nvSpPr>
        <p:spPr>
          <a:xfrm>
            <a:off x="308484" y="4520560"/>
            <a:ext cx="9289032" cy="1369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Aso</a:t>
            </a:r>
            <a:r>
              <a:rPr lang="en-US" altLang="ja-JP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 Teshigawara, S. Hasegawa, H. Muto, K. Aoyagi, H. Takada</a:t>
            </a:r>
          </a:p>
          <a:p>
            <a:pPr marL="0" indent="0" algn="ctr">
              <a:buNone/>
            </a:pPr>
            <a:r>
              <a:rPr lang="en-US" altLang="ja-JP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J-PARC Center</a:t>
            </a:r>
          </a:p>
          <a:p>
            <a:pPr marL="0" indent="0" algn="ctr">
              <a:buNone/>
            </a:pPr>
            <a:r>
              <a:rPr lang="en-US" altLang="ja-JP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 Atomic Energy Agency</a:t>
            </a:r>
            <a:endParaRPr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444547" y="36788"/>
            <a:ext cx="1495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4-7 June 2018</a:t>
            </a:r>
          </a:p>
          <a:p>
            <a:r>
              <a:rPr lang="en-US" altLang="ja-JP" b="1" dirty="0">
                <a:solidFill>
                  <a:schemeClr val="bg1"/>
                </a:solidFill>
              </a:rPr>
              <a:t>IHEP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46C46A9-35B0-4AF5-9F93-A6272B5CC1D9}"/>
              </a:ext>
            </a:extLst>
          </p:cNvPr>
          <p:cNvSpPr/>
          <p:nvPr/>
        </p:nvSpPr>
        <p:spPr>
          <a:xfrm>
            <a:off x="7257256" y="6321507"/>
            <a:ext cx="207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Just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dismantled ADS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181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969224" y="6381328"/>
            <a:ext cx="2311400" cy="365125"/>
          </a:xfrm>
        </p:spPr>
        <p:txBody>
          <a:bodyPr/>
          <a:lstStyle/>
          <a:p>
            <a:fld id="{4690A268-1B78-4F62-991E-360BCA9FE92A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56456" y="1054612"/>
            <a:ext cx="9433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(4) Observation of inlet of HX-1</a:t>
            </a:r>
          </a:p>
        </p:txBody>
      </p:sp>
      <p:sp>
        <p:nvSpPr>
          <p:cNvPr id="40" name="Text Box 46"/>
          <p:cNvSpPr txBox="1">
            <a:spLocks noChangeArrowheads="1"/>
          </p:cNvSpPr>
          <p:nvPr/>
        </p:nvSpPr>
        <p:spPr bwMode="auto">
          <a:xfrm>
            <a:off x="0" y="73381"/>
            <a:ext cx="968721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4. Investigations of cause</a:t>
            </a:r>
          </a:p>
        </p:txBody>
      </p:sp>
      <p:grpSp>
        <p:nvGrpSpPr>
          <p:cNvPr id="26" name="図形グループ 10"/>
          <p:cNvGrpSpPr/>
          <p:nvPr/>
        </p:nvGrpSpPr>
        <p:grpSpPr>
          <a:xfrm>
            <a:off x="4772980" y="1412776"/>
            <a:ext cx="3684752" cy="5445224"/>
            <a:chOff x="4533413" y="627864"/>
            <a:chExt cx="4215898" cy="6230136"/>
          </a:xfrm>
        </p:grpSpPr>
        <p:pic>
          <p:nvPicPr>
            <p:cNvPr id="27" name="図 26"/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966" r="230"/>
            <a:stretch/>
          </p:blipFill>
          <p:spPr bwMode="auto">
            <a:xfrm>
              <a:off x="4533413" y="627864"/>
              <a:ext cx="4215898" cy="62301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5810423" y="3080279"/>
              <a:ext cx="2801183" cy="4577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/>
                <a:t>with ultra violet light</a:t>
              </a:r>
              <a:endParaRPr lang="ja-JP" altLang="en-US" sz="2000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810423" y="6336403"/>
              <a:ext cx="2801183" cy="4577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/>
                <a:t>with ultra violet light</a:t>
              </a:r>
              <a:endParaRPr lang="ja-JP" altLang="en-US" sz="2000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991231" y="1412776"/>
            <a:ext cx="3567277" cy="5445224"/>
            <a:chOff x="991231" y="1412776"/>
            <a:chExt cx="3567277" cy="5445224"/>
          </a:xfrm>
        </p:grpSpPr>
        <p:pic>
          <p:nvPicPr>
            <p:cNvPr id="25" name="図 24"/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816"/>
            <a:stretch/>
          </p:blipFill>
          <p:spPr bwMode="auto">
            <a:xfrm>
              <a:off x="991231" y="1412776"/>
              <a:ext cx="3567277" cy="5445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2720752" y="3590247"/>
              <a:ext cx="17711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/>
                <a:t>Fiber scope</a:t>
              </a:r>
              <a:endParaRPr lang="ja-JP" altLang="en-US" sz="2000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2720752" y="6381328"/>
              <a:ext cx="17711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/>
                <a:t>Fiber scope</a:t>
              </a:r>
              <a:endParaRPr lang="ja-JP" altLang="en-US" sz="2000" dirty="0"/>
            </a:p>
          </p:txBody>
        </p:sp>
      </p:grpSp>
      <p:grpSp>
        <p:nvGrpSpPr>
          <p:cNvPr id="43" name="図形グループ 1"/>
          <p:cNvGrpSpPr/>
          <p:nvPr/>
        </p:nvGrpSpPr>
        <p:grpSpPr>
          <a:xfrm>
            <a:off x="6033120" y="1276229"/>
            <a:ext cx="3065933" cy="536476"/>
            <a:chOff x="172567" y="889639"/>
            <a:chExt cx="3065933" cy="536476"/>
          </a:xfrm>
        </p:grpSpPr>
        <p:sp>
          <p:nvSpPr>
            <p:cNvPr id="44" name="角丸四角形 43"/>
            <p:cNvSpPr/>
            <p:nvPr/>
          </p:nvSpPr>
          <p:spPr>
            <a:xfrm>
              <a:off x="172567" y="889639"/>
              <a:ext cx="3065933" cy="536476"/>
            </a:xfrm>
            <a:prstGeom prst="roundRect">
              <a:avLst>
                <a:gd name="adj" fmla="val 26232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244576" y="957822"/>
              <a:ext cx="2880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</a:rPr>
                <a:t>No oil and contamination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12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3586"/>
            <a:ext cx="9906000" cy="3698023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323528" y="2353289"/>
            <a:ext cx="4199611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2000" b="1" dirty="0">
                <a:ea typeface="メイリオ" panose="020B0604030504040204" pitchFamily="50" charset="-128"/>
              </a:rPr>
              <a:t>(1) Cleaning of inside heat exchangers</a:t>
            </a:r>
            <a:endParaRPr lang="ja-JP" altLang="en-US" sz="2000" b="1" dirty="0">
              <a:ea typeface="メイリオ" panose="020B0604030504040204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323528" y="2741289"/>
            <a:ext cx="2373920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2000" b="1" dirty="0">
                <a:ea typeface="メイリオ" panose="020B0604030504040204" pitchFamily="50" charset="-128"/>
              </a:rPr>
              <a:t>(2) ADS replacement</a:t>
            </a:r>
            <a:endParaRPr lang="ja-JP" altLang="en-US" sz="2000" b="1" dirty="0">
              <a:ea typeface="メイリオ" panose="020B0604030504040204" pitchFamily="50" charset="-128"/>
            </a:endParaRPr>
          </a:p>
        </p:txBody>
      </p:sp>
      <p:sp>
        <p:nvSpPr>
          <p:cNvPr id="46" name="スライド番号プレースホルダー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A268-1B78-4F62-991E-360BCA9FE92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0" y="73381"/>
            <a:ext cx="968721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5. Measures for performance degradation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318" y="926135"/>
            <a:ext cx="4085682" cy="3064261"/>
          </a:xfrm>
          <a:prstGeom prst="rect">
            <a:avLst/>
          </a:prstGeom>
        </p:spPr>
      </p:pic>
      <p:sp>
        <p:nvSpPr>
          <p:cNvPr id="2" name="円/楕円 1"/>
          <p:cNvSpPr/>
          <p:nvPr/>
        </p:nvSpPr>
        <p:spPr>
          <a:xfrm>
            <a:off x="3368824" y="4980715"/>
            <a:ext cx="1101080" cy="1152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上矢印 3"/>
          <p:cNvSpPr/>
          <p:nvPr/>
        </p:nvSpPr>
        <p:spPr>
          <a:xfrm rot="2775407">
            <a:off x="4752614" y="3473332"/>
            <a:ext cx="504056" cy="1961577"/>
          </a:xfrm>
          <a:prstGeom prst="upArrow">
            <a:avLst>
              <a:gd name="adj1" fmla="val 39664"/>
              <a:gd name="adj2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672" y="3798699"/>
            <a:ext cx="4079069" cy="3059301"/>
          </a:xfrm>
          <a:prstGeom prst="rect">
            <a:avLst/>
          </a:prstGeom>
        </p:spPr>
      </p:pic>
      <p:sp>
        <p:nvSpPr>
          <p:cNvPr id="14" name="円/楕円 13"/>
          <p:cNvSpPr/>
          <p:nvPr/>
        </p:nvSpPr>
        <p:spPr>
          <a:xfrm>
            <a:off x="4466852" y="5486334"/>
            <a:ext cx="711834" cy="6274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上矢印 14"/>
          <p:cNvSpPr/>
          <p:nvPr/>
        </p:nvSpPr>
        <p:spPr>
          <a:xfrm rot="6321750">
            <a:off x="5315904" y="5575475"/>
            <a:ext cx="504056" cy="911956"/>
          </a:xfrm>
          <a:prstGeom prst="upArrow">
            <a:avLst>
              <a:gd name="adj1" fmla="val 39664"/>
              <a:gd name="adj2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800539" y="3123586"/>
            <a:ext cx="4182131" cy="707886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u="sng" dirty="0">
                <a:ea typeface="メイリオ" panose="020B0604030504040204" pitchFamily="50" charset="-128"/>
              </a:rPr>
              <a:t>Heat exchanger removal from cold box, and cleaning by Freon</a:t>
            </a:r>
            <a:endParaRPr lang="ja-JP" altLang="en-US" sz="2000" u="sng" dirty="0">
              <a:ea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273456" y="6457890"/>
            <a:ext cx="3427982" cy="40011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u="sng" dirty="0">
                <a:ea typeface="メイリオ" panose="020B0604030504040204" pitchFamily="50" charset="-128"/>
              </a:rPr>
              <a:t>Replacement work in cold box</a:t>
            </a:r>
            <a:endParaRPr lang="ja-JP" altLang="en-US" sz="2000" u="sng" dirty="0"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183967F-DB5D-4BC7-9FAB-119865D39403}"/>
              </a:ext>
            </a:extLst>
          </p:cNvPr>
          <p:cNvSpPr/>
          <p:nvPr/>
        </p:nvSpPr>
        <p:spPr>
          <a:xfrm>
            <a:off x="323528" y="895067"/>
            <a:ext cx="515391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2400" dirty="0">
                <a:ea typeface="メイリオ" panose="020B0604030504040204" pitchFamily="50" charset="-128"/>
              </a:rPr>
              <a:t>From results of the cause investigation,</a:t>
            </a:r>
          </a:p>
          <a:p>
            <a:r>
              <a:rPr lang="ja-JP" altLang="en-US" sz="2400" dirty="0">
                <a:ea typeface="メイリオ" panose="020B0604030504040204" pitchFamily="50" charset="-128"/>
              </a:rPr>
              <a:t>  ・</a:t>
            </a:r>
            <a:r>
              <a:rPr lang="en-US" altLang="ja-JP" sz="2400" dirty="0">
                <a:ea typeface="メイリオ" panose="020B0604030504040204" pitchFamily="50" charset="-128"/>
              </a:rPr>
              <a:t>No impurities</a:t>
            </a:r>
          </a:p>
          <a:p>
            <a:r>
              <a:rPr lang="ja-JP" altLang="en-US" sz="2400" dirty="0">
                <a:ea typeface="メイリオ" panose="020B0604030504040204" pitchFamily="50" charset="-128"/>
              </a:rPr>
              <a:t>  ・</a:t>
            </a:r>
            <a:r>
              <a:rPr lang="en-US" altLang="ja-JP" sz="2400" dirty="0">
                <a:ea typeface="メイリオ" panose="020B0604030504040204" pitchFamily="50" charset="-128"/>
              </a:rPr>
              <a:t>Low oil concentration (~10 ppb)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E6130D0-0080-47C6-81FD-1664F457EF7C}"/>
              </a:ext>
            </a:extLst>
          </p:cNvPr>
          <p:cNvSpPr/>
          <p:nvPr/>
        </p:nvSpPr>
        <p:spPr>
          <a:xfrm>
            <a:off x="323528" y="1941070"/>
            <a:ext cx="5185843" cy="4616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2400" dirty="0">
                <a:ea typeface="メイリオ" panose="020B0604030504040204" pitchFamily="50" charset="-128"/>
              </a:rPr>
              <a:t>However, measures for oil accumulation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278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2" grpId="0" animBg="1"/>
      <p:bldP spid="4" grpId="0" animBg="1"/>
      <p:bldP spid="14" grpId="0" animBg="1"/>
      <p:bldP spid="15" grpId="0" animBg="1"/>
      <p:bldP spid="18" grpId="0" animBg="1"/>
      <p:bldP spid="19" grpId="0" animBg="1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図形グループ 7"/>
          <p:cNvGrpSpPr/>
          <p:nvPr/>
        </p:nvGrpSpPr>
        <p:grpSpPr>
          <a:xfrm>
            <a:off x="-116183" y="-15280"/>
            <a:ext cx="10072749" cy="6858000"/>
            <a:chOff x="-107246" y="-15280"/>
            <a:chExt cx="9297922" cy="6858000"/>
          </a:xfrm>
        </p:grpSpPr>
        <p:grpSp>
          <p:nvGrpSpPr>
            <p:cNvPr id="26" name="図形グループ 2"/>
            <p:cNvGrpSpPr/>
            <p:nvPr/>
          </p:nvGrpSpPr>
          <p:grpSpPr>
            <a:xfrm>
              <a:off x="-107246" y="-15280"/>
              <a:ext cx="9297922" cy="6858000"/>
              <a:chOff x="-153923" y="0"/>
              <a:chExt cx="9297922" cy="6858000"/>
            </a:xfrm>
          </p:grpSpPr>
          <p:pic>
            <p:nvPicPr>
              <p:cNvPr id="28" name="図 2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360" t="11048" r="14902" b="20369"/>
              <a:stretch/>
            </p:blipFill>
            <p:spPr>
              <a:xfrm>
                <a:off x="-153923" y="0"/>
                <a:ext cx="9297922" cy="6858000"/>
              </a:xfrm>
              <a:prstGeom prst="rect">
                <a:avLst/>
              </a:prstGeom>
            </p:spPr>
          </p:pic>
          <p:cxnSp>
            <p:nvCxnSpPr>
              <p:cNvPr id="29" name="直線矢印コネクタ 28"/>
              <p:cNvCxnSpPr/>
              <p:nvPr/>
            </p:nvCxnSpPr>
            <p:spPr>
              <a:xfrm flipH="1">
                <a:off x="5957041" y="2428889"/>
                <a:ext cx="1392792" cy="915564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矢印コネクタ 29"/>
              <p:cNvCxnSpPr/>
              <p:nvPr/>
            </p:nvCxnSpPr>
            <p:spPr>
              <a:xfrm flipH="1">
                <a:off x="7637434" y="3344453"/>
                <a:ext cx="616698" cy="915564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/>
              <p:cNvSpPr txBox="1"/>
              <p:nvPr/>
            </p:nvSpPr>
            <p:spPr>
              <a:xfrm>
                <a:off x="7349833" y="2228834"/>
                <a:ext cx="633606" cy="400110"/>
              </a:xfrm>
              <a:prstGeom prst="rect">
                <a:avLst/>
              </a:prstGeom>
              <a:solidFill>
                <a:srgbClr val="FFFFFF">
                  <a:alpha val="6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HX-1</a:t>
                </a:r>
                <a:endParaRPr kumimoji="1" lang="ja-JP" altLang="en-US" sz="2000" dirty="0"/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7747146" y="2935340"/>
                <a:ext cx="633606" cy="400110"/>
              </a:xfrm>
              <a:prstGeom prst="rect">
                <a:avLst/>
              </a:prstGeom>
              <a:solidFill>
                <a:srgbClr val="FFFFFF">
                  <a:alpha val="6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HX-2</a:t>
                </a:r>
                <a:endParaRPr kumimoji="1" lang="ja-JP" altLang="en-US" sz="2000" dirty="0"/>
              </a:p>
            </p:txBody>
          </p:sp>
          <p:cxnSp>
            <p:nvCxnSpPr>
              <p:cNvPr id="33" name="直線矢印コネクタ 32"/>
              <p:cNvCxnSpPr/>
              <p:nvPr/>
            </p:nvCxnSpPr>
            <p:spPr>
              <a:xfrm flipH="1">
                <a:off x="6244642" y="1154626"/>
                <a:ext cx="1105191" cy="408606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テキスト ボックス 33"/>
              <p:cNvSpPr txBox="1"/>
              <p:nvPr/>
            </p:nvSpPr>
            <p:spPr>
              <a:xfrm>
                <a:off x="7369074" y="954571"/>
                <a:ext cx="633606" cy="400110"/>
              </a:xfrm>
              <a:prstGeom prst="rect">
                <a:avLst/>
              </a:prstGeom>
              <a:solidFill>
                <a:srgbClr val="FFFFFF">
                  <a:alpha val="6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HX-3</a:t>
                </a:r>
                <a:endParaRPr kumimoji="1" lang="ja-JP" altLang="en-US" sz="2000" dirty="0"/>
              </a:p>
            </p:txBody>
          </p:sp>
        </p:grpSp>
        <p:sp>
          <p:nvSpPr>
            <p:cNvPr id="27" name="正方形/長方形 26"/>
            <p:cNvSpPr/>
            <p:nvPr/>
          </p:nvSpPr>
          <p:spPr>
            <a:xfrm>
              <a:off x="118583" y="141435"/>
              <a:ext cx="87738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2400" dirty="0">
                  <a:solidFill>
                    <a:srgbClr val="FFFFF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Measure of accumulated oil inside heat exchangers</a:t>
              </a:r>
            </a:p>
          </p:txBody>
        </p:sp>
      </p:grpSp>
      <p:grpSp>
        <p:nvGrpSpPr>
          <p:cNvPr id="35" name="図形グループ 29"/>
          <p:cNvGrpSpPr/>
          <p:nvPr/>
        </p:nvGrpSpPr>
        <p:grpSpPr>
          <a:xfrm>
            <a:off x="-13870" y="2276872"/>
            <a:ext cx="3897784" cy="2825582"/>
            <a:chOff x="-2482011" y="3989737"/>
            <a:chExt cx="3597954" cy="2825582"/>
          </a:xfrm>
        </p:grpSpPr>
        <p:sp>
          <p:nvSpPr>
            <p:cNvPr id="36" name="四角形吹き出し 35"/>
            <p:cNvSpPr/>
            <p:nvPr/>
          </p:nvSpPr>
          <p:spPr>
            <a:xfrm>
              <a:off x="-2482011" y="3989737"/>
              <a:ext cx="3597954" cy="2825582"/>
            </a:xfrm>
            <a:prstGeom prst="wedgeRectCallout">
              <a:avLst>
                <a:gd name="adj1" fmla="val 79947"/>
                <a:gd name="adj2" fmla="val 13621"/>
              </a:avLst>
            </a:prstGeom>
            <a:solidFill>
              <a:srgbClr val="0000FF">
                <a:alpha val="3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7" name="図形グループ 26"/>
            <p:cNvGrpSpPr/>
            <p:nvPr/>
          </p:nvGrpSpPr>
          <p:grpSpPr>
            <a:xfrm>
              <a:off x="-2405051" y="4061745"/>
              <a:ext cx="3450167" cy="2677803"/>
              <a:chOff x="347132" y="3558927"/>
              <a:chExt cx="3450167" cy="2677803"/>
            </a:xfrm>
          </p:grpSpPr>
          <p:pic>
            <p:nvPicPr>
              <p:cNvPr id="38" name="図 37" descr="DSC02005-1.pdf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33314" y="3172745"/>
                <a:ext cx="2677803" cy="3450167"/>
              </a:xfrm>
              <a:prstGeom prst="rect">
                <a:avLst/>
              </a:prstGeom>
            </p:spPr>
          </p:pic>
          <p:sp>
            <p:nvSpPr>
              <p:cNvPr id="39" name="テキスト ボックス 38"/>
              <p:cNvSpPr txBox="1"/>
              <p:nvPr/>
            </p:nvSpPr>
            <p:spPr>
              <a:xfrm>
                <a:off x="679932" y="5863183"/>
                <a:ext cx="22433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FFFFFF"/>
                    </a:solidFill>
                  </a:rPr>
                  <a:t>0.18g/350mL(AK-225G</a:t>
                </a:r>
                <a:r>
                  <a:rPr lang="ja-JP" altLang="en-US" dirty="0">
                    <a:solidFill>
                      <a:srgbClr val="FFFFFF"/>
                    </a:solidFill>
                  </a:rPr>
                  <a:t>）</a:t>
                </a:r>
                <a:endParaRPr kumimoji="1" lang="ja-JP" altLang="en-US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0" name="図形グループ 8"/>
          <p:cNvGrpSpPr/>
          <p:nvPr/>
        </p:nvGrpSpPr>
        <p:grpSpPr>
          <a:xfrm>
            <a:off x="44677" y="5073152"/>
            <a:ext cx="3612179" cy="1164157"/>
            <a:chOff x="-84184" y="5556199"/>
            <a:chExt cx="3334320" cy="895570"/>
          </a:xfrm>
        </p:grpSpPr>
        <p:sp>
          <p:nvSpPr>
            <p:cNvPr id="41" name="角丸四角形 40"/>
            <p:cNvSpPr/>
            <p:nvPr/>
          </p:nvSpPr>
          <p:spPr>
            <a:xfrm>
              <a:off x="-71966" y="6008609"/>
              <a:ext cx="3322102" cy="443160"/>
            </a:xfrm>
            <a:prstGeom prst="roundRect">
              <a:avLst>
                <a:gd name="adj" fmla="val 8709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2" name="図形グループ 4"/>
            <p:cNvGrpSpPr/>
            <p:nvPr/>
          </p:nvGrpSpPr>
          <p:grpSpPr>
            <a:xfrm>
              <a:off x="-84184" y="5556199"/>
              <a:ext cx="2869038" cy="820296"/>
              <a:chOff x="-84184" y="5556199"/>
              <a:chExt cx="2869038" cy="820296"/>
            </a:xfrm>
          </p:grpSpPr>
          <p:sp>
            <p:nvSpPr>
              <p:cNvPr id="43" name="下矢印 42"/>
              <p:cNvSpPr/>
              <p:nvPr/>
            </p:nvSpPr>
            <p:spPr>
              <a:xfrm>
                <a:off x="1081058" y="5556199"/>
                <a:ext cx="883115" cy="432048"/>
              </a:xfrm>
              <a:prstGeom prst="down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-84184" y="6068696"/>
                <a:ext cx="2869038" cy="30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000" dirty="0">
                    <a:solidFill>
                      <a:srgbClr val="FFFFFF"/>
                    </a:solidFill>
                  </a:rPr>
                  <a:t>・</a:t>
                </a:r>
                <a:r>
                  <a:rPr lang="en-US" altLang="ja-JP" sz="2000" dirty="0">
                    <a:solidFill>
                      <a:srgbClr val="FFFFFF"/>
                    </a:solidFill>
                  </a:rPr>
                  <a:t>Total oil collection: 95.1 g</a:t>
                </a:r>
              </a:p>
            </p:txBody>
          </p:sp>
        </p:grpSp>
      </p:grpSp>
      <p:sp>
        <p:nvSpPr>
          <p:cNvPr id="45" name="テキスト ボックス 44"/>
          <p:cNvSpPr txBox="1"/>
          <p:nvPr/>
        </p:nvSpPr>
        <p:spPr>
          <a:xfrm>
            <a:off x="0" y="939291"/>
            <a:ext cx="5889104" cy="1015663"/>
          </a:xfrm>
          <a:prstGeom prst="rect">
            <a:avLst/>
          </a:prstGeom>
          <a:solidFill>
            <a:srgbClr val="FFFFFF">
              <a:alpha val="54000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・</a:t>
            </a:r>
            <a:r>
              <a:rPr lang="en-US" altLang="ja-JP" sz="2000" dirty="0"/>
              <a:t>Circulation cleaning of Freon (AK-225G, 480 litters)</a:t>
            </a:r>
          </a:p>
          <a:p>
            <a:r>
              <a:rPr lang="ja-JP" altLang="en-US" sz="2000" dirty="0"/>
              <a:t>・</a:t>
            </a:r>
            <a:r>
              <a:rPr lang="en-US" altLang="ja-JP" sz="2000" dirty="0"/>
              <a:t>Target</a:t>
            </a:r>
            <a:r>
              <a:rPr lang="ja-JP" altLang="en-US" sz="2000" dirty="0"/>
              <a:t>：</a:t>
            </a:r>
            <a:r>
              <a:rPr lang="en-US" altLang="ja-JP" sz="2000" dirty="0"/>
              <a:t>No.1 and 2 heat exchangers</a:t>
            </a:r>
          </a:p>
          <a:p>
            <a:r>
              <a:rPr lang="ja-JP" altLang="en-US" sz="2000" dirty="0"/>
              <a:t>・</a:t>
            </a:r>
            <a:r>
              <a:rPr lang="en-US" altLang="ja-JP" sz="2000" dirty="0"/>
              <a:t>Non-volatile residue</a:t>
            </a:r>
          </a:p>
        </p:txBody>
      </p:sp>
    </p:spTree>
    <p:extLst>
      <p:ext uri="{BB962C8B-B14F-4D97-AF65-F5344CB8AC3E}">
        <p14:creationId xmlns:p14="http://schemas.microsoft.com/office/powerpoint/2010/main" val="188864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fld id="{4690A268-1B78-4F62-991E-360BCA9FE92A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66191" y="291660"/>
            <a:ext cx="2449477" cy="3942728"/>
            <a:chOff x="66191" y="795915"/>
            <a:chExt cx="2449477" cy="3942728"/>
          </a:xfrm>
        </p:grpSpPr>
        <p:grpSp>
          <p:nvGrpSpPr>
            <p:cNvPr id="20" name="図形グループ 8"/>
            <p:cNvGrpSpPr/>
            <p:nvPr/>
          </p:nvGrpSpPr>
          <p:grpSpPr>
            <a:xfrm>
              <a:off x="66191" y="829213"/>
              <a:ext cx="2449477" cy="3691466"/>
              <a:chOff x="0" y="491066"/>
              <a:chExt cx="2449477" cy="3691466"/>
            </a:xfrm>
          </p:grpSpPr>
          <p:grpSp>
            <p:nvGrpSpPr>
              <p:cNvPr id="25" name="図形グループ 13"/>
              <p:cNvGrpSpPr/>
              <p:nvPr/>
            </p:nvGrpSpPr>
            <p:grpSpPr>
              <a:xfrm>
                <a:off x="0" y="491066"/>
                <a:ext cx="2449477" cy="3691466"/>
                <a:chOff x="2533161" y="1128423"/>
                <a:chExt cx="3606800" cy="5435601"/>
              </a:xfrm>
            </p:grpSpPr>
            <p:pic>
              <p:nvPicPr>
                <p:cNvPr id="27" name="図 26" descr="ADS図面2.tif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533161" y="1128423"/>
                  <a:ext cx="3606800" cy="5435601"/>
                </a:xfrm>
                <a:prstGeom prst="rect">
                  <a:avLst/>
                </a:prstGeom>
              </p:spPr>
            </p:pic>
            <p:sp>
              <p:nvSpPr>
                <p:cNvPr id="28" name="正方形/長方形 27"/>
                <p:cNvSpPr/>
                <p:nvPr/>
              </p:nvSpPr>
              <p:spPr>
                <a:xfrm>
                  <a:off x="3263900" y="3029446"/>
                  <a:ext cx="2235200" cy="1885950"/>
                </a:xfrm>
                <a:prstGeom prst="rect">
                  <a:avLst/>
                </a:prstGeom>
                <a:blipFill rotWithShape="1">
                  <a:blip r:embed="rId5">
                    <a:alphaModFix amt="23000"/>
                  </a:blip>
                  <a:tile tx="0" ty="0" sx="100000" sy="100000" flip="none" algn="tl"/>
                </a:blip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26" name="直線矢印コネクタ 25"/>
              <p:cNvCxnSpPr/>
              <p:nvPr/>
            </p:nvCxnSpPr>
            <p:spPr>
              <a:xfrm flipH="1">
                <a:off x="1426633" y="982133"/>
                <a:ext cx="169420" cy="524933"/>
              </a:xfrm>
              <a:prstGeom prst="straightConnector1">
                <a:avLst/>
              </a:prstGeom>
              <a:ln w="7620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テキスト ボックス 20"/>
            <p:cNvSpPr txBox="1"/>
            <p:nvPr/>
          </p:nvSpPr>
          <p:spPr>
            <a:xfrm>
              <a:off x="904496" y="795915"/>
              <a:ext cx="7008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Inlet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>
              <a:off x="1286242" y="1083451"/>
              <a:ext cx="0" cy="259528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940146" y="4369311"/>
              <a:ext cx="8723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Outlet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>
              <a:off x="1321892" y="4188220"/>
              <a:ext cx="0" cy="259528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テキスト ボックス 29"/>
          <p:cNvSpPr txBox="1"/>
          <p:nvPr/>
        </p:nvSpPr>
        <p:spPr>
          <a:xfrm>
            <a:off x="2750450" y="6396335"/>
            <a:ext cx="5312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FFFF"/>
                </a:solidFill>
              </a:rPr>
              <a:t>Just after dismantled ADS</a:t>
            </a:r>
            <a:r>
              <a:rPr kumimoji="1" lang="ja-JP" altLang="en-US" sz="2400" dirty="0">
                <a:solidFill>
                  <a:srgbClr val="FFFFFF"/>
                </a:solidFill>
              </a:rPr>
              <a:t>　</a:t>
            </a:r>
            <a:r>
              <a:rPr kumimoji="1" lang="en-US" altLang="ja-JP" sz="2400" dirty="0">
                <a:solidFill>
                  <a:srgbClr val="FFFFFF"/>
                </a:solidFill>
              </a:rPr>
              <a:t>(He inlet side)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686456" y="2193315"/>
            <a:ext cx="5871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・ </a:t>
            </a:r>
            <a:r>
              <a:rPr lang="en-GB" altLang="ja-JP" sz="2400" b="1" dirty="0"/>
              <a:t>Surface (3 mm</a:t>
            </a:r>
            <a:r>
              <a:rPr lang="en-GB" altLang="ja-JP" sz="2400" b="1" baseline="30000" dirty="0"/>
              <a:t>t</a:t>
            </a:r>
            <a:r>
              <a:rPr lang="en-GB" altLang="ja-JP" sz="2400" b="1" dirty="0"/>
              <a:t>) of upper felt was yellowed</a:t>
            </a:r>
          </a:p>
          <a:p>
            <a:r>
              <a:rPr lang="ja-JP" altLang="en-US" sz="2400" b="1" dirty="0"/>
              <a:t>・ </a:t>
            </a:r>
            <a:r>
              <a:rPr lang="en-US" altLang="ja-JP" sz="2400" b="1" dirty="0"/>
              <a:t>Oil was accumulated in membranous form</a:t>
            </a:r>
          </a:p>
        </p:txBody>
      </p:sp>
      <p:grpSp>
        <p:nvGrpSpPr>
          <p:cNvPr id="32" name="図形グループ 12"/>
          <p:cNvGrpSpPr/>
          <p:nvPr/>
        </p:nvGrpSpPr>
        <p:grpSpPr>
          <a:xfrm>
            <a:off x="4322665" y="3177913"/>
            <a:ext cx="1951688" cy="920038"/>
            <a:chOff x="329785" y="1670228"/>
            <a:chExt cx="1951688" cy="920038"/>
          </a:xfrm>
        </p:grpSpPr>
        <p:sp>
          <p:nvSpPr>
            <p:cNvPr id="33" name="下矢印 32"/>
            <p:cNvSpPr/>
            <p:nvPr/>
          </p:nvSpPr>
          <p:spPr>
            <a:xfrm>
              <a:off x="832601" y="1670228"/>
              <a:ext cx="816334" cy="45837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329785" y="2128601"/>
              <a:ext cx="1951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Pressure drop</a:t>
              </a:r>
              <a:endParaRPr kumimoji="1" lang="ja-JP" altLang="en-US" sz="2400" b="1" dirty="0"/>
            </a:p>
          </p:txBody>
        </p:sp>
      </p:grpSp>
      <p:grpSp>
        <p:nvGrpSpPr>
          <p:cNvPr id="36" name="グループ化 35"/>
          <p:cNvGrpSpPr/>
          <p:nvPr/>
        </p:nvGrpSpPr>
        <p:grpSpPr>
          <a:xfrm>
            <a:off x="131250" y="406535"/>
            <a:ext cx="6575735" cy="2654727"/>
            <a:chOff x="366032" y="918289"/>
            <a:chExt cx="6575735" cy="2654727"/>
          </a:xfrm>
        </p:grpSpPr>
        <p:grpSp>
          <p:nvGrpSpPr>
            <p:cNvPr id="37" name="グループ化 36"/>
            <p:cNvGrpSpPr/>
            <p:nvPr/>
          </p:nvGrpSpPr>
          <p:grpSpPr>
            <a:xfrm>
              <a:off x="2119437" y="918289"/>
              <a:ext cx="4822330" cy="2654727"/>
              <a:chOff x="2119437" y="918289"/>
              <a:chExt cx="4822330" cy="2654727"/>
            </a:xfrm>
          </p:grpSpPr>
          <p:cxnSp>
            <p:nvCxnSpPr>
              <p:cNvPr id="39" name="直線矢印コネクタ 38"/>
              <p:cNvCxnSpPr/>
              <p:nvPr/>
            </p:nvCxnSpPr>
            <p:spPr>
              <a:xfrm flipH="1">
                <a:off x="2119437" y="1910426"/>
                <a:ext cx="375762" cy="88963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39"/>
              <p:cNvCxnSpPr/>
              <p:nvPr/>
            </p:nvCxnSpPr>
            <p:spPr>
              <a:xfrm flipH="1">
                <a:off x="2182422" y="1919584"/>
                <a:ext cx="439434" cy="165343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正方形/長方形 40"/>
              <p:cNvSpPr/>
              <p:nvPr/>
            </p:nvSpPr>
            <p:spPr>
              <a:xfrm>
                <a:off x="2501345" y="918289"/>
                <a:ext cx="4440422" cy="1078050"/>
              </a:xfrm>
              <a:prstGeom prst="rect">
                <a:avLst/>
              </a:prstGeom>
              <a:ln w="9525"/>
              <a:effectLst>
                <a:outerShdw blurRad="40005" dist="22860" dir="54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/>
                  <a:t>Felt  </a:t>
                </a:r>
              </a:p>
              <a:p>
                <a:r>
                  <a:rPr lang="ja-JP" altLang="en-US" dirty="0"/>
                  <a:t>・</a:t>
                </a:r>
                <a:r>
                  <a:rPr lang="en-US" altLang="ja-JP" dirty="0"/>
                  <a:t>Both sides of charcoal to hold it</a:t>
                </a:r>
              </a:p>
              <a:p>
                <a:r>
                  <a:rPr lang="ja-JP" altLang="en-US" dirty="0"/>
                  <a:t>・</a:t>
                </a:r>
                <a:r>
                  <a:rPr lang="en-US" altLang="ja-JP" dirty="0"/>
                  <a:t>High siliceous glass fiber </a:t>
                </a:r>
                <a:r>
                  <a:rPr lang="ja-JP" altLang="en-US" dirty="0"/>
                  <a:t>（</a:t>
                </a:r>
                <a:r>
                  <a:rPr lang="en-US" altLang="ja-JP" dirty="0"/>
                  <a:t>12 mm thickness</a:t>
                </a:r>
                <a:r>
                  <a:rPr lang="ja-JP" altLang="en-US" dirty="0"/>
                  <a:t>）</a:t>
                </a:r>
                <a:endParaRPr lang="en-US" altLang="ja-JP" dirty="0"/>
              </a:p>
              <a:p>
                <a:r>
                  <a:rPr lang="ja-JP" altLang="en-US" dirty="0"/>
                  <a:t>・</a:t>
                </a:r>
                <a:r>
                  <a:rPr lang="en-US" altLang="ja-JP" dirty="0"/>
                  <a:t>8 layer laminated</a:t>
                </a:r>
                <a:endParaRPr lang="ja-JP" altLang="en-US" dirty="0"/>
              </a:p>
            </p:txBody>
          </p:sp>
        </p:grpSp>
        <p:sp>
          <p:nvSpPr>
            <p:cNvPr id="38" name="正方形/長方形 37"/>
            <p:cNvSpPr/>
            <p:nvPr/>
          </p:nvSpPr>
          <p:spPr>
            <a:xfrm>
              <a:off x="366032" y="2512644"/>
              <a:ext cx="1934535" cy="399746"/>
            </a:xfrm>
            <a:prstGeom prst="rect">
              <a:avLst/>
            </a:prstGeom>
            <a:ln w="9525"/>
            <a:effectLst>
              <a:outerShdw blurRad="40005" dist="22860" dir="54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dirty="0"/>
                <a:t>Activated charcoal</a:t>
              </a:r>
              <a:endParaRPr lang="ja-JP" altLang="en-US" dirty="0"/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B0EDB30-EFE3-4637-A34C-D35D6EF852B0}"/>
              </a:ext>
            </a:extLst>
          </p:cNvPr>
          <p:cNvSpPr/>
          <p:nvPr/>
        </p:nvSpPr>
        <p:spPr>
          <a:xfrm>
            <a:off x="3519300" y="4117943"/>
            <a:ext cx="3619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(</a:t>
            </a:r>
            <a:r>
              <a:rPr lang="ja-JP" altLang="en-US" b="1" dirty="0"/>
              <a:t> </a:t>
            </a:r>
            <a:r>
              <a:rPr lang="en-US" altLang="ja-JP" b="1" dirty="0"/>
              <a:t>Oil freezes and disturbs He flow …)</a:t>
            </a:r>
          </a:p>
        </p:txBody>
      </p:sp>
    </p:spTree>
    <p:extLst>
      <p:ext uri="{BB962C8B-B14F-4D97-AF65-F5344CB8AC3E}">
        <p14:creationId xmlns:p14="http://schemas.microsoft.com/office/powerpoint/2010/main" val="279799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テキスト ボックス 28"/>
          <p:cNvSpPr txBox="1"/>
          <p:nvPr/>
        </p:nvSpPr>
        <p:spPr>
          <a:xfrm>
            <a:off x="106595" y="194119"/>
            <a:ext cx="5123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Oil distribution in ADS</a:t>
            </a:r>
            <a:endParaRPr kumimoji="1"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A268-1B78-4F62-991E-360BCA9FE92A}" type="slidenum">
              <a:rPr kumimoji="1" lang="ja-JP" altLang="en-US" smtClean="0">
                <a:latin typeface="+mj-ea"/>
                <a:ea typeface="+mj-ea"/>
              </a:rPr>
              <a:t>14</a:t>
            </a:fld>
            <a:endParaRPr kumimoji="1" lang="ja-JP" altLang="en-US" dirty="0">
              <a:latin typeface="+mj-ea"/>
              <a:ea typeface="+mj-ea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803348"/>
              </p:ext>
            </p:extLst>
          </p:nvPr>
        </p:nvGraphicFramePr>
        <p:xfrm>
          <a:off x="3559851" y="163533"/>
          <a:ext cx="4436845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562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/>
                        <a:t>Area</a:t>
                      </a:r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latin typeface="+mj-ea"/>
                          <a:ea typeface="+mj-ea"/>
                        </a:rPr>
                        <a:t>Oil content</a:t>
                      </a:r>
                    </a:p>
                    <a:p>
                      <a:pPr algn="ctr"/>
                      <a:r>
                        <a:rPr kumimoji="1" lang="en-US" altLang="ja-JP" sz="1200" b="0" dirty="0">
                          <a:latin typeface="+mj-ea"/>
                          <a:ea typeface="+mj-ea"/>
                        </a:rPr>
                        <a:t>(</a:t>
                      </a:r>
                      <a:r>
                        <a:rPr kumimoji="1" lang="en-US" altLang="ja-JP" sz="1200" b="0" dirty="0" err="1">
                          <a:latin typeface="+mj-ea"/>
                          <a:ea typeface="+mj-ea"/>
                        </a:rPr>
                        <a:t>wt</a:t>
                      </a:r>
                      <a:r>
                        <a:rPr kumimoji="1" lang="en-US" altLang="ja-JP" sz="1200" b="0" dirty="0">
                          <a:latin typeface="+mj-ea"/>
                          <a:ea typeface="+mj-ea"/>
                        </a:rPr>
                        <a:t>%)</a:t>
                      </a:r>
                      <a:r>
                        <a:rPr kumimoji="1" lang="en-US" altLang="ja-JP" sz="1200" b="0" kern="1200" dirty="0">
                          <a:solidFill>
                            <a:schemeClr val="lt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ja-JP" sz="1200" b="0" dirty="0">
                        <a:latin typeface="+mj-ea"/>
                        <a:ea typeface="+mj-e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latin typeface="+mj-ea"/>
                          <a:ea typeface="+mj-ea"/>
                        </a:rPr>
                        <a:t>Oil content</a:t>
                      </a:r>
                    </a:p>
                    <a:p>
                      <a:pPr algn="ctr"/>
                      <a:r>
                        <a:rPr kumimoji="1" lang="en-US" altLang="ja-JP" sz="1200" b="0" dirty="0">
                          <a:latin typeface="+mj-ea"/>
                          <a:ea typeface="+mj-ea"/>
                        </a:rPr>
                        <a:t>(g)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latin typeface="+mj-ea"/>
                          <a:ea typeface="+mj-ea"/>
                        </a:rPr>
                        <a:t>Total </a:t>
                      </a:r>
                    </a:p>
                    <a:p>
                      <a:pPr algn="ctr"/>
                      <a:r>
                        <a:rPr kumimoji="1" lang="en-US" altLang="ja-JP" sz="1200" b="0" dirty="0">
                          <a:latin typeface="+mj-ea"/>
                          <a:ea typeface="+mj-ea"/>
                        </a:rPr>
                        <a:t>(g)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562">
                <a:tc rowSpan="8">
                  <a:txBody>
                    <a:bodyPr/>
                    <a:lstStyle/>
                    <a:p>
                      <a:r>
                        <a:rPr kumimoji="1" lang="en-US" altLang="ja-JP" sz="1400" dirty="0"/>
                        <a:t>Upstream Felt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14</a:t>
                      </a:r>
                      <a:r>
                        <a:rPr kumimoji="1" lang="en-US" altLang="ja-JP" sz="1200" dirty="0"/>
                        <a:t>±0.14</a:t>
                      </a:r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17.7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600" dirty="0"/>
                        <a:t>45.6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8.8</a:t>
                      </a:r>
                      <a:r>
                        <a:rPr kumimoji="1" lang="en-US" altLang="ja-JP" sz="1200" dirty="0"/>
                        <a:t>±0.20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11.1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6.7±0.31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8.5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4.4±0.01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5.6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0.99±0.03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1.3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0.63±0.04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0.8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0.39±0.04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0.5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8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0.09</a:t>
                      </a:r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562">
                <a:tc row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Charcoal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Up.</a:t>
                      </a:r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0.020±0.003</a:t>
                      </a:r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0.8</a:t>
                      </a:r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600" dirty="0"/>
                        <a:t>2.1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Mid.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0.014±0.002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0.6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Lo.</a:t>
                      </a:r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0.016±0.001</a:t>
                      </a:r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0.7</a:t>
                      </a:r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562">
                <a:tc rowSpan="8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/>
                        <a:t>Downstream</a:t>
                      </a:r>
                      <a:r>
                        <a:rPr kumimoji="1" lang="en-US" altLang="ja-JP" sz="1100" baseline="0" dirty="0"/>
                        <a:t> Felt</a:t>
                      </a:r>
                      <a:endParaRPr kumimoji="1" lang="en-US" altLang="ja-JP" sz="11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0.16</a:t>
                      </a:r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0.2</a:t>
                      </a:r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600" dirty="0"/>
                        <a:t>0.3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0.05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&lt;0.01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0.01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&lt;0.01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0.01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&lt;0.01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0.01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&lt;0.01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0.01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&lt;0.01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0.01</a:t>
                      </a:r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3562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8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&lt;0.01</a:t>
                      </a:r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0.01</a:t>
                      </a:r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35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Total</a:t>
                      </a:r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48.0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pSp>
        <p:nvGrpSpPr>
          <p:cNvPr id="4" name="図形グループ 26"/>
          <p:cNvGrpSpPr/>
          <p:nvPr/>
        </p:nvGrpSpPr>
        <p:grpSpPr>
          <a:xfrm>
            <a:off x="366355" y="920818"/>
            <a:ext cx="2935272" cy="5280525"/>
            <a:chOff x="-3014133" y="705938"/>
            <a:chExt cx="2935272" cy="5280525"/>
          </a:xfrm>
        </p:grpSpPr>
        <p:grpSp>
          <p:nvGrpSpPr>
            <p:cNvPr id="5" name="図形グループ 27"/>
            <p:cNvGrpSpPr/>
            <p:nvPr/>
          </p:nvGrpSpPr>
          <p:grpSpPr>
            <a:xfrm>
              <a:off x="-3014133" y="890424"/>
              <a:ext cx="2918883" cy="4951576"/>
              <a:chOff x="2676352" y="1464528"/>
              <a:chExt cx="2918883" cy="4951576"/>
            </a:xfrm>
          </p:grpSpPr>
          <p:pic>
            <p:nvPicPr>
              <p:cNvPr id="15" name="図 14" descr="ADS図面2.tif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76352" y="1464528"/>
                <a:ext cx="2918883" cy="4951576"/>
              </a:xfrm>
              <a:prstGeom prst="rect">
                <a:avLst/>
              </a:prstGeom>
            </p:spPr>
          </p:pic>
          <p:sp>
            <p:nvSpPr>
              <p:cNvPr id="16" name="正方形/長方形 15"/>
              <p:cNvSpPr/>
              <p:nvPr/>
            </p:nvSpPr>
            <p:spPr>
              <a:xfrm>
                <a:off x="3263900" y="3029446"/>
                <a:ext cx="2235200" cy="1885950"/>
              </a:xfrm>
              <a:prstGeom prst="rect">
                <a:avLst/>
              </a:prstGeom>
              <a:blipFill rotWithShape="1">
                <a:blip r:embed="rId4">
                  <a:alphaModFix amt="23000"/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6" name="直線矢印コネクタ 5"/>
            <p:cNvCxnSpPr/>
            <p:nvPr/>
          </p:nvCxnSpPr>
          <p:spPr>
            <a:xfrm>
              <a:off x="-1297515" y="755650"/>
              <a:ext cx="0" cy="560793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-1238409" y="5532162"/>
              <a:ext cx="1159548" cy="400110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He outlet</a:t>
              </a:r>
              <a:endParaRPr kumimoji="1" lang="ja-JP" altLang="en-US" sz="2000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-1003065" y="977900"/>
              <a:ext cx="907816" cy="165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-952265" y="1259293"/>
              <a:ext cx="857015" cy="57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-141469" y="2036234"/>
              <a:ext cx="46219" cy="410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-139351" y="4349758"/>
              <a:ext cx="46219" cy="410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-986128" y="5490633"/>
              <a:ext cx="892996" cy="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1239039" y="705938"/>
              <a:ext cx="997645" cy="40011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He inlet</a:t>
              </a:r>
              <a:endParaRPr kumimoji="1" lang="ja-JP" altLang="en-US" sz="2000" dirty="0"/>
            </a:p>
          </p:txBody>
        </p:sp>
        <p:cxnSp>
          <p:nvCxnSpPr>
            <p:cNvPr id="8" name="直線矢印コネクタ 7"/>
            <p:cNvCxnSpPr/>
            <p:nvPr/>
          </p:nvCxnSpPr>
          <p:spPr>
            <a:xfrm flipH="1">
              <a:off x="-1297515" y="5204138"/>
              <a:ext cx="0" cy="782325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図形グループ 2"/>
          <p:cNvGrpSpPr/>
          <p:nvPr/>
        </p:nvGrpSpPr>
        <p:grpSpPr>
          <a:xfrm>
            <a:off x="3197570" y="650912"/>
            <a:ext cx="370748" cy="5213574"/>
            <a:chOff x="3459301" y="650912"/>
            <a:chExt cx="370748" cy="5213574"/>
          </a:xfrm>
        </p:grpSpPr>
        <p:cxnSp>
          <p:nvCxnSpPr>
            <p:cNvPr id="18" name="直線コネクタ 17"/>
            <p:cNvCxnSpPr/>
            <p:nvPr/>
          </p:nvCxnSpPr>
          <p:spPr>
            <a:xfrm flipV="1">
              <a:off x="3459301" y="650912"/>
              <a:ext cx="370748" cy="1600202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3516039" y="2662575"/>
              <a:ext cx="297722" cy="20372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V="1">
              <a:off x="3500750" y="3723256"/>
              <a:ext cx="304443" cy="841382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3500750" y="4975280"/>
              <a:ext cx="304443" cy="889206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テキスト ボックス 21"/>
          <p:cNvSpPr txBox="1"/>
          <p:nvPr/>
        </p:nvSpPr>
        <p:spPr>
          <a:xfrm>
            <a:off x="1273361" y="2301914"/>
            <a:ext cx="1505027" cy="369332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U</a:t>
            </a:r>
            <a:r>
              <a:rPr kumimoji="1" lang="en-US" altLang="ja-JP" dirty="0"/>
              <a:t>pstream Felt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17812" y="3451255"/>
            <a:ext cx="1907382" cy="369332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Activated charcoal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54084" y="4466290"/>
            <a:ext cx="1787412" cy="369332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Downstream Felt</a:t>
            </a:r>
            <a:endParaRPr kumimoji="1" lang="ja-JP" altLang="en-US" dirty="0"/>
          </a:p>
        </p:txBody>
      </p:sp>
      <p:grpSp>
        <p:nvGrpSpPr>
          <p:cNvPr id="26" name="図形グループ 47"/>
          <p:cNvGrpSpPr/>
          <p:nvPr/>
        </p:nvGrpSpPr>
        <p:grpSpPr>
          <a:xfrm>
            <a:off x="344922" y="5985705"/>
            <a:ext cx="3816849" cy="705581"/>
            <a:chOff x="426903" y="5914396"/>
            <a:chExt cx="3816849" cy="705581"/>
          </a:xfrm>
        </p:grpSpPr>
        <p:sp>
          <p:nvSpPr>
            <p:cNvPr id="27" name="角丸四角形 26"/>
            <p:cNvSpPr/>
            <p:nvPr/>
          </p:nvSpPr>
          <p:spPr>
            <a:xfrm>
              <a:off x="426903" y="5914396"/>
              <a:ext cx="3816849" cy="705581"/>
            </a:xfrm>
            <a:prstGeom prst="roundRect">
              <a:avLst>
                <a:gd name="adj" fmla="val 8709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786218" y="6054645"/>
              <a:ext cx="2793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FFFFFF"/>
                  </a:solidFill>
                </a:rPr>
                <a:t>Felt played a role of filter</a:t>
              </a:r>
            </a:p>
          </p:txBody>
        </p:sp>
      </p:grpSp>
      <p:sp>
        <p:nvSpPr>
          <p:cNvPr id="31" name="正方形/長方形 30"/>
          <p:cNvSpPr/>
          <p:nvPr/>
        </p:nvSpPr>
        <p:spPr>
          <a:xfrm>
            <a:off x="4468741" y="379622"/>
            <a:ext cx="510560" cy="241066"/>
          </a:xfrm>
          <a:prstGeom prst="rect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layer</a:t>
            </a:r>
            <a:endParaRPr kumimoji="1" lang="ja-JP" altLang="en-US" sz="1200" dirty="0"/>
          </a:p>
        </p:txBody>
      </p:sp>
      <p:graphicFrame>
        <p:nvGraphicFramePr>
          <p:cNvPr id="35" name="表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364229"/>
              </p:ext>
            </p:extLst>
          </p:nvPr>
        </p:nvGraphicFramePr>
        <p:xfrm>
          <a:off x="8798896" y="163533"/>
          <a:ext cx="952500" cy="57137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416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</a:rPr>
                        <a:t>Example of RIKEN (g)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6455"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600" dirty="0"/>
                        <a:t>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671"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600" dirty="0"/>
                        <a:t>111.9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4447"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600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6" name="表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166796"/>
              </p:ext>
            </p:extLst>
          </p:nvPr>
        </p:nvGraphicFramePr>
        <p:xfrm>
          <a:off x="8049344" y="163533"/>
          <a:ext cx="693940" cy="57137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3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416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</a:rPr>
                        <a:t>First ADS (g)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6455"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600" dirty="0"/>
                        <a:t>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671"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4447">
                <a:tc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" name="角丸四角形 36"/>
          <p:cNvSpPr/>
          <p:nvPr/>
        </p:nvSpPr>
        <p:spPr>
          <a:xfrm>
            <a:off x="6020318" y="2214935"/>
            <a:ext cx="1716867" cy="537366"/>
          </a:xfrm>
          <a:prstGeom prst="roundRect">
            <a:avLst>
              <a:gd name="adj" fmla="val 404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rgbClr val="FFFFFF"/>
                </a:solidFill>
              </a:rPr>
              <a:t>High siliceous glass fiber</a:t>
            </a:r>
            <a:endParaRPr kumimoji="1" lang="ja-JP" altLang="en-US" sz="2400" dirty="0"/>
          </a:p>
        </p:txBody>
      </p:sp>
      <p:sp>
        <p:nvSpPr>
          <p:cNvPr id="38" name="角丸四角形 37"/>
          <p:cNvSpPr/>
          <p:nvPr/>
        </p:nvSpPr>
        <p:spPr>
          <a:xfrm>
            <a:off x="8030791" y="2214935"/>
            <a:ext cx="1716867" cy="537366"/>
          </a:xfrm>
          <a:prstGeom prst="roundRect">
            <a:avLst>
              <a:gd name="adj" fmla="val 40458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Rock wool</a:t>
            </a:r>
            <a:endParaRPr kumimoji="1" lang="ja-JP" altLang="en-US" sz="2400" dirty="0"/>
          </a:p>
        </p:txBody>
      </p:sp>
      <p:grpSp>
        <p:nvGrpSpPr>
          <p:cNvPr id="41" name="グループ化 40"/>
          <p:cNvGrpSpPr/>
          <p:nvPr/>
        </p:nvGrpSpPr>
        <p:grpSpPr>
          <a:xfrm>
            <a:off x="366355" y="4642154"/>
            <a:ext cx="3816849" cy="1189967"/>
            <a:chOff x="2656108" y="4947040"/>
            <a:chExt cx="3816849" cy="1189967"/>
          </a:xfrm>
        </p:grpSpPr>
        <p:sp>
          <p:nvSpPr>
            <p:cNvPr id="42" name="角丸四角形 41"/>
            <p:cNvSpPr/>
            <p:nvPr/>
          </p:nvSpPr>
          <p:spPr>
            <a:xfrm>
              <a:off x="2656108" y="4947040"/>
              <a:ext cx="3816849" cy="1189967"/>
            </a:xfrm>
            <a:prstGeom prst="roundRect">
              <a:avLst>
                <a:gd name="adj" fmla="val 8709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2718634" y="5025011"/>
              <a:ext cx="36818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dirty="0">
                  <a:solidFill>
                    <a:srgbClr val="FFFFFF"/>
                  </a:solidFill>
                </a:rPr>
                <a:t>・</a:t>
              </a:r>
              <a:r>
                <a:rPr lang="en-US" altLang="ja-JP" sz="2000" dirty="0">
                  <a:solidFill>
                    <a:srgbClr val="FFFFFF"/>
                  </a:solidFill>
                </a:rPr>
                <a:t>ADS accumulated oil :</a:t>
              </a:r>
              <a:r>
                <a:rPr lang="ja-JP" altLang="en-US" sz="2000" dirty="0">
                  <a:solidFill>
                    <a:srgbClr val="FFFFFF"/>
                  </a:solidFill>
                </a:rPr>
                <a:t> </a:t>
              </a:r>
              <a:r>
                <a:rPr lang="en-US" altLang="ja-JP" sz="2000" dirty="0">
                  <a:solidFill>
                    <a:srgbClr val="FFFFFF"/>
                  </a:solidFill>
                </a:rPr>
                <a:t>48.0 g</a:t>
              </a:r>
            </a:p>
            <a:p>
              <a:r>
                <a:rPr lang="ja-JP" altLang="en-US" sz="2000" dirty="0">
                  <a:solidFill>
                    <a:srgbClr val="FFFFFF"/>
                  </a:solidFill>
                </a:rPr>
                <a:t>・</a:t>
              </a:r>
              <a:r>
                <a:rPr lang="en-US" altLang="ja-JP" sz="2000" dirty="0">
                  <a:solidFill>
                    <a:srgbClr val="FFFFFF"/>
                  </a:solidFill>
                </a:rPr>
                <a:t>HX(95g) + ADS(48g) = 143 g</a:t>
              </a:r>
            </a:p>
            <a:p>
              <a:r>
                <a:rPr lang="en-US" altLang="ja-JP" sz="2000" dirty="0">
                  <a:solidFill>
                    <a:srgbClr val="FFFFFF"/>
                  </a:solidFill>
                </a:rPr>
                <a:t>    Comparable: ~10ppb x 20000hr</a:t>
              </a:r>
              <a:endParaRPr lang="ja-JP" altLang="en-US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1C7ECDE7-BC5D-4092-A1FB-26A939B7B91A}"/>
              </a:ext>
            </a:extLst>
          </p:cNvPr>
          <p:cNvGrpSpPr/>
          <p:nvPr/>
        </p:nvGrpSpPr>
        <p:grpSpPr>
          <a:xfrm>
            <a:off x="366355" y="3771561"/>
            <a:ext cx="4646908" cy="646331"/>
            <a:chOff x="2656108" y="4947041"/>
            <a:chExt cx="3816849" cy="841382"/>
          </a:xfrm>
        </p:grpSpPr>
        <p:sp>
          <p:nvSpPr>
            <p:cNvPr id="45" name="角丸四角形 41">
              <a:extLst>
                <a:ext uri="{FF2B5EF4-FFF2-40B4-BE49-F238E27FC236}">
                  <a16:creationId xmlns:a16="http://schemas.microsoft.com/office/drawing/2014/main" id="{86FD7F3D-EDF7-4BAE-B1EE-D485CE4FB02E}"/>
                </a:ext>
              </a:extLst>
            </p:cNvPr>
            <p:cNvSpPr/>
            <p:nvPr/>
          </p:nvSpPr>
          <p:spPr>
            <a:xfrm>
              <a:off x="2656108" y="4947041"/>
              <a:ext cx="3816849" cy="841382"/>
            </a:xfrm>
            <a:prstGeom prst="roundRect">
              <a:avLst>
                <a:gd name="adj" fmla="val 8709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14C6DEFB-3733-4FC3-96A1-CE93300F4E8D}"/>
                </a:ext>
              </a:extLst>
            </p:cNvPr>
            <p:cNvSpPr txBox="1"/>
            <p:nvPr/>
          </p:nvSpPr>
          <p:spPr>
            <a:xfrm>
              <a:off x="2718634" y="5025011"/>
              <a:ext cx="36818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rgbClr val="FFFFFF"/>
                  </a:solidFill>
                </a:rPr>
                <a:t>95% of oil was trapped at upstream felt</a:t>
              </a:r>
              <a:endParaRPr lang="ja-JP" altLang="en-US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4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r="2752"/>
          <a:stretch/>
        </p:blipFill>
        <p:spPr>
          <a:xfrm>
            <a:off x="4768767" y="3406566"/>
            <a:ext cx="5137233" cy="3409162"/>
          </a:xfrm>
          <a:prstGeom prst="rect">
            <a:avLst/>
          </a:prstGeom>
        </p:spPr>
      </p:pic>
      <p:sp>
        <p:nvSpPr>
          <p:cNvPr id="74" name="テキスト ボックス 73"/>
          <p:cNvSpPr txBox="1"/>
          <p:nvPr/>
        </p:nvSpPr>
        <p:spPr>
          <a:xfrm>
            <a:off x="128464" y="146435"/>
            <a:ext cx="6585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Flowing element test of the felt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42178" y="1141033"/>
            <a:ext cx="5458894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ja-JP" sz="2400" kern="0" dirty="0">
                <a:ea typeface="メイリオ" panose="020B0604030504040204" pitchFamily="50" charset="-128"/>
                <a:cs typeface=".Hiragino Kaku Gothic Interface"/>
              </a:rPr>
              <a:t>Element test was carried out to confirm  the </a:t>
            </a:r>
            <a:r>
              <a:rPr lang="en-US" altLang="ja-JP" sz="2400" dirty="0">
                <a:ea typeface="メイリオ" panose="020B0604030504040204" pitchFamily="50" charset="-128"/>
              </a:rPr>
              <a:t>pressure drop due to the accumulated oil on the felt.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8472" y="2252404"/>
            <a:ext cx="47763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ea typeface="メイリオ" panose="020B0604030504040204" pitchFamily="50" charset="-128"/>
              </a:rPr>
              <a:t>・</a:t>
            </a:r>
            <a:r>
              <a:rPr kumimoji="1" lang="en-US" altLang="ja-JP" sz="2400" dirty="0">
                <a:ea typeface="メイリオ" panose="020B0604030504040204" pitchFamily="50" charset="-128"/>
              </a:rPr>
              <a:t>Case: with/without oil case</a:t>
            </a:r>
          </a:p>
          <a:p>
            <a:r>
              <a:rPr lang="ja-JP" altLang="en-US" sz="2400" dirty="0">
                <a:ea typeface="メイリオ" panose="020B0604030504040204" pitchFamily="50" charset="-128"/>
              </a:rPr>
              <a:t>・</a:t>
            </a:r>
            <a:r>
              <a:rPr lang="en-US" altLang="ja-JP" sz="2400" dirty="0">
                <a:ea typeface="メイリオ" panose="020B0604030504040204" pitchFamily="50" charset="-128"/>
              </a:rPr>
              <a:t>Flow; Nitrogen gas</a:t>
            </a:r>
          </a:p>
          <a:p>
            <a:r>
              <a:rPr lang="ja-JP" altLang="en-US" sz="2400" dirty="0">
                <a:ea typeface="メイリオ" panose="020B0604030504040204" pitchFamily="50" charset="-128"/>
              </a:rPr>
              <a:t>　　</a:t>
            </a:r>
            <a:r>
              <a:rPr lang="en-US" altLang="ja-JP" sz="2400" dirty="0">
                <a:ea typeface="メイリオ" panose="020B0604030504040204" pitchFamily="50" charset="-128"/>
              </a:rPr>
              <a:t>Temperature: 150K</a:t>
            </a:r>
          </a:p>
          <a:p>
            <a:r>
              <a:rPr lang="ja-JP" altLang="en-US" sz="2400" dirty="0">
                <a:ea typeface="メイリオ" panose="020B0604030504040204" pitchFamily="50" charset="-128"/>
              </a:rPr>
              <a:t>　　</a:t>
            </a:r>
            <a:r>
              <a:rPr lang="en-US" altLang="ja-JP" sz="2400" dirty="0">
                <a:ea typeface="メイリオ" panose="020B0604030504040204" pitchFamily="50" charset="-128"/>
              </a:rPr>
              <a:t>Pressure: 0.3MPa</a:t>
            </a:r>
          </a:p>
          <a:p>
            <a:r>
              <a:rPr lang="ja-JP" altLang="en-US" sz="2400" dirty="0">
                <a:ea typeface="メイリオ" panose="020B0604030504040204" pitchFamily="50" charset="-128"/>
              </a:rPr>
              <a:t>　　</a:t>
            </a:r>
            <a:r>
              <a:rPr lang="en-US" altLang="ja-JP" sz="2400" dirty="0">
                <a:ea typeface="メイリオ" panose="020B0604030504040204" pitchFamily="50" charset="-128"/>
              </a:rPr>
              <a:t>Mass flow rate: 8.3-14.8 Nm</a:t>
            </a:r>
            <a:r>
              <a:rPr lang="en-US" altLang="ja-JP" sz="2400" baseline="30000" dirty="0">
                <a:ea typeface="メイリオ" panose="020B0604030504040204" pitchFamily="50" charset="-128"/>
              </a:rPr>
              <a:t>3</a:t>
            </a:r>
            <a:r>
              <a:rPr lang="en-US" altLang="ja-JP" sz="2400" dirty="0">
                <a:ea typeface="メイリオ" panose="020B0604030504040204" pitchFamily="50" charset="-128"/>
              </a:rPr>
              <a:t>/h </a:t>
            </a:r>
          </a:p>
          <a:p>
            <a:r>
              <a:rPr kumimoji="1" lang="ja-JP" altLang="en-US" sz="2400" dirty="0">
                <a:ea typeface="メイリオ" panose="020B0604030504040204" pitchFamily="50" charset="-128"/>
              </a:rPr>
              <a:t>・</a:t>
            </a:r>
            <a:r>
              <a:rPr lang="en-US" altLang="ja-JP" sz="2400" dirty="0">
                <a:ea typeface="メイリオ" panose="020B0604030504040204" pitchFamily="50" charset="-128"/>
              </a:rPr>
              <a:t>Cooling by liquid nitrogen</a:t>
            </a:r>
            <a:endParaRPr kumimoji="1" lang="ja-JP" altLang="en-US" sz="2400" dirty="0">
              <a:ea typeface="メイリオ" panose="020B0604030504040204" pitchFamily="50" charset="-128"/>
            </a:endParaRPr>
          </a:p>
        </p:txBody>
      </p:sp>
      <p:sp>
        <p:nvSpPr>
          <p:cNvPr id="8" name="下矢印 7"/>
          <p:cNvSpPr/>
          <p:nvPr/>
        </p:nvSpPr>
        <p:spPr>
          <a:xfrm>
            <a:off x="1982217" y="4765733"/>
            <a:ext cx="952806" cy="399757"/>
          </a:xfrm>
          <a:prstGeom prst="downArrow">
            <a:avLst>
              <a:gd name="adj1" fmla="val 6054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992" y="1134661"/>
            <a:ext cx="5023185" cy="2271905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272480" y="5316072"/>
            <a:ext cx="4496288" cy="1008430"/>
          </a:xfrm>
          <a:prstGeom prst="roundRect">
            <a:avLst>
              <a:gd name="adj" fmla="val 8709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388632" y="5466344"/>
            <a:ext cx="4276336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ja-JP" sz="2400" dirty="0">
                <a:solidFill>
                  <a:schemeClr val="bg1"/>
                </a:solidFill>
                <a:ea typeface="メイリオ" panose="020B0604030504040204" pitchFamily="50" charset="-128"/>
              </a:rPr>
              <a:t>With oil case increased 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ja-JP" sz="2400" dirty="0">
                <a:solidFill>
                  <a:schemeClr val="bg1"/>
                </a:solidFill>
                <a:ea typeface="メイリオ" panose="020B0604030504040204" pitchFamily="50" charset="-128"/>
              </a:rPr>
              <a:t>                   differential pressure.</a:t>
            </a:r>
          </a:p>
        </p:txBody>
      </p:sp>
    </p:spTree>
    <p:extLst>
      <p:ext uri="{BB962C8B-B14F-4D97-AF65-F5344CB8AC3E}">
        <p14:creationId xmlns:p14="http://schemas.microsoft.com/office/powerpoint/2010/main" val="288452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</p:spPr>
        <p:txBody>
          <a:bodyPr/>
          <a:lstStyle/>
          <a:p>
            <a:fld id="{ACAECA7A-C8EA-4D13-9832-53DEC7922AF6}" type="slidenum">
              <a:rPr kumimoji="1" lang="en-US" altLang="ja-JP" smtClean="0"/>
              <a:t>16</a:t>
            </a:fld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254744"/>
            <a:ext cx="304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8. Consideration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3098" y="1402290"/>
            <a:ext cx="964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・ </a:t>
            </a:r>
            <a:r>
              <a:rPr lang="en-US" altLang="ja-JP" sz="2400" dirty="0"/>
              <a:t>ADS : Pressure drop occurred due to accumulated oil on surface of felt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3098" y="2708920"/>
            <a:ext cx="964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　・ </a:t>
            </a:r>
            <a:r>
              <a:rPr lang="en-US" altLang="ja-JP" sz="2400" dirty="0"/>
              <a:t>Pressure drop at ADS was </a:t>
            </a:r>
            <a:r>
              <a:rPr lang="en-US" altLang="ja-JP" sz="2400" dirty="0">
                <a:solidFill>
                  <a:srgbClr val="FF0000"/>
                </a:solidFill>
              </a:rPr>
              <a:t>7-8 times larger</a:t>
            </a:r>
            <a:r>
              <a:rPr lang="en-US" altLang="ja-JP" sz="2400" dirty="0"/>
              <a:t> than that at HX.</a:t>
            </a:r>
          </a:p>
          <a:p>
            <a:r>
              <a:rPr lang="ja-JP" altLang="en-US" sz="2400" dirty="0"/>
              <a:t>　・ </a:t>
            </a:r>
            <a:r>
              <a:rPr lang="en-US" altLang="ja-JP" sz="2400" dirty="0"/>
              <a:t>Pressure drops occurred same time at ADS and HX.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3098" y="2247255"/>
            <a:ext cx="964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・ </a:t>
            </a:r>
            <a:r>
              <a:rPr lang="en-US" altLang="ja-JP" sz="2400" dirty="0"/>
              <a:t>HX : 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13098" y="3747805"/>
            <a:ext cx="9649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/>
              <a:t>　 → </a:t>
            </a:r>
            <a:r>
              <a:rPr lang="en-US" altLang="ja-JP" sz="2400" dirty="0"/>
              <a:t>We don’t understand </a:t>
            </a:r>
          </a:p>
          <a:p>
            <a:r>
              <a:rPr lang="en-US" altLang="ja-JP" sz="2400" dirty="0"/>
              <a:t>          that large pressure drop of ADS affected on the performance of the HX. </a:t>
            </a:r>
          </a:p>
        </p:txBody>
      </p:sp>
    </p:spTree>
    <p:extLst>
      <p:ext uri="{BB962C8B-B14F-4D97-AF65-F5344CB8AC3E}">
        <p14:creationId xmlns:p14="http://schemas.microsoft.com/office/powerpoint/2010/main" val="166642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3073" t="58399" r="3073" b="9051"/>
          <a:stretch/>
        </p:blipFill>
        <p:spPr>
          <a:xfrm>
            <a:off x="438428" y="1205241"/>
            <a:ext cx="9085677" cy="153477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l="4541" t="13250" r="2339" b="8001"/>
          <a:stretch/>
        </p:blipFill>
        <p:spPr>
          <a:xfrm>
            <a:off x="443078" y="2693233"/>
            <a:ext cx="9184649" cy="383211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592311" y="6453336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ea typeface="メイリオ" panose="020B0604030504040204" pitchFamily="50" charset="-128"/>
              </a:rPr>
              <a:t>Operating time (days)</a:t>
            </a:r>
            <a:endParaRPr lang="ja-JP" altLang="en-US" sz="2000" dirty="0">
              <a:solidFill>
                <a:srgbClr val="FF0000"/>
              </a:solidFill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-907389" y="3501960"/>
            <a:ext cx="22915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ea typeface="メイリオ" panose="020B0604030504040204" pitchFamily="50" charset="-128"/>
              </a:rPr>
              <a:t>Pressure drop (</a:t>
            </a:r>
            <a:r>
              <a:rPr lang="en-US" altLang="ja-JP" sz="2000" dirty="0" err="1">
                <a:ea typeface="メイリオ" panose="020B0604030504040204" pitchFamily="50" charset="-128"/>
              </a:rPr>
              <a:t>kPa</a:t>
            </a:r>
            <a:r>
              <a:rPr lang="en-US" altLang="ja-JP" sz="2000" dirty="0">
                <a:ea typeface="メイリオ" panose="020B0604030504040204" pitchFamily="50" charset="-128"/>
              </a:rPr>
              <a:t>)</a:t>
            </a:r>
            <a:endParaRPr lang="ja-JP" altLang="en-US" sz="2000" dirty="0">
              <a:solidFill>
                <a:srgbClr val="FF0000"/>
              </a:solidFill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0" y="226419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7. Present status of pressure drop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560371" y="1629092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C000"/>
                </a:solidFill>
                <a:ea typeface="メイリオ" panose="020B0604030504040204" pitchFamily="50" charset="-128"/>
              </a:rPr>
              <a:t>2012.4-6</a:t>
            </a:r>
            <a:endParaRPr lang="ja-JP" altLang="en-US" sz="2000" dirty="0">
              <a:solidFill>
                <a:srgbClr val="FFC000"/>
              </a:solidFill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4181631" y="2054901"/>
            <a:ext cx="171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  <a:ea typeface="メイリオ" panose="020B0604030504040204" pitchFamily="50" charset="-128"/>
              </a:rPr>
              <a:t>2017.10-12</a:t>
            </a:r>
            <a:endParaRPr lang="ja-JP" altLang="en-US" sz="2000" dirty="0">
              <a:solidFill>
                <a:srgbClr val="00B050"/>
              </a:solidFill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7475069" y="2079928"/>
            <a:ext cx="2022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ea typeface="メイリオ" panose="020B0604030504040204" pitchFamily="50" charset="-128"/>
              </a:rPr>
              <a:t>2018.1- -&gt;</a:t>
            </a:r>
            <a:endParaRPr lang="ja-JP" altLang="en-US" sz="2000" dirty="0">
              <a:solidFill>
                <a:srgbClr val="FF0000"/>
              </a:solidFill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1978669" y="1559486"/>
            <a:ext cx="171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7030A0"/>
                </a:solidFill>
                <a:ea typeface="メイリオ" panose="020B0604030504040204" pitchFamily="50" charset="-128"/>
              </a:rPr>
              <a:t>2015.10-11</a:t>
            </a:r>
            <a:endParaRPr lang="ja-JP" altLang="en-US" sz="2000" dirty="0">
              <a:solidFill>
                <a:srgbClr val="7030A0"/>
              </a:solidFill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560371" y="5189862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C000"/>
                </a:solidFill>
                <a:ea typeface="メイリオ" panose="020B0604030504040204" pitchFamily="50" charset="-128"/>
              </a:rPr>
              <a:t>2012.4-6</a:t>
            </a:r>
            <a:endParaRPr lang="ja-JP" altLang="en-US" sz="2000" dirty="0">
              <a:solidFill>
                <a:srgbClr val="FFC000"/>
              </a:solidFill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4181631" y="5718019"/>
            <a:ext cx="171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  <a:ea typeface="メイリオ" panose="020B0604030504040204" pitchFamily="50" charset="-128"/>
              </a:rPr>
              <a:t>2017.10-12</a:t>
            </a:r>
            <a:endParaRPr lang="ja-JP" altLang="en-US" sz="2000" dirty="0">
              <a:solidFill>
                <a:srgbClr val="00B050"/>
              </a:solidFill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7475071" y="5718019"/>
            <a:ext cx="1335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ea typeface="メイリオ" panose="020B0604030504040204" pitchFamily="50" charset="-128"/>
              </a:rPr>
              <a:t>2018.1- -&gt;</a:t>
            </a:r>
            <a:endParaRPr lang="ja-JP" altLang="en-US" sz="2000" dirty="0">
              <a:solidFill>
                <a:srgbClr val="FF0000"/>
              </a:solidFill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2051964" y="3354025"/>
            <a:ext cx="171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7030A0"/>
                </a:solidFill>
                <a:ea typeface="メイリオ" panose="020B0604030504040204" pitchFamily="50" charset="-128"/>
              </a:rPr>
              <a:t>2015.10-11</a:t>
            </a:r>
            <a:endParaRPr lang="ja-JP" altLang="en-US" sz="2000" dirty="0">
              <a:solidFill>
                <a:srgbClr val="7030A0"/>
              </a:solidFill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992560" y="961564"/>
            <a:ext cx="194421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ja-JP" sz="2800" dirty="0">
                <a:ea typeface="メイリオ" panose="020B0604030504040204" pitchFamily="50" charset="-128"/>
              </a:rPr>
              <a:t>HX1+HX2</a:t>
            </a:r>
            <a:endParaRPr lang="ja-JP" altLang="en-US" sz="2800" dirty="0"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1006561" y="2662722"/>
            <a:ext cx="194421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ja-JP" sz="2800" dirty="0">
                <a:ea typeface="メイリオ" panose="020B0604030504040204" pitchFamily="50" charset="-128"/>
              </a:rPr>
              <a:t>ADS</a:t>
            </a:r>
            <a:endParaRPr lang="ja-JP" altLang="en-US" sz="2800" dirty="0"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4528415" y="3419357"/>
            <a:ext cx="4752528" cy="120032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ea typeface="メイリオ" panose="020B0604030504040204" pitchFamily="50" charset="-128"/>
              </a:rPr>
              <a:t>・</a:t>
            </a:r>
            <a:r>
              <a:rPr lang="en-US" altLang="ja-JP" sz="2400" dirty="0">
                <a:ea typeface="メイリオ" panose="020B0604030504040204" pitchFamily="50" charset="-128"/>
              </a:rPr>
              <a:t>No pressure drop increase</a:t>
            </a:r>
          </a:p>
          <a:p>
            <a:pPr>
              <a:lnSpc>
                <a:spcPct val="150000"/>
              </a:lnSpc>
            </a:pPr>
            <a:r>
              <a:rPr lang="ja-JP" altLang="en-US" sz="2400" dirty="0">
                <a:ea typeface="メイリオ" panose="020B0604030504040204" pitchFamily="50" charset="-128"/>
              </a:rPr>
              <a:t>・</a:t>
            </a:r>
            <a:r>
              <a:rPr lang="en-US" altLang="ja-JP" sz="2400" dirty="0">
                <a:ea typeface="メイリオ" panose="020B0604030504040204" pitchFamily="50" charset="-128"/>
              </a:rPr>
              <a:t>No performance degradation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A268-1B78-4F62-991E-360BCA9FE92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4489727" y="2859768"/>
            <a:ext cx="4723987" cy="58907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b="1" dirty="0">
                <a:ea typeface="メイリオ" panose="020B0604030504040204" pitchFamily="50" charset="-128"/>
              </a:rPr>
              <a:t>Performance has been recovered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8597266" y="5718019"/>
            <a:ext cx="660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ea typeface="メイリオ" panose="020B0604030504040204" pitchFamily="50" charset="-128"/>
              </a:rPr>
              <a:t>July</a:t>
            </a:r>
            <a:endParaRPr lang="ja-JP" altLang="en-US" sz="2000" dirty="0">
              <a:solidFill>
                <a:srgbClr val="FF0000"/>
              </a:solidFill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B19F87-9E8D-4A7D-B921-59488070B4C0}"/>
              </a:ext>
            </a:extLst>
          </p:cNvPr>
          <p:cNvSpPr txBox="1"/>
          <p:nvPr/>
        </p:nvSpPr>
        <p:spPr>
          <a:xfrm>
            <a:off x="8597266" y="2083707"/>
            <a:ext cx="660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ea typeface="メイリオ" panose="020B0604030504040204" pitchFamily="50" charset="-128"/>
              </a:rPr>
              <a:t>July</a:t>
            </a:r>
            <a:endParaRPr lang="ja-JP" altLang="en-US" sz="2000" dirty="0">
              <a:solidFill>
                <a:srgbClr val="FF0000"/>
              </a:solidFill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512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94098" y="194973"/>
            <a:ext cx="2671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9. Summary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969224" y="6381328"/>
            <a:ext cx="2311400" cy="365125"/>
          </a:xfrm>
        </p:spPr>
        <p:txBody>
          <a:bodyPr/>
          <a:lstStyle/>
          <a:p>
            <a:fld id="{4690A268-1B78-4F62-991E-360BCA9FE92A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284609" y="1233102"/>
            <a:ext cx="899632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ja-JP" sz="2400" dirty="0">
                <a:ea typeface="メイリオ" panose="020B0604030504040204" pitchFamily="50" charset="-128"/>
              </a:rPr>
              <a:t>Although amount of oil accumulation at ADS and HX was small,</a:t>
            </a:r>
          </a:p>
          <a:p>
            <a:pPr>
              <a:spcBef>
                <a:spcPts val="600"/>
              </a:spcBef>
            </a:pPr>
            <a:r>
              <a:rPr lang="en-US" altLang="ja-JP" sz="2400" dirty="0">
                <a:ea typeface="メイリオ" panose="020B0604030504040204" pitchFamily="50" charset="-128"/>
              </a:rPr>
              <a:t>          (Oil concentration in He was within design value,)</a:t>
            </a:r>
          </a:p>
          <a:p>
            <a:pPr>
              <a:spcBef>
                <a:spcPts val="600"/>
              </a:spcBef>
            </a:pPr>
            <a:r>
              <a:rPr lang="en-US" altLang="ja-JP" sz="2400" dirty="0">
                <a:ea typeface="メイリオ" panose="020B0604030504040204" pitchFamily="50" charset="-128"/>
              </a:rPr>
              <a:t>         performance degradation of refrigerator was occurred.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79625" y="5301208"/>
            <a:ext cx="9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ja-JP" sz="2400" dirty="0">
                <a:ea typeface="メイリオ" panose="020B0604030504040204" pitchFamily="50" charset="-128"/>
              </a:rPr>
              <a:t>We are still making effort to investigate the cause.</a:t>
            </a:r>
            <a:endParaRPr lang="en-US" altLang="ja-JP" sz="2400" u="sng" dirty="0">
              <a:ea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79625" y="2870143"/>
            <a:ext cx="934548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ja-JP" sz="2400" dirty="0">
                <a:ea typeface="メイリオ" panose="020B0604030504040204" pitchFamily="50" charset="-128"/>
              </a:rPr>
              <a:t>Cause of large pressure drop at ADS was due to oil on surface of felt.</a:t>
            </a:r>
          </a:p>
          <a:p>
            <a:pPr>
              <a:spcBef>
                <a:spcPts val="600"/>
              </a:spcBef>
            </a:pPr>
            <a:r>
              <a:rPr lang="ja-JP" altLang="en-US" sz="2400" dirty="0"/>
              <a:t>　     →</a:t>
            </a:r>
            <a:r>
              <a:rPr lang="en-US" altLang="ja-JP" sz="2400" dirty="0">
                <a:ea typeface="メイリオ" panose="020B0604030504040204" pitchFamily="50" charset="-128"/>
              </a:rPr>
              <a:t> Improvement of ADS by changing felt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79625" y="4165706"/>
            <a:ext cx="9000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ja-JP" sz="2400" dirty="0">
                <a:ea typeface="メイリオ" panose="020B0604030504040204" pitchFamily="50" charset="-128"/>
              </a:rPr>
              <a:t>It’s under consideration whether large pressure drop at ADS affected performance degradation of HX.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2C49E7-89A6-45B7-9AFD-F0F9C155335A}"/>
              </a:ext>
            </a:extLst>
          </p:cNvPr>
          <p:cNvSpPr/>
          <p:nvPr/>
        </p:nvSpPr>
        <p:spPr>
          <a:xfrm>
            <a:off x="279625" y="6150495"/>
            <a:ext cx="9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ja-JP" sz="2400" dirty="0">
                <a:ea typeface="メイリオ" panose="020B0604030504040204" pitchFamily="50" charset="-128"/>
              </a:rPr>
              <a:t>Thank you for your attention </a:t>
            </a:r>
          </a:p>
        </p:txBody>
      </p:sp>
    </p:spTree>
    <p:extLst>
      <p:ext uri="{BB962C8B-B14F-4D97-AF65-F5344CB8AC3E}">
        <p14:creationId xmlns:p14="http://schemas.microsoft.com/office/powerpoint/2010/main" val="399436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A268-1B78-4F62-991E-360BCA9FE92A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0" y="73381"/>
            <a:ext cx="96872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Oil based troubles in other facilities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99269" y="3021996"/>
            <a:ext cx="4834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>
                <a:ea typeface="メイリオ" panose="020B0604030504040204" pitchFamily="50" charset="-128"/>
              </a:rPr>
              <a:t>Degradation of cooling power from 2005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5164357" y="1920644"/>
            <a:ext cx="4643409" cy="2869624"/>
            <a:chOff x="5169024" y="1181039"/>
            <a:chExt cx="4643409" cy="2869624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/>
            <a:srcRect t="25579" r="2321"/>
            <a:stretch/>
          </p:blipFill>
          <p:spPr>
            <a:xfrm>
              <a:off x="5169024" y="1181039"/>
              <a:ext cx="4643409" cy="2593006"/>
            </a:xfrm>
            <a:prstGeom prst="rect">
              <a:avLst/>
            </a:prstGeom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5267862" y="3681331"/>
              <a:ext cx="4419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i="1" dirty="0">
                  <a:ea typeface="メイリオ" panose="020B0604030504040204" pitchFamily="50" charset="-128"/>
                </a:rPr>
                <a:t>(AIP Conf. Proc. 1218, pp.1410-1417, 2010)</a:t>
              </a:r>
              <a:endParaRPr kumimoji="1" lang="ja-JP" altLang="en-US" i="1" dirty="0">
                <a:ea typeface="メイリオ" panose="020B0604030504040204" pitchFamily="50" charset="-128"/>
              </a:endParaRP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98606" y="3958034"/>
            <a:ext cx="3636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ea typeface="メイリオ" panose="020B0604030504040204" pitchFamily="50" charset="-128"/>
              </a:rPr>
              <a:t>(2) CERN: CMS refrigerator </a:t>
            </a:r>
            <a:endParaRPr kumimoji="1" lang="ja-JP" altLang="en-US" sz="2400" dirty="0">
              <a:solidFill>
                <a:srgbClr val="0000FF"/>
              </a:solidFill>
              <a:ea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949012" y="2316653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Capacity: 620 W@4.5K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He flow:  140 g/sec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949012" y="4411666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Capacity: 1.5 kW@4.5K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He flow: 220g/sec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446388" y="5123188"/>
            <a:ext cx="36425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u="sng" dirty="0"/>
              <a:t>Commissioning in 2004</a:t>
            </a:r>
          </a:p>
          <a:p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/>
              <a:t>Amount of oil :</a:t>
            </a:r>
            <a:r>
              <a:rPr lang="ja-JP" altLang="en-US" sz="2000" dirty="0"/>
              <a:t> ～</a:t>
            </a:r>
            <a:r>
              <a:rPr lang="en-US" altLang="ja-JP" sz="2000" dirty="0"/>
              <a:t>2 kg</a:t>
            </a:r>
          </a:p>
          <a:p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/>
              <a:t>Concentration : 750 ppm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864133" y="5758594"/>
            <a:ext cx="1798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>
                <a:ea typeface="メイリオ" panose="020B0604030504040204" pitchFamily="50" charset="-128"/>
              </a:rPr>
              <a:t>(</a:t>
            </a:r>
            <a:r>
              <a:rPr lang="en-US" altLang="ja-JP" i="1" dirty="0" err="1">
                <a:ea typeface="メイリオ" panose="020B0604030504040204" pitchFamily="50" charset="-128"/>
              </a:rPr>
              <a:t>Cryo</a:t>
            </a:r>
            <a:r>
              <a:rPr lang="en-US" altLang="ja-JP" i="1" dirty="0">
                <a:ea typeface="メイリオ" panose="020B0604030504040204" pitchFamily="50" charset="-128"/>
              </a:rPr>
              <a:t>-Ops 2016)</a:t>
            </a:r>
            <a:endParaRPr kumimoji="1" lang="ja-JP" altLang="en-US" i="1" dirty="0">
              <a:ea typeface="メイリオ" panose="020B0604030504040204" pitchFamily="50" charset="-128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6654274" y="3068177"/>
            <a:ext cx="504056" cy="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6649145" y="2768481"/>
            <a:ext cx="504056" cy="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2436493" y="5758595"/>
            <a:ext cx="644299" cy="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2436493" y="6072752"/>
            <a:ext cx="860323" cy="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3600768" y="5123188"/>
            <a:ext cx="36425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u="sng" dirty="0"/>
              <a:t>2015 degradation</a:t>
            </a:r>
          </a:p>
          <a:p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/>
              <a:t>Amount of oil :</a:t>
            </a:r>
            <a:r>
              <a:rPr lang="ja-JP" altLang="en-US" sz="2000" dirty="0"/>
              <a:t> </a:t>
            </a:r>
            <a:r>
              <a:rPr lang="en-US" altLang="ja-JP" sz="2000" dirty="0"/>
              <a:t>375 g</a:t>
            </a:r>
          </a:p>
          <a:p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/>
              <a:t>Concentration : &lt;10 ppb</a:t>
            </a:r>
          </a:p>
        </p:txBody>
      </p:sp>
      <p:cxnSp>
        <p:nvCxnSpPr>
          <p:cNvPr id="34" name="直線コネクタ 33"/>
          <p:cNvCxnSpPr/>
          <p:nvPr/>
        </p:nvCxnSpPr>
        <p:spPr>
          <a:xfrm flipV="1">
            <a:off x="5532897" y="5758595"/>
            <a:ext cx="644299" cy="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V="1">
            <a:off x="5532897" y="6072752"/>
            <a:ext cx="860323" cy="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98606" y="6356351"/>
            <a:ext cx="793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ea typeface="メイリオ" panose="020B0604030504040204" pitchFamily="50" charset="-128"/>
              </a:rPr>
              <a:t>In our case, it occurred even small amount of oil accumulation.</a:t>
            </a:r>
            <a:endParaRPr kumimoji="1" lang="ja-JP" altLang="en-US" sz="2400" dirty="0">
              <a:solidFill>
                <a:srgbClr val="0000FF"/>
              </a:solidFill>
              <a:ea typeface="メイリオ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D6DD9C6-B1EC-47B3-86BB-1E8C61DC37E1}"/>
              </a:ext>
            </a:extLst>
          </p:cNvPr>
          <p:cNvSpPr/>
          <p:nvPr/>
        </p:nvSpPr>
        <p:spPr>
          <a:xfrm>
            <a:off x="98234" y="972828"/>
            <a:ext cx="5794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>
                <a:ea typeface="メイリオ" panose="020B0604030504040204" pitchFamily="50" charset="-128"/>
              </a:rPr>
              <a:t>Large amount of oil released from compressor</a:t>
            </a:r>
          </a:p>
          <a:p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>
                <a:ea typeface="メイリオ" panose="020B0604030504040204" pitchFamily="50" charset="-128"/>
              </a:rPr>
              <a:t>Accumulated oil inside heat exchanger</a:t>
            </a:r>
            <a:endParaRPr lang="ja-JP" altLang="en-US" sz="2000" dirty="0"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8606" y="1829144"/>
            <a:ext cx="566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ea typeface="メイリオ" panose="020B0604030504040204" pitchFamily="50" charset="-128"/>
              </a:rPr>
              <a:t>(1) RIKEN: Cryogenic cooling system for SRC</a:t>
            </a:r>
            <a:endParaRPr kumimoji="1" lang="ja-JP" altLang="en-US" sz="2400" dirty="0">
              <a:solidFill>
                <a:srgbClr val="0000FF"/>
              </a:solidFill>
              <a:ea typeface="メイリオ" panose="020B0604030504040204" pitchFamily="50" charset="-128"/>
            </a:endParaRPr>
          </a:p>
        </p:txBody>
      </p:sp>
      <p:sp>
        <p:nvSpPr>
          <p:cNvPr id="39" name="四角形吹き出し 21">
            <a:extLst>
              <a:ext uri="{FF2B5EF4-FFF2-40B4-BE49-F238E27FC236}">
                <a16:creationId xmlns:a16="http://schemas.microsoft.com/office/drawing/2014/main" id="{0AD00ECA-3B2C-4BFC-A645-3EB4DF3516E9}"/>
              </a:ext>
            </a:extLst>
          </p:cNvPr>
          <p:cNvSpPr/>
          <p:nvPr/>
        </p:nvSpPr>
        <p:spPr>
          <a:xfrm>
            <a:off x="7212022" y="3592672"/>
            <a:ext cx="2610555" cy="456293"/>
          </a:xfrm>
          <a:prstGeom prst="wedgeRectCallout">
            <a:avLst>
              <a:gd name="adj1" fmla="val -27663"/>
              <a:gd name="adj2" fmla="val -17316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000" dirty="0"/>
              <a:t>It works well up to now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854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21" grpId="0"/>
      <p:bldP spid="33" grpId="0"/>
      <p:bldP spid="36" grpId="0"/>
      <p:bldP spid="37" grpId="0"/>
      <p:bldP spid="26" grpId="0"/>
      <p:bldP spid="38" grpId="0"/>
      <p:bldP spid="29" grpId="0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337692" y="18864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Contents</a:t>
            </a:r>
            <a:endParaRPr kumimoji="1"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60512" y="980728"/>
            <a:ext cx="7351612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ja-JP" sz="2400" dirty="0">
                <a:ea typeface="メイリオ" panose="020B0604030504040204" pitchFamily="50" charset="-128"/>
              </a:rPr>
              <a:t>Outline of J-PARC 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ja-JP" sz="2400" dirty="0">
                <a:ea typeface="メイリオ" panose="020B0604030504040204" pitchFamily="50" charset="-128"/>
              </a:rPr>
              <a:t>Outline of cryogenic hydrogen system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ja-JP" sz="2400" dirty="0">
                <a:ea typeface="メイリオ" panose="020B0604030504040204" pitchFamily="50" charset="-128"/>
              </a:rPr>
              <a:t>Performance degradation of refrigerator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ja-JP" sz="2400" dirty="0">
                <a:ea typeface="メイリオ" panose="020B0604030504040204" pitchFamily="50" charset="-128"/>
              </a:rPr>
              <a:t>Investigations of cause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ja-JP" sz="2400" dirty="0">
                <a:ea typeface="メイリオ" panose="020B0604030504040204" pitchFamily="50" charset="-128"/>
              </a:rPr>
              <a:t>Measures for performance degradation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ja-JP" sz="2400" dirty="0">
                <a:ea typeface="メイリオ" panose="020B0604030504040204" pitchFamily="50" charset="-128"/>
              </a:rPr>
              <a:t>Consideration 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ja-JP" sz="2400" dirty="0">
                <a:ea typeface="メイリオ" panose="020B0604030504040204" pitchFamily="50" charset="-128"/>
              </a:rPr>
              <a:t>Present status of pressure drop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ja-JP" sz="2400" dirty="0">
                <a:ea typeface="メイリオ" panose="020B0604030504040204" pitchFamily="50" charset="-128"/>
              </a:rPr>
              <a:t>Summary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A268-1B78-4F62-991E-360BCA9FE92A}" type="slidenum">
              <a:rPr kumimoji="1" lang="ja-JP" altLang="en-US" smtClean="0">
                <a:latin typeface="+mj-ea"/>
                <a:ea typeface="+mj-ea"/>
              </a:rPr>
              <a:t>3</a:t>
            </a:fld>
            <a:endParaRPr kumimoji="1" lang="ja-JP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31115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A268-1B78-4F62-991E-360BCA9FE92A}" type="slidenum">
              <a:rPr kumimoji="1" lang="ja-JP" altLang="en-US" smtClean="0">
                <a:latin typeface="+mj-ea"/>
                <a:ea typeface="+mj-ea"/>
              </a:rPr>
              <a:t>4</a:t>
            </a:fld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5" name="Text Box 46"/>
          <p:cNvSpPr txBox="1">
            <a:spLocks noChangeArrowheads="1"/>
          </p:cNvSpPr>
          <p:nvPr/>
        </p:nvSpPr>
        <p:spPr bwMode="auto">
          <a:xfrm>
            <a:off x="0" y="68619"/>
            <a:ext cx="97055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 Outline of high-intensity neutron source at J-PARC</a:t>
            </a:r>
          </a:p>
        </p:txBody>
      </p:sp>
      <p:grpSp>
        <p:nvGrpSpPr>
          <p:cNvPr id="27" name="グループ化 26"/>
          <p:cNvGrpSpPr/>
          <p:nvPr/>
        </p:nvGrpSpPr>
        <p:grpSpPr>
          <a:xfrm>
            <a:off x="0" y="991516"/>
            <a:ext cx="9906000" cy="5870364"/>
            <a:chOff x="0" y="991516"/>
            <a:chExt cx="9906000" cy="5870364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18782"/>
              <a:ext cx="9906000" cy="5443098"/>
            </a:xfrm>
            <a:prstGeom prst="rect">
              <a:avLst/>
            </a:prstGeom>
          </p:spPr>
        </p:pic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4892359" y="4052763"/>
              <a:ext cx="3483616" cy="646331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 w="50800">
              <a:noFill/>
              <a:miter lim="800000"/>
              <a:headEnd/>
              <a:tailEnd/>
            </a:ln>
            <a:effectLst/>
            <a:extLst/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Materials and Life Science Experimental Facility</a:t>
              </a:r>
              <a:endPara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1040045" y="3818981"/>
              <a:ext cx="1094665" cy="34860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ffectLst/>
            <a:extLst/>
          </p:spPr>
          <p:txBody>
            <a:bodyPr wrap="square" lIns="70912" tIns="35456" rIns="70912" bIns="35456" anchor="ctr" anchorCtr="0">
              <a:spAutoFit/>
            </a:bodyPr>
            <a:lstStyle>
              <a:lvl1pPr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473075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946150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417638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1890713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3479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8051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2623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7195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800" dirty="0" err="1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Linac</a:t>
              </a:r>
              <a:endParaRPr lang="ja-JP" altLang="en-US" sz="1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0" name="Text Box 26"/>
            <p:cNvSpPr txBox="1">
              <a:spLocks noChangeArrowheads="1"/>
            </p:cNvSpPr>
            <p:nvPr/>
          </p:nvSpPr>
          <p:spPr bwMode="auto">
            <a:xfrm>
              <a:off x="2134710" y="2977749"/>
              <a:ext cx="2193386" cy="34860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ffectLst/>
            <a:extLst/>
          </p:spPr>
          <p:txBody>
            <a:bodyPr wrap="none" lIns="70912" tIns="35456" rIns="70912" bIns="35456" anchor="ctr" anchorCtr="0">
              <a:spAutoFit/>
            </a:bodyPr>
            <a:lstStyle>
              <a:lvl1pPr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473075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946150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417638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1890713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3479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8051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2623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7195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3GeV Synchrotron</a:t>
              </a:r>
              <a:endParaRPr lang="ja-JP" altLang="en-US" sz="1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Text Box 30"/>
            <p:cNvSpPr txBox="1">
              <a:spLocks noChangeArrowheads="1"/>
            </p:cNvSpPr>
            <p:nvPr/>
          </p:nvSpPr>
          <p:spPr bwMode="auto">
            <a:xfrm>
              <a:off x="4989340" y="2379795"/>
              <a:ext cx="2336053" cy="34860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ffectLst/>
            <a:extLst/>
          </p:spPr>
          <p:txBody>
            <a:bodyPr wrap="none" lIns="70912" tIns="35456" rIns="70912" bIns="35456" anchor="ctr" anchorCtr="0">
              <a:spAutoFit/>
            </a:bodyPr>
            <a:lstStyle>
              <a:lvl1pPr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473075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946150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417638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1890713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3479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8051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2623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7195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50GeV Synchrotron</a:t>
              </a:r>
              <a:endParaRPr lang="ja-JP" altLang="en-US" sz="1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Text Box 32"/>
            <p:cNvSpPr txBox="1">
              <a:spLocks noChangeArrowheads="1"/>
            </p:cNvSpPr>
            <p:nvPr/>
          </p:nvSpPr>
          <p:spPr bwMode="auto">
            <a:xfrm>
              <a:off x="8265368" y="2484699"/>
              <a:ext cx="1640632" cy="90260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ffectLst/>
            <a:extLst/>
          </p:spPr>
          <p:txBody>
            <a:bodyPr wrap="square" lIns="70912" tIns="35456" rIns="70912" bIns="35456" anchor="ctr" anchorCtr="0">
              <a:spAutoFit/>
            </a:bodyPr>
            <a:lstStyle>
              <a:lvl1pPr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473075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946150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417638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1890713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3479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8051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2623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7195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Hadron Experimental Facility</a:t>
              </a:r>
              <a:endParaRPr lang="ja-JP" altLang="en-US" sz="1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Text Box 34"/>
            <p:cNvSpPr txBox="1">
              <a:spLocks noChangeArrowheads="1"/>
            </p:cNvSpPr>
            <p:nvPr/>
          </p:nvSpPr>
          <p:spPr bwMode="auto">
            <a:xfrm>
              <a:off x="2926079" y="5476180"/>
              <a:ext cx="2160239" cy="62560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ffectLst/>
            <a:extLst/>
          </p:spPr>
          <p:txBody>
            <a:bodyPr wrap="square" lIns="70912" tIns="35456" rIns="70912" bIns="35456" anchor="ctr" anchorCtr="0">
              <a:spAutoFit/>
            </a:bodyPr>
            <a:lstStyle>
              <a:lvl1pPr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473075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946150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417638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1890713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3479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8051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2623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7195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Neutrino Beams to </a:t>
              </a:r>
              <a:r>
                <a:rPr lang="en-US" altLang="ja-JP" sz="1800" dirty="0" err="1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Kamioka</a:t>
              </a:r>
              <a:endParaRPr lang="ja-JP" altLang="en-US" sz="1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>
              <a:off x="227016" y="4581128"/>
              <a:ext cx="2710875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1040045" y="4610894"/>
              <a:ext cx="1022154" cy="34860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ffectLst/>
            <a:extLst/>
          </p:spPr>
          <p:txBody>
            <a:bodyPr wrap="square" lIns="70912" tIns="35456" rIns="70912" bIns="35456" anchor="ctr" anchorCtr="0">
              <a:spAutoFit/>
            </a:bodyPr>
            <a:lstStyle>
              <a:lvl1pPr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473075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946150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417638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1890713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3479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8051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2623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7195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300m</a:t>
              </a:r>
              <a:endParaRPr lang="ja-JP" altLang="en-US" sz="1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2937891" y="1489850"/>
              <a:ext cx="1800200" cy="34860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ffectLst/>
            <a:extLst/>
          </p:spPr>
          <p:txBody>
            <a:bodyPr wrap="square" lIns="70912" tIns="35456" rIns="70912" bIns="35456" anchor="ctr" anchorCtr="0">
              <a:spAutoFit/>
            </a:bodyPr>
            <a:lstStyle>
              <a:lvl1pPr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473075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946150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417638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1890713" defTabSz="9461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3479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8051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2623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719513" defTabSz="94615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sz="1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Pacific ocean</a:t>
              </a:r>
              <a:endParaRPr lang="ja-JP" altLang="en-US" sz="18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848544" y="991516"/>
              <a:ext cx="849694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J-PARC </a:t>
              </a:r>
              <a:r>
                <a:rPr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lang="en-US" altLang="ja-JP" sz="2400" u="sng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J</a:t>
              </a:r>
              <a:r>
                <a:rPr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apan </a:t>
              </a:r>
              <a:r>
                <a:rPr lang="en-US" altLang="ja-JP" sz="2400" u="sng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P</a:t>
              </a:r>
              <a:r>
                <a:rPr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roton </a:t>
              </a:r>
              <a:r>
                <a:rPr lang="en-US" altLang="ja-JP" sz="2400" u="sng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ccelerator </a:t>
              </a:r>
              <a:r>
                <a:rPr lang="en-US" altLang="ja-JP" sz="2400" u="sng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R</a:t>
              </a:r>
              <a:r>
                <a:rPr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esearch </a:t>
              </a:r>
              <a:r>
                <a:rPr lang="en-US" altLang="ja-JP" sz="2400" u="sng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C</a:t>
              </a:r>
              <a:r>
                <a:rPr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omplex)</a:t>
              </a:r>
              <a:endParaRPr lang="ja-JP" altLang="en-US" sz="2400" dirty="0"/>
            </a:p>
          </p:txBody>
        </p:sp>
      </p:grpSp>
      <p:grpSp>
        <p:nvGrpSpPr>
          <p:cNvPr id="36" name="グループ化 35"/>
          <p:cNvGrpSpPr/>
          <p:nvPr/>
        </p:nvGrpSpPr>
        <p:grpSpPr>
          <a:xfrm>
            <a:off x="5086318" y="4679726"/>
            <a:ext cx="3384376" cy="1219697"/>
            <a:chOff x="5086318" y="4679726"/>
            <a:chExt cx="3384376" cy="1219697"/>
          </a:xfrm>
        </p:grpSpPr>
        <p:sp>
          <p:nvSpPr>
            <p:cNvPr id="33" name="Rectangle 86"/>
            <p:cNvSpPr>
              <a:spLocks noChangeArrowheads="1"/>
            </p:cNvSpPr>
            <p:nvPr/>
          </p:nvSpPr>
          <p:spPr bwMode="auto">
            <a:xfrm>
              <a:off x="5086318" y="4699094"/>
              <a:ext cx="3384376" cy="1200329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l"/>
              <a:endParaRPr kumimoji="0"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l"/>
              <a:r>
                <a:rPr kumimoji="0" lang="en-US" altLang="ja-JP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Spallation neutron source</a:t>
              </a:r>
            </a:p>
            <a:p>
              <a:pPr algn="l"/>
              <a:r>
                <a:rPr kumimoji="0" lang="ja-JP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  → </a:t>
              </a:r>
              <a:r>
                <a:rPr kumimoji="0" lang="en-US" altLang="ja-JP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Cold neutron </a:t>
              </a:r>
            </a:p>
            <a:p>
              <a:pPr algn="l"/>
              <a:r>
                <a:rPr lang="en-US" altLang="ja-JP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  </a:t>
              </a:r>
              <a:r>
                <a:rPr lang="ja-JP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    </a:t>
              </a:r>
              <a:r>
                <a:rPr lang="en-US" altLang="ja-JP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using by refrigerator </a:t>
              </a:r>
              <a:endPara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下矢印 33"/>
            <p:cNvSpPr/>
            <p:nvPr/>
          </p:nvSpPr>
          <p:spPr>
            <a:xfrm>
              <a:off x="6157367" y="4679726"/>
              <a:ext cx="595834" cy="247831"/>
            </a:xfrm>
            <a:prstGeom prst="downArrow">
              <a:avLst>
                <a:gd name="adj1" fmla="val 58909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Rectangle 86">
            <a:extLst>
              <a:ext uri="{FF2B5EF4-FFF2-40B4-BE49-F238E27FC236}">
                <a16:creationId xmlns:a16="http://schemas.microsoft.com/office/drawing/2014/main" id="{B3B92513-5C49-4730-9C6C-58B135DBC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4" y="6143218"/>
            <a:ext cx="48965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kumimoji="0" lang="en-US" altLang="ja-JP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Operation started since 2008</a:t>
            </a:r>
          </a:p>
          <a:p>
            <a:pPr algn="l"/>
            <a:r>
              <a:rPr kumimoji="0" lang="en-US" altLang="ja-JP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Current beam power is 500 kW</a:t>
            </a:r>
            <a:endParaRPr lang="ja-JP" alt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850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A268-1B78-4F62-991E-360BCA9FE92A}" type="slidenum">
              <a:rPr kumimoji="1" lang="ja-JP" altLang="en-US" smtClean="0">
                <a:latin typeface="+mj-ea"/>
                <a:ea typeface="+mj-ea"/>
              </a:rPr>
              <a:t>5</a:t>
            </a:fld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0" y="56290"/>
            <a:ext cx="968721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2. Outline of cryogenic hydrogen system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616968" y="859908"/>
            <a:ext cx="9095755" cy="5987653"/>
            <a:chOff x="616968" y="859908"/>
            <a:chExt cx="9095755" cy="5987653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968" y="859908"/>
              <a:ext cx="7985720" cy="5987653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6400" y="859909"/>
              <a:ext cx="4056323" cy="3041410"/>
            </a:xfrm>
            <a:prstGeom prst="rect">
              <a:avLst/>
            </a:prstGeom>
          </p:spPr>
        </p:pic>
        <p:sp>
          <p:nvSpPr>
            <p:cNvPr id="27" name="正方形/長方形 26"/>
            <p:cNvSpPr/>
            <p:nvPr/>
          </p:nvSpPr>
          <p:spPr>
            <a:xfrm>
              <a:off x="6454078" y="3561857"/>
              <a:ext cx="2834954" cy="323165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5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Hydrogen circulation system</a:t>
              </a: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788732" y="4970194"/>
              <a:ext cx="2860690" cy="323165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5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Helium refrigerator Cold box</a:t>
              </a:r>
            </a:p>
          </p:txBody>
        </p:sp>
        <p:sp>
          <p:nvSpPr>
            <p:cNvPr id="3" name="矢印: 下 2">
              <a:extLst>
                <a:ext uri="{FF2B5EF4-FFF2-40B4-BE49-F238E27FC236}">
                  <a16:creationId xmlns:a16="http://schemas.microsoft.com/office/drawing/2014/main" id="{552E1509-7B7A-4132-89EF-7C90F0996D9E}"/>
                </a:ext>
              </a:extLst>
            </p:cNvPr>
            <p:cNvSpPr/>
            <p:nvPr/>
          </p:nvSpPr>
          <p:spPr>
            <a:xfrm>
              <a:off x="7108497" y="3951090"/>
              <a:ext cx="576064" cy="794109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0" y="859907"/>
            <a:ext cx="9906000" cy="5998093"/>
            <a:chOff x="0" y="859907"/>
            <a:chExt cx="9906000" cy="5998093"/>
          </a:xfrm>
        </p:grpSpPr>
        <p:sp>
          <p:nvSpPr>
            <p:cNvPr id="13" name="正方形/長方形 12"/>
            <p:cNvSpPr/>
            <p:nvPr/>
          </p:nvSpPr>
          <p:spPr>
            <a:xfrm>
              <a:off x="0" y="859907"/>
              <a:ext cx="9906000" cy="5998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446509"/>
              <a:ext cx="9906000" cy="3698023"/>
            </a:xfrm>
            <a:prstGeom prst="rect">
              <a:avLst/>
            </a:prstGeom>
          </p:spPr>
        </p:pic>
        <p:sp>
          <p:nvSpPr>
            <p:cNvPr id="15" name="正方形/長方形 14"/>
            <p:cNvSpPr/>
            <p:nvPr/>
          </p:nvSpPr>
          <p:spPr>
            <a:xfrm>
              <a:off x="116998" y="984621"/>
              <a:ext cx="94532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Cascade refrigeration system of helium and hydrogen for cooling neutrons</a:t>
              </a:r>
            </a:p>
          </p:txBody>
        </p:sp>
      </p:grpSp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id="{13CE42D4-B4E3-470A-A34F-34AECB5EC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441004"/>
              </p:ext>
            </p:extLst>
          </p:nvPr>
        </p:nvGraphicFramePr>
        <p:xfrm>
          <a:off x="5827834" y="5175727"/>
          <a:ext cx="3499630" cy="161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4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80">
                <a:tc gridSpan="2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Hydrogen circulation system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28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 Pressure</a:t>
                      </a:r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1.5MPa</a:t>
                      </a:r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 Temperature</a:t>
                      </a:r>
                    </a:p>
                    <a:p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    (moderator inlet)</a:t>
                      </a:r>
                    </a:p>
                    <a:p>
                      <a:r>
                        <a:rPr kumimoji="1" lang="ja-JP" altLang="en-US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(moderator</a:t>
                      </a:r>
                      <a:r>
                        <a:rPr kumimoji="1" lang="en-US" altLang="ja-JP" sz="14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outlet)</a:t>
                      </a:r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18K</a:t>
                      </a:r>
                    </a:p>
                    <a:p>
                      <a:pPr algn="ctr"/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21K</a:t>
                      </a:r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828"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 </a:t>
                      </a:r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Flow rate</a:t>
                      </a:r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180g/s</a:t>
                      </a:r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表 17">
            <a:extLst>
              <a:ext uri="{FF2B5EF4-FFF2-40B4-BE49-F238E27FC236}">
                <a16:creationId xmlns:a16="http://schemas.microsoft.com/office/drawing/2014/main" id="{E03EAE02-6F11-4CD4-BBA4-9E41D0A62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715473"/>
              </p:ext>
            </p:extLst>
          </p:nvPr>
        </p:nvGraphicFramePr>
        <p:xfrm>
          <a:off x="1472586" y="5355748"/>
          <a:ext cx="3499630" cy="1436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2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508">
                <a:tc gridSpan="2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Helium refrigerator</a:t>
                      </a:r>
                      <a:endParaRPr kumimoji="1" lang="ja-JP" altLang="en-US" sz="18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28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 Pressure</a:t>
                      </a:r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1.6MPa</a:t>
                      </a:r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828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 Flow rate</a:t>
                      </a:r>
                      <a:endParaRPr kumimoji="1" lang="ja-JP" altLang="en-US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270g/s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 Capacity</a:t>
                      </a:r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6kW</a:t>
                      </a:r>
                      <a:r>
                        <a:rPr kumimoji="1" lang="ja-JP" altLang="en-US" sz="14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endParaRPr kumimoji="1" lang="en-US" altLang="ja-JP" sz="1400" baseline="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en-US" altLang="ja-JP" sz="1400" baseline="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at 17K</a:t>
                      </a:r>
                      <a:endParaRPr kumimoji="1" lang="ja-JP" altLang="en-US" sz="1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8E62CE5-C471-4E84-9244-16A3369953C8}"/>
              </a:ext>
            </a:extLst>
          </p:cNvPr>
          <p:cNvSpPr/>
          <p:nvPr/>
        </p:nvSpPr>
        <p:spPr>
          <a:xfrm>
            <a:off x="893534" y="5175727"/>
            <a:ext cx="8517166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>
                <a:ea typeface="メイリオ" panose="020B0604030504040204" pitchFamily="50" charset="-128"/>
              </a:rPr>
              <a:t>Operation period: 60-100days/cycle,  Current operating time : 50,000 hrs.</a:t>
            </a:r>
          </a:p>
          <a:p>
            <a:pPr>
              <a:lnSpc>
                <a:spcPts val="3000"/>
              </a:lnSpc>
            </a:pPr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>
                <a:ea typeface="メイリオ" panose="020B0604030504040204" pitchFamily="50" charset="-128"/>
              </a:rPr>
              <a:t>1st ADS : Replacement at 12,000 hrs. </a:t>
            </a:r>
          </a:p>
          <a:p>
            <a:pPr>
              <a:lnSpc>
                <a:spcPts val="3000"/>
              </a:lnSpc>
            </a:pPr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>
                <a:ea typeface="メイリオ" panose="020B0604030504040204" pitchFamily="50" charset="-128"/>
              </a:rPr>
              <a:t>2nd ADS : Pressure drop appeared at 18,000 hrs. since 2015.</a:t>
            </a:r>
          </a:p>
          <a:p>
            <a:pPr>
              <a:lnSpc>
                <a:spcPts val="3000"/>
              </a:lnSpc>
            </a:pPr>
            <a:r>
              <a:rPr lang="en-US" altLang="ja-JP" sz="2000" dirty="0">
                <a:ea typeface="メイリオ" panose="020B0604030504040204" pitchFamily="50" charset="-128"/>
              </a:rPr>
              <a:t>     </a:t>
            </a:r>
            <a:r>
              <a:rPr lang="ja-JP" altLang="en-US" sz="2000" dirty="0">
                <a:ea typeface="メイリオ" panose="020B0604030504040204" pitchFamily="50" charset="-128"/>
              </a:rPr>
              <a:t>→ </a:t>
            </a:r>
            <a:r>
              <a:rPr lang="en-US" altLang="ja-JP" sz="2000" dirty="0">
                <a:ea typeface="メイリオ" panose="020B0604030504040204" pitchFamily="50" charset="-128"/>
              </a:rPr>
              <a:t>Performance degradation</a:t>
            </a:r>
          </a:p>
        </p:txBody>
      </p:sp>
    </p:spTree>
    <p:extLst>
      <p:ext uri="{BB962C8B-B14F-4D97-AF65-F5344CB8AC3E}">
        <p14:creationId xmlns:p14="http://schemas.microsoft.com/office/powerpoint/2010/main" val="82507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24121" y="829466"/>
            <a:ext cx="4792958" cy="6040147"/>
            <a:chOff x="24121" y="829466"/>
            <a:chExt cx="4792958" cy="6040147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/>
            <a:srcRect b="805"/>
            <a:stretch/>
          </p:blipFill>
          <p:spPr>
            <a:xfrm>
              <a:off x="24121" y="833274"/>
              <a:ext cx="4792958" cy="6036339"/>
            </a:xfrm>
            <a:prstGeom prst="rect">
              <a:avLst/>
            </a:prstGeom>
          </p:spPr>
        </p:pic>
        <p:sp>
          <p:nvSpPr>
            <p:cNvPr id="42" name="正方形/長方形 41"/>
            <p:cNvSpPr/>
            <p:nvPr/>
          </p:nvSpPr>
          <p:spPr>
            <a:xfrm>
              <a:off x="683219" y="951658"/>
              <a:ext cx="206934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ja-JP" u="sng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Heat exchangers</a:t>
              </a:r>
              <a:endParaRPr lang="ja-JP" altLang="en-US" u="sng" dirty="0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807291" y="2546581"/>
              <a:ext cx="6607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u="sng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ADS</a:t>
              </a:r>
              <a:endParaRPr lang="ja-JP" altLang="en-US" u="sng" dirty="0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720481" y="4820745"/>
              <a:ext cx="2860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u="sng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HX2 outlet temperature</a:t>
              </a:r>
              <a:endParaRPr lang="ja-JP" altLang="en-US" u="sng" dirty="0"/>
            </a:p>
          </p:txBody>
        </p:sp>
        <p:grpSp>
          <p:nvGrpSpPr>
            <p:cNvPr id="46" name="グループ化 45"/>
            <p:cNvGrpSpPr/>
            <p:nvPr/>
          </p:nvGrpSpPr>
          <p:grpSpPr>
            <a:xfrm>
              <a:off x="771167" y="1203719"/>
              <a:ext cx="3986621" cy="5238187"/>
              <a:chOff x="496049" y="118530"/>
              <a:chExt cx="4883902" cy="6417164"/>
            </a:xfrm>
          </p:grpSpPr>
          <p:sp>
            <p:nvSpPr>
              <p:cNvPr id="48" name="正方形/長方形 47"/>
              <p:cNvSpPr/>
              <p:nvPr/>
            </p:nvSpPr>
            <p:spPr>
              <a:xfrm>
                <a:off x="1556705" y="3892086"/>
                <a:ext cx="1252899" cy="339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1200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Jan. 2015</a:t>
                </a:r>
                <a:endPara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>
                <a:off x="1514620" y="742586"/>
                <a:ext cx="1252899" cy="339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1200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Jan. 2015</a:t>
                </a:r>
                <a:endPara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0" name="正方形/長方形 49"/>
              <p:cNvSpPr/>
              <p:nvPr/>
            </p:nvSpPr>
            <p:spPr>
              <a:xfrm>
                <a:off x="3461906" y="1930507"/>
                <a:ext cx="1252899" cy="339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1200" dirty="0">
                    <a:solidFill>
                      <a:srgbClr val="0000FF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Apr. 2015</a:t>
                </a:r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>
                <a:off x="3410735" y="118530"/>
                <a:ext cx="1252899" cy="339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1200" dirty="0">
                    <a:solidFill>
                      <a:srgbClr val="0000FF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Apr. 2015</a:t>
                </a:r>
              </a:p>
            </p:txBody>
          </p:sp>
          <p:sp>
            <p:nvSpPr>
              <p:cNvPr id="52" name="正方形/長方形 51"/>
              <p:cNvSpPr/>
              <p:nvPr/>
            </p:nvSpPr>
            <p:spPr>
              <a:xfrm>
                <a:off x="1419706" y="6196350"/>
                <a:ext cx="1252900" cy="339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1200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Jan. 2015</a:t>
                </a:r>
                <a:endPara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3" name="正方形/長方形 52"/>
              <p:cNvSpPr/>
              <p:nvPr/>
            </p:nvSpPr>
            <p:spPr>
              <a:xfrm>
                <a:off x="3145001" y="5558698"/>
                <a:ext cx="1252899" cy="339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1200" dirty="0">
                    <a:solidFill>
                      <a:srgbClr val="0000FF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Apr. 2015</a:t>
                </a:r>
              </a:p>
            </p:txBody>
          </p:sp>
          <p:sp>
            <p:nvSpPr>
              <p:cNvPr id="54" name="正方形/長方形 53"/>
              <p:cNvSpPr/>
              <p:nvPr/>
            </p:nvSpPr>
            <p:spPr>
              <a:xfrm>
                <a:off x="4074099" y="3770901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Nov. 2014</a:t>
                </a:r>
                <a:r>
                  <a:rPr lang="ja-JP" altLang="en-US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年</a:t>
                </a:r>
                <a:endParaRPr lang="en-US" altLang="ja-JP" sz="9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5" name="正方形/長方形 54"/>
              <p:cNvSpPr/>
              <p:nvPr/>
            </p:nvSpPr>
            <p:spPr>
              <a:xfrm>
                <a:off x="4209310" y="4090440"/>
                <a:ext cx="1076993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Apr. 2014</a:t>
                </a:r>
              </a:p>
            </p:txBody>
          </p:sp>
          <p:sp>
            <p:nvSpPr>
              <p:cNvPr id="56" name="正方形/長方形 55"/>
              <p:cNvSpPr/>
              <p:nvPr/>
            </p:nvSpPr>
            <p:spPr>
              <a:xfrm>
                <a:off x="4229952" y="958288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Nov. 2014</a:t>
                </a:r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>
                <a:off x="4302959" y="623861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Apr. 2014</a:t>
                </a:r>
              </a:p>
            </p:txBody>
          </p:sp>
          <p:sp>
            <p:nvSpPr>
              <p:cNvPr id="58" name="正方形/長方形 57"/>
              <p:cNvSpPr/>
              <p:nvPr/>
            </p:nvSpPr>
            <p:spPr>
              <a:xfrm>
                <a:off x="4074099" y="5835849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Nov. 2014</a:t>
                </a:r>
              </a:p>
            </p:txBody>
          </p:sp>
          <p:sp>
            <p:nvSpPr>
              <p:cNvPr id="59" name="正方形/長方形 58"/>
              <p:cNvSpPr/>
              <p:nvPr/>
            </p:nvSpPr>
            <p:spPr>
              <a:xfrm>
                <a:off x="4070550" y="6165304"/>
                <a:ext cx="954209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Apr. 2014</a:t>
                </a:r>
              </a:p>
            </p:txBody>
          </p:sp>
          <p:sp>
            <p:nvSpPr>
              <p:cNvPr id="60" name="正方形/長方形 59"/>
              <p:cNvSpPr/>
              <p:nvPr/>
            </p:nvSpPr>
            <p:spPr>
              <a:xfrm>
                <a:off x="1211998" y="3770902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Feb. 2015</a:t>
                </a:r>
              </a:p>
            </p:txBody>
          </p:sp>
          <p:sp>
            <p:nvSpPr>
              <p:cNvPr id="61" name="正方形/長方形 60"/>
              <p:cNvSpPr/>
              <p:nvPr/>
            </p:nvSpPr>
            <p:spPr>
              <a:xfrm>
                <a:off x="2960193" y="2644761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Mar. 2015</a:t>
                </a:r>
              </a:p>
            </p:txBody>
          </p:sp>
          <p:sp>
            <p:nvSpPr>
              <p:cNvPr id="62" name="正方形/長方形 61"/>
              <p:cNvSpPr/>
              <p:nvPr/>
            </p:nvSpPr>
            <p:spPr>
              <a:xfrm>
                <a:off x="2052065" y="1852379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Oct. 2015</a:t>
                </a:r>
              </a:p>
            </p:txBody>
          </p:sp>
          <p:sp>
            <p:nvSpPr>
              <p:cNvPr id="63" name="正方形/長方形 62"/>
              <p:cNvSpPr/>
              <p:nvPr/>
            </p:nvSpPr>
            <p:spPr>
              <a:xfrm>
                <a:off x="578865" y="2934380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Nov. 2015</a:t>
                </a:r>
              </a:p>
            </p:txBody>
          </p:sp>
          <p:sp>
            <p:nvSpPr>
              <p:cNvPr id="64" name="正方形/長方形 63"/>
              <p:cNvSpPr/>
              <p:nvPr/>
            </p:nvSpPr>
            <p:spPr>
              <a:xfrm>
                <a:off x="1332045" y="654506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Feb. 2015</a:t>
                </a:r>
              </a:p>
            </p:txBody>
          </p:sp>
          <p:sp>
            <p:nvSpPr>
              <p:cNvPr id="65" name="正方形/長方形 64"/>
              <p:cNvSpPr/>
              <p:nvPr/>
            </p:nvSpPr>
            <p:spPr>
              <a:xfrm>
                <a:off x="3022396" y="438078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Mar. 2015</a:t>
                </a:r>
              </a:p>
            </p:txBody>
          </p:sp>
          <p:sp>
            <p:nvSpPr>
              <p:cNvPr id="66" name="正方形/長方形 65"/>
              <p:cNvSpPr/>
              <p:nvPr/>
            </p:nvSpPr>
            <p:spPr>
              <a:xfrm>
                <a:off x="2384913" y="120164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Oct. 2015</a:t>
                </a:r>
              </a:p>
            </p:txBody>
          </p:sp>
          <p:sp>
            <p:nvSpPr>
              <p:cNvPr id="67" name="正方形/長方形 66"/>
              <p:cNvSpPr/>
              <p:nvPr/>
            </p:nvSpPr>
            <p:spPr>
              <a:xfrm>
                <a:off x="553076" y="381301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Nov. 2015</a:t>
                </a:r>
              </a:p>
            </p:txBody>
          </p:sp>
          <p:sp>
            <p:nvSpPr>
              <p:cNvPr id="68" name="正方形/長方形 67"/>
              <p:cNvSpPr/>
              <p:nvPr/>
            </p:nvSpPr>
            <p:spPr>
              <a:xfrm>
                <a:off x="2105867" y="5424012"/>
                <a:ext cx="1076994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Oct. 2015</a:t>
                </a:r>
              </a:p>
            </p:txBody>
          </p:sp>
          <p:sp>
            <p:nvSpPr>
              <p:cNvPr id="69" name="正方形/長方形 68"/>
              <p:cNvSpPr/>
              <p:nvPr/>
            </p:nvSpPr>
            <p:spPr>
              <a:xfrm>
                <a:off x="2795634" y="6117808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Mar. 2015</a:t>
                </a:r>
              </a:p>
            </p:txBody>
          </p:sp>
          <p:sp>
            <p:nvSpPr>
              <p:cNvPr id="70" name="正方形/長方形 69"/>
              <p:cNvSpPr/>
              <p:nvPr/>
            </p:nvSpPr>
            <p:spPr>
              <a:xfrm>
                <a:off x="721866" y="5786929"/>
                <a:ext cx="1076993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Nov. 2015</a:t>
                </a:r>
              </a:p>
            </p:txBody>
          </p:sp>
          <p:sp>
            <p:nvSpPr>
              <p:cNvPr id="71" name="正方形/長方形 70"/>
              <p:cNvSpPr/>
              <p:nvPr/>
            </p:nvSpPr>
            <p:spPr>
              <a:xfrm>
                <a:off x="496049" y="6193582"/>
                <a:ext cx="1076992" cy="282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ja-JP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Feb. 2015</a:t>
                </a:r>
              </a:p>
            </p:txBody>
          </p:sp>
        </p:grpSp>
        <p:sp>
          <p:nvSpPr>
            <p:cNvPr id="72" name="円/楕円 299">
              <a:extLst>
                <a:ext uri="{FF2B5EF4-FFF2-40B4-BE49-F238E27FC236}">
                  <a16:creationId xmlns:a16="http://schemas.microsoft.com/office/drawing/2014/main" id="{2C8DE994-17AF-4DEC-BEED-F202AB4554CD}"/>
                </a:ext>
              </a:extLst>
            </p:cNvPr>
            <p:cNvSpPr/>
            <p:nvPr/>
          </p:nvSpPr>
          <p:spPr bwMode="auto">
            <a:xfrm>
              <a:off x="2679690" y="829466"/>
              <a:ext cx="394880" cy="39488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144000" rIns="10800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40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 ΔP1</a:t>
              </a:r>
              <a:endParaRPr kumimoji="1" lang="ja-JP" altLang="en-US" sz="14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3" name="円/楕円 302">
              <a:extLst>
                <a:ext uri="{FF2B5EF4-FFF2-40B4-BE49-F238E27FC236}">
                  <a16:creationId xmlns:a16="http://schemas.microsoft.com/office/drawing/2014/main" id="{9D196C62-256D-4E2E-BC6E-D573BA109873}"/>
                </a:ext>
              </a:extLst>
            </p:cNvPr>
            <p:cNvSpPr/>
            <p:nvPr/>
          </p:nvSpPr>
          <p:spPr bwMode="auto">
            <a:xfrm>
              <a:off x="3530572" y="4762526"/>
              <a:ext cx="363841" cy="36384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08000" tIns="14400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T</a:t>
              </a:r>
              <a:endParaRPr kumimoji="1" lang="ja-JP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4" name="円/楕円 376">
              <a:extLst>
                <a:ext uri="{FF2B5EF4-FFF2-40B4-BE49-F238E27FC236}">
                  <a16:creationId xmlns:a16="http://schemas.microsoft.com/office/drawing/2014/main" id="{751347A4-4301-4B74-A501-0AEA7AAF61C3}"/>
                </a:ext>
              </a:extLst>
            </p:cNvPr>
            <p:cNvSpPr/>
            <p:nvPr/>
          </p:nvSpPr>
          <p:spPr bwMode="auto">
            <a:xfrm>
              <a:off x="1453572" y="2482222"/>
              <a:ext cx="394880" cy="39488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144000" rIns="10800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41767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40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 ΔP2</a:t>
              </a:r>
              <a:endParaRPr kumimoji="1" lang="ja-JP" altLang="en-US" sz="14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93646" y="6322150"/>
            <a:ext cx="2311400" cy="365125"/>
          </a:xfrm>
        </p:spPr>
        <p:txBody>
          <a:bodyPr/>
          <a:lstStyle/>
          <a:p>
            <a:fld id="{4690A268-1B78-4F62-991E-360BCA9FE92A}" type="slidenum">
              <a:rPr kumimoji="1" lang="ja-JP" altLang="en-US" smtClean="0">
                <a:latin typeface="+mj-ea"/>
                <a:ea typeface="+mj-ea"/>
              </a:rPr>
              <a:t>6</a:t>
            </a:fld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563240" y="1321957"/>
            <a:ext cx="8342760" cy="3494758"/>
            <a:chOff x="1563240" y="1321957"/>
            <a:chExt cx="8342760" cy="3494758"/>
          </a:xfrm>
        </p:grpSpPr>
        <p:sp>
          <p:nvSpPr>
            <p:cNvPr id="39" name="正方形/長方形 38"/>
            <p:cNvSpPr/>
            <p:nvPr/>
          </p:nvSpPr>
          <p:spPr>
            <a:xfrm>
              <a:off x="4606924" y="1492728"/>
              <a:ext cx="5299076" cy="3323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ja-JP" sz="2000" dirty="0">
                  <a:ea typeface="メイリオ" panose="020B0604030504040204" pitchFamily="50" charset="-128"/>
                </a:rPr>
                <a:t> Since 2015,</a:t>
              </a:r>
            </a:p>
            <a:p>
              <a:pPr algn="l">
                <a:lnSpc>
                  <a:spcPct val="150000"/>
                </a:lnSpc>
              </a:pPr>
              <a:r>
                <a:rPr lang="ja-JP" altLang="en-US" sz="2000" dirty="0">
                  <a:ea typeface="メイリオ" panose="020B0604030504040204" pitchFamily="50" charset="-128"/>
                </a:rPr>
                <a:t>・</a:t>
              </a:r>
              <a:r>
                <a:rPr lang="en-US" altLang="ja-JP" sz="2000" dirty="0">
                  <a:ea typeface="メイリオ" panose="020B0604030504040204" pitchFamily="50" charset="-128"/>
                </a:rPr>
                <a:t>Pressure drop increased with every operation.</a:t>
              </a:r>
            </a:p>
            <a:p>
              <a:pPr>
                <a:lnSpc>
                  <a:spcPct val="150000"/>
                </a:lnSpc>
              </a:pPr>
              <a:r>
                <a:rPr lang="ja-JP" altLang="en-US" sz="2000" dirty="0">
                  <a:ea typeface="メイリオ" panose="020B0604030504040204" pitchFamily="50" charset="-128"/>
                </a:rPr>
                <a:t>・</a:t>
              </a:r>
              <a:r>
                <a:rPr lang="en-US" altLang="ja-JP" sz="2000" dirty="0">
                  <a:ea typeface="メイリオ" panose="020B0604030504040204" pitchFamily="50" charset="-128"/>
                </a:rPr>
                <a:t>Pressure drop of ADS was 7-8 times larger than</a:t>
              </a:r>
            </a:p>
            <a:p>
              <a:pPr>
                <a:lnSpc>
                  <a:spcPct val="150000"/>
                </a:lnSpc>
              </a:pPr>
              <a:r>
                <a:rPr lang="en-US" altLang="ja-JP" sz="2000" dirty="0">
                  <a:ea typeface="メイリオ" panose="020B0604030504040204" pitchFamily="50" charset="-128"/>
                </a:rPr>
                <a:t>    one of heat exchangers.</a:t>
              </a:r>
            </a:p>
            <a:p>
              <a:pPr>
                <a:lnSpc>
                  <a:spcPct val="150000"/>
                </a:lnSpc>
              </a:pPr>
              <a:r>
                <a:rPr lang="ja-JP" altLang="en-US" sz="2000" dirty="0">
                  <a:ea typeface="メイリオ" panose="020B0604030504040204" pitchFamily="50" charset="-128"/>
                </a:rPr>
                <a:t>・</a:t>
              </a:r>
              <a:r>
                <a:rPr lang="en-US" altLang="ja-JP" sz="2000" dirty="0">
                  <a:ea typeface="メイリオ" panose="020B0604030504040204" pitchFamily="50" charset="-128"/>
                </a:rPr>
                <a:t>Outlet temperature of HX2 was also increased. </a:t>
              </a:r>
            </a:p>
            <a:p>
              <a:pPr>
                <a:lnSpc>
                  <a:spcPct val="150000"/>
                </a:lnSpc>
              </a:pPr>
              <a:r>
                <a:rPr lang="en-US" altLang="ja-JP" sz="2000" dirty="0">
                  <a:ea typeface="メイリオ" panose="020B0604030504040204" pitchFamily="50" charset="-128"/>
                </a:rPr>
                <a:t> Finally, liquid hydrogen could not be generated.</a:t>
              </a:r>
            </a:p>
            <a:p>
              <a:pPr algn="l">
                <a:lnSpc>
                  <a:spcPct val="150000"/>
                </a:lnSpc>
              </a:pPr>
              <a:r>
                <a:rPr lang="ja-JP" altLang="en-US" sz="2000" dirty="0">
                  <a:ea typeface="メイリオ" panose="020B0604030504040204" pitchFamily="50" charset="-128"/>
                </a:rPr>
                <a:t>・</a:t>
              </a:r>
              <a:r>
                <a:rPr lang="en-US" altLang="ja-JP" sz="2000" dirty="0">
                  <a:ea typeface="メイリオ" panose="020B0604030504040204" pitchFamily="50" charset="-128"/>
                </a:rPr>
                <a:t>Pressure drop was reset by warm-up</a:t>
              </a:r>
            </a:p>
          </p:txBody>
        </p:sp>
        <p:sp>
          <p:nvSpPr>
            <p:cNvPr id="40" name="環状矢印 39"/>
            <p:cNvSpPr/>
            <p:nvPr/>
          </p:nvSpPr>
          <p:spPr>
            <a:xfrm rot="16946809" flipV="1">
              <a:off x="1511613" y="3538317"/>
              <a:ext cx="1049743" cy="94649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057675"/>
                <a:gd name="adj5" fmla="val 12500"/>
              </a:avLst>
            </a:prstGeom>
            <a:solidFill>
              <a:srgbClr val="FFFF00">
                <a:alpha val="46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環状矢印 40"/>
            <p:cNvSpPr/>
            <p:nvPr/>
          </p:nvSpPr>
          <p:spPr>
            <a:xfrm rot="16946809" flipV="1">
              <a:off x="1744897" y="1312049"/>
              <a:ext cx="884539" cy="90435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829616"/>
                <a:gd name="adj5" fmla="val 12500"/>
              </a:avLst>
            </a:prstGeom>
            <a:solidFill>
              <a:srgbClr val="FFFF00">
                <a:alpha val="46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0" y="73381"/>
            <a:ext cx="96872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3. Performance degradation of refrigerator</a:t>
            </a:r>
          </a:p>
        </p:txBody>
      </p:sp>
    </p:spTree>
    <p:extLst>
      <p:ext uri="{BB962C8B-B14F-4D97-AF65-F5344CB8AC3E}">
        <p14:creationId xmlns:p14="http://schemas.microsoft.com/office/powerpoint/2010/main" val="207407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A268-1B78-4F62-991E-360BCA9FE92A}" type="slidenum">
              <a:rPr kumimoji="1" lang="ja-JP" altLang="en-US" smtClean="0">
                <a:latin typeface="+mj-ea"/>
                <a:ea typeface="+mj-ea"/>
              </a:rPr>
              <a:t>7</a:t>
            </a:fld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8" name="図形グループ 18"/>
          <p:cNvGrpSpPr/>
          <p:nvPr/>
        </p:nvGrpSpPr>
        <p:grpSpPr>
          <a:xfrm>
            <a:off x="1805076" y="1756755"/>
            <a:ext cx="827471" cy="632262"/>
            <a:chOff x="2726289" y="1797210"/>
            <a:chExt cx="827471" cy="632262"/>
          </a:xfrm>
        </p:grpSpPr>
        <p:sp>
          <p:nvSpPr>
            <p:cNvPr id="9" name="下矢印 8"/>
            <p:cNvSpPr/>
            <p:nvPr/>
          </p:nvSpPr>
          <p:spPr>
            <a:xfrm>
              <a:off x="2899572" y="2102706"/>
              <a:ext cx="483885" cy="32676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726289" y="1797210"/>
              <a:ext cx="827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2015.1</a:t>
              </a:r>
              <a:endParaRPr kumimoji="1" lang="ja-JP" altLang="en-US" dirty="0"/>
            </a:p>
          </p:txBody>
        </p:sp>
      </p:grpSp>
      <p:grpSp>
        <p:nvGrpSpPr>
          <p:cNvPr id="11" name="図形グループ 28"/>
          <p:cNvGrpSpPr/>
          <p:nvPr/>
        </p:nvGrpSpPr>
        <p:grpSpPr>
          <a:xfrm>
            <a:off x="576359" y="2152169"/>
            <a:ext cx="6063442" cy="4523650"/>
            <a:chOff x="1497572" y="2192624"/>
            <a:chExt cx="6063442" cy="4523650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3179835" y="6346942"/>
              <a:ext cx="350320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en-US" dirty="0"/>
                <a:t>Operating time of refrigerator </a:t>
              </a:r>
              <a:r>
                <a:rPr kumimoji="1" lang="ja-JP" altLang="en-US" dirty="0"/>
                <a:t>（</a:t>
              </a:r>
              <a:r>
                <a:rPr kumimoji="1" lang="en-US" altLang="ja-JP" dirty="0" err="1"/>
                <a:t>hrs</a:t>
              </a:r>
              <a:r>
                <a:rPr kumimoji="1" lang="en-US" altLang="ja-JP" dirty="0"/>
                <a:t>)</a:t>
              </a:r>
              <a:endParaRPr kumimoji="1" lang="ja-JP" altLang="en-US" dirty="0"/>
            </a:p>
          </p:txBody>
        </p:sp>
        <p:grpSp>
          <p:nvGrpSpPr>
            <p:cNvPr id="13" name="図形グループ 27"/>
            <p:cNvGrpSpPr/>
            <p:nvPr/>
          </p:nvGrpSpPr>
          <p:grpSpPr>
            <a:xfrm>
              <a:off x="1497572" y="2192624"/>
              <a:ext cx="6063442" cy="4203829"/>
              <a:chOff x="1497572" y="2192624"/>
              <a:chExt cx="6063442" cy="4203829"/>
            </a:xfrm>
          </p:grpSpPr>
          <p:grpSp>
            <p:nvGrpSpPr>
              <p:cNvPr id="14" name="図形グループ 9"/>
              <p:cNvGrpSpPr/>
              <p:nvPr/>
            </p:nvGrpSpPr>
            <p:grpSpPr>
              <a:xfrm>
                <a:off x="1866900" y="2192624"/>
                <a:ext cx="5694114" cy="4203829"/>
                <a:chOff x="2832100" y="2349500"/>
                <a:chExt cx="4787900" cy="3534793"/>
              </a:xfrm>
            </p:grpSpPr>
            <p:pic>
              <p:nvPicPr>
                <p:cNvPr id="16" name="図 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57500" y="2349500"/>
                  <a:ext cx="4483100" cy="1841500"/>
                </a:xfrm>
                <a:prstGeom prst="rect">
                  <a:avLst/>
                </a:prstGeom>
              </p:spPr>
            </p:pic>
            <p:pic>
              <p:nvPicPr>
                <p:cNvPr id="17" name="図 16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0024" t="39175" b="8133"/>
                <a:stretch/>
              </p:blipFill>
              <p:spPr>
                <a:xfrm>
                  <a:off x="2832100" y="3937000"/>
                  <a:ext cx="4787900" cy="1947293"/>
                </a:xfrm>
                <a:prstGeom prst="rect">
                  <a:avLst/>
                </a:prstGeom>
              </p:spPr>
            </p:pic>
            <p:pic>
              <p:nvPicPr>
                <p:cNvPr id="18" name="図 17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2196" r="51790" b="60667"/>
                <a:stretch/>
              </p:blipFill>
              <p:spPr>
                <a:xfrm>
                  <a:off x="3389064" y="2895600"/>
                  <a:ext cx="1094036" cy="1148825"/>
                </a:xfrm>
                <a:prstGeom prst="rect">
                  <a:avLst/>
                </a:prstGeom>
              </p:spPr>
            </p:pic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4220373" y="2552700"/>
                  <a:ext cx="2328177" cy="310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u="sng" dirty="0"/>
                    <a:t>Heat exchanger (HX1+HX2)</a:t>
                  </a:r>
                  <a:endParaRPr kumimoji="1" lang="ja-JP" altLang="en-US" u="sng" dirty="0"/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4989265" y="4070857"/>
                  <a:ext cx="679977" cy="310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u="sng" dirty="0"/>
                    <a:t>ＡＤＳ</a:t>
                  </a:r>
                </a:p>
              </p:txBody>
            </p:sp>
          </p:grpSp>
          <p:sp>
            <p:nvSpPr>
              <p:cNvPr id="15" name="テキスト ボックス 14"/>
              <p:cNvSpPr txBox="1"/>
              <p:nvPr/>
            </p:nvSpPr>
            <p:spPr>
              <a:xfrm rot="16200000">
                <a:off x="199139" y="3895926"/>
                <a:ext cx="2966197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Impurity concentration (ppm)</a:t>
                </a:r>
                <a:endParaRPr kumimoji="1" lang="ja-JP" altLang="en-US" dirty="0"/>
              </a:p>
            </p:txBody>
          </p:sp>
        </p:grpSp>
      </p:grpSp>
      <p:grpSp>
        <p:nvGrpSpPr>
          <p:cNvPr id="5" name="グループ化 4"/>
          <p:cNvGrpSpPr/>
          <p:nvPr/>
        </p:nvGrpSpPr>
        <p:grpSpPr>
          <a:xfrm>
            <a:off x="2218812" y="3864267"/>
            <a:ext cx="7414709" cy="1202607"/>
            <a:chOff x="2218812" y="3864267"/>
            <a:chExt cx="7414709" cy="1202607"/>
          </a:xfrm>
        </p:grpSpPr>
        <p:sp>
          <p:nvSpPr>
            <p:cNvPr id="24" name="角丸四角形 23"/>
            <p:cNvSpPr/>
            <p:nvPr/>
          </p:nvSpPr>
          <p:spPr>
            <a:xfrm>
              <a:off x="2218812" y="4406474"/>
              <a:ext cx="3505504" cy="660400"/>
            </a:xfrm>
            <a:prstGeom prst="roundRect">
              <a:avLst/>
            </a:prstGeom>
            <a:solidFill>
              <a:srgbClr val="FF0000">
                <a:alpha val="1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5" name="図形グループ 21"/>
            <p:cNvGrpSpPr/>
            <p:nvPr/>
          </p:nvGrpSpPr>
          <p:grpSpPr>
            <a:xfrm>
              <a:off x="5724316" y="3864267"/>
              <a:ext cx="3909205" cy="649228"/>
              <a:chOff x="6655104" y="4029793"/>
              <a:chExt cx="3909205" cy="649228"/>
            </a:xfrm>
          </p:grpSpPr>
          <p:cxnSp>
            <p:nvCxnSpPr>
              <p:cNvPr id="26" name="直線矢印コネクタ 25"/>
              <p:cNvCxnSpPr/>
              <p:nvPr/>
            </p:nvCxnSpPr>
            <p:spPr>
              <a:xfrm flipH="1">
                <a:off x="6655104" y="4239785"/>
                <a:ext cx="761696" cy="4392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7416801" y="4029793"/>
                <a:ext cx="31475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Remaining N</a:t>
                </a:r>
                <a:r>
                  <a:rPr kumimoji="1" lang="en-US" altLang="ja-JP" baseline="-25000" dirty="0"/>
                  <a:t>2</a:t>
                </a:r>
                <a:r>
                  <a:rPr kumimoji="1" lang="en-US" altLang="ja-JP" dirty="0"/>
                  <a:t> of active charcoal regeneration process</a:t>
                </a:r>
                <a:endParaRPr kumimoji="1" lang="ja-JP" altLang="en-US" dirty="0"/>
              </a:p>
            </p:txBody>
          </p:sp>
        </p:grpSp>
      </p:grpSp>
      <p:grpSp>
        <p:nvGrpSpPr>
          <p:cNvPr id="28" name="図形グループ 13"/>
          <p:cNvGrpSpPr/>
          <p:nvPr/>
        </p:nvGrpSpPr>
        <p:grpSpPr>
          <a:xfrm>
            <a:off x="3123602" y="1783865"/>
            <a:ext cx="1891865" cy="595531"/>
            <a:chOff x="4044815" y="1773176"/>
            <a:chExt cx="1891865" cy="595531"/>
          </a:xfrm>
        </p:grpSpPr>
        <p:cxnSp>
          <p:nvCxnSpPr>
            <p:cNvPr id="29" name="直線矢印コネクタ 28"/>
            <p:cNvCxnSpPr/>
            <p:nvPr/>
          </p:nvCxnSpPr>
          <p:spPr>
            <a:xfrm flipV="1">
              <a:off x="4432354" y="2035859"/>
              <a:ext cx="0" cy="332848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4044815" y="1773176"/>
              <a:ext cx="1891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Q-mass (2015.11)</a:t>
              </a:r>
              <a:endParaRPr kumimoji="1" lang="ja-JP" altLang="en-US" dirty="0"/>
            </a:p>
          </p:txBody>
        </p:sp>
      </p:grpSp>
      <p:sp>
        <p:nvSpPr>
          <p:cNvPr id="31" name="Text Box 46"/>
          <p:cNvSpPr txBox="1">
            <a:spLocks noChangeArrowheads="1"/>
          </p:cNvSpPr>
          <p:nvPr/>
        </p:nvSpPr>
        <p:spPr bwMode="auto">
          <a:xfrm>
            <a:off x="0" y="73381"/>
            <a:ext cx="968721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4. Investigations of cause 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56456" y="1054612"/>
            <a:ext cx="8243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(1) Impurity measurements by gas chromatograph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6500036" y="1928048"/>
            <a:ext cx="3216536" cy="1407858"/>
            <a:chOff x="6500036" y="1928048"/>
            <a:chExt cx="3216536" cy="1407858"/>
          </a:xfrm>
        </p:grpSpPr>
        <p:sp>
          <p:nvSpPr>
            <p:cNvPr id="6" name="角丸四角形 5"/>
            <p:cNvSpPr/>
            <p:nvPr/>
          </p:nvSpPr>
          <p:spPr>
            <a:xfrm>
              <a:off x="6500036" y="1928048"/>
              <a:ext cx="3216536" cy="1407858"/>
            </a:xfrm>
            <a:prstGeom prst="roundRect">
              <a:avLst>
                <a:gd name="adj" fmla="val 8709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6753677" y="2025453"/>
              <a:ext cx="25456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</a:rPr>
                <a:t>almost  &lt; 1ppm</a:t>
              </a:r>
            </a:p>
            <a:p>
              <a:r>
                <a:rPr lang="en-US" altLang="ja-JP" sz="2000" dirty="0">
                  <a:solidFill>
                    <a:schemeClr val="bg1"/>
                  </a:solidFill>
                </a:rPr>
                <a:t>ADS: N</a:t>
              </a:r>
              <a:r>
                <a:rPr lang="en-US" altLang="ja-JP" sz="2000" baseline="-25000" dirty="0">
                  <a:solidFill>
                    <a:schemeClr val="bg1"/>
                  </a:solidFill>
                </a:rPr>
                <a:t>2 </a:t>
              </a:r>
              <a:r>
                <a:rPr lang="en-US" altLang="ja-JP" sz="2000" dirty="0">
                  <a:solidFill>
                    <a:schemeClr val="bg1"/>
                  </a:solidFill>
                </a:rPr>
                <a:t>= 10-100ppm</a:t>
              </a: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6753677" y="2797464"/>
            <a:ext cx="2425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ea typeface="メイリオ" panose="020B0604030504040204" pitchFamily="50" charset="-128"/>
              </a:rPr>
              <a:t>→</a:t>
            </a:r>
            <a:r>
              <a:rPr lang="en-US" altLang="ja-JP" sz="2000" dirty="0">
                <a:solidFill>
                  <a:schemeClr val="bg1"/>
                </a:solidFill>
                <a:ea typeface="メイリオ" panose="020B0604030504040204" pitchFamily="50" charset="-128"/>
              </a:rPr>
              <a:t>within design value</a:t>
            </a:r>
          </a:p>
        </p:txBody>
      </p:sp>
    </p:spTree>
    <p:extLst>
      <p:ext uri="{BB962C8B-B14F-4D97-AF65-F5344CB8AC3E}">
        <p14:creationId xmlns:p14="http://schemas.microsoft.com/office/powerpoint/2010/main" val="297560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A268-1B78-4F62-991E-360BCA9FE92A}" type="slidenum">
              <a:rPr kumimoji="1" lang="ja-JP" altLang="en-US" smtClean="0">
                <a:latin typeface="+mj-ea"/>
                <a:ea typeface="+mj-ea"/>
              </a:rPr>
              <a:t>8</a:t>
            </a:fld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0" y="73381"/>
            <a:ext cx="968721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4. Investigations of cause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228243" y="1466033"/>
            <a:ext cx="7607580" cy="5388908"/>
            <a:chOff x="228243" y="1466033"/>
            <a:chExt cx="7607580" cy="5388908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/>
            <a:srcRect l="1045" t="1963" r="2547" b="4180"/>
            <a:stretch/>
          </p:blipFill>
          <p:spPr>
            <a:xfrm>
              <a:off x="687300" y="1916833"/>
              <a:ext cx="7148523" cy="4551050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582936" y="1466033"/>
              <a:ext cx="10423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u="sng" dirty="0"/>
                <a:t>2016.1</a:t>
              </a:r>
              <a:endParaRPr kumimoji="1" lang="ja-JP" altLang="en-US" sz="2400" u="sng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2343703" y="6383702"/>
              <a:ext cx="4374574" cy="471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Mass to charge ratio (m/z, </a:t>
              </a:r>
              <a:r>
                <a:rPr lang="en-US" altLang="ja-JP" sz="2000" dirty="0" err="1"/>
                <a:t>a.m.u</a:t>
              </a:r>
              <a:r>
                <a:rPr lang="en-US" altLang="ja-JP" sz="2000" dirty="0"/>
                <a:t>.)</a:t>
              </a:r>
              <a:endParaRPr kumimoji="1" lang="ja-JP" altLang="en-US" sz="2000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 rot="16200000">
              <a:off x="-452140" y="3717851"/>
              <a:ext cx="1832006" cy="471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Pressure </a:t>
              </a:r>
              <a:r>
                <a:rPr kumimoji="1" lang="en-US" altLang="ja-JP" sz="2000" dirty="0"/>
                <a:t>(Pa)</a:t>
              </a:r>
              <a:endParaRPr kumimoji="1" lang="ja-JP" altLang="en-US" sz="2000" dirty="0"/>
            </a:p>
          </p:txBody>
        </p:sp>
        <p:grpSp>
          <p:nvGrpSpPr>
            <p:cNvPr id="9" name="図形グループ 24"/>
            <p:cNvGrpSpPr/>
            <p:nvPr/>
          </p:nvGrpSpPr>
          <p:grpSpPr>
            <a:xfrm>
              <a:off x="2492601" y="2409130"/>
              <a:ext cx="2310124" cy="1557143"/>
              <a:chOff x="3494697" y="1830531"/>
              <a:chExt cx="1262306" cy="850857"/>
            </a:xfrm>
          </p:grpSpPr>
          <p:sp>
            <p:nvSpPr>
              <p:cNvPr id="10" name="正方形/長方形 9"/>
              <p:cNvSpPr/>
              <p:nvPr/>
            </p:nvSpPr>
            <p:spPr>
              <a:xfrm>
                <a:off x="3494697" y="1830531"/>
                <a:ext cx="1072601" cy="830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grpSp>
            <p:nvGrpSpPr>
              <p:cNvPr id="11" name="図形グループ 19"/>
              <p:cNvGrpSpPr/>
              <p:nvPr/>
            </p:nvGrpSpPr>
            <p:grpSpPr>
              <a:xfrm>
                <a:off x="3521067" y="1851351"/>
                <a:ext cx="685680" cy="270795"/>
                <a:chOff x="3521067" y="1851351"/>
                <a:chExt cx="685680" cy="270795"/>
              </a:xfrm>
            </p:grpSpPr>
            <p:sp>
              <p:nvSpPr>
                <p:cNvPr id="21" name="正方形/長方形 10"/>
                <p:cNvSpPr/>
                <p:nvPr/>
              </p:nvSpPr>
              <p:spPr>
                <a:xfrm>
                  <a:off x="3521067" y="1902591"/>
                  <a:ext cx="270234" cy="110067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/>
                </a:p>
              </p:txBody>
            </p:sp>
            <p:sp>
              <p:nvSpPr>
                <p:cNvPr id="22" name="テキスト ボックス 11"/>
                <p:cNvSpPr txBox="1"/>
                <p:nvPr/>
              </p:nvSpPr>
              <p:spPr>
                <a:xfrm>
                  <a:off x="3794771" y="1851351"/>
                  <a:ext cx="411976" cy="2707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/>
                    <a:t>ADS</a:t>
                  </a:r>
                  <a:endParaRPr kumimoji="1" lang="ja-JP" altLang="en-US" sz="2000" dirty="0"/>
                </a:p>
              </p:txBody>
            </p:sp>
          </p:grpSp>
          <p:grpSp>
            <p:nvGrpSpPr>
              <p:cNvPr id="12" name="図形グループ 22"/>
              <p:cNvGrpSpPr/>
              <p:nvPr/>
            </p:nvGrpSpPr>
            <p:grpSpPr>
              <a:xfrm>
                <a:off x="3521067" y="2410593"/>
                <a:ext cx="1235936" cy="270795"/>
                <a:chOff x="3521067" y="2410593"/>
                <a:chExt cx="1235936" cy="270795"/>
              </a:xfrm>
            </p:grpSpPr>
            <p:sp>
              <p:nvSpPr>
                <p:cNvPr id="19" name="正方形/長方形 18"/>
                <p:cNvSpPr/>
                <p:nvPr/>
              </p:nvSpPr>
              <p:spPr>
                <a:xfrm>
                  <a:off x="3521067" y="2483269"/>
                  <a:ext cx="270234" cy="11006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/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3794771" y="2410593"/>
                  <a:ext cx="962232" cy="2707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/>
                    <a:t>Background</a:t>
                  </a:r>
                  <a:endParaRPr kumimoji="1" lang="ja-JP" altLang="en-US" sz="2000" dirty="0"/>
                </a:p>
              </p:txBody>
            </p:sp>
          </p:grpSp>
          <p:grpSp>
            <p:nvGrpSpPr>
              <p:cNvPr id="13" name="図形グループ 20"/>
              <p:cNvGrpSpPr/>
              <p:nvPr/>
            </p:nvGrpSpPr>
            <p:grpSpPr>
              <a:xfrm>
                <a:off x="3521067" y="2035657"/>
                <a:ext cx="527730" cy="218629"/>
                <a:chOff x="3533767" y="1988863"/>
                <a:chExt cx="527730" cy="218629"/>
              </a:xfrm>
            </p:grpSpPr>
            <p:sp>
              <p:nvSpPr>
                <p:cNvPr id="17" name="正方形/長方形 16"/>
                <p:cNvSpPr/>
                <p:nvPr/>
              </p:nvSpPr>
              <p:spPr>
                <a:xfrm>
                  <a:off x="3533767" y="2049356"/>
                  <a:ext cx="270234" cy="11006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/>
                </a:p>
              </p:txBody>
            </p:sp>
            <p:sp>
              <p:nvSpPr>
                <p:cNvPr id="18" name="テキスト ボックス 17"/>
                <p:cNvSpPr txBox="1"/>
                <p:nvPr/>
              </p:nvSpPr>
              <p:spPr>
                <a:xfrm>
                  <a:off x="3800532" y="1988863"/>
                  <a:ext cx="260965" cy="2186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/>
                    <a:t>HX</a:t>
                  </a:r>
                  <a:endParaRPr kumimoji="1" lang="ja-JP" altLang="en-US" sz="2000" dirty="0"/>
                </a:p>
              </p:txBody>
            </p:sp>
          </p:grpSp>
          <p:grpSp>
            <p:nvGrpSpPr>
              <p:cNvPr id="14" name="図形グループ 21"/>
              <p:cNvGrpSpPr/>
              <p:nvPr/>
            </p:nvGrpSpPr>
            <p:grpSpPr>
              <a:xfrm>
                <a:off x="3521067" y="2226288"/>
                <a:ext cx="857826" cy="270795"/>
                <a:chOff x="3546467" y="2156608"/>
                <a:chExt cx="857826" cy="270795"/>
              </a:xfrm>
            </p:grpSpPr>
            <p:sp>
              <p:nvSpPr>
                <p:cNvPr id="15" name="正方形/長方形 14"/>
                <p:cNvSpPr/>
                <p:nvPr/>
              </p:nvSpPr>
              <p:spPr>
                <a:xfrm>
                  <a:off x="3546467" y="2220029"/>
                  <a:ext cx="270234" cy="110067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/>
                </a:p>
              </p:txBody>
            </p:sp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3820171" y="2156608"/>
                  <a:ext cx="584122" cy="2707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/>
                    <a:t>LP line</a:t>
                  </a:r>
                  <a:endParaRPr kumimoji="1" lang="ja-JP" altLang="en-US" sz="2000" dirty="0"/>
                </a:p>
              </p:txBody>
            </p:sp>
          </p:grpSp>
        </p:grpSp>
        <p:sp>
          <p:nvSpPr>
            <p:cNvPr id="27" name="下矢印 26"/>
            <p:cNvSpPr/>
            <p:nvPr/>
          </p:nvSpPr>
          <p:spPr>
            <a:xfrm>
              <a:off x="3205660" y="5227050"/>
              <a:ext cx="442003" cy="33443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154526" y="4807950"/>
              <a:ext cx="6009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H</a:t>
              </a:r>
              <a:r>
                <a:rPr kumimoji="1" lang="en-US" altLang="ja-JP" sz="2000" baseline="-25000" dirty="0"/>
                <a:t>2</a:t>
              </a:r>
              <a:r>
                <a:rPr kumimoji="1" lang="en-US" altLang="ja-JP" sz="2000" dirty="0"/>
                <a:t>O</a:t>
              </a:r>
              <a:endParaRPr kumimoji="1" lang="ja-JP" altLang="en-US" sz="2000" dirty="0"/>
            </a:p>
          </p:txBody>
        </p:sp>
        <p:sp>
          <p:nvSpPr>
            <p:cNvPr id="29" name="下矢印 28"/>
            <p:cNvSpPr/>
            <p:nvPr/>
          </p:nvSpPr>
          <p:spPr>
            <a:xfrm>
              <a:off x="4470673" y="5063907"/>
              <a:ext cx="442003" cy="33443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470339" y="4644807"/>
              <a:ext cx="4368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N</a:t>
              </a:r>
              <a:r>
                <a:rPr kumimoji="1" lang="en-US" altLang="ja-JP" sz="2000" baseline="-25000" dirty="0"/>
                <a:t>2</a:t>
              </a:r>
              <a:endParaRPr kumimoji="1" lang="ja-JP" altLang="en-US" sz="2000" baseline="-25000" dirty="0"/>
            </a:p>
          </p:txBody>
        </p:sp>
        <p:sp>
          <p:nvSpPr>
            <p:cNvPr id="31" name="下矢印 30"/>
            <p:cNvSpPr/>
            <p:nvPr/>
          </p:nvSpPr>
          <p:spPr>
            <a:xfrm>
              <a:off x="6463664" y="5008876"/>
              <a:ext cx="442003" cy="33443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463330" y="4589776"/>
              <a:ext cx="5779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CO</a:t>
              </a:r>
              <a:r>
                <a:rPr lang="en-US" altLang="ja-JP" sz="2000" baseline="-25000" dirty="0"/>
                <a:t>2</a:t>
              </a:r>
              <a:endParaRPr kumimoji="1" lang="ja-JP" altLang="en-US" sz="2000" baseline="-25000" dirty="0"/>
            </a:p>
          </p:txBody>
        </p:sp>
        <p:sp>
          <p:nvSpPr>
            <p:cNvPr id="33" name="下矢印 32"/>
            <p:cNvSpPr/>
            <p:nvPr/>
          </p:nvSpPr>
          <p:spPr>
            <a:xfrm>
              <a:off x="1421706" y="2216926"/>
              <a:ext cx="442003" cy="33443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1446772" y="1861326"/>
              <a:ext cx="443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He</a:t>
              </a:r>
              <a:endParaRPr kumimoji="1" lang="ja-JP" altLang="en-US" dirty="0"/>
            </a:p>
          </p:txBody>
        </p:sp>
      </p:grpSp>
      <p:sp>
        <p:nvSpPr>
          <p:cNvPr id="35" name="正方形/長方形 34"/>
          <p:cNvSpPr/>
          <p:nvPr/>
        </p:nvSpPr>
        <p:spPr>
          <a:xfrm>
            <a:off x="56456" y="1054612"/>
            <a:ext cx="8243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(2) Impurity measurements by Q-mass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7" name="図形グループ 40"/>
          <p:cNvGrpSpPr/>
          <p:nvPr/>
        </p:nvGrpSpPr>
        <p:grpSpPr>
          <a:xfrm>
            <a:off x="5241032" y="1588353"/>
            <a:ext cx="4446180" cy="1661112"/>
            <a:chOff x="1206300" y="650863"/>
            <a:chExt cx="4446180" cy="717531"/>
          </a:xfrm>
        </p:grpSpPr>
        <p:sp>
          <p:nvSpPr>
            <p:cNvPr id="38" name="角丸四角形 37"/>
            <p:cNvSpPr/>
            <p:nvPr/>
          </p:nvSpPr>
          <p:spPr>
            <a:xfrm>
              <a:off x="1206300" y="650863"/>
              <a:ext cx="4446180" cy="717531"/>
            </a:xfrm>
            <a:prstGeom prst="roundRect">
              <a:avLst>
                <a:gd name="adj" fmla="val 8709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1308891" y="716702"/>
              <a:ext cx="4297501" cy="305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</a:rPr>
                <a:t>After operation, </a:t>
              </a:r>
            </a:p>
            <a:p>
              <a:r>
                <a:rPr lang="en-US" altLang="ja-JP" sz="2000" dirty="0">
                  <a:solidFill>
                    <a:schemeClr val="bg1"/>
                  </a:solidFill>
                </a:rPr>
                <a:t>  measured area partitioned by valves  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>
            <a:off x="5341404" y="2596542"/>
            <a:ext cx="42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Almost background </a:t>
            </a:r>
            <a:r>
              <a:rPr kumimoji="1" lang="ja-JP" altLang="en-US" sz="2000" dirty="0">
                <a:solidFill>
                  <a:schemeClr val="bg1"/>
                </a:solidFill>
              </a:rPr>
              <a:t> → </a:t>
            </a:r>
            <a:r>
              <a:rPr kumimoji="1" lang="en-US" altLang="ja-JP" sz="2000" dirty="0">
                <a:solidFill>
                  <a:schemeClr val="bg1"/>
                </a:solidFill>
              </a:rPr>
              <a:t>No impurity</a:t>
            </a:r>
          </a:p>
        </p:txBody>
      </p:sp>
    </p:spTree>
    <p:extLst>
      <p:ext uri="{BB962C8B-B14F-4D97-AF65-F5344CB8AC3E}">
        <p14:creationId xmlns:p14="http://schemas.microsoft.com/office/powerpoint/2010/main" val="56956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1200492" y="2297485"/>
            <a:ext cx="6416546" cy="4514441"/>
            <a:chOff x="1200492" y="2297485"/>
            <a:chExt cx="6416546" cy="4514441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712640" y="2297485"/>
              <a:ext cx="5904398" cy="4185759"/>
              <a:chOff x="1856915" y="2189555"/>
              <a:chExt cx="5581343" cy="3956735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 rotWithShape="1">
              <a:blip r:embed="rId2"/>
              <a:srcRect l="4881" b="7299"/>
              <a:stretch/>
            </p:blipFill>
            <p:spPr>
              <a:xfrm>
                <a:off x="1856915" y="2388667"/>
                <a:ext cx="5581343" cy="3757623"/>
              </a:xfrm>
              <a:prstGeom prst="rect">
                <a:avLst/>
              </a:prstGeom>
            </p:spPr>
          </p:pic>
          <p:cxnSp>
            <p:nvCxnSpPr>
              <p:cNvPr id="7" name="直線コネクタ 6"/>
              <p:cNvCxnSpPr>
                <a:cxnSpLocks/>
              </p:cNvCxnSpPr>
              <p:nvPr/>
            </p:nvCxnSpPr>
            <p:spPr>
              <a:xfrm>
                <a:off x="4326090" y="2195639"/>
                <a:ext cx="0" cy="3294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>
                <a:cxnSpLocks/>
              </p:cNvCxnSpPr>
              <p:nvPr/>
            </p:nvCxnSpPr>
            <p:spPr>
              <a:xfrm>
                <a:off x="6630347" y="2195639"/>
                <a:ext cx="0" cy="3294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>
                <a:cxnSpLocks/>
              </p:cNvCxnSpPr>
              <p:nvPr/>
            </p:nvCxnSpPr>
            <p:spPr>
              <a:xfrm>
                <a:off x="2165848" y="2195639"/>
                <a:ext cx="0" cy="3294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正方形/長方形 8"/>
              <p:cNvSpPr/>
              <p:nvPr/>
            </p:nvSpPr>
            <p:spPr>
              <a:xfrm>
                <a:off x="2913956" y="2189618"/>
                <a:ext cx="567781" cy="320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>
                    <a:ea typeface="メイリオ" panose="020B0604030504040204" pitchFamily="50" charset="-128"/>
                  </a:rPr>
                  <a:t>2016</a:t>
                </a:r>
                <a:endParaRPr lang="ja-JP" altLang="en-US" sz="1600" dirty="0"/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5118626" y="2195639"/>
                <a:ext cx="567781" cy="320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>
                    <a:ea typeface="メイリオ" panose="020B0604030504040204" pitchFamily="50" charset="-128"/>
                  </a:rPr>
                  <a:t>2017</a:t>
                </a:r>
                <a:endParaRPr lang="ja-JP" altLang="en-US" sz="1600" dirty="0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6714772" y="2189555"/>
                <a:ext cx="616934" cy="349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ea typeface="メイリオ" panose="020B0604030504040204" pitchFamily="50" charset="-128"/>
                  </a:rPr>
                  <a:t>2018</a:t>
                </a:r>
                <a:endParaRPr lang="ja-JP" altLang="en-US" dirty="0"/>
              </a:p>
            </p:txBody>
          </p:sp>
        </p:grpSp>
        <p:sp>
          <p:nvSpPr>
            <p:cNvPr id="15" name="正方形/長方形 14"/>
            <p:cNvSpPr/>
            <p:nvPr/>
          </p:nvSpPr>
          <p:spPr>
            <a:xfrm rot="16200000">
              <a:off x="204225" y="4054749"/>
              <a:ext cx="23618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ea typeface="メイリオ" panose="020B0604030504040204" pitchFamily="50" charset="-128"/>
                </a:rPr>
                <a:t>Oil concentration (ppb)</a:t>
              </a:r>
              <a:endParaRPr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547488" y="6442594"/>
              <a:ext cx="34790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ja-JP" dirty="0">
                  <a:ea typeface="メイリオ" panose="020B0604030504040204" pitchFamily="50" charset="-128"/>
                </a:rPr>
                <a:t>Operating time of compressor (</a:t>
              </a:r>
              <a:r>
                <a:rPr lang="en-US" altLang="ja-JP" dirty="0" err="1">
                  <a:ea typeface="メイリオ" panose="020B0604030504040204" pitchFamily="50" charset="-128"/>
                </a:rPr>
                <a:t>hrs</a:t>
              </a:r>
              <a:r>
                <a:rPr lang="en-US" altLang="ja-JP" dirty="0">
                  <a:ea typeface="メイリオ" panose="020B0604030504040204" pitchFamily="50" charset="-128"/>
                </a:rPr>
                <a:t>)</a:t>
              </a:r>
              <a:endParaRPr lang="ja-JP" altLang="en-US" dirty="0"/>
            </a:p>
          </p:txBody>
        </p:sp>
        <p:grpSp>
          <p:nvGrpSpPr>
            <p:cNvPr id="5" name="グループ化 4"/>
            <p:cNvGrpSpPr/>
            <p:nvPr/>
          </p:nvGrpSpPr>
          <p:grpSpPr>
            <a:xfrm>
              <a:off x="2400790" y="2973812"/>
              <a:ext cx="1286821" cy="709627"/>
              <a:chOff x="2675706" y="4106555"/>
              <a:chExt cx="1286821" cy="709627"/>
            </a:xfrm>
          </p:grpSpPr>
          <p:sp>
            <p:nvSpPr>
              <p:cNvPr id="16" name="正方形/長方形 15"/>
              <p:cNvSpPr/>
              <p:nvPr/>
            </p:nvSpPr>
            <p:spPr>
              <a:xfrm>
                <a:off x="2675706" y="4106555"/>
                <a:ext cx="1286821" cy="69972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2675707" y="4477628"/>
                <a:ext cx="10801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</a:rPr>
                  <a:t>○</a:t>
                </a:r>
                <a:r>
                  <a:rPr lang="ja-JP" altLang="en-US" sz="1600" dirty="0">
                    <a:solidFill>
                      <a:srgbClr val="FF0000"/>
                    </a:solidFill>
                  </a:rPr>
                  <a:t>　</a:t>
                </a:r>
                <a:r>
                  <a:rPr lang="en-US" altLang="ja-JP" sz="1600" dirty="0">
                    <a:solidFill>
                      <a:srgbClr val="FF0000"/>
                    </a:solidFill>
                  </a:rPr>
                  <a:t>270g/s </a:t>
                </a: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2675706" y="4250571"/>
                <a:ext cx="10801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</a:rPr>
                  <a:t>●</a:t>
                </a:r>
                <a:r>
                  <a:rPr lang="ja-JP" altLang="en-US" sz="1600" dirty="0">
                    <a:solidFill>
                      <a:srgbClr val="FF0000"/>
                    </a:solidFill>
                  </a:rPr>
                  <a:t>　</a:t>
                </a:r>
                <a:r>
                  <a:rPr lang="en-US" altLang="ja-JP" sz="1600" dirty="0">
                    <a:solidFill>
                      <a:srgbClr val="FF0000"/>
                    </a:solidFill>
                  </a:rPr>
                  <a:t>200g/s </a:t>
                </a:r>
              </a:p>
            </p:txBody>
          </p:sp>
        </p:grpSp>
        <p:sp>
          <p:nvSpPr>
            <p:cNvPr id="11" name="テキスト ボックス 10"/>
            <p:cNvSpPr txBox="1"/>
            <p:nvPr/>
          </p:nvSpPr>
          <p:spPr>
            <a:xfrm>
              <a:off x="5385048" y="2594808"/>
              <a:ext cx="19256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u="sng" dirty="0"/>
                <a:t>At outlet of OS-5</a:t>
              </a:r>
              <a:endParaRPr kumimoji="1" lang="ja-JP" altLang="en-US" sz="2000" u="sng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2351509" y="2901804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</a:rPr>
                <a:t>He flow rate</a:t>
              </a:r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821483" y="1456817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>
                <a:ea typeface="メイリオ" panose="020B0604030504040204" pitchFamily="50" charset="-128"/>
              </a:rPr>
              <a:t>Cold trap extraction using liquid N</a:t>
            </a:r>
            <a:r>
              <a:rPr lang="en-US" altLang="ja-JP" sz="2000" baseline="-25000" dirty="0">
                <a:ea typeface="メイリオ" panose="020B0604030504040204" pitchFamily="50" charset="-128"/>
              </a:rPr>
              <a:t>2</a:t>
            </a:r>
          </a:p>
          <a:p>
            <a:r>
              <a:rPr lang="ja-JP" altLang="en-US" sz="2000" dirty="0">
                <a:ea typeface="メイリオ" panose="020B0604030504040204" pitchFamily="50" charset="-128"/>
              </a:rPr>
              <a:t>・</a:t>
            </a:r>
            <a:r>
              <a:rPr lang="en-US" altLang="ja-JP" sz="2000" dirty="0">
                <a:ea typeface="メイリオ" panose="020B0604030504040204" pitchFamily="50" charset="-128"/>
              </a:rPr>
              <a:t>Infrared spectroscopy analysis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969224" y="6381328"/>
            <a:ext cx="2311400" cy="365125"/>
          </a:xfrm>
        </p:spPr>
        <p:txBody>
          <a:bodyPr/>
          <a:lstStyle/>
          <a:p>
            <a:fld id="{4690A268-1B78-4F62-991E-360BCA9FE92A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2039455" y="5420348"/>
            <a:ext cx="5271248" cy="0"/>
          </a:xfrm>
          <a:prstGeom prst="line">
            <a:avLst/>
          </a:prstGeom>
          <a:ln w="577850" cmpd="sng">
            <a:solidFill>
              <a:schemeClr val="accent1">
                <a:alpha val="2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四角形吹き出し 28"/>
          <p:cNvSpPr/>
          <p:nvPr/>
        </p:nvSpPr>
        <p:spPr>
          <a:xfrm>
            <a:off x="6513506" y="3238237"/>
            <a:ext cx="2492696" cy="1152128"/>
          </a:xfrm>
          <a:prstGeom prst="wedgeRectCallout">
            <a:avLst>
              <a:gd name="adj1" fmla="val -36166"/>
              <a:gd name="adj2" fmla="val 117040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/>
              <a:t>・ </a:t>
            </a:r>
            <a:r>
              <a:rPr lang="en-US" altLang="ja-JP" sz="2400" dirty="0"/>
              <a:t>~10 ppb</a:t>
            </a:r>
          </a:p>
          <a:p>
            <a:r>
              <a:rPr kumimoji="1" lang="ja-JP" altLang="en-US" sz="2400" dirty="0"/>
              <a:t>・ </a:t>
            </a:r>
            <a:r>
              <a:rPr kumimoji="1" lang="en-US" altLang="ja-JP" sz="2400" dirty="0"/>
              <a:t>Equivalent to </a:t>
            </a:r>
          </a:p>
          <a:p>
            <a:r>
              <a:rPr lang="en-US" altLang="ja-JP" sz="2400" dirty="0"/>
              <a:t>          </a:t>
            </a:r>
            <a:r>
              <a:rPr kumimoji="1" lang="en-US" altLang="ja-JP" sz="2400" dirty="0"/>
              <a:t>design value </a:t>
            </a:r>
            <a:endParaRPr kumimoji="1" lang="ja-JP" altLang="en-US" sz="2400" dirty="0"/>
          </a:p>
        </p:txBody>
      </p:sp>
      <p:sp>
        <p:nvSpPr>
          <p:cNvPr id="33" name="正方形/長方形 32"/>
          <p:cNvSpPr/>
          <p:nvPr/>
        </p:nvSpPr>
        <p:spPr>
          <a:xfrm>
            <a:off x="56456" y="1054612"/>
            <a:ext cx="9433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(3) Oil concentration measurement by cold trap</a:t>
            </a:r>
          </a:p>
        </p:txBody>
      </p:sp>
      <p:sp>
        <p:nvSpPr>
          <p:cNvPr id="40" name="Text Box 46"/>
          <p:cNvSpPr txBox="1">
            <a:spLocks noChangeArrowheads="1"/>
          </p:cNvSpPr>
          <p:nvPr/>
        </p:nvSpPr>
        <p:spPr bwMode="auto">
          <a:xfrm>
            <a:off x="0" y="73381"/>
            <a:ext cx="968721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4. Investigations of cause</a:t>
            </a:r>
          </a:p>
        </p:txBody>
      </p:sp>
    </p:spTree>
    <p:extLst>
      <p:ext uri="{BB962C8B-B14F-4D97-AF65-F5344CB8AC3E}">
        <p14:creationId xmlns:p14="http://schemas.microsoft.com/office/powerpoint/2010/main" val="13778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 animBg="1"/>
      <p:bldP spid="33" grpId="0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21056</TotalTime>
  <Words>1271</Words>
  <Application>Microsoft Office PowerPoint</Application>
  <PresentationFormat>A4 210 x 297 mm</PresentationFormat>
  <Paragraphs>398</Paragraphs>
  <Slides>18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5" baseType="lpstr">
      <vt:lpstr>.Hiragino Kaku Gothic Interface</vt:lpstr>
      <vt:lpstr>ＭＳ Ｐゴシック</vt:lpstr>
      <vt:lpstr>メイリオ</vt:lpstr>
      <vt:lpstr>Arial</vt:lpstr>
      <vt:lpstr>Calibri</vt:lpstr>
      <vt:lpstr>Wingdings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yoshinari</dc:creator>
  <cp:lastModifiedBy>ASO</cp:lastModifiedBy>
  <cp:revision>883</cp:revision>
  <cp:lastPrinted>2018-06-01T13:35:31Z</cp:lastPrinted>
  <dcterms:created xsi:type="dcterms:W3CDTF">2016-02-04T06:43:49Z</dcterms:created>
  <dcterms:modified xsi:type="dcterms:W3CDTF">2018-06-05T21:04:27Z</dcterms:modified>
</cp:coreProperties>
</file>