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287" r:id="rId3"/>
    <p:sldId id="299" r:id="rId4"/>
    <p:sldId id="300" r:id="rId5"/>
    <p:sldId id="298" r:id="rId6"/>
    <p:sldId id="301" r:id="rId7"/>
    <p:sldId id="302" r:id="rId8"/>
    <p:sldId id="260" r:id="rId9"/>
    <p:sldId id="303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5" r:id="rId19"/>
    <p:sldId id="281" r:id="rId20"/>
    <p:sldId id="289" r:id="rId21"/>
    <p:sldId id="291" r:id="rId22"/>
    <p:sldId id="292" r:id="rId23"/>
    <p:sldId id="295" r:id="rId24"/>
    <p:sldId id="293" r:id="rId25"/>
    <p:sldId id="271" r:id="rId26"/>
    <p:sldId id="272" r:id="rId27"/>
    <p:sldId id="305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 smtClean="0"/>
              <a:t>2014/1/23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50222-E043-47D2-AAA6-A35D315F88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774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 smtClean="0"/>
              <a:t>2014/1/23</a:t>
            </a:r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48C6-C1BE-488F-A9A6-1F3600492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2530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48C6-C1BE-488F-A9A6-1F36004927A2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2014/1/23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40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48C6-C1BE-488F-A9A6-1F36004927A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2014/1/23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4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48C6-C1BE-488F-A9A6-1F36004927A2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zh-CN" smtClean="0"/>
              <a:t>2014/1/23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4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1/23/2014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119835" y="2332383"/>
                <a:ext cx="8915399" cy="124462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5000">
                    <a:latin typeface="Arial Rounded MT Bold" charset="0"/>
                    <a:ea typeface="Arial Rounded MT Bold" charset="0"/>
                    <a:cs typeface="Arial Rounded MT Bold" charset="0"/>
                  </a:rPr>
                  <a:t>Potential NP on </a:t>
                </a:r>
                <a14:m>
                  <m:oMath xmlns:m="http://schemas.openxmlformats.org/officeDocument/2006/math">
                    <m:r>
                      <a:rPr lang="en-US" altLang="zh-CN" sz="5000" b="0" i="1" smtClean="0">
                        <a:latin typeface="Cambria Math" charset="0"/>
                        <a:ea typeface="Arial Rounded MT Bold" charset="0"/>
                        <a:cs typeface="Arial Rounded MT Bold" charset="0"/>
                      </a:rPr>
                      <m:t>𝐵</m:t>
                    </m:r>
                    <m:r>
                      <a:rPr lang="en-US" altLang="zh-CN" sz="5000" b="0" i="1" smtClean="0">
                        <a:latin typeface="Cambria Math" charset="0"/>
                        <a:ea typeface="Arial Rounded MT Bold" charset="0"/>
                        <a:cs typeface="Arial Rounded MT Bold" charset="0"/>
                      </a:rPr>
                      <m:t>→</m:t>
                    </m:r>
                    <m:r>
                      <a:rPr lang="en-US" altLang="zh-CN" sz="5000" b="0" i="1" smtClean="0">
                        <a:latin typeface="Cambria Math" charset="0"/>
                        <a:ea typeface="Arial Rounded MT Bold" charset="0"/>
                        <a:cs typeface="Arial Rounded MT Bold" charset="0"/>
                      </a:rPr>
                      <m:t>𝜋</m:t>
                    </m:r>
                    <m:r>
                      <a:rPr lang="en-US" altLang="zh-CN" sz="5000" b="0" i="1" smtClean="0">
                        <a:latin typeface="Cambria Math" charset="0"/>
                        <a:ea typeface="Arial Rounded MT Bold" charset="0"/>
                        <a:cs typeface="Arial Rounded MT Bold" charset="0"/>
                      </a:rPr>
                      <m:t> </m:t>
                    </m:r>
                    <m:sSup>
                      <m:sSupPr>
                        <m:ctrlPr>
                          <a:rPr lang="en-US" altLang="zh-CN" sz="5000" b="0" i="1" smtClean="0">
                            <a:latin typeface="Cambria Math"/>
                            <a:ea typeface="Arial Rounded MT Bold" charset="0"/>
                            <a:cs typeface="Arial Rounded MT Bold" charset="0"/>
                          </a:rPr>
                        </m:ctrlPr>
                      </m:sSupPr>
                      <m:e>
                        <m:r>
                          <a:rPr lang="en-US" altLang="zh-CN" sz="5000" b="0" i="1" smtClean="0">
                            <a:latin typeface="Cambria Math" charset="0"/>
                            <a:ea typeface="Arial Rounded MT Bold" charset="0"/>
                            <a:cs typeface="Arial Rounded MT Bold" charset="0"/>
                          </a:rPr>
                          <m:t>ℓ</m:t>
                        </m:r>
                      </m:e>
                      <m:sup>
                        <m:r>
                          <a:rPr lang="en-US" altLang="zh-CN" sz="5000" b="0" i="1" smtClean="0">
                            <a:latin typeface="Cambria Math" charset="0"/>
                            <a:ea typeface="Arial Rounded MT Bold" charset="0"/>
                            <a:cs typeface="Arial Rounded MT Bold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5000" b="0" i="1" smtClean="0">
                            <a:latin typeface="Cambria Math"/>
                            <a:ea typeface="Arial Rounded MT Bold" charset="0"/>
                            <a:cs typeface="Arial Rounded MT Bold" charset="0"/>
                          </a:rPr>
                        </m:ctrlPr>
                      </m:sSupPr>
                      <m:e>
                        <m:r>
                          <a:rPr lang="en-US" altLang="zh-CN" sz="5000" b="0" i="1" smtClean="0">
                            <a:latin typeface="Cambria Math" charset="0"/>
                            <a:ea typeface="Arial Rounded MT Bold" charset="0"/>
                            <a:cs typeface="Arial Rounded MT Bold" charset="0"/>
                          </a:rPr>
                          <m:t>ℓ</m:t>
                        </m:r>
                      </m:e>
                      <m:sup>
                        <m:r>
                          <a:rPr lang="en-US" altLang="zh-CN" sz="5000" b="0" i="1" smtClean="0">
                            <a:latin typeface="Cambria Math" charset="0"/>
                            <a:ea typeface="Arial Rounded MT Bold" charset="0"/>
                            <a:cs typeface="Arial Rounded MT Bold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5000" dirty="0" smtClean="0">
                    <a:latin typeface="Arial Rounded MT Bold" charset="0"/>
                    <a:ea typeface="Arial Rounded MT Bold" charset="0"/>
                    <a:cs typeface="Arial Rounded MT Bold" charset="0"/>
                  </a:rPr>
                  <a:t> </a:t>
                </a:r>
                <a:endParaRPr lang="zh-CN" altLang="en-US" sz="5000" dirty="0">
                  <a:latin typeface="Arial Rounded MT Bold" charset="0"/>
                  <a:ea typeface="Arial Rounded MT Bold" charset="0"/>
                  <a:cs typeface="Arial Rounded MT Bold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119835" y="2332383"/>
                <a:ext cx="8915399" cy="1244620"/>
              </a:xfrm>
              <a:blipFill rotWithShape="1">
                <a:blip r:embed="rId3"/>
                <a:stretch>
                  <a:fillRect l="-3283" b="-26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031" y="3779203"/>
            <a:ext cx="8915399" cy="1230120"/>
          </a:xfrm>
        </p:spPr>
        <p:txBody>
          <a:bodyPr/>
          <a:lstStyle/>
          <a:p>
            <a:pPr algn="ctr"/>
            <a:r>
              <a:rPr lang="en-US" altLang="zh-CN" dirty="0" smtClean="0"/>
              <a:t> </a:t>
            </a:r>
            <a:r>
              <a:rPr lang="en-US" altLang="zh-CN" sz="2800" dirty="0" smtClean="0">
                <a:latin typeface="Beirut" charset="-78"/>
                <a:ea typeface="Beirut" charset="-78"/>
                <a:cs typeface="Beirut" charset="-78"/>
              </a:rPr>
              <a:t>Fanrong Xu  </a:t>
            </a:r>
          </a:p>
          <a:p>
            <a:pPr algn="ctr"/>
            <a:r>
              <a:rPr lang="en-US" altLang="zh-CN" sz="2800" dirty="0" smtClean="0">
                <a:latin typeface="Beirut" charset="-78"/>
                <a:ea typeface="Beirut" charset="-78"/>
                <a:cs typeface="Beirut" charset="-78"/>
              </a:rPr>
              <a:t> Jinan University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6169" y="5376858"/>
            <a:ext cx="8915399" cy="459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CN" altLang="en-US" sz="2000" dirty="0"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7883" y="1596897"/>
            <a:ext cx="8915399" cy="928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</a:t>
            </a:r>
            <a:r>
              <a:rPr lang="en-US" altLang="zh-CN" dirty="0" smtClean="0">
                <a:latin typeface="Chalkduster" charset="0"/>
                <a:ea typeface="Chalkduster" charset="0"/>
                <a:cs typeface="Chalkduster" charset="0"/>
              </a:rPr>
              <a:t>Seminar talk at UCAS </a:t>
            </a:r>
          </a:p>
          <a:p>
            <a:r>
              <a:rPr lang="en-US" altLang="zh-CN" dirty="0" smtClean="0">
                <a:latin typeface="Chalkduster" charset="0"/>
                <a:ea typeface="Chalkduster" charset="0"/>
                <a:cs typeface="Chalkduster" charset="0"/>
              </a:rPr>
              <a:t>06/22/2017</a:t>
            </a:r>
            <a:endParaRPr lang="zh-CN" altLang="en-US" sz="2400" dirty="0"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3" y="101396"/>
            <a:ext cx="4799140" cy="1147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17" y="0"/>
            <a:ext cx="1417983" cy="15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81" y="587545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Effective Hamiltonian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1579" y="1280160"/>
                <a:ext cx="10193033" cy="5211699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altLang="zh-CN" sz="8000" dirty="0" smtClean="0"/>
                  <a:t>We start from </a:t>
                </a:r>
                <a14:m>
                  <m:oMath xmlns:m="http://schemas.openxmlformats.org/officeDocument/2006/math">
                    <m:r>
                      <a:rPr lang="en-US" altLang="zh-CN" sz="8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8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8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8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8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8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8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8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8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8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8000" dirty="0" smtClean="0"/>
                  <a:t> effective Hamiltonian </a:t>
                </a:r>
              </a:p>
              <a:p>
                <a:pPr marL="0" indent="0">
                  <a:buNone/>
                </a:pPr>
                <a:endParaRPr lang="en-US" altLang="zh-CN" sz="8000" dirty="0" smtClean="0"/>
              </a:p>
              <a:p>
                <a:pPr marL="0" indent="0">
                  <a:buNone/>
                </a:pPr>
                <a:endParaRPr lang="en-US" altLang="zh-CN" sz="8000" dirty="0"/>
              </a:p>
              <a:p>
                <a:endParaRPr lang="en-US" altLang="zh-CN" sz="8000" dirty="0" smtClean="0"/>
              </a:p>
              <a:p>
                <a:endParaRPr lang="en-US" altLang="zh-CN" sz="8000" dirty="0"/>
              </a:p>
              <a:p>
                <a:endParaRPr lang="en-US" altLang="zh-CN" sz="8000" dirty="0" smtClean="0"/>
              </a:p>
              <a:p>
                <a:endParaRPr lang="en-US" altLang="zh-CN" sz="8000" dirty="0"/>
              </a:p>
              <a:p>
                <a:endParaRPr lang="en-US" altLang="zh-CN" sz="8000" dirty="0" smtClean="0"/>
              </a:p>
              <a:p>
                <a:endParaRPr lang="en-US" altLang="zh-CN" sz="8000" dirty="0" smtClean="0"/>
              </a:p>
              <a:p>
                <a:endParaRPr lang="en-US" altLang="zh-CN" sz="8000" dirty="0"/>
              </a:p>
              <a:p>
                <a14:m>
                  <m:oMath xmlns:m="http://schemas.openxmlformats.org/officeDocument/2006/math">
                    <m:r>
                      <a:rPr lang="en-US" altLang="zh-CN" sz="8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8000" b="0" i="1" smtClean="0">
                        <a:latin typeface="Cambria Math" panose="02040503050406030204" pitchFamily="18" charset="0"/>
                      </a:rPr>
                      <m:t>𝐾𝑀</m:t>
                    </m:r>
                  </m:oMath>
                </a14:m>
                <a:r>
                  <a:rPr lang="en-US" altLang="zh-CN" sz="80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altLang="zh-CN" sz="8000" dirty="0" smtClean="0"/>
                  <a:t>   For </a:t>
                </a:r>
                <a14:m>
                  <m:oMath xmlns:m="http://schemas.openxmlformats.org/officeDocument/2006/math">
                    <m:r>
                      <a:rPr lang="en-US" altLang="zh-CN" sz="8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8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8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8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8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8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is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comparable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with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sSub>
                      <m:sSubPr>
                        <m:ctrlPr>
                          <a:rPr lang="en-US" altLang="zh-CN" sz="8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8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in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magnitude</m:t>
                    </m:r>
                    <m:r>
                      <m:rPr>
                        <m:nor/>
                      </m:rPr>
                      <a:rPr lang="en-US" altLang="zh-CN" sz="8000" dirty="0"/>
                      <m:t>, </m:t>
                    </m:r>
                    <m:r>
                      <m:rPr>
                        <m:nor/>
                      </m:rPr>
                      <a:rPr lang="en-US" altLang="zh-CN" sz="8000" dirty="0"/>
                      <m:t>and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with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a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sizable</m:t>
                    </m:r>
                    <m:r>
                      <m:rPr>
                        <m:nor/>
                      </m:rPr>
                      <a:rPr lang="en-US" altLang="zh-CN" sz="8000" dirty="0"/>
                      <m:t>     </m:t>
                    </m:r>
                    <m:r>
                      <m:rPr>
                        <m:nor/>
                      </m:rPr>
                      <a:rPr lang="en-US" altLang="zh-CN" sz="8000" dirty="0"/>
                      <m:t>phase</m:t>
                    </m:r>
                    <m:r>
                      <m:rPr>
                        <m:nor/>
                      </m:rPr>
                      <a:rPr lang="en-US" altLang="zh-CN" sz="8000" dirty="0"/>
                      <m:t> </m:t>
                    </m:r>
                    <m:r>
                      <m:rPr>
                        <m:nor/>
                      </m:rPr>
                      <a:rPr lang="en-US" altLang="zh-CN" sz="8000" dirty="0"/>
                      <m:t>difference</m:t>
                    </m:r>
                  </m:oMath>
                </a14:m>
                <a:endParaRPr lang="en-US" altLang="zh-CN" sz="8000" dirty="0"/>
              </a:p>
              <a:p>
                <a:endParaRPr lang="en-US" altLang="zh-CN" sz="8000" b="0" dirty="0" smtClean="0"/>
              </a:p>
              <a:p>
                <a:pPr marL="0" indent="0">
                  <a:buNone/>
                </a:pPr>
                <a:endParaRPr lang="en-US" altLang="zh-CN" sz="7200" b="0" dirty="0" smtClean="0"/>
              </a:p>
              <a:p>
                <a:pPr marL="0" indent="0">
                  <a:buNone/>
                </a:pPr>
                <a:endParaRPr lang="en-US" altLang="zh-CN" sz="7200" dirty="0"/>
              </a:p>
              <a:p>
                <a:pPr marL="0" indent="0">
                  <a:buNone/>
                </a:pPr>
                <a:endParaRPr lang="en-US" altLang="zh-CN" sz="7200" b="0" dirty="0" smtClean="0"/>
              </a:p>
              <a:p>
                <a:pPr marL="0" indent="0">
                  <a:buNone/>
                </a:pPr>
                <a:endParaRPr lang="en-US" altLang="zh-CN" sz="7200" b="0" dirty="0" smtClean="0"/>
              </a:p>
              <a:p>
                <a:pPr marL="0" indent="0">
                  <a:buNone/>
                </a:pPr>
                <a:endParaRPr lang="en-US" altLang="zh-CN" sz="7200" dirty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en-US" altLang="zh-CN" sz="2000" dirty="0" smtClean="0"/>
                  <a:t> </a:t>
                </a:r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579" y="1280160"/>
                <a:ext cx="10193033" cy="5211699"/>
              </a:xfrm>
              <a:blipFill rotWithShape="0">
                <a:blip r:embed="rId2"/>
                <a:stretch>
                  <a:fillRect l="-538" t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56" y="1744980"/>
            <a:ext cx="3418332" cy="603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968" y="2440876"/>
            <a:ext cx="3099816" cy="9531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38809" y="1864875"/>
            <a:ext cx="653935" cy="3560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37" y="1862899"/>
            <a:ext cx="1000125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451" y="3480393"/>
            <a:ext cx="3282886" cy="1399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024" y="2900555"/>
            <a:ext cx="1506297" cy="1400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679" y="4276263"/>
            <a:ext cx="1481440" cy="10224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5321" y="4128341"/>
            <a:ext cx="1344794" cy="1112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0104" y="5788734"/>
            <a:ext cx="2257425" cy="5905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076188" y="3480393"/>
            <a:ext cx="542836" cy="22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76416" y="3632793"/>
            <a:ext cx="395008" cy="49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799110" y="4685286"/>
            <a:ext cx="597120" cy="22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81" y="587545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SD: Wilson coefficients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496" y="1365505"/>
            <a:ext cx="9822116" cy="5126354"/>
          </a:xfrm>
        </p:spPr>
        <p:txBody>
          <a:bodyPr>
            <a:normAutofit/>
          </a:bodyPr>
          <a:lstStyle/>
          <a:p>
            <a:r>
              <a:rPr lang="en-US" altLang="zh-CN" sz="2000" b="0" dirty="0" smtClean="0"/>
              <a:t>Initial condition: 2-loop matching at high energy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 smtClean="0"/>
              <a:t>Evolution: 3-loop anomalous dimension matrix</a:t>
            </a:r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r>
              <a:rPr lang="en-US" altLang="zh-CN" sz="2000" dirty="0" smtClean="0"/>
              <a:t>Wilson coefficients at low energy scale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52" y="1712404"/>
            <a:ext cx="5694235" cy="736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552" y="3096387"/>
            <a:ext cx="4900231" cy="6949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86928" y="1892819"/>
            <a:ext cx="2139696" cy="346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135112" y="1965971"/>
            <a:ext cx="2191512" cy="346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5600" dirty="0" smtClean="0"/>
              <a:t> </a:t>
            </a:r>
            <a:r>
              <a:rPr lang="en-US" altLang="zh-CN" sz="5600" dirty="0" err="1" smtClean="0"/>
              <a:t>C.Bobeth</a:t>
            </a:r>
            <a:r>
              <a:rPr lang="en-US" altLang="zh-CN" sz="5600" dirty="0" smtClean="0"/>
              <a:t> et. al,  2000</a:t>
            </a:r>
          </a:p>
          <a:p>
            <a:pPr marL="0" indent="0">
              <a:buFont typeface="Wingdings 3" charset="2"/>
              <a:buNone/>
            </a:pPr>
            <a:endParaRPr lang="en-US" altLang="zh-CN" sz="42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5" name="Oval 14"/>
          <p:cNvSpPr/>
          <p:nvPr/>
        </p:nvSpPr>
        <p:spPr>
          <a:xfrm>
            <a:off x="6278880" y="3145536"/>
            <a:ext cx="512064" cy="5970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8107679" y="3271530"/>
            <a:ext cx="2567877" cy="360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07680" y="3304033"/>
            <a:ext cx="2567876" cy="256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5600" dirty="0" err="1" smtClean="0"/>
              <a:t>P.Gambino</a:t>
            </a:r>
            <a:r>
              <a:rPr lang="en-US" altLang="zh-CN" sz="5600" dirty="0" smtClean="0"/>
              <a:t>  et. al,  2003</a:t>
            </a:r>
          </a:p>
          <a:p>
            <a:pPr marL="0" indent="0">
              <a:buFont typeface="Wingdings 3" charset="2"/>
              <a:buNone/>
            </a:pPr>
            <a:endParaRPr lang="en-US" altLang="zh-CN" sz="56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061" y="4437884"/>
            <a:ext cx="2690759" cy="493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334" y="5035677"/>
            <a:ext cx="7810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81" y="587545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Factorization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82496" y="1365504"/>
                <a:ext cx="9822116" cy="53279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0" dirty="0" smtClean="0"/>
                  <a:t>Approach 1: Naïve factorization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 smtClean="0"/>
                  <a:t>   The three form factors are model dependent.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r>
                  <a:rPr lang="en-US" altLang="zh-CN" sz="2000" dirty="0" smtClean="0"/>
                  <a:t>Approach 2: </a:t>
                </a:r>
                <a:r>
                  <a:rPr lang="en-US" altLang="zh-CN" sz="2000" dirty="0" err="1" smtClean="0"/>
                  <a:t>pQCD</a:t>
                </a:r>
                <a:r>
                  <a:rPr lang="en-US" altLang="zh-CN" sz="2000" dirty="0" smtClean="0"/>
                  <a:t>  (Li-</a:t>
                </a:r>
                <a:r>
                  <a:rPr lang="en-US" altLang="zh-CN" sz="2000" dirty="0" err="1" smtClean="0"/>
                  <a:t>Sterman</a:t>
                </a:r>
                <a:r>
                  <a:rPr lang="en-US" altLang="zh-CN" sz="2000" dirty="0" smtClean="0"/>
                  <a:t>, 1992)</a:t>
                </a:r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r>
                  <a:rPr lang="en-US" altLang="zh-CN" sz="2000" dirty="0"/>
                  <a:t>  </a:t>
                </a:r>
                <a:r>
                  <a:rPr lang="en-US" altLang="zh-CN" sz="2000" dirty="0" smtClean="0"/>
                  <a:t>   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 Advantage of </a:t>
                </a:r>
                <a:r>
                  <a:rPr lang="en-US" altLang="zh-CN" sz="2000" dirty="0" err="1" smtClean="0"/>
                  <a:t>pQCD</a:t>
                </a:r>
                <a:r>
                  <a:rPr lang="en-US" altLang="zh-CN" sz="2000" dirty="0" smtClean="0"/>
                  <a:t>: </a:t>
                </a:r>
                <a:r>
                  <a:rPr lang="en-US" altLang="zh-CN" sz="2000" b="1" dirty="0" smtClean="0"/>
                  <a:t>IR finite</a:t>
                </a:r>
                <a:r>
                  <a:rPr lang="en-US" altLang="zh-CN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CN" sz="2000" b="0" dirty="0"/>
                  <a:t> </a:t>
                </a:r>
                <a:r>
                  <a:rPr lang="en-US" altLang="zh-CN" sz="2000" b="0" dirty="0" smtClean="0"/>
                  <a:t>      A recent study </a:t>
                </a:r>
                <a:r>
                  <a:rPr lang="en-US" altLang="zh-CN" sz="2000" dirty="0"/>
                  <a:t>of </a:t>
                </a:r>
                <a:r>
                  <a:rPr lang="en-US" altLang="zh-CN" sz="2000" dirty="0" smtClean="0"/>
                  <a:t>NLO</a:t>
                </a:r>
                <a:r>
                  <a:rPr lang="en-US" altLang="zh-CN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b="0" dirty="0" smtClean="0"/>
                  <a:t> FF: </a:t>
                </a:r>
                <a:r>
                  <a:rPr lang="en-US" altLang="zh-CN" sz="2000" b="0" u="sng" dirty="0" smtClean="0"/>
                  <a:t>Li-Sheng-Wang</a:t>
                </a:r>
                <a:r>
                  <a:rPr lang="en-US" altLang="zh-CN" sz="2000" b="0" dirty="0" smtClean="0"/>
                  <a:t>, PRD’12, leading to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  pQCD study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b="0" dirty="0" smtClean="0"/>
                  <a:t>: </a:t>
                </a:r>
                <a:r>
                  <a:rPr lang="en-US" altLang="zh-CN" sz="2000" u="sng" dirty="0" smtClean="0"/>
                  <a:t>Wang-Xiao</a:t>
                </a:r>
                <a:r>
                  <a:rPr lang="en-US" altLang="zh-CN" sz="2000" dirty="0" smtClean="0"/>
                  <a:t>, PRD’12.</a:t>
                </a:r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2496" y="1365504"/>
                <a:ext cx="9822116" cy="5327903"/>
              </a:xfrm>
              <a:blipFill rotWithShape="0">
                <a:blip r:embed="rId2"/>
                <a:stretch>
                  <a:fillRect l="-559" t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64" y="1837944"/>
            <a:ext cx="6899148" cy="13396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28160" y="1999488"/>
            <a:ext cx="633984" cy="5486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8461399" y="2018330"/>
            <a:ext cx="523954" cy="4987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20"/>
          <p:cNvSpPr/>
          <p:nvPr/>
        </p:nvSpPr>
        <p:spPr>
          <a:xfrm>
            <a:off x="7368402" y="2445659"/>
            <a:ext cx="576349" cy="4122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439" y="4381119"/>
            <a:ext cx="72580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181" y="587545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Factorization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82496" y="1365504"/>
                <a:ext cx="9822116" cy="53279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0" dirty="0" smtClean="0"/>
                  <a:t>Approach 3: QCDF (</a:t>
                </a:r>
                <a:r>
                  <a:rPr lang="en-US" altLang="zh-CN" sz="2000" b="0" dirty="0" err="1" smtClean="0"/>
                  <a:t>Beneke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et.al. 1999)</a:t>
                </a: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The IR in hard kernel is supposed to be cancelled by soft FF.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CN" sz="2000" dirty="0" smtClean="0"/>
                  <a:t>    The semi-</a:t>
                </a:r>
                <a:r>
                  <a:rPr lang="en-US" altLang="zh-CN" sz="2000" dirty="0" err="1" smtClean="0"/>
                  <a:t>leptonic</a:t>
                </a:r>
                <a:r>
                  <a:rPr lang="en-US" altLang="zh-CN" sz="2000" dirty="0" smtClean="0"/>
                  <a:t> processes, like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CN" sz="2000" dirty="0" smtClean="0"/>
                  <a:t>    have been studied by </a:t>
                </a:r>
                <a:r>
                  <a:rPr lang="en-US" altLang="zh-CN" sz="2000" dirty="0" err="1" smtClean="0"/>
                  <a:t>Beneke</a:t>
                </a:r>
                <a:r>
                  <a:rPr lang="en-US" altLang="zh-CN" sz="2000" dirty="0" smtClean="0"/>
                  <a:t>-Feldman-(Seidel) in 2001 and 2005.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r>
                  <a:rPr lang="en-US" altLang="zh-CN" sz="2000" dirty="0"/>
                  <a:t>  </a:t>
                </a:r>
                <a:r>
                  <a:rPr lang="en-US" altLang="zh-CN" sz="2000" dirty="0" smtClean="0"/>
                  <a:t>     </a:t>
                </a:r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2496" y="1365504"/>
                <a:ext cx="9822116" cy="5327903"/>
              </a:xfrm>
              <a:blipFill rotWithShape="0">
                <a:blip r:embed="rId2"/>
                <a:stretch>
                  <a:fillRect l="-559" t="-5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1841944"/>
            <a:ext cx="8515350" cy="6381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90688" y="1951682"/>
            <a:ext cx="963168" cy="515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3956304" y="1945586"/>
            <a:ext cx="963168" cy="515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Curved Connector 15"/>
          <p:cNvCxnSpPr/>
          <p:nvPr/>
        </p:nvCxnSpPr>
        <p:spPr>
          <a:xfrm>
            <a:off x="4632960" y="2460869"/>
            <a:ext cx="3511296" cy="12700"/>
          </a:xfrm>
          <a:prstGeom prst="curvedConnector3">
            <a:avLst>
              <a:gd name="adj1" fmla="val 6527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862" y="4484941"/>
            <a:ext cx="44862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815" y="575468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QCDF approach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102" y="1546360"/>
            <a:ext cx="8868822" cy="5195816"/>
          </a:xfrm>
          <a:noFill/>
        </p:spPr>
        <p:txBody>
          <a:bodyPr>
            <a:normAutofit/>
          </a:bodyPr>
          <a:lstStyle/>
          <a:p>
            <a:r>
              <a:rPr lang="en-US" altLang="zh-CN" sz="2000" dirty="0" smtClean="0"/>
              <a:t>Soft form factor in HQET/LEET</a:t>
            </a:r>
            <a:endParaRPr lang="en-US" altLang="zh-CN" sz="2000" b="0" dirty="0" smtClean="0"/>
          </a:p>
          <a:p>
            <a:pPr marL="0" indent="0">
              <a:buNone/>
            </a:pPr>
            <a:r>
              <a:rPr lang="en-US" altLang="zh-CN" sz="2000" b="0" dirty="0" smtClean="0"/>
              <a:t>     </a:t>
            </a:r>
          </a:p>
          <a:p>
            <a:pPr marL="0" indent="0">
              <a:buNone/>
            </a:pPr>
            <a:r>
              <a:rPr lang="en-US" altLang="zh-CN" sz="2000" b="0" dirty="0" smtClean="0"/>
              <a:t>   </a:t>
            </a:r>
          </a:p>
          <a:p>
            <a:pPr marL="0" indent="0">
              <a:buNone/>
            </a:pPr>
            <a:r>
              <a:rPr lang="en-US" altLang="zh-CN" sz="2000" b="0" dirty="0" smtClean="0"/>
              <a:t>     in which the number of form factors reduced to 1 with</a:t>
            </a:r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Symmetry-breaking correction to FF (Beneke-Feldmann,2001)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2" y="2041589"/>
            <a:ext cx="5693473" cy="9188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27" y="3255723"/>
            <a:ext cx="4431880" cy="590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37" y="4632959"/>
            <a:ext cx="3157719" cy="1949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008" y="5410009"/>
            <a:ext cx="4413313" cy="1009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861" y="4804465"/>
            <a:ext cx="904041" cy="488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0027" y="5690696"/>
            <a:ext cx="3194729" cy="78452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8547701" y="5410009"/>
            <a:ext cx="753687" cy="4665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Rectangle 19"/>
          <p:cNvSpPr/>
          <p:nvPr/>
        </p:nvSpPr>
        <p:spPr>
          <a:xfrm>
            <a:off x="9296400" y="5903785"/>
            <a:ext cx="829056" cy="4665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2084832" y="4611013"/>
            <a:ext cx="3209924" cy="1019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6344743" y="5302361"/>
            <a:ext cx="1993111" cy="575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3"/>
          <p:cNvSpPr/>
          <p:nvPr/>
        </p:nvSpPr>
        <p:spPr>
          <a:xfrm>
            <a:off x="6309200" y="5919825"/>
            <a:ext cx="2832292" cy="523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815" y="575468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QCDF approach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102" y="1546360"/>
            <a:ext cx="8868822" cy="5195816"/>
          </a:xfrm>
          <a:noFill/>
        </p:spPr>
        <p:txBody>
          <a:bodyPr>
            <a:normAutofit/>
          </a:bodyPr>
          <a:lstStyle/>
          <a:p>
            <a:r>
              <a:rPr lang="en-US" altLang="zh-CN" sz="2000" dirty="0" smtClean="0"/>
              <a:t>Include “non-</a:t>
            </a:r>
            <a:r>
              <a:rPr lang="en-US" altLang="zh-CN" sz="2000" dirty="0" err="1" smtClean="0"/>
              <a:t>factorizable</a:t>
            </a:r>
            <a:r>
              <a:rPr lang="en-US" altLang="zh-CN" sz="2000" dirty="0" smtClean="0"/>
              <a:t>” </a:t>
            </a:r>
            <a:r>
              <a:rPr lang="en-US" altLang="zh-CN" sz="2000" dirty="0"/>
              <a:t>contribution (</a:t>
            </a:r>
            <a:r>
              <a:rPr lang="en-US" altLang="zh-CN" sz="2000" dirty="0" err="1" smtClean="0"/>
              <a:t>Beneke</a:t>
            </a:r>
            <a:r>
              <a:rPr lang="en-US" altLang="zh-CN" sz="2000" dirty="0" smtClean="0"/>
              <a:t> et al, 2001</a:t>
            </a:r>
            <a:r>
              <a:rPr lang="en-US" altLang="zh-CN" sz="2000" dirty="0"/>
              <a:t>)</a:t>
            </a:r>
          </a:p>
          <a:p>
            <a:endParaRPr lang="en-US" altLang="zh-CN" sz="2000" b="0" dirty="0" smtClean="0"/>
          </a:p>
          <a:p>
            <a:pPr marL="0" indent="0">
              <a:buNone/>
            </a:pPr>
            <a:r>
              <a:rPr lang="en-US" altLang="zh-CN" sz="2000" b="0" dirty="0" smtClean="0"/>
              <a:t>     </a:t>
            </a:r>
          </a:p>
          <a:p>
            <a:pPr marL="0" indent="0">
              <a:buNone/>
            </a:pPr>
            <a:r>
              <a:rPr lang="en-US" altLang="zh-CN" sz="2000" b="0" dirty="0" smtClean="0"/>
              <a:t>   </a:t>
            </a:r>
          </a:p>
          <a:p>
            <a:pPr marL="0" indent="0">
              <a:buNone/>
            </a:pPr>
            <a:r>
              <a:rPr lang="en-US" altLang="zh-CN" sz="2000" b="0" dirty="0" smtClean="0"/>
              <a:t>     </a:t>
            </a:r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03" y="2213209"/>
            <a:ext cx="6731087" cy="2446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91" y="4844034"/>
            <a:ext cx="7562850" cy="876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851" y="5828491"/>
            <a:ext cx="6115050" cy="60007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529626" y="5883640"/>
            <a:ext cx="620684" cy="39384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val 26"/>
          <p:cNvSpPr/>
          <p:nvPr/>
        </p:nvSpPr>
        <p:spPr>
          <a:xfrm>
            <a:off x="9899904" y="5767531"/>
            <a:ext cx="914400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27"/>
          <p:cNvSpPr/>
          <p:nvPr/>
        </p:nvSpPr>
        <p:spPr>
          <a:xfrm>
            <a:off x="1954449" y="3608637"/>
            <a:ext cx="6884194" cy="1030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ounded Rectangle 28"/>
          <p:cNvSpPr/>
          <p:nvPr/>
        </p:nvSpPr>
        <p:spPr>
          <a:xfrm>
            <a:off x="1941404" y="2175505"/>
            <a:ext cx="6884124" cy="1312808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28100" y="4508500"/>
            <a:ext cx="1409700" cy="1211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7726" y="3513713"/>
            <a:ext cx="0" cy="239532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994" y="4485617"/>
            <a:ext cx="571500" cy="3983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460" y="4554439"/>
            <a:ext cx="519545" cy="4069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060" y="2024426"/>
            <a:ext cx="606136" cy="3463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930" y="4564297"/>
            <a:ext cx="464442" cy="3384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9987" y="1944554"/>
            <a:ext cx="488058" cy="4329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336" y="2002778"/>
            <a:ext cx="536864" cy="3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772" y="587013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QCDF approach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331" y="1438656"/>
            <a:ext cx="8915400" cy="464515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Decay rates</a:t>
            </a:r>
            <a:endParaRPr lang="en-US" altLang="zh-CN" sz="2000" b="0" dirty="0" smtClean="0"/>
          </a:p>
          <a:p>
            <a:pPr marL="0" indent="0">
              <a:buNone/>
            </a:pPr>
            <a:r>
              <a:rPr lang="en-US" altLang="zh-CN" sz="2000" b="0" dirty="0" smtClean="0"/>
              <a:t>  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30" y="2007567"/>
            <a:ext cx="10107645" cy="633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4436414"/>
            <a:ext cx="3307747" cy="1440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17" y="2719546"/>
            <a:ext cx="9946291" cy="737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960" y="1135447"/>
            <a:ext cx="2731485" cy="71456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989918" y="2958877"/>
            <a:ext cx="236037" cy="3245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val 24"/>
          <p:cNvSpPr/>
          <p:nvPr/>
        </p:nvSpPr>
        <p:spPr>
          <a:xfrm>
            <a:off x="8300948" y="2952781"/>
            <a:ext cx="259641" cy="3245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150487" y="1889058"/>
            <a:ext cx="1568708" cy="104921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473276" y="1862855"/>
            <a:ext cx="453524" cy="10182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655" y="3525793"/>
            <a:ext cx="6367828" cy="33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5" y="595466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Observables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0155" y="1450848"/>
                <a:ext cx="9864457" cy="481584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Branching ratio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r>
                  <a:rPr lang="en-US" altLang="zh-CN" sz="2000" dirty="0" smtClean="0"/>
                  <a:t>direct CP asymmetry and </a:t>
                </a:r>
                <a:r>
                  <a:rPr lang="en-US" altLang="zh-CN" sz="2000" dirty="0" err="1" smtClean="0"/>
                  <a:t>isospin</a:t>
                </a:r>
                <a:r>
                  <a:rPr lang="en-US" altLang="zh-CN" sz="2000" dirty="0" smtClean="0"/>
                  <a:t> asymmetry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r>
                  <a:rPr lang="en-US" altLang="zh-CN" sz="2000" dirty="0" smtClean="0"/>
                  <a:t>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                                                                  (CP averaged)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b="0" dirty="0" smtClean="0"/>
                  <a:t>                                                                    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0155" y="1450848"/>
                <a:ext cx="9864457" cy="4815840"/>
              </a:xfrm>
              <a:blipFill rotWithShape="0">
                <a:blip r:embed="rId2"/>
                <a:stretch>
                  <a:fillRect l="-556" t="-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377" y="5089086"/>
            <a:ext cx="313372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377" y="3324000"/>
            <a:ext cx="4991100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761" y="4317873"/>
            <a:ext cx="4829175" cy="6381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127" y="1803628"/>
            <a:ext cx="2298595" cy="7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292" y="2387934"/>
            <a:ext cx="8915399" cy="1468800"/>
          </a:xfrm>
        </p:spPr>
        <p:txBody>
          <a:bodyPr/>
          <a:lstStyle/>
          <a:p>
            <a:r>
              <a:rPr lang="en-US" altLang="zh-CN" dirty="0" smtClean="0"/>
              <a:t>Phenomenology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74" y="587013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Input: </a:t>
            </a:r>
            <a:r>
              <a:rPr lang="en-US" altLang="zh-CN" b="1" dirty="0" err="1" smtClean="0"/>
              <a:t>hadronic</a:t>
            </a:r>
            <a:r>
              <a:rPr lang="en-US" altLang="zh-CN" b="1" dirty="0" smtClean="0"/>
              <a:t> parameters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330" y="1438656"/>
            <a:ext cx="9821037" cy="4645152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 smtClean="0"/>
              <a:t>Form factor model (</a:t>
            </a:r>
            <a:r>
              <a:rPr lang="en-US" altLang="zh-CN" sz="2000" dirty="0" err="1" smtClean="0"/>
              <a:t>Duplancic</a:t>
            </a:r>
            <a:r>
              <a:rPr lang="en-US" altLang="zh-CN" sz="2000" dirty="0" smtClean="0"/>
              <a:t>-</a:t>
            </a:r>
            <a:r>
              <a:rPr lang="en-US" altLang="zh-CN" sz="2000" dirty="0" err="1" smtClean="0"/>
              <a:t>Khodjamirian</a:t>
            </a:r>
            <a:r>
              <a:rPr lang="en-US" altLang="zh-CN" sz="2000" dirty="0" smtClean="0"/>
              <a:t>-</a:t>
            </a:r>
            <a:r>
              <a:rPr lang="en-US" altLang="zh-CN" sz="2000" dirty="0" err="1" smtClean="0"/>
              <a:t>Mannel</a:t>
            </a:r>
            <a:r>
              <a:rPr lang="en-US" altLang="zh-CN" sz="2000" dirty="0" smtClean="0"/>
              <a:t>-Melic-</a:t>
            </a:r>
            <a:r>
              <a:rPr lang="en-US" altLang="zh-CN" sz="2000" dirty="0" err="1" smtClean="0"/>
              <a:t>Offen</a:t>
            </a:r>
            <a:r>
              <a:rPr lang="en-US" altLang="zh-CN" sz="2000" dirty="0" smtClean="0"/>
              <a:t>, ‘08)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000" b="0" dirty="0" smtClean="0"/>
              <a:t>B meson </a:t>
            </a:r>
            <a:r>
              <a:rPr lang="en-US" altLang="zh-CN" sz="2000" dirty="0"/>
              <a:t>light-cone distribution </a:t>
            </a:r>
            <a:r>
              <a:rPr lang="en-US" altLang="zh-CN" sz="2000" dirty="0" smtClean="0"/>
              <a:t>amplitude (</a:t>
            </a:r>
            <a:r>
              <a:rPr lang="en-US" altLang="zh-CN" sz="2000" dirty="0" err="1" smtClean="0"/>
              <a:t>Grozin-Neubert</a:t>
            </a:r>
            <a:r>
              <a:rPr lang="en-US" altLang="zh-CN" sz="2000" dirty="0" smtClean="0"/>
              <a:t>, ’97)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b="0" dirty="0" smtClean="0"/>
          </a:p>
          <a:p>
            <a:r>
              <a:rPr lang="en-US" altLang="zh-CN" sz="2000" dirty="0" smtClean="0"/>
              <a:t>Pion meson LCDA in terms of </a:t>
            </a:r>
            <a:r>
              <a:rPr lang="en-US" altLang="zh-CN" sz="2000" dirty="0" err="1" smtClean="0"/>
              <a:t>Gegenbauer</a:t>
            </a:r>
            <a:r>
              <a:rPr lang="en-US" altLang="zh-CN" sz="2000" dirty="0" smtClean="0"/>
              <a:t> polynomials</a:t>
            </a:r>
            <a:endParaRPr lang="en-US" altLang="zh-CN" sz="2000" b="0" dirty="0" smtClean="0"/>
          </a:p>
          <a:p>
            <a:pPr marL="0" indent="0">
              <a:buNone/>
            </a:pPr>
            <a:r>
              <a:rPr lang="en-US" altLang="zh-CN" sz="2000" b="0" dirty="0" smtClean="0"/>
              <a:t>  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10" y="1985200"/>
            <a:ext cx="4257675" cy="790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91584" y="2003865"/>
            <a:ext cx="658368" cy="35700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val 14"/>
          <p:cNvSpPr/>
          <p:nvPr/>
        </p:nvSpPr>
        <p:spPr>
          <a:xfrm>
            <a:off x="4950667" y="2395728"/>
            <a:ext cx="449674" cy="26822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72" y="3648456"/>
            <a:ext cx="48768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206" y="4323778"/>
            <a:ext cx="2809875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898" y="4348734"/>
            <a:ext cx="6515100" cy="647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923" y="5493924"/>
            <a:ext cx="6391275" cy="5762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838688" y="4462272"/>
            <a:ext cx="243840" cy="46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67292" y="2387934"/>
                <a:ext cx="8915399" cy="1468800"/>
              </a:xfrm>
            </p:spPr>
            <p:txBody>
              <a:bodyPr/>
              <a:lstStyle/>
              <a:p>
                <a:r>
                  <a:rPr lang="en-US" altLang="zh-CN" b="1" dirty="0"/>
                  <a:t>Track of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charset="0"/>
                      </a:rPr>
                      <m:t>𝑩</m:t>
                    </m:r>
                    <m:r>
                      <a:rPr lang="en-US" altLang="zh-CN" b="1" i="1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b="1" i="1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b="1" i="1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67292" y="2387934"/>
                <a:ext cx="8915399" cy="1468800"/>
              </a:xfrm>
              <a:blipFill rotWithShape="0">
                <a:blip r:embed="rId2"/>
                <a:stretch>
                  <a:fillRect l="-2462" b="-17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74" y="587013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SM prediction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5330" y="1438655"/>
                <a:ext cx="10576942" cy="51214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000" dirty="0" smtClean="0"/>
                  <a:t>Branching ratio 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r>
                  <a:rPr lang="en-US" altLang="zh-CN" sz="2000" dirty="0" smtClean="0"/>
                  <a:t>Improved Branching ratio</a:t>
                </a:r>
                <a:endParaRPr lang="en-US" altLang="zh-CN" sz="2000" b="0" dirty="0" smtClean="0"/>
              </a:p>
              <a:p>
                <a:pPr marL="0" indent="0">
                  <a:buNone/>
                </a:pPr>
                <a:r>
                  <a:rPr lang="en-US" altLang="zh-CN" sz="2000" b="0" dirty="0" smtClean="0"/>
                  <a:t>   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r>
                  <a:rPr lang="en-US" altLang="zh-CN" sz="2000" dirty="0" smtClean="0"/>
                  <a:t>Reduced error: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30%→10% </m:t>
                    </m:r>
                  </m:oMath>
                </a14:m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5330" y="1438655"/>
                <a:ext cx="10576942" cy="5121459"/>
              </a:xfrm>
              <a:blipFill rotWithShape="0">
                <a:blip r:embed="rId2"/>
                <a:stretch>
                  <a:fillRect l="-576" t="-1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681" y="2024221"/>
            <a:ext cx="3867150" cy="1390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9104" y="2024221"/>
            <a:ext cx="536448" cy="24349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3432048" y="2420461"/>
            <a:ext cx="536448" cy="24349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1962912" y="1927385"/>
            <a:ext cx="524256" cy="34032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59281" y="1927385"/>
            <a:ext cx="725423" cy="340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6200" dirty="0" smtClean="0"/>
              <a:t> </a:t>
            </a:r>
            <a:r>
              <a:rPr lang="en-US" altLang="zh-CN" sz="3700" dirty="0" smtClean="0"/>
              <a:t>LEET</a:t>
            </a:r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pPr marL="0" indent="0">
              <a:buFont typeface="Wingdings 3" charset="2"/>
              <a:buNone/>
            </a:pPr>
            <a:endParaRPr lang="en-US" altLang="zh-CN" sz="42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55894" y="2348009"/>
            <a:ext cx="1473850" cy="34032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85463" y="2348009"/>
            <a:ext cx="1655274" cy="371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6200" dirty="0" smtClean="0"/>
              <a:t> </a:t>
            </a:r>
            <a:r>
              <a:rPr lang="en-US" altLang="zh-CN" sz="3700" dirty="0" smtClean="0"/>
              <a:t>free of resonance</a:t>
            </a:r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pPr marL="0" indent="0">
              <a:buFont typeface="Wingdings 3" charset="2"/>
              <a:buNone/>
            </a:pPr>
            <a:endParaRPr lang="en-US" altLang="zh-CN" sz="42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60320" y="2109565"/>
            <a:ext cx="847344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57121" y="2603341"/>
            <a:ext cx="6366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52416" y="2657579"/>
            <a:ext cx="731520" cy="360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029831" y="2584419"/>
            <a:ext cx="5180455" cy="707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error is dominated by had. uncertainty, especially </a:t>
            </a:r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pPr marL="0" indent="0">
              <a:buFont typeface="Wingdings 3" charset="2"/>
              <a:buNone/>
            </a:pPr>
            <a:endParaRPr lang="en-US" altLang="zh-CN" sz="42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771" y="2973895"/>
            <a:ext cx="476250" cy="2762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846" y="4032313"/>
            <a:ext cx="4029075" cy="695325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>
            <a:off x="8802624" y="3341719"/>
            <a:ext cx="292608" cy="608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086" y="4502371"/>
            <a:ext cx="4486275" cy="1323975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4163568" y="5077691"/>
            <a:ext cx="731520" cy="36021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965824" y="5379434"/>
            <a:ext cx="5180455" cy="707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had. Error indeed reduced that guarantees </a:t>
            </a:r>
            <a:r>
              <a:rPr lang="en-US" altLang="zh-CN" dirty="0"/>
              <a:t>the </a:t>
            </a:r>
            <a:r>
              <a:rPr lang="en-US" altLang="zh-CN" dirty="0" smtClean="0"/>
              <a:t>validity of CKM analysis  </a:t>
            </a:r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pPr marL="0" indent="0">
              <a:buFont typeface="Wingdings 3" charset="2"/>
              <a:buNone/>
            </a:pPr>
            <a:endParaRPr lang="en-US" altLang="zh-CN" sz="42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5" name="Rectangle 34"/>
          <p:cNvSpPr/>
          <p:nvPr/>
        </p:nvSpPr>
        <p:spPr>
          <a:xfrm>
            <a:off x="3369360" y="5077691"/>
            <a:ext cx="769824" cy="360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5" grpId="0"/>
      <p:bldP spid="29" grpId="0" animBg="1"/>
      <p:bldP spid="33" grpId="0" animBg="1"/>
      <p:bldP spid="3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74" y="587013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SM prediction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330" y="1438656"/>
            <a:ext cx="10576942" cy="464515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Branching ratio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b="0" dirty="0" smtClean="0"/>
              <a:t>   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04" y="1921315"/>
            <a:ext cx="7572375" cy="1733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750" y="3761232"/>
            <a:ext cx="4596385" cy="300572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3901440" y="3968103"/>
            <a:ext cx="0" cy="2196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126480" y="3886934"/>
            <a:ext cx="0" cy="228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534400" y="5880133"/>
            <a:ext cx="1633728" cy="47655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558784" y="5945919"/>
            <a:ext cx="1767839" cy="410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700" dirty="0" smtClean="0"/>
              <a:t>naïve factorization, Ali et. al. </a:t>
            </a:r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pPr marL="0" indent="0">
              <a:buFont typeface="Wingdings 3" charset="2"/>
              <a:buNone/>
            </a:pPr>
            <a:endParaRPr lang="en-US" altLang="zh-CN" sz="42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4035552" y="4803648"/>
            <a:ext cx="4433244" cy="137724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9030" y="1324416"/>
                <a:ext cx="9798574" cy="501561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Direct CP asymmetry</a:t>
                </a:r>
              </a:p>
              <a:p>
                <a:endParaRPr lang="en-US" altLang="zh-CN" sz="2000" b="0" dirty="0"/>
              </a:p>
              <a:p>
                <a:endParaRPr lang="en-US" altLang="zh-CN" sz="2000" dirty="0" smtClean="0"/>
              </a:p>
              <a:p>
                <a:endParaRPr lang="en-US" altLang="zh-CN" sz="2000" b="0" dirty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r>
                  <a:rPr lang="en-US" altLang="zh-CN" sz="2000" b="0" dirty="0" smtClean="0"/>
                  <a:t>The source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000" b="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</a:t>
                </a:r>
                <a:r>
                  <a:rPr lang="en-US" altLang="zh-CN" sz="2000" b="0" dirty="0" smtClean="0"/>
                  <a:t>interference between strong phase and week phase</a:t>
                </a:r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altLang="zh-CN" sz="2000" b="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altLang="zh-CN" sz="2000" b="0" dirty="0" smtClean="0"/>
                  <a:t> </a:t>
                </a:r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9030" y="1324416"/>
                <a:ext cx="9798574" cy="5015614"/>
              </a:xfrm>
              <a:blipFill rotWithShape="0">
                <a:blip r:embed="rId2"/>
                <a:stretch>
                  <a:fillRect l="-560" t="-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46" y="4289956"/>
            <a:ext cx="2637790" cy="1735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555" y="5434121"/>
            <a:ext cx="2324100" cy="333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696" y="6089713"/>
            <a:ext cx="609600" cy="238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3051" y="4357476"/>
            <a:ext cx="2507170" cy="152513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559808" y="5765863"/>
            <a:ext cx="12192" cy="23349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632" y="6089713"/>
            <a:ext cx="1247775" cy="2381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59499" y="5403579"/>
            <a:ext cx="1415753" cy="4033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048" y="6100381"/>
            <a:ext cx="1371600" cy="314325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624374" y="58701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b="1" smtClean="0"/>
              <a:t>SM prediction</a:t>
            </a:r>
            <a:endParaRPr lang="zh-CN" alt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313" y="1892668"/>
            <a:ext cx="4448175" cy="485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313" y="2599917"/>
            <a:ext cx="4438650" cy="4191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5785104" y="5845111"/>
            <a:ext cx="12192" cy="23349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23313" y="1867903"/>
            <a:ext cx="4438650" cy="5105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3651" y="684466"/>
            <a:ext cx="4133850" cy="273367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8570976" y="792480"/>
            <a:ext cx="0" cy="207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635106" y="755904"/>
            <a:ext cx="0" cy="207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46398" y="5432488"/>
            <a:ext cx="966978" cy="3333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74" y="587013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SM prediction</a:t>
            </a:r>
            <a:endParaRPr lang="zh-CN" altLang="en-US" b="1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527517" y="1328928"/>
                <a:ext cx="9105400" cy="46939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 smtClean="0"/>
                  <a:t>Isospin asymmetry</a:t>
                </a:r>
              </a:p>
              <a:p>
                <a:endParaRPr lang="en-US" altLang="zh-CN" sz="2000" dirty="0"/>
              </a:p>
              <a:p>
                <a:endParaRPr lang="en-US" altLang="zh-CN" sz="2000" dirty="0" smtClean="0"/>
              </a:p>
              <a:p>
                <a:endParaRPr lang="en-US" altLang="zh-CN" sz="2000" dirty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r>
                  <a:rPr lang="en-US" altLang="zh-CN" sz="2000" dirty="0" smtClean="0"/>
                  <a:t>at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region,  central value can be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altLang="zh-CN" sz="2000" dirty="0" smtClean="0"/>
                  <a:t>, but theoretical error is also large; central value at </a:t>
                </a:r>
                <a:r>
                  <a:rPr lang="en-US" altLang="zh-CN" sz="2000" dirty="0"/>
                  <a:t>(2,6)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region is around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3%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 with smaller error.</a:t>
                </a:r>
              </a:p>
              <a:p>
                <a:r>
                  <a:rPr lang="en-US" altLang="zh-CN" sz="2000" dirty="0" smtClean="0"/>
                  <a:t>The measurement of </a:t>
                </a:r>
                <a:r>
                  <a:rPr lang="en-US" altLang="zh-CN" sz="2000" dirty="0" err="1" smtClean="0"/>
                  <a:t>isospin</a:t>
                </a:r>
                <a:r>
                  <a:rPr lang="en-US" altLang="zh-CN" sz="2000" dirty="0" smtClean="0"/>
                  <a:t> asymmetry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 smtClean="0"/>
                  <a:t>Such small </a:t>
                </a:r>
                <a:r>
                  <a:rPr lang="en-US" altLang="zh-CN" sz="2000" dirty="0" err="1" smtClean="0"/>
                  <a:t>isospin</a:t>
                </a:r>
                <a:r>
                  <a:rPr lang="en-US" altLang="zh-CN" sz="2000" dirty="0" smtClean="0"/>
                  <a:t> asymmetry for a rare decay, is not easy to be measured.</a:t>
                </a:r>
              </a:p>
              <a:p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17" y="1328928"/>
                <a:ext cx="9105400" cy="4693920"/>
              </a:xfrm>
              <a:prstGeom prst="rect">
                <a:avLst/>
              </a:prstGeom>
              <a:blipFill rotWithShape="0">
                <a:blip r:embed="rId2"/>
                <a:stretch>
                  <a:fillRect l="-670" t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39" y="1976628"/>
            <a:ext cx="3662370" cy="824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48" y="490441"/>
            <a:ext cx="4431983" cy="290226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7559040" y="609925"/>
            <a:ext cx="0" cy="2175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708514" y="694944"/>
            <a:ext cx="0" cy="207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522560"/>
            <a:ext cx="9168679" cy="1260693"/>
          </a:xfrm>
        </p:spPr>
        <p:txBody>
          <a:bodyPr/>
          <a:lstStyle/>
          <a:p>
            <a:r>
              <a:rPr lang="en-US" altLang="zh-CN" b="1" dirty="0" smtClean="0"/>
              <a:t>Implications for CKM parameters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6880" y="1402080"/>
                <a:ext cx="9797732" cy="486460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The CKM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b="0" dirty="0" smtClean="0"/>
                  <a:t> dependence</a:t>
                </a:r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r>
                  <a:rPr lang="en-US" altLang="zh-CN" sz="2000" dirty="0" smtClean="0"/>
                  <a:t>At the SM region                     from global fits,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reaches its maximum; </a:t>
                </a:r>
                <a:r>
                  <a:rPr lang="en-US" altLang="zh-CN" sz="2000" dirty="0" err="1" smtClean="0"/>
                  <a:t>isospin</a:t>
                </a:r>
                <a:r>
                  <a:rPr lang="en-US" altLang="zh-CN" sz="2000" dirty="0" smtClean="0"/>
                  <a:t> is small.</a:t>
                </a:r>
              </a:p>
              <a:p>
                <a:r>
                  <a:rPr lang="en-US" altLang="zh-CN" sz="2000" dirty="0" smtClean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is challenging because of larger error.</a:t>
                </a:r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6880" y="1402080"/>
                <a:ext cx="9797732" cy="4864608"/>
              </a:xfrm>
              <a:blipFill rotWithShape="0">
                <a:blip r:embed="rId2"/>
                <a:stretch>
                  <a:fillRect l="-560" t="-6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477" y="4908789"/>
            <a:ext cx="1383030" cy="33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872" y="1977494"/>
            <a:ext cx="7857964" cy="2692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789" y="2924556"/>
            <a:ext cx="3333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676" y="512462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Implications for CKM parameters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05963" y="1511808"/>
                <a:ext cx="8915400" cy="46451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The ratio between two CKM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𝑡𝑑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in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 region</a:t>
                </a:r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en-US" altLang="zh-CN" sz="2000" dirty="0" smtClean="0"/>
                  <a:t>    The </a:t>
                </a:r>
                <a:r>
                  <a:rPr lang="en-US" altLang="zh-CN" sz="2000" dirty="0" err="1" smtClean="0"/>
                  <a:t>LHCb</a:t>
                </a:r>
                <a:r>
                  <a:rPr lang="en-US" altLang="zh-CN" sz="2000" dirty="0" smtClean="0"/>
                  <a:t> measured value at full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b="0" dirty="0" smtClean="0"/>
                  <a:t> region</a:t>
                </a:r>
              </a:p>
              <a:p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r>
                  <a:rPr lang="en-US" altLang="zh-CN" sz="2000" b="0" dirty="0" smtClean="0"/>
                  <a:t>    with more data accumulated,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sz="2000" b="0" dirty="0" smtClean="0"/>
                  <a:t> at (2,6)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b="0" dirty="0" smtClean="0"/>
                  <a:t> can be measured,   which provides a complementary check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5963" y="1511808"/>
                <a:ext cx="8915400" cy="4645152"/>
              </a:xfrm>
              <a:blipFill rotWithShape="0">
                <a:blip r:embed="rId2"/>
                <a:stretch>
                  <a:fillRect l="-684" t="-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067" y="4093464"/>
            <a:ext cx="3095625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067" y="1997360"/>
            <a:ext cx="3600450" cy="15906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96545" y="2609088"/>
            <a:ext cx="654942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0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620" y="554357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Implications for CKM parameters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8384" y="1349922"/>
                <a:ext cx="9480740" cy="541663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 smtClean="0"/>
                  <a:t>The determination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r>
                  <a:rPr lang="en-US" altLang="zh-CN" sz="2000" dirty="0" smtClean="0"/>
                  <a:t>We only rely on charged mode as neutral model is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challenging;  </a:t>
                </a:r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8384" y="1349922"/>
                <a:ext cx="9480740" cy="5416637"/>
              </a:xfrm>
              <a:blipFill rotWithShape="0">
                <a:blip r:embed="rId2"/>
                <a:stretch>
                  <a:fillRect l="-579" t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2400" y="3336831"/>
            <a:ext cx="3470162" cy="476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796785" y="3402617"/>
            <a:ext cx="3704114" cy="410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6200" dirty="0" smtClean="0"/>
              <a:t> </a:t>
            </a:r>
            <a:r>
              <a:rPr lang="en-US" altLang="zh-CN" sz="3700" dirty="0" smtClean="0"/>
              <a:t>aim: LHC run 2 (2015-2017)</a:t>
            </a:r>
          </a:p>
          <a:p>
            <a:endParaRPr lang="en-US" altLang="zh-CN" sz="3200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243" y="4028105"/>
            <a:ext cx="2925737" cy="25903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45600" y="1611056"/>
            <a:ext cx="5175713" cy="8875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850" y="1732406"/>
            <a:ext cx="4069773" cy="390525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780373" y="2974094"/>
            <a:ext cx="986444" cy="729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Left Arrow 21"/>
          <p:cNvSpPr/>
          <p:nvPr/>
        </p:nvSpPr>
        <p:spPr>
          <a:xfrm>
            <a:off x="4872130" y="3418499"/>
            <a:ext cx="2749296" cy="2045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76" y="1673837"/>
            <a:ext cx="5108864" cy="77931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872542" y="1671316"/>
            <a:ext cx="481957" cy="219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9195630" y="1933444"/>
            <a:ext cx="481957" cy="219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7934044" y="2158996"/>
            <a:ext cx="530153" cy="2197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620" y="554357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The latest experiment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8384" y="1349922"/>
                <a:ext cx="9480740" cy="5416637"/>
              </a:xfrm>
            </p:spPr>
            <p:txBody>
              <a:bodyPr>
                <a:normAutofit/>
              </a:bodyPr>
              <a:lstStyle/>
              <a:p>
                <a:r>
                  <a:rPr lang="is-IS" altLang="zh-CN" sz="2400" dirty="0"/>
                  <a:t>Total and differential branching ratio is now available</a:t>
                </a:r>
              </a:p>
              <a:p>
                <a:pPr marL="0" indent="0">
                  <a:buNone/>
                </a:pPr>
                <a:r>
                  <a:rPr lang="is-IS" altLang="zh-CN" sz="20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charset="0"/>
                      </a:rPr>
                      <m:t>ℬ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1.83±0.24±0.05</m:t>
                        </m:r>
                      </m:e>
                    </m:d>
                    <m:r>
                      <a:rPr lang="en-US" altLang="zh-CN" sz="2000" i="1">
                        <a:latin typeface="Cambria Math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is-IS" altLang="zh-CN" sz="2000" dirty="0"/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charset="0"/>
                          </a:rPr>
                          <m:t>𝐶𝑃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i="1">
                        <a:latin typeface="Cambria Math" charset="0"/>
                      </a:rPr>
                      <m:t>=−0.11±0.12±0.01  </m:t>
                    </m:r>
                  </m:oMath>
                </a14:m>
                <a:endParaRPr lang="is-IS" altLang="zh-CN" sz="2000" dirty="0"/>
              </a:p>
              <a:p>
                <a:pPr marL="0" indent="0">
                  <a:buNone/>
                </a:pPr>
                <a:r>
                  <a:rPr lang="is-IS" altLang="zh-CN" sz="2000" dirty="0"/>
                  <a:t>   </a:t>
                </a:r>
                <a:r>
                  <a:rPr lang="is-IS" altLang="zh-CN" sz="2000" dirty="0" smtClean="0"/>
                  <a:t>                                                                         </a:t>
                </a:r>
                <a:r>
                  <a:rPr lang="is-IS" altLang="zh-CN" sz="2000" dirty="0"/>
                  <a:t>--</a:t>
                </a:r>
                <a:r>
                  <a:rPr lang="en-US" altLang="zh-CN" sz="2000" dirty="0" err="1"/>
                  <a:t>LHCb</a:t>
                </a:r>
                <a:r>
                  <a:rPr lang="en-US" altLang="zh-CN" sz="2000" dirty="0"/>
                  <a:t>, </a:t>
                </a:r>
                <a:r>
                  <a:rPr lang="is-IS" sz="2000" dirty="0"/>
                  <a:t>JHEP 10 (2015) 034</a:t>
                </a:r>
              </a:p>
              <a:p>
                <a:endParaRPr lang="is-IS" altLang="zh-CN" sz="2000" b="0" dirty="0" smtClean="0"/>
              </a:p>
              <a:p>
                <a:r>
                  <a:rPr lang="is-IS" altLang="zh-CN" sz="2400" dirty="0" smtClean="0"/>
                  <a:t>More data required!</a:t>
                </a:r>
                <a:endParaRPr lang="is-IS" altLang="zh-CN" sz="2400" b="0" dirty="0" smtClean="0"/>
              </a:p>
              <a:p>
                <a:pPr marL="0" indent="0">
                  <a:buNone/>
                </a:pPr>
                <a:r>
                  <a:rPr lang="is-IS" altLang="zh-CN" sz="2000" dirty="0"/>
                  <a:t> </a:t>
                </a:r>
                <a:r>
                  <a:rPr lang="is-IS" altLang="zh-CN" sz="2000" dirty="0" smtClean="0"/>
                  <a:t>                            </a:t>
                </a:r>
                <a:endParaRPr lang="is-IS" altLang="zh-CN" b="0" dirty="0" smtClean="0"/>
              </a:p>
              <a:p>
                <a:endParaRPr lang="is-IS" altLang="zh-CN" sz="2000" b="0" dirty="0" smtClean="0"/>
              </a:p>
              <a:p>
                <a:endParaRPr lang="is-IS" altLang="zh-CN" sz="2000" dirty="0" smtClean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b="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pPr marL="0" indent="0">
                  <a:buNone/>
                </a:pPr>
                <a:endParaRPr lang="en-US" altLang="zh-CN" sz="2000" b="0" dirty="0" smtClean="0"/>
              </a:p>
              <a:p>
                <a:endParaRPr lang="en-US" altLang="zh-CN" b="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8384" y="1349922"/>
                <a:ext cx="9480740" cy="5416637"/>
              </a:xfrm>
              <a:blipFill rotWithShape="0">
                <a:blip r:embed="rId2"/>
                <a:stretch>
                  <a:fillRect l="-900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428" y="599726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Summary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0428" y="1487424"/>
                <a:ext cx="9854184" cy="398678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For the first time, we give a prediction for SM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in QCDF approach, in the low lepton pair invariant energy region;</a:t>
                </a:r>
              </a:p>
              <a:p>
                <a:endParaRPr lang="en-US" altLang="zh-CN" sz="2400" dirty="0"/>
              </a:p>
              <a:p>
                <a:r>
                  <a:rPr lang="en-US" altLang="zh-CN" sz="2400" dirty="0" smtClean="0"/>
                  <a:t>We predict there is a large direct CP asymmetry between charged mode decay, now it seems true.</a:t>
                </a:r>
              </a:p>
              <a:p>
                <a:endParaRPr lang="en-US" altLang="zh-CN" sz="2400" dirty="0" smtClean="0"/>
              </a:p>
              <a:p>
                <a:r>
                  <a:rPr lang="en-US" altLang="zh-CN" sz="2400" dirty="0" smtClean="0"/>
                  <a:t>Let’s see whether similar stories continue happening 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𝜋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as 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</a:rPr>
                      <m:t>𝐵</m:t>
                    </m:r>
                    <m:r>
                      <a:rPr lang="en-US" altLang="zh-CN" sz="2400" i="1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sz="2400" i="1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sz="2400" i="1">
                            <a:latin typeface="Cambria Math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0428" y="1487424"/>
                <a:ext cx="9854184" cy="3986784"/>
              </a:xfrm>
              <a:blipFill rotWithShape="0">
                <a:blip r:embed="rId2"/>
                <a:stretch>
                  <a:fillRect l="-866" t="-11621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2" y="334389"/>
            <a:ext cx="9598158" cy="62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52202"/>
            <a:ext cx="5543254" cy="3678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54" y="185233"/>
            <a:ext cx="5048750" cy="4023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53" y="2072739"/>
            <a:ext cx="5359459" cy="4303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513" y="3855401"/>
            <a:ext cx="392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W.-S. </a:t>
            </a:r>
            <a:r>
              <a:rPr lang="en-US" b="1" dirty="0" err="1" smtClean="0"/>
              <a:t>Hou</a:t>
            </a:r>
            <a:r>
              <a:rPr lang="en-US" b="1" dirty="0" smtClean="0"/>
              <a:t>, M. </a:t>
            </a:r>
            <a:r>
              <a:rPr lang="en-US" b="1" dirty="0" err="1" smtClean="0"/>
              <a:t>Kohda</a:t>
            </a:r>
            <a:r>
              <a:rPr lang="en-US" b="1" dirty="0" smtClean="0"/>
              <a:t>  FX,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35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0"/>
            <a:ext cx="963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79" y="970344"/>
            <a:ext cx="7735835" cy="5517931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5817476" y="2301766"/>
            <a:ext cx="362607" cy="346841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880" y="836886"/>
            <a:ext cx="23622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80028" y="4540469"/>
            <a:ext cx="2187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想的是</a:t>
            </a:r>
            <a:r>
              <a:rPr lang="en-US" altLang="zh-CN" sz="2800" dirty="0" smtClean="0"/>
              <a:t>A</a:t>
            </a:r>
          </a:p>
          <a:p>
            <a:r>
              <a:rPr lang="zh-CN" altLang="en-US" sz="2800" dirty="0" smtClean="0"/>
              <a:t>看到的是</a:t>
            </a:r>
            <a:r>
              <a:rPr lang="en-US" altLang="zh-CN" sz="2800" dirty="0" smtClean="0"/>
              <a:t>B</a:t>
            </a:r>
          </a:p>
          <a:p>
            <a:r>
              <a:rPr lang="zh-CN" altLang="en-US" sz="2800" dirty="0" smtClean="0"/>
              <a:t>做的是</a:t>
            </a:r>
            <a:r>
              <a:rPr lang="en-US" altLang="zh-CN" sz="28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21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67292" y="2387934"/>
                <a:ext cx="8915399" cy="1468800"/>
              </a:xfrm>
            </p:spPr>
            <p:txBody>
              <a:bodyPr/>
              <a:lstStyle/>
              <a:p>
                <a:r>
                  <a:rPr lang="en-US" altLang="zh-CN" b="1" dirty="0" smtClean="0"/>
                  <a:t>What will happen to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charset="0"/>
                      </a:rPr>
                      <m:t>𝑩</m:t>
                    </m:r>
                    <m:r>
                      <a:rPr lang="en-US" altLang="zh-CN" b="1" i="1">
                        <a:latin typeface="Cambria Math" charset="0"/>
                      </a:rPr>
                      <m:t>→</m:t>
                    </m:r>
                    <m:r>
                      <a:rPr lang="en-US" altLang="zh-CN" b="1" i="1" smtClean="0">
                        <a:latin typeface="Cambria Math" charset="0"/>
                      </a:rPr>
                      <m:t>𝝅</m:t>
                    </m:r>
                    <m:sSup>
                      <m:sSupPr>
                        <m:ctrlPr>
                          <a:rPr lang="en-US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b="1" i="1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charset="0"/>
                          </a:rPr>
                          <m:t>ℓ</m:t>
                        </m:r>
                      </m:e>
                      <m:sup>
                        <m:r>
                          <a:rPr lang="en-US" altLang="zh-CN" b="1" i="1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67292" y="2387934"/>
                <a:ext cx="8915399" cy="1468800"/>
              </a:xfrm>
              <a:blipFill rotWithShape="0">
                <a:blip r:embed="rId2"/>
                <a:stretch>
                  <a:fillRect l="-2462" b="-17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909" y="621672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Experiments before 2013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621672"/>
            <a:ext cx="9919652" cy="1177410"/>
          </a:xfrm>
        </p:spPr>
        <p:txBody>
          <a:bodyPr>
            <a:normAutofit fontScale="25000" lnSpcReduction="20000"/>
          </a:bodyPr>
          <a:lstStyle/>
          <a:p>
            <a:endParaRPr lang="en-US" altLang="zh-CN" sz="3200" b="0" dirty="0"/>
          </a:p>
          <a:p>
            <a:endParaRPr lang="en-US" altLang="zh-CN" sz="3200" dirty="0" smtClean="0"/>
          </a:p>
          <a:p>
            <a:endParaRPr lang="en-US" altLang="zh-CN" sz="3200" b="0" dirty="0"/>
          </a:p>
          <a:p>
            <a:endParaRPr lang="en-US" altLang="zh-CN" sz="3200" dirty="0" smtClean="0"/>
          </a:p>
          <a:p>
            <a:endParaRPr lang="en-US" altLang="zh-CN" sz="3200" b="0" dirty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pPr marL="0" indent="0">
              <a:buNone/>
            </a:pPr>
            <a:endParaRPr lang="en-US" altLang="zh-CN" sz="4200" dirty="0"/>
          </a:p>
          <a:p>
            <a:pPr marL="0" indent="0">
              <a:buNone/>
            </a:pPr>
            <a:r>
              <a:rPr lang="en-US" altLang="zh-CN" sz="2000" dirty="0" smtClean="0"/>
              <a:t>        </a:t>
            </a:r>
          </a:p>
          <a:p>
            <a:pPr marL="0" indent="0">
              <a:buNone/>
            </a:pP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137" y="1799082"/>
            <a:ext cx="8744459" cy="3876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590742" y="1319054"/>
                <a:ext cx="1751438" cy="48002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4800" dirty="0" smtClean="0"/>
                  <a:t>471 million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0" smtClean="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US" altLang="zh-CN" sz="4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4800" dirty="0" smtClean="0"/>
                  <a:t> pair,</a:t>
                </a:r>
                <a:endParaRPr lang="en-US" altLang="zh-CN" sz="4800" dirty="0"/>
              </a:p>
              <a:p>
                <a:pPr marL="0" indent="0">
                  <a:buNone/>
                </a:pPr>
                <a:r>
                  <a:rPr lang="en-US" altLang="zh-CN" sz="4800" dirty="0" smtClean="0"/>
                  <a:t>full database, 2013</a:t>
                </a:r>
              </a:p>
              <a:p>
                <a:pPr marL="0" indent="0">
                  <a:buFont typeface="Wingdings 3" charset="2"/>
                  <a:buNone/>
                </a:pPr>
                <a:endParaRPr lang="en-US" altLang="zh-CN" sz="42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42" y="1319054"/>
                <a:ext cx="1751438" cy="480028"/>
              </a:xfrm>
              <a:prstGeom prst="rect">
                <a:avLst/>
              </a:prstGeom>
              <a:blipFill rotWithShape="0">
                <a:blip r:embed="rId4"/>
                <a:stretch>
                  <a:fillRect t="-4762" b="-11905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433524" y="1284682"/>
                <a:ext cx="2014629" cy="568503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5600" dirty="0" smtClean="0"/>
                  <a:t>657 million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5600" b="0" i="0" smtClean="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US" altLang="zh-CN" sz="5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5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5600" dirty="0" smtClean="0"/>
                  <a:t> pair,</a:t>
                </a:r>
              </a:p>
              <a:p>
                <a:pPr marL="0" indent="0">
                  <a:buNone/>
                </a:pPr>
                <a:r>
                  <a:rPr lang="en-US" altLang="zh-CN" sz="5600" dirty="0" smtClean="0"/>
                  <a:t>2008;</a:t>
                </a:r>
                <a:r>
                  <a:rPr lang="en-US" altLang="zh-CN" sz="5600" dirty="0"/>
                  <a:t> </a:t>
                </a:r>
                <a:r>
                  <a:rPr lang="en-US" altLang="zh-CN" sz="5600" dirty="0" smtClean="0"/>
                  <a:t>(full: 772 million)</a:t>
                </a:r>
              </a:p>
              <a:p>
                <a:pPr marL="0" indent="0">
                  <a:buFont typeface="Wingdings 3" charset="2"/>
                  <a:buNone/>
                </a:pPr>
                <a:endParaRPr lang="en-US" altLang="zh-CN" sz="42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pPr marL="0" indent="0">
                  <a:buFont typeface="Wingdings 3" charset="2"/>
                  <a:buNone/>
                </a:pPr>
                <a:endParaRPr lang="en-US" altLang="zh-CN" sz="2000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24" y="1284682"/>
                <a:ext cx="2014629" cy="568503"/>
              </a:xfrm>
              <a:prstGeom prst="rect">
                <a:avLst/>
              </a:prstGeom>
              <a:blipFill rotWithShape="0">
                <a:blip r:embed="rId5"/>
                <a:stretch>
                  <a:fillRect l="-298" t="-7143" b="-6122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7424928" y="2889504"/>
            <a:ext cx="1402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39584" y="3925824"/>
            <a:ext cx="1487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14596" y="2128345"/>
                <a:ext cx="15774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unit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596" y="2128345"/>
                <a:ext cx="157740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1233944" y="5900954"/>
            <a:ext cx="9822116" cy="2627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/>
              <a:t>The “rarest decay” was observed by </a:t>
            </a:r>
            <a:r>
              <a:rPr lang="en-US" altLang="zh-CN" sz="3200" dirty="0" err="1" smtClean="0"/>
              <a:t>LHCb</a:t>
            </a:r>
            <a:r>
              <a:rPr lang="en-US" altLang="zh-CN" sz="3200" dirty="0" smtClean="0"/>
              <a:t> in 2012</a:t>
            </a:r>
          </a:p>
          <a:p>
            <a:pPr marL="0" indent="0">
              <a:buFont typeface="Wingdings 3" charset="2"/>
              <a:buNone/>
            </a:pPr>
            <a:endParaRPr lang="en-US" altLang="zh-CN" sz="2000" dirty="0"/>
          </a:p>
          <a:p>
            <a:pPr marL="0" indent="0">
              <a:buFont typeface="Wingdings 3" charset="2"/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</a:t>
            </a:r>
          </a:p>
          <a:p>
            <a:pPr marL="0" indent="0">
              <a:buFont typeface="Wingdings 3" charset="2"/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</a:t>
            </a:r>
            <a:endParaRPr lang="en-US" altLang="zh-CN" sz="2000" dirty="0"/>
          </a:p>
          <a:p>
            <a:pPr marL="0" indent="0">
              <a:buFont typeface="Wingdings 3" charset="2"/>
              <a:buNone/>
            </a:pPr>
            <a:endParaRPr lang="en-US" altLang="zh-CN" sz="2000" dirty="0" smtClean="0"/>
          </a:p>
          <a:p>
            <a:pPr marL="0" indent="0">
              <a:buFont typeface="Wingdings 3" charset="2"/>
              <a:buNone/>
            </a:pPr>
            <a:r>
              <a:rPr lang="en-US" altLang="zh-CN" sz="2000" dirty="0"/>
              <a:t>  </a:t>
            </a:r>
            <a:r>
              <a:rPr lang="en-US" altLang="zh-CN" sz="20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955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909" y="621672"/>
            <a:ext cx="8911687" cy="1280890"/>
          </a:xfrm>
        </p:spPr>
        <p:txBody>
          <a:bodyPr/>
          <a:lstStyle/>
          <a:p>
            <a:r>
              <a:rPr lang="en-US" altLang="zh-CN" b="1" dirty="0" smtClean="0"/>
              <a:t>Theory efforts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0" y="1319054"/>
            <a:ext cx="9919652" cy="534997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altLang="zh-CN" sz="4200" dirty="0"/>
          </a:p>
          <a:p>
            <a:r>
              <a:rPr lang="en-US" altLang="zh-CN" sz="4000" dirty="0" smtClean="0"/>
              <a:t>Theory before 2013</a:t>
            </a:r>
          </a:p>
          <a:p>
            <a:pPr lvl="1">
              <a:buFont typeface="Wingdings" charset="2"/>
              <a:buChar char="Ø"/>
            </a:pPr>
            <a:r>
              <a:rPr lang="en-US" altLang="zh-CN" sz="4000" dirty="0"/>
              <a:t> </a:t>
            </a:r>
            <a:r>
              <a:rPr lang="en-US" altLang="zh-CN" sz="4000" b="1" dirty="0"/>
              <a:t>naïve factorization</a:t>
            </a:r>
            <a:r>
              <a:rPr lang="en-US" altLang="zh-CN" sz="4000" dirty="0"/>
              <a:t>:  </a:t>
            </a:r>
          </a:p>
          <a:p>
            <a:pPr marL="0" indent="0">
              <a:buNone/>
            </a:pPr>
            <a:r>
              <a:rPr lang="en-US" altLang="zh-CN" sz="4200" dirty="0"/>
              <a:t>           </a:t>
            </a:r>
            <a:r>
              <a:rPr lang="en-US" altLang="zh-CN" sz="3400" dirty="0"/>
              <a:t>Song-Lu-Lu, </a:t>
            </a:r>
            <a:r>
              <a:rPr lang="en-US" altLang="zh-CN" sz="3400" dirty="0" err="1"/>
              <a:t>Commun</a:t>
            </a:r>
            <a:r>
              <a:rPr lang="en-US" altLang="zh-CN" sz="3400" dirty="0"/>
              <a:t>. </a:t>
            </a:r>
            <a:r>
              <a:rPr lang="en-US" altLang="zh-CN" sz="3400" dirty="0" err="1"/>
              <a:t>Theor</a:t>
            </a:r>
            <a:r>
              <a:rPr lang="en-US" altLang="zh-CN" sz="3400" dirty="0"/>
              <a:t>. Phys. 50, 096 (2008); </a:t>
            </a:r>
          </a:p>
          <a:p>
            <a:pPr marL="0" indent="0">
              <a:buNone/>
            </a:pPr>
            <a:r>
              <a:rPr lang="en-US" altLang="zh-CN" sz="3400" dirty="0"/>
              <a:t>             Wang-Wang-Xu-Yang, Phys. Rev. D 77, 014017 (2008);</a:t>
            </a:r>
          </a:p>
          <a:p>
            <a:pPr marL="0" indent="0">
              <a:buNone/>
            </a:pPr>
            <a:r>
              <a:rPr lang="en-US" altLang="zh-CN" sz="4200" dirty="0"/>
              <a:t>           </a:t>
            </a:r>
            <a:r>
              <a:rPr lang="en-US" altLang="zh-CN" sz="3400" dirty="0"/>
              <a:t>Ali-</a:t>
            </a:r>
            <a:r>
              <a:rPr lang="en-US" altLang="zh-CN" sz="3400" dirty="0" err="1"/>
              <a:t>Parkhomenko</a:t>
            </a:r>
            <a:r>
              <a:rPr lang="en-US" altLang="zh-CN" sz="3400" dirty="0"/>
              <a:t>-</a:t>
            </a:r>
            <a:r>
              <a:rPr lang="en-US" altLang="zh-CN" sz="3400" dirty="0" err="1"/>
              <a:t>Rusov</a:t>
            </a:r>
            <a:r>
              <a:rPr lang="en-US" altLang="zh-CN" sz="3400" dirty="0"/>
              <a:t>, </a:t>
            </a:r>
            <a:r>
              <a:rPr lang="pt-BR" sz="3400" dirty="0" err="1"/>
              <a:t>Phys</a:t>
            </a:r>
            <a:r>
              <a:rPr lang="pt-BR" sz="3400" dirty="0"/>
              <a:t>. Rev. </a:t>
            </a:r>
            <a:r>
              <a:rPr lang="pt-BR" sz="3400" dirty="0" err="1"/>
              <a:t>D</a:t>
            </a:r>
            <a:r>
              <a:rPr lang="pt-BR" sz="3400" dirty="0"/>
              <a:t> 89, 094021 (2014).</a:t>
            </a:r>
            <a:endParaRPr lang="en-US" altLang="zh-CN" sz="3400" dirty="0"/>
          </a:p>
          <a:p>
            <a:pPr lvl="1">
              <a:buFont typeface="Wingdings" charset="2"/>
              <a:buChar char="Ø"/>
            </a:pPr>
            <a:r>
              <a:rPr lang="en-US" altLang="zh-CN" sz="4000" dirty="0"/>
              <a:t>  </a:t>
            </a:r>
            <a:r>
              <a:rPr lang="en-US" altLang="zh-CN" sz="4000" b="1" dirty="0" err="1"/>
              <a:t>pQCD</a:t>
            </a:r>
            <a:r>
              <a:rPr lang="en-US" altLang="zh-CN" sz="4000" dirty="0"/>
              <a:t>:   </a:t>
            </a:r>
          </a:p>
          <a:p>
            <a:pPr marL="457200" lvl="1" indent="0">
              <a:buNone/>
            </a:pPr>
            <a:r>
              <a:rPr lang="en-US" altLang="zh-CN" sz="3400" dirty="0"/>
              <a:t>        Wang-Xiao, Phys. Rev. D 86, 114025 (2012);</a:t>
            </a:r>
          </a:p>
          <a:p>
            <a:pPr lvl="1">
              <a:buFont typeface="Wingdings" charset="2"/>
              <a:buChar char="Ø"/>
            </a:pPr>
            <a:r>
              <a:rPr lang="en-US" altLang="zh-CN" sz="3400" b="1" dirty="0"/>
              <a:t>  </a:t>
            </a:r>
            <a:r>
              <a:rPr lang="en-US" altLang="zh-CN" sz="4000" b="1" dirty="0"/>
              <a:t>QCDF</a:t>
            </a:r>
            <a:r>
              <a:rPr lang="en-US" altLang="zh-CN" sz="4200" dirty="0"/>
              <a:t>:    </a:t>
            </a:r>
          </a:p>
          <a:p>
            <a:pPr marL="457200" lvl="1" indent="0">
              <a:buNone/>
            </a:pPr>
            <a:r>
              <a:rPr lang="en-US" altLang="zh-CN" sz="3700" dirty="0"/>
              <a:t>      </a:t>
            </a:r>
            <a:r>
              <a:rPr lang="en-US" altLang="zh-CN" sz="3700" dirty="0" err="1"/>
              <a:t>Hou</a:t>
            </a:r>
            <a:r>
              <a:rPr lang="en-US" altLang="zh-CN" sz="3700" dirty="0"/>
              <a:t>-</a:t>
            </a:r>
            <a:r>
              <a:rPr lang="en-US" altLang="zh-CN" sz="3700" dirty="0" err="1"/>
              <a:t>Kohda</a:t>
            </a:r>
            <a:r>
              <a:rPr lang="en-US" altLang="zh-CN" sz="3700" dirty="0"/>
              <a:t>-Xu, </a:t>
            </a:r>
            <a:r>
              <a:rPr lang="it-IT" sz="3400" dirty="0" err="1"/>
              <a:t>Phys</a:t>
            </a:r>
            <a:r>
              <a:rPr lang="it-IT" sz="3400" dirty="0"/>
              <a:t>. Rev. D 90, 013002 (2014</a:t>
            </a:r>
            <a:r>
              <a:rPr lang="it-IT" sz="3400" dirty="0" smtClean="0"/>
              <a:t>).  </a:t>
            </a:r>
          </a:p>
          <a:p>
            <a:pPr marL="457200" lvl="1" indent="0">
              <a:buNone/>
            </a:pPr>
            <a:r>
              <a:rPr lang="it-IT" sz="3400" dirty="0">
                <a:sym typeface="Wingdings"/>
              </a:rPr>
              <a:t> </a:t>
            </a:r>
            <a:r>
              <a:rPr lang="it-IT" sz="3400" dirty="0" smtClean="0">
                <a:sym typeface="Wingdings"/>
              </a:rPr>
              <a:t>                                    ( </a:t>
            </a:r>
            <a:r>
              <a:rPr lang="en-US" altLang="zh-CN" sz="4000" dirty="0" err="1"/>
              <a:t>Beneke</a:t>
            </a:r>
            <a:r>
              <a:rPr lang="en-US" altLang="zh-CN" sz="4000" dirty="0"/>
              <a:t>-Feldman-(Seidel) in 2001 and </a:t>
            </a:r>
            <a:r>
              <a:rPr lang="en-US" altLang="zh-CN" sz="4000" dirty="0" smtClean="0"/>
              <a:t>2005)</a:t>
            </a:r>
          </a:p>
          <a:p>
            <a:r>
              <a:rPr lang="en-US" altLang="zh-CN" sz="4000" dirty="0" smtClean="0"/>
              <a:t>New Physics exploration</a:t>
            </a:r>
          </a:p>
          <a:p>
            <a:pPr lvl="1">
              <a:buFont typeface="Wingdings" charset="2"/>
              <a:buChar char="Ø"/>
            </a:pPr>
            <a:r>
              <a:rPr lang="en-US" altLang="zh-CN" sz="3800" dirty="0" err="1" smtClean="0"/>
              <a:t>Leptoquark</a:t>
            </a:r>
            <a:r>
              <a:rPr lang="en-US" altLang="zh-CN" sz="3800" dirty="0" smtClean="0"/>
              <a:t>: S. </a:t>
            </a:r>
            <a:r>
              <a:rPr lang="en-US" altLang="zh-CN" sz="3800" dirty="0" err="1" smtClean="0"/>
              <a:t>Sahoo</a:t>
            </a:r>
            <a:r>
              <a:rPr lang="mr-IN" altLang="zh-CN" sz="3800" dirty="0" smtClean="0"/>
              <a:t>…</a:t>
            </a:r>
            <a:endParaRPr lang="en-US" altLang="zh-CN" sz="3800" dirty="0" smtClean="0"/>
          </a:p>
          <a:p>
            <a:pPr lvl="1">
              <a:buFont typeface="Wingdings" charset="2"/>
              <a:buChar char="Ø"/>
            </a:pPr>
            <a:r>
              <a:rPr lang="en-US" altLang="zh-CN" sz="3800" dirty="0" err="1" smtClean="0"/>
              <a:t>Majarano</a:t>
            </a:r>
            <a:r>
              <a:rPr lang="en-US" altLang="zh-CN" sz="3800" dirty="0" smtClean="0"/>
              <a:t> neutrino: Z.-G. Si</a:t>
            </a:r>
            <a:endParaRPr lang="en-US" altLang="zh-CN" sz="3800" dirty="0"/>
          </a:p>
          <a:p>
            <a:pPr lvl="1">
              <a:buFont typeface="Wingdings" charset="2"/>
              <a:buChar char="Ø"/>
            </a:pPr>
            <a:r>
              <a:rPr lang="en-US" altLang="zh-CN" sz="3800" dirty="0" smtClean="0"/>
              <a:t>...</a:t>
            </a:r>
            <a:endParaRPr lang="en-US" altLang="zh-CN" sz="2000" b="0" dirty="0" smtClean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b="0" dirty="0" smtClean="0"/>
          </a:p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3247</TotalTime>
  <Words>1129</Words>
  <Application>Microsoft Office PowerPoint</Application>
  <PresentationFormat>自定义</PresentationFormat>
  <Paragraphs>499</Paragraphs>
  <Slides>28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Wisp</vt:lpstr>
      <vt:lpstr>Potential NP on B→π ℓ^+ ℓ^- </vt:lpstr>
      <vt:lpstr>Track of B→K^∗ ℓ^+ ℓ^-</vt:lpstr>
      <vt:lpstr>PowerPoint 演示文稿</vt:lpstr>
      <vt:lpstr>PowerPoint 演示文稿</vt:lpstr>
      <vt:lpstr>PowerPoint 演示文稿</vt:lpstr>
      <vt:lpstr>PowerPoint 演示文稿</vt:lpstr>
      <vt:lpstr>What will happen to B→πℓ^+ ℓ^- </vt:lpstr>
      <vt:lpstr>Experiments before 2013</vt:lpstr>
      <vt:lpstr>Theory efforts</vt:lpstr>
      <vt:lpstr>Effective Hamiltonian</vt:lpstr>
      <vt:lpstr>SD: Wilson coefficients</vt:lpstr>
      <vt:lpstr>Factorization</vt:lpstr>
      <vt:lpstr>Factorization</vt:lpstr>
      <vt:lpstr>QCDF approach</vt:lpstr>
      <vt:lpstr>QCDF approach</vt:lpstr>
      <vt:lpstr>QCDF approach</vt:lpstr>
      <vt:lpstr>Observables</vt:lpstr>
      <vt:lpstr>Phenomenology</vt:lpstr>
      <vt:lpstr>Input: hadronic parameters</vt:lpstr>
      <vt:lpstr>SM prediction</vt:lpstr>
      <vt:lpstr>SM prediction</vt:lpstr>
      <vt:lpstr>PowerPoint 演示文稿</vt:lpstr>
      <vt:lpstr>SM prediction</vt:lpstr>
      <vt:lpstr>Implications for CKM parameters</vt:lpstr>
      <vt:lpstr>Implications for CKM parameters</vt:lpstr>
      <vt:lpstr>Implications for CKM parameters</vt:lpstr>
      <vt:lpstr>The latest experiment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rare B→π ℓ^+ ℓ^- decay</dc:title>
  <dc:creator>Fanrong</dc:creator>
  <cp:lastModifiedBy>qhtf</cp:lastModifiedBy>
  <cp:revision>144</cp:revision>
  <dcterms:created xsi:type="dcterms:W3CDTF">2014-01-18T06:25:15Z</dcterms:created>
  <dcterms:modified xsi:type="dcterms:W3CDTF">2017-06-22T05:54:55Z</dcterms:modified>
</cp:coreProperties>
</file>