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371" r:id="rId4"/>
    <p:sldId id="370" r:id="rId5"/>
    <p:sldId id="366" r:id="rId6"/>
    <p:sldId id="382" r:id="rId7"/>
    <p:sldId id="381" r:id="rId8"/>
    <p:sldId id="375" r:id="rId9"/>
    <p:sldId id="376" r:id="rId10"/>
    <p:sldId id="374" r:id="rId11"/>
    <p:sldId id="377" r:id="rId12"/>
    <p:sldId id="380" r:id="rId13"/>
    <p:sldId id="373" r:id="rId14"/>
    <p:sldId id="312" r:id="rId15"/>
    <p:sldId id="349" r:id="rId16"/>
    <p:sldId id="360" r:id="rId17"/>
    <p:sldId id="314" r:id="rId18"/>
    <p:sldId id="352" r:id="rId19"/>
    <p:sldId id="359" r:id="rId20"/>
    <p:sldId id="362" r:id="rId21"/>
    <p:sldId id="378" r:id="rId22"/>
    <p:sldId id="383" r:id="rId23"/>
    <p:sldId id="30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pos="272">
          <p15:clr>
            <a:srgbClr val="A4A3A4"/>
          </p15:clr>
        </p15:guide>
        <p15:guide id="5" pos="5488">
          <p15:clr>
            <a:srgbClr val="A4A3A4"/>
          </p15:clr>
        </p15:guide>
        <p15:guide id="6" pos="3833">
          <p15:clr>
            <a:srgbClr val="A4A3A4"/>
          </p15:clr>
        </p15:guide>
        <p15:guide id="7" orient="horz" pos="3702">
          <p15:clr>
            <a:srgbClr val="A4A3A4"/>
          </p15:clr>
        </p15:guide>
        <p15:guide id="8" pos="4173">
          <p15:clr>
            <a:srgbClr val="A4A3A4"/>
          </p15:clr>
        </p15:guide>
        <p15:guide id="9" pos="1542">
          <p15:clr>
            <a:srgbClr val="A4A3A4"/>
          </p15:clr>
        </p15:guide>
        <p15:guide id="10" orient="horz" pos="5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D3EC"/>
    <a:srgbClr val="0070C0"/>
    <a:srgbClr val="FFFFFF"/>
    <a:srgbClr val="0D0D0D"/>
    <a:srgbClr val="3A383B"/>
    <a:srgbClr val="07ABB5"/>
    <a:srgbClr val="383639"/>
    <a:srgbClr val="38363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410" y="114"/>
      </p:cViewPr>
      <p:guideLst>
        <p:guide orient="horz" pos="2183"/>
        <p:guide pos="2880"/>
        <p:guide orient="horz" pos="346"/>
        <p:guide pos="272"/>
        <p:guide pos="5488"/>
        <p:guide pos="3833"/>
        <p:guide orient="horz" pos="3702"/>
        <p:guide pos="4173"/>
        <p:guide pos="1542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64D35-BE9E-479C-9C9A-B7F9AE3C9033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7FC3-35AD-4F28-BB3F-C6CD88A6E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2FB4-317C-4366-9BDB-A116242AF236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BAB7D-7D90-49FE-95FD-3779C9BAD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60" y="0"/>
            <a:ext cx="6798879" cy="6858000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5" y="0"/>
            <a:ext cx="3600888" cy="3632200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134872"/>
            <a:ext cx="9144000" cy="2913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418" y="2492391"/>
            <a:ext cx="862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Study of normal and </a:t>
            </a:r>
            <a:r>
              <a:rPr lang="en-US" altLang="zh-CN" sz="2800" b="1" dirty="0" err="1">
                <a:solidFill>
                  <a:schemeClr val="bg1"/>
                </a:solidFill>
              </a:rPr>
              <a:t>hypernuclei</a:t>
            </a:r>
            <a:r>
              <a:rPr lang="en-US" altLang="zh-CN" sz="2800" b="1" dirty="0">
                <a:solidFill>
                  <a:schemeClr val="bg1"/>
                </a:solidFill>
              </a:rPr>
              <a:t> with MDC-CDFT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12093" y="3591429"/>
            <a:ext cx="662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Kun Wang      Supervisor: Shan-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Gui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Zhou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Institute of Theoretical Physics, Chinese Academy of Sciences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6288" y="4478138"/>
            <a:ext cx="42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2017/8/31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5" y="3466558"/>
            <a:ext cx="1505911" cy="15059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99425"/>
            <a:ext cx="9144000" cy="4492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CRC 110 general meeting, Peking University, Aug. 29-31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6145426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Toroidal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nuclei in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Skyrme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-HF model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18331" y="6043839"/>
            <a:ext cx="425670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69" y="982943"/>
            <a:ext cx="5566475" cy="43632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88762" y="5535294"/>
            <a:ext cx="480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A. </a:t>
            </a:r>
            <a:r>
              <a:rPr lang="en-US" altLang="zh-CN" sz="1400" dirty="0" err="1" smtClean="0">
                <a:solidFill>
                  <a:srgbClr val="0000FF"/>
                </a:solidFill>
              </a:rPr>
              <a:t>Staszczak</a:t>
            </a:r>
            <a:r>
              <a:rPr lang="en-US" altLang="zh-CN" sz="1400" dirty="0" smtClean="0">
                <a:solidFill>
                  <a:srgbClr val="0000FF"/>
                </a:solidFill>
              </a:rPr>
              <a:t>, C.Y. Wong, </a:t>
            </a:r>
            <a:r>
              <a:rPr lang="en-US" altLang="zh-CN" sz="1400" dirty="0" err="1" smtClean="0">
                <a:solidFill>
                  <a:srgbClr val="0000FF"/>
                </a:solidFill>
              </a:rPr>
              <a:t>Acta</a:t>
            </a:r>
            <a:r>
              <a:rPr lang="en-US" altLang="zh-CN" sz="1400" dirty="0" smtClean="0">
                <a:solidFill>
                  <a:srgbClr val="0000FF"/>
                </a:solidFill>
              </a:rPr>
              <a:t> Phys. Pol. B 40 (2009) 753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13702" y="896538"/>
                <a:ext cx="3592180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dirty="0" smtClean="0"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 smtClean="0">
                    <a:ea typeface="微软雅黑" panose="020B0503020204020204" pitchFamily="34" charset="-122"/>
                  </a:rPr>
                  <a:t>Radius constraint: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h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RMF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2" y="896538"/>
                <a:ext cx="359218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47" name="组合 46"/>
          <p:cNvGrpSpPr/>
          <p:nvPr/>
        </p:nvGrpSpPr>
        <p:grpSpPr>
          <a:xfrm>
            <a:off x="-1" y="284389"/>
            <a:ext cx="4860325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 smtClean="0"/>
                <a:t>Toroidal</a:t>
              </a:r>
              <a:r>
                <a:rPr lang="en-US" altLang="zh-CN" sz="2400" b="1" dirty="0" smtClean="0"/>
                <a:t> nuclei in MDC-RMF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7" y="896539"/>
            <a:ext cx="5716263" cy="43742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753" r="15506" b="4102"/>
          <a:stretch>
            <a:fillRect/>
          </a:stretch>
        </p:blipFill>
        <p:spPr>
          <a:xfrm>
            <a:off x="80910" y="2650864"/>
            <a:ext cx="5237498" cy="4104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 flipV="1">
            <a:off x="5454850" y="4179581"/>
            <a:ext cx="1407268" cy="187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4110682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/>
                <a:t>“Sausage” deformation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" y="1117641"/>
            <a:ext cx="3690289" cy="37714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672" y="5520355"/>
            <a:ext cx="3144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C.Y. Wong, Ann. Phys. 77 (1973) 279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50367"/>
              </p:ext>
            </p:extLst>
          </p:nvPr>
        </p:nvGraphicFramePr>
        <p:xfrm>
          <a:off x="4244195" y="5357567"/>
          <a:ext cx="42782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126">
                  <a:extLst>
                    <a:ext uri="{9D8B030D-6E8A-4147-A177-3AD203B41FA5}">
                      <a16:colId xmlns:a16="http://schemas.microsoft.com/office/drawing/2014/main" val="2726230200"/>
                    </a:ext>
                  </a:extLst>
                </a:gridCol>
                <a:gridCol w="2139126">
                  <a:extLst>
                    <a:ext uri="{9D8B030D-6E8A-4147-A177-3AD203B41FA5}">
                      <a16:colId xmlns:a16="http://schemas.microsoft.com/office/drawing/2014/main" val="2225019167"/>
                    </a:ext>
                  </a:extLst>
                </a:gridCol>
              </a:tblGrid>
              <a:tr h="34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Symmetry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E</a:t>
                      </a:r>
                      <a:r>
                        <a:rPr lang="en-US" altLang="zh-CN" dirty="0" smtClean="0"/>
                        <a:t> (MeV)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31154"/>
                  </a:ext>
                </a:extLst>
              </a:tr>
              <a:tr h="34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Axially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US" altLang="zh-CN" dirty="0" smtClean="0"/>
                        <a:t>2326.19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32250"/>
                  </a:ext>
                </a:extLst>
              </a:tr>
              <a:tr h="34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Non-axially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US" altLang="zh-CN" dirty="0" smtClean="0"/>
                        <a:t>2333.68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8886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37" y="866426"/>
            <a:ext cx="5129808" cy="449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Outline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64963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to MDC-CDFT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nuclei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isoscalar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giant monopole resonances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3554082" cy="529772"/>
            <a:chOff x="0" y="284389"/>
            <a:chExt cx="1692275" cy="52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∞</m:t>
                          </m:r>
                        </m:sub>
                      </m:sSub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in nuclear matter</a:t>
                  </a:r>
                  <a:endPara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84" t="-1149" r="-3071" b="-206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36977" y="1144572"/>
            <a:ext cx="328172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Nuclear incompressibility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important for the study of: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Properties of nuclei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Supernova collapses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Neutron stars</a:t>
            </a: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Heavy-ion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08587" y="4218412"/>
                <a:ext cx="2235419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7" y="4218412"/>
                <a:ext cx="2235419" cy="622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71803" y="4953595"/>
                <a:ext cx="183139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3" y="4953595"/>
                <a:ext cx="1831399" cy="693844"/>
              </a:xfrm>
              <a:prstGeom prst="rect">
                <a:avLst/>
              </a:prstGeom>
              <a:blipFill rotWithShape="0"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269924" y="5206138"/>
            <a:ext cx="394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EoS of the symmetric nuclear matter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869" y="1034436"/>
            <a:ext cx="4115161" cy="39514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0559" y="3649993"/>
            <a:ext cx="3638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J.P. Blaizot, Phys. Rep. 64 (1980) 171</a:t>
            </a: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360755" y="4270266"/>
            <a:ext cx="1712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From 2016.3.10 Umesh Garg’s talk at ITP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6202392" cy="529772"/>
            <a:chOff x="0" y="284389"/>
            <a:chExt cx="1692275" cy="52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  <m:t>𝑨</m:t>
                          </m:r>
                        </m:sub>
                      </m:sSub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and ISGMR energy in finite nuclei</a:t>
                  </a:r>
                  <a:endPara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149" r="-1320" b="-206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47007" y="1163280"/>
                <a:ext cx="7135369" cy="5442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Consider a nucleus which is vibrating in breathing mode, we expand its energy up to the 2</a:t>
                </a:r>
                <a:r>
                  <a:rPr lang="en-US" altLang="zh-CN" sz="1600" baseline="30000" dirty="0"/>
                  <a:t>nd</a:t>
                </a:r>
                <a:r>
                  <a:rPr lang="en-US" altLang="zh-CN" sz="1600" dirty="0"/>
                  <a:t> order,</a:t>
                </a:r>
              </a:p>
              <a:p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𝐴𝐾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</a:endParaRP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where</a:t>
                </a:r>
              </a:p>
              <a:p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With harmonic approximation (small amplitude limit),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600" dirty="0"/>
                  <a:t> writes</a:t>
                </a:r>
              </a:p>
              <a:p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600" dirty="0"/>
                  <a:t>, the ISGMR energy can be obtained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GMR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J.P. </a:t>
                </a:r>
                <a:r>
                  <a:rPr lang="en-US" altLang="zh-CN" sz="1400" dirty="0" err="1">
                    <a:solidFill>
                      <a:srgbClr val="0000FF"/>
                    </a:solidFill>
                  </a:rPr>
                  <a:t>Blaizot</a:t>
                </a:r>
                <a:r>
                  <a:rPr lang="en-US" altLang="zh-CN" sz="1400" dirty="0">
                    <a:solidFill>
                      <a:srgbClr val="0000FF"/>
                    </a:solidFill>
                  </a:rPr>
                  <a:t>, Phys. Rep. 64 (1980) 171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" y="1163280"/>
                <a:ext cx="7135369" cy="5442837"/>
              </a:xfrm>
              <a:prstGeom prst="rect">
                <a:avLst/>
              </a:prstGeom>
              <a:blipFill rotWithShape="0">
                <a:blip r:embed="rId3"/>
                <a:stretch>
                  <a:fillRect l="-513" t="-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2" y="1178591"/>
            <a:ext cx="5245645" cy="3596036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" y="284389"/>
            <a:ext cx="6305005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“Softness” of Sn or “hardness” of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Pb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113584" y="5139057"/>
            <a:ext cx="5253204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Why is Sn so soft?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FF"/>
                </a:solidFill>
              </a:rPr>
              <a:t>J. </a:t>
            </a:r>
            <a:r>
              <a:rPr lang="en-US" altLang="zh-CN" dirty="0" err="1">
                <a:solidFill>
                  <a:srgbClr val="0000FF"/>
                </a:solidFill>
              </a:rPr>
              <a:t>Piekarewicz</a:t>
            </a:r>
            <a:r>
              <a:rPr lang="en-US" altLang="zh-CN" dirty="0">
                <a:solidFill>
                  <a:srgbClr val="0000FF"/>
                </a:solidFill>
              </a:rPr>
              <a:t>, Phys. Rev. C 76 (2007) 031301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FF"/>
                </a:solidFill>
              </a:rPr>
              <a:t>U. </a:t>
            </a:r>
            <a:r>
              <a:rPr lang="en-US" altLang="zh-CN" dirty="0" err="1">
                <a:solidFill>
                  <a:srgbClr val="0000FF"/>
                </a:solidFill>
              </a:rPr>
              <a:t>Garg</a:t>
            </a:r>
            <a:r>
              <a:rPr lang="en-US" altLang="zh-CN" dirty="0">
                <a:solidFill>
                  <a:srgbClr val="0000FF"/>
                </a:solidFill>
              </a:rPr>
              <a:t> et al., </a:t>
            </a:r>
            <a:r>
              <a:rPr lang="en-US" altLang="zh-CN" dirty="0" err="1">
                <a:solidFill>
                  <a:srgbClr val="0000FF"/>
                </a:solidFill>
              </a:rPr>
              <a:t>Nucl</a:t>
            </a:r>
            <a:r>
              <a:rPr lang="en-US" altLang="zh-CN" dirty="0">
                <a:solidFill>
                  <a:srgbClr val="0000FF"/>
                </a:solidFill>
              </a:rPr>
              <a:t>. Phys. A 788 (2007) 36c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5827" y="1423889"/>
            <a:ext cx="306911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FF"/>
                </a:solidFill>
              </a:rPr>
              <a:t>J. Li, G. </a:t>
            </a:r>
            <a:r>
              <a:rPr lang="en-US" altLang="zh-CN" sz="1600" dirty="0" err="1">
                <a:solidFill>
                  <a:srgbClr val="0000FF"/>
                </a:solidFill>
              </a:rPr>
              <a:t>Colo</a:t>
            </a:r>
            <a:r>
              <a:rPr lang="en-US" altLang="zh-CN" sz="1600" dirty="0">
                <a:solidFill>
                  <a:srgbClr val="0000FF"/>
                </a:solidFill>
              </a:rPr>
              <a:t> and J. </a:t>
            </a:r>
            <a:r>
              <a:rPr lang="en-US" altLang="zh-CN" sz="1600" dirty="0" err="1">
                <a:solidFill>
                  <a:srgbClr val="0000FF"/>
                </a:solidFill>
              </a:rPr>
              <a:t>Meng</a:t>
            </a:r>
            <a:r>
              <a:rPr lang="en-US" altLang="zh-CN" sz="1600" dirty="0">
                <a:solidFill>
                  <a:srgbClr val="0000FF"/>
                </a:solidFill>
              </a:rPr>
              <a:t>, </a:t>
            </a:r>
            <a:r>
              <a:rPr lang="en-US" altLang="zh-CN" sz="1600" dirty="0" err="1">
                <a:solidFill>
                  <a:srgbClr val="0000FF"/>
                </a:solidFill>
              </a:rPr>
              <a:t>Phys</a:t>
            </a:r>
            <a:r>
              <a:rPr lang="en-US" altLang="zh-CN" sz="1600" dirty="0">
                <a:solidFill>
                  <a:srgbClr val="0000FF"/>
                </a:solidFill>
              </a:rPr>
              <a:t> Rev. C 78 (2008) 064304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FF"/>
                </a:solidFill>
              </a:rPr>
              <a:t>L. G. Cao, H. Sagawa and G. </a:t>
            </a:r>
            <a:r>
              <a:rPr lang="en-US" altLang="zh-CN" sz="1600" dirty="0" err="1">
                <a:solidFill>
                  <a:srgbClr val="0000FF"/>
                </a:solidFill>
              </a:rPr>
              <a:t>Colo</a:t>
            </a:r>
            <a:r>
              <a:rPr lang="en-US" altLang="zh-CN" sz="1600" dirty="0">
                <a:solidFill>
                  <a:srgbClr val="0000FF"/>
                </a:solidFill>
              </a:rPr>
              <a:t>, Phys. Rev. C 86 (2012) 054313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……</a:t>
            </a:r>
          </a:p>
          <a:p>
            <a:endParaRPr lang="en-US" altLang="zh-CN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/>
              <a:t>RPA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/>
              <a:t>Pairing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5592535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Non-relativistic mass parameter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47007" y="1163280"/>
                <a:ext cx="7135369" cy="51219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dirty="0"/>
                  <a:t>The non-relativistic mass parameter can be derived from the </a:t>
                </a:r>
                <a:r>
                  <a:rPr lang="en-US" altLang="zh-CN" sz="1500" b="1" dirty="0"/>
                  <a:t>scaling method</a:t>
                </a:r>
                <a:r>
                  <a:rPr lang="en-US" altLang="zh-CN" sz="1500" dirty="0"/>
                  <a:t>.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>
                    <a:solidFill>
                      <a:srgbClr val="FF0000"/>
                    </a:solidFill>
                  </a:rPr>
                  <a:t>Scaling transformation</a:t>
                </a:r>
                <a:r>
                  <a:rPr lang="en-US" altLang="zh-CN" sz="1500" dirty="0"/>
                  <a:t> on the solution of Schrodinger equation </a:t>
                </a:r>
                <a14:m>
                  <m:oMath xmlns:m="http://schemas.openxmlformats.org/officeDocument/2006/math">
                    <m:r>
                      <a:rPr lang="zh-CN" altLang="en-US" sz="150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5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1500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5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5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15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altLang="zh-CN" sz="1500" dirty="0"/>
              </a:p>
              <a:p>
                <a:r>
                  <a:rPr lang="en-US" altLang="zh-CN" sz="1500" dirty="0"/>
                  <a:t>Approximately, we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5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zh-CN" sz="15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5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zh-CN" sz="1500" dirty="0"/>
              </a:p>
              <a:p>
                <a:endParaRPr lang="en-US" altLang="zh-CN" sz="1500" dirty="0"/>
              </a:p>
              <a:p>
                <a:r>
                  <a:rPr lang="en-US" altLang="zh-CN" sz="1500" dirty="0"/>
                  <a:t>From the continuity equation and with small amplitude approximation, the energy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500" dirty="0"/>
                  <a:t> is written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𝑀𝐴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5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500" dirty="0"/>
              </a:p>
              <a:p>
                <a:endParaRPr lang="en-US" altLang="zh-CN" sz="1500" dirty="0"/>
              </a:p>
              <a:p>
                <a:r>
                  <a:rPr lang="en-US" altLang="zh-CN" sz="1500" dirty="0"/>
                  <a:t>This is the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harmonic vibration </a:t>
                </a:r>
                <a:r>
                  <a:rPr lang="en-US" altLang="zh-CN" sz="15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5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5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500" b="0" i="0" smtClean="0">
                                      <a:latin typeface="Cambria Math" panose="02040503050406030204" pitchFamily="18" charset="0"/>
                                    </a:rPr>
                                    <m:t>nr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5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altLang="zh-CN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5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r>
                                    <a:rPr lang="en-US" altLang="zh-CN" sz="1500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5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altLang="zh-CN" sz="1500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  <m:sup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altLang="zh-CN" sz="15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altLang="zh-CN" sz="15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500" b="0" i="0" smtClean="0">
                              <a:latin typeface="Cambria Math" panose="02040503050406030204" pitchFamily="18" charset="0"/>
                            </a:rPr>
                            <m:t>nr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sz="1500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5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5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5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>
                          <m:r>
                            <a:rPr lang="en-US" altLang="zh-CN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15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500" b="0" i="0" dirty="0" smtClean="0">
                            <a:latin typeface="Cambria Math" panose="02040503050406030204" pitchFamily="18" charset="0"/>
                          </a:rPr>
                          <m:t>nr</m:t>
                        </m:r>
                      </m:sub>
                    </m:sSub>
                  </m:oMath>
                </a14:m>
                <a:r>
                  <a:rPr lang="en-US" altLang="zh-CN" sz="1500" dirty="0"/>
                  <a:t> is the </a:t>
                </a:r>
                <a:r>
                  <a:rPr lang="en-US" altLang="zh-CN" sz="1500" b="1" dirty="0"/>
                  <a:t>non-relativistic mass parameter</a:t>
                </a:r>
                <a:r>
                  <a:rPr lang="en-US" altLang="zh-CN" sz="1500" dirty="0"/>
                  <a:t>.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>
                    <a:solidFill>
                      <a:srgbClr val="0000FF"/>
                    </a:solidFill>
                  </a:rPr>
                  <a:t>J.P. </a:t>
                </a:r>
                <a:r>
                  <a:rPr lang="en-US" altLang="zh-CN" sz="1500" dirty="0" err="1">
                    <a:solidFill>
                      <a:srgbClr val="0000FF"/>
                    </a:solidFill>
                  </a:rPr>
                  <a:t>Blaizot</a:t>
                </a:r>
                <a:r>
                  <a:rPr lang="en-US" altLang="zh-CN" sz="1500" dirty="0">
                    <a:solidFill>
                      <a:srgbClr val="0000FF"/>
                    </a:solidFill>
                  </a:rPr>
                  <a:t>, Phys. Rep. 64 (1980) 171</a:t>
                </a:r>
              </a:p>
              <a:p>
                <a:r>
                  <a:rPr lang="en-US" altLang="zh-CN" sz="1500" dirty="0">
                    <a:solidFill>
                      <a:srgbClr val="0000FF"/>
                    </a:solidFill>
                  </a:rPr>
                  <a:t>Z.X. Wang, Nuclear Matter, Beijing: Peking University Press, 2014 (in Chinese)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" y="1163280"/>
                <a:ext cx="7135369" cy="5121980"/>
              </a:xfrm>
              <a:prstGeom prst="rect">
                <a:avLst/>
              </a:prstGeom>
              <a:blipFill rotWithShape="0">
                <a:blip r:embed="rId2"/>
                <a:stretch>
                  <a:fillRect l="-342" t="-238" b="-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16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4988378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Relativistic mass parameter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61423" y="1073699"/>
                <a:ext cx="7380059" cy="5293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Lorentz boost on the constrained spinors,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altLang="zh-CN" sz="1600" b="0" dirty="0"/>
              </a:p>
              <a:p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cosh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sinh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</a:endParaRPr>
              </a:p>
              <a:p>
                <a:endParaRPr lang="en-US" altLang="zh-CN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is the Hermitian local Lorentz boost operator.</a:t>
                </a:r>
              </a:p>
              <a:p>
                <a:r>
                  <a:rPr lang="en-US" altLang="zh-CN" sz="1600" dirty="0"/>
                  <a:t>Use the continuity equation,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10000"/>
                  </a:lnSpc>
                </a:pPr>
                <a:r>
                  <a:rPr lang="en-US" altLang="zh-CN" sz="1600" dirty="0"/>
                  <a:t>The mass parameter of the monopole vibration is obtained as,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RMF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600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rel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1600" dirty="0"/>
                  <a:t> is different from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sz="1600" dirty="0"/>
                  <a:t>  </a:t>
                </a:r>
                <a:r>
                  <a:rPr lang="en-US" altLang="zh-CN" sz="1600" dirty="0"/>
                  <a:t>(derived from the non-relativistic scaling method).</a:t>
                </a:r>
              </a:p>
              <a:p>
                <a:endParaRPr lang="en-US" altLang="zh-CN" sz="1400" dirty="0"/>
              </a:p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T. Maruyama and T. Suzuki, Phys. Lett. B 219 (1989) 43</a:t>
                </a:r>
              </a:p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M.V. </a:t>
                </a:r>
                <a:r>
                  <a:rPr lang="en-US" altLang="zh-CN" sz="1400" dirty="0" err="1">
                    <a:solidFill>
                      <a:srgbClr val="0000FF"/>
                    </a:solidFill>
                  </a:rPr>
                  <a:t>Stoitsov</a:t>
                </a:r>
                <a:r>
                  <a:rPr lang="en-US" altLang="zh-CN" sz="1400" dirty="0">
                    <a:solidFill>
                      <a:srgbClr val="0000FF"/>
                    </a:solidFill>
                  </a:rPr>
                  <a:t> et al., J. Phys. G: Nucl. Part. Phys. 20 (1994) L149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23" y="1073699"/>
                <a:ext cx="7380059" cy="5293885"/>
              </a:xfrm>
              <a:prstGeom prst="rect">
                <a:avLst/>
              </a:prstGeom>
              <a:blipFill rotWithShape="0">
                <a:blip r:embed="rId2"/>
                <a:stretch>
                  <a:fillRect l="-496" t="-345" b="-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13" y="4171511"/>
            <a:ext cx="3489500" cy="7239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17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3200"/>
            <a:ext cx="5488011" cy="3934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-106"/>
          <a:stretch>
            <a:fillRect/>
          </a:stretch>
        </p:blipFill>
        <p:spPr>
          <a:xfrm>
            <a:off x="0" y="1033081"/>
            <a:ext cx="5494789" cy="3932867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" y="284389"/>
            <a:ext cx="7784756" cy="529772"/>
            <a:chOff x="0" y="284389"/>
            <a:chExt cx="1692275" cy="52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Arial" panose="020B0604020202020204" pitchFamily="34" charset="0"/>
                            </a:rPr>
                            <m:t>𝐆𝐌𝐑</m:t>
                          </m:r>
                        </m:sub>
                      </m:sSub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of several typical nuclei and Sn isotopes</a:t>
                  </a:r>
                  <a:endParaRPr lang="zh-CN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4389"/>
                  <a:ext cx="1511300" cy="52977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49" r="-702" b="-206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909592" y="5096469"/>
            <a:ext cx="532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/>
              <a:t>The experimental values are taken from:</a:t>
            </a:r>
          </a:p>
          <a:p>
            <a:pPr algn="just"/>
            <a:r>
              <a:rPr lang="en-US" altLang="zh-CN" sz="1600" dirty="0">
                <a:solidFill>
                  <a:srgbClr val="0000FF"/>
                </a:solidFill>
              </a:rPr>
              <a:t>D.H. Youngblood et al., Phys. Rev. Lett. 82 (1999) 691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75051" y="1424811"/>
            <a:ext cx="4067823" cy="3323987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dirty="0"/>
              <a:t>Reductions of the ISGMR energies with the relativistic mass parameter: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The reduction for Sn is the largest!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210" y="2140107"/>
            <a:ext cx="3840062" cy="128889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Outline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64963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to MDC-CDFT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nuclei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isoscalar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giant monopole resonances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3534031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Sn and Cd isotopes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22512" y="4807581"/>
            <a:ext cx="3890809" cy="969496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b="1" dirty="0"/>
              <a:t>Softness for the open-shell nuclei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Cd</a:t>
            </a:r>
            <a:r>
              <a:rPr lang="en-US" altLang="zh-CN" dirty="0"/>
              <a:t> isotopes: similar to </a:t>
            </a:r>
            <a:r>
              <a:rPr lang="en-US" altLang="zh-CN" dirty="0">
                <a:solidFill>
                  <a:srgbClr val="FF0000"/>
                </a:solidFill>
              </a:rPr>
              <a:t>Sn</a:t>
            </a:r>
            <a:r>
              <a:rPr lang="en-US" altLang="zh-CN" dirty="0"/>
              <a:t>!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</a:rPr>
              <a:t>D. Patel et al., Phys. </a:t>
            </a:r>
            <a:r>
              <a:rPr lang="en-US" altLang="zh-CN" sz="1400" dirty="0" err="1">
                <a:solidFill>
                  <a:srgbClr val="0000FF"/>
                </a:solidFill>
              </a:rPr>
              <a:t>Lett</a:t>
            </a:r>
            <a:r>
              <a:rPr lang="en-US" altLang="zh-CN" sz="1400" dirty="0">
                <a:solidFill>
                  <a:srgbClr val="0000FF"/>
                </a:solidFill>
              </a:rPr>
              <a:t>. B 718 (2012) 447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6586" y="4690252"/>
            <a:ext cx="3761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Experimental values from: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T. Li et al., Phys. Rev. </a:t>
            </a:r>
            <a:r>
              <a:rPr lang="en-US" altLang="zh-CN" sz="1400" dirty="0" err="1">
                <a:solidFill>
                  <a:srgbClr val="0000FF"/>
                </a:solidFill>
              </a:rPr>
              <a:t>Lett</a:t>
            </a:r>
            <a:r>
              <a:rPr lang="en-US" altLang="zh-CN" sz="1400" dirty="0">
                <a:solidFill>
                  <a:srgbClr val="0000FF"/>
                </a:solidFill>
              </a:rPr>
              <a:t>. 99 (2007) 162503</a:t>
            </a:r>
            <a:endParaRPr lang="en-US" altLang="zh-CN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25" y="1099329"/>
            <a:ext cx="5110375" cy="3567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-2087" r="3854"/>
          <a:stretch>
            <a:fillRect/>
          </a:stretch>
        </p:blipFill>
        <p:spPr>
          <a:xfrm>
            <a:off x="36000" y="1273562"/>
            <a:ext cx="4212000" cy="33319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Outline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64963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to MDC-CDFT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nuclei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isoscalar</a:t>
            </a: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giant monopole resonances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Summary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8168616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MDC-CDFT has been developed, which consists of two types of model: MDC-RMF model and MDC-RHB model . It has been used to study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potential energy surfaces and fission barriers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actinides,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spontaneous fission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several fermium isotopes,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32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correlation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and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shapes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hypernuclei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constraining the radius of the nucleus, we have studied the </a:t>
            </a:r>
            <a:r>
              <a:rPr lang="en-US" altLang="zh-CN" sz="20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nucleus 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352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134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with MDC-RMF. The potential energy curve shows the </a:t>
            </a:r>
            <a:r>
              <a:rPr lang="en-US" altLang="zh-C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minimum,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sausage deformation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can also be reproduced.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have studied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incompressibility and GMR 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finite nuclei. The inclusion of relativistic mass parameter provides a possible explanation for the puzzle of softness of Sn or the hardness of </a:t>
            </a:r>
            <a:r>
              <a:rPr lang="en-US" altLang="zh-CN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Pb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16777" y="6043839"/>
            <a:ext cx="527223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48999"/>
            <a:ext cx="9144000" cy="2913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05000" y="3429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Thanks for your attention!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891118" y="3429000"/>
            <a:ext cx="62528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81731" y="4678654"/>
            <a:ext cx="42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2017/8/31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" y="2721113"/>
            <a:ext cx="1505911" cy="15059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5001" y="3896349"/>
            <a:ext cx="662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Kun Wang      Supervisor: Shan-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Gui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Zhou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Institute of Theoretical Physics, Chinese Academy of Sciences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5000" y="27211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谢谢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13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Outline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64963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to MDC-CDFT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nuclei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isoscalar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giant monopole resonances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43714" y="1142150"/>
            <a:ext cx="5537843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 smtClean="0"/>
              <a:t>Nuclear shapes: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Axial/non-axial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Reflection symmetry/asymmetry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53" y="2265002"/>
            <a:ext cx="6776409" cy="3454367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284389"/>
            <a:ext cx="2949146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/>
                <a:t>Nuclear shapes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32656" y="5713358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Courtesy by B.N. Lu</a:t>
            </a:r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97" y="1158843"/>
            <a:ext cx="4183268" cy="9582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3714" y="3781244"/>
            <a:ext cx="1813317" cy="17851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 smtClean="0"/>
              <a:t>Exotic shapes: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Tetrahedral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Triangle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Bubble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solidFill>
                  <a:srgbClr val="FF0000"/>
                </a:solidFill>
              </a:rPr>
              <a:t>Toroidal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2372497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/>
                <a:t>MDC-CDFT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3124" y="5216245"/>
            <a:ext cx="55880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00FF"/>
                </a:solidFill>
              </a:rPr>
              <a:t>B.N. Lu</a:t>
            </a:r>
            <a:r>
              <a:rPr lang="pt-BR" altLang="zh-CN" sz="1200" dirty="0">
                <a:solidFill>
                  <a:srgbClr val="0000FF"/>
                </a:solidFill>
              </a:rPr>
              <a:t>, E.G. Zhao and S.G.Zhou, Phys. Rev. C 85 (2012) 011301(R)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00FF"/>
                </a:solidFill>
              </a:rPr>
              <a:t>J. Zhao, B.N. Lu, E.G. Zhao and S.G. Zhou, Phys. Rev. C 86 (2012)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00FF"/>
                </a:solidFill>
              </a:rPr>
              <a:t>B.N</a:t>
            </a:r>
            <a:r>
              <a:rPr lang="en-US" altLang="zh-CN" sz="1200" dirty="0">
                <a:solidFill>
                  <a:srgbClr val="0000FF"/>
                </a:solidFill>
              </a:rPr>
              <a:t>. Lu, J. Zhao, E.G. Zhao and S.G. Zhou, Phys. Rev. C 89 (2014) 014323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00FF"/>
                </a:solidFill>
              </a:rPr>
              <a:t>J. Zhao, B.N. Lu, T. </a:t>
            </a:r>
            <a:r>
              <a:rPr lang="en-US" altLang="zh-CN" sz="1200" dirty="0" err="1">
                <a:solidFill>
                  <a:srgbClr val="0000FF"/>
                </a:solidFill>
              </a:rPr>
              <a:t>Niksic</a:t>
            </a:r>
            <a:r>
              <a:rPr lang="en-US" altLang="zh-CN" sz="1200" dirty="0">
                <a:solidFill>
                  <a:srgbClr val="0000FF"/>
                </a:solidFill>
              </a:rPr>
              <a:t> and D. </a:t>
            </a:r>
            <a:r>
              <a:rPr lang="en-US" altLang="zh-CN" sz="1200" dirty="0" err="1">
                <a:solidFill>
                  <a:srgbClr val="0000FF"/>
                </a:solidFill>
              </a:rPr>
              <a:t>Vretenar</a:t>
            </a:r>
            <a:r>
              <a:rPr lang="en-US" altLang="zh-CN" sz="1200" dirty="0">
                <a:solidFill>
                  <a:srgbClr val="0000FF"/>
                </a:solidFill>
              </a:rPr>
              <a:t>, Phys. Rev. C 92 (2015) 064315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00FF"/>
                </a:solidFill>
              </a:rPr>
              <a:t>S.G. Zhou, Phys. Scr. 91 (2016) 063008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00FF"/>
                </a:solidFill>
              </a:rPr>
              <a:t>J. Zhao, B.N.Lu, E.G. Zhao and S.G. Zhou, Phys. Rev. C 95 (2017) 014320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3124" y="1040862"/>
            <a:ext cx="7417415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Multidimensional constrained covariant density functional theory:</a:t>
            </a: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Non-linear point coupling: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6" y="1956608"/>
            <a:ext cx="4324571" cy="48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4" y="2347628"/>
            <a:ext cx="4217714" cy="2633714"/>
          </a:xfrm>
          <a:prstGeom prst="rect">
            <a:avLst/>
          </a:prstGeom>
        </p:spPr>
      </p:pic>
      <p:sp>
        <p:nvSpPr>
          <p:cNvPr id="11" name="燕尾形箭头 10"/>
          <p:cNvSpPr/>
          <p:nvPr/>
        </p:nvSpPr>
        <p:spPr>
          <a:xfrm>
            <a:off x="4988093" y="2723677"/>
            <a:ext cx="797473" cy="5504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49" y="1694915"/>
            <a:ext cx="1741143" cy="44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365" y="2628804"/>
            <a:ext cx="2816000" cy="308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93365" y="218677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664" y="3006390"/>
            <a:ext cx="3091429" cy="14228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222" y="4674072"/>
            <a:ext cx="2114285" cy="152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2372497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/>
                <a:t>MDC-CDFT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154" y="943822"/>
            <a:ext cx="8323171" cy="455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000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000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000" b="1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solidFill>
                  <a:srgbClr val="FF0000"/>
                </a:solidFill>
              </a:rPr>
              <a:t>MDC-RMF</a:t>
            </a:r>
            <a:r>
              <a:rPr lang="en-US" altLang="zh-CN" b="1" dirty="0" smtClean="0"/>
              <a:t> (Multidimensional constrained relativistic mean field model)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BCS: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solidFill>
                  <a:srgbClr val="FF0000"/>
                </a:solidFill>
              </a:rPr>
              <a:t>MDC-RHB</a:t>
            </a:r>
            <a:r>
              <a:rPr lang="en-US" altLang="zh-CN" b="1" dirty="0" smtClean="0"/>
              <a:t> </a:t>
            </a:r>
            <a:r>
              <a:rPr lang="en-US" altLang="zh-CN" b="1" dirty="0"/>
              <a:t>(Multidimensional constrained relativistic </a:t>
            </a:r>
            <a:r>
              <a:rPr lang="en-US" altLang="zh-CN" b="1" dirty="0" err="1" smtClean="0"/>
              <a:t>Hatree-Bogoliubov</a:t>
            </a:r>
            <a:r>
              <a:rPr lang="en-US" altLang="zh-CN" b="1" dirty="0" smtClean="0"/>
              <a:t> model</a:t>
            </a:r>
            <a:r>
              <a:rPr lang="en-US" altLang="zh-CN" b="1" dirty="0"/>
              <a:t>)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2000" b="1" dirty="0" smtClean="0"/>
              <a:t>      </a:t>
            </a:r>
            <a:r>
              <a:rPr lang="en-US" altLang="zh-CN" dirty="0" err="1">
                <a:solidFill>
                  <a:srgbClr val="FF0000"/>
                </a:solidFill>
              </a:rPr>
              <a:t>Bogoliubov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transformation: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86" y="2631603"/>
            <a:ext cx="2837795" cy="797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86" y="3460097"/>
            <a:ext cx="2741143" cy="609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11" y="5282066"/>
            <a:ext cx="4129714" cy="771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838" y="978126"/>
            <a:ext cx="3646443" cy="901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705" y="4878768"/>
            <a:ext cx="2933905" cy="16199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7154" y="943823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Separable pairing force: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34804" y="1881522"/>
            <a:ext cx="497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Y. Tian, Z.Y. Ma and P. Ring, Phys. Rev. C 80 (2009) 024313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84389"/>
            <a:ext cx="4703805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/>
                <a:t>Application of MDC-CDFT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3033" y="1051469"/>
            <a:ext cx="7998280" cy="54245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Potential energy surfaces and fission barriers of actinides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altLang="zh-CN" sz="1400" dirty="0">
                <a:solidFill>
                  <a:srgbClr val="0000FF"/>
                </a:solidFill>
              </a:rPr>
              <a:t>B</a:t>
            </a:r>
            <a:r>
              <a:rPr lang="en-US" altLang="pt-BR" sz="1400" dirty="0">
                <a:solidFill>
                  <a:srgbClr val="0000FF"/>
                </a:solidFill>
              </a:rPr>
              <a:t>.</a:t>
            </a:r>
            <a:r>
              <a:rPr lang="pt-BR" altLang="zh-CN" sz="1400" dirty="0">
                <a:solidFill>
                  <a:srgbClr val="0000FF"/>
                </a:solidFill>
              </a:rPr>
              <a:t>N. Lu, E.G. Zhao, and S</a:t>
            </a:r>
            <a:r>
              <a:rPr lang="en-US" altLang="pt-BR" sz="1400" dirty="0">
                <a:solidFill>
                  <a:srgbClr val="0000FF"/>
                </a:solidFill>
              </a:rPr>
              <a:t>.</a:t>
            </a:r>
            <a:r>
              <a:rPr lang="pt-BR" altLang="zh-CN" sz="1400" dirty="0">
                <a:solidFill>
                  <a:srgbClr val="0000FF"/>
                </a:solidFill>
              </a:rPr>
              <a:t>G. Zhou, Phys. Rev. C </a:t>
            </a:r>
            <a:r>
              <a:rPr lang="pt-BR" altLang="zh-CN" sz="1400" dirty="0" smtClean="0">
                <a:solidFill>
                  <a:srgbClr val="0000FF"/>
                </a:solidFill>
              </a:rPr>
              <a:t>85 </a:t>
            </a:r>
            <a:r>
              <a:rPr lang="pt-BR" altLang="zh-CN" sz="1400" dirty="0">
                <a:solidFill>
                  <a:srgbClr val="0000FF"/>
                </a:solidFill>
              </a:rPr>
              <a:t>(</a:t>
            </a:r>
            <a:r>
              <a:rPr lang="pt-BR" altLang="zh-CN" sz="1400" dirty="0" smtClean="0">
                <a:solidFill>
                  <a:srgbClr val="0000FF"/>
                </a:solidFill>
              </a:rPr>
              <a:t>2012) 011301(R)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</a:rPr>
              <a:t>B.N. Lu, J. Zhao, E.G. Zhao, and S.G. Zhou, EPJ Web Conf. 38 (2012) </a:t>
            </a:r>
            <a:r>
              <a:rPr lang="en-US" altLang="zh-CN" sz="1400" dirty="0" smtClean="0">
                <a:solidFill>
                  <a:srgbClr val="0000FF"/>
                </a:solidFill>
              </a:rPr>
              <a:t>05003</a:t>
            </a:r>
            <a:endParaRPr lang="pt-BR" altLang="zh-CN" sz="1400" dirty="0" smtClean="0">
              <a:solidFill>
                <a:srgbClr val="0000FF"/>
              </a:solidFill>
            </a:endParaRP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FF"/>
                </a:solidFill>
              </a:rPr>
              <a:t>B</a:t>
            </a:r>
            <a:r>
              <a:rPr lang="en-US" altLang="zh-CN" sz="1400" dirty="0">
                <a:solidFill>
                  <a:srgbClr val="0000FF"/>
                </a:solidFill>
              </a:rPr>
              <a:t>.N. Lu, J. Zhao, E.G. Zhao, and S.G. Zhou, J. </a:t>
            </a:r>
            <a:r>
              <a:rPr lang="en-US" altLang="zh-CN" sz="1400" dirty="0" err="1">
                <a:solidFill>
                  <a:srgbClr val="0000FF"/>
                </a:solidFill>
              </a:rPr>
              <a:t>Phys</a:t>
            </a:r>
            <a:r>
              <a:rPr lang="en-US" altLang="zh-CN" sz="1400" dirty="0">
                <a:solidFill>
                  <a:srgbClr val="0000FF"/>
                </a:solidFill>
              </a:rPr>
              <a:t>: Conf. Ser. </a:t>
            </a:r>
            <a:r>
              <a:rPr lang="en-US" altLang="zh-CN" sz="1400" dirty="0" smtClean="0">
                <a:solidFill>
                  <a:srgbClr val="0000FF"/>
                </a:solidFill>
              </a:rPr>
              <a:t>492 </a:t>
            </a:r>
            <a:r>
              <a:rPr lang="en-US" altLang="zh-CN" sz="1400" dirty="0">
                <a:solidFill>
                  <a:srgbClr val="0000FF"/>
                </a:solidFill>
              </a:rPr>
              <a:t>(2014</a:t>
            </a:r>
            <a:r>
              <a:rPr lang="en-US" altLang="zh-CN" sz="1400" dirty="0" smtClean="0">
                <a:solidFill>
                  <a:srgbClr val="0000FF"/>
                </a:solidFill>
              </a:rPr>
              <a:t>) 012014 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FF"/>
                </a:solidFill>
              </a:rPr>
              <a:t>B.N. Lu, J. Zhao, E.G. Zhao, and S.G. Zhou, Phys. Rev. C 89 </a:t>
            </a:r>
            <a:r>
              <a:rPr lang="en-US" altLang="zh-CN" sz="1400" dirty="0">
                <a:solidFill>
                  <a:srgbClr val="0000FF"/>
                </a:solidFill>
              </a:rPr>
              <a:t>(2014</a:t>
            </a:r>
            <a:r>
              <a:rPr lang="en-US" altLang="zh-CN" sz="1400" dirty="0" smtClean="0">
                <a:solidFill>
                  <a:srgbClr val="0000FF"/>
                </a:solidFill>
              </a:rPr>
              <a:t>) 014323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FF"/>
                </a:solidFill>
              </a:rPr>
              <a:t>B</a:t>
            </a:r>
            <a:r>
              <a:rPr lang="en-US" altLang="zh-CN" sz="1400" dirty="0">
                <a:solidFill>
                  <a:srgbClr val="0000FF"/>
                </a:solidFill>
              </a:rPr>
              <a:t>.N. Lu, J. Zhao, E.G. Zhao, and S.G. Zhou, Phys. Scr. </a:t>
            </a:r>
            <a:r>
              <a:rPr lang="en-US" altLang="zh-CN" sz="1400" dirty="0" smtClean="0">
                <a:solidFill>
                  <a:srgbClr val="0000FF"/>
                </a:solidFill>
              </a:rPr>
              <a:t>89 (2014) 054028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FF"/>
                </a:solidFill>
              </a:rPr>
              <a:t>J</a:t>
            </a:r>
            <a:r>
              <a:rPr lang="en-US" altLang="zh-CN" sz="1400" dirty="0">
                <a:solidFill>
                  <a:srgbClr val="0000FF"/>
                </a:solidFill>
              </a:rPr>
              <a:t>. Zhao, B.N. Lu, D. </a:t>
            </a:r>
            <a:r>
              <a:rPr lang="en-US" altLang="zh-CN" sz="1400" dirty="0" err="1">
                <a:solidFill>
                  <a:srgbClr val="0000FF"/>
                </a:solidFill>
              </a:rPr>
              <a:t>Vretenar</a:t>
            </a:r>
            <a:r>
              <a:rPr lang="en-US" altLang="zh-CN" sz="1400" dirty="0">
                <a:solidFill>
                  <a:srgbClr val="0000FF"/>
                </a:solidFill>
              </a:rPr>
              <a:t>, E.G. Zhao, and S.G. Zhou, Phys. Rev. C </a:t>
            </a:r>
            <a:r>
              <a:rPr lang="en-US" altLang="zh-CN" sz="1400" dirty="0" smtClean="0">
                <a:solidFill>
                  <a:srgbClr val="0000FF"/>
                </a:solidFill>
              </a:rPr>
              <a:t>91 </a:t>
            </a:r>
            <a:r>
              <a:rPr lang="en-US" altLang="zh-CN" sz="1400" dirty="0">
                <a:solidFill>
                  <a:srgbClr val="0000FF"/>
                </a:solidFill>
              </a:rPr>
              <a:t>(</a:t>
            </a:r>
            <a:r>
              <a:rPr lang="en-US" altLang="zh-CN" sz="1400" dirty="0" smtClean="0">
                <a:solidFill>
                  <a:srgbClr val="0000FF"/>
                </a:solidFill>
              </a:rPr>
              <a:t>2015) 014321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400" dirty="0" smtClean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Spontaneous fission of several fermium isotopes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</a:rPr>
              <a:t>J. Zhao, B.N. Lu, T. </a:t>
            </a:r>
            <a:r>
              <a:rPr lang="en-US" altLang="zh-CN" sz="1400" dirty="0" err="1" smtClean="0">
                <a:solidFill>
                  <a:srgbClr val="0000FF"/>
                </a:solidFill>
              </a:rPr>
              <a:t>Niksic</a:t>
            </a:r>
            <a:r>
              <a:rPr lang="en-US" altLang="zh-CN" sz="1400" dirty="0">
                <a:solidFill>
                  <a:srgbClr val="0000FF"/>
                </a:solidFill>
              </a:rPr>
              <a:t>, D. </a:t>
            </a:r>
            <a:r>
              <a:rPr lang="en-US" altLang="zh-CN" sz="1400" dirty="0" err="1">
                <a:solidFill>
                  <a:srgbClr val="0000FF"/>
                </a:solidFill>
              </a:rPr>
              <a:t>Vretenar</a:t>
            </a:r>
            <a:r>
              <a:rPr lang="en-US" altLang="zh-CN" sz="1400" dirty="0">
                <a:solidFill>
                  <a:srgbClr val="0000FF"/>
                </a:solidFill>
              </a:rPr>
              <a:t>, and S.G. Zhou</a:t>
            </a:r>
            <a:r>
              <a:rPr lang="en-US" altLang="zh-CN" sz="1400" dirty="0" smtClean="0">
                <a:solidFill>
                  <a:srgbClr val="0000FF"/>
                </a:solidFill>
              </a:rPr>
              <a:t>, </a:t>
            </a:r>
            <a:r>
              <a:rPr lang="en-US" altLang="zh-CN" sz="1400" dirty="0">
                <a:solidFill>
                  <a:srgbClr val="0000FF"/>
                </a:solidFill>
              </a:rPr>
              <a:t>Phys. Rev. C </a:t>
            </a:r>
            <a:r>
              <a:rPr lang="en-US" altLang="zh-CN" sz="1400" dirty="0" smtClean="0">
                <a:solidFill>
                  <a:srgbClr val="0000FF"/>
                </a:solidFill>
              </a:rPr>
              <a:t>93 </a:t>
            </a:r>
            <a:r>
              <a:rPr lang="en-US" altLang="zh-CN" sz="1400" dirty="0">
                <a:solidFill>
                  <a:srgbClr val="0000FF"/>
                </a:solidFill>
              </a:rPr>
              <a:t>(</a:t>
            </a:r>
            <a:r>
              <a:rPr lang="en-US" altLang="zh-CN" sz="1400" dirty="0" smtClean="0">
                <a:solidFill>
                  <a:srgbClr val="0000FF"/>
                </a:solidFill>
              </a:rPr>
              <a:t>2016) 044315</a:t>
            </a:r>
            <a:endParaRPr lang="en-US" altLang="zh-CN" sz="1400" dirty="0">
              <a:solidFill>
                <a:srgbClr val="0000FF"/>
              </a:solidFill>
            </a:endParaRP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0000FF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Y</a:t>
            </a:r>
            <a:r>
              <a:rPr lang="en-US" altLang="zh-CN" sz="2000" baseline="-25000" dirty="0" smtClean="0"/>
              <a:t>32</a:t>
            </a:r>
            <a:r>
              <a:rPr lang="en-US" altLang="zh-CN" sz="2000" dirty="0" smtClean="0"/>
              <a:t> correlations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</a:rPr>
              <a:t>J. Zhao, B.N. Lu, E.G. Zhao and S.G. Zhou, Phys. Rev. C </a:t>
            </a:r>
            <a:r>
              <a:rPr lang="en-US" altLang="zh-CN" sz="1400" dirty="0" smtClean="0">
                <a:solidFill>
                  <a:srgbClr val="0000FF"/>
                </a:solidFill>
              </a:rPr>
              <a:t>86 (2012) 057304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  <a:sym typeface="+mn-ea"/>
              </a:rPr>
              <a:t>J. Zhao, B.N. Lu, E.G. Zhao and S.G. Zhou, Phys. Rev. C 95 (2017) 014320</a:t>
            </a:r>
            <a:endParaRPr lang="en-US" altLang="zh-CN" sz="1400" dirty="0">
              <a:solidFill>
                <a:srgbClr val="0000FF"/>
              </a:solidFill>
            </a:endParaRP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0000FF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Shapes of </a:t>
            </a:r>
            <a:r>
              <a:rPr lang="en-US" altLang="zh-CN" sz="2000" dirty="0" err="1" smtClean="0"/>
              <a:t>hypernuclei</a:t>
            </a:r>
            <a:endParaRPr lang="en-US" altLang="zh-CN" sz="2000" dirty="0" smtClean="0"/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</a:rPr>
              <a:t>B.N. Lu, E.G. Zhao, and S.G. Zhou, Phys. Rev. C </a:t>
            </a:r>
            <a:r>
              <a:rPr lang="en-US" altLang="zh-CN" sz="1400" dirty="0" smtClean="0">
                <a:solidFill>
                  <a:srgbClr val="0000FF"/>
                </a:solidFill>
              </a:rPr>
              <a:t>84 (2011) 014328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FF"/>
                </a:solidFill>
              </a:rPr>
              <a:t>B</a:t>
            </a:r>
            <a:r>
              <a:rPr lang="en-US" altLang="zh-CN" sz="1400" dirty="0">
                <a:solidFill>
                  <a:srgbClr val="0000FF"/>
                </a:solidFill>
              </a:rPr>
              <a:t>.N. Lu, E. </a:t>
            </a:r>
            <a:r>
              <a:rPr lang="en-US" altLang="zh-CN" sz="1400" dirty="0" err="1">
                <a:solidFill>
                  <a:srgbClr val="0000FF"/>
                </a:solidFill>
              </a:rPr>
              <a:t>Hiyama</a:t>
            </a:r>
            <a:r>
              <a:rPr lang="en-US" altLang="zh-CN" sz="1400" dirty="0">
                <a:solidFill>
                  <a:srgbClr val="0000FF"/>
                </a:solidFill>
              </a:rPr>
              <a:t>, H. Sagawa, and S.G. Zhou, Phys. Rev. C </a:t>
            </a:r>
            <a:r>
              <a:rPr lang="en-US" altLang="zh-CN" sz="1400" dirty="0" smtClean="0">
                <a:solidFill>
                  <a:srgbClr val="0000FF"/>
                </a:solidFill>
              </a:rPr>
              <a:t>89 (2014) 044307</a:t>
            </a:r>
            <a:endParaRPr lang="en-US" altLang="zh-CN" sz="1400" dirty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1771649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Outline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9925" y="1147000"/>
            <a:ext cx="64963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to MDC-CDFT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superheavy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toroidal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nuclei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of </a:t>
            </a:r>
            <a:r>
              <a:rPr lang="en-US" altLang="zh-CN" sz="20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isoscalar</a:t>
            </a: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giant monopole resonances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" y="284389"/>
            <a:ext cx="2965621" cy="529772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Why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toroidal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?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20325" y="6043839"/>
            <a:ext cx="423675" cy="529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4161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64" y="3317548"/>
            <a:ext cx="2302063" cy="2531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3714" y="1247677"/>
            <a:ext cx="3288336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Proposed by J. A. Wheeler: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Bubble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err="1" smtClean="0">
                <a:solidFill>
                  <a:srgbClr val="FF0000"/>
                </a:solidFill>
              </a:rPr>
              <a:t>Toroidal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1034" y="4268477"/>
            <a:ext cx="29478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Bubble/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toroidal</a:t>
            </a:r>
            <a:r>
              <a:rPr lang="en-US" altLang="zh-CN" sz="2000" dirty="0" smtClean="0"/>
              <a:t> nuclei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99327" y="2638696"/>
            <a:ext cx="23968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Coulomb repulsion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Surface tension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1917222" y="3381828"/>
            <a:ext cx="761320" cy="73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77143" y="5017078"/>
            <a:ext cx="3578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C.Y. Wong, Ann. Phys. 77 (1973) 279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655" y="1067235"/>
            <a:ext cx="3150396" cy="211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1210</Words>
  <Application>Microsoft Office PowerPoint</Application>
  <PresentationFormat>全屏显示(4:3)</PresentationFormat>
  <Paragraphs>238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Windows 用户</cp:lastModifiedBy>
  <cp:revision>1354</cp:revision>
  <dcterms:created xsi:type="dcterms:W3CDTF">2014-11-08T02:42:00Z</dcterms:created>
  <dcterms:modified xsi:type="dcterms:W3CDTF">2017-08-30T17:42:24Z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