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Lst>
  <p:notesMasterIdLst>
    <p:notesMasterId r:id="rId29"/>
  </p:notesMasterIdLst>
  <p:sldIdLst>
    <p:sldId id="455" r:id="rId3"/>
    <p:sldId id="456" r:id="rId4"/>
    <p:sldId id="487" r:id="rId5"/>
    <p:sldId id="484" r:id="rId6"/>
    <p:sldId id="469" r:id="rId7"/>
    <p:sldId id="485" r:id="rId8"/>
    <p:sldId id="486" r:id="rId9"/>
    <p:sldId id="467" r:id="rId10"/>
    <p:sldId id="468" r:id="rId11"/>
    <p:sldId id="472" r:id="rId12"/>
    <p:sldId id="488" r:id="rId13"/>
    <p:sldId id="461" r:id="rId14"/>
    <p:sldId id="462" r:id="rId15"/>
    <p:sldId id="463" r:id="rId16"/>
    <p:sldId id="464" r:id="rId17"/>
    <p:sldId id="465" r:id="rId18"/>
    <p:sldId id="489" r:id="rId19"/>
    <p:sldId id="490" r:id="rId20"/>
    <p:sldId id="473" r:id="rId21"/>
    <p:sldId id="460" r:id="rId22"/>
    <p:sldId id="482" r:id="rId23"/>
    <p:sldId id="439" r:id="rId24"/>
    <p:sldId id="475" r:id="rId25"/>
    <p:sldId id="483" r:id="rId26"/>
    <p:sldId id="474" r:id="rId27"/>
    <p:sldId id="454"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13ED18"/>
    <a:srgbClr val="334D80"/>
    <a:srgbClr val="742012"/>
    <a:srgbClr val="920B08"/>
    <a:srgbClr val="7F0A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0814" autoAdjust="0"/>
  </p:normalViewPr>
  <p:slideViewPr>
    <p:cSldViewPr>
      <p:cViewPr varScale="1">
        <p:scale>
          <a:sx n="62" d="100"/>
          <a:sy n="62" d="100"/>
        </p:scale>
        <p:origin x="1404" y="66"/>
      </p:cViewPr>
      <p:guideLst>
        <p:guide orient="horz" pos="2160"/>
        <p:guide pos="2880"/>
      </p:guideLst>
    </p:cSldViewPr>
  </p:slideViewPr>
  <p:notesTextViewPr>
    <p:cViewPr>
      <p:scale>
        <a:sx n="100" d="100"/>
        <a:sy n="100" d="100"/>
      </p:scale>
      <p:origin x="0" y="-136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BCFCB1C-4D6C-45F2-991A-698E4A8A4F85}" type="datetimeFigureOut">
              <a:rPr lang="zh-CN" altLang="en-US"/>
              <a:pPr>
                <a:defRPr/>
              </a:pPr>
              <a:t>2017/8/31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B3AFCFE-9D1F-4EAA-8EE0-4A610E7545AB}" type="slidenum">
              <a:rPr lang="zh-CN" altLang="en-US"/>
              <a:pPr>
                <a:defRPr/>
              </a:pPr>
              <a:t>‹#›</a:t>
            </a:fld>
            <a:endParaRPr lang="zh-CN" altLang="en-US"/>
          </a:p>
        </p:txBody>
      </p:sp>
    </p:spTree>
    <p:extLst>
      <p:ext uri="{BB962C8B-B14F-4D97-AF65-F5344CB8AC3E}">
        <p14:creationId xmlns:p14="http://schemas.microsoft.com/office/powerpoint/2010/main" val="1885329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200" b="1" kern="1200" dirty="0" smtClean="0">
                <a:solidFill>
                  <a:schemeClr val="tx1"/>
                </a:solidFill>
                <a:effectLst/>
                <a:latin typeface="+mn-lt"/>
                <a:ea typeface="+mn-ea"/>
                <a:cs typeface="+mn-cs"/>
              </a:rPr>
              <a:t>01. Good afternoon everyone. My name is </a:t>
            </a:r>
            <a:r>
              <a:rPr lang="en-US" altLang="zh-CN" sz="1200" b="1" kern="1200" dirty="0" err="1" smtClean="0">
                <a:solidFill>
                  <a:schemeClr val="tx1"/>
                </a:solidFill>
                <a:effectLst/>
                <a:latin typeface="+mn-lt"/>
                <a:ea typeface="+mn-ea"/>
                <a:cs typeface="+mn-cs"/>
              </a:rPr>
              <a:t>Qibo</a:t>
            </a:r>
            <a:r>
              <a:rPr lang="en-US" altLang="zh-CN" sz="1200" b="1" kern="1200" dirty="0" smtClean="0">
                <a:solidFill>
                  <a:schemeClr val="tx1"/>
                </a:solidFill>
                <a:effectLst/>
                <a:latin typeface="+mn-lt"/>
                <a:ea typeface="+mn-ea"/>
                <a:cs typeface="+mn-cs"/>
              </a:rPr>
              <a:t> Chen. First of all, thank you much for giving me this chance to introduce our recent work. The title of my talk is “Effective field theory for </a:t>
            </a:r>
            <a:r>
              <a:rPr lang="en-US" altLang="zh-CN" sz="1200" b="1" kern="1200" dirty="0" err="1" smtClean="0">
                <a:solidFill>
                  <a:schemeClr val="tx1"/>
                </a:solidFill>
                <a:effectLst/>
                <a:latin typeface="+mn-lt"/>
                <a:ea typeface="+mn-ea"/>
                <a:cs typeface="+mn-cs"/>
              </a:rPr>
              <a:t>triaxially</a:t>
            </a:r>
            <a:r>
              <a:rPr lang="en-US" altLang="zh-CN" sz="1200" b="1" kern="1200" dirty="0" smtClean="0">
                <a:solidFill>
                  <a:schemeClr val="tx1"/>
                </a:solidFill>
                <a:effectLst/>
                <a:latin typeface="+mn-lt"/>
                <a:ea typeface="+mn-ea"/>
                <a:cs typeface="+mn-cs"/>
              </a:rPr>
              <a:t> deformed nuclei”.</a:t>
            </a:r>
            <a:endParaRPr lang="zh-CN" altLang="zh-CN" sz="1200" kern="1200" dirty="0" smtClean="0">
              <a:solidFill>
                <a:schemeClr val="tx1"/>
              </a:solidFill>
              <a:effectLst/>
              <a:latin typeface="+mn-lt"/>
              <a:ea typeface="+mn-ea"/>
              <a:cs typeface="+mn-cs"/>
            </a:endParaRPr>
          </a:p>
          <a:p>
            <a:pPr eaLnBrk="1" hangingPunct="1">
              <a:spcBef>
                <a:spcPct val="0"/>
              </a:spcBef>
            </a:pPr>
            <a:endParaRPr lang="zh-CN" altLang="en-US" dirty="0"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55BE83-4AC7-4C8F-BD11-3A9A108EC6F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smtClean="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52309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10</a:t>
            </a:fld>
            <a:endParaRPr lang="zh-CN" altLang="en-US" smtClean="0">
              <a:latin typeface="Calibri" pitchFamily="34" charset="0"/>
            </a:endParaRPr>
          </a:p>
        </p:txBody>
      </p:sp>
    </p:spTree>
    <p:extLst>
      <p:ext uri="{BB962C8B-B14F-4D97-AF65-F5344CB8AC3E}">
        <p14:creationId xmlns:p14="http://schemas.microsoft.com/office/powerpoint/2010/main" val="96057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11. Within an EFT, one proceeds as follows.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(1) Identify the relevant symmetries (and pattern of spontaneous symmetry breaking). For example, for atomic nuclei, the Hamiltonian is invariant under rotations. The intrinsically </a:t>
            </a:r>
            <a:r>
              <a:rPr lang="en-US" altLang="zh-CN" sz="1200" b="1" kern="1200" dirty="0" err="1" smtClean="0">
                <a:solidFill>
                  <a:schemeClr val="tx1"/>
                </a:solidFill>
                <a:effectLst/>
                <a:latin typeface="+mn-lt"/>
                <a:ea typeface="+mn-ea"/>
                <a:cs typeface="+mn-cs"/>
              </a:rPr>
              <a:t>triaxially</a:t>
            </a:r>
            <a:r>
              <a:rPr lang="en-US" altLang="zh-CN" sz="1200" b="1" kern="1200" dirty="0" smtClean="0">
                <a:solidFill>
                  <a:schemeClr val="tx1"/>
                </a:solidFill>
                <a:effectLst/>
                <a:latin typeface="+mn-lt"/>
                <a:ea typeface="+mn-ea"/>
                <a:cs typeface="+mn-cs"/>
              </a:rPr>
              <a:t> deformed ground state is invariant under D_2 rotations.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(2) Identify the relevant low-energy degree of freedom. In our case, we only focus on the rotation motion. The Euler angles is the relevant degree of freedom.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(3) Identify (and exploit) a separation of scales and introduce a power counting. Since we freeze the degree of freedom of vibration, the vibration energy scale is a large value. For the rotational degree of freedom, the Euler angles is of order of unit, its velocity is the rotation energy scale.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(4) The </a:t>
            </a:r>
            <a:r>
              <a:rPr lang="en-US" altLang="zh-CN" sz="1200" b="1" kern="1200" dirty="0" err="1" smtClean="0">
                <a:solidFill>
                  <a:schemeClr val="tx1"/>
                </a:solidFill>
                <a:effectLst/>
                <a:latin typeface="+mn-lt"/>
                <a:ea typeface="+mn-ea"/>
                <a:cs typeface="+mn-cs"/>
              </a:rPr>
              <a:t>Nambu</a:t>
            </a:r>
            <a:r>
              <a:rPr lang="en-US" altLang="zh-CN" sz="1200" b="1" kern="1200" dirty="0" smtClean="0">
                <a:solidFill>
                  <a:schemeClr val="tx1"/>
                </a:solidFill>
                <a:effectLst/>
                <a:latin typeface="+mn-lt"/>
                <a:ea typeface="+mn-ea"/>
                <a:cs typeface="+mn-cs"/>
              </a:rPr>
              <a:t>-Goldstone modes lie in the </a:t>
            </a:r>
            <a:r>
              <a:rPr lang="en-US" altLang="zh-CN" sz="1200" b="1" kern="1200" dirty="0" err="1" smtClean="0">
                <a:solidFill>
                  <a:schemeClr val="tx1"/>
                </a:solidFill>
                <a:effectLst/>
                <a:latin typeface="+mn-lt"/>
                <a:ea typeface="+mn-ea"/>
                <a:cs typeface="+mn-cs"/>
              </a:rPr>
              <a:t>coset</a:t>
            </a:r>
            <a:r>
              <a:rPr lang="en-US" altLang="zh-CN" sz="1200" b="1" kern="1200" dirty="0" smtClean="0">
                <a:solidFill>
                  <a:schemeClr val="tx1"/>
                </a:solidFill>
                <a:effectLst/>
                <a:latin typeface="+mn-lt"/>
                <a:ea typeface="+mn-ea"/>
                <a:cs typeface="+mn-cs"/>
              </a:rPr>
              <a:t> space SO(3)/D2. The mode depend on the angles \theta and \phi (S^2 sphere), and are generated by a unitary transformation. The physics of this transformation is that U rotates the entire nucleus. </a:t>
            </a:r>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11</a:t>
            </a:fld>
            <a:endParaRPr lang="zh-CN" altLang="en-US"/>
          </a:p>
        </p:txBody>
      </p:sp>
    </p:spTree>
    <p:extLst>
      <p:ext uri="{BB962C8B-B14F-4D97-AF65-F5344CB8AC3E}">
        <p14:creationId xmlns:p14="http://schemas.microsoft.com/office/powerpoint/2010/main" val="208675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12. The effective </a:t>
            </a:r>
            <a:r>
              <a:rPr lang="en-US" altLang="zh-CN" sz="1200" b="1" kern="1200" dirty="0" err="1" smtClean="0">
                <a:solidFill>
                  <a:schemeClr val="tx1"/>
                </a:solidFill>
                <a:effectLst/>
                <a:latin typeface="+mn-lt"/>
                <a:ea typeface="+mn-ea"/>
                <a:cs typeface="+mn-cs"/>
              </a:rPr>
              <a:t>Lagrangian</a:t>
            </a:r>
            <a:r>
              <a:rPr lang="en-US" altLang="zh-CN" sz="1200" b="1" kern="1200" dirty="0" smtClean="0">
                <a:solidFill>
                  <a:schemeClr val="tx1"/>
                </a:solidFill>
                <a:effectLst/>
                <a:latin typeface="+mn-lt"/>
                <a:ea typeface="+mn-ea"/>
                <a:cs typeface="+mn-cs"/>
              </a:rPr>
              <a:t> of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nuclei is built from invariants. These are constructed from element </a:t>
            </a:r>
            <a:r>
              <a:rPr lang="en-US" altLang="zh-CN" sz="1200" b="1" kern="1200" dirty="0" err="1" smtClean="0">
                <a:solidFill>
                  <a:schemeClr val="tx1"/>
                </a:solidFill>
                <a:effectLst/>
                <a:latin typeface="+mn-lt"/>
                <a:ea typeface="+mn-ea"/>
                <a:cs typeface="+mn-cs"/>
              </a:rPr>
              <a:t>a_t^x</a:t>
            </a:r>
            <a:r>
              <a:rPr lang="en-US" altLang="zh-CN" sz="1200" b="1" kern="1200" dirty="0" smtClean="0">
                <a:solidFill>
                  <a:schemeClr val="tx1"/>
                </a:solidFill>
                <a:effectLst/>
                <a:latin typeface="+mn-lt"/>
                <a:ea typeface="+mn-ea"/>
                <a:cs typeface="+mn-cs"/>
              </a:rPr>
              <a:t>, </a:t>
            </a:r>
            <a:r>
              <a:rPr lang="en-US" altLang="zh-CN" sz="1200" b="1" kern="1200" dirty="0" err="1" smtClean="0">
                <a:solidFill>
                  <a:schemeClr val="tx1"/>
                </a:solidFill>
                <a:effectLst/>
                <a:latin typeface="+mn-lt"/>
                <a:ea typeface="+mn-ea"/>
                <a:cs typeface="+mn-cs"/>
              </a:rPr>
              <a:t>a_t^y</a:t>
            </a:r>
            <a:r>
              <a:rPr lang="en-US" altLang="zh-CN" sz="1200" b="1" kern="1200" dirty="0" smtClean="0">
                <a:solidFill>
                  <a:schemeClr val="tx1"/>
                </a:solidFill>
                <a:effectLst/>
                <a:latin typeface="+mn-lt"/>
                <a:ea typeface="+mn-ea"/>
                <a:cs typeface="+mn-cs"/>
              </a:rPr>
              <a:t>, and </a:t>
            </a:r>
            <a:r>
              <a:rPr lang="en-US" altLang="zh-CN" sz="1200" b="1" kern="1200" dirty="0" err="1" smtClean="0">
                <a:solidFill>
                  <a:schemeClr val="tx1"/>
                </a:solidFill>
                <a:effectLst/>
                <a:latin typeface="+mn-lt"/>
                <a:ea typeface="+mn-ea"/>
                <a:cs typeface="+mn-cs"/>
              </a:rPr>
              <a:t>a_t^z</a:t>
            </a:r>
            <a:r>
              <a:rPr lang="en-US" altLang="zh-CN" sz="1200" b="1" kern="1200" dirty="0" smtClean="0">
                <a:solidFill>
                  <a:schemeClr val="tx1"/>
                </a:solidFill>
                <a:effectLst/>
                <a:latin typeface="+mn-lt"/>
                <a:ea typeface="+mn-ea"/>
                <a:cs typeface="+mn-cs"/>
              </a:rPr>
              <a:t> defined by the following formula. Here, the partial derivations are done for the angles \theta, \phi, and time t. From this equation, the elements can be obtained.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From this formula, the element can be calculated, which is combinations of the time derivatives of the \alpha, \beta, \gamma. In fact, these elements are the rotational frequencies.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Considering the time reversal, the leading order of </a:t>
            </a:r>
            <a:r>
              <a:rPr lang="en-US" altLang="zh-CN" sz="1200" b="1" kern="1200" dirty="0" err="1" smtClean="0">
                <a:solidFill>
                  <a:schemeClr val="tx1"/>
                </a:solidFill>
                <a:effectLst/>
                <a:latin typeface="+mn-lt"/>
                <a:ea typeface="+mn-ea"/>
                <a:cs typeface="+mn-cs"/>
              </a:rPr>
              <a:t>Lagrangian</a:t>
            </a:r>
            <a:r>
              <a:rPr lang="en-US" altLang="zh-CN" sz="1200" b="1" kern="1200" dirty="0" smtClean="0">
                <a:solidFill>
                  <a:schemeClr val="tx1"/>
                </a:solidFill>
                <a:effectLst/>
                <a:latin typeface="+mn-lt"/>
                <a:ea typeface="+mn-ea"/>
                <a:cs typeface="+mn-cs"/>
              </a:rPr>
              <a:t> can be obtained as the combinations of </a:t>
            </a:r>
            <a:r>
              <a:rPr lang="en-US" altLang="zh-CN" sz="1200" b="1" kern="1200" dirty="0" err="1" smtClean="0">
                <a:solidFill>
                  <a:schemeClr val="tx1"/>
                </a:solidFill>
                <a:effectLst/>
                <a:latin typeface="+mn-lt"/>
                <a:ea typeface="+mn-ea"/>
                <a:cs typeface="+mn-cs"/>
              </a:rPr>
              <a:t>a_t^x</a:t>
            </a:r>
            <a:r>
              <a:rPr lang="en-US" altLang="zh-CN" sz="1200" b="1" kern="1200" dirty="0" smtClean="0">
                <a:solidFill>
                  <a:schemeClr val="tx1"/>
                </a:solidFill>
                <a:effectLst/>
                <a:latin typeface="+mn-lt"/>
                <a:ea typeface="+mn-ea"/>
                <a:cs typeface="+mn-cs"/>
              </a:rPr>
              <a:t>, </a:t>
            </a:r>
            <a:r>
              <a:rPr lang="en-US" altLang="zh-CN" sz="1200" b="1" kern="1200" dirty="0" err="1" smtClean="0">
                <a:solidFill>
                  <a:schemeClr val="tx1"/>
                </a:solidFill>
                <a:effectLst/>
                <a:latin typeface="+mn-lt"/>
                <a:ea typeface="+mn-ea"/>
                <a:cs typeface="+mn-cs"/>
              </a:rPr>
              <a:t>a_t^y</a:t>
            </a:r>
            <a:r>
              <a:rPr lang="en-US" altLang="zh-CN" sz="1200" b="1" kern="1200" dirty="0" smtClean="0">
                <a:solidFill>
                  <a:schemeClr val="tx1"/>
                </a:solidFill>
                <a:effectLst/>
                <a:latin typeface="+mn-lt"/>
                <a:ea typeface="+mn-ea"/>
                <a:cs typeface="+mn-cs"/>
              </a:rPr>
              <a:t>, and </a:t>
            </a:r>
            <a:r>
              <a:rPr lang="en-US" altLang="zh-CN" sz="1200" b="1" kern="1200" dirty="0" err="1" smtClean="0">
                <a:solidFill>
                  <a:schemeClr val="tx1"/>
                </a:solidFill>
                <a:effectLst/>
                <a:latin typeface="+mn-lt"/>
                <a:ea typeface="+mn-ea"/>
                <a:cs typeface="+mn-cs"/>
              </a:rPr>
              <a:t>a_t^z</a:t>
            </a:r>
            <a:r>
              <a:rPr lang="en-US" altLang="zh-CN" sz="1200" b="1" kern="1200" dirty="0" smtClean="0">
                <a:solidFill>
                  <a:schemeClr val="tx1"/>
                </a:solidFill>
                <a:effectLst/>
                <a:latin typeface="+mn-lt"/>
                <a:ea typeface="+mn-ea"/>
                <a:cs typeface="+mn-cs"/>
              </a:rPr>
              <a:t> with the coefficients </a:t>
            </a:r>
            <a:r>
              <a:rPr lang="en-US" altLang="zh-CN" sz="1200" b="1" kern="1200" dirty="0" err="1" smtClean="0">
                <a:solidFill>
                  <a:schemeClr val="tx1"/>
                </a:solidFill>
                <a:effectLst/>
                <a:latin typeface="+mn-lt"/>
                <a:ea typeface="+mn-ea"/>
                <a:cs typeface="+mn-cs"/>
              </a:rPr>
              <a:t>J_k</a:t>
            </a:r>
            <a:r>
              <a:rPr lang="en-US" altLang="zh-CN" sz="1200" b="1" kern="1200" dirty="0" smtClean="0">
                <a:solidFill>
                  <a:schemeClr val="tx1"/>
                </a:solidFill>
                <a:effectLst/>
                <a:latin typeface="+mn-lt"/>
                <a:ea typeface="+mn-ea"/>
                <a:cs typeface="+mn-cs"/>
              </a:rPr>
              <a:t>, and these coefficients are the parameters that should be determined from the data.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12</a:t>
            </a:fld>
            <a:endParaRPr lang="zh-CN" altLang="en-US"/>
          </a:p>
        </p:txBody>
      </p:sp>
    </p:spTree>
    <p:extLst>
      <p:ext uri="{BB962C8B-B14F-4D97-AF65-F5344CB8AC3E}">
        <p14:creationId xmlns:p14="http://schemas.microsoft.com/office/powerpoint/2010/main" val="22236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13. The following procedure is standard. From the </a:t>
            </a:r>
            <a:r>
              <a:rPr lang="en-US" altLang="zh-CN" sz="1200" b="1" kern="1200" dirty="0" err="1" smtClean="0">
                <a:solidFill>
                  <a:schemeClr val="tx1"/>
                </a:solidFill>
                <a:effectLst/>
                <a:latin typeface="+mn-lt"/>
                <a:ea typeface="+mn-ea"/>
                <a:cs typeface="+mn-cs"/>
              </a:rPr>
              <a:t>Lagrangian</a:t>
            </a:r>
            <a:r>
              <a:rPr lang="en-US" altLang="zh-CN" sz="1200" b="1" kern="1200" dirty="0" smtClean="0">
                <a:solidFill>
                  <a:schemeClr val="tx1"/>
                </a:solidFill>
                <a:effectLst/>
                <a:latin typeface="+mn-lt"/>
                <a:ea typeface="+mn-ea"/>
                <a:cs typeface="+mn-cs"/>
              </a:rPr>
              <a:t>, we can calculate the canonical momenta, which are written as the combinations of the time derivatives of the \alpha, \beta, and \gamma.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From this equation, one can general velocities of \alpha, \beta, and \gamma.</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13</a:t>
            </a:fld>
            <a:endParaRPr lang="zh-CN" altLang="en-US"/>
          </a:p>
        </p:txBody>
      </p:sp>
    </p:spTree>
    <p:extLst>
      <p:ext uri="{BB962C8B-B14F-4D97-AF65-F5344CB8AC3E}">
        <p14:creationId xmlns:p14="http://schemas.microsoft.com/office/powerpoint/2010/main" val="218972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14. With the above preparations, we can use </a:t>
            </a:r>
            <a:r>
              <a:rPr lang="en-US" altLang="zh-CN" sz="1200" b="1" kern="1200" dirty="0" err="1" smtClean="0">
                <a:solidFill>
                  <a:schemeClr val="tx1"/>
                </a:solidFill>
                <a:effectLst/>
                <a:latin typeface="+mn-lt"/>
                <a:ea typeface="+mn-ea"/>
                <a:cs typeface="+mn-cs"/>
              </a:rPr>
              <a:t>Lengendre</a:t>
            </a:r>
            <a:r>
              <a:rPr lang="en-US" altLang="zh-CN" sz="1200" b="1" kern="1200" dirty="0" smtClean="0">
                <a:solidFill>
                  <a:schemeClr val="tx1"/>
                </a:solidFill>
                <a:effectLst/>
                <a:latin typeface="+mn-lt"/>
                <a:ea typeface="+mn-ea"/>
                <a:cs typeface="+mn-cs"/>
              </a:rPr>
              <a:t> transformation to obtain the Hamiltonian.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In addition, we know the three components of angular momentum that expressed in terms of \alpha, \beta, \gamma. With these relations, we finally get the Hamiltonian rigid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This Hamiltonian is very well known and it is the Hamiltonian of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rigid rotor.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Now we have obtain the leading order term of rigid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This is agreement with the classical textbook one. In the next step, we can calculate the next-leading-order terms.</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14</a:t>
            </a:fld>
            <a:endParaRPr lang="zh-CN" altLang="en-US"/>
          </a:p>
        </p:txBody>
      </p:sp>
    </p:spTree>
    <p:extLst>
      <p:ext uri="{BB962C8B-B14F-4D97-AF65-F5344CB8AC3E}">
        <p14:creationId xmlns:p14="http://schemas.microsoft.com/office/powerpoint/2010/main" val="280134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15. At next-to-leading order (NLO), higher derivatives of the </a:t>
            </a:r>
            <a:r>
              <a:rPr lang="en-US" altLang="zh-CN" sz="1200" b="1" kern="1200" dirty="0" err="1" smtClean="0">
                <a:solidFill>
                  <a:schemeClr val="tx1"/>
                </a:solidFill>
                <a:effectLst/>
                <a:latin typeface="+mn-lt"/>
                <a:ea typeface="+mn-ea"/>
                <a:cs typeface="+mn-cs"/>
              </a:rPr>
              <a:t>Namub</a:t>
            </a:r>
            <a:r>
              <a:rPr lang="en-US" altLang="zh-CN" sz="1200" b="1" kern="1200" dirty="0" smtClean="0">
                <a:solidFill>
                  <a:schemeClr val="tx1"/>
                </a:solidFill>
                <a:effectLst/>
                <a:latin typeface="+mn-lt"/>
                <a:ea typeface="+mn-ea"/>
                <a:cs typeface="+mn-cs"/>
              </a:rPr>
              <a:t>-Goldstone modes appear, and we have to include terms of the size \xi^2. Namely, the forth order of </a:t>
            </a:r>
            <a:r>
              <a:rPr lang="en-US" altLang="zh-CN" sz="1200" b="1" kern="1200" dirty="0" err="1" smtClean="0">
                <a:solidFill>
                  <a:schemeClr val="tx1"/>
                </a:solidFill>
                <a:effectLst/>
                <a:latin typeface="+mn-lt"/>
                <a:ea typeface="+mn-ea"/>
                <a:cs typeface="+mn-cs"/>
              </a:rPr>
              <a:t>a_t^x</a:t>
            </a:r>
            <a:r>
              <a:rPr lang="en-US" altLang="zh-CN" sz="1200" b="1" kern="1200" dirty="0" smtClean="0">
                <a:solidFill>
                  <a:schemeClr val="tx1"/>
                </a:solidFill>
                <a:effectLst/>
                <a:latin typeface="+mn-lt"/>
                <a:ea typeface="+mn-ea"/>
                <a:cs typeface="+mn-cs"/>
              </a:rPr>
              <a:t>, </a:t>
            </a:r>
            <a:r>
              <a:rPr lang="en-US" altLang="zh-CN" sz="1200" b="1" kern="1200" dirty="0" err="1" smtClean="0">
                <a:solidFill>
                  <a:schemeClr val="tx1"/>
                </a:solidFill>
                <a:effectLst/>
                <a:latin typeface="+mn-lt"/>
                <a:ea typeface="+mn-ea"/>
                <a:cs typeface="+mn-cs"/>
              </a:rPr>
              <a:t>a_t^y</a:t>
            </a:r>
            <a:r>
              <a:rPr lang="en-US" altLang="zh-CN" sz="1200" b="1" kern="1200" dirty="0" smtClean="0">
                <a:solidFill>
                  <a:schemeClr val="tx1"/>
                </a:solidFill>
                <a:effectLst/>
                <a:latin typeface="+mn-lt"/>
                <a:ea typeface="+mn-ea"/>
                <a:cs typeface="+mn-cs"/>
              </a:rPr>
              <a:t>, and </a:t>
            </a:r>
            <a:r>
              <a:rPr lang="en-US" altLang="zh-CN" sz="1200" b="1" kern="1200" dirty="0" err="1" smtClean="0">
                <a:solidFill>
                  <a:schemeClr val="tx1"/>
                </a:solidFill>
                <a:effectLst/>
                <a:latin typeface="+mn-lt"/>
                <a:ea typeface="+mn-ea"/>
                <a:cs typeface="+mn-cs"/>
              </a:rPr>
              <a:t>a_t^z</a:t>
            </a:r>
            <a:r>
              <a:rPr lang="en-US" altLang="zh-CN" sz="1200" b="1" kern="1200" dirty="0" smtClean="0">
                <a:solidFill>
                  <a:schemeClr val="tx1"/>
                </a:solidFill>
                <a:effectLst/>
                <a:latin typeface="+mn-lt"/>
                <a:ea typeface="+mn-ea"/>
                <a:cs typeface="+mn-cs"/>
              </a:rPr>
              <a:t>. With the forth order considering, three more parameters are appeared in the </a:t>
            </a:r>
            <a:r>
              <a:rPr lang="en-US" altLang="zh-CN" sz="1200" b="1" kern="1200" dirty="0" err="1" smtClean="0">
                <a:solidFill>
                  <a:schemeClr val="tx1"/>
                </a:solidFill>
                <a:effectLst/>
                <a:latin typeface="+mn-lt"/>
                <a:ea typeface="+mn-ea"/>
                <a:cs typeface="+mn-cs"/>
              </a:rPr>
              <a:t>Lagrangian</a:t>
            </a:r>
            <a:r>
              <a:rPr lang="en-US" altLang="zh-CN" sz="1200" b="1" kern="1200" dirty="0" smtClean="0">
                <a:solidFill>
                  <a:schemeClr val="tx1"/>
                </a:solidFill>
                <a:effectLst/>
                <a:latin typeface="+mn-lt"/>
                <a:ea typeface="+mn-ea"/>
                <a:cs typeface="+mn-cs"/>
              </a:rPr>
              <a:t>. Here, the mixed terms are not included as </a:t>
            </a:r>
            <a:r>
              <a:rPr lang="en-US" altLang="zh-CN" sz="1200" b="1" kern="1200" dirty="0" err="1" smtClean="0">
                <a:solidFill>
                  <a:schemeClr val="tx1"/>
                </a:solidFill>
                <a:effectLst/>
                <a:latin typeface="+mn-lt"/>
                <a:ea typeface="+mn-ea"/>
                <a:cs typeface="+mn-cs"/>
              </a:rPr>
              <a:t>M_k</a:t>
            </a:r>
            <a:r>
              <a:rPr lang="en-US" altLang="zh-CN" sz="1200" b="1" kern="1200" dirty="0" smtClean="0">
                <a:solidFill>
                  <a:schemeClr val="tx1"/>
                </a:solidFill>
                <a:effectLst/>
                <a:latin typeface="+mn-lt"/>
                <a:ea typeface="+mn-ea"/>
                <a:cs typeface="+mn-cs"/>
              </a:rPr>
              <a:t> as well as </a:t>
            </a:r>
            <a:r>
              <a:rPr lang="en-US" altLang="zh-CN" sz="1200" b="1" kern="1200" dirty="0" err="1" smtClean="0">
                <a:solidFill>
                  <a:schemeClr val="tx1"/>
                </a:solidFill>
                <a:effectLst/>
                <a:latin typeface="+mn-lt"/>
                <a:ea typeface="+mn-ea"/>
                <a:cs typeface="+mn-cs"/>
              </a:rPr>
              <a:t>J_k</a:t>
            </a:r>
            <a:r>
              <a:rPr lang="en-US" altLang="zh-CN" sz="1200" b="1" kern="1200" dirty="0" smtClean="0">
                <a:solidFill>
                  <a:schemeClr val="tx1"/>
                </a:solidFill>
                <a:effectLst/>
                <a:latin typeface="+mn-lt"/>
                <a:ea typeface="+mn-ea"/>
                <a:cs typeface="+mn-cs"/>
              </a:rPr>
              <a:t> are defined with respect to the three principal axes.</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From the </a:t>
            </a:r>
            <a:r>
              <a:rPr lang="en-US" altLang="zh-CN" sz="1200" b="1" kern="1200" dirty="0" err="1" smtClean="0">
                <a:solidFill>
                  <a:schemeClr val="tx1"/>
                </a:solidFill>
                <a:effectLst/>
                <a:latin typeface="+mn-lt"/>
                <a:ea typeface="+mn-ea"/>
                <a:cs typeface="+mn-cs"/>
              </a:rPr>
              <a:t>Lagrangian</a:t>
            </a:r>
            <a:r>
              <a:rPr lang="en-US" altLang="zh-CN" sz="1200" b="1" kern="1200" dirty="0" smtClean="0">
                <a:solidFill>
                  <a:schemeClr val="tx1"/>
                </a:solidFill>
                <a:effectLst/>
                <a:latin typeface="+mn-lt"/>
                <a:ea typeface="+mn-ea"/>
                <a:cs typeface="+mn-cs"/>
              </a:rPr>
              <a:t>, we obtain the canonical momenta. From the canonical momenta, we find the relationship between the angular momentum components and </a:t>
            </a:r>
            <a:r>
              <a:rPr lang="en-US" altLang="zh-CN" sz="1200" b="1" kern="1200" dirty="0" err="1" smtClean="0">
                <a:solidFill>
                  <a:schemeClr val="tx1"/>
                </a:solidFill>
                <a:effectLst/>
                <a:latin typeface="+mn-lt"/>
                <a:ea typeface="+mn-ea"/>
                <a:cs typeface="+mn-cs"/>
              </a:rPr>
              <a:t>a_t^x</a:t>
            </a:r>
            <a:r>
              <a:rPr lang="en-US" altLang="zh-CN" sz="1200" b="1" kern="1200" dirty="0" smtClean="0">
                <a:solidFill>
                  <a:schemeClr val="tx1"/>
                </a:solidFill>
                <a:effectLst/>
                <a:latin typeface="+mn-lt"/>
                <a:ea typeface="+mn-ea"/>
                <a:cs typeface="+mn-cs"/>
              </a:rPr>
              <a:t>, which are linked by the moments of inertia. With this relation and by </a:t>
            </a:r>
            <a:r>
              <a:rPr lang="en-US" altLang="zh-CN" sz="1200" b="1" kern="1200" dirty="0" err="1" smtClean="0">
                <a:solidFill>
                  <a:schemeClr val="tx1"/>
                </a:solidFill>
                <a:effectLst/>
                <a:latin typeface="+mn-lt"/>
                <a:ea typeface="+mn-ea"/>
                <a:cs typeface="+mn-cs"/>
              </a:rPr>
              <a:t>Lengendre</a:t>
            </a:r>
            <a:r>
              <a:rPr lang="en-US" altLang="zh-CN" sz="1200" b="1" kern="1200" dirty="0" smtClean="0">
                <a:solidFill>
                  <a:schemeClr val="tx1"/>
                </a:solidFill>
                <a:effectLst/>
                <a:latin typeface="+mn-lt"/>
                <a:ea typeface="+mn-ea"/>
                <a:cs typeface="+mn-cs"/>
              </a:rPr>
              <a:t> transformation, we obtain the Hamiltonian of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at next-to-leading order.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15</a:t>
            </a:fld>
            <a:endParaRPr lang="zh-CN" altLang="en-US"/>
          </a:p>
        </p:txBody>
      </p:sp>
    </p:spTree>
    <p:extLst>
      <p:ext uri="{BB962C8B-B14F-4D97-AF65-F5344CB8AC3E}">
        <p14:creationId xmlns:p14="http://schemas.microsoft.com/office/powerpoint/2010/main" val="395121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16. With the obtained Hamiltonian of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at NLO, we first investigate the impacts of NLO terms. In the Hamiltonian, there are six moments of inertia. Here, we assume that they can be taken as </a:t>
            </a:r>
            <a:r>
              <a:rPr lang="en-US" altLang="zh-CN" sz="1200" b="1" kern="1200" dirty="0" err="1" smtClean="0">
                <a:solidFill>
                  <a:schemeClr val="tx1"/>
                </a:solidFill>
                <a:effectLst/>
                <a:latin typeface="+mn-lt"/>
                <a:ea typeface="+mn-ea"/>
                <a:cs typeface="+mn-cs"/>
              </a:rPr>
              <a:t>irrotational</a:t>
            </a:r>
            <a:r>
              <a:rPr lang="en-US" altLang="zh-CN" sz="1200" b="1" kern="1200" dirty="0" smtClean="0">
                <a:solidFill>
                  <a:schemeClr val="tx1"/>
                </a:solidFill>
                <a:effectLst/>
                <a:latin typeface="+mn-lt"/>
                <a:ea typeface="+mn-ea"/>
                <a:cs typeface="+mn-cs"/>
              </a:rPr>
              <a:t> flow type, so only three parameters are needed. In the first calculation, we fix the J_0 and \gamma, and change the value of M_0.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The obtained energy spectra are shown in this figure. One sees that with increasing M0, the energy eigenvalues decrease. This feature is due to the negative sign of HNLO. Because H_NLO contains the fourth power of spin, the impact of H_NLO for the high spin states is larger than those for the low spin states. In addition, if M_0 is very large (M0 ≥ 20 \hbar^4/MeV^3), the corrections from H_NLO lead to irregular energy spectra. In this case, the power counting is not longer obeyed, and the limits of the EFT are exceeded.</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16</a:t>
            </a:fld>
            <a:endParaRPr lang="zh-CN" altLang="en-US"/>
          </a:p>
        </p:txBody>
      </p:sp>
    </p:spTree>
    <p:extLst>
      <p:ext uri="{BB962C8B-B14F-4D97-AF65-F5344CB8AC3E}">
        <p14:creationId xmlns:p14="http://schemas.microsoft.com/office/powerpoint/2010/main" val="84825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17</a:t>
            </a:fld>
            <a:endParaRPr lang="zh-CN" altLang="en-US" smtClean="0">
              <a:latin typeface="Calibri" pitchFamily="34" charset="0"/>
            </a:endParaRPr>
          </a:p>
        </p:txBody>
      </p:sp>
    </p:spTree>
    <p:extLst>
      <p:ext uri="{BB962C8B-B14F-4D97-AF65-F5344CB8AC3E}">
        <p14:creationId xmlns:p14="http://schemas.microsoft.com/office/powerpoint/2010/main" val="122056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z="1200" b="1" kern="1200" dirty="0" smtClean="0">
                <a:solidFill>
                  <a:schemeClr val="tx1"/>
                </a:solidFill>
                <a:effectLst/>
                <a:latin typeface="+mn-lt"/>
                <a:ea typeface="+mn-ea"/>
                <a:cs typeface="+mn-cs"/>
              </a:rPr>
              <a:t>18. In the following, the newly developed EFT for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is applied to describe the experimental ground state and g bands for the isotopes 102Ru up to 112Ru (Ruthenium). These nuclei are demonstrated to be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nucleus.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The data are taken from National Nuclear Data Center (NNDC).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In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model, the moments of inertia are assumed to be of the </a:t>
            </a:r>
            <a:r>
              <a:rPr lang="en-US" altLang="zh-CN" sz="1200" b="1" kern="1200" dirty="0" err="1" smtClean="0">
                <a:solidFill>
                  <a:schemeClr val="tx1"/>
                </a:solidFill>
                <a:effectLst/>
                <a:latin typeface="+mn-lt"/>
                <a:ea typeface="+mn-ea"/>
                <a:cs typeface="+mn-cs"/>
              </a:rPr>
              <a:t>irrotational</a:t>
            </a:r>
            <a:r>
              <a:rPr lang="en-US" altLang="zh-CN" sz="1200" b="1" kern="1200" dirty="0" smtClean="0">
                <a:solidFill>
                  <a:schemeClr val="tx1"/>
                </a:solidFill>
                <a:effectLst/>
                <a:latin typeface="+mn-lt"/>
                <a:ea typeface="+mn-ea"/>
                <a:cs typeface="+mn-cs"/>
              </a:rPr>
              <a:t> type. We will do two strategies of fitting. For the first one, J</a:t>
            </a:r>
            <a:r>
              <a:rPr lang="en-US" altLang="zh-CN" sz="1200" b="1" kern="1200" baseline="-25000" dirty="0" smtClean="0">
                <a:solidFill>
                  <a:schemeClr val="tx1"/>
                </a:solidFill>
                <a:effectLst/>
                <a:latin typeface="+mn-lt"/>
                <a:ea typeface="+mn-ea"/>
                <a:cs typeface="+mn-cs"/>
              </a:rPr>
              <a:t>0</a:t>
            </a:r>
            <a:r>
              <a:rPr lang="en-US" altLang="zh-CN" sz="1200" b="1" kern="1200" dirty="0" smtClean="0">
                <a:solidFill>
                  <a:schemeClr val="tx1"/>
                </a:solidFill>
                <a:effectLst/>
                <a:latin typeface="+mn-lt"/>
                <a:ea typeface="+mn-ea"/>
                <a:cs typeface="+mn-cs"/>
              </a:rPr>
              <a:t> and M</a:t>
            </a:r>
            <a:r>
              <a:rPr lang="en-US" altLang="zh-CN" sz="1200" b="1" kern="1200" baseline="-25000" dirty="0" smtClean="0">
                <a:solidFill>
                  <a:schemeClr val="tx1"/>
                </a:solidFill>
                <a:effectLst/>
                <a:latin typeface="+mn-lt"/>
                <a:ea typeface="+mn-ea"/>
                <a:cs typeface="+mn-cs"/>
              </a:rPr>
              <a:t>0</a:t>
            </a:r>
            <a:r>
              <a:rPr lang="en-US" altLang="zh-CN" sz="1200" b="1" kern="1200" dirty="0" smtClean="0">
                <a:solidFill>
                  <a:schemeClr val="tx1"/>
                </a:solidFill>
                <a:effectLst/>
                <a:latin typeface="+mn-lt"/>
                <a:ea typeface="+mn-ea"/>
                <a:cs typeface="+mn-cs"/>
              </a:rPr>
              <a:t> are fitted to the experimental energies, while \gamma is taken from CDFT calculations (</a:t>
            </a:r>
            <a:r>
              <a:rPr lang="en-US" altLang="zh-CN" sz="1200" b="1" kern="1200" dirty="0" err="1" smtClean="0">
                <a:solidFill>
                  <a:schemeClr val="tx1"/>
                </a:solidFill>
                <a:effectLst/>
                <a:latin typeface="+mn-lt"/>
                <a:ea typeface="+mn-ea"/>
                <a:cs typeface="+mn-cs"/>
              </a:rPr>
              <a:t>Nf</a:t>
            </a:r>
            <a:r>
              <a:rPr lang="en-US" altLang="zh-CN" sz="1200" b="1" kern="1200" dirty="0" smtClean="0">
                <a:solidFill>
                  <a:schemeClr val="tx1"/>
                </a:solidFill>
                <a:effectLst/>
                <a:latin typeface="+mn-lt"/>
                <a:ea typeface="+mn-ea"/>
                <a:cs typeface="+mn-cs"/>
              </a:rPr>
              <a:t>=12, PC-PK1). For the second one, J_0, M_0 and \gamma are all fitted to the data.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The obtained results will be compared to the five dimensional collective Hamiltonian, in which the collective potential and the inertial parameters are calculated with the constrained CDFT. The moment of inertia is also fitted to the data.</a:t>
            </a:r>
            <a:endParaRPr lang="zh-CN" altLang="en-US" dirty="0"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18</a:t>
            </a:fld>
            <a:endParaRPr lang="zh-CN" altLang="en-US" smtClean="0">
              <a:latin typeface="Calibri" pitchFamily="34" charset="0"/>
            </a:endParaRPr>
          </a:p>
        </p:txBody>
      </p:sp>
    </p:spTree>
    <p:extLst>
      <p:ext uri="{BB962C8B-B14F-4D97-AF65-F5344CB8AC3E}">
        <p14:creationId xmlns:p14="http://schemas.microsoft.com/office/powerpoint/2010/main" val="309044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19</a:t>
            </a:fld>
            <a:endParaRPr lang="zh-CN" altLang="en-US" smtClean="0">
              <a:latin typeface="Calibri" pitchFamily="34" charset="0"/>
            </a:endParaRPr>
          </a:p>
        </p:txBody>
      </p:sp>
    </p:spTree>
    <p:extLst>
      <p:ext uri="{BB962C8B-B14F-4D97-AF65-F5344CB8AC3E}">
        <p14:creationId xmlns:p14="http://schemas.microsoft.com/office/powerpoint/2010/main" val="30586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2</a:t>
            </a:fld>
            <a:endParaRPr lang="zh-CN" altLang="en-US" smtClean="0">
              <a:latin typeface="Calibri" pitchFamily="34" charset="0"/>
            </a:endParaRPr>
          </a:p>
        </p:txBody>
      </p:sp>
    </p:spTree>
    <p:extLst>
      <p:ext uri="{BB962C8B-B14F-4D97-AF65-F5344CB8AC3E}">
        <p14:creationId xmlns:p14="http://schemas.microsoft.com/office/powerpoint/2010/main" val="320754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20. Before performing the TRM calculations, we first study the quasi-particle alignment of the experimental energy spectra to establish the applicability of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model. The quasi-particle alignment </a:t>
            </a:r>
            <a:r>
              <a:rPr lang="en-US" altLang="zh-CN" sz="1200" b="1" kern="1200" dirty="0" err="1" smtClean="0">
                <a:solidFill>
                  <a:schemeClr val="tx1"/>
                </a:solidFill>
                <a:effectLst/>
                <a:latin typeface="+mn-lt"/>
                <a:ea typeface="+mn-ea"/>
                <a:cs typeface="+mn-cs"/>
              </a:rPr>
              <a:t>i_x</a:t>
            </a:r>
            <a:r>
              <a:rPr lang="en-US" altLang="zh-CN" sz="1200" b="1" kern="1200" dirty="0" smtClean="0">
                <a:solidFill>
                  <a:schemeClr val="tx1"/>
                </a:solidFill>
                <a:effectLst/>
                <a:latin typeface="+mn-lt"/>
                <a:ea typeface="+mn-ea"/>
                <a:cs typeface="+mn-cs"/>
              </a:rPr>
              <a:t> is defined as the difference between the spin of the data and that of a reference rotor (with moment of inertia J0 + \omega^2 J1). Such an empirical study provides information about the spin at which a nucleon-pair breaks and thus the collective rotor model becomes inapplicable. The obtained results are shown in this figure. In all cases, the calculated alignments display a nearly constant behavior at low rotational frequency (corresponding to spins I ≤ 10) whereas a drastic increase sets in at higher rotational frequency. For this reason the range of applicability of the TRM and 5DCH Hamiltonians are restricted to the region with spins I ≤ 10. Therefore, we consider in the following only energy spectra in this low-spin region.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20</a:t>
            </a:fld>
            <a:endParaRPr lang="zh-CN" altLang="en-US"/>
          </a:p>
        </p:txBody>
      </p:sp>
    </p:spTree>
    <p:extLst>
      <p:ext uri="{BB962C8B-B14F-4D97-AF65-F5344CB8AC3E}">
        <p14:creationId xmlns:p14="http://schemas.microsoft.com/office/powerpoint/2010/main" val="266049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b="1" kern="1200" dirty="0" smtClean="0">
                <a:solidFill>
                  <a:schemeClr val="tx1"/>
                </a:solidFill>
                <a:effectLst/>
                <a:latin typeface="+mn-lt"/>
                <a:ea typeface="+mn-ea"/>
                <a:cs typeface="+mn-cs"/>
              </a:rPr>
              <a:t>21. We will first show the results of the first strategy of fitting. To determine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deformation parameter of this nucleus,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relativistic mean field calculations are performed. The obtained potential energy surface is shown here. It shows the ground state of 102Ru has the deformation parameters \beta=0.26 and \gamma=38^\</a:t>
            </a:r>
            <a:r>
              <a:rPr lang="en-US" altLang="zh-CN" sz="1200" b="1" kern="1200" dirty="0" err="1" smtClean="0">
                <a:solidFill>
                  <a:schemeClr val="tx1"/>
                </a:solidFill>
                <a:effectLst/>
                <a:latin typeface="+mn-lt"/>
                <a:ea typeface="+mn-ea"/>
                <a:cs typeface="+mn-cs"/>
              </a:rPr>
              <a:t>circ</a:t>
            </a:r>
            <a:r>
              <a:rPr lang="en-US" altLang="zh-CN" sz="1200" b="1" kern="1200" dirty="0" smtClean="0">
                <a:solidFill>
                  <a:schemeClr val="tx1"/>
                </a:solidFill>
                <a:effectLst/>
                <a:latin typeface="+mn-lt"/>
                <a:ea typeface="+mn-ea"/>
                <a:cs typeface="+mn-cs"/>
              </a:rPr>
              <a:t> as well as moderate \gamma-softness.</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With the given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deformation parameter, the other moment of inertia parameters J_0 and M_0 are determined by fitting to the data. The results are shown here. One observes that both the LO and NLO calculations provide a reasonable description of the experimental data. In the LO calculations, the energies of ground states 8_1^+ and 10_1^+ are somewhat overestimated, and the description of the \gamma-band in high-spin region &gt; 6\</a:t>
            </a:r>
            <a:r>
              <a:rPr lang="en-US" altLang="zh-CN" sz="1200" b="1" kern="1200" dirty="0" err="1" smtClean="0">
                <a:solidFill>
                  <a:schemeClr val="tx1"/>
                </a:solidFill>
                <a:effectLst/>
                <a:latin typeface="+mn-lt"/>
                <a:ea typeface="+mn-ea"/>
                <a:cs typeface="+mn-cs"/>
              </a:rPr>
              <a:t>hbar</a:t>
            </a:r>
            <a:r>
              <a:rPr lang="en-US" altLang="zh-CN" sz="1200" b="1" kern="1200" dirty="0" smtClean="0">
                <a:solidFill>
                  <a:schemeClr val="tx1"/>
                </a:solidFill>
                <a:effectLst/>
                <a:latin typeface="+mn-lt"/>
                <a:ea typeface="+mn-ea"/>
                <a:cs typeface="+mn-cs"/>
              </a:rPr>
              <a:t> is not as good as for low spins.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In the case of NLO calculation with $\</a:t>
            </a:r>
            <a:r>
              <a:rPr lang="en-US" altLang="zh-CN" sz="1200" b="1" kern="1200" dirty="0" err="1" smtClean="0">
                <a:solidFill>
                  <a:schemeClr val="tx1"/>
                </a:solidFill>
                <a:effectLst/>
                <a:latin typeface="+mn-lt"/>
                <a:ea typeface="+mn-ea"/>
                <a:cs typeface="+mn-cs"/>
              </a:rPr>
              <a:t>mathcal</a:t>
            </a:r>
            <a:r>
              <a:rPr lang="en-US" altLang="zh-CN" sz="1200" b="1" kern="1200" dirty="0" smtClean="0">
                <a:solidFill>
                  <a:schemeClr val="tx1"/>
                </a:solidFill>
                <a:effectLst/>
                <a:latin typeface="+mn-lt"/>
                <a:ea typeface="+mn-ea"/>
                <a:cs typeface="+mn-cs"/>
              </a:rPr>
              <a:t>{J}_0$ fixed, the obtained results are very similar to those at LO, since $\</a:t>
            </a:r>
            <a:r>
              <a:rPr lang="en-US" altLang="zh-CN" sz="1200" b="1" kern="1200" dirty="0" err="1" smtClean="0">
                <a:solidFill>
                  <a:schemeClr val="tx1"/>
                </a:solidFill>
                <a:effectLst/>
                <a:latin typeface="+mn-lt"/>
                <a:ea typeface="+mn-ea"/>
                <a:cs typeface="+mn-cs"/>
              </a:rPr>
              <a:t>mathcal</a:t>
            </a:r>
            <a:r>
              <a:rPr lang="en-US" altLang="zh-CN" sz="1200" b="1" kern="1200" dirty="0" smtClean="0">
                <a:solidFill>
                  <a:schemeClr val="tx1"/>
                </a:solidFill>
                <a:effectLst/>
                <a:latin typeface="+mn-lt"/>
                <a:ea typeface="+mn-ea"/>
                <a:cs typeface="+mn-cs"/>
              </a:rPr>
              <a:t>{M}_0$ is small and thus only small corrections are involved.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In the case where $\</a:t>
            </a:r>
            <a:r>
              <a:rPr lang="en-US" altLang="zh-CN" sz="1200" b="1" kern="1200" dirty="0" err="1" smtClean="0">
                <a:solidFill>
                  <a:schemeClr val="tx1"/>
                </a:solidFill>
                <a:effectLst/>
                <a:latin typeface="+mn-lt"/>
                <a:ea typeface="+mn-ea"/>
                <a:cs typeface="+mn-cs"/>
              </a:rPr>
              <a:t>mathcal</a:t>
            </a:r>
            <a:r>
              <a:rPr lang="en-US" altLang="zh-CN" sz="1200" b="1" kern="1200" dirty="0" smtClean="0">
                <a:solidFill>
                  <a:schemeClr val="tx1"/>
                </a:solidFill>
                <a:effectLst/>
                <a:latin typeface="+mn-lt"/>
                <a:ea typeface="+mn-ea"/>
                <a:cs typeface="+mn-cs"/>
              </a:rPr>
              <a:t>{J}_0$ and $\</a:t>
            </a:r>
            <a:r>
              <a:rPr lang="en-US" altLang="zh-CN" sz="1200" b="1" kern="1200" dirty="0" err="1" smtClean="0">
                <a:solidFill>
                  <a:schemeClr val="tx1"/>
                </a:solidFill>
                <a:effectLst/>
                <a:latin typeface="+mn-lt"/>
                <a:ea typeface="+mn-ea"/>
                <a:cs typeface="+mn-cs"/>
              </a:rPr>
              <a:t>mathcal</a:t>
            </a:r>
            <a:r>
              <a:rPr lang="en-US" altLang="zh-CN" sz="1200" b="1" kern="1200" dirty="0" smtClean="0">
                <a:solidFill>
                  <a:schemeClr val="tx1"/>
                </a:solidFill>
                <a:effectLst/>
                <a:latin typeface="+mn-lt"/>
                <a:ea typeface="+mn-ea"/>
                <a:cs typeface="+mn-cs"/>
              </a:rPr>
              <a:t>{M}_0$ are simultaneously fitted, the description of the data is somewhat improved. Nevertheless, there are still some deviations for the high-spin states in the $\gamma$ band.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By comparing with the 5DCH calculation, which reproduces better the ground state and $\gamma$ bands, one can attribute the deviations in the TRM to the neglect of the vibrational degrees of freedom. Consequently, in the future one should include systematically the vibrational degrees of freedom in the EFT.</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21</a:t>
            </a:fld>
            <a:endParaRPr lang="zh-CN" altLang="en-US"/>
          </a:p>
        </p:txBody>
      </p:sp>
    </p:spTree>
    <p:extLst>
      <p:ext uri="{BB962C8B-B14F-4D97-AF65-F5344CB8AC3E}">
        <p14:creationId xmlns:p14="http://schemas.microsoft.com/office/powerpoint/2010/main" val="262627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22. Similar calculations are carried out for other Ru isotopes. One observes that all potential energy surfaces possess a </a:t>
            </a:r>
            <a:r>
              <a:rPr lang="en-US" altLang="zh-CN" sz="1200" b="1" kern="1200" dirty="0" err="1" smtClean="0">
                <a:solidFill>
                  <a:schemeClr val="tx1"/>
                </a:solidFill>
                <a:effectLst/>
                <a:latin typeface="+mn-lt"/>
                <a:ea typeface="+mn-ea"/>
                <a:cs typeface="+mn-cs"/>
              </a:rPr>
              <a:t>triaxially</a:t>
            </a:r>
            <a:r>
              <a:rPr lang="en-US" altLang="zh-CN" sz="1200" b="1" kern="1200" dirty="0" smtClean="0">
                <a:solidFill>
                  <a:schemeClr val="tx1"/>
                </a:solidFill>
                <a:effectLst/>
                <a:latin typeface="+mn-lt"/>
                <a:ea typeface="+mn-ea"/>
                <a:cs typeface="+mn-cs"/>
              </a:rPr>
              <a:t> deformed minimum and they exhibit softness along the $\gamma$-direction. With increasing neutron number the $\gamma$-coordinate of the minimum becomes larger.</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22</a:t>
            </a:fld>
            <a:endParaRPr lang="zh-CN" altLang="en-US"/>
          </a:p>
        </p:txBody>
      </p:sp>
    </p:spTree>
    <p:extLst>
      <p:ext uri="{BB962C8B-B14F-4D97-AF65-F5344CB8AC3E}">
        <p14:creationId xmlns:p14="http://schemas.microsoft.com/office/powerpoint/2010/main" val="38358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23. In this figure, the energy spectra of the ground state and $\gamma$ bands in the isotopes $^{102}$Ru up to $^{112}$Ru calculated at LO and NLO are shown in comparison to experimental data and results from the 5DCH Hamiltonian. We find similar results and draw the same conclusions for these lighter Ru isotopes as for $^{112}$Ru. Overall, the description at NLO is better than at LO, but there are still some deviations between the NLO results and the data for the high spin states in the $\gamma$ bands. Since the 5DCH results are in good agreement with the data, this points again towards the importance of including vibrational degrees of freedom in the EFT formulation.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23</a:t>
            </a:fld>
            <a:endParaRPr lang="zh-CN" altLang="en-US"/>
          </a:p>
        </p:txBody>
      </p:sp>
    </p:spTree>
    <p:extLst>
      <p:ext uri="{BB962C8B-B14F-4D97-AF65-F5344CB8AC3E}">
        <p14:creationId xmlns:p14="http://schemas.microsoft.com/office/powerpoint/2010/main" val="576462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25. Next, we consider the results of the genuine EFT approach, where all pertinent parameters are determined from a fit to data. The two sets of parameters are similar, but there some differences, most visible in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deformation parameter $\gamma$. It remains to be seen whether these differences persist if the vibrational degrees of freedom are included in the EFT formulation. The energies in the ground state and the $\gamma$ band at NLO are displayed in this figure for both fit strategies and the resulting description of all data turns out to be very similar in both approaches. It is comforting to see that the effective field theory without any external input works equally well as the (more microscopic) CDFT calculation.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24</a:t>
            </a:fld>
            <a:endParaRPr lang="zh-CN" altLang="en-US"/>
          </a:p>
        </p:txBody>
      </p:sp>
    </p:spTree>
    <p:extLst>
      <p:ext uri="{BB962C8B-B14F-4D97-AF65-F5344CB8AC3E}">
        <p14:creationId xmlns:p14="http://schemas.microsoft.com/office/powerpoint/2010/main" val="369402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25</a:t>
            </a:fld>
            <a:endParaRPr lang="zh-CN" altLang="en-US" smtClean="0">
              <a:latin typeface="Calibri" pitchFamily="34" charset="0"/>
            </a:endParaRPr>
          </a:p>
        </p:txBody>
      </p:sp>
    </p:spTree>
    <p:extLst>
      <p:ext uri="{BB962C8B-B14F-4D97-AF65-F5344CB8AC3E}">
        <p14:creationId xmlns:p14="http://schemas.microsoft.com/office/powerpoint/2010/main" val="889471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sz="1200" b="1" kern="1200" dirty="0" smtClean="0">
                <a:solidFill>
                  <a:schemeClr val="tx1"/>
                </a:solidFill>
                <a:effectLst/>
                <a:latin typeface="+mn-lt"/>
                <a:ea typeface="+mn-ea"/>
                <a:cs typeface="+mn-cs"/>
              </a:rPr>
              <a:t>27. In this work, the effective field theory for the collective rotational motion has been generalized to </a:t>
            </a:r>
            <a:r>
              <a:rPr lang="en-US" altLang="zh-CN" sz="1200" b="1" kern="1200" dirty="0" err="1" smtClean="0">
                <a:solidFill>
                  <a:schemeClr val="tx1"/>
                </a:solidFill>
                <a:effectLst/>
                <a:latin typeface="+mn-lt"/>
                <a:ea typeface="+mn-ea"/>
                <a:cs typeface="+mn-cs"/>
              </a:rPr>
              <a:t>triaxially</a:t>
            </a:r>
            <a:r>
              <a:rPr lang="en-US" altLang="zh-CN" sz="1200" b="1" kern="1200" dirty="0" smtClean="0">
                <a:solidFill>
                  <a:schemeClr val="tx1"/>
                </a:solidFill>
                <a:effectLst/>
                <a:latin typeface="+mn-lt"/>
                <a:ea typeface="+mn-ea"/>
                <a:cs typeface="+mn-cs"/>
              </a:rPr>
              <a:t> deformed nuclei. The Hamiltonian of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model has been constructed up to next-to-leading order in the EFT power counting. Taking the energy spectra of the ground state and $\gamma$ bands of the even isotopes $^{102}$Ru up to $^{112}$Ru as benchmarks, the applicability of the EFT has been examined by describing the pertinent data for spins $I\</a:t>
            </a:r>
            <a:r>
              <a:rPr lang="en-US" altLang="zh-CN" sz="1200" b="1" kern="1200" dirty="0" err="1" smtClean="0">
                <a:solidFill>
                  <a:schemeClr val="tx1"/>
                </a:solidFill>
                <a:effectLst/>
                <a:latin typeface="+mn-lt"/>
                <a:ea typeface="+mn-ea"/>
                <a:cs typeface="+mn-cs"/>
              </a:rPr>
              <a:t>leq</a:t>
            </a:r>
            <a:r>
              <a:rPr lang="en-US" altLang="zh-CN" sz="1200" b="1" kern="1200" dirty="0" smtClean="0">
                <a:solidFill>
                  <a:schemeClr val="tx1"/>
                </a:solidFill>
                <a:effectLst/>
                <a:latin typeface="+mn-lt"/>
                <a:ea typeface="+mn-ea"/>
                <a:cs typeface="+mn-cs"/>
              </a:rPr>
              <a:t> 10$ and by comparing to results obtained with a five-dimensional collective Hamiltonian. It is found that the description at NLO is overall better than at LO. Nevertheless, there are still some deviations between the NLO calculation and the data for high-spin states in the $\gamma$ bands. This point towards the importance of including vibrational degrees of freedom in the EFT formulation.</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In addition, we have compared two strategies of fitting parameters. In the first strategy, $\gamma$ is taken from a CDFT calculation, and in the second strategy, $\gamma$ is also fitted to the data (the genuine EFT approach). The corresponding results show that the EFT for collective nuclear rotation can be applied without referring to any microscopic (model-dependent) input. We have found that the value of $\gamma$ as obtained in the second strategy is close to the one predicted by CDFT. This suggests that CDFT is a reliable microscopic approach to calculate ground state properties. Hence, we can (but need not) combine EFT and CDFT to describe the rotational spectra of deformed nuclei.</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The results presented give us a strong motivation to further generalize the EFT for </a:t>
            </a:r>
            <a:r>
              <a:rPr lang="en-US" altLang="zh-CN" sz="1200" b="1" kern="1200" dirty="0" err="1" smtClean="0">
                <a:solidFill>
                  <a:schemeClr val="tx1"/>
                </a:solidFill>
                <a:effectLst/>
                <a:latin typeface="+mn-lt"/>
                <a:ea typeface="+mn-ea"/>
                <a:cs typeface="+mn-cs"/>
              </a:rPr>
              <a:t>triaxially</a:t>
            </a:r>
            <a:r>
              <a:rPr lang="en-US" altLang="zh-CN" sz="1200" b="1" kern="1200" dirty="0" smtClean="0">
                <a:solidFill>
                  <a:schemeClr val="tx1"/>
                </a:solidFill>
                <a:effectLst/>
                <a:latin typeface="+mn-lt"/>
                <a:ea typeface="+mn-ea"/>
                <a:cs typeface="+mn-cs"/>
              </a:rPr>
              <a:t> deformed nuclei with odd mass number and to include systematically the vibrational degrees of freedom.</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26</a:t>
            </a:fld>
            <a:endParaRPr lang="zh-CN" altLang="en-US"/>
          </a:p>
        </p:txBody>
      </p:sp>
    </p:spTree>
    <p:extLst>
      <p:ext uri="{BB962C8B-B14F-4D97-AF65-F5344CB8AC3E}">
        <p14:creationId xmlns:p14="http://schemas.microsoft.com/office/powerpoint/2010/main" val="95948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A629441-E7AC-456B-A359-0DF33D1E5179}" type="slidenum">
              <a:rPr lang="zh-CN" altLang="en-US" smtClean="0">
                <a:latin typeface="Calibri" pitchFamily="34" charset="0"/>
              </a:rPr>
              <a:pPr eaLnBrk="1" fontAlgn="base" hangingPunct="1">
                <a:spcBef>
                  <a:spcPct val="0"/>
                </a:spcBef>
                <a:spcAft>
                  <a:spcPct val="0"/>
                </a:spcAft>
              </a:pPr>
              <a:t>3</a:t>
            </a:fld>
            <a:endParaRPr lang="zh-CN" altLang="en-US" smtClean="0">
              <a:latin typeface="Calibri" pitchFamily="34" charset="0"/>
            </a:endParaRPr>
          </a:p>
        </p:txBody>
      </p:sp>
    </p:spTree>
    <p:extLst>
      <p:ext uri="{BB962C8B-B14F-4D97-AF65-F5344CB8AC3E}">
        <p14:creationId xmlns:p14="http://schemas.microsoft.com/office/powerpoint/2010/main" val="293030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04. As a self-bound quantum many-body system, atomic nuclei can display different deformation. For a quantal system, rotation around a symmetry axis does not exist. Thus, the spherical nucleus does not have rotation. The concept of rotation is related to deformation, i.e. breaking of the spherical symmetry of the system. An ideal nuclear rotation spectra is shown here, which shows that the energy level is proportional I(I+1) rule.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4</a:t>
            </a:fld>
            <a:endParaRPr lang="zh-CN" altLang="en-US"/>
          </a:p>
        </p:txBody>
      </p:sp>
    </p:spTree>
    <p:extLst>
      <p:ext uri="{BB962C8B-B14F-4D97-AF65-F5344CB8AC3E}">
        <p14:creationId xmlns:p14="http://schemas.microsoft.com/office/powerpoint/2010/main" val="216373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05. If a nucleus is of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deformation, the wobbling motion can happen. This is because the rotation around each axis is possible. Hence, the total spin of the nucleus does not align along any of the principal axes, but </a:t>
            </a:r>
            <a:r>
              <a:rPr lang="en-US" altLang="zh-CN" sz="1200" b="1" kern="1200" dirty="0" err="1" smtClean="0">
                <a:solidFill>
                  <a:schemeClr val="tx1"/>
                </a:solidFill>
                <a:effectLst/>
                <a:latin typeface="+mn-lt"/>
                <a:ea typeface="+mn-ea"/>
                <a:cs typeface="+mn-cs"/>
              </a:rPr>
              <a:t>precesses</a:t>
            </a:r>
            <a:r>
              <a:rPr lang="en-US" altLang="zh-CN" sz="1200" b="1" kern="1200" dirty="0" smtClean="0">
                <a:solidFill>
                  <a:schemeClr val="tx1"/>
                </a:solidFill>
                <a:effectLst/>
                <a:latin typeface="+mn-lt"/>
                <a:ea typeface="+mn-ea"/>
                <a:cs typeface="+mn-cs"/>
              </a:rPr>
              <a:t> and wobbles around one the axis with the largest moments of inertia. The energies of wobbling states, characterized by the wobbling phonon number $n$ together with total angular momentum $I$.</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5</a:t>
            </a:fld>
            <a:endParaRPr lang="zh-CN" altLang="en-US"/>
          </a:p>
        </p:txBody>
      </p:sp>
    </p:spTree>
    <p:extLst>
      <p:ext uri="{BB962C8B-B14F-4D97-AF65-F5344CB8AC3E}">
        <p14:creationId xmlns:p14="http://schemas.microsoft.com/office/powerpoint/2010/main" val="239027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06. If one particle and one hole is coupled to the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rotor, the nuclear chirality is predicted. This is because the angular momenta of the rotor, the particle, and the hole are perpendicular to each other, and arranged to left handed or right handed systems. The chiral symmetry thus breaks in the body-fixed frame. In the laboratory frame, chiral symmetry is restored due to quantum tunneling. Its experimental signal is chiral doublet bands. They are a pair of nearly degenerated bands with the same parity.</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6</a:t>
            </a:fld>
            <a:endParaRPr lang="zh-CN" altLang="en-US"/>
          </a:p>
        </p:txBody>
      </p:sp>
    </p:spTree>
    <p:extLst>
      <p:ext uri="{BB962C8B-B14F-4D97-AF65-F5344CB8AC3E}">
        <p14:creationId xmlns:p14="http://schemas.microsoft.com/office/powerpoint/2010/main" val="196386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07. The descriptions of nuclear rotation is a long-stand interest. Many theoretical models are developed. For example, geometric model, algebra model, mean-field theory, or shell model. They have achieved many successes. However, they are difficult to extend systematically them, to gauge their limitations, or to compute results with reliable error estimates.</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SO theories to systematically construct reliable Hamiltonian for precise description of nuclear rotation are highly welcome.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7</a:t>
            </a:fld>
            <a:endParaRPr lang="zh-CN" altLang="en-US"/>
          </a:p>
        </p:txBody>
      </p:sp>
    </p:spTree>
    <p:extLst>
      <p:ext uri="{BB962C8B-B14F-4D97-AF65-F5344CB8AC3E}">
        <p14:creationId xmlns:p14="http://schemas.microsoft.com/office/powerpoint/2010/main" val="325688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08. It is well known that effective field theory has enjoyed considerable popularity and success in nuclear physics. It is a theory based on symmetry principles alone and exploits a separation of scales for the systematic construction of Hamiltonian based on a power counting. For example, the chiral EFT is used to construct systematic the nuclear potentials. Halo EFT is used to describe the halo nuclei. Very recently, </a:t>
            </a:r>
            <a:r>
              <a:rPr lang="en-US" altLang="zh-CN" sz="1200" b="1" kern="1200" dirty="0" err="1" smtClean="0">
                <a:solidFill>
                  <a:schemeClr val="tx1"/>
                </a:solidFill>
                <a:effectLst/>
                <a:latin typeface="+mn-lt"/>
                <a:ea typeface="+mn-ea"/>
                <a:cs typeface="+mn-cs"/>
              </a:rPr>
              <a:t>Papenbrock</a:t>
            </a:r>
            <a:r>
              <a:rPr lang="en-US" altLang="zh-CN" sz="1200" b="1" kern="1200" dirty="0" smtClean="0">
                <a:solidFill>
                  <a:schemeClr val="tx1"/>
                </a:solidFill>
                <a:effectLst/>
                <a:latin typeface="+mn-lt"/>
                <a:ea typeface="+mn-ea"/>
                <a:cs typeface="+mn-cs"/>
              </a:rPr>
              <a:t> and his coauthors have extended EFT to describe the rotation and vibration of deformed nuclei.</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The nuclear rotation or vibration are traditionally described by collective geometric model and algebraic model.</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8</a:t>
            </a:fld>
            <a:endParaRPr lang="zh-CN" altLang="en-US"/>
          </a:p>
        </p:txBody>
      </p:sp>
    </p:spTree>
    <p:extLst>
      <p:ext uri="{BB962C8B-B14F-4D97-AF65-F5344CB8AC3E}">
        <p14:creationId xmlns:p14="http://schemas.microsoft.com/office/powerpoint/2010/main" val="249078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09. In contrast to the traditional model, EFT can solve the above-mentioned deficiencies. It allows one to estimate theoretical uncertainties. It can identify the breakdown scale that limits their applicability. It yields a consistent treatment of currents and Hamiltonian for the appropriate treatment of observables other than the energy.</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We note that </a:t>
            </a:r>
            <a:r>
              <a:rPr lang="en-US" altLang="zh-CN" sz="1200" b="1" kern="1200" dirty="0" err="1" smtClean="0">
                <a:solidFill>
                  <a:schemeClr val="tx1"/>
                </a:solidFill>
                <a:effectLst/>
                <a:latin typeface="+mn-lt"/>
                <a:ea typeface="+mn-ea"/>
                <a:cs typeface="+mn-cs"/>
              </a:rPr>
              <a:t>Papenbrock</a:t>
            </a:r>
            <a:r>
              <a:rPr lang="en-US" altLang="zh-CN" sz="1200" b="1" kern="1200" dirty="0" smtClean="0">
                <a:solidFill>
                  <a:schemeClr val="tx1"/>
                </a:solidFill>
                <a:effectLst/>
                <a:latin typeface="+mn-lt"/>
                <a:ea typeface="+mn-ea"/>
                <a:cs typeface="+mn-cs"/>
              </a:rPr>
              <a:t> only deal with the axial nuclei. Therefore, we will generalized the EFT to </a:t>
            </a:r>
            <a:r>
              <a:rPr lang="en-US" altLang="zh-CN" sz="1200" b="1" kern="1200" dirty="0" err="1" smtClean="0">
                <a:solidFill>
                  <a:schemeClr val="tx1"/>
                </a:solidFill>
                <a:effectLst/>
                <a:latin typeface="+mn-lt"/>
                <a:ea typeface="+mn-ea"/>
                <a:cs typeface="+mn-cs"/>
              </a:rPr>
              <a:t>triaxial</a:t>
            </a:r>
            <a:r>
              <a:rPr lang="en-US" altLang="zh-CN" sz="1200" b="1" kern="1200" dirty="0" smtClean="0">
                <a:solidFill>
                  <a:schemeClr val="tx1"/>
                </a:solidFill>
                <a:effectLst/>
                <a:latin typeface="+mn-lt"/>
                <a:ea typeface="+mn-ea"/>
                <a:cs typeface="+mn-cs"/>
              </a:rPr>
              <a:t> nuclei and aim at investigating chiral nuclei.</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B3AFCFE-9D1F-4EAA-8EE0-4A610E7545AB}" type="slidenum">
              <a:rPr lang="zh-CN" altLang="en-US" smtClean="0"/>
              <a:pPr>
                <a:defRPr/>
              </a:pPr>
              <a:t>9</a:t>
            </a:fld>
            <a:endParaRPr lang="zh-CN" altLang="en-US"/>
          </a:p>
        </p:txBody>
      </p:sp>
    </p:spTree>
    <p:extLst>
      <p:ext uri="{BB962C8B-B14F-4D97-AF65-F5344CB8AC3E}">
        <p14:creationId xmlns:p14="http://schemas.microsoft.com/office/powerpoint/2010/main" val="499970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E89C100B-654B-4B62-84DA-089E8B5FA625}" type="datetimeFigureOut">
              <a:rPr lang="zh-CN" altLang="en-US" smtClean="0"/>
              <a:pPr>
                <a:defRPr/>
              </a:pPr>
              <a:t>2017/8/31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1DD292BB-A947-4C06-87E0-5845D4C60595}" type="slidenum">
              <a:rPr lang="zh-CN" altLang="en-US" smtClean="0"/>
              <a:pPr>
                <a:defRPr/>
              </a:pPr>
              <a:t>‹#›</a:t>
            </a:fld>
            <a:endParaRPr lang="zh-CN" altLang="en-US"/>
          </a:p>
        </p:txBody>
      </p:sp>
      <p:pic>
        <p:nvPicPr>
          <p:cNvPr id="7"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hyz\桌面\3_0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0"/>
            <a:ext cx="235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rot="10800000" flipV="1">
            <a:off x="2928938" y="571500"/>
            <a:ext cx="6215062" cy="44450"/>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userDrawn="1"/>
        </p:nvSpPr>
        <p:spPr>
          <a:xfrm>
            <a:off x="7429500" y="6715125"/>
            <a:ext cx="1714500" cy="142875"/>
          </a:xfrm>
          <a:prstGeom prst="rect">
            <a:avLst/>
          </a:prstGeom>
          <a:solidFill>
            <a:srgbClr val="920B08"/>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3682379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EB981FCE-02C7-4579-A54A-9FA2041CAAD5}" type="datetimeFigureOut">
              <a:rPr lang="zh-CN" altLang="en-US" smtClean="0"/>
              <a:pPr>
                <a:defRPr/>
              </a:pPr>
              <a:t>2017/8/31</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D63155A-C3B7-4D5D-AA99-DB36EC9B91A8}" type="slidenum">
              <a:rPr lang="zh-CN" altLang="en-US" smtClean="0"/>
              <a:pPr>
                <a:defRPr/>
              </a:pPr>
              <a:t>‹#›</a:t>
            </a:fld>
            <a:endParaRPr lang="zh-CN" altLang="en-US"/>
          </a:p>
        </p:txBody>
      </p:sp>
    </p:spTree>
    <p:extLst>
      <p:ext uri="{BB962C8B-B14F-4D97-AF65-F5344CB8AC3E}">
        <p14:creationId xmlns:p14="http://schemas.microsoft.com/office/powerpoint/2010/main" val="347602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AE802B7-1E81-42B0-AF57-B7106970C3FE}" type="datetimeFigureOut">
              <a:rPr lang="zh-CN" altLang="en-US" smtClean="0"/>
              <a:pPr>
                <a:defRPr/>
              </a:pPr>
              <a:t>2017/8/31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9CD8C57-8456-43FF-94CE-13931BC6D153}" type="slidenum">
              <a:rPr lang="zh-CN" altLang="en-US" smtClean="0"/>
              <a:pPr>
                <a:defRPr/>
              </a:pPr>
              <a:t>‹#›</a:t>
            </a:fld>
            <a:endParaRPr lang="zh-CN" altLang="en-US"/>
          </a:p>
        </p:txBody>
      </p:sp>
    </p:spTree>
    <p:extLst>
      <p:ext uri="{BB962C8B-B14F-4D97-AF65-F5344CB8AC3E}">
        <p14:creationId xmlns:p14="http://schemas.microsoft.com/office/powerpoint/2010/main" val="238730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A02B38-0121-4193-9F3C-CDE1715DEBD6}" type="datetimeFigureOut">
              <a:rPr lang="zh-CN" altLang="en-US" smtClean="0"/>
              <a:pPr>
                <a:defRPr/>
              </a:pPr>
              <a:t>2017/8/31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355C0B7-79FA-4DD1-A627-5D1A65A00F08}" type="slidenum">
              <a:rPr lang="zh-CN" altLang="en-US" smtClean="0"/>
              <a:pPr>
                <a:defRPr/>
              </a:pPr>
              <a:t>‹#›</a:t>
            </a:fld>
            <a:endParaRPr lang="zh-CN" altLang="en-US"/>
          </a:p>
        </p:txBody>
      </p:sp>
    </p:spTree>
    <p:extLst>
      <p:ext uri="{BB962C8B-B14F-4D97-AF65-F5344CB8AC3E}">
        <p14:creationId xmlns:p14="http://schemas.microsoft.com/office/powerpoint/2010/main" val="224491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pic>
        <p:nvPicPr>
          <p:cNvPr id="4"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rot="10800000" flipV="1">
            <a:off x="0" y="1588"/>
            <a:ext cx="9144000" cy="79375"/>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rot="10800000" flipV="1">
            <a:off x="1357313" y="0"/>
            <a:ext cx="7786687" cy="71438"/>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357158" y="116476"/>
            <a:ext cx="8358246" cy="1060472"/>
          </a:xfrm>
        </p:spPr>
        <p:txBody>
          <a:bodyPr>
            <a:normAutofit/>
          </a:bodyPr>
          <a:lstStyle>
            <a:lvl1pPr algn="l">
              <a:defRPr sz="4000">
                <a:solidFill>
                  <a:schemeClr val="tx2"/>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500174"/>
            <a:ext cx="8229600" cy="462598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日期占位符 3"/>
          <p:cNvSpPr>
            <a:spLocks noGrp="1"/>
          </p:cNvSpPr>
          <p:nvPr userDrawn="1">
            <p:ph type="dt" sz="half" idx="10"/>
          </p:nvPr>
        </p:nvSpPr>
        <p:spPr/>
        <p:txBody>
          <a:bodyPr/>
          <a:lstStyle>
            <a:lvl1pPr>
              <a:defRPr/>
            </a:lvl1pPr>
          </a:lstStyle>
          <a:p>
            <a:pPr>
              <a:defRPr/>
            </a:pPr>
            <a:fld id="{985BC36F-4BB1-43B6-9099-12C492AD2E62}" type="datetimeFigureOut">
              <a:rPr lang="zh-CN" altLang="en-US"/>
              <a:pPr>
                <a:defRPr/>
              </a:pPr>
              <a:t>2017/8/31</a:t>
            </a:fld>
            <a:endParaRPr lang="zh-CN" altLang="en-US"/>
          </a:p>
        </p:txBody>
      </p:sp>
      <p:sp>
        <p:nvSpPr>
          <p:cNvPr id="9" name="页脚占位符 4"/>
          <p:cNvSpPr>
            <a:spLocks noGrp="1"/>
          </p:cNvSpPr>
          <p:nvPr userDrawn="1">
            <p:ph type="ftr" sz="quarter" idx="11"/>
          </p:nvPr>
        </p:nvSpPr>
        <p:spPr/>
        <p:txBody>
          <a:bodyPr/>
          <a:lstStyle>
            <a:lvl1pPr>
              <a:defRPr/>
            </a:lvl1pPr>
          </a:lstStyle>
          <a:p>
            <a:pPr>
              <a:defRPr/>
            </a:pPr>
            <a:endParaRPr lang="zh-CN" altLang="en-US"/>
          </a:p>
        </p:txBody>
      </p:sp>
      <p:sp>
        <p:nvSpPr>
          <p:cNvPr id="10" name="灯片编号占位符 5"/>
          <p:cNvSpPr>
            <a:spLocks noGrp="1"/>
          </p:cNvSpPr>
          <p:nvPr userDrawn="1">
            <p:ph type="sldNum" sz="quarter" idx="12"/>
          </p:nvPr>
        </p:nvSpPr>
        <p:spPr/>
        <p:txBody>
          <a:bodyPr/>
          <a:lstStyle>
            <a:lvl1pPr>
              <a:defRPr/>
            </a:lvl1pPr>
          </a:lstStyle>
          <a:p>
            <a:pPr>
              <a:defRPr/>
            </a:pPr>
            <a:fld id="{35E2CCD8-BD5B-4109-A320-F4B9B70657EA}" type="slidenum">
              <a:rPr lang="zh-CN" altLang="en-US"/>
              <a:pPr>
                <a:defRPr/>
              </a:pPr>
              <a:t>‹#›</a:t>
            </a:fld>
            <a:endParaRPr lang="zh-CN" altLang="en-US"/>
          </a:p>
        </p:txBody>
      </p:sp>
    </p:spTree>
    <p:extLst>
      <p:ext uri="{BB962C8B-B14F-4D97-AF65-F5344CB8AC3E}">
        <p14:creationId xmlns:p14="http://schemas.microsoft.com/office/powerpoint/2010/main" val="2272444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hyz\桌面\3_0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0"/>
            <a:ext cx="235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rot="10800000" flipV="1">
            <a:off x="2928938" y="571500"/>
            <a:ext cx="6215062" cy="44450"/>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7429500" y="6715125"/>
            <a:ext cx="1714500" cy="142875"/>
          </a:xfrm>
          <a:prstGeom prst="rect">
            <a:avLst/>
          </a:prstGeom>
          <a:solidFill>
            <a:srgbClr val="920B08"/>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2130425"/>
            <a:ext cx="7772400" cy="1470025"/>
          </a:xfrm>
        </p:spPr>
        <p:txBody>
          <a:bodyPr/>
          <a:lstStyle>
            <a:lvl1pPr>
              <a:defRPr>
                <a:solidFill>
                  <a:schemeClr val="tx2"/>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norm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9" name="日期占位符 3"/>
          <p:cNvSpPr>
            <a:spLocks noGrp="1"/>
          </p:cNvSpPr>
          <p:nvPr>
            <p:ph type="dt" sz="half" idx="10"/>
          </p:nvPr>
        </p:nvSpPr>
        <p:spPr/>
        <p:txBody>
          <a:bodyPr/>
          <a:lstStyle>
            <a:lvl1pPr>
              <a:defRPr/>
            </a:lvl1pPr>
          </a:lstStyle>
          <a:p>
            <a:pPr>
              <a:defRPr/>
            </a:pPr>
            <a:fld id="{E89C100B-654B-4B62-84DA-089E8B5FA625}" type="datetimeFigureOut">
              <a:rPr lang="zh-CN" altLang="en-US"/>
              <a:pPr>
                <a:defRPr/>
              </a:pPr>
              <a:t>2017/8/31</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1DD292BB-A947-4C06-87E0-5845D4C60595}" type="slidenum">
              <a:rPr lang="zh-CN" altLang="en-US"/>
              <a:pPr>
                <a:defRPr/>
              </a:pPr>
              <a:t>‹#›</a:t>
            </a:fld>
            <a:endParaRPr lang="zh-CN" altLang="en-US"/>
          </a:p>
        </p:txBody>
      </p:sp>
    </p:spTree>
    <p:extLst>
      <p:ext uri="{BB962C8B-B14F-4D97-AF65-F5344CB8AC3E}">
        <p14:creationId xmlns:p14="http://schemas.microsoft.com/office/powerpoint/2010/main" val="37911799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rot="10800000" flipV="1">
            <a:off x="0" y="1588"/>
            <a:ext cx="9144000" cy="79375"/>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rot="10800000" flipV="1">
            <a:off x="1357313" y="0"/>
            <a:ext cx="7786687" cy="71438"/>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357158" y="116476"/>
            <a:ext cx="8358246" cy="1060472"/>
          </a:xfrm>
        </p:spPr>
        <p:txBody>
          <a:bodyPr>
            <a:normAutofit/>
          </a:bodyPr>
          <a:lstStyle>
            <a:lvl1pPr algn="l">
              <a:defRPr sz="4000">
                <a:solidFill>
                  <a:schemeClr val="tx2"/>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500174"/>
            <a:ext cx="8229600" cy="462598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日期占位符 3"/>
          <p:cNvSpPr>
            <a:spLocks noGrp="1"/>
          </p:cNvSpPr>
          <p:nvPr userDrawn="1">
            <p:ph type="dt" sz="half" idx="10"/>
          </p:nvPr>
        </p:nvSpPr>
        <p:spPr/>
        <p:txBody>
          <a:bodyPr/>
          <a:lstStyle>
            <a:lvl1pPr>
              <a:defRPr/>
            </a:lvl1pPr>
          </a:lstStyle>
          <a:p>
            <a:pPr>
              <a:defRPr/>
            </a:pPr>
            <a:fld id="{985BC36F-4BB1-43B6-9099-12C492AD2E62}" type="datetimeFigureOut">
              <a:rPr lang="zh-CN" altLang="en-US"/>
              <a:pPr>
                <a:defRPr/>
              </a:pPr>
              <a:t>2017/8/31</a:t>
            </a:fld>
            <a:endParaRPr lang="zh-CN" altLang="en-US"/>
          </a:p>
        </p:txBody>
      </p:sp>
      <p:sp>
        <p:nvSpPr>
          <p:cNvPr id="9" name="页脚占位符 4"/>
          <p:cNvSpPr>
            <a:spLocks noGrp="1"/>
          </p:cNvSpPr>
          <p:nvPr userDrawn="1">
            <p:ph type="ftr" sz="quarter" idx="11"/>
          </p:nvPr>
        </p:nvSpPr>
        <p:spPr/>
        <p:txBody>
          <a:bodyPr/>
          <a:lstStyle>
            <a:lvl1pPr>
              <a:defRPr/>
            </a:lvl1pPr>
          </a:lstStyle>
          <a:p>
            <a:pPr>
              <a:defRPr/>
            </a:pPr>
            <a:endParaRPr lang="zh-CN" altLang="en-US"/>
          </a:p>
        </p:txBody>
      </p:sp>
      <p:sp>
        <p:nvSpPr>
          <p:cNvPr id="10" name="灯片编号占位符 5"/>
          <p:cNvSpPr>
            <a:spLocks noGrp="1"/>
          </p:cNvSpPr>
          <p:nvPr userDrawn="1">
            <p:ph type="sldNum" sz="quarter" idx="12"/>
          </p:nvPr>
        </p:nvSpPr>
        <p:spPr/>
        <p:txBody>
          <a:bodyPr/>
          <a:lstStyle>
            <a:lvl1pPr>
              <a:defRPr/>
            </a:lvl1pPr>
          </a:lstStyle>
          <a:p>
            <a:pPr>
              <a:defRPr/>
            </a:pPr>
            <a:fld id="{35E2CCD8-BD5B-4109-A320-F4B9B70657EA}" type="slidenum">
              <a:rPr lang="zh-CN" altLang="en-US"/>
              <a:pPr>
                <a:defRPr/>
              </a:pPr>
              <a:t>‹#›</a:t>
            </a:fld>
            <a:endParaRPr lang="zh-CN" altLang="en-US"/>
          </a:p>
        </p:txBody>
      </p:sp>
    </p:spTree>
    <p:extLst>
      <p:ext uri="{BB962C8B-B14F-4D97-AF65-F5344CB8AC3E}">
        <p14:creationId xmlns:p14="http://schemas.microsoft.com/office/powerpoint/2010/main" val="382460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2BD9D45-7DD0-4A44-A87C-7B1D99A1C41C}" type="datetimeFigureOut">
              <a:rPr lang="zh-CN" altLang="en-US"/>
              <a:pPr>
                <a:defRPr/>
              </a:pPr>
              <a:t>2017/8/31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F735B1D-1135-4A55-8B94-E5BD7F2B78D1}" type="slidenum">
              <a:rPr lang="zh-CN" altLang="en-US"/>
              <a:pPr>
                <a:defRPr/>
              </a:pPr>
              <a:t>‹#›</a:t>
            </a:fld>
            <a:endParaRPr lang="zh-CN" altLang="en-US"/>
          </a:p>
        </p:txBody>
      </p:sp>
    </p:spTree>
    <p:extLst>
      <p:ext uri="{BB962C8B-B14F-4D97-AF65-F5344CB8AC3E}">
        <p14:creationId xmlns:p14="http://schemas.microsoft.com/office/powerpoint/2010/main" val="256377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4DE6375-90B0-4E08-9568-77B108825479}" type="datetimeFigureOut">
              <a:rPr lang="zh-CN" altLang="en-US"/>
              <a:pPr>
                <a:defRPr/>
              </a:pPr>
              <a:t>2017/8/31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A975E5C-7622-46B0-99ED-136DBA934A18}" type="slidenum">
              <a:rPr lang="zh-CN" altLang="en-US"/>
              <a:pPr>
                <a:defRPr/>
              </a:pPr>
              <a:t>‹#›</a:t>
            </a:fld>
            <a:endParaRPr lang="zh-CN" altLang="en-US"/>
          </a:p>
        </p:txBody>
      </p:sp>
    </p:spTree>
    <p:extLst>
      <p:ext uri="{BB962C8B-B14F-4D97-AF65-F5344CB8AC3E}">
        <p14:creationId xmlns:p14="http://schemas.microsoft.com/office/powerpoint/2010/main" val="191885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1136A1B-D01C-4C64-8FD0-172F67EF40F7}" type="datetimeFigureOut">
              <a:rPr lang="zh-CN" altLang="en-US"/>
              <a:pPr>
                <a:defRPr/>
              </a:pPr>
              <a:t>2017/8/31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960A9EF-B9AA-4428-87A8-D06FF3FF095D}" type="slidenum">
              <a:rPr lang="zh-CN" altLang="en-US"/>
              <a:pPr>
                <a:defRPr/>
              </a:pPr>
              <a:t>‹#›</a:t>
            </a:fld>
            <a:endParaRPr lang="zh-CN" altLang="en-US"/>
          </a:p>
        </p:txBody>
      </p:sp>
    </p:spTree>
    <p:extLst>
      <p:ext uri="{BB962C8B-B14F-4D97-AF65-F5344CB8AC3E}">
        <p14:creationId xmlns:p14="http://schemas.microsoft.com/office/powerpoint/2010/main" val="4131750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3391FA9-4BEA-4448-AE57-F25E95EB5152}" type="datetimeFigureOut">
              <a:rPr lang="zh-CN" altLang="en-US"/>
              <a:pPr>
                <a:defRPr/>
              </a:pPr>
              <a:t>2017/8/31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95D4EC9-62C4-4CFD-8275-CF9CBFB9747B}" type="slidenum">
              <a:rPr lang="zh-CN" altLang="en-US"/>
              <a:pPr>
                <a:defRPr/>
              </a:pPr>
              <a:t>‹#›</a:t>
            </a:fld>
            <a:endParaRPr lang="zh-CN" altLang="en-US"/>
          </a:p>
        </p:txBody>
      </p:sp>
    </p:spTree>
    <p:extLst>
      <p:ext uri="{BB962C8B-B14F-4D97-AF65-F5344CB8AC3E}">
        <p14:creationId xmlns:p14="http://schemas.microsoft.com/office/powerpoint/2010/main" val="9048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rot="10800000" flipV="1">
            <a:off x="0" y="1588"/>
            <a:ext cx="9144000" cy="79375"/>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userDrawn="1"/>
        </p:nvSpPr>
        <p:spPr>
          <a:xfrm rot="10800000" flipV="1">
            <a:off x="1357313" y="0"/>
            <a:ext cx="7786687" cy="71438"/>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1" name="组合 10"/>
          <p:cNvGrpSpPr/>
          <p:nvPr userDrawn="1"/>
        </p:nvGrpSpPr>
        <p:grpSpPr>
          <a:xfrm>
            <a:off x="202662" y="188640"/>
            <a:ext cx="8712968" cy="720080"/>
            <a:chOff x="202662" y="188640"/>
            <a:chExt cx="8712968" cy="720080"/>
          </a:xfrm>
        </p:grpSpPr>
        <p:sp>
          <p:nvSpPr>
            <p:cNvPr id="12"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smtClean="0">
                  <a:latin typeface="Palatino Linotype" panose="02040502050505030304" pitchFamily="18" charset="0"/>
                  <a:cs typeface="+mj-cs"/>
                </a:rPr>
                <a:t> </a:t>
              </a:r>
              <a:endParaRPr lang="en-US" altLang="zh-CN" sz="3600" b="1" i="1" dirty="0">
                <a:latin typeface="Palatino Linotype" panose="02040502050505030304" pitchFamily="18" charset="0"/>
                <a:cs typeface="+mj-cs"/>
              </a:endParaRPr>
            </a:p>
          </p:txBody>
        </p:sp>
        <p:cxnSp>
          <p:nvCxnSpPr>
            <p:cNvPr id="13" name="直接连接符 12"/>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5" name="标题 1"/>
          <p:cNvSpPr>
            <a:spLocks noGrp="1"/>
          </p:cNvSpPr>
          <p:nvPr>
            <p:ph type="title"/>
          </p:nvPr>
        </p:nvSpPr>
        <p:spPr>
          <a:xfrm>
            <a:off x="202662" y="188640"/>
            <a:ext cx="8712968" cy="581052"/>
          </a:xfrm>
        </p:spPr>
        <p:txBody>
          <a:bodyPr>
            <a:noAutofit/>
          </a:bodyPr>
          <a:lstStyle>
            <a:lvl1pPr algn="ctr" rtl="0" eaLnBrk="0" fontAlgn="base" hangingPunct="0">
              <a:spcBef>
                <a:spcPct val="0"/>
              </a:spcBef>
              <a:spcAft>
                <a:spcPct val="0"/>
              </a:spcAft>
              <a:defRPr lang="zh-CN" altLang="en-US" sz="3600" b="1" i="1" kern="1200" dirty="0">
                <a:solidFill>
                  <a:schemeClr val="tx1"/>
                </a:solidFill>
                <a:latin typeface="Palatino Linotype" panose="02040502050505030304" pitchFamily="18" charset="0"/>
                <a:ea typeface="宋体" pitchFamily="2" charset="-122"/>
                <a:cs typeface="+mj-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6828074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A43499-5115-4AB6-BA23-242B605F171B}" type="datetimeFigureOut">
              <a:rPr lang="zh-CN" altLang="en-US"/>
              <a:pPr>
                <a:defRPr/>
              </a:pPr>
              <a:t>2017/8/31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79D9D0A-DA2E-45DC-8AB2-CC702E9407D3}" type="slidenum">
              <a:rPr lang="zh-CN" altLang="en-US"/>
              <a:pPr>
                <a:defRPr/>
              </a:pPr>
              <a:t>‹#›</a:t>
            </a:fld>
            <a:endParaRPr lang="zh-CN" altLang="en-US"/>
          </a:p>
        </p:txBody>
      </p:sp>
    </p:spTree>
    <p:extLst>
      <p:ext uri="{BB962C8B-B14F-4D97-AF65-F5344CB8AC3E}">
        <p14:creationId xmlns:p14="http://schemas.microsoft.com/office/powerpoint/2010/main" val="3163105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FAAFB6-4455-4322-AB7A-85F9AAA322C8}" type="datetimeFigureOut">
              <a:rPr lang="zh-CN" altLang="en-US"/>
              <a:pPr>
                <a:defRPr/>
              </a:pPr>
              <a:t>2017/8/31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6438E63-B01E-4E0C-9702-FCF826715432}" type="slidenum">
              <a:rPr lang="zh-CN" altLang="en-US"/>
              <a:pPr>
                <a:defRPr/>
              </a:pPr>
              <a:t>‹#›</a:t>
            </a:fld>
            <a:endParaRPr lang="zh-CN" altLang="en-US"/>
          </a:p>
        </p:txBody>
      </p:sp>
    </p:spTree>
    <p:extLst>
      <p:ext uri="{BB962C8B-B14F-4D97-AF65-F5344CB8AC3E}">
        <p14:creationId xmlns:p14="http://schemas.microsoft.com/office/powerpoint/2010/main" val="211420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B981FCE-02C7-4579-A54A-9FA2041CAAD5}" type="datetimeFigureOut">
              <a:rPr lang="zh-CN" altLang="en-US"/>
              <a:pPr>
                <a:defRPr/>
              </a:pPr>
              <a:t>2017/8/31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D63155A-C3B7-4D5D-AA99-DB36EC9B91A8}" type="slidenum">
              <a:rPr lang="zh-CN" altLang="en-US"/>
              <a:pPr>
                <a:defRPr/>
              </a:pPr>
              <a:t>‹#›</a:t>
            </a:fld>
            <a:endParaRPr lang="zh-CN" altLang="en-US"/>
          </a:p>
        </p:txBody>
      </p:sp>
    </p:spTree>
    <p:extLst>
      <p:ext uri="{BB962C8B-B14F-4D97-AF65-F5344CB8AC3E}">
        <p14:creationId xmlns:p14="http://schemas.microsoft.com/office/powerpoint/2010/main" val="427891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AE802B7-1E81-42B0-AF57-B7106970C3FE}" type="datetimeFigureOut">
              <a:rPr lang="zh-CN" altLang="en-US"/>
              <a:pPr>
                <a:defRPr/>
              </a:pPr>
              <a:t>2017/8/31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CD8C57-8456-43FF-94CE-13931BC6D153}" type="slidenum">
              <a:rPr lang="zh-CN" altLang="en-US"/>
              <a:pPr>
                <a:defRPr/>
              </a:pPr>
              <a:t>‹#›</a:t>
            </a:fld>
            <a:endParaRPr lang="zh-CN" altLang="en-US"/>
          </a:p>
        </p:txBody>
      </p:sp>
    </p:spTree>
    <p:extLst>
      <p:ext uri="{BB962C8B-B14F-4D97-AF65-F5344CB8AC3E}">
        <p14:creationId xmlns:p14="http://schemas.microsoft.com/office/powerpoint/2010/main" val="25049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F9454A-E96A-486F-A477-8CA8790173B4}" type="datetimeFigureOut">
              <a:rPr lang="zh-CN" altLang="en-US"/>
              <a:pPr>
                <a:defRPr/>
              </a:pPr>
              <a:t>2017/8/31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CAE19D2-075A-401F-902A-1FC3EE29C60C}" type="slidenum">
              <a:rPr lang="zh-CN" altLang="en-US"/>
              <a:pPr>
                <a:defRPr/>
              </a:pPr>
              <a:t>‹#›</a:t>
            </a:fld>
            <a:endParaRPr lang="zh-CN" altLang="en-US"/>
          </a:p>
        </p:txBody>
      </p:sp>
    </p:spTree>
    <p:extLst>
      <p:ext uri="{BB962C8B-B14F-4D97-AF65-F5344CB8AC3E}">
        <p14:creationId xmlns:p14="http://schemas.microsoft.com/office/powerpoint/2010/main" val="162286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38A02B38-0121-4193-9F3C-CDE1715DEBD6}" type="datetimeFigureOut">
              <a:rPr lang="zh-CN" altLang="en-US" smtClean="0"/>
              <a:pPr>
                <a:defRPr/>
              </a:pPr>
              <a:t>2017/8/31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2355C0B7-79FA-4DD1-A627-5D1A65A00F08}" type="slidenum">
              <a:rPr lang="zh-CN" altLang="en-US" smtClean="0"/>
              <a:pPr>
                <a:defRPr/>
              </a:pPr>
              <a:t>‹#›</a:t>
            </a:fld>
            <a:endParaRPr lang="zh-CN" altLang="en-US"/>
          </a:p>
        </p:txBody>
      </p:sp>
    </p:spTree>
    <p:extLst>
      <p:ext uri="{BB962C8B-B14F-4D97-AF65-F5344CB8AC3E}">
        <p14:creationId xmlns:p14="http://schemas.microsoft.com/office/powerpoint/2010/main" val="2858126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62BD9D45-7DD0-4A44-A87C-7B1D99A1C41C}" type="datetimeFigureOut">
              <a:rPr lang="zh-CN" altLang="en-US" smtClean="0"/>
              <a:pPr>
                <a:defRPr/>
              </a:pPr>
              <a:t>2017/8/31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F735B1D-1135-4A55-8B94-E5BD7F2B78D1}" type="slidenum">
              <a:rPr lang="zh-CN" altLang="en-US" smtClean="0"/>
              <a:pPr>
                <a:defRPr/>
              </a:pPr>
              <a:t>‹#›</a:t>
            </a:fld>
            <a:endParaRPr lang="zh-CN" altLang="en-US"/>
          </a:p>
        </p:txBody>
      </p:sp>
    </p:spTree>
    <p:extLst>
      <p:ext uri="{BB962C8B-B14F-4D97-AF65-F5344CB8AC3E}">
        <p14:creationId xmlns:p14="http://schemas.microsoft.com/office/powerpoint/2010/main" val="3696246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D4DE6375-90B0-4E08-9568-77B108825479}" type="datetimeFigureOut">
              <a:rPr lang="zh-CN" altLang="en-US" smtClean="0"/>
              <a:pPr>
                <a:defRPr/>
              </a:pPr>
              <a:t>2017/8/31</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1A975E5C-7622-46B0-99ED-136DBA934A18}" type="slidenum">
              <a:rPr lang="zh-CN" altLang="en-US" smtClean="0"/>
              <a:pPr>
                <a:defRPr/>
              </a:pPr>
              <a:t>‹#›</a:t>
            </a:fld>
            <a:endParaRPr lang="zh-CN" altLang="en-US"/>
          </a:p>
        </p:txBody>
      </p:sp>
    </p:spTree>
    <p:extLst>
      <p:ext uri="{BB962C8B-B14F-4D97-AF65-F5344CB8AC3E}">
        <p14:creationId xmlns:p14="http://schemas.microsoft.com/office/powerpoint/2010/main" val="1039388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41136A1B-D01C-4C64-8FD0-172F67EF40F7}" type="datetimeFigureOut">
              <a:rPr lang="zh-CN" altLang="en-US" smtClean="0"/>
              <a:pPr>
                <a:defRPr/>
              </a:pPr>
              <a:t>2017/8/31</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5960A9EF-B9AA-4428-87A8-D06FF3FF095D}" type="slidenum">
              <a:rPr lang="zh-CN" altLang="en-US" smtClean="0"/>
              <a:pPr>
                <a:defRPr/>
              </a:pPr>
              <a:t>‹#›</a:t>
            </a:fld>
            <a:endParaRPr lang="zh-CN" altLang="en-US"/>
          </a:p>
        </p:txBody>
      </p:sp>
    </p:spTree>
    <p:extLst>
      <p:ext uri="{BB962C8B-B14F-4D97-AF65-F5344CB8AC3E}">
        <p14:creationId xmlns:p14="http://schemas.microsoft.com/office/powerpoint/2010/main" val="39447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E3391FA9-4BEA-4448-AE57-F25E95EB5152}" type="datetimeFigureOut">
              <a:rPr lang="zh-CN" altLang="en-US" smtClean="0"/>
              <a:pPr>
                <a:defRPr/>
              </a:pPr>
              <a:t>2017/8/31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95D4EC9-62C4-4CFD-8275-CF9CBFB9747B}" type="slidenum">
              <a:rPr lang="zh-CN" altLang="en-US" smtClean="0"/>
              <a:pPr>
                <a:defRPr/>
              </a:pPr>
              <a:t>‹#›</a:t>
            </a:fld>
            <a:endParaRPr lang="zh-CN" altLang="en-US"/>
          </a:p>
        </p:txBody>
      </p:sp>
    </p:spTree>
    <p:extLst>
      <p:ext uri="{BB962C8B-B14F-4D97-AF65-F5344CB8AC3E}">
        <p14:creationId xmlns:p14="http://schemas.microsoft.com/office/powerpoint/2010/main" val="163543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0A43499-5115-4AB6-BA23-242B605F171B}" type="datetimeFigureOut">
              <a:rPr lang="zh-CN" altLang="en-US" smtClean="0"/>
              <a:pPr>
                <a:defRPr/>
              </a:pPr>
              <a:t>2017/8/31</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079D9D0A-DA2E-45DC-8AB2-CC702E9407D3}" type="slidenum">
              <a:rPr lang="zh-CN" altLang="en-US" smtClean="0"/>
              <a:pPr>
                <a:defRPr/>
              </a:pPr>
              <a:t>‹#›</a:t>
            </a:fld>
            <a:endParaRPr lang="zh-CN" altLang="en-US"/>
          </a:p>
        </p:txBody>
      </p:sp>
    </p:spTree>
    <p:extLst>
      <p:ext uri="{BB962C8B-B14F-4D97-AF65-F5344CB8AC3E}">
        <p14:creationId xmlns:p14="http://schemas.microsoft.com/office/powerpoint/2010/main" val="238986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05FAAFB6-4455-4322-AB7A-85F9AAA322C8}" type="datetimeFigureOut">
              <a:rPr lang="zh-CN" altLang="en-US" smtClean="0"/>
              <a:pPr>
                <a:defRPr/>
              </a:pPr>
              <a:t>2017/8/31</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B6438E63-B01E-4E0C-9702-FCF826715432}" type="slidenum">
              <a:rPr lang="zh-CN" altLang="en-US" smtClean="0"/>
              <a:pPr>
                <a:defRPr/>
              </a:pPr>
              <a:t>‹#›</a:t>
            </a:fld>
            <a:endParaRPr lang="zh-CN" altLang="en-US"/>
          </a:p>
        </p:txBody>
      </p:sp>
    </p:spTree>
    <p:extLst>
      <p:ext uri="{BB962C8B-B14F-4D97-AF65-F5344CB8AC3E}">
        <p14:creationId xmlns:p14="http://schemas.microsoft.com/office/powerpoint/2010/main" val="201535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8A02B38-0121-4193-9F3C-CDE1715DEBD6}" type="datetimeFigureOut">
              <a:rPr lang="zh-CN" altLang="en-US" smtClean="0"/>
              <a:pPr>
                <a:defRPr/>
              </a:pPr>
              <a:t>2017/8/31</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355C0B7-79FA-4DD1-A627-5D1A65A00F08}" type="slidenum">
              <a:rPr lang="zh-CN" altLang="en-US" smtClean="0"/>
              <a:pPr>
                <a:defRPr/>
              </a:pPr>
              <a:t>‹#›</a:t>
            </a:fld>
            <a:endParaRPr lang="zh-CN" altLang="en-US"/>
          </a:p>
        </p:txBody>
      </p:sp>
    </p:spTree>
    <p:extLst>
      <p:ext uri="{BB962C8B-B14F-4D97-AF65-F5344CB8AC3E}">
        <p14:creationId xmlns:p14="http://schemas.microsoft.com/office/powerpoint/2010/main" val="20675893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37"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8A02B38-0121-4193-9F3C-CDE1715DEBD6}" type="datetimeFigureOut">
              <a:rPr lang="zh-CN" altLang="en-US"/>
              <a:pPr>
                <a:defRPr/>
              </a:pPr>
              <a:t>2017/8/31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355C0B7-79FA-4DD1-A627-5D1A65A00F08}" type="slidenum">
              <a:rPr lang="zh-CN" altLang="en-US"/>
              <a:pPr>
                <a:defRPr/>
              </a:pPr>
              <a:t>‹#›</a:t>
            </a:fld>
            <a:endParaRPr lang="zh-CN" altLang="en-US"/>
          </a:p>
        </p:txBody>
      </p:sp>
    </p:spTree>
    <p:extLst>
      <p:ext uri="{BB962C8B-B14F-4D97-AF65-F5344CB8AC3E}">
        <p14:creationId xmlns:p14="http://schemas.microsoft.com/office/powerpoint/2010/main" val="18032675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image" Target="../media/image13.jpeg"/><Relationship Id="rId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oleObject" Target="../embeddings/oleObject6.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5.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11" Type="http://schemas.openxmlformats.org/officeDocument/2006/relationships/image" Target="../media/image250.png"/><Relationship Id="rId5" Type="http://schemas.openxmlformats.org/officeDocument/2006/relationships/image" Target="../media/image24.wmf"/><Relationship Id="rId10" Type="http://schemas.openxmlformats.org/officeDocument/2006/relationships/image" Target="../media/image27.png"/><Relationship Id="rId4" Type="http://schemas.openxmlformats.org/officeDocument/2006/relationships/oleObject" Target="../embeddings/oleObject17.bin"/><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jpg"/><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51520" y="1742951"/>
            <a:ext cx="8748464" cy="147002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宋体" panose="02010600030101010101" pitchFamily="2" charset="-122"/>
              <a:cs typeface="+mn-cs"/>
            </a:endParaRPr>
          </a:p>
        </p:txBody>
      </p:sp>
      <p:sp>
        <p:nvSpPr>
          <p:cNvPr id="5" name="标题 1"/>
          <p:cNvSpPr>
            <a:spLocks noGrp="1"/>
          </p:cNvSpPr>
          <p:nvPr>
            <p:ph type="ctrTitle"/>
          </p:nvPr>
        </p:nvSpPr>
        <p:spPr>
          <a:xfrm>
            <a:off x="251520" y="1742951"/>
            <a:ext cx="8622704" cy="1470025"/>
          </a:xfrm>
        </p:spPr>
        <p:txBody>
          <a:bodyPr/>
          <a:lstStyle/>
          <a:p>
            <a:pPr eaLnBrk="1" hangingPunct="1">
              <a:defRPr/>
            </a:pPr>
            <a:r>
              <a:rPr lang="en-US" altLang="zh-CN" sz="3600" b="1" dirty="0" smtClean="0">
                <a:solidFill>
                  <a:schemeClr val="bg1"/>
                </a:solidFill>
                <a:latin typeface="Palatino Linotype" panose="02040502050505030304" pitchFamily="18" charset="0"/>
                <a:ea typeface="宋体" panose="02010600030101010101" pitchFamily="2" charset="-122"/>
              </a:rPr>
              <a:t>Effective field theory for </a:t>
            </a:r>
            <a:r>
              <a:rPr lang="en-US" altLang="zh-CN" sz="3600" b="1" dirty="0" err="1" smtClean="0">
                <a:solidFill>
                  <a:schemeClr val="bg1"/>
                </a:solidFill>
                <a:latin typeface="Palatino Linotype" panose="02040502050505030304" pitchFamily="18" charset="0"/>
                <a:ea typeface="宋体" panose="02010600030101010101" pitchFamily="2" charset="-122"/>
              </a:rPr>
              <a:t>triaxially</a:t>
            </a:r>
            <a:r>
              <a:rPr lang="en-US" altLang="zh-CN" sz="3600" b="1" dirty="0" smtClean="0">
                <a:solidFill>
                  <a:schemeClr val="bg1"/>
                </a:solidFill>
                <a:latin typeface="Palatino Linotype" panose="02040502050505030304" pitchFamily="18" charset="0"/>
                <a:ea typeface="宋体" panose="02010600030101010101" pitchFamily="2" charset="-122"/>
              </a:rPr>
              <a:t> deformed nuclei</a:t>
            </a:r>
            <a:endParaRPr lang="en-US" altLang="zh-CN" sz="3600" b="1" dirty="0">
              <a:solidFill>
                <a:schemeClr val="bg1"/>
              </a:solidFill>
              <a:latin typeface="Palatino Linotype" panose="02040502050505030304" pitchFamily="18" charset="0"/>
              <a:ea typeface="宋体" panose="02010600030101010101" pitchFamily="2" charset="-122"/>
            </a:endParaRPr>
          </a:p>
        </p:txBody>
      </p:sp>
      <p:sp>
        <p:nvSpPr>
          <p:cNvPr id="6" name="副标题 2"/>
          <p:cNvSpPr>
            <a:spLocks noGrp="1"/>
          </p:cNvSpPr>
          <p:nvPr>
            <p:ph type="subTitle" idx="1"/>
          </p:nvPr>
        </p:nvSpPr>
        <p:spPr>
          <a:xfrm>
            <a:off x="9063" y="3584579"/>
            <a:ext cx="9144000" cy="1716629"/>
          </a:xfrm>
        </p:spPr>
        <p:txBody>
          <a:bodyPr>
            <a:normAutofit fontScale="92500" lnSpcReduction="20000"/>
          </a:bodyPr>
          <a:lstStyle/>
          <a:p>
            <a:pPr eaLnBrk="1" hangingPunct="1">
              <a:lnSpc>
                <a:spcPct val="120000"/>
              </a:lnSpc>
              <a:buFont typeface="Arial" charset="0"/>
              <a:buNone/>
              <a:defRPr/>
            </a:pPr>
            <a:r>
              <a:rPr lang="en-US" altLang="zh-CN" i="1" dirty="0" err="1" smtClean="0">
                <a:solidFill>
                  <a:srgbClr val="0000FF"/>
                </a:solidFill>
                <a:latin typeface="Palatino Linotype" panose="02040502050505030304" pitchFamily="18" charset="0"/>
                <a:ea typeface="宋体" panose="02010600030101010101" pitchFamily="2" charset="-122"/>
              </a:rPr>
              <a:t>Qibo</a:t>
            </a:r>
            <a:r>
              <a:rPr lang="en-US" altLang="zh-CN" i="1" dirty="0" smtClean="0">
                <a:solidFill>
                  <a:srgbClr val="0000FF"/>
                </a:solidFill>
                <a:latin typeface="Palatino Linotype" panose="02040502050505030304" pitchFamily="18" charset="0"/>
                <a:ea typeface="宋体" panose="02010600030101010101" pitchFamily="2" charset="-122"/>
              </a:rPr>
              <a:t> Chen </a:t>
            </a:r>
          </a:p>
          <a:p>
            <a:pPr eaLnBrk="1" hangingPunct="1">
              <a:lnSpc>
                <a:spcPct val="120000"/>
              </a:lnSpc>
              <a:buFont typeface="Arial" charset="0"/>
              <a:buNone/>
              <a:defRPr/>
            </a:pPr>
            <a:endParaRPr lang="en-US" altLang="zh-CN" sz="2400" i="1" dirty="0" smtClean="0">
              <a:solidFill>
                <a:srgbClr val="0000FF"/>
              </a:solidFill>
              <a:latin typeface="Palatino Linotype" panose="02040502050505030304" pitchFamily="18" charset="0"/>
              <a:ea typeface="宋体" panose="02010600030101010101" pitchFamily="2" charset="-122"/>
            </a:endParaRPr>
          </a:p>
          <a:p>
            <a:pPr eaLnBrk="1" hangingPunct="1">
              <a:lnSpc>
                <a:spcPct val="120000"/>
              </a:lnSpc>
              <a:defRPr/>
            </a:pPr>
            <a:r>
              <a:rPr lang="en-US" altLang="zh-CN" sz="2400" i="1" dirty="0" err="1">
                <a:solidFill>
                  <a:srgbClr val="0000FF"/>
                </a:solidFill>
                <a:latin typeface="Palatino Linotype" panose="02040502050505030304" pitchFamily="18" charset="0"/>
              </a:rPr>
              <a:t>Physik</a:t>
            </a:r>
            <a:r>
              <a:rPr lang="en-US" altLang="zh-CN" sz="2400" i="1" dirty="0">
                <a:solidFill>
                  <a:srgbClr val="0000FF"/>
                </a:solidFill>
                <a:latin typeface="Palatino Linotype" panose="02040502050505030304" pitchFamily="18" charset="0"/>
              </a:rPr>
              <a:t>-Department, </a:t>
            </a:r>
            <a:r>
              <a:rPr lang="en-US" altLang="zh-CN" sz="2400" i="1" dirty="0" err="1">
                <a:solidFill>
                  <a:srgbClr val="0000FF"/>
                </a:solidFill>
                <a:latin typeface="Palatino Linotype" panose="02040502050505030304" pitchFamily="18" charset="0"/>
              </a:rPr>
              <a:t>Technische</a:t>
            </a:r>
            <a:r>
              <a:rPr lang="en-US" altLang="zh-CN" sz="2400" i="1" dirty="0">
                <a:solidFill>
                  <a:srgbClr val="0000FF"/>
                </a:solidFill>
                <a:latin typeface="Palatino Linotype" panose="02040502050505030304" pitchFamily="18" charset="0"/>
              </a:rPr>
              <a:t> </a:t>
            </a:r>
            <a:r>
              <a:rPr lang="en-US" altLang="zh-CN" sz="2400" i="1" dirty="0" err="1" smtClean="0">
                <a:solidFill>
                  <a:srgbClr val="0000FF"/>
                </a:solidFill>
                <a:latin typeface="Palatino Linotype" panose="02040502050505030304" pitchFamily="18" charset="0"/>
              </a:rPr>
              <a:t>Universität</a:t>
            </a:r>
            <a:r>
              <a:rPr lang="en-US" altLang="zh-CN" sz="2400" i="1" dirty="0" smtClean="0">
                <a:solidFill>
                  <a:srgbClr val="0000FF"/>
                </a:solidFill>
                <a:latin typeface="Palatino Linotype" panose="02040502050505030304" pitchFamily="18" charset="0"/>
              </a:rPr>
              <a:t> </a:t>
            </a:r>
            <a:r>
              <a:rPr lang="en-US" altLang="zh-CN" sz="2400" i="1" dirty="0" err="1" smtClean="0">
                <a:solidFill>
                  <a:srgbClr val="0000FF"/>
                </a:solidFill>
                <a:latin typeface="Palatino Linotype" panose="02040502050505030304" pitchFamily="18" charset="0"/>
              </a:rPr>
              <a:t>Müchen</a:t>
            </a:r>
            <a:r>
              <a:rPr lang="en-US" altLang="zh-CN" sz="2400" i="1" dirty="0">
                <a:solidFill>
                  <a:srgbClr val="0000FF"/>
                </a:solidFill>
                <a:latin typeface="Palatino Linotype" panose="02040502050505030304" pitchFamily="18" charset="0"/>
              </a:rPr>
              <a:t>,</a:t>
            </a:r>
          </a:p>
          <a:p>
            <a:pPr eaLnBrk="1" hangingPunct="1">
              <a:lnSpc>
                <a:spcPct val="120000"/>
              </a:lnSpc>
              <a:buFont typeface="Arial" charset="0"/>
              <a:buNone/>
              <a:defRPr/>
            </a:pPr>
            <a:r>
              <a:rPr lang="en-US" altLang="zh-CN" sz="2400" i="1" dirty="0">
                <a:solidFill>
                  <a:srgbClr val="0000FF"/>
                </a:solidFill>
                <a:latin typeface="Palatino Linotype" panose="02040502050505030304" pitchFamily="18" charset="0"/>
                <a:ea typeface="宋体" panose="02010600030101010101" pitchFamily="2" charset="-122"/>
              </a:rPr>
              <a:t>a</a:t>
            </a:r>
            <a:r>
              <a:rPr lang="en-US" altLang="zh-CN" sz="2400" i="1" dirty="0" smtClean="0">
                <a:solidFill>
                  <a:srgbClr val="0000FF"/>
                </a:solidFill>
                <a:latin typeface="Palatino Linotype" panose="02040502050505030304" pitchFamily="18" charset="0"/>
                <a:ea typeface="宋体" panose="02010600030101010101" pitchFamily="2" charset="-122"/>
              </a:rPr>
              <a:t>nd </a:t>
            </a:r>
            <a:r>
              <a:rPr lang="zh-CN" altLang="en-US" sz="2400" i="1" dirty="0" smtClean="0">
                <a:solidFill>
                  <a:srgbClr val="0000FF"/>
                </a:solidFill>
                <a:latin typeface="Palatino Linotype" panose="02040502050505030304" pitchFamily="18" charset="0"/>
                <a:ea typeface="宋体" panose="02010600030101010101" pitchFamily="2" charset="-122"/>
              </a:rPr>
              <a:t>School </a:t>
            </a:r>
            <a:r>
              <a:rPr lang="zh-CN" altLang="en-US" sz="2400" i="1" dirty="0">
                <a:solidFill>
                  <a:srgbClr val="0000FF"/>
                </a:solidFill>
                <a:latin typeface="Palatino Linotype" panose="02040502050505030304" pitchFamily="18" charset="0"/>
                <a:ea typeface="宋体" panose="02010600030101010101" pitchFamily="2" charset="-122"/>
              </a:rPr>
              <a:t>of Physics</a:t>
            </a:r>
            <a:r>
              <a:rPr lang="en-US" altLang="zh-CN" sz="2400" i="1" dirty="0">
                <a:solidFill>
                  <a:srgbClr val="0000FF"/>
                </a:solidFill>
                <a:latin typeface="Palatino Linotype" panose="02040502050505030304" pitchFamily="18" charset="0"/>
                <a:ea typeface="宋体" panose="02010600030101010101" pitchFamily="2" charset="-122"/>
              </a:rPr>
              <a:t>, </a:t>
            </a:r>
            <a:r>
              <a:rPr lang="zh-CN" altLang="en-US" sz="2400" i="1" dirty="0">
                <a:solidFill>
                  <a:srgbClr val="0000FF"/>
                </a:solidFill>
                <a:latin typeface="Palatino Linotype" panose="02040502050505030304" pitchFamily="18" charset="0"/>
                <a:ea typeface="宋体" panose="02010600030101010101" pitchFamily="2" charset="-122"/>
              </a:rPr>
              <a:t>Peking </a:t>
            </a:r>
            <a:r>
              <a:rPr lang="zh-CN" altLang="en-US" sz="2400" i="1" dirty="0" smtClean="0">
                <a:solidFill>
                  <a:srgbClr val="0000FF"/>
                </a:solidFill>
                <a:latin typeface="Palatino Linotype" panose="02040502050505030304" pitchFamily="18" charset="0"/>
                <a:ea typeface="宋体" panose="02010600030101010101" pitchFamily="2" charset="-122"/>
              </a:rPr>
              <a:t>University</a:t>
            </a:r>
            <a:endParaRPr lang="en-US" altLang="zh-CN" sz="2400" i="1" dirty="0">
              <a:solidFill>
                <a:srgbClr val="0000FF"/>
              </a:solidFill>
              <a:latin typeface="Palatino Linotype" panose="02040502050505030304" pitchFamily="18" charset="0"/>
              <a:ea typeface="宋体" panose="02010600030101010101" pitchFamily="2" charset="-122"/>
            </a:endParaRPr>
          </a:p>
        </p:txBody>
      </p:sp>
      <p:sp>
        <p:nvSpPr>
          <p:cNvPr id="8" name="TextBox 16"/>
          <p:cNvSpPr txBox="1">
            <a:spLocks noChangeArrowheads="1"/>
          </p:cNvSpPr>
          <p:nvPr/>
        </p:nvSpPr>
        <p:spPr bwMode="auto">
          <a:xfrm>
            <a:off x="262487" y="5733256"/>
            <a:ext cx="8611737"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rgbClr val="0000FF"/>
              </a:buClr>
              <a:buSzTx/>
              <a:buFontTx/>
              <a:buNone/>
              <a:tabLst/>
              <a:defRPr/>
            </a:pPr>
            <a:r>
              <a:rPr kumimoji="0" lang="en-US" sz="2200" b="1" u="none" strike="noStrike" kern="1200" cap="none" spc="0" normalizeH="0" baseline="0" noProof="0" dirty="0" smtClean="0">
                <a:ln>
                  <a:noFill/>
                </a:ln>
                <a:solidFill>
                  <a:srgbClr val="0000FF"/>
                </a:solidFill>
                <a:effectLst/>
                <a:uLnTx/>
                <a:uFillTx/>
                <a:latin typeface="Palatino Linotype" panose="02040502050505030304" pitchFamily="18" charset="0"/>
              </a:rPr>
              <a:t>Collaborators:</a:t>
            </a:r>
            <a:r>
              <a:rPr kumimoji="0" lang="en-US" sz="2200" b="1" u="none" strike="noStrike" kern="1200" cap="none" spc="0" normalizeH="0" noProof="0" dirty="0" smtClean="0">
                <a:ln>
                  <a:noFill/>
                </a:ln>
                <a:solidFill>
                  <a:srgbClr val="0000FF"/>
                </a:solidFill>
                <a:effectLst/>
                <a:uLnTx/>
                <a:uFillTx/>
                <a:latin typeface="Palatino Linotype" panose="02040502050505030304" pitchFamily="18" charset="0"/>
              </a:rPr>
              <a:t> </a:t>
            </a:r>
            <a:r>
              <a:rPr lang="en-US" sz="2200" b="1" dirty="0" smtClean="0">
                <a:solidFill>
                  <a:srgbClr val="0000FF"/>
                </a:solidFill>
                <a:latin typeface="Palatino Linotype" panose="02040502050505030304" pitchFamily="18" charset="0"/>
              </a:rPr>
              <a:t>Norbert </a:t>
            </a:r>
            <a:r>
              <a:rPr lang="en-US" sz="2200" b="1" dirty="0">
                <a:solidFill>
                  <a:srgbClr val="0000FF"/>
                </a:solidFill>
                <a:latin typeface="Palatino Linotype" panose="02040502050505030304" pitchFamily="18" charset="0"/>
              </a:rPr>
              <a:t>Kaiser, Ulf-G. </a:t>
            </a:r>
            <a:r>
              <a:rPr lang="en-US" sz="2200" b="1" dirty="0" err="1" smtClean="0">
                <a:solidFill>
                  <a:srgbClr val="0000FF"/>
                </a:solidFill>
                <a:latin typeface="Palatino Linotype" panose="02040502050505030304" pitchFamily="18" charset="0"/>
              </a:rPr>
              <a:t>Meißner</a:t>
            </a:r>
            <a:r>
              <a:rPr lang="en-US" sz="2200" b="1" dirty="0">
                <a:solidFill>
                  <a:srgbClr val="0000FF"/>
                </a:solidFill>
                <a:latin typeface="Palatino Linotype" panose="02040502050505030304" pitchFamily="18" charset="0"/>
              </a:rPr>
              <a:t>, </a:t>
            </a:r>
            <a:r>
              <a:rPr lang="en-US" sz="2200" b="1" dirty="0" err="1">
                <a:solidFill>
                  <a:srgbClr val="0000FF"/>
                </a:solidFill>
                <a:latin typeface="Palatino Linotype" panose="02040502050505030304" pitchFamily="18" charset="0"/>
              </a:rPr>
              <a:t>Jie</a:t>
            </a:r>
            <a:r>
              <a:rPr lang="en-US" sz="2200" b="1" dirty="0">
                <a:solidFill>
                  <a:srgbClr val="0000FF"/>
                </a:solidFill>
                <a:latin typeface="Palatino Linotype" panose="02040502050505030304" pitchFamily="18" charset="0"/>
              </a:rPr>
              <a:t> </a:t>
            </a:r>
            <a:r>
              <a:rPr lang="en-US" sz="2200" b="1" dirty="0" err="1" smtClean="0">
                <a:solidFill>
                  <a:srgbClr val="0000FF"/>
                </a:solidFill>
                <a:latin typeface="Palatino Linotype" panose="02040502050505030304" pitchFamily="18" charset="0"/>
              </a:rPr>
              <a:t>Meng</a:t>
            </a:r>
            <a:endParaRPr lang="en-US" sz="2200" b="1" dirty="0" smtClean="0">
              <a:solidFill>
                <a:srgbClr val="0000FF"/>
              </a:solidFill>
              <a:latin typeface="Palatino Linotype" panose="02040502050505030304" pitchFamily="18" charset="0"/>
            </a:endParaRPr>
          </a:p>
          <a:p>
            <a:pPr lvl="0" eaLnBrk="1" hangingPunct="1">
              <a:spcBef>
                <a:spcPct val="20000"/>
              </a:spcBef>
              <a:buClr>
                <a:srgbClr val="0000FF"/>
              </a:buClr>
              <a:defRPr/>
            </a:pPr>
            <a:r>
              <a:rPr kumimoji="0" lang="en-US" sz="2200" b="1" u="none" strike="noStrike" kern="1200" cap="none" spc="0" normalizeH="0" baseline="0" noProof="0" dirty="0" smtClean="0">
                <a:ln>
                  <a:noFill/>
                </a:ln>
                <a:solidFill>
                  <a:srgbClr val="0000FF"/>
                </a:solidFill>
                <a:effectLst/>
                <a:uLnTx/>
                <a:uFillTx/>
                <a:latin typeface="Palatino Linotype" panose="02040502050505030304" pitchFamily="18" charset="0"/>
              </a:rPr>
              <a:t>Reference:</a:t>
            </a:r>
            <a:r>
              <a:rPr lang="en-US" sz="2200" b="1" dirty="0">
                <a:solidFill>
                  <a:srgbClr val="0000FF"/>
                </a:solidFill>
                <a:latin typeface="Palatino Linotype" panose="02040502050505030304" pitchFamily="18" charset="0"/>
              </a:rPr>
              <a:t> arXiv:1707.04353</a:t>
            </a:r>
            <a:endParaRPr kumimoji="0" lang="en-US" sz="2200" b="1" u="none" strike="noStrike" kern="1200" cap="none" spc="0" normalizeH="0" baseline="0" noProof="0" dirty="0">
              <a:ln>
                <a:noFill/>
              </a:ln>
              <a:solidFill>
                <a:srgbClr val="0000FF"/>
              </a:solidFill>
              <a:effectLst/>
              <a:uLnTx/>
              <a:uFillTx/>
              <a:latin typeface="Palatino Linotype" panose="02040502050505030304" pitchFamily="18" charset="0"/>
            </a:endParaRPr>
          </a:p>
        </p:txBody>
      </p:sp>
      <p:sp>
        <p:nvSpPr>
          <p:cNvPr id="7" name="矩形 3"/>
          <p:cNvSpPr>
            <a:spLocks noChangeArrowheads="1"/>
          </p:cNvSpPr>
          <p:nvPr/>
        </p:nvSpPr>
        <p:spPr bwMode="auto">
          <a:xfrm>
            <a:off x="2907212" y="196624"/>
            <a:ext cx="6201292" cy="89255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altLang="zh-CN" b="1" i="1" dirty="0" smtClean="0">
                <a:solidFill>
                  <a:prstClr val="black"/>
                </a:solidFill>
                <a:latin typeface="Palatino Linotype" panose="02040502050505030304" pitchFamily="18" charset="0"/>
              </a:rPr>
              <a:t>Aug 28th – 31st, 2017, </a:t>
            </a:r>
            <a:r>
              <a:rPr lang="en-US" altLang="zh-CN" b="1" i="1" dirty="0" err="1" smtClean="0">
                <a:solidFill>
                  <a:prstClr val="black"/>
                </a:solidFill>
                <a:latin typeface="Palatino Linotype" panose="02040502050505030304" pitchFamily="18" charset="0"/>
              </a:rPr>
              <a:t>Bejing</a:t>
            </a:r>
            <a:r>
              <a:rPr lang="en-US" altLang="zh-CN" b="1" i="1" dirty="0" smtClean="0">
                <a:solidFill>
                  <a:prstClr val="black"/>
                </a:solidFill>
                <a:latin typeface="Palatino Linotype" panose="02040502050505030304" pitchFamily="18" charset="0"/>
              </a:rPr>
              <a:t>, China</a:t>
            </a:r>
            <a:r>
              <a:rPr lang="en-US" altLang="zh-CN" sz="1600" b="1" i="1" dirty="0" smtClean="0">
                <a:solidFill>
                  <a:prstClr val="black"/>
                </a:solidFill>
                <a:latin typeface="Palatino Linotype" panose="02040502050505030304" pitchFamily="18" charset="0"/>
              </a:rPr>
              <a:t> </a:t>
            </a:r>
            <a:endParaRPr lang="en-US" altLang="zh-CN" sz="1600" b="1" i="1" dirty="0">
              <a:solidFill>
                <a:prstClr val="black"/>
              </a:solidFill>
              <a:latin typeface="Palatino Linotype" panose="02040502050505030304" pitchFamily="18" charset="0"/>
            </a:endParaRPr>
          </a:p>
          <a:p>
            <a:pPr algn="ctr"/>
            <a:endParaRPr lang="en-US" altLang="zh-CN" sz="1600" b="1" i="1" dirty="0" smtClean="0">
              <a:solidFill>
                <a:prstClr val="black"/>
              </a:solidFill>
              <a:latin typeface="Palatino Linotype" panose="02040502050505030304" pitchFamily="18" charset="0"/>
            </a:endParaRPr>
          </a:p>
          <a:p>
            <a:pPr lvl="0" algn="ctr"/>
            <a:r>
              <a:rPr lang="en-US" altLang="zh-CN" b="1" dirty="0" smtClean="0">
                <a:solidFill>
                  <a:srgbClr val="C00000"/>
                </a:solidFill>
                <a:latin typeface="Palatino Linotype" panose="02040502050505030304" pitchFamily="18" charset="0"/>
              </a:rPr>
              <a:t>CRC 110 general meeting of 2017</a:t>
            </a:r>
            <a:endParaRPr lang="en-US" altLang="zh-CN" b="1" dirty="0">
              <a:solidFill>
                <a:srgbClr val="C00000"/>
              </a:solidFill>
              <a:latin typeface="Palatino Linotype" panose="02040502050505030304" pitchFamily="18" charset="0"/>
            </a:endParaRPr>
          </a:p>
        </p:txBody>
      </p:sp>
    </p:spTree>
    <p:extLst>
      <p:ext uri="{BB962C8B-B14F-4D97-AF65-F5344CB8AC3E}">
        <p14:creationId xmlns:p14="http://schemas.microsoft.com/office/powerpoint/2010/main" val="3186893250"/>
      </p:ext>
    </p:extLst>
  </p:cSld>
  <p:clrMapOvr>
    <a:masterClrMapping/>
  </p:clrMapOvr>
  <mc:AlternateContent xmlns:mc="http://schemas.openxmlformats.org/markup-compatibility/2006" xmlns:p14="http://schemas.microsoft.com/office/powerpoint/2010/main">
    <mc:Choice Requires="p14">
      <p:transition spd="slow" p14:dur="2000" advTm="26633"/>
    </mc:Choice>
    <mc:Fallback xmlns="">
      <p:transition spd="slow" advTm="266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2993" y="1838088"/>
            <a:ext cx="842493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a:latin typeface="Palatino Linotype" panose="02040502050505030304" pitchFamily="18" charset="0"/>
                <a:ea typeface="+mn-ea"/>
              </a:rPr>
              <a:t>Introduction</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solidFill>
                  <a:srgbClr val="FF0000"/>
                </a:solidFill>
                <a:latin typeface="Palatino Linotype" panose="02040502050505030304" pitchFamily="18" charset="0"/>
              </a:rPr>
              <a:t>Theoretical framework</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Numerical details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Results and discussions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Summary and perspective </a:t>
            </a:r>
            <a:endParaRPr lang="en-US" altLang="zh-CN" sz="2400" b="1" dirty="0">
              <a:latin typeface="Palatino Linotype" panose="02040502050505030304" pitchFamily="18" charset="0"/>
              <a:ea typeface="+mn-ea"/>
            </a:endParaRPr>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a:latin typeface="Palatino Linotype" panose="02040502050505030304" pitchFamily="18" charset="0"/>
                  <a:cs typeface="+mj-cs"/>
                </a:rPr>
                <a:t>Outline</a:t>
              </a: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122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Procedure</a:t>
            </a:r>
            <a:endParaRPr lang="zh-CN" altLang="en-US" dirty="0"/>
          </a:p>
        </p:txBody>
      </p:sp>
      <p:grpSp>
        <p:nvGrpSpPr>
          <p:cNvPr id="25" name="组合 24"/>
          <p:cNvGrpSpPr/>
          <p:nvPr/>
        </p:nvGrpSpPr>
        <p:grpSpPr>
          <a:xfrm>
            <a:off x="179512" y="1124744"/>
            <a:ext cx="8560567" cy="4708981"/>
            <a:chOff x="403921" y="1124744"/>
            <a:chExt cx="8560567" cy="4708981"/>
          </a:xfrm>
        </p:grpSpPr>
        <p:grpSp>
          <p:nvGrpSpPr>
            <p:cNvPr id="20" name="组合 19"/>
            <p:cNvGrpSpPr/>
            <p:nvPr/>
          </p:nvGrpSpPr>
          <p:grpSpPr>
            <a:xfrm>
              <a:off x="403921" y="1124744"/>
              <a:ext cx="8560567" cy="4708981"/>
              <a:chOff x="363358" y="1068993"/>
              <a:chExt cx="8560567" cy="4708981"/>
            </a:xfrm>
          </p:grpSpPr>
          <p:sp>
            <p:nvSpPr>
              <p:cNvPr id="10" name="文本框 9"/>
              <p:cNvSpPr txBox="1"/>
              <p:nvPr/>
            </p:nvSpPr>
            <p:spPr>
              <a:xfrm>
                <a:off x="363358" y="1068993"/>
                <a:ext cx="8560567" cy="470898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Within an EFT, one proceeds as follows:</a:t>
                </a:r>
              </a:p>
              <a:p>
                <a:pPr marL="742950" lvl="1" indent="-285750" algn="just">
                  <a:lnSpc>
                    <a:spcPct val="150000"/>
                  </a:lnSpc>
                  <a:buFont typeface="Wingdings" panose="05000000000000000000" pitchFamily="2" charset="2"/>
                  <a:buChar char="n"/>
                </a:pPr>
                <a:r>
                  <a:rPr lang="en-US" altLang="zh-CN" b="1" dirty="0" smtClean="0">
                    <a:latin typeface="Palatino Linotype" panose="02040502050505030304" pitchFamily="18" charset="0"/>
                  </a:rPr>
                  <a:t>Identify the relevant symmetries (and pattern of </a:t>
                </a:r>
              </a:p>
              <a:p>
                <a:pPr lvl="1" algn="just">
                  <a:lnSpc>
                    <a:spcPct val="150000"/>
                  </a:lnSpc>
                </a:pPr>
                <a:r>
                  <a:rPr lang="en-US" altLang="zh-CN" b="1" dirty="0">
                    <a:latin typeface="Palatino Linotype" panose="02040502050505030304" pitchFamily="18" charset="0"/>
                  </a:rPr>
                  <a:t> </a:t>
                </a:r>
                <a:r>
                  <a:rPr lang="en-US" altLang="zh-CN" b="1" dirty="0" smtClean="0">
                    <a:latin typeface="Palatino Linotype" panose="02040502050505030304" pitchFamily="18" charset="0"/>
                  </a:rPr>
                  <a:t>    spontaneous symmetry breaking). </a:t>
                </a:r>
              </a:p>
              <a:p>
                <a:pPr lvl="1" algn="just">
                  <a:lnSpc>
                    <a:spcPct val="150000"/>
                  </a:lnSpc>
                </a:pPr>
                <a:r>
                  <a:rPr lang="en-US" altLang="zh-CN" b="1" dirty="0" smtClean="0">
                    <a:latin typeface="Palatino Linotype" panose="02040502050505030304" pitchFamily="18" charset="0"/>
                  </a:rPr>
                  <a:t>             </a:t>
                </a:r>
              </a:p>
              <a:p>
                <a:pPr marL="742950" lvl="1" indent="-285750" algn="just">
                  <a:lnSpc>
                    <a:spcPct val="150000"/>
                  </a:lnSpc>
                  <a:buFont typeface="Wingdings" panose="05000000000000000000" pitchFamily="2" charset="2"/>
                  <a:buChar char="n"/>
                </a:pPr>
                <a:r>
                  <a:rPr lang="en-US" altLang="zh-CN" b="1" dirty="0" smtClean="0">
                    <a:latin typeface="Palatino Linotype" panose="02040502050505030304" pitchFamily="18" charset="0"/>
                  </a:rPr>
                  <a:t>Identify the relevant low-energy degree of freedom.</a:t>
                </a:r>
              </a:p>
              <a:p>
                <a:pPr marL="742950" lvl="1" indent="-285750" algn="just">
                  <a:lnSpc>
                    <a:spcPct val="150000"/>
                  </a:lnSpc>
                  <a:buFont typeface="Wingdings" panose="05000000000000000000" pitchFamily="2" charset="2"/>
                  <a:buChar char="n"/>
                </a:pPr>
                <a:endParaRPr lang="en-US" altLang="zh-CN" b="1" dirty="0" smtClean="0">
                  <a:latin typeface="Palatino Linotype" panose="02040502050505030304" pitchFamily="18" charset="0"/>
                </a:endParaRPr>
              </a:p>
              <a:p>
                <a:pPr marL="742950" lvl="1" indent="-285750" algn="just">
                  <a:lnSpc>
                    <a:spcPct val="150000"/>
                  </a:lnSpc>
                  <a:buFont typeface="Wingdings" panose="05000000000000000000" pitchFamily="2" charset="2"/>
                  <a:buChar char="n"/>
                </a:pPr>
                <a:r>
                  <a:rPr lang="en-US" altLang="zh-CN" b="1" dirty="0" smtClean="0">
                    <a:latin typeface="Palatino Linotype" panose="02040502050505030304" pitchFamily="18" charset="0"/>
                  </a:rPr>
                  <a:t>Identify a separation of scales and introduce a power </a:t>
                </a:r>
              </a:p>
              <a:p>
                <a:pPr lvl="1" algn="just">
                  <a:lnSpc>
                    <a:spcPct val="150000"/>
                  </a:lnSpc>
                </a:pPr>
                <a:r>
                  <a:rPr lang="en-US" altLang="zh-CN" b="1" dirty="0">
                    <a:latin typeface="Palatino Linotype" panose="02040502050505030304" pitchFamily="18" charset="0"/>
                  </a:rPr>
                  <a:t> </a:t>
                </a:r>
                <a:r>
                  <a:rPr lang="en-US" altLang="zh-CN" b="1" dirty="0" smtClean="0">
                    <a:latin typeface="Palatino Linotype" panose="02040502050505030304" pitchFamily="18" charset="0"/>
                  </a:rPr>
                  <a:t>    counting.</a:t>
                </a:r>
              </a:p>
              <a:p>
                <a:pPr marL="742950" lvl="1" indent="-285750" algn="just">
                  <a:lnSpc>
                    <a:spcPct val="150000"/>
                  </a:lnSpc>
                  <a:buFont typeface="Wingdings" panose="05000000000000000000" pitchFamily="2" charset="2"/>
                  <a:buChar char="n"/>
                </a:pPr>
                <a:endParaRPr lang="en-US" altLang="zh-CN" b="1" dirty="0">
                  <a:latin typeface="Palatino Linotype" panose="02040502050505030304" pitchFamily="18" charset="0"/>
                </a:endParaRPr>
              </a:p>
              <a:p>
                <a:pPr lvl="1" algn="just">
                  <a:lnSpc>
                    <a:spcPct val="150000"/>
                  </a:lnSpc>
                </a:pPr>
                <a:endParaRPr lang="en-US" altLang="zh-CN" b="1" dirty="0">
                  <a:latin typeface="Palatino Linotype" panose="02040502050505030304" pitchFamily="18" charset="0"/>
                </a:endParaRPr>
              </a:p>
              <a:p>
                <a:pPr marL="742950" lvl="1" indent="-285750" algn="just">
                  <a:lnSpc>
                    <a:spcPct val="150000"/>
                  </a:lnSpc>
                  <a:buFont typeface="Wingdings" panose="05000000000000000000" pitchFamily="2" charset="2"/>
                  <a:buChar char="n"/>
                </a:pPr>
                <a:r>
                  <a:rPr lang="en-US" altLang="zh-CN" b="1" dirty="0" smtClean="0">
                    <a:latin typeface="Palatino Linotype" panose="02040502050505030304" pitchFamily="18" charset="0"/>
                  </a:rPr>
                  <a:t>Parameterization of </a:t>
                </a:r>
                <a:r>
                  <a:rPr lang="en-US" altLang="zh-CN" b="1" dirty="0" err="1" smtClean="0">
                    <a:latin typeface="Palatino Linotype" panose="02040502050505030304" pitchFamily="18" charset="0"/>
                  </a:rPr>
                  <a:t>Nambu</a:t>
                </a:r>
                <a:r>
                  <a:rPr lang="en-US" altLang="zh-CN" b="1" dirty="0" smtClean="0">
                    <a:latin typeface="Palatino Linotype" panose="02040502050505030304" pitchFamily="18" charset="0"/>
                  </a:rPr>
                  <a:t>-Goldstone mode:</a:t>
                </a:r>
              </a:p>
            </p:txBody>
          </p:sp>
          <p:sp>
            <p:nvSpPr>
              <p:cNvPr id="5" name="右箭头 4"/>
              <p:cNvSpPr/>
              <p:nvPr/>
            </p:nvSpPr>
            <p:spPr>
              <a:xfrm>
                <a:off x="1259632" y="2492896"/>
                <a:ext cx="504056" cy="247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907704" y="2431848"/>
                <a:ext cx="1563248" cy="369332"/>
              </a:xfrm>
              <a:prstGeom prst="rect">
                <a:avLst/>
              </a:prstGeom>
              <a:noFill/>
            </p:spPr>
            <p:txBody>
              <a:bodyPr wrap="none" rtlCol="0">
                <a:spAutoFit/>
              </a:bodyPr>
              <a:lstStyle/>
              <a:p>
                <a:r>
                  <a:rPr lang="en-US" altLang="zh-CN" b="1" dirty="0">
                    <a:solidFill>
                      <a:srgbClr val="0000FF"/>
                    </a:solidFill>
                    <a:latin typeface="Palatino Linotype" panose="02040502050505030304" pitchFamily="18" charset="0"/>
                  </a:rPr>
                  <a:t>D</a:t>
                </a:r>
                <a:r>
                  <a:rPr lang="en-US" altLang="zh-CN" b="1" baseline="-25000" dirty="0">
                    <a:solidFill>
                      <a:srgbClr val="0000FF"/>
                    </a:solidFill>
                    <a:latin typeface="Palatino Linotype" panose="02040502050505030304" pitchFamily="18" charset="0"/>
                  </a:rPr>
                  <a:t>2</a:t>
                </a:r>
                <a:r>
                  <a:rPr lang="en-US" altLang="zh-CN" b="1" dirty="0">
                    <a:solidFill>
                      <a:srgbClr val="0000FF"/>
                    </a:solidFill>
                    <a:latin typeface="Palatino Linotype" panose="02040502050505030304" pitchFamily="18" charset="0"/>
                  </a:rPr>
                  <a:t> symmetry</a:t>
                </a:r>
                <a:endParaRPr lang="zh-CN" altLang="en-US" dirty="0"/>
              </a:p>
            </p:txBody>
          </p:sp>
          <p:sp>
            <p:nvSpPr>
              <p:cNvPr id="16" name="右箭头 15"/>
              <p:cNvSpPr/>
              <p:nvPr/>
            </p:nvSpPr>
            <p:spPr>
              <a:xfrm>
                <a:off x="1259632" y="3304438"/>
                <a:ext cx="504056" cy="247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文本框 16"/>
                  <p:cNvSpPr txBox="1"/>
                  <p:nvPr/>
                </p:nvSpPr>
                <p:spPr>
                  <a:xfrm>
                    <a:off x="1907704" y="3273914"/>
                    <a:ext cx="4198585" cy="369332"/>
                  </a:xfrm>
                  <a:prstGeom prst="rect">
                    <a:avLst/>
                  </a:prstGeom>
                  <a:noFill/>
                </p:spPr>
                <p:txBody>
                  <a:bodyPr wrap="none" rtlCol="0">
                    <a:spAutoFit/>
                  </a:bodyPr>
                  <a:lstStyle/>
                  <a:p>
                    <a:r>
                      <a:rPr lang="en-US" altLang="zh-CN" b="1" dirty="0" smtClean="0">
                        <a:solidFill>
                          <a:srgbClr val="0000FF"/>
                        </a:solidFill>
                        <a:latin typeface="Palatino Linotype" panose="02040502050505030304" pitchFamily="18" charset="0"/>
                      </a:rPr>
                      <a:t>Rotational motion, Euler angles </a:t>
                    </a:r>
                    <a14:m>
                      <m:oMath xmlns:m="http://schemas.openxmlformats.org/officeDocument/2006/math">
                        <m:r>
                          <a:rPr lang="zh-CN" altLang="en-US" b="1" i="1" smtClean="0">
                            <a:solidFill>
                              <a:srgbClr val="0000FF"/>
                            </a:solidFill>
                            <a:latin typeface="Cambria Math" panose="02040503050406030204" pitchFamily="18" charset="0"/>
                          </a:rPr>
                          <m:t>𝜶</m:t>
                        </m:r>
                        <m:r>
                          <a:rPr lang="en-US" altLang="zh-CN" b="1" i="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𝜷</m:t>
                        </m:r>
                        <m:r>
                          <a:rPr lang="en-US" altLang="zh-CN" b="1" i="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𝜸</m:t>
                        </m:r>
                      </m:oMath>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1907704" y="3273914"/>
                    <a:ext cx="4198585" cy="369332"/>
                  </a:xfrm>
                  <a:prstGeom prst="rect">
                    <a:avLst/>
                  </a:prstGeom>
                  <a:blipFill>
                    <a:blip r:embed="rId4"/>
                    <a:stretch>
                      <a:fillRect l="-1306" t="-8197" b="-24590"/>
                    </a:stretch>
                  </a:blipFill>
                </p:spPr>
                <p:txBody>
                  <a:bodyPr/>
                  <a:lstStyle/>
                  <a:p>
                    <a:r>
                      <a:rPr lang="zh-CN" altLang="en-US">
                        <a:noFill/>
                      </a:rPr>
                      <a:t> </a:t>
                    </a:r>
                  </a:p>
                </p:txBody>
              </p:sp>
            </mc:Fallback>
          </mc:AlternateContent>
          <p:sp>
            <p:nvSpPr>
              <p:cNvPr id="18" name="右箭头 17"/>
              <p:cNvSpPr/>
              <p:nvPr/>
            </p:nvSpPr>
            <p:spPr>
              <a:xfrm>
                <a:off x="1259632" y="4597385"/>
                <a:ext cx="504056" cy="247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9" name="对象 18"/>
                  <p:cNvGraphicFramePr>
                    <a:graphicFrameLocks noChangeAspect="1"/>
                  </p:cNvGraphicFramePr>
                  <p:nvPr>
                    <p:extLst>
                      <p:ext uri="{D42A27DB-BD31-4B8C-83A1-F6EECF244321}">
                        <p14:modId xmlns:p14="http://schemas.microsoft.com/office/powerpoint/2010/main" val="4060996877"/>
                      </p:ext>
                    </p:extLst>
                  </p:nvPr>
                </p:nvGraphicFramePr>
                <p:xfrm>
                  <a:off x="2019542" y="4504417"/>
                  <a:ext cx="3584575" cy="381000"/>
                </p:xfrm>
                <a:graphic>
                  <a:graphicData uri="http://schemas.openxmlformats.org/presentationml/2006/ole">
                    <mc:AlternateContent>
                      <mc:Choice xmlns:v="urn:schemas-microsoft-com:vml" Requires="v">
                        <p:oleObj spid="_x0000_s11444" name="Formula" r:id="rId5" imgW="3585240" imgH="381240" progId="Equation.Ribbit">
                          <p:embed/>
                        </p:oleObj>
                      </mc:Choice>
                      <mc:Fallback>
                        <p:oleObj name="Formula" r:id="rId5" imgW="3585240" imgH="381240" progId="Equation.Ribbit">
                          <p:embed/>
                          <p:pic>
                            <p:nvPicPr>
                              <p:cNvPr id="7" name="对象 6"/>
                              <p:cNvPicPr/>
                              <p:nvPr/>
                            </p:nvPicPr>
                            <p:blipFill>
                              <a:blip r:embed="rId6"/>
                              <a:stretch>
                                <a:fillRect/>
                              </a:stretch>
                            </p:blipFill>
                            <p:spPr>
                              <a:xfrm>
                                <a:off x="2019542" y="4504417"/>
                                <a:ext cx="3584575" cy="381000"/>
                              </a:xfrm>
                              <a:prstGeom prst="rect">
                                <a:avLst/>
                              </a:prstGeom>
                            </p:spPr>
                          </p:pic>
                        </p:oleObj>
                      </mc:Fallback>
                    </mc:AlternateContent>
                  </a:graphicData>
                </a:graphic>
              </p:graphicFrame>
            </mc:Choice>
            <mc:Fallback xmlns="">
              <p:graphicFrame>
                <p:nvGraphicFramePr>
                  <p:cNvPr id="19" name="对象 18"/>
                  <p:cNvGraphicFramePr>
                    <a:graphicFrameLocks noChangeAspect="1"/>
                  </p:cNvGraphicFramePr>
                  <p:nvPr>
                    <p:extLst>
                      <p:ext uri="{D42A27DB-BD31-4B8C-83A1-F6EECF244321}">
                        <p14:modId xmlns:p14="http://schemas.microsoft.com/office/powerpoint/2010/main" val="4060996877"/>
                      </p:ext>
                    </p:extLst>
                  </p:nvPr>
                </p:nvGraphicFramePr>
                <p:xfrm>
                  <a:off x="2019542" y="4504417"/>
                  <a:ext cx="3584575" cy="381000"/>
                </p:xfrm>
                <a:graphic>
                  <a:graphicData uri="http://schemas.openxmlformats.org/presentationml/2006/ole">
                    <mc:AlternateContent>
                      <mc:Choice xmlns:v="urn:schemas-microsoft-com:vml" Requires="v">
                        <p:oleObj spid="_x0000_s11274" name="Formula" r:id="rId7" imgW="3585240" imgH="381240" progId="Equation.Ribbit">
                          <p:embed/>
                        </p:oleObj>
                      </mc:Choice>
                      <mc:Fallback>
                        <p:oleObj name="Formula" r:id="rId7" imgW="3585240" imgH="381240" progId="Equation.Ribbit">
                          <p:embed/>
                          <p:pic>
                            <p:nvPicPr>
                              <p:cNvPr id="7" name="对象 6"/>
                              <p:cNvPicPr/>
                              <p:nvPr/>
                            </p:nvPicPr>
                            <p:blipFill>
                              <a:blip r:embed="rId8"/>
                              <a:stretch>
                                <a:fillRect/>
                              </a:stretch>
                            </p:blipFill>
                            <p:spPr>
                              <a:xfrm>
                                <a:off x="2019542" y="4504417"/>
                                <a:ext cx="3584575" cy="381000"/>
                              </a:xfrm>
                              <a:prstGeom prst="rect">
                                <a:avLst/>
                              </a:prstGeom>
                            </p:spPr>
                          </p:pic>
                        </p:oleObj>
                      </mc:Fallback>
                    </mc:AlternateContent>
                  </a:graphicData>
                </a:graphic>
              </p:graphicFrame>
            </mc:Fallback>
          </mc:AlternateContent>
        </p:grpSp>
        <p:sp>
          <p:nvSpPr>
            <p:cNvPr id="22" name="文本框 21"/>
            <p:cNvSpPr txBox="1"/>
            <p:nvPr/>
          </p:nvSpPr>
          <p:spPr>
            <a:xfrm>
              <a:off x="1961238" y="5003884"/>
              <a:ext cx="4707379" cy="369332"/>
            </a:xfrm>
            <a:prstGeom prst="rect">
              <a:avLst/>
            </a:prstGeom>
            <a:noFill/>
          </p:spPr>
          <p:txBody>
            <a:bodyPr wrap="none" rtlCol="0">
              <a:spAutoFit/>
            </a:bodyPr>
            <a:lstStyle/>
            <a:p>
              <a:r>
                <a:rPr lang="en-US" altLang="zh-CN" b="1" dirty="0" smtClean="0">
                  <a:solidFill>
                    <a:srgbClr val="FF0000"/>
                  </a:solidFill>
                </a:rPr>
                <a:t>Vibration energy scale </a:t>
              </a:r>
              <a:r>
                <a:rPr lang="en-US" altLang="zh-CN" b="1" dirty="0" smtClean="0">
                  <a:solidFill>
                    <a:srgbClr val="FF0000"/>
                  </a:solidFill>
                  <a:latin typeface="SymbolPS" panose="05050102010607020607" pitchFamily="18" charset="2"/>
                </a:rPr>
                <a:t>W</a:t>
              </a:r>
              <a:r>
                <a:rPr lang="en-US" altLang="zh-CN" b="1" dirty="0" smtClean="0">
                  <a:solidFill>
                    <a:srgbClr val="FF0000"/>
                  </a:solidFill>
                </a:rPr>
                <a:t> is a large value.</a:t>
              </a:r>
              <a:endParaRPr lang="zh-CN" altLang="en-US" b="1" dirty="0">
                <a:solidFill>
                  <a:srgbClr val="FF0000"/>
                </a:solidFill>
              </a:endParaRPr>
            </a:p>
          </p:txBody>
        </p:sp>
      </p:grpSp>
      <p:sp>
        <p:nvSpPr>
          <p:cNvPr id="23" name="圆角矩形 22"/>
          <p:cNvSpPr/>
          <p:nvPr/>
        </p:nvSpPr>
        <p:spPr>
          <a:xfrm>
            <a:off x="723221" y="5805264"/>
            <a:ext cx="8192409" cy="809157"/>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4" name="对象 23"/>
          <p:cNvGraphicFramePr>
            <a:graphicFrameLocks noChangeAspect="1"/>
          </p:cNvGraphicFramePr>
          <p:nvPr>
            <p:extLst>
              <p:ext uri="{D42A27DB-BD31-4B8C-83A1-F6EECF244321}">
                <p14:modId xmlns:p14="http://schemas.microsoft.com/office/powerpoint/2010/main" val="2865148511"/>
              </p:ext>
            </p:extLst>
          </p:nvPr>
        </p:nvGraphicFramePr>
        <p:xfrm>
          <a:off x="1184842" y="6061825"/>
          <a:ext cx="7269163" cy="341313"/>
        </p:xfrm>
        <a:graphic>
          <a:graphicData uri="http://schemas.openxmlformats.org/presentationml/2006/ole">
            <mc:AlternateContent xmlns:mc="http://schemas.openxmlformats.org/markup-compatibility/2006">
              <mc:Choice xmlns:v="urn:schemas-microsoft-com:vml" Requires="v">
                <p:oleObj spid="_x0000_s11445" name="Formula" r:id="rId9" imgW="7268400" imgH="341640" progId="Equation.Ribbit">
                  <p:embed/>
                </p:oleObj>
              </mc:Choice>
              <mc:Fallback>
                <p:oleObj name="Formula" r:id="rId9" imgW="7268400" imgH="341640" progId="Equation.Ribbit">
                  <p:embed/>
                  <p:pic>
                    <p:nvPicPr>
                      <p:cNvPr id="3" name="对象 2"/>
                      <p:cNvPicPr/>
                      <p:nvPr/>
                    </p:nvPicPr>
                    <p:blipFill>
                      <a:blip r:embed="rId10"/>
                      <a:stretch>
                        <a:fillRect/>
                      </a:stretch>
                    </p:blipFill>
                    <p:spPr>
                      <a:xfrm>
                        <a:off x="1184842" y="6061825"/>
                        <a:ext cx="7269163" cy="341313"/>
                      </a:xfrm>
                      <a:prstGeom prst="rect">
                        <a:avLst/>
                      </a:prstGeom>
                    </p:spPr>
                  </p:pic>
                </p:oleObj>
              </mc:Fallback>
            </mc:AlternateContent>
          </a:graphicData>
        </a:graphic>
      </p:graphicFrame>
      <p:pic>
        <p:nvPicPr>
          <p:cNvPr id="21" name="图片 20"/>
          <p:cNvPicPr>
            <a:picLocks noChangeAspect="1"/>
          </p:cNvPicPr>
          <p:nvPr/>
        </p:nvPicPr>
        <p:blipFill rotWithShape="1">
          <a:blip r:embed="rId11" cstate="print">
            <a:extLst>
              <a:ext uri="{28A0092B-C50C-407E-A947-70E740481C1C}">
                <a14:useLocalDpi xmlns:a14="http://schemas.microsoft.com/office/drawing/2010/main" val="0"/>
              </a:ext>
            </a:extLst>
          </a:blip>
          <a:srcRect t="5016" r="62314" b="10197"/>
          <a:stretch/>
        </p:blipFill>
        <p:spPr>
          <a:xfrm>
            <a:off x="6891078" y="1257310"/>
            <a:ext cx="2001402" cy="2011680"/>
          </a:xfrm>
          <a:prstGeom prst="rect">
            <a:avLst/>
          </a:prstGeom>
        </p:spPr>
      </p:pic>
    </p:spTree>
    <p:extLst>
      <p:ext uri="{BB962C8B-B14F-4D97-AF65-F5344CB8AC3E}">
        <p14:creationId xmlns:p14="http://schemas.microsoft.com/office/powerpoint/2010/main" val="362414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Effective </a:t>
            </a:r>
            <a:r>
              <a:rPr lang="en-US" altLang="zh-CN" dirty="0" err="1" smtClean="0"/>
              <a:t>Lagrangian</a:t>
            </a:r>
            <a:endParaRPr lang="zh-CN" altLang="en-US" dirty="0"/>
          </a:p>
        </p:txBody>
      </p:sp>
      <p:sp>
        <p:nvSpPr>
          <p:cNvPr id="3" name="文本框 2"/>
          <p:cNvSpPr txBox="1"/>
          <p:nvPr/>
        </p:nvSpPr>
        <p:spPr>
          <a:xfrm>
            <a:off x="371743" y="1049922"/>
            <a:ext cx="8560567" cy="88562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Nonlinear realization of NG modes</a:t>
            </a:r>
            <a:r>
              <a:rPr lang="en-US" altLang="zh-CN" sz="2000" b="1" dirty="0">
                <a:solidFill>
                  <a:srgbClr val="0000FF"/>
                </a:solidFill>
                <a:latin typeface="Palatino Linotype" panose="02040502050505030304" pitchFamily="18" charset="0"/>
              </a:rPr>
              <a:t>: </a:t>
            </a:r>
            <a:r>
              <a:rPr lang="en-US" altLang="zh-CN" sz="1600" b="1" i="1" dirty="0">
                <a:solidFill>
                  <a:srgbClr val="00B050"/>
                </a:solidFill>
                <a:latin typeface="Palatino Linotype" panose="02040502050505030304" pitchFamily="18" charset="0"/>
              </a:rPr>
              <a:t>Weinberg1968PR, Coleman1969PR, Callan1969PR</a:t>
            </a:r>
            <a:endParaRPr lang="en-US" altLang="zh-CN" sz="1400" b="1" i="1" dirty="0" smtClean="0">
              <a:solidFill>
                <a:srgbClr val="00B050"/>
              </a:solidFill>
              <a:latin typeface="Palatino Linotype" panose="02040502050505030304" pitchFamily="18" charset="0"/>
            </a:endParaRPr>
          </a:p>
        </p:txBody>
      </p:sp>
      <p:sp>
        <p:nvSpPr>
          <p:cNvPr id="4" name="圆角矩形 3"/>
          <p:cNvSpPr/>
          <p:nvPr/>
        </p:nvSpPr>
        <p:spPr>
          <a:xfrm>
            <a:off x="723221" y="1971771"/>
            <a:ext cx="8192409" cy="809157"/>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291477977"/>
              </p:ext>
            </p:extLst>
          </p:nvPr>
        </p:nvGraphicFramePr>
        <p:xfrm>
          <a:off x="2908300" y="2132856"/>
          <a:ext cx="3821113" cy="381000"/>
        </p:xfrm>
        <a:graphic>
          <a:graphicData uri="http://schemas.openxmlformats.org/presentationml/2006/ole">
            <mc:AlternateContent xmlns:mc="http://schemas.openxmlformats.org/markup-compatibility/2006">
              <mc:Choice xmlns:v="urn:schemas-microsoft-com:vml" Requires="v">
                <p:oleObj spid="_x0000_s14364" name="Formula" r:id="rId4" imgW="3821760" imgH="381240" progId="Equation.Ribbit">
                  <p:embed/>
                </p:oleObj>
              </mc:Choice>
              <mc:Fallback>
                <p:oleObj name="Formula" r:id="rId4" imgW="3821760" imgH="381240" progId="Equation.Ribbit">
                  <p:embed/>
                  <p:pic>
                    <p:nvPicPr>
                      <p:cNvPr id="3" name="对象 2"/>
                      <p:cNvPicPr/>
                      <p:nvPr/>
                    </p:nvPicPr>
                    <p:blipFill>
                      <a:blip r:embed="rId5"/>
                      <a:stretch>
                        <a:fillRect/>
                      </a:stretch>
                    </p:blipFill>
                    <p:spPr>
                      <a:xfrm>
                        <a:off x="2908300" y="2132856"/>
                        <a:ext cx="3821113" cy="381000"/>
                      </a:xfrm>
                      <a:prstGeom prst="rect">
                        <a:avLst/>
                      </a:prstGeom>
                    </p:spPr>
                  </p:pic>
                </p:oleObj>
              </mc:Fallback>
            </mc:AlternateContent>
          </a:graphicData>
        </a:graphic>
      </p:graphicFrame>
      <p:sp>
        <p:nvSpPr>
          <p:cNvPr id="6" name="右箭头 5"/>
          <p:cNvSpPr/>
          <p:nvPr/>
        </p:nvSpPr>
        <p:spPr>
          <a:xfrm rot="5400000">
            <a:off x="4634414" y="2816932"/>
            <a:ext cx="360040" cy="432048"/>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18230" y="3243212"/>
            <a:ext cx="8192409" cy="1553940"/>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58590864"/>
              </p:ext>
            </p:extLst>
          </p:nvPr>
        </p:nvGraphicFramePr>
        <p:xfrm>
          <a:off x="1918687" y="3382563"/>
          <a:ext cx="3575050" cy="1223962"/>
        </p:xfrm>
        <a:graphic>
          <a:graphicData uri="http://schemas.openxmlformats.org/presentationml/2006/ole">
            <mc:AlternateContent xmlns:mc="http://schemas.openxmlformats.org/markup-compatibility/2006">
              <mc:Choice xmlns:v="urn:schemas-microsoft-com:vml" Requires="v">
                <p:oleObj spid="_x0000_s14365" name="Formula" r:id="rId6" imgW="3575160" imgH="1223280" progId="Equation.Ribbit">
                  <p:embed/>
                </p:oleObj>
              </mc:Choice>
              <mc:Fallback>
                <p:oleObj name="Formula" r:id="rId6" imgW="3575160" imgH="1223280" progId="Equation.Ribbit">
                  <p:embed/>
                  <p:pic>
                    <p:nvPicPr>
                      <p:cNvPr id="5" name="对象 4"/>
                      <p:cNvPicPr/>
                      <p:nvPr/>
                    </p:nvPicPr>
                    <p:blipFill>
                      <a:blip r:embed="rId7"/>
                      <a:stretch>
                        <a:fillRect/>
                      </a:stretch>
                    </p:blipFill>
                    <p:spPr>
                      <a:xfrm>
                        <a:off x="1918687" y="3382563"/>
                        <a:ext cx="3575050" cy="1223962"/>
                      </a:xfrm>
                      <a:prstGeom prst="rect">
                        <a:avLst/>
                      </a:prstGeom>
                    </p:spPr>
                  </p:pic>
                </p:oleObj>
              </mc:Fallback>
            </mc:AlternateContent>
          </a:graphicData>
        </a:graphic>
      </p:graphicFrame>
      <p:sp>
        <p:nvSpPr>
          <p:cNvPr id="9" name="文本框 8"/>
          <p:cNvSpPr txBox="1"/>
          <p:nvPr/>
        </p:nvSpPr>
        <p:spPr>
          <a:xfrm>
            <a:off x="376044" y="4941168"/>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err="1" smtClean="0">
                <a:solidFill>
                  <a:srgbClr val="0000FF"/>
                </a:solidFill>
                <a:latin typeface="Palatino Linotype" panose="02040502050505030304" pitchFamily="18" charset="0"/>
              </a:rPr>
              <a:t>Lagrangian</a:t>
            </a:r>
            <a:r>
              <a:rPr lang="en-US" altLang="zh-CN" sz="2000" b="1" dirty="0" smtClean="0">
                <a:solidFill>
                  <a:srgbClr val="0000FF"/>
                </a:solidFill>
                <a:latin typeface="Palatino Linotype" panose="02040502050505030304" pitchFamily="18" charset="0"/>
              </a:rPr>
              <a:t>:</a:t>
            </a:r>
            <a:endParaRPr lang="en-US" altLang="zh-CN" b="1" dirty="0" smtClean="0">
              <a:latin typeface="Palatino Linotype" panose="02040502050505030304" pitchFamily="18" charset="0"/>
            </a:endParaRPr>
          </a:p>
        </p:txBody>
      </p:sp>
      <p:sp>
        <p:nvSpPr>
          <p:cNvPr id="10" name="圆角矩形 9"/>
          <p:cNvSpPr/>
          <p:nvPr/>
        </p:nvSpPr>
        <p:spPr>
          <a:xfrm>
            <a:off x="718229" y="5598602"/>
            <a:ext cx="8192409" cy="979923"/>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2454083148"/>
              </p:ext>
            </p:extLst>
          </p:nvPr>
        </p:nvGraphicFramePr>
        <p:xfrm>
          <a:off x="2359025" y="5798715"/>
          <a:ext cx="4843463" cy="635000"/>
        </p:xfrm>
        <a:graphic>
          <a:graphicData uri="http://schemas.openxmlformats.org/presentationml/2006/ole">
            <mc:AlternateContent xmlns:mc="http://schemas.openxmlformats.org/markup-compatibility/2006">
              <mc:Choice xmlns:v="urn:schemas-microsoft-com:vml" Requires="v">
                <p:oleObj spid="_x0000_s14366" name="Formula" r:id="rId8" imgW="4842720" imgH="635040" progId="Equation.Ribbit">
                  <p:embed/>
                </p:oleObj>
              </mc:Choice>
              <mc:Fallback>
                <p:oleObj name="Formula" r:id="rId8" imgW="4842720" imgH="635040" progId="Equation.Ribbit">
                  <p:embed/>
                  <p:pic>
                    <p:nvPicPr>
                      <p:cNvPr id="5" name="对象 4"/>
                      <p:cNvPicPr/>
                      <p:nvPr/>
                    </p:nvPicPr>
                    <p:blipFill>
                      <a:blip r:embed="rId9"/>
                      <a:stretch>
                        <a:fillRect/>
                      </a:stretch>
                    </p:blipFill>
                    <p:spPr>
                      <a:xfrm>
                        <a:off x="2359025" y="5798715"/>
                        <a:ext cx="4843463" cy="635000"/>
                      </a:xfrm>
                      <a:prstGeom prst="rect">
                        <a:avLst/>
                      </a:prstGeom>
                    </p:spPr>
                  </p:pic>
                </p:oleObj>
              </mc:Fallback>
            </mc:AlternateContent>
          </a:graphicData>
        </a:graphic>
      </p:graphicFrame>
      <p:sp>
        <p:nvSpPr>
          <p:cNvPr id="12" name="文本框 11"/>
          <p:cNvSpPr txBox="1"/>
          <p:nvPr/>
        </p:nvSpPr>
        <p:spPr>
          <a:xfrm>
            <a:off x="5483779" y="4357522"/>
            <a:ext cx="3429144" cy="369332"/>
          </a:xfrm>
          <a:prstGeom prst="rect">
            <a:avLst/>
          </a:prstGeom>
          <a:noFill/>
        </p:spPr>
        <p:txBody>
          <a:bodyPr wrap="none" rtlCol="0">
            <a:spAutoFit/>
          </a:bodyPr>
          <a:lstStyle/>
          <a:p>
            <a:r>
              <a:rPr lang="en-US" altLang="zh-CN" b="1" dirty="0">
                <a:solidFill>
                  <a:srgbClr val="FF0000"/>
                </a:solidFill>
              </a:rPr>
              <a:t>Euler’s kinematical </a:t>
            </a:r>
            <a:r>
              <a:rPr lang="en-US" altLang="zh-CN" b="1" dirty="0" smtClean="0">
                <a:solidFill>
                  <a:srgbClr val="FF0000"/>
                </a:solidFill>
              </a:rPr>
              <a:t>equations</a:t>
            </a:r>
            <a:endParaRPr lang="zh-CN" altLang="en-US" b="1" dirty="0">
              <a:solidFill>
                <a:srgbClr val="FF0000"/>
              </a:solidFill>
            </a:endParaRPr>
          </a:p>
        </p:txBody>
      </p:sp>
    </p:spTree>
    <p:extLst>
      <p:ext uri="{BB962C8B-B14F-4D97-AF65-F5344CB8AC3E}">
        <p14:creationId xmlns:p14="http://schemas.microsoft.com/office/powerpoint/2010/main" val="2040193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Canonical momenta</a:t>
            </a:r>
            <a:endParaRPr lang="zh-CN" altLang="en-US" dirty="0"/>
          </a:p>
        </p:txBody>
      </p:sp>
      <p:sp>
        <p:nvSpPr>
          <p:cNvPr id="3" name="文本框 2"/>
          <p:cNvSpPr txBox="1"/>
          <p:nvPr/>
        </p:nvSpPr>
        <p:spPr>
          <a:xfrm>
            <a:off x="371743" y="1049922"/>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Canonical momenta:</a:t>
            </a:r>
            <a:endParaRPr lang="en-US" altLang="zh-CN" b="1" dirty="0" smtClean="0">
              <a:latin typeface="Palatino Linotype" panose="02040502050505030304" pitchFamily="18" charset="0"/>
            </a:endParaRPr>
          </a:p>
        </p:txBody>
      </p:sp>
      <p:sp>
        <p:nvSpPr>
          <p:cNvPr id="4" name="圆角矩形 3"/>
          <p:cNvSpPr/>
          <p:nvPr/>
        </p:nvSpPr>
        <p:spPr>
          <a:xfrm>
            <a:off x="718230" y="1682599"/>
            <a:ext cx="8192409" cy="2250457"/>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900638000"/>
              </p:ext>
            </p:extLst>
          </p:nvPr>
        </p:nvGraphicFramePr>
        <p:xfrm>
          <a:off x="1665288" y="1826615"/>
          <a:ext cx="6296025" cy="1998663"/>
        </p:xfrm>
        <a:graphic>
          <a:graphicData uri="http://schemas.openxmlformats.org/presentationml/2006/ole">
            <mc:AlternateContent xmlns:mc="http://schemas.openxmlformats.org/markup-compatibility/2006">
              <mc:Choice xmlns:v="urn:schemas-microsoft-com:vml" Requires="v">
                <p:oleObj spid="_x0000_s5816" name="Formula" r:id="rId4" imgW="6296760" imgH="1998000" progId="Equation.Ribbit">
                  <p:embed/>
                </p:oleObj>
              </mc:Choice>
              <mc:Fallback>
                <p:oleObj name="Formula" r:id="rId4" imgW="6296760" imgH="1998000" progId="Equation.Ribbit">
                  <p:embed/>
                  <p:pic>
                    <p:nvPicPr>
                      <p:cNvPr id="5" name="对象 4"/>
                      <p:cNvPicPr/>
                      <p:nvPr/>
                    </p:nvPicPr>
                    <p:blipFill>
                      <a:blip r:embed="rId5"/>
                      <a:stretch>
                        <a:fillRect/>
                      </a:stretch>
                    </p:blipFill>
                    <p:spPr>
                      <a:xfrm>
                        <a:off x="1665288" y="1826615"/>
                        <a:ext cx="6296025" cy="1998663"/>
                      </a:xfrm>
                      <a:prstGeom prst="rect">
                        <a:avLst/>
                      </a:prstGeom>
                    </p:spPr>
                  </p:pic>
                </p:oleObj>
              </mc:Fallback>
            </mc:AlternateContent>
          </a:graphicData>
        </a:graphic>
      </p:graphicFrame>
      <p:sp>
        <p:nvSpPr>
          <p:cNvPr id="6" name="文本框 5"/>
          <p:cNvSpPr txBox="1"/>
          <p:nvPr/>
        </p:nvSpPr>
        <p:spPr>
          <a:xfrm>
            <a:off x="524143" y="3933056"/>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General velocity:</a:t>
            </a:r>
            <a:endParaRPr lang="en-US" altLang="zh-CN" b="1" dirty="0" smtClean="0">
              <a:latin typeface="Palatino Linotype" panose="02040502050505030304" pitchFamily="18" charset="0"/>
            </a:endParaRPr>
          </a:p>
        </p:txBody>
      </p:sp>
      <p:sp>
        <p:nvSpPr>
          <p:cNvPr id="7" name="圆角矩形 6"/>
          <p:cNvSpPr/>
          <p:nvPr/>
        </p:nvSpPr>
        <p:spPr>
          <a:xfrm>
            <a:off x="718228" y="4511934"/>
            <a:ext cx="8192409" cy="2085418"/>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332615733"/>
              </p:ext>
            </p:extLst>
          </p:nvPr>
        </p:nvGraphicFramePr>
        <p:xfrm>
          <a:off x="1057926" y="4709749"/>
          <a:ext cx="7493000" cy="1704975"/>
        </p:xfrm>
        <a:graphic>
          <a:graphicData uri="http://schemas.openxmlformats.org/presentationml/2006/ole">
            <mc:AlternateContent xmlns:mc="http://schemas.openxmlformats.org/markup-compatibility/2006">
              <mc:Choice xmlns:v="urn:schemas-microsoft-com:vml" Requires="v">
                <p:oleObj spid="_x0000_s5817" name="Formula" r:id="rId6" imgW="7493040" imgH="1704600" progId="Equation.Ribbit">
                  <p:embed/>
                </p:oleObj>
              </mc:Choice>
              <mc:Fallback>
                <p:oleObj name="Formula" r:id="rId6" imgW="7493040" imgH="1704600" progId="Equation.Ribbit">
                  <p:embed/>
                  <p:pic>
                    <p:nvPicPr>
                      <p:cNvPr id="5" name="对象 4"/>
                      <p:cNvPicPr/>
                      <p:nvPr/>
                    </p:nvPicPr>
                    <p:blipFill>
                      <a:blip r:embed="rId7"/>
                      <a:stretch>
                        <a:fillRect/>
                      </a:stretch>
                    </p:blipFill>
                    <p:spPr>
                      <a:xfrm>
                        <a:off x="1057926" y="4709749"/>
                        <a:ext cx="7493000" cy="1704975"/>
                      </a:xfrm>
                      <a:prstGeom prst="rect">
                        <a:avLst/>
                      </a:prstGeom>
                    </p:spPr>
                  </p:pic>
                </p:oleObj>
              </mc:Fallback>
            </mc:AlternateContent>
          </a:graphicData>
        </a:graphic>
      </p:graphicFrame>
    </p:spTree>
    <p:extLst>
      <p:ext uri="{BB962C8B-B14F-4D97-AF65-F5344CB8AC3E}">
        <p14:creationId xmlns:p14="http://schemas.microsoft.com/office/powerpoint/2010/main" val="7957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Effective Hamiltonian</a:t>
            </a:r>
            <a:endParaRPr lang="zh-CN" altLang="en-US" dirty="0"/>
          </a:p>
        </p:txBody>
      </p:sp>
      <p:sp>
        <p:nvSpPr>
          <p:cNvPr id="3" name="文本框 2"/>
          <p:cNvSpPr txBox="1"/>
          <p:nvPr/>
        </p:nvSpPr>
        <p:spPr>
          <a:xfrm>
            <a:off x="371743" y="1049922"/>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Effective Hamiltonian: by </a:t>
            </a:r>
            <a:r>
              <a:rPr lang="en-US" altLang="zh-CN" sz="2000" b="1" dirty="0" err="1" smtClean="0">
                <a:solidFill>
                  <a:srgbClr val="0000FF"/>
                </a:solidFill>
                <a:latin typeface="Palatino Linotype" panose="02040502050505030304" pitchFamily="18" charset="0"/>
              </a:rPr>
              <a:t>Lengenre</a:t>
            </a:r>
            <a:r>
              <a:rPr lang="en-US" altLang="zh-CN" sz="2000" b="1" dirty="0" smtClean="0">
                <a:solidFill>
                  <a:srgbClr val="0000FF"/>
                </a:solidFill>
                <a:latin typeface="Palatino Linotype" panose="02040502050505030304" pitchFamily="18" charset="0"/>
              </a:rPr>
              <a:t> transformation</a:t>
            </a:r>
            <a:endParaRPr lang="en-US" altLang="zh-CN" b="1" dirty="0" smtClean="0">
              <a:latin typeface="Palatino Linotype" panose="02040502050505030304" pitchFamily="18" charset="0"/>
            </a:endParaRPr>
          </a:p>
        </p:txBody>
      </p:sp>
      <p:sp>
        <p:nvSpPr>
          <p:cNvPr id="4" name="圆角矩形 3"/>
          <p:cNvSpPr/>
          <p:nvPr/>
        </p:nvSpPr>
        <p:spPr>
          <a:xfrm>
            <a:off x="718230" y="1682599"/>
            <a:ext cx="8192409" cy="2682505"/>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873766188"/>
              </p:ext>
            </p:extLst>
          </p:nvPr>
        </p:nvGraphicFramePr>
        <p:xfrm>
          <a:off x="1673225" y="1886570"/>
          <a:ext cx="6281738" cy="2622550"/>
        </p:xfrm>
        <a:graphic>
          <a:graphicData uri="http://schemas.openxmlformats.org/presentationml/2006/ole">
            <mc:AlternateContent xmlns:mc="http://schemas.openxmlformats.org/markup-compatibility/2006">
              <mc:Choice xmlns:v="urn:schemas-microsoft-com:vml" Requires="v">
                <p:oleObj spid="_x0000_s6827" name="Formula" r:id="rId4" imgW="6281640" imgH="2622600" progId="Equation.Ribbit">
                  <p:embed/>
                </p:oleObj>
              </mc:Choice>
              <mc:Fallback>
                <p:oleObj name="Formula" r:id="rId4" imgW="6281640" imgH="2622600" progId="Equation.Ribbit">
                  <p:embed/>
                  <p:pic>
                    <p:nvPicPr>
                      <p:cNvPr id="5" name="对象 4"/>
                      <p:cNvPicPr/>
                      <p:nvPr/>
                    </p:nvPicPr>
                    <p:blipFill>
                      <a:blip r:embed="rId5"/>
                      <a:stretch>
                        <a:fillRect/>
                      </a:stretch>
                    </p:blipFill>
                    <p:spPr>
                      <a:xfrm>
                        <a:off x="1673225" y="1886570"/>
                        <a:ext cx="6281738" cy="2622550"/>
                      </a:xfrm>
                      <a:prstGeom prst="rect">
                        <a:avLst/>
                      </a:prstGeom>
                    </p:spPr>
                  </p:pic>
                </p:oleObj>
              </mc:Fallback>
            </mc:AlternateContent>
          </a:graphicData>
        </a:graphic>
      </p:graphicFrame>
      <p:sp>
        <p:nvSpPr>
          <p:cNvPr id="6" name="右箭头 5"/>
          <p:cNvSpPr/>
          <p:nvPr/>
        </p:nvSpPr>
        <p:spPr>
          <a:xfrm rot="5400000">
            <a:off x="4634074" y="4482408"/>
            <a:ext cx="360040" cy="432048"/>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38522" y="5013176"/>
            <a:ext cx="8192409" cy="1025181"/>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522466891"/>
              </p:ext>
            </p:extLst>
          </p:nvPr>
        </p:nvGraphicFramePr>
        <p:xfrm>
          <a:off x="3249613" y="5157741"/>
          <a:ext cx="3170237" cy="736600"/>
        </p:xfrm>
        <a:graphic>
          <a:graphicData uri="http://schemas.openxmlformats.org/presentationml/2006/ole">
            <mc:AlternateContent xmlns:mc="http://schemas.openxmlformats.org/markup-compatibility/2006">
              <mc:Choice xmlns:v="urn:schemas-microsoft-com:vml" Requires="v">
                <p:oleObj spid="_x0000_s6828" name="Formula" r:id="rId6" imgW="3170160" imgH="736920" progId="Equation.Ribbit">
                  <p:embed/>
                </p:oleObj>
              </mc:Choice>
              <mc:Fallback>
                <p:oleObj name="Formula" r:id="rId6" imgW="3170160" imgH="736920" progId="Equation.Ribbit">
                  <p:embed/>
                  <p:pic>
                    <p:nvPicPr>
                      <p:cNvPr id="5" name="对象 4"/>
                      <p:cNvPicPr/>
                      <p:nvPr/>
                    </p:nvPicPr>
                    <p:blipFill>
                      <a:blip r:embed="rId7"/>
                      <a:stretch>
                        <a:fillRect/>
                      </a:stretch>
                    </p:blipFill>
                    <p:spPr>
                      <a:xfrm>
                        <a:off x="3249613" y="5157741"/>
                        <a:ext cx="3170237" cy="736600"/>
                      </a:xfrm>
                      <a:prstGeom prst="rect">
                        <a:avLst/>
                      </a:prstGeom>
                    </p:spPr>
                  </p:pic>
                </p:oleObj>
              </mc:Fallback>
            </mc:AlternateContent>
          </a:graphicData>
        </a:graphic>
      </p:graphicFrame>
      <p:sp>
        <p:nvSpPr>
          <p:cNvPr id="9" name="文本框 8"/>
          <p:cNvSpPr txBox="1"/>
          <p:nvPr/>
        </p:nvSpPr>
        <p:spPr>
          <a:xfrm>
            <a:off x="4031984" y="6173081"/>
            <a:ext cx="4775731" cy="369332"/>
          </a:xfrm>
          <a:prstGeom prst="rect">
            <a:avLst/>
          </a:prstGeom>
          <a:noFill/>
        </p:spPr>
        <p:txBody>
          <a:bodyPr wrap="none" rtlCol="0">
            <a:spAutoFit/>
          </a:bodyPr>
          <a:lstStyle/>
          <a:p>
            <a:r>
              <a:rPr lang="en-US" altLang="zh-CN" b="1" dirty="0" err="1" smtClean="0">
                <a:solidFill>
                  <a:srgbClr val="FF0000"/>
                </a:solidFill>
              </a:rPr>
              <a:t>Triaxial</a:t>
            </a:r>
            <a:r>
              <a:rPr lang="en-US" altLang="zh-CN" b="1" dirty="0" smtClean="0">
                <a:solidFill>
                  <a:srgbClr val="FF0000"/>
                </a:solidFill>
              </a:rPr>
              <a:t> rotor model: </a:t>
            </a:r>
            <a:r>
              <a:rPr lang="en-US" altLang="zh-CN" b="1" dirty="0" smtClean="0">
                <a:solidFill>
                  <a:srgbClr val="00B050"/>
                </a:solidFill>
              </a:rPr>
              <a:t>Bohr&amp;Mottelson1975</a:t>
            </a:r>
            <a:endParaRPr lang="zh-CN" altLang="en-US" b="1" dirty="0">
              <a:solidFill>
                <a:srgbClr val="00B050"/>
              </a:solidFill>
            </a:endParaRPr>
          </a:p>
        </p:txBody>
      </p:sp>
    </p:spTree>
    <p:extLst>
      <p:ext uri="{BB962C8B-B14F-4D97-AF65-F5344CB8AC3E}">
        <p14:creationId xmlns:p14="http://schemas.microsoft.com/office/powerpoint/2010/main" val="35983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Next-to-leading order</a:t>
            </a:r>
            <a:endParaRPr lang="zh-CN" altLang="en-US" dirty="0"/>
          </a:p>
        </p:txBody>
      </p:sp>
      <p:sp>
        <p:nvSpPr>
          <p:cNvPr id="3" name="文本框 2"/>
          <p:cNvSpPr txBox="1"/>
          <p:nvPr/>
        </p:nvSpPr>
        <p:spPr>
          <a:xfrm>
            <a:off x="371743" y="908720"/>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Next-to-leading order: (</a:t>
            </a:r>
            <a:r>
              <a:rPr lang="en-US" altLang="zh-CN" sz="2000" b="1" dirty="0" smtClean="0">
                <a:solidFill>
                  <a:srgbClr val="0000FF"/>
                </a:solidFill>
                <a:latin typeface="SymbolPS" panose="05050102010607020607" pitchFamily="18" charset="2"/>
              </a:rPr>
              <a:t>x</a:t>
            </a:r>
            <a:r>
              <a:rPr lang="en-US" altLang="zh-CN" sz="2000" b="1" dirty="0" smtClean="0">
                <a:solidFill>
                  <a:srgbClr val="0000FF"/>
                </a:solidFill>
                <a:latin typeface="Palatino Linotype" panose="02040502050505030304" pitchFamily="18" charset="0"/>
              </a:rPr>
              <a:t>/</a:t>
            </a:r>
            <a:r>
              <a:rPr lang="en-US" altLang="zh-CN" sz="2000" b="1" dirty="0" smtClean="0">
                <a:solidFill>
                  <a:srgbClr val="0000FF"/>
                </a:solidFill>
                <a:latin typeface="SymbolPS" panose="05050102010607020607" pitchFamily="18" charset="2"/>
              </a:rPr>
              <a:t>W</a:t>
            </a:r>
            <a:r>
              <a:rPr lang="en-US" altLang="zh-CN" sz="2000" b="1" dirty="0" smtClean="0">
                <a:solidFill>
                  <a:srgbClr val="0000FF"/>
                </a:solidFill>
                <a:latin typeface="Palatino Linotype" panose="02040502050505030304" pitchFamily="18" charset="0"/>
              </a:rPr>
              <a:t>)</a:t>
            </a:r>
            <a:r>
              <a:rPr lang="en-US" altLang="zh-CN" sz="2000" b="1" baseline="30000" dirty="0" smtClean="0">
                <a:solidFill>
                  <a:srgbClr val="0000FF"/>
                </a:solidFill>
                <a:latin typeface="Palatino Linotype" panose="02040502050505030304" pitchFamily="18" charset="0"/>
              </a:rPr>
              <a:t>2</a:t>
            </a:r>
            <a:endParaRPr lang="en-US" altLang="zh-CN" b="1" baseline="30000" dirty="0" smtClean="0">
              <a:latin typeface="Palatino Linotype" panose="02040502050505030304" pitchFamily="18" charset="0"/>
            </a:endParaRPr>
          </a:p>
        </p:txBody>
      </p:sp>
      <p:sp>
        <p:nvSpPr>
          <p:cNvPr id="4" name="圆角矩形 3"/>
          <p:cNvSpPr/>
          <p:nvPr/>
        </p:nvSpPr>
        <p:spPr>
          <a:xfrm>
            <a:off x="738522" y="1412776"/>
            <a:ext cx="8192409" cy="774494"/>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725470335"/>
              </p:ext>
            </p:extLst>
          </p:nvPr>
        </p:nvGraphicFramePr>
        <p:xfrm>
          <a:off x="2322513" y="1525466"/>
          <a:ext cx="5022850" cy="552450"/>
        </p:xfrm>
        <a:graphic>
          <a:graphicData uri="http://schemas.openxmlformats.org/presentationml/2006/ole">
            <mc:AlternateContent xmlns:mc="http://schemas.openxmlformats.org/markup-compatibility/2006">
              <mc:Choice xmlns:v="urn:schemas-microsoft-com:vml" Requires="v">
                <p:oleObj spid="_x0000_s12601" name="Formula" r:id="rId4" imgW="5023080" imgH="552600" progId="Equation.Ribbit">
                  <p:embed/>
                </p:oleObj>
              </mc:Choice>
              <mc:Fallback>
                <p:oleObj name="Formula" r:id="rId4" imgW="5023080" imgH="552600" progId="Equation.Ribbit">
                  <p:embed/>
                  <p:pic>
                    <p:nvPicPr>
                      <p:cNvPr id="8" name="对象 7"/>
                      <p:cNvPicPr/>
                      <p:nvPr/>
                    </p:nvPicPr>
                    <p:blipFill>
                      <a:blip r:embed="rId5"/>
                      <a:stretch>
                        <a:fillRect/>
                      </a:stretch>
                    </p:blipFill>
                    <p:spPr>
                      <a:xfrm>
                        <a:off x="2322513" y="1525466"/>
                        <a:ext cx="5022850" cy="552450"/>
                      </a:xfrm>
                      <a:prstGeom prst="rect">
                        <a:avLst/>
                      </a:prstGeom>
                    </p:spPr>
                  </p:pic>
                </p:oleObj>
              </mc:Fallback>
            </mc:AlternateContent>
          </a:graphicData>
        </a:graphic>
      </p:graphicFrame>
      <p:sp>
        <p:nvSpPr>
          <p:cNvPr id="6" name="文本框 5"/>
          <p:cNvSpPr txBox="1"/>
          <p:nvPr/>
        </p:nvSpPr>
        <p:spPr>
          <a:xfrm>
            <a:off x="371743" y="2132856"/>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Canonical momenta:</a:t>
            </a:r>
            <a:endParaRPr lang="en-US" altLang="zh-CN" b="1" dirty="0" smtClean="0">
              <a:latin typeface="Palatino Linotype" panose="02040502050505030304" pitchFamily="18" charset="0"/>
            </a:endParaRPr>
          </a:p>
        </p:txBody>
      </p:sp>
      <p:sp>
        <p:nvSpPr>
          <p:cNvPr id="7" name="圆角矩形 6"/>
          <p:cNvSpPr/>
          <p:nvPr/>
        </p:nvSpPr>
        <p:spPr>
          <a:xfrm>
            <a:off x="718230" y="2636912"/>
            <a:ext cx="8192409" cy="2016224"/>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29307902"/>
              </p:ext>
            </p:extLst>
          </p:nvPr>
        </p:nvGraphicFramePr>
        <p:xfrm>
          <a:off x="1635913" y="2668760"/>
          <a:ext cx="6397625" cy="1984375"/>
        </p:xfrm>
        <a:graphic>
          <a:graphicData uri="http://schemas.openxmlformats.org/presentationml/2006/ole">
            <mc:AlternateContent xmlns:mc="http://schemas.openxmlformats.org/markup-compatibility/2006">
              <mc:Choice xmlns:v="urn:schemas-microsoft-com:vml" Requires="v">
                <p:oleObj spid="_x0000_s12602" name="Formula" r:id="rId6" imgW="6398280" imgH="1985040" progId="Equation.Ribbit">
                  <p:embed/>
                </p:oleObj>
              </mc:Choice>
              <mc:Fallback>
                <p:oleObj name="Formula" r:id="rId6" imgW="6398280" imgH="1985040" progId="Equation.Ribbit">
                  <p:embed/>
                  <p:pic>
                    <p:nvPicPr>
                      <p:cNvPr id="5" name="对象 4"/>
                      <p:cNvPicPr/>
                      <p:nvPr/>
                    </p:nvPicPr>
                    <p:blipFill>
                      <a:blip r:embed="rId7"/>
                      <a:stretch>
                        <a:fillRect/>
                      </a:stretch>
                    </p:blipFill>
                    <p:spPr>
                      <a:xfrm>
                        <a:off x="1635913" y="2668760"/>
                        <a:ext cx="6397625" cy="1984375"/>
                      </a:xfrm>
                      <a:prstGeom prst="rect">
                        <a:avLst/>
                      </a:prstGeom>
                    </p:spPr>
                  </p:pic>
                </p:oleObj>
              </mc:Fallback>
            </mc:AlternateContent>
          </a:graphicData>
        </a:graphic>
      </p:graphicFrame>
      <p:sp>
        <p:nvSpPr>
          <p:cNvPr id="9" name="圆角矩形 8"/>
          <p:cNvSpPr/>
          <p:nvPr/>
        </p:nvSpPr>
        <p:spPr>
          <a:xfrm>
            <a:off x="718230" y="4814746"/>
            <a:ext cx="8192409" cy="774494"/>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464903494"/>
              </p:ext>
            </p:extLst>
          </p:nvPr>
        </p:nvGraphicFramePr>
        <p:xfrm>
          <a:off x="939346" y="5046418"/>
          <a:ext cx="7750175" cy="311150"/>
        </p:xfrm>
        <a:graphic>
          <a:graphicData uri="http://schemas.openxmlformats.org/presentationml/2006/ole">
            <mc:AlternateContent xmlns:mc="http://schemas.openxmlformats.org/markup-compatibility/2006">
              <mc:Choice xmlns:v="urn:schemas-microsoft-com:vml" Requires="v">
                <p:oleObj spid="_x0000_s12603" name="Formula" r:id="rId8" imgW="7749720" imgH="311400" progId="Equation.Ribbit">
                  <p:embed/>
                </p:oleObj>
              </mc:Choice>
              <mc:Fallback>
                <p:oleObj name="Formula" r:id="rId8" imgW="7749720" imgH="311400" progId="Equation.Ribbit">
                  <p:embed/>
                  <p:pic>
                    <p:nvPicPr>
                      <p:cNvPr id="5" name="对象 4"/>
                      <p:cNvPicPr/>
                      <p:nvPr/>
                    </p:nvPicPr>
                    <p:blipFill>
                      <a:blip r:embed="rId9"/>
                      <a:stretch>
                        <a:fillRect/>
                      </a:stretch>
                    </p:blipFill>
                    <p:spPr>
                      <a:xfrm>
                        <a:off x="939346" y="5046418"/>
                        <a:ext cx="7750175" cy="311150"/>
                      </a:xfrm>
                      <a:prstGeom prst="rect">
                        <a:avLst/>
                      </a:prstGeom>
                    </p:spPr>
                  </p:pic>
                </p:oleObj>
              </mc:Fallback>
            </mc:AlternateContent>
          </a:graphicData>
        </a:graphic>
      </p:graphicFrame>
      <p:sp>
        <p:nvSpPr>
          <p:cNvPr id="11" name="圆角矩形 10"/>
          <p:cNvSpPr/>
          <p:nvPr/>
        </p:nvSpPr>
        <p:spPr>
          <a:xfrm>
            <a:off x="1763688" y="5733256"/>
            <a:ext cx="7128792" cy="774494"/>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630633984"/>
              </p:ext>
            </p:extLst>
          </p:nvPr>
        </p:nvGraphicFramePr>
        <p:xfrm>
          <a:off x="2364576" y="5778423"/>
          <a:ext cx="5668962" cy="649287"/>
        </p:xfrm>
        <a:graphic>
          <a:graphicData uri="http://schemas.openxmlformats.org/presentationml/2006/ole">
            <mc:AlternateContent xmlns:mc="http://schemas.openxmlformats.org/markup-compatibility/2006">
              <mc:Choice xmlns:v="urn:schemas-microsoft-com:vml" Requires="v">
                <p:oleObj spid="_x0000_s12604" name="Formula" r:id="rId10" imgW="5668200" imgH="649080" progId="Equation.Ribbit">
                  <p:embed/>
                </p:oleObj>
              </mc:Choice>
              <mc:Fallback>
                <p:oleObj name="Formula" r:id="rId10" imgW="5668200" imgH="649080" progId="Equation.Ribbit">
                  <p:embed/>
                  <p:pic>
                    <p:nvPicPr>
                      <p:cNvPr id="10" name="对象 9"/>
                      <p:cNvPicPr/>
                      <p:nvPr/>
                    </p:nvPicPr>
                    <p:blipFill>
                      <a:blip r:embed="rId11"/>
                      <a:stretch>
                        <a:fillRect/>
                      </a:stretch>
                    </p:blipFill>
                    <p:spPr>
                      <a:xfrm>
                        <a:off x="2364576" y="5778423"/>
                        <a:ext cx="5668962" cy="649287"/>
                      </a:xfrm>
                      <a:prstGeom prst="rect">
                        <a:avLst/>
                      </a:prstGeom>
                    </p:spPr>
                  </p:pic>
                </p:oleObj>
              </mc:Fallback>
            </mc:AlternateContent>
          </a:graphicData>
        </a:graphic>
      </p:graphicFrame>
      <p:sp>
        <p:nvSpPr>
          <p:cNvPr id="13" name="右箭头 12"/>
          <p:cNvSpPr/>
          <p:nvPr/>
        </p:nvSpPr>
        <p:spPr>
          <a:xfrm>
            <a:off x="923586" y="5904479"/>
            <a:ext cx="582048" cy="432048"/>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206856" y="2060848"/>
            <a:ext cx="3685624" cy="369332"/>
          </a:xfrm>
          <a:prstGeom prst="rect">
            <a:avLst/>
          </a:prstGeom>
          <a:noFill/>
        </p:spPr>
        <p:txBody>
          <a:bodyPr wrap="none" rtlCol="0">
            <a:spAutoFit/>
          </a:bodyPr>
          <a:lstStyle/>
          <a:p>
            <a:r>
              <a:rPr lang="en-US" altLang="zh-CN" b="1" dirty="0" smtClean="0">
                <a:solidFill>
                  <a:srgbClr val="FF0000"/>
                </a:solidFill>
              </a:rPr>
              <a:t>crossing terms are </a:t>
            </a:r>
            <a:r>
              <a:rPr lang="en-US" altLang="zh-CN" b="1" dirty="0" smtClean="0">
                <a:solidFill>
                  <a:srgbClr val="FF0000"/>
                </a:solidFill>
              </a:rPr>
              <a:t>not included</a:t>
            </a:r>
            <a:endParaRPr lang="zh-CN" altLang="en-US" b="1" dirty="0">
              <a:solidFill>
                <a:srgbClr val="FF0000"/>
              </a:solidFill>
            </a:endParaRPr>
          </a:p>
        </p:txBody>
      </p:sp>
    </p:spTree>
    <p:extLst>
      <p:ext uri="{BB962C8B-B14F-4D97-AF65-F5344CB8AC3E}">
        <p14:creationId xmlns:p14="http://schemas.microsoft.com/office/powerpoint/2010/main" val="2184469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Impact</a:t>
            </a:r>
            <a:r>
              <a:rPr lang="en-US" altLang="zh-CN" dirty="0" smtClean="0"/>
              <a:t>s of NLO corrections</a:t>
            </a:r>
            <a:endParaRPr lang="zh-CN" altLang="en-US" dirty="0"/>
          </a:p>
        </p:txBody>
      </p:sp>
      <p:sp>
        <p:nvSpPr>
          <p:cNvPr id="3" name="圆角矩形 2"/>
          <p:cNvSpPr/>
          <p:nvPr/>
        </p:nvSpPr>
        <p:spPr>
          <a:xfrm>
            <a:off x="202662" y="1142338"/>
            <a:ext cx="8689818" cy="1710598"/>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701217833"/>
              </p:ext>
            </p:extLst>
          </p:nvPr>
        </p:nvGraphicFramePr>
        <p:xfrm>
          <a:off x="1713090" y="1204941"/>
          <a:ext cx="5668962" cy="649287"/>
        </p:xfrm>
        <a:graphic>
          <a:graphicData uri="http://schemas.openxmlformats.org/presentationml/2006/ole">
            <mc:AlternateContent xmlns:mc="http://schemas.openxmlformats.org/markup-compatibility/2006">
              <mc:Choice xmlns:v="urn:schemas-microsoft-com:vml" Requires="v">
                <p:oleObj spid="_x0000_s9171" name="Formula" r:id="rId4" imgW="5668200" imgH="649080" progId="Equation.Ribbit">
                  <p:embed/>
                </p:oleObj>
              </mc:Choice>
              <mc:Fallback>
                <p:oleObj name="Formula" r:id="rId4" imgW="5668200" imgH="649080" progId="Equation.Ribbit">
                  <p:embed/>
                  <p:pic>
                    <p:nvPicPr>
                      <p:cNvPr id="12" name="对象 11"/>
                      <p:cNvPicPr/>
                      <p:nvPr/>
                    </p:nvPicPr>
                    <p:blipFill>
                      <a:blip r:embed="rId5"/>
                      <a:stretch>
                        <a:fillRect/>
                      </a:stretch>
                    </p:blipFill>
                    <p:spPr>
                      <a:xfrm>
                        <a:off x="1713090" y="1204941"/>
                        <a:ext cx="5668962" cy="64928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177840681"/>
              </p:ext>
            </p:extLst>
          </p:nvPr>
        </p:nvGraphicFramePr>
        <p:xfrm>
          <a:off x="2267744" y="2038882"/>
          <a:ext cx="5694363" cy="311150"/>
        </p:xfrm>
        <a:graphic>
          <a:graphicData uri="http://schemas.openxmlformats.org/presentationml/2006/ole">
            <mc:AlternateContent xmlns:mc="http://schemas.openxmlformats.org/markup-compatibility/2006">
              <mc:Choice xmlns:v="urn:schemas-microsoft-com:vml" Requires="v">
                <p:oleObj spid="_x0000_s9172" name="Formula" r:id="rId6" imgW="5693760" imgH="311400" progId="Equation.Ribbit">
                  <p:embed/>
                </p:oleObj>
              </mc:Choice>
              <mc:Fallback>
                <p:oleObj name="Formula" r:id="rId6" imgW="5693760" imgH="311400" progId="Equation.Ribbit">
                  <p:embed/>
                  <p:pic>
                    <p:nvPicPr>
                      <p:cNvPr id="4" name="对象 3"/>
                      <p:cNvPicPr/>
                      <p:nvPr/>
                    </p:nvPicPr>
                    <p:blipFill>
                      <a:blip r:embed="rId7"/>
                      <a:stretch>
                        <a:fillRect/>
                      </a:stretch>
                    </p:blipFill>
                    <p:spPr>
                      <a:xfrm>
                        <a:off x="2267744" y="2038882"/>
                        <a:ext cx="5694363" cy="311150"/>
                      </a:xfrm>
                      <a:prstGeom prst="rect">
                        <a:avLst/>
                      </a:prstGeom>
                    </p:spPr>
                  </p:pic>
                </p:oleObj>
              </mc:Fallback>
            </mc:AlternateContent>
          </a:graphicData>
        </a:graphic>
      </p:graphicFrame>
      <p:sp>
        <p:nvSpPr>
          <p:cNvPr id="6" name="文本框 5"/>
          <p:cNvSpPr txBox="1"/>
          <p:nvPr/>
        </p:nvSpPr>
        <p:spPr>
          <a:xfrm>
            <a:off x="205979" y="2009791"/>
            <a:ext cx="1723549" cy="369332"/>
          </a:xfrm>
          <a:prstGeom prst="rect">
            <a:avLst/>
          </a:prstGeom>
          <a:noFill/>
        </p:spPr>
        <p:txBody>
          <a:bodyPr wrap="none" rtlCol="0">
            <a:spAutoFit/>
          </a:bodyPr>
          <a:lstStyle/>
          <a:p>
            <a:r>
              <a:rPr lang="en-US" altLang="zh-CN" b="1" dirty="0" smtClean="0">
                <a:solidFill>
                  <a:srgbClr val="FF0000"/>
                </a:solidFill>
              </a:rPr>
              <a:t>Assumptions:</a:t>
            </a:r>
            <a:endParaRPr lang="zh-CN" altLang="en-US" b="1" dirty="0">
              <a:solidFill>
                <a:srgbClr val="FF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722564160"/>
              </p:ext>
            </p:extLst>
          </p:nvPr>
        </p:nvGraphicFramePr>
        <p:xfrm>
          <a:off x="2267744" y="2463993"/>
          <a:ext cx="2862262" cy="311150"/>
        </p:xfrm>
        <a:graphic>
          <a:graphicData uri="http://schemas.openxmlformats.org/presentationml/2006/ole">
            <mc:AlternateContent xmlns:mc="http://schemas.openxmlformats.org/markup-compatibility/2006">
              <mc:Choice xmlns:v="urn:schemas-microsoft-com:vml" Requires="v">
                <p:oleObj spid="_x0000_s9173" name="Formula" r:id="rId8" imgW="2861640" imgH="311400" progId="Equation.Ribbit">
                  <p:embed/>
                </p:oleObj>
              </mc:Choice>
              <mc:Fallback>
                <p:oleObj name="Formula" r:id="rId8" imgW="2861640" imgH="311400" progId="Equation.Ribbit">
                  <p:embed/>
                  <p:pic>
                    <p:nvPicPr>
                      <p:cNvPr id="5" name="对象 4"/>
                      <p:cNvPicPr/>
                      <p:nvPr/>
                    </p:nvPicPr>
                    <p:blipFill>
                      <a:blip r:embed="rId9"/>
                      <a:stretch>
                        <a:fillRect/>
                      </a:stretch>
                    </p:blipFill>
                    <p:spPr>
                      <a:xfrm>
                        <a:off x="2267744" y="2463993"/>
                        <a:ext cx="2862262" cy="311150"/>
                      </a:xfrm>
                      <a:prstGeom prst="rect">
                        <a:avLst/>
                      </a:prstGeom>
                    </p:spPr>
                  </p:pic>
                </p:oleObj>
              </mc:Fallback>
            </mc:AlternateContent>
          </a:graphicData>
        </a:graphic>
      </p:graphicFrame>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662" y="3063169"/>
            <a:ext cx="4367473" cy="3474720"/>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4788024" y="3556173"/>
                <a:ext cx="4104456" cy="184665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By increasing </a:t>
                </a:r>
                <a:r>
                  <a:rPr lang="en-US" altLang="zh-CN" sz="2000" b="1" dirty="0">
                    <a:solidFill>
                      <a:srgbClr val="0000FF"/>
                    </a:solidFill>
                    <a:latin typeface="Palatino Linotype" panose="02040502050505030304" pitchFamily="18" charset="0"/>
                  </a:rPr>
                  <a:t>M</a:t>
                </a:r>
                <a:r>
                  <a:rPr lang="en-US" altLang="zh-CN" sz="2000" b="1" baseline="-25000" dirty="0">
                    <a:solidFill>
                      <a:srgbClr val="0000FF"/>
                    </a:solidFill>
                    <a:latin typeface="Palatino Linotype" panose="02040502050505030304" pitchFamily="18" charset="0"/>
                  </a:rPr>
                  <a:t>0</a:t>
                </a:r>
                <a:r>
                  <a:rPr lang="en-US" altLang="zh-CN" sz="2000" b="1" dirty="0">
                    <a:solidFill>
                      <a:srgbClr val="0000FF"/>
                    </a:solidFill>
                    <a:latin typeface="Palatino Linotype" panose="02040502050505030304" pitchFamily="18" charset="0"/>
                  </a:rPr>
                  <a:t> (from 0 to 25 </a:t>
                </a:r>
                <a14:m>
                  <m:oMath xmlns:m="http://schemas.openxmlformats.org/officeDocument/2006/math">
                    <m:r>
                      <a:rPr lang="en-US" altLang="zh-CN" sz="2000" b="1">
                        <a:solidFill>
                          <a:srgbClr val="0000FF"/>
                        </a:solidFill>
                        <a:latin typeface="Cambria Math" panose="02040503050406030204" pitchFamily="18" charset="0"/>
                      </a:rPr>
                      <m:t>ℏ</m:t>
                    </m:r>
                    <m:r>
                      <a:rPr lang="en-US" altLang="zh-CN" sz="2000" b="1" baseline="30000">
                        <a:solidFill>
                          <a:srgbClr val="0000FF"/>
                        </a:solidFill>
                        <a:latin typeface="Cambria Math" panose="02040503050406030204" pitchFamily="18" charset="0"/>
                      </a:rPr>
                      <m:t>𝟒</m:t>
                    </m:r>
                  </m:oMath>
                </a14:m>
                <a:r>
                  <a:rPr lang="en-US" altLang="zh-CN" sz="2000" b="1" dirty="0">
                    <a:solidFill>
                      <a:srgbClr val="0000FF"/>
                    </a:solidFill>
                    <a:latin typeface="Palatino Linotype" panose="02040502050505030304" pitchFamily="18" charset="0"/>
                  </a:rPr>
                  <a:t>/MeV</a:t>
                </a:r>
                <a:r>
                  <a:rPr lang="en-US" altLang="zh-CN" sz="2000" b="1" baseline="30000" dirty="0">
                    <a:solidFill>
                      <a:srgbClr val="0000FF"/>
                    </a:solidFill>
                    <a:latin typeface="Palatino Linotype" panose="02040502050505030304" pitchFamily="18" charset="0"/>
                  </a:rPr>
                  <a:t>3</a:t>
                </a:r>
                <a:r>
                  <a:rPr lang="en-US" altLang="zh-CN" sz="2000" b="1" dirty="0">
                    <a:solidFill>
                      <a:srgbClr val="0000FF"/>
                    </a:solidFill>
                    <a:latin typeface="Palatino Linotype" panose="02040502050505030304" pitchFamily="18" charset="0"/>
                  </a:rPr>
                  <a:t>):</a:t>
                </a:r>
              </a:p>
              <a:p>
                <a:pPr marL="742950" lvl="1" indent="-285750" algn="just">
                  <a:lnSpc>
                    <a:spcPct val="150000"/>
                  </a:lnSpc>
                  <a:buFont typeface="Wingdings" panose="05000000000000000000" pitchFamily="2" charset="2"/>
                  <a:buChar char="n"/>
                </a:pPr>
                <a:r>
                  <a:rPr lang="en-US" altLang="zh-CN" b="1" dirty="0" smtClean="0">
                    <a:latin typeface="Palatino Linotype" panose="02040502050505030304" pitchFamily="18" charset="0"/>
                  </a:rPr>
                  <a:t>Energy decreases;</a:t>
                </a:r>
              </a:p>
              <a:p>
                <a:pPr marL="742950" lvl="1" indent="-285750" algn="just">
                  <a:lnSpc>
                    <a:spcPct val="150000"/>
                  </a:lnSpc>
                  <a:buFont typeface="Wingdings" panose="05000000000000000000" pitchFamily="2" charset="2"/>
                  <a:buChar char="n"/>
                </a:pPr>
                <a:r>
                  <a:rPr lang="en-US" altLang="zh-CN" b="1" dirty="0" smtClean="0">
                    <a:latin typeface="Palatino Linotype" panose="02040502050505030304" pitchFamily="18" charset="0"/>
                  </a:rPr>
                  <a:t>Sensitive at high spin region.</a:t>
                </a:r>
              </a:p>
            </p:txBody>
          </p:sp>
        </mc:Choice>
        <mc:Fallback xmlns="">
          <p:sp>
            <p:nvSpPr>
              <p:cNvPr id="10" name="文本框 9"/>
              <p:cNvSpPr txBox="1">
                <a:spLocks noRot="1" noChangeAspect="1" noMove="1" noResize="1" noEditPoints="1" noAdjustHandles="1" noChangeArrowheads="1" noChangeShapeType="1" noTextEdit="1"/>
              </p:cNvSpPr>
              <p:nvPr/>
            </p:nvSpPr>
            <p:spPr>
              <a:xfrm>
                <a:off x="4788024" y="3556173"/>
                <a:ext cx="4104456" cy="1846659"/>
              </a:xfrm>
              <a:prstGeom prst="rect">
                <a:avLst/>
              </a:prstGeom>
              <a:blipFill>
                <a:blip r:embed="rId11"/>
                <a:stretch>
                  <a:fillRect l="-1335" r="-1484" b="-19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3554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2993" y="1838088"/>
            <a:ext cx="842493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a:latin typeface="Palatino Linotype" panose="02040502050505030304" pitchFamily="18" charset="0"/>
                <a:ea typeface="+mn-ea"/>
              </a:rPr>
              <a:t>Introduction</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Theoretical framework</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solidFill>
                  <a:srgbClr val="FF0000"/>
                </a:solidFill>
                <a:latin typeface="Palatino Linotype" panose="02040502050505030304" pitchFamily="18" charset="0"/>
              </a:rPr>
              <a:t>Numerical details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Results and discussions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Summary and perspective </a:t>
            </a:r>
            <a:endParaRPr lang="en-US" altLang="zh-CN" sz="2400" b="1" dirty="0">
              <a:latin typeface="Palatino Linotype" panose="02040502050505030304" pitchFamily="18" charset="0"/>
              <a:ea typeface="+mn-ea"/>
            </a:endParaRPr>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a:latin typeface="Palatino Linotype" panose="02040502050505030304" pitchFamily="18" charset="0"/>
                  <a:cs typeface="+mj-cs"/>
                </a:rPr>
                <a:t>Outline</a:t>
              </a: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5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115616" y="3230570"/>
            <a:ext cx="7800014" cy="558470"/>
          </a:xfrm>
          <a:prstGeom prst="roundRect">
            <a:avLst>
              <a:gd name="adj" fmla="val 59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1331640" y="188640"/>
              <a:ext cx="633670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3600" b="1" i="1" dirty="0" smtClean="0">
                  <a:latin typeface="Palatino Linotype" panose="02040502050505030304" pitchFamily="18" charset="0"/>
                  <a:cs typeface="+mj-cs"/>
                </a:rPr>
                <a:t>Numerical details</a:t>
              </a:r>
              <a:endParaRPr lang="en-US" altLang="zh-CN" sz="3600" b="1" i="1" dirty="0">
                <a:latin typeface="Palatino Linotype" panose="02040502050505030304" pitchFamily="18" charset="0"/>
                <a:cs typeface="+mj-cs"/>
              </a:endParaRP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59905" y="1045185"/>
            <a:ext cx="8655725" cy="2431435"/>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In th</a:t>
            </a:r>
            <a:r>
              <a:rPr lang="en-US" altLang="zh-CN" sz="2000" b="1" dirty="0">
                <a:solidFill>
                  <a:srgbClr val="0000FF"/>
                </a:solidFill>
                <a:latin typeface="Palatino Linotype" panose="02040502050505030304" pitchFamily="18" charset="0"/>
              </a:rPr>
              <a:t>e following, the newly developed EFT for the </a:t>
            </a:r>
            <a:r>
              <a:rPr lang="en-US" altLang="zh-CN" sz="2000" b="1" dirty="0" err="1">
                <a:solidFill>
                  <a:srgbClr val="0000FF"/>
                </a:solidFill>
                <a:latin typeface="Palatino Linotype" panose="02040502050505030304" pitchFamily="18" charset="0"/>
              </a:rPr>
              <a:t>triaxial</a:t>
            </a:r>
            <a:r>
              <a:rPr lang="en-US" altLang="zh-CN" sz="2000" b="1" dirty="0">
                <a:solidFill>
                  <a:srgbClr val="0000FF"/>
                </a:solidFill>
                <a:latin typeface="Palatino Linotype" panose="02040502050505030304" pitchFamily="18" charset="0"/>
              </a:rPr>
              <a:t> rotor is applied to describe </a:t>
            </a:r>
            <a:r>
              <a:rPr lang="en-US" altLang="zh-CN" sz="2000" b="1" dirty="0" smtClean="0">
                <a:solidFill>
                  <a:srgbClr val="0000FF"/>
                </a:solidFill>
                <a:latin typeface="Palatino Linotype" panose="02040502050505030304" pitchFamily="18" charset="0"/>
              </a:rPr>
              <a:t>the experimental </a:t>
            </a:r>
            <a:r>
              <a:rPr lang="en-US" altLang="zh-CN" sz="2000" b="1" dirty="0">
                <a:solidFill>
                  <a:srgbClr val="0000FF"/>
                </a:solidFill>
                <a:latin typeface="Palatino Linotype" panose="02040502050505030304" pitchFamily="18" charset="0"/>
              </a:rPr>
              <a:t>ground state and </a:t>
            </a:r>
            <a:r>
              <a:rPr lang="en-US" altLang="zh-CN" sz="2000" b="1" dirty="0">
                <a:solidFill>
                  <a:srgbClr val="0000FF"/>
                </a:solidFill>
                <a:latin typeface="SymbolPS" panose="05050102010607020607" pitchFamily="18" charset="2"/>
              </a:rPr>
              <a:t>g</a:t>
            </a:r>
            <a:r>
              <a:rPr lang="en-US" altLang="zh-CN" sz="2000" b="1" dirty="0">
                <a:latin typeface="SymbolPS" panose="05050102010607020607" pitchFamily="18" charset="2"/>
              </a:rPr>
              <a:t> </a:t>
            </a:r>
            <a:r>
              <a:rPr lang="en-US" altLang="zh-CN" sz="2000" b="1" dirty="0" smtClean="0">
                <a:solidFill>
                  <a:srgbClr val="0000FF"/>
                </a:solidFill>
                <a:latin typeface="Palatino Linotype" panose="02040502050505030304" pitchFamily="18" charset="0"/>
              </a:rPr>
              <a:t>bands </a:t>
            </a:r>
            <a:r>
              <a:rPr lang="en-US" altLang="zh-CN" sz="2000" b="1" dirty="0">
                <a:solidFill>
                  <a:srgbClr val="0000FF"/>
                </a:solidFill>
                <a:latin typeface="Palatino Linotype" panose="02040502050505030304" pitchFamily="18" charset="0"/>
              </a:rPr>
              <a:t>for the isotopes </a:t>
            </a:r>
            <a:r>
              <a:rPr lang="en-US" altLang="zh-CN" sz="2000" b="1" baseline="30000" dirty="0">
                <a:solidFill>
                  <a:srgbClr val="0000FF"/>
                </a:solidFill>
                <a:latin typeface="Palatino Linotype" panose="02040502050505030304" pitchFamily="18" charset="0"/>
              </a:rPr>
              <a:t>102</a:t>
            </a:r>
            <a:r>
              <a:rPr lang="en-US" altLang="zh-CN" sz="2000" b="1" dirty="0">
                <a:solidFill>
                  <a:srgbClr val="0000FF"/>
                </a:solidFill>
                <a:latin typeface="Palatino Linotype" panose="02040502050505030304" pitchFamily="18" charset="0"/>
              </a:rPr>
              <a:t>Ru up to </a:t>
            </a:r>
            <a:r>
              <a:rPr lang="en-US" altLang="zh-CN" sz="2000" b="1" baseline="30000" dirty="0">
                <a:solidFill>
                  <a:srgbClr val="0000FF"/>
                </a:solidFill>
                <a:latin typeface="Palatino Linotype" panose="02040502050505030304" pitchFamily="18" charset="0"/>
              </a:rPr>
              <a:t>112</a:t>
            </a:r>
            <a:r>
              <a:rPr lang="en-US" altLang="zh-CN" sz="2000" b="1" dirty="0">
                <a:solidFill>
                  <a:srgbClr val="0000FF"/>
                </a:solidFill>
                <a:latin typeface="Palatino Linotype" panose="02040502050505030304" pitchFamily="18" charset="0"/>
              </a:rPr>
              <a:t>Ru</a:t>
            </a:r>
            <a:r>
              <a:rPr lang="en-US" altLang="zh-CN" sz="2000" b="1" dirty="0" smtClean="0">
                <a:solidFill>
                  <a:srgbClr val="0000FF"/>
                </a:solidFill>
                <a:latin typeface="Palatino Linotype" panose="02040502050505030304" pitchFamily="18" charset="0"/>
              </a:rPr>
              <a:t>.</a:t>
            </a:r>
          </a:p>
          <a:p>
            <a:pPr algn="just"/>
            <a:endParaRPr lang="en-US" altLang="zh-CN" sz="2000" b="1" dirty="0" smtClean="0">
              <a:solidFill>
                <a:srgbClr val="0000FF"/>
              </a:solidFill>
              <a:latin typeface="Palatino Linotype" panose="02040502050505030304" pitchFamily="18" charset="0"/>
            </a:endParaRPr>
          </a:p>
          <a:p>
            <a:pPr marL="742950" lvl="1" indent="-285750" algn="just">
              <a:buFont typeface="Wingdings" panose="05000000000000000000" pitchFamily="2" charset="2"/>
              <a:buChar char="n"/>
            </a:pPr>
            <a:r>
              <a:rPr lang="en-US" altLang="zh-CN" b="1" dirty="0" smtClean="0">
                <a:latin typeface="Palatino Linotype" panose="02040502050505030304" pitchFamily="18" charset="0"/>
              </a:rPr>
              <a:t>Data </a:t>
            </a:r>
            <a:r>
              <a:rPr lang="en-US" altLang="zh-CN" b="1" dirty="0">
                <a:latin typeface="Palatino Linotype" panose="02040502050505030304" pitchFamily="18" charset="0"/>
              </a:rPr>
              <a:t>are taken from </a:t>
            </a:r>
            <a:r>
              <a:rPr lang="en-US" altLang="zh-CN" b="1" dirty="0" smtClean="0">
                <a:latin typeface="Palatino Linotype" panose="02040502050505030304" pitchFamily="18" charset="0"/>
              </a:rPr>
              <a:t>National </a:t>
            </a:r>
            <a:r>
              <a:rPr lang="en-US" altLang="zh-CN" b="1" dirty="0">
                <a:latin typeface="Palatino Linotype" panose="02040502050505030304" pitchFamily="18" charset="0"/>
              </a:rPr>
              <a:t>Nuclear Data Center (NNDC</a:t>
            </a:r>
            <a:r>
              <a:rPr lang="en-US" altLang="zh-CN" b="1" dirty="0" smtClean="0">
                <a:latin typeface="Palatino Linotype" panose="02040502050505030304" pitchFamily="18" charset="0"/>
              </a:rPr>
              <a:t>).</a:t>
            </a:r>
          </a:p>
          <a:p>
            <a:pPr marL="742950" lvl="1" indent="-285750" algn="just">
              <a:buFont typeface="Wingdings" panose="05000000000000000000" pitchFamily="2" charset="2"/>
              <a:buChar char="n"/>
            </a:pPr>
            <a:endParaRPr lang="en-US" altLang="zh-CN" b="1" dirty="0" smtClean="0">
              <a:latin typeface="Palatino Linotype" panose="02040502050505030304" pitchFamily="18" charset="0"/>
            </a:endParaRPr>
          </a:p>
          <a:p>
            <a:pPr marL="742950" lvl="1" indent="-285750" algn="just">
              <a:buFont typeface="Wingdings" panose="05000000000000000000" pitchFamily="2" charset="2"/>
              <a:buChar char="n"/>
            </a:pPr>
            <a:r>
              <a:rPr lang="en-US" altLang="zh-CN" b="1" dirty="0" smtClean="0">
                <a:latin typeface="Palatino Linotype" panose="02040502050505030304" pitchFamily="18" charset="0"/>
              </a:rPr>
              <a:t>In TRM, moments of inertia </a:t>
            </a:r>
            <a:r>
              <a:rPr lang="en-US" altLang="zh-CN" b="1" dirty="0">
                <a:latin typeface="Palatino Linotype" panose="02040502050505030304" pitchFamily="18" charset="0"/>
              </a:rPr>
              <a:t>are assumed to be of the </a:t>
            </a:r>
            <a:r>
              <a:rPr lang="en-US" altLang="zh-CN" b="1" dirty="0" err="1">
                <a:latin typeface="Palatino Linotype" panose="02040502050505030304" pitchFamily="18" charset="0"/>
              </a:rPr>
              <a:t>irrotational</a:t>
            </a:r>
            <a:r>
              <a:rPr lang="en-US" altLang="zh-CN" b="1" dirty="0">
                <a:latin typeface="Palatino Linotype" panose="02040502050505030304" pitchFamily="18" charset="0"/>
              </a:rPr>
              <a:t> </a:t>
            </a:r>
            <a:r>
              <a:rPr lang="en-US" altLang="zh-CN" b="1" dirty="0" smtClean="0">
                <a:latin typeface="Palatino Linotype" panose="02040502050505030304" pitchFamily="18" charset="0"/>
              </a:rPr>
              <a:t>type.</a:t>
            </a:r>
          </a:p>
          <a:p>
            <a:pPr marL="742950" lvl="1" indent="-285750" algn="just">
              <a:buFont typeface="Wingdings" panose="05000000000000000000" pitchFamily="2" charset="2"/>
              <a:buChar char="n"/>
            </a:pPr>
            <a:endParaRPr lang="en-US" altLang="zh-CN" b="1" dirty="0" smtClean="0">
              <a:latin typeface="Palatino Linotype" panose="0204050205050503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796140497"/>
              </p:ext>
            </p:extLst>
          </p:nvPr>
        </p:nvGraphicFramePr>
        <p:xfrm>
          <a:off x="2168441" y="3344119"/>
          <a:ext cx="5694363" cy="311150"/>
        </p:xfrm>
        <a:graphic>
          <a:graphicData uri="http://schemas.openxmlformats.org/presentationml/2006/ole">
            <mc:AlternateContent xmlns:mc="http://schemas.openxmlformats.org/markup-compatibility/2006">
              <mc:Choice xmlns:v="urn:schemas-microsoft-com:vml" Requires="v">
                <p:oleObj spid="_x0000_s13392" name="Formula" r:id="rId4" imgW="5693760" imgH="311400" progId="Equation.Ribbit">
                  <p:embed/>
                </p:oleObj>
              </mc:Choice>
              <mc:Fallback>
                <p:oleObj name="Formula" r:id="rId4" imgW="5693760" imgH="311400" progId="Equation.Ribbit">
                  <p:embed/>
                  <p:pic>
                    <p:nvPicPr>
                      <p:cNvPr id="5" name="对象 4"/>
                      <p:cNvPicPr/>
                      <p:nvPr/>
                    </p:nvPicPr>
                    <p:blipFill>
                      <a:blip r:embed="rId5"/>
                      <a:stretch>
                        <a:fillRect/>
                      </a:stretch>
                    </p:blipFill>
                    <p:spPr>
                      <a:xfrm>
                        <a:off x="2168441" y="3344119"/>
                        <a:ext cx="5694363" cy="311150"/>
                      </a:xfrm>
                      <a:prstGeom prst="rect">
                        <a:avLst/>
                      </a:prstGeom>
                    </p:spPr>
                  </p:pic>
                </p:oleObj>
              </mc:Fallback>
            </mc:AlternateContent>
          </a:graphicData>
        </a:graphic>
      </p:graphicFrame>
      <p:sp>
        <p:nvSpPr>
          <p:cNvPr id="11" name="文本框 10"/>
          <p:cNvSpPr txBox="1"/>
          <p:nvPr/>
        </p:nvSpPr>
        <p:spPr>
          <a:xfrm>
            <a:off x="1115616" y="3879717"/>
            <a:ext cx="7630290" cy="1200329"/>
          </a:xfrm>
          <a:prstGeom prst="rect">
            <a:avLst/>
          </a:prstGeom>
          <a:noFill/>
        </p:spPr>
        <p:txBody>
          <a:bodyPr wrap="square" rtlCol="0">
            <a:spAutoFit/>
          </a:bodyPr>
          <a:lstStyle/>
          <a:p>
            <a:pPr marL="342900" indent="-342900" algn="just">
              <a:buFont typeface="Wingdings" panose="05000000000000000000" pitchFamily="2" charset="2"/>
              <a:buChar char="n"/>
            </a:pPr>
            <a:r>
              <a:rPr lang="en-US" altLang="zh-CN" b="1" dirty="0" smtClean="0">
                <a:latin typeface="Palatino Linotype" panose="02040502050505030304" pitchFamily="18" charset="0"/>
              </a:rPr>
              <a:t>Strategy I: J</a:t>
            </a:r>
            <a:r>
              <a:rPr lang="en-US" altLang="zh-CN" b="1" baseline="-25000" dirty="0" smtClean="0">
                <a:latin typeface="Palatino Linotype" panose="02040502050505030304" pitchFamily="18" charset="0"/>
              </a:rPr>
              <a:t>0</a:t>
            </a:r>
            <a:r>
              <a:rPr lang="en-US" altLang="zh-CN" b="1" dirty="0" smtClean="0">
                <a:latin typeface="Palatino Linotype" panose="02040502050505030304" pitchFamily="18" charset="0"/>
              </a:rPr>
              <a:t> and M</a:t>
            </a:r>
            <a:r>
              <a:rPr lang="en-US" altLang="zh-CN" b="1" baseline="-25000" dirty="0" smtClean="0">
                <a:latin typeface="Palatino Linotype" panose="02040502050505030304" pitchFamily="18" charset="0"/>
              </a:rPr>
              <a:t>0</a:t>
            </a:r>
            <a:r>
              <a:rPr lang="en-US" altLang="zh-CN" b="1" dirty="0" smtClean="0">
                <a:latin typeface="Palatino Linotype" panose="02040502050505030304" pitchFamily="18" charset="0"/>
              </a:rPr>
              <a:t> are fitted to the experimental energies, </a:t>
            </a:r>
            <a:r>
              <a:rPr lang="en-US" altLang="zh-CN" b="1" dirty="0" smtClean="0">
                <a:latin typeface="SymbolPS" panose="05050102010607020607" pitchFamily="18" charset="2"/>
              </a:rPr>
              <a:t>g </a:t>
            </a:r>
            <a:r>
              <a:rPr lang="en-US" altLang="zh-CN" b="1" dirty="0">
                <a:latin typeface="Palatino Linotype" panose="02040502050505030304" pitchFamily="18" charset="0"/>
              </a:rPr>
              <a:t>is </a:t>
            </a:r>
            <a:r>
              <a:rPr lang="en-US" altLang="zh-CN" b="1" dirty="0" smtClean="0">
                <a:latin typeface="Palatino Linotype" panose="02040502050505030304" pitchFamily="18" charset="0"/>
              </a:rPr>
              <a:t>taken from covariant density function theory </a:t>
            </a:r>
            <a:r>
              <a:rPr lang="en-US" altLang="zh-CN" b="1" dirty="0">
                <a:latin typeface="Palatino Linotype" panose="02040502050505030304" pitchFamily="18" charset="0"/>
              </a:rPr>
              <a:t>(</a:t>
            </a:r>
            <a:r>
              <a:rPr lang="en-US" altLang="zh-CN" b="1" dirty="0" smtClean="0">
                <a:latin typeface="Palatino Linotype" panose="02040502050505030304" pitchFamily="18" charset="0"/>
              </a:rPr>
              <a:t>CDFT) calculations </a:t>
            </a:r>
            <a:r>
              <a:rPr lang="en-US" altLang="zh-CN" sz="1600" b="1" dirty="0">
                <a:latin typeface="Palatino Linotype" panose="02040502050505030304" pitchFamily="18" charset="0"/>
              </a:rPr>
              <a:t>(</a:t>
            </a:r>
            <a:r>
              <a:rPr lang="en-US" altLang="zh-CN" sz="1600" b="1" dirty="0" err="1">
                <a:latin typeface="Palatino Linotype" panose="02040502050505030304" pitchFamily="18" charset="0"/>
              </a:rPr>
              <a:t>Nf</a:t>
            </a:r>
            <a:r>
              <a:rPr lang="en-US" altLang="zh-CN" sz="1600" b="1" dirty="0">
                <a:latin typeface="Palatino Linotype" panose="02040502050505030304" pitchFamily="18" charset="0"/>
              </a:rPr>
              <a:t>=12, </a:t>
            </a:r>
            <a:r>
              <a:rPr lang="en-US" altLang="zh-CN" sz="1600" b="1" dirty="0" smtClean="0">
                <a:latin typeface="Palatino Linotype" panose="02040502050505030304" pitchFamily="18" charset="0"/>
              </a:rPr>
              <a:t>PC-PK1). </a:t>
            </a:r>
            <a:r>
              <a:rPr lang="en-US" altLang="zh-CN" sz="1600" b="1" i="1" dirty="0" smtClean="0">
                <a:solidFill>
                  <a:srgbClr val="00B050"/>
                </a:solidFill>
                <a:latin typeface="Palatino Linotype" panose="02040502050505030304" pitchFamily="18" charset="0"/>
              </a:rPr>
              <a:t>Zhao2010PRC</a:t>
            </a:r>
            <a:r>
              <a:rPr lang="en-US" altLang="zh-CN" b="1" dirty="0" smtClean="0">
                <a:latin typeface="Palatino Linotype" panose="02040502050505030304" pitchFamily="18" charset="0"/>
              </a:rPr>
              <a:t> </a:t>
            </a:r>
          </a:p>
          <a:p>
            <a:pPr marL="342900" indent="-342900" algn="just">
              <a:buFont typeface="Wingdings" panose="05000000000000000000" pitchFamily="2" charset="2"/>
              <a:buChar char="n"/>
            </a:pPr>
            <a:r>
              <a:rPr lang="en-US" altLang="zh-CN" b="1" dirty="0" smtClean="0">
                <a:latin typeface="Palatino Linotype" panose="02040502050505030304" pitchFamily="18" charset="0"/>
              </a:rPr>
              <a:t>Strategy II: J</a:t>
            </a:r>
            <a:r>
              <a:rPr lang="en-US" altLang="zh-CN" b="1" baseline="-25000" dirty="0" smtClean="0">
                <a:latin typeface="Palatino Linotype" panose="02040502050505030304" pitchFamily="18" charset="0"/>
              </a:rPr>
              <a:t>0</a:t>
            </a:r>
            <a:r>
              <a:rPr lang="en-US" altLang="zh-CN" b="1" dirty="0" smtClean="0">
                <a:latin typeface="Palatino Linotype" panose="02040502050505030304" pitchFamily="18" charset="0"/>
              </a:rPr>
              <a:t>, M</a:t>
            </a:r>
            <a:r>
              <a:rPr lang="en-US" altLang="zh-CN" b="1" baseline="-25000" dirty="0" smtClean="0">
                <a:latin typeface="Palatino Linotype" panose="02040502050505030304" pitchFamily="18" charset="0"/>
              </a:rPr>
              <a:t>0</a:t>
            </a:r>
            <a:r>
              <a:rPr lang="en-US" altLang="zh-CN" b="1" dirty="0" smtClean="0">
                <a:latin typeface="Palatino Linotype" panose="02040502050505030304" pitchFamily="18" charset="0"/>
              </a:rPr>
              <a:t>, and </a:t>
            </a:r>
            <a:r>
              <a:rPr lang="en-US" altLang="zh-CN" b="1" dirty="0">
                <a:latin typeface="SymbolPS" panose="05050102010607020607" pitchFamily="18" charset="2"/>
              </a:rPr>
              <a:t>g </a:t>
            </a:r>
            <a:r>
              <a:rPr lang="en-US" altLang="zh-CN" b="1" dirty="0" smtClean="0">
                <a:latin typeface="Palatino Linotype" panose="02040502050505030304" pitchFamily="18" charset="0"/>
              </a:rPr>
              <a:t>are all fitted </a:t>
            </a:r>
            <a:r>
              <a:rPr lang="en-US" altLang="zh-CN" b="1" dirty="0">
                <a:latin typeface="Palatino Linotype" panose="02040502050505030304" pitchFamily="18" charset="0"/>
              </a:rPr>
              <a:t>to the experimental </a:t>
            </a:r>
            <a:r>
              <a:rPr lang="en-US" altLang="zh-CN" b="1" dirty="0" smtClean="0">
                <a:latin typeface="Palatino Linotype" panose="02040502050505030304" pitchFamily="18" charset="0"/>
              </a:rPr>
              <a:t>energies.</a:t>
            </a:r>
            <a:endParaRPr lang="en-US" altLang="zh-CN" b="1" dirty="0">
              <a:latin typeface="Palatino Linotype" panose="02040502050505030304" pitchFamily="18" charset="0"/>
            </a:endParaRPr>
          </a:p>
        </p:txBody>
      </p:sp>
      <p:sp>
        <p:nvSpPr>
          <p:cNvPr id="12" name="文本框 11"/>
          <p:cNvSpPr txBox="1"/>
          <p:nvPr/>
        </p:nvSpPr>
        <p:spPr>
          <a:xfrm>
            <a:off x="259904" y="5407476"/>
            <a:ext cx="8486001" cy="1261884"/>
          </a:xfrm>
          <a:prstGeom prst="rect">
            <a:avLst/>
          </a:prstGeom>
          <a:noFill/>
        </p:spPr>
        <p:txBody>
          <a:bodyPr wrap="square" rtlCol="0">
            <a:spAutoFit/>
          </a:bodyPr>
          <a:lstStyle/>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In five dimensional collective Hamiltonian (5DCH), both the collective potential and the inertial parameters are calculated by the constrained CDFT (</a:t>
            </a:r>
            <a:r>
              <a:rPr lang="en-US" altLang="zh-CN" b="1" dirty="0" err="1" smtClean="0">
                <a:latin typeface="Palatino Linotype" panose="02040502050505030304" pitchFamily="18" charset="0"/>
              </a:rPr>
              <a:t>Nf</a:t>
            </a:r>
            <a:r>
              <a:rPr lang="en-US" altLang="zh-CN" b="1" dirty="0" smtClean="0">
                <a:latin typeface="Palatino Linotype" panose="02040502050505030304" pitchFamily="18" charset="0"/>
              </a:rPr>
              <a:t>=12, PC-PK1). </a:t>
            </a:r>
            <a:r>
              <a:rPr lang="en-US" altLang="zh-CN" sz="1600" b="1" i="1" dirty="0" smtClean="0">
                <a:solidFill>
                  <a:srgbClr val="00B050"/>
                </a:solidFill>
                <a:latin typeface="Palatino Linotype" panose="02040502050505030304" pitchFamily="18" charset="0"/>
              </a:rPr>
              <a:t>Niksic2011PPNP, Li2015JPG</a:t>
            </a:r>
            <a:r>
              <a:rPr lang="en-US" altLang="zh-CN" sz="2000" b="1" dirty="0" smtClean="0">
                <a:solidFill>
                  <a:prstClr val="black"/>
                </a:solidFill>
                <a:latin typeface="Palatino Linotype" panose="02040502050505030304" pitchFamily="18" charset="0"/>
              </a:rPr>
              <a:t> </a:t>
            </a:r>
          </a:p>
          <a:p>
            <a:pPr marL="1257300" lvl="2" indent="-342900" algn="just">
              <a:buFont typeface="Wingdings" panose="05000000000000000000" pitchFamily="2" charset="2"/>
              <a:buChar char="n"/>
            </a:pPr>
            <a:r>
              <a:rPr lang="en-US" altLang="zh-CN" sz="2000" b="1" dirty="0" smtClean="0">
                <a:solidFill>
                  <a:prstClr val="black"/>
                </a:solidFill>
                <a:latin typeface="Palatino Linotype" panose="02040502050505030304" pitchFamily="18" charset="0"/>
              </a:rPr>
              <a:t>Moments of inertia is adjusted to the data.</a:t>
            </a:r>
            <a:endParaRPr lang="en-US" altLang="zh-CN" b="1" dirty="0">
              <a:latin typeface="Palatino Linotype" panose="02040502050505030304" pitchFamily="18" charset="0"/>
            </a:endParaRPr>
          </a:p>
        </p:txBody>
      </p:sp>
    </p:spTree>
    <p:extLst>
      <p:ext uri="{BB962C8B-B14F-4D97-AF65-F5344CB8AC3E}">
        <p14:creationId xmlns:p14="http://schemas.microsoft.com/office/powerpoint/2010/main" val="254105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2993" y="1838088"/>
            <a:ext cx="842493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a:latin typeface="Palatino Linotype" panose="02040502050505030304" pitchFamily="18" charset="0"/>
                <a:ea typeface="+mn-ea"/>
              </a:rPr>
              <a:t>Introduction</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Theoretical framework</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Numerical details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solidFill>
                  <a:srgbClr val="FF0000"/>
                </a:solidFill>
                <a:latin typeface="Palatino Linotype" panose="02040502050505030304" pitchFamily="18" charset="0"/>
                <a:ea typeface="+mn-ea"/>
              </a:rPr>
              <a:t>Results and discussions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Summary and perspective </a:t>
            </a:r>
            <a:endParaRPr lang="en-US" altLang="zh-CN" sz="2400" b="1" dirty="0">
              <a:latin typeface="Palatino Linotype" panose="02040502050505030304" pitchFamily="18" charset="0"/>
              <a:ea typeface="+mn-ea"/>
            </a:endParaRPr>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a:latin typeface="Palatino Linotype" panose="02040502050505030304" pitchFamily="18" charset="0"/>
                  <a:cs typeface="+mj-cs"/>
                </a:rPr>
                <a:t>Outline</a:t>
              </a: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789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2993" y="1838088"/>
            <a:ext cx="842493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a:latin typeface="Palatino Linotype" panose="02040502050505030304" pitchFamily="18" charset="0"/>
                <a:ea typeface="+mn-ea"/>
              </a:rPr>
              <a:t>Introduction</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Theoretical framework</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Numerical details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Results and discussions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Summary and perspective </a:t>
            </a:r>
            <a:endParaRPr lang="en-US" altLang="zh-CN" sz="2400" b="1" dirty="0">
              <a:latin typeface="Palatino Linotype" panose="02040502050505030304" pitchFamily="18" charset="0"/>
              <a:ea typeface="+mn-ea"/>
            </a:endParaRPr>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a:latin typeface="Palatino Linotype" panose="02040502050505030304" pitchFamily="18" charset="0"/>
                  <a:cs typeface="+mj-cs"/>
                </a:rPr>
                <a:t>Outline</a:t>
              </a: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6739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Quasiparticle alignment</a:t>
            </a:r>
            <a:endParaRPr lang="zh-CN" altLang="en-US" dirty="0"/>
          </a:p>
        </p:txBody>
      </p:sp>
      <p:sp>
        <p:nvSpPr>
          <p:cNvPr id="6" name="文本框 5"/>
          <p:cNvSpPr txBox="1"/>
          <p:nvPr/>
        </p:nvSpPr>
        <p:spPr>
          <a:xfrm>
            <a:off x="206011" y="6282765"/>
            <a:ext cx="7465682" cy="400110"/>
          </a:xfrm>
          <a:prstGeom prst="rect">
            <a:avLst/>
          </a:prstGeom>
          <a:noFill/>
        </p:spPr>
        <p:txBody>
          <a:bodyPr wrap="square" rtlCol="0">
            <a:spAutoFit/>
          </a:bodyPr>
          <a:lstStyle/>
          <a:p>
            <a:pPr marL="800100" lvl="1" indent="-342900">
              <a:buFont typeface="Wingdings" panose="05000000000000000000" pitchFamily="2" charset="2"/>
              <a:buChar char="n"/>
            </a:pPr>
            <a:r>
              <a:rPr lang="en-US" altLang="zh-CN" sz="2000" b="1" dirty="0">
                <a:latin typeface="Palatino Linotype" panose="02040502050505030304" pitchFamily="18" charset="0"/>
              </a:rPr>
              <a:t>No alignment are seen at I&lt;10, where TRM can be used.</a:t>
            </a:r>
            <a:endParaRPr lang="zh-CN" altLang="en-US" sz="2000" b="1" dirty="0">
              <a:latin typeface="Palatino Linotype" panose="02040502050505030304" pitchFamily="18" charset="0"/>
            </a:endParaRPr>
          </a:p>
        </p:txBody>
      </p:sp>
      <p:sp>
        <p:nvSpPr>
          <p:cNvPr id="7" name="文本框 6"/>
          <p:cNvSpPr txBox="1"/>
          <p:nvPr/>
        </p:nvSpPr>
        <p:spPr>
          <a:xfrm>
            <a:off x="202662" y="1126485"/>
            <a:ext cx="8712968" cy="646331"/>
          </a:xfrm>
          <a:prstGeom prst="rect">
            <a:avLst/>
          </a:prstGeom>
          <a:noFill/>
        </p:spPr>
        <p:txBody>
          <a:bodyPr wrap="square" rtlCol="0">
            <a:spAutoFit/>
          </a:bodyPr>
          <a:lstStyle/>
          <a:p>
            <a:pPr marL="342900" indent="-342900" algn="just">
              <a:buFont typeface="Wingdings" panose="05000000000000000000" pitchFamily="2" charset="2"/>
              <a:buChar char="n"/>
            </a:pPr>
            <a:r>
              <a:rPr lang="en-US" altLang="zh-CN" b="1" dirty="0" smtClean="0">
                <a:latin typeface="Palatino Linotype" panose="02040502050505030304" pitchFamily="18" charset="0"/>
              </a:rPr>
              <a:t>First, </a:t>
            </a:r>
            <a:r>
              <a:rPr lang="en-US" altLang="zh-CN" b="1" dirty="0">
                <a:latin typeface="Palatino Linotype" panose="02040502050505030304" pitchFamily="18" charset="0"/>
              </a:rPr>
              <a:t>we make a quasiparticle alignment analysis to identify which spin region TRM can be used.</a:t>
            </a:r>
            <a:endParaRPr lang="zh-CN" altLang="en-US" b="1" dirty="0">
              <a:latin typeface="Palatino Linotype" panose="0204050205050503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676" y="2018461"/>
            <a:ext cx="5568939" cy="4114800"/>
          </a:xfrm>
          <a:prstGeom prst="rect">
            <a:avLst/>
          </a:prstGeom>
        </p:spPr>
      </p:pic>
    </p:spTree>
    <p:extLst>
      <p:ext uri="{BB962C8B-B14F-4D97-AF65-F5344CB8AC3E}">
        <p14:creationId xmlns:p14="http://schemas.microsoft.com/office/powerpoint/2010/main" val="4136521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aseline="30000" dirty="0" smtClean="0"/>
              <a:t>112</a:t>
            </a:r>
            <a:r>
              <a:rPr lang="en-US" altLang="zh-CN" dirty="0"/>
              <a:t>Ru: Strategy I</a:t>
            </a:r>
            <a:endParaRPr lang="zh-CN" altLang="en-US" dirty="0"/>
          </a:p>
        </p:txBody>
      </p:sp>
      <p:grpSp>
        <p:nvGrpSpPr>
          <p:cNvPr id="3" name="组合 2"/>
          <p:cNvGrpSpPr/>
          <p:nvPr/>
        </p:nvGrpSpPr>
        <p:grpSpPr>
          <a:xfrm>
            <a:off x="202662" y="1596325"/>
            <a:ext cx="8712968" cy="3416851"/>
            <a:chOff x="202662" y="1019165"/>
            <a:chExt cx="8712968" cy="3416851"/>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32317" b="29672"/>
            <a:stretch/>
          </p:blipFill>
          <p:spPr>
            <a:xfrm>
              <a:off x="611560" y="1052736"/>
              <a:ext cx="3576920" cy="3017520"/>
            </a:xfrm>
            <a:prstGeom prst="rect">
              <a:avLst/>
            </a:prstGeom>
          </p:spPr>
        </p:pic>
        <p:sp>
          <p:nvSpPr>
            <p:cNvPr id="17" name="文本框 16"/>
            <p:cNvSpPr txBox="1"/>
            <p:nvPr/>
          </p:nvSpPr>
          <p:spPr>
            <a:xfrm>
              <a:off x="635040" y="4077072"/>
              <a:ext cx="3864952" cy="33855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prstClr val="black"/>
                  </a:solidFill>
                  <a:effectLst/>
                  <a:uLnTx/>
                  <a:uFillTx/>
                </a:rPr>
                <a:t>PES: CDFT, PC-PK1, </a:t>
              </a:r>
              <a:r>
                <a:rPr kumimoji="0" lang="en-US" altLang="zh-CN" sz="1600" b="1" i="0" u="none" strike="noStrike" kern="0" cap="none" spc="0" normalizeH="0" baseline="0" noProof="0" dirty="0" err="1" smtClean="0">
                  <a:ln>
                    <a:noFill/>
                  </a:ln>
                  <a:solidFill>
                    <a:prstClr val="black"/>
                  </a:solidFill>
                  <a:effectLst/>
                  <a:uLnTx/>
                  <a:uFillTx/>
                </a:rPr>
                <a:t>Nf</a:t>
              </a:r>
              <a:r>
                <a:rPr kumimoji="0" lang="en-US" altLang="zh-CN" sz="1600" b="1" i="0" u="none" strike="noStrike" kern="0" cap="none" spc="0" normalizeH="0" baseline="0" noProof="0" dirty="0" smtClean="0">
                  <a:ln>
                    <a:noFill/>
                  </a:ln>
                  <a:solidFill>
                    <a:prstClr val="black"/>
                  </a:solidFill>
                  <a:effectLst/>
                  <a:uLnTx/>
                  <a:uFillTx/>
                </a:rPr>
                <a:t>=12, </a:t>
              </a:r>
              <a:r>
                <a:rPr kumimoji="0" lang="en-US" altLang="zh-CN" sz="1600" b="1" i="0" u="none" strike="noStrike" kern="0" cap="none" spc="0" normalizeH="0" baseline="0" noProof="0" dirty="0" smtClean="0">
                  <a:ln>
                    <a:noFill/>
                  </a:ln>
                  <a:solidFill>
                    <a:prstClr val="black"/>
                  </a:solidFill>
                  <a:effectLst/>
                  <a:uLnTx/>
                  <a:uFillTx/>
                  <a:latin typeface="SymbolPS" panose="05050102010607020607" pitchFamily="18" charset="2"/>
                </a:rPr>
                <a:t>g</a:t>
              </a:r>
              <a:r>
                <a:rPr kumimoji="0" lang="en-US" altLang="zh-CN" sz="1600" b="1" i="0" u="none" strike="noStrike" kern="0" cap="none" spc="0" normalizeH="0" baseline="0" noProof="0" dirty="0" smtClean="0">
                  <a:ln>
                    <a:noFill/>
                  </a:ln>
                  <a:solidFill>
                    <a:prstClr val="black"/>
                  </a:solidFill>
                  <a:effectLst/>
                  <a:uLnTx/>
                  <a:uFillTx/>
                </a:rPr>
                <a:t>=38.4</a:t>
              </a:r>
              <a:r>
                <a:rPr kumimoji="0" lang="en-US" altLang="zh-CN" sz="1600" b="1" i="0" u="none" strike="noStrike" kern="0" cap="none" spc="0" normalizeH="0" baseline="30000" noProof="0" dirty="0" smtClean="0">
                  <a:ln>
                    <a:noFill/>
                  </a:ln>
                  <a:solidFill>
                    <a:prstClr val="black"/>
                  </a:solidFill>
                  <a:effectLst/>
                  <a:uLnTx/>
                  <a:uFillTx/>
                </a:rPr>
                <a:t>o</a:t>
              </a:r>
              <a:endParaRPr kumimoji="0" lang="zh-CN" altLang="en-US" sz="1600" b="1" i="0" u="none" strike="noStrike" kern="0" cap="none" spc="0" normalizeH="0" baseline="30000" noProof="0" dirty="0" smtClean="0">
                <a:ln>
                  <a:noFill/>
                </a:ln>
                <a:solidFill>
                  <a:prstClr val="black"/>
                </a:solidFill>
                <a:effectLst/>
                <a:uLnTx/>
                <a:uFillTx/>
              </a:endParaRPr>
            </a:p>
          </p:txBody>
        </p:sp>
        <p:sp>
          <p:nvSpPr>
            <p:cNvPr id="19" name="圆角矩形 18"/>
            <p:cNvSpPr/>
            <p:nvPr/>
          </p:nvSpPr>
          <p:spPr>
            <a:xfrm>
              <a:off x="202662" y="1019165"/>
              <a:ext cx="4297974" cy="3416851"/>
            </a:xfrm>
            <a:prstGeom prst="roundRect">
              <a:avLst>
                <a:gd name="adj" fmla="val 3602"/>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Times New Roman"/>
                <a:ea typeface="宋体" panose="02010600030101010101" pitchFamily="2" charset="-122"/>
                <a:cs typeface="+mn-cs"/>
              </a:endParaRPr>
            </a:p>
          </p:txBody>
        </p:sp>
        <p:sp>
          <p:nvSpPr>
            <p:cNvPr id="20" name="圆角矩形 19"/>
            <p:cNvSpPr/>
            <p:nvPr/>
          </p:nvSpPr>
          <p:spPr>
            <a:xfrm>
              <a:off x="4597377" y="1022995"/>
              <a:ext cx="4318253" cy="3392631"/>
            </a:xfrm>
            <a:prstGeom prst="roundRect">
              <a:avLst>
                <a:gd name="adj" fmla="val 3602"/>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Times New Roman"/>
                <a:ea typeface="宋体" panose="02010600030101010101" pitchFamily="2" charset="-122"/>
                <a:cs typeface="+mn-cs"/>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111214"/>
              <a:ext cx="4022674" cy="3200400"/>
            </a:xfrm>
            <a:prstGeom prst="rect">
              <a:avLst/>
            </a:prstGeom>
          </p:spPr>
        </p:pic>
      </p:grpSp>
      <p:sp>
        <p:nvSpPr>
          <p:cNvPr id="23" name="文本框 22"/>
          <p:cNvSpPr txBox="1"/>
          <p:nvPr/>
        </p:nvSpPr>
        <p:spPr>
          <a:xfrm>
            <a:off x="202662" y="5457998"/>
            <a:ext cx="8712968" cy="923330"/>
          </a:xfrm>
          <a:prstGeom prst="rect">
            <a:avLst/>
          </a:prstGeom>
          <a:noFill/>
        </p:spPr>
        <p:txBody>
          <a:bodyPr wrap="square" rtlCol="0">
            <a:spAutoFit/>
          </a:bodyPr>
          <a:lstStyle/>
          <a:p>
            <a:pPr marL="342900" indent="-342900" algn="just">
              <a:buFont typeface="Wingdings" panose="05000000000000000000" pitchFamily="2" charset="2"/>
              <a:buChar char="n"/>
            </a:pPr>
            <a:r>
              <a:rPr lang="en-US" altLang="zh-CN" b="1" dirty="0" smtClean="0">
                <a:latin typeface="Palatino Linotype" panose="02040502050505030304" pitchFamily="18" charset="0"/>
              </a:rPr>
              <a:t>In </a:t>
            </a:r>
            <a:r>
              <a:rPr lang="en-US" altLang="zh-CN" b="1" dirty="0">
                <a:latin typeface="Palatino Linotype" panose="02040502050505030304" pitchFamily="18" charset="0"/>
              </a:rPr>
              <a:t>TRM, </a:t>
            </a:r>
            <a:r>
              <a:rPr lang="en-US" altLang="zh-CN" b="1" dirty="0" smtClean="0">
                <a:latin typeface="Palatino Linotype" panose="02040502050505030304" pitchFamily="18" charset="0"/>
              </a:rPr>
              <a:t>ground state </a:t>
            </a:r>
            <a:r>
              <a:rPr lang="en-US" altLang="zh-CN" b="1" dirty="0">
                <a:latin typeface="Palatino Linotype" panose="02040502050505030304" pitchFamily="18" charset="0"/>
              </a:rPr>
              <a:t>band is well described, and </a:t>
            </a:r>
            <a:r>
              <a:rPr lang="en-US" altLang="zh-CN" b="1" dirty="0">
                <a:latin typeface="SymbolPS" panose="05050102010607020607" pitchFamily="18" charset="2"/>
              </a:rPr>
              <a:t>g</a:t>
            </a:r>
            <a:r>
              <a:rPr lang="en-US" altLang="zh-CN" b="1" dirty="0">
                <a:latin typeface="Palatino Linotype" panose="02040502050505030304" pitchFamily="18" charset="0"/>
              </a:rPr>
              <a:t>-band is reasonable reproduced at low spin regions. </a:t>
            </a:r>
            <a:r>
              <a:rPr lang="en-US" altLang="zh-CN" b="1" dirty="0" smtClean="0">
                <a:latin typeface="Palatino Linotype" panose="02040502050505030304" pitchFamily="18" charset="0"/>
              </a:rPr>
              <a:t>For high spin regions, descriptions are not good as 5DCH.</a:t>
            </a:r>
            <a:endParaRPr lang="en-US" altLang="zh-CN" b="1" dirty="0">
              <a:latin typeface="Palatino Linotype" panose="02040502050505030304" pitchFamily="18" charset="0"/>
            </a:endParaRPr>
          </a:p>
        </p:txBody>
      </p:sp>
      <p:sp>
        <p:nvSpPr>
          <p:cNvPr id="10" name="文本框 9"/>
          <p:cNvSpPr txBox="1"/>
          <p:nvPr/>
        </p:nvSpPr>
        <p:spPr>
          <a:xfrm>
            <a:off x="206010" y="1052736"/>
            <a:ext cx="8709619" cy="400110"/>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112Ru</a:t>
            </a:r>
            <a:endParaRPr lang="zh-CN" altLang="en-US" sz="2000" b="1" dirty="0">
              <a:solidFill>
                <a:srgbClr val="0000FF"/>
              </a:solidFill>
              <a:latin typeface="Palatino Linotype" panose="02040502050505030304" pitchFamily="18" charset="0"/>
            </a:endParaRPr>
          </a:p>
        </p:txBody>
      </p:sp>
    </p:spTree>
    <p:extLst>
      <p:ext uri="{BB962C8B-B14F-4D97-AF65-F5344CB8AC3E}">
        <p14:creationId xmlns:p14="http://schemas.microsoft.com/office/powerpoint/2010/main" val="1040535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Potential energy surfaces</a:t>
            </a:r>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3954102234"/>
              </p:ext>
            </p:extLst>
          </p:nvPr>
        </p:nvGraphicFramePr>
        <p:xfrm>
          <a:off x="339725" y="5949280"/>
          <a:ext cx="8455025" cy="706437"/>
        </p:xfrm>
        <a:graphic>
          <a:graphicData uri="http://schemas.openxmlformats.org/presentationml/2006/ole">
            <mc:AlternateContent xmlns:mc="http://schemas.openxmlformats.org/markup-compatibility/2006">
              <mc:Choice xmlns:v="urn:schemas-microsoft-com:vml" Requires="v">
                <p:oleObj spid="_x0000_s2434" name="Formula" r:id="rId4" imgW="5410440" imgH="452160" progId="Equation.Ribbit">
                  <p:embed/>
                </p:oleObj>
              </mc:Choice>
              <mc:Fallback>
                <p:oleObj name="Formula" r:id="rId4" imgW="5410440" imgH="452160" progId="Equation.Ribbit">
                  <p:embed/>
                  <p:pic>
                    <p:nvPicPr>
                      <p:cNvPr id="3" name="对象 2"/>
                      <p:cNvPicPr/>
                      <p:nvPr/>
                    </p:nvPicPr>
                    <p:blipFill>
                      <a:blip r:embed="rId5"/>
                      <a:stretch>
                        <a:fillRect/>
                      </a:stretch>
                    </p:blipFill>
                    <p:spPr>
                      <a:xfrm>
                        <a:off x="339725" y="5949280"/>
                        <a:ext cx="8455025" cy="706437"/>
                      </a:xfrm>
                      <a:prstGeom prst="rect">
                        <a:avLst/>
                      </a:prstGeom>
                    </p:spPr>
                  </p:pic>
                </p:oleObj>
              </mc:Fallback>
            </mc:AlternateContent>
          </a:graphicData>
        </a:graphic>
      </p:graphicFrame>
      <p:sp>
        <p:nvSpPr>
          <p:cNvPr id="11" name="文本框 10"/>
          <p:cNvSpPr txBox="1"/>
          <p:nvPr/>
        </p:nvSpPr>
        <p:spPr>
          <a:xfrm>
            <a:off x="3149090" y="5605209"/>
            <a:ext cx="3296095" cy="400110"/>
          </a:xfrm>
          <a:prstGeom prst="rect">
            <a:avLst/>
          </a:prstGeom>
          <a:noFill/>
        </p:spPr>
        <p:txBody>
          <a:bodyPr wrap="none" rtlCol="0">
            <a:spAutoFit/>
          </a:bodyPr>
          <a:lstStyle/>
          <a:p>
            <a:r>
              <a:rPr lang="en-US" altLang="zh-CN" sz="2000" b="1" dirty="0">
                <a:latin typeface="Palatino Linotype" panose="02040502050505030304" pitchFamily="18" charset="0"/>
              </a:rPr>
              <a:t>Ground </a:t>
            </a:r>
            <a:r>
              <a:rPr lang="en-US" altLang="zh-CN" sz="2000" b="1" dirty="0" smtClean="0">
                <a:latin typeface="Palatino Linotype" panose="02040502050505030304" pitchFamily="18" charset="0"/>
              </a:rPr>
              <a:t>state deformation</a:t>
            </a:r>
            <a:endParaRPr lang="zh-CN" altLang="en-US" sz="2000" b="1" dirty="0">
              <a:latin typeface="Palatino Linotype" panose="02040502050505030304" pitchFamily="18" charset="0"/>
            </a:endParaRPr>
          </a:p>
        </p:txBody>
      </p:sp>
      <p:sp>
        <p:nvSpPr>
          <p:cNvPr id="12" name="文本框 11"/>
          <p:cNvSpPr txBox="1"/>
          <p:nvPr/>
        </p:nvSpPr>
        <p:spPr>
          <a:xfrm>
            <a:off x="206010" y="980728"/>
            <a:ext cx="8709619" cy="400110"/>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Similar calculations are carried out for other Ru isotopes.</a:t>
            </a:r>
            <a:endParaRPr lang="zh-CN" altLang="en-US" sz="2000" b="1" dirty="0">
              <a:solidFill>
                <a:srgbClr val="0000FF"/>
              </a:solidFill>
              <a:latin typeface="Palatino Linotype" panose="02040502050505030304" pitchFamily="18" charset="0"/>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25" y="1392951"/>
            <a:ext cx="8193024" cy="4200144"/>
          </a:xfrm>
          <a:prstGeom prst="rect">
            <a:avLst/>
          </a:prstGeom>
        </p:spPr>
      </p:pic>
    </p:spTree>
    <p:extLst>
      <p:ext uri="{BB962C8B-B14F-4D97-AF65-F5344CB8AC3E}">
        <p14:creationId xmlns:p14="http://schemas.microsoft.com/office/powerpoint/2010/main" val="3181040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Energy spectra: Strategy I</a:t>
            </a:r>
            <a:endParaRPr lang="zh-CN" altLang="en-US" dirty="0"/>
          </a:p>
        </p:txBody>
      </p:sp>
      <p:grpSp>
        <p:nvGrpSpPr>
          <p:cNvPr id="10" name="组合 9"/>
          <p:cNvGrpSpPr/>
          <p:nvPr/>
        </p:nvGrpSpPr>
        <p:grpSpPr>
          <a:xfrm>
            <a:off x="251520" y="1083528"/>
            <a:ext cx="8574859" cy="4937760"/>
            <a:chOff x="251520" y="1083528"/>
            <a:chExt cx="8574859" cy="493776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3174" y="3551908"/>
              <a:ext cx="3103205" cy="246888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876" y="3552408"/>
              <a:ext cx="3103205" cy="246888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552408"/>
              <a:ext cx="3103205" cy="246888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0760" y="1083528"/>
              <a:ext cx="3103205" cy="2468880"/>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560" y="1083528"/>
              <a:ext cx="3103205" cy="2468880"/>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142" y="1083528"/>
              <a:ext cx="3103205" cy="2468880"/>
            </a:xfrm>
            <a:prstGeom prst="rect">
              <a:avLst/>
            </a:prstGeom>
          </p:spPr>
        </p:pic>
      </p:grpSp>
      <p:sp>
        <p:nvSpPr>
          <p:cNvPr id="9" name="文本框 8"/>
          <p:cNvSpPr txBox="1"/>
          <p:nvPr/>
        </p:nvSpPr>
        <p:spPr>
          <a:xfrm>
            <a:off x="715530" y="6165304"/>
            <a:ext cx="5790368" cy="400110"/>
          </a:xfrm>
          <a:prstGeom prst="rect">
            <a:avLst/>
          </a:prstGeom>
          <a:noFill/>
        </p:spPr>
        <p:txBody>
          <a:bodyPr wrap="none" rtlCol="0">
            <a:spAutoFit/>
          </a:bodyPr>
          <a:lstStyle/>
          <a:p>
            <a:pPr marL="342900" indent="-342900">
              <a:buFont typeface="Wingdings" panose="05000000000000000000" pitchFamily="2" charset="2"/>
              <a:buChar char="n"/>
            </a:pPr>
            <a:r>
              <a:rPr lang="en-US" altLang="zh-CN" sz="2000" b="1" dirty="0">
                <a:latin typeface="Palatino Linotype" panose="02040502050505030304" pitchFamily="18" charset="0"/>
              </a:rPr>
              <a:t>Similar conclusions as </a:t>
            </a:r>
            <a:r>
              <a:rPr lang="en-US" altLang="zh-CN" sz="2000" b="1" baseline="30000" dirty="0">
                <a:latin typeface="Palatino Linotype" panose="02040502050505030304" pitchFamily="18" charset="0"/>
              </a:rPr>
              <a:t>112</a:t>
            </a:r>
            <a:r>
              <a:rPr lang="en-US" altLang="zh-CN" sz="2000" b="1" dirty="0">
                <a:latin typeface="Palatino Linotype" panose="02040502050505030304" pitchFamily="18" charset="0"/>
              </a:rPr>
              <a:t>Ru can be obtained.</a:t>
            </a:r>
            <a:endParaRPr lang="zh-CN" altLang="en-US" sz="2000" b="1" dirty="0">
              <a:latin typeface="Palatino Linotype" panose="02040502050505030304" pitchFamily="18" charset="0"/>
            </a:endParaRPr>
          </a:p>
        </p:txBody>
      </p:sp>
    </p:spTree>
    <p:extLst>
      <p:ext uri="{BB962C8B-B14F-4D97-AF65-F5344CB8AC3E}">
        <p14:creationId xmlns:p14="http://schemas.microsoft.com/office/powerpoint/2010/main" val="1678394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Energy spectra: Strategy </a:t>
            </a:r>
            <a:r>
              <a:rPr lang="en-US" altLang="zh-CN" dirty="0" smtClean="0"/>
              <a:t>II</a:t>
            </a:r>
            <a:endParaRPr lang="zh-CN" altLang="en-US" dirty="0"/>
          </a:p>
        </p:txBody>
      </p:sp>
      <p:grpSp>
        <p:nvGrpSpPr>
          <p:cNvPr id="9" name="组合 8"/>
          <p:cNvGrpSpPr/>
          <p:nvPr/>
        </p:nvGrpSpPr>
        <p:grpSpPr>
          <a:xfrm>
            <a:off x="202662" y="1104136"/>
            <a:ext cx="8530006" cy="4917152"/>
            <a:chOff x="202661" y="1340768"/>
            <a:chExt cx="8530006" cy="4917152"/>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461" y="1340768"/>
              <a:ext cx="3103205" cy="246888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462" y="3789040"/>
              <a:ext cx="3103205" cy="246888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3789040"/>
              <a:ext cx="3103205" cy="2468880"/>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5" y="1340768"/>
              <a:ext cx="3103205" cy="246888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661" y="3789040"/>
              <a:ext cx="3103205" cy="2468880"/>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662" y="1340768"/>
              <a:ext cx="3103205" cy="2468880"/>
            </a:xfrm>
            <a:prstGeom prst="rect">
              <a:avLst/>
            </a:prstGeom>
          </p:spPr>
        </p:pic>
      </p:grpSp>
      <p:sp>
        <p:nvSpPr>
          <p:cNvPr id="10" name="文本框 9"/>
          <p:cNvSpPr txBox="1"/>
          <p:nvPr/>
        </p:nvSpPr>
        <p:spPr>
          <a:xfrm>
            <a:off x="431032" y="6165304"/>
            <a:ext cx="8712968" cy="369332"/>
          </a:xfrm>
          <a:prstGeom prst="rect">
            <a:avLst/>
          </a:prstGeom>
          <a:noFill/>
        </p:spPr>
        <p:txBody>
          <a:bodyPr wrap="square" rtlCol="0">
            <a:spAutoFit/>
          </a:bodyPr>
          <a:lstStyle/>
          <a:p>
            <a:pPr marL="342900" indent="-342900" algn="just">
              <a:buFont typeface="Wingdings" panose="05000000000000000000" pitchFamily="2" charset="2"/>
              <a:buChar char="n"/>
            </a:pPr>
            <a:r>
              <a:rPr lang="en-US" altLang="zh-CN" b="1" dirty="0" smtClean="0">
                <a:latin typeface="SymbolPS" panose="05050102010607020607" pitchFamily="18" charset="2"/>
              </a:rPr>
              <a:t>g</a:t>
            </a:r>
            <a:r>
              <a:rPr lang="en-US" altLang="zh-CN" b="1" dirty="0" smtClean="0">
                <a:latin typeface="Palatino Linotype" panose="02040502050505030304" pitchFamily="18" charset="0"/>
              </a:rPr>
              <a:t> as well as J</a:t>
            </a:r>
            <a:r>
              <a:rPr lang="en-US" altLang="zh-CN" b="1" baseline="-25000" dirty="0" smtClean="0">
                <a:latin typeface="Palatino Linotype" panose="02040502050505030304" pitchFamily="18" charset="0"/>
              </a:rPr>
              <a:t>0 </a:t>
            </a:r>
            <a:r>
              <a:rPr lang="en-US" altLang="zh-CN" b="1" dirty="0" smtClean="0">
                <a:latin typeface="Palatino Linotype" panose="02040502050505030304" pitchFamily="18" charset="0"/>
              </a:rPr>
              <a:t>and M</a:t>
            </a:r>
            <a:r>
              <a:rPr lang="en-US" altLang="zh-CN" b="1" baseline="-25000" dirty="0" smtClean="0">
                <a:latin typeface="Palatino Linotype" panose="02040502050505030304" pitchFamily="18" charset="0"/>
              </a:rPr>
              <a:t>0</a:t>
            </a:r>
            <a:r>
              <a:rPr lang="en-US" altLang="zh-CN" b="1" dirty="0" smtClean="0">
                <a:latin typeface="Palatino Linotype" panose="02040502050505030304" pitchFamily="18" charset="0"/>
              </a:rPr>
              <a:t> are all fitted by the data (spin~0, 2, 4, 6). </a:t>
            </a:r>
            <a:endParaRPr lang="en-US" altLang="zh-CN" b="1" dirty="0">
              <a:latin typeface="Palatino Linotype" panose="02040502050505030304" pitchFamily="18" charset="0"/>
            </a:endParaRPr>
          </a:p>
        </p:txBody>
      </p:sp>
    </p:spTree>
    <p:extLst>
      <p:ext uri="{BB962C8B-B14F-4D97-AF65-F5344CB8AC3E}">
        <p14:creationId xmlns:p14="http://schemas.microsoft.com/office/powerpoint/2010/main" val="137833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2993" y="1838088"/>
            <a:ext cx="842493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a:latin typeface="Palatino Linotype" panose="02040502050505030304" pitchFamily="18" charset="0"/>
                <a:ea typeface="+mn-ea"/>
              </a:rPr>
              <a:t>Introduction</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Theoretical framework</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Numerical details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Results and discussions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solidFill>
                  <a:srgbClr val="FF0000"/>
                </a:solidFill>
                <a:latin typeface="Palatino Linotype" panose="02040502050505030304" pitchFamily="18" charset="0"/>
                <a:ea typeface="+mn-ea"/>
              </a:rPr>
              <a:t>Summary and perspective </a:t>
            </a:r>
            <a:endParaRPr lang="en-US" altLang="zh-CN" sz="2400" b="1" dirty="0">
              <a:solidFill>
                <a:srgbClr val="FF0000"/>
              </a:solidFill>
              <a:latin typeface="Palatino Linotype" panose="02040502050505030304" pitchFamily="18" charset="0"/>
              <a:ea typeface="+mn-ea"/>
            </a:endParaRPr>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a:latin typeface="Palatino Linotype" panose="02040502050505030304" pitchFamily="18" charset="0"/>
                  <a:cs typeface="+mj-cs"/>
                </a:rPr>
                <a:t>Outline</a:t>
              </a: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2574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and perspective</a:t>
            </a:r>
            <a:endParaRPr lang="zh-CN" altLang="en-US" dirty="0"/>
          </a:p>
        </p:txBody>
      </p:sp>
      <p:sp>
        <p:nvSpPr>
          <p:cNvPr id="3" name="文本框 2"/>
          <p:cNvSpPr txBox="1"/>
          <p:nvPr/>
        </p:nvSpPr>
        <p:spPr>
          <a:xfrm>
            <a:off x="179512" y="1139756"/>
            <a:ext cx="8736118" cy="3970318"/>
          </a:xfrm>
          <a:prstGeom prst="rect">
            <a:avLst/>
          </a:prstGeom>
          <a:noFill/>
        </p:spPr>
        <p:txBody>
          <a:bodyPr wrap="square" rtlCol="0">
            <a:spAutoFit/>
          </a:bodyPr>
          <a:lstStyle/>
          <a:p>
            <a:pPr marL="342900" indent="-342900" algn="just">
              <a:buFont typeface="Wingdings" panose="05000000000000000000" pitchFamily="2" charset="2"/>
              <a:buChar char="n"/>
            </a:pPr>
            <a:r>
              <a:rPr lang="en-US" altLang="zh-CN" b="1" dirty="0" smtClean="0">
                <a:latin typeface="Palatino Linotype" panose="02040502050505030304" pitchFamily="18" charset="0"/>
              </a:rPr>
              <a:t>The EFT </a:t>
            </a:r>
            <a:r>
              <a:rPr lang="en-US" altLang="zh-CN" b="1" dirty="0">
                <a:latin typeface="Palatino Linotype" panose="02040502050505030304" pitchFamily="18" charset="0"/>
              </a:rPr>
              <a:t>for the collective rotational motion has been generalized to </a:t>
            </a:r>
            <a:r>
              <a:rPr lang="en-US" altLang="zh-CN" b="1" dirty="0" err="1">
                <a:latin typeface="Palatino Linotype" panose="02040502050505030304" pitchFamily="18" charset="0"/>
              </a:rPr>
              <a:t>triaxially</a:t>
            </a:r>
            <a:r>
              <a:rPr lang="en-US" altLang="zh-CN" b="1" dirty="0">
                <a:latin typeface="Palatino Linotype" panose="02040502050505030304" pitchFamily="18" charset="0"/>
              </a:rPr>
              <a:t> deformed </a:t>
            </a:r>
            <a:r>
              <a:rPr lang="en-US" altLang="zh-CN" b="1" dirty="0" smtClean="0">
                <a:latin typeface="Palatino Linotype" panose="02040502050505030304" pitchFamily="18" charset="0"/>
              </a:rPr>
              <a:t>nuclei (up to NLO order). Its applicability has </a:t>
            </a:r>
            <a:r>
              <a:rPr lang="en-US" altLang="zh-CN" b="1" dirty="0">
                <a:latin typeface="Palatino Linotype" panose="02040502050505030304" pitchFamily="18" charset="0"/>
              </a:rPr>
              <a:t>been examined by describing </a:t>
            </a:r>
            <a:r>
              <a:rPr lang="en-US" altLang="zh-CN" b="1" dirty="0" smtClean="0">
                <a:latin typeface="Palatino Linotype" panose="02040502050505030304" pitchFamily="18" charset="0"/>
              </a:rPr>
              <a:t>the </a:t>
            </a:r>
            <a:r>
              <a:rPr lang="en-US" altLang="zh-CN" b="1" dirty="0">
                <a:latin typeface="Palatino Linotype" panose="02040502050505030304" pitchFamily="18" charset="0"/>
              </a:rPr>
              <a:t>energy spectra of the ground state and </a:t>
            </a:r>
            <a:r>
              <a:rPr lang="en-US" altLang="zh-CN" b="1" dirty="0">
                <a:latin typeface="SymbolPS" panose="05050102010607020607" pitchFamily="18" charset="2"/>
              </a:rPr>
              <a:t>g</a:t>
            </a:r>
            <a:r>
              <a:rPr lang="en-US" altLang="zh-CN" b="1" dirty="0">
                <a:latin typeface="Palatino Linotype" panose="02040502050505030304" pitchFamily="18" charset="0"/>
              </a:rPr>
              <a:t>-bands of </a:t>
            </a:r>
            <a:r>
              <a:rPr lang="en-US" altLang="zh-CN" b="1" baseline="30000" dirty="0">
                <a:latin typeface="Palatino Linotype" panose="02040502050505030304" pitchFamily="18" charset="0"/>
              </a:rPr>
              <a:t>102-112</a:t>
            </a:r>
            <a:r>
              <a:rPr lang="en-US" altLang="zh-CN" b="1" dirty="0">
                <a:latin typeface="Palatino Linotype" panose="02040502050505030304" pitchFamily="18" charset="0"/>
              </a:rPr>
              <a:t>Ru</a:t>
            </a:r>
            <a:r>
              <a:rPr lang="en-US" altLang="zh-CN" b="1" dirty="0" smtClean="0">
                <a:latin typeface="Palatino Linotype" panose="02040502050505030304" pitchFamily="18" charset="0"/>
              </a:rPr>
              <a:t> </a:t>
            </a:r>
            <a:r>
              <a:rPr lang="en-US" altLang="zh-CN" b="1" dirty="0">
                <a:latin typeface="Palatino Linotype" panose="02040502050505030304" pitchFamily="18" charset="0"/>
              </a:rPr>
              <a:t>and by comparing to results by 5DCH</a:t>
            </a:r>
            <a:r>
              <a:rPr lang="en-US" altLang="zh-CN" b="1" dirty="0" smtClean="0">
                <a:latin typeface="Palatino Linotype" panose="02040502050505030304" pitchFamily="18" charset="0"/>
              </a:rPr>
              <a:t>.</a:t>
            </a:r>
          </a:p>
          <a:p>
            <a:pPr marL="342900" indent="-342900" algn="just">
              <a:buFont typeface="Wingdings" panose="05000000000000000000" pitchFamily="2" charset="2"/>
              <a:buChar char="n"/>
            </a:pPr>
            <a:r>
              <a:rPr lang="en-US" altLang="zh-CN" b="1" dirty="0" smtClean="0">
                <a:latin typeface="Palatino Linotype" panose="02040502050505030304" pitchFamily="18" charset="0"/>
              </a:rPr>
              <a:t>It </a:t>
            </a:r>
            <a:r>
              <a:rPr lang="en-US" altLang="zh-CN" b="1" dirty="0">
                <a:latin typeface="Palatino Linotype" panose="02040502050505030304" pitchFamily="18" charset="0"/>
              </a:rPr>
              <a:t>is found that the description at NLO is overall better than at LO. </a:t>
            </a:r>
            <a:r>
              <a:rPr lang="en-US" altLang="zh-CN" b="1" dirty="0" smtClean="0">
                <a:latin typeface="Palatino Linotype" panose="02040502050505030304" pitchFamily="18" charset="0"/>
              </a:rPr>
              <a:t>There are still some </a:t>
            </a:r>
            <a:r>
              <a:rPr lang="en-US" altLang="zh-CN" b="1" dirty="0">
                <a:latin typeface="Palatino Linotype" panose="02040502050505030304" pitchFamily="18" charset="0"/>
              </a:rPr>
              <a:t>deviations between the NLO calculation and the data for high-spin states in the </a:t>
            </a:r>
            <a:r>
              <a:rPr lang="en-US" altLang="zh-CN" b="1" dirty="0">
                <a:latin typeface="SymbolPS" panose="05050102010607020607" pitchFamily="18" charset="2"/>
              </a:rPr>
              <a:t>g</a:t>
            </a:r>
            <a:r>
              <a:rPr lang="en-US" altLang="zh-CN" b="1" dirty="0">
                <a:latin typeface="Palatino Linotype" panose="02040502050505030304" pitchFamily="18" charset="0"/>
              </a:rPr>
              <a:t>-</a:t>
            </a:r>
            <a:r>
              <a:rPr lang="en-US" altLang="zh-CN" b="1" dirty="0" smtClean="0">
                <a:latin typeface="Palatino Linotype" panose="02040502050505030304" pitchFamily="18" charset="0"/>
              </a:rPr>
              <a:t>bands.</a:t>
            </a:r>
          </a:p>
          <a:p>
            <a:pPr marL="342900" indent="-342900" algn="just">
              <a:buFont typeface="Wingdings" panose="05000000000000000000" pitchFamily="2" charset="2"/>
              <a:buChar char="n"/>
            </a:pPr>
            <a:r>
              <a:rPr lang="en-US" altLang="zh-CN" b="1" dirty="0" smtClean="0">
                <a:latin typeface="Palatino Linotype" panose="02040502050505030304" pitchFamily="18" charset="0"/>
              </a:rPr>
              <a:t>We also </a:t>
            </a:r>
            <a:r>
              <a:rPr lang="en-US" altLang="zh-CN" b="1" dirty="0">
                <a:latin typeface="Palatino Linotype" panose="02040502050505030304" pitchFamily="18" charset="0"/>
              </a:rPr>
              <a:t>show that the EFT for collective nuclear rotation can be applied without referring to any microscopic </a:t>
            </a:r>
            <a:r>
              <a:rPr lang="en-US" altLang="zh-CN" b="1" dirty="0" smtClean="0">
                <a:latin typeface="Palatino Linotype" panose="02040502050505030304" pitchFamily="18" charset="0"/>
              </a:rPr>
              <a:t>input by comparing the results of two different fitting strategies.</a:t>
            </a:r>
          </a:p>
          <a:p>
            <a:pPr marL="342900" indent="-342900" algn="just">
              <a:buFont typeface="Wingdings" panose="05000000000000000000" pitchFamily="2" charset="2"/>
              <a:buChar char="n"/>
            </a:pPr>
            <a:endParaRPr lang="en-US" altLang="zh-CN" b="1" dirty="0">
              <a:latin typeface="Palatino Linotype" panose="02040502050505030304" pitchFamily="18" charset="0"/>
            </a:endParaRPr>
          </a:p>
          <a:p>
            <a:pPr marL="342900" indent="-342900" algn="just">
              <a:buFont typeface="Wingdings" panose="05000000000000000000" pitchFamily="2" charset="2"/>
              <a:buChar char="n"/>
            </a:pPr>
            <a:r>
              <a:rPr lang="en-US" altLang="zh-CN" b="1" dirty="0" smtClean="0">
                <a:latin typeface="Palatino Linotype" panose="02040502050505030304" pitchFamily="18" charset="0"/>
              </a:rPr>
              <a:t>In future, </a:t>
            </a:r>
            <a:r>
              <a:rPr lang="en-US" altLang="zh-CN" b="1" dirty="0">
                <a:latin typeface="Palatino Linotype" panose="02040502050505030304" pitchFamily="18" charset="0"/>
              </a:rPr>
              <a:t>further generalize the EFT for </a:t>
            </a:r>
            <a:r>
              <a:rPr lang="en-US" altLang="zh-CN" b="1" dirty="0" err="1">
                <a:latin typeface="Palatino Linotype" panose="02040502050505030304" pitchFamily="18" charset="0"/>
              </a:rPr>
              <a:t>triaxially</a:t>
            </a:r>
            <a:r>
              <a:rPr lang="en-US" altLang="zh-CN" b="1" dirty="0">
                <a:latin typeface="Palatino Linotype" panose="02040502050505030304" pitchFamily="18" charset="0"/>
              </a:rPr>
              <a:t> deformed nuclei with odd mass </a:t>
            </a:r>
            <a:r>
              <a:rPr lang="en-US" altLang="zh-CN" b="1" dirty="0" smtClean="0">
                <a:latin typeface="Palatino Linotype" panose="02040502050505030304" pitchFamily="18" charset="0"/>
              </a:rPr>
              <a:t>number (for wobbling and chiral nuclei) </a:t>
            </a:r>
            <a:r>
              <a:rPr lang="en-US" altLang="zh-CN" b="1" dirty="0">
                <a:latin typeface="Palatino Linotype" panose="02040502050505030304" pitchFamily="18" charset="0"/>
              </a:rPr>
              <a:t>and to include systematically the vibrational degrees of freedom.</a:t>
            </a:r>
            <a:endParaRPr lang="en-US" altLang="zh-CN" b="1" dirty="0" smtClean="0">
              <a:latin typeface="Palatino Linotype" panose="0204050205050503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336" y="5480138"/>
            <a:ext cx="3764470" cy="1005840"/>
          </a:xfrm>
          <a:prstGeom prst="rect">
            <a:avLst/>
          </a:prstGeom>
        </p:spPr>
      </p:pic>
    </p:spTree>
    <p:extLst>
      <p:ext uri="{BB962C8B-B14F-4D97-AF65-F5344CB8AC3E}">
        <p14:creationId xmlns:p14="http://schemas.microsoft.com/office/powerpoint/2010/main" val="676393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2993" y="1838088"/>
            <a:ext cx="842493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a:solidFill>
                  <a:srgbClr val="FF0000"/>
                </a:solidFill>
                <a:latin typeface="Palatino Linotype" panose="02040502050505030304" pitchFamily="18" charset="0"/>
                <a:ea typeface="+mn-ea"/>
              </a:rPr>
              <a:t>Introduction</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Theoretical framework</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rPr>
              <a:t>Numerical details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Results and discussions</a:t>
            </a:r>
          </a:p>
          <a:p>
            <a:pPr marL="965200" lvl="1" indent="-508000" eaLnBrk="0" hangingPunct="0">
              <a:lnSpc>
                <a:spcPct val="150000"/>
              </a:lnSpc>
              <a:spcBef>
                <a:spcPct val="10000"/>
              </a:spcBef>
              <a:spcAft>
                <a:spcPct val="10000"/>
              </a:spcAft>
              <a:buClr>
                <a:srgbClr val="ED181E"/>
              </a:buClr>
              <a:buFont typeface="Wingdings" panose="05000000000000000000" pitchFamily="2" charset="2"/>
              <a:buChar char="q"/>
              <a:defRPr/>
            </a:pPr>
            <a:r>
              <a:rPr lang="en-US" altLang="zh-CN" sz="2400" b="1" dirty="0" smtClean="0">
                <a:latin typeface="Palatino Linotype" panose="02040502050505030304" pitchFamily="18" charset="0"/>
                <a:ea typeface="+mn-ea"/>
              </a:rPr>
              <a:t>Summary and perspective </a:t>
            </a:r>
            <a:endParaRPr lang="en-US" altLang="zh-CN" sz="2400" b="1" dirty="0">
              <a:latin typeface="Palatino Linotype" panose="02040502050505030304" pitchFamily="18" charset="0"/>
              <a:ea typeface="+mn-ea"/>
            </a:endParaRPr>
          </a:p>
        </p:txBody>
      </p:sp>
      <p:grpSp>
        <p:nvGrpSpPr>
          <p:cNvPr id="2" name="组合 1"/>
          <p:cNvGrpSpPr/>
          <p:nvPr/>
        </p:nvGrpSpPr>
        <p:grpSpPr>
          <a:xfrm>
            <a:off x="202662" y="188640"/>
            <a:ext cx="8712968" cy="720080"/>
            <a:chOff x="202662" y="188640"/>
            <a:chExt cx="8712968" cy="720080"/>
          </a:xfrm>
        </p:grpSpPr>
        <p:sp>
          <p:nvSpPr>
            <p:cNvPr id="5123" name="标题 1"/>
            <p:cNvSpPr txBox="1">
              <a:spLocks/>
            </p:cNvSpPr>
            <p:nvPr/>
          </p:nvSpPr>
          <p:spPr bwMode="auto">
            <a:xfrm>
              <a:off x="3563888" y="188640"/>
              <a:ext cx="206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3600" b="1" i="1" dirty="0">
                  <a:latin typeface="Palatino Linotype" panose="02040502050505030304" pitchFamily="18" charset="0"/>
                  <a:cs typeface="+mj-cs"/>
                </a:rPr>
                <a:t>Outline</a:t>
              </a:r>
            </a:p>
          </p:txBody>
        </p:sp>
        <p:cxnSp>
          <p:nvCxnSpPr>
            <p:cNvPr id="10" name="直接连接符 9"/>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392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08" y="1618456"/>
            <a:ext cx="7813069" cy="4114800"/>
          </a:xfrm>
          <a:prstGeom prst="rect">
            <a:avLst/>
          </a:prstGeom>
        </p:spPr>
      </p:pic>
      <p:sp>
        <p:nvSpPr>
          <p:cNvPr id="2" name="矩形 1"/>
          <p:cNvSpPr/>
          <p:nvPr/>
        </p:nvSpPr>
        <p:spPr>
          <a:xfrm>
            <a:off x="35496" y="4653136"/>
            <a:ext cx="1650995"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02662" y="188640"/>
            <a:ext cx="8712968" cy="720080"/>
            <a:chOff x="202662" y="188640"/>
            <a:chExt cx="8712968" cy="720080"/>
          </a:xfrm>
        </p:grpSpPr>
        <p:sp>
          <p:nvSpPr>
            <p:cNvPr id="15" name="标题 1"/>
            <p:cNvSpPr txBox="1">
              <a:spLocks/>
            </p:cNvSpPr>
            <p:nvPr/>
          </p:nvSpPr>
          <p:spPr bwMode="auto">
            <a:xfrm>
              <a:off x="1115616" y="188640"/>
              <a:ext cx="676875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3600" b="1" i="1" dirty="0" smtClean="0">
                  <a:latin typeface="Palatino Linotype" panose="02040502050505030304" pitchFamily="18" charset="0"/>
                  <a:cs typeface="+mj-cs"/>
                </a:rPr>
                <a:t>Deformation and rotation</a:t>
              </a:r>
              <a:endParaRPr lang="en-US" altLang="zh-CN" sz="3600" b="1" i="1" dirty="0">
                <a:latin typeface="Palatino Linotype" panose="02040502050505030304" pitchFamily="18" charset="0"/>
                <a:cs typeface="+mj-cs"/>
              </a:endParaRPr>
            </a:p>
          </p:txBody>
        </p:sp>
        <p:cxnSp>
          <p:nvCxnSpPr>
            <p:cNvPr id="16" name="直接连接符 15"/>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202662" y="1062467"/>
            <a:ext cx="8520094" cy="400110"/>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Deformation and rotation:</a:t>
            </a:r>
            <a:endParaRPr lang="zh-CN" altLang="en-US" sz="2000" b="1" dirty="0">
              <a:solidFill>
                <a:srgbClr val="0000FF"/>
              </a:solidFill>
              <a:latin typeface="Palatino Linotype" panose="0204050205050503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737653166"/>
              </p:ext>
            </p:extLst>
          </p:nvPr>
        </p:nvGraphicFramePr>
        <p:xfrm>
          <a:off x="6629196" y="5928989"/>
          <a:ext cx="2309812" cy="328613"/>
        </p:xfrm>
        <a:graphic>
          <a:graphicData uri="http://schemas.openxmlformats.org/presentationml/2006/ole">
            <mc:AlternateContent xmlns:mc="http://schemas.openxmlformats.org/markup-compatibility/2006">
              <mc:Choice xmlns:v="urn:schemas-microsoft-com:vml" Requires="v">
                <p:oleObj spid="_x0000_s10348" name="Formula" r:id="rId5" imgW="2309040" imgH="329040" progId="Equation.Ribbit">
                  <p:embed/>
                </p:oleObj>
              </mc:Choice>
              <mc:Fallback>
                <p:oleObj name="Formula" r:id="rId5" imgW="2309040" imgH="329040" progId="Equation.Ribbit">
                  <p:embed/>
                  <p:pic>
                    <p:nvPicPr>
                      <p:cNvPr id="5" name="对象 4"/>
                      <p:cNvPicPr/>
                      <p:nvPr/>
                    </p:nvPicPr>
                    <p:blipFill>
                      <a:blip r:embed="rId6"/>
                      <a:stretch>
                        <a:fillRect/>
                      </a:stretch>
                    </p:blipFill>
                    <p:spPr>
                      <a:xfrm>
                        <a:off x="6629196" y="5928989"/>
                        <a:ext cx="2309812" cy="328613"/>
                      </a:xfrm>
                      <a:prstGeom prst="rect">
                        <a:avLst/>
                      </a:prstGeom>
                    </p:spPr>
                  </p:pic>
                </p:oleObj>
              </mc:Fallback>
            </mc:AlternateContent>
          </a:graphicData>
        </a:graphic>
      </p:graphicFrame>
    </p:spTree>
    <p:extLst>
      <p:ext uri="{BB962C8B-B14F-4D97-AF65-F5344CB8AC3E}">
        <p14:creationId xmlns:p14="http://schemas.microsoft.com/office/powerpoint/2010/main" val="763055908"/>
      </p:ext>
    </p:extLst>
  </p:cSld>
  <p:clrMapOvr>
    <a:masterClrMapping/>
  </p:clrMapOvr>
  <mc:AlternateContent xmlns:mc="http://schemas.openxmlformats.org/markup-compatibility/2006" xmlns:p14="http://schemas.microsoft.com/office/powerpoint/2010/main">
    <mc:Choice Requires="p14">
      <p:transition spd="slow" p14:dur="2000" advTm="67490"/>
    </mc:Choice>
    <mc:Fallback xmlns="">
      <p:transition spd="slow" advTm="6749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4653136"/>
            <a:ext cx="1650995"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02662" y="188640"/>
            <a:ext cx="8712968" cy="720080"/>
            <a:chOff x="202662" y="188640"/>
            <a:chExt cx="8712968" cy="720080"/>
          </a:xfrm>
        </p:grpSpPr>
        <p:sp>
          <p:nvSpPr>
            <p:cNvPr id="15" name="标题 1"/>
            <p:cNvSpPr txBox="1">
              <a:spLocks/>
            </p:cNvSpPr>
            <p:nvPr/>
          </p:nvSpPr>
          <p:spPr bwMode="auto">
            <a:xfrm>
              <a:off x="1115616" y="188640"/>
              <a:ext cx="676875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3600" b="1" i="1" dirty="0" smtClean="0">
                  <a:latin typeface="Palatino Linotype" panose="02040502050505030304" pitchFamily="18" charset="0"/>
                  <a:cs typeface="+mj-cs"/>
                </a:rPr>
                <a:t>Deformation and rotation</a:t>
              </a:r>
              <a:endParaRPr lang="en-US" altLang="zh-CN" sz="3600" b="1" i="1" dirty="0">
                <a:latin typeface="Palatino Linotype" panose="02040502050505030304" pitchFamily="18" charset="0"/>
                <a:cs typeface="+mj-cs"/>
              </a:endParaRPr>
            </a:p>
          </p:txBody>
        </p:sp>
        <p:cxnSp>
          <p:nvCxnSpPr>
            <p:cNvPr id="16" name="直接连接符 15"/>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202662" y="1062467"/>
            <a:ext cx="8520094" cy="400110"/>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err="1" smtClean="0">
                <a:solidFill>
                  <a:srgbClr val="0000FF"/>
                </a:solidFill>
                <a:latin typeface="Palatino Linotype" panose="02040502050505030304" pitchFamily="18" charset="0"/>
              </a:rPr>
              <a:t>Triaxial</a:t>
            </a:r>
            <a:r>
              <a:rPr lang="en-US" altLang="zh-CN" sz="2000" b="1" dirty="0" smtClean="0">
                <a:solidFill>
                  <a:srgbClr val="0000FF"/>
                </a:solidFill>
                <a:latin typeface="Palatino Linotype" panose="02040502050505030304" pitchFamily="18" charset="0"/>
              </a:rPr>
              <a:t> deformation and wobbling motion: </a:t>
            </a:r>
            <a:r>
              <a:rPr lang="en-US" altLang="zh-CN" sz="1600" b="1" i="1" dirty="0">
                <a:solidFill>
                  <a:srgbClr val="00B050"/>
                </a:solidFill>
                <a:latin typeface="Palatino Linotype" panose="02040502050505030304" pitchFamily="18" charset="0"/>
              </a:rPr>
              <a:t>Bohr&amp;Mottelson1975book</a:t>
            </a:r>
            <a:endParaRPr lang="zh-CN" altLang="en-US" sz="2000" b="1" dirty="0">
              <a:solidFill>
                <a:srgbClr val="0000FF"/>
              </a:solidFill>
              <a:latin typeface="Palatino Linotype" panose="0204050205050503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93" y="1844824"/>
            <a:ext cx="7777582" cy="3474720"/>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3287018978"/>
              </p:ext>
            </p:extLst>
          </p:nvPr>
        </p:nvGraphicFramePr>
        <p:xfrm>
          <a:off x="4619625" y="5792788"/>
          <a:ext cx="4029075" cy="600075"/>
        </p:xfrm>
        <a:graphic>
          <a:graphicData uri="http://schemas.openxmlformats.org/presentationml/2006/ole">
            <mc:AlternateContent xmlns:mc="http://schemas.openxmlformats.org/markup-compatibility/2006">
              <mc:Choice xmlns:v="urn:schemas-microsoft-com:vml" Requires="v">
                <p:oleObj spid="_x0000_s9335" name="Formula" r:id="rId5" imgW="4029840" imgH="600840" progId="Equation.Ribbit">
                  <p:embed/>
                </p:oleObj>
              </mc:Choice>
              <mc:Fallback>
                <p:oleObj name="Formula" r:id="rId5" imgW="4029840" imgH="600840" progId="Equation.Ribbit">
                  <p:embed/>
                  <p:pic>
                    <p:nvPicPr>
                      <p:cNvPr id="0" name=""/>
                      <p:cNvPicPr/>
                      <p:nvPr/>
                    </p:nvPicPr>
                    <p:blipFill>
                      <a:blip r:embed="rId6"/>
                      <a:stretch>
                        <a:fillRect/>
                      </a:stretch>
                    </p:blipFill>
                    <p:spPr>
                      <a:xfrm>
                        <a:off x="4619625" y="5792788"/>
                        <a:ext cx="4029075" cy="6000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609414822"/>
              </p:ext>
            </p:extLst>
          </p:nvPr>
        </p:nvGraphicFramePr>
        <p:xfrm>
          <a:off x="1686491" y="4653136"/>
          <a:ext cx="1433512" cy="246062"/>
        </p:xfrm>
        <a:graphic>
          <a:graphicData uri="http://schemas.openxmlformats.org/presentationml/2006/ole">
            <mc:AlternateContent xmlns:mc="http://schemas.openxmlformats.org/markup-compatibility/2006">
              <mc:Choice xmlns:v="urn:schemas-microsoft-com:vml" Requires="v">
                <p:oleObj spid="_x0000_s9336" name="Formula" r:id="rId7" imgW="1433880" imgH="246600" progId="Equation.Ribbit">
                  <p:embed/>
                </p:oleObj>
              </mc:Choice>
              <mc:Fallback>
                <p:oleObj name="Formula" r:id="rId7" imgW="1433880" imgH="246600" progId="Equation.Ribbit">
                  <p:embed/>
                  <p:pic>
                    <p:nvPicPr>
                      <p:cNvPr id="0" name=""/>
                      <p:cNvPicPr/>
                      <p:nvPr/>
                    </p:nvPicPr>
                    <p:blipFill>
                      <a:blip r:embed="rId8"/>
                      <a:stretch>
                        <a:fillRect/>
                      </a:stretch>
                    </p:blipFill>
                    <p:spPr>
                      <a:xfrm>
                        <a:off x="1686491" y="4653136"/>
                        <a:ext cx="1433512" cy="246062"/>
                      </a:xfrm>
                      <a:prstGeom prst="rect">
                        <a:avLst/>
                      </a:prstGeom>
                    </p:spPr>
                  </p:pic>
                </p:oleObj>
              </mc:Fallback>
            </mc:AlternateContent>
          </a:graphicData>
        </a:graphic>
      </p:graphicFrame>
      <p:sp>
        <p:nvSpPr>
          <p:cNvPr id="4" name="矩形 3"/>
          <p:cNvSpPr/>
          <p:nvPr/>
        </p:nvSpPr>
        <p:spPr>
          <a:xfrm>
            <a:off x="7164288" y="5069655"/>
            <a:ext cx="1941557" cy="338554"/>
          </a:xfrm>
          <a:prstGeom prst="rect">
            <a:avLst/>
          </a:prstGeom>
        </p:spPr>
        <p:txBody>
          <a:bodyPr wrap="none">
            <a:spAutoFit/>
          </a:bodyPr>
          <a:lstStyle/>
          <a:p>
            <a:r>
              <a:rPr lang="en-US" altLang="zh-CN" sz="1600" b="1" i="1" dirty="0" smtClean="0">
                <a:solidFill>
                  <a:srgbClr val="00B050"/>
                </a:solidFill>
                <a:latin typeface="Palatino Linotype" panose="02040502050505030304" pitchFamily="18" charset="0"/>
              </a:rPr>
              <a:t>Shi&amp;Chen2015CPC</a:t>
            </a:r>
            <a:endParaRPr lang="zh-CN" altLang="en-US" sz="1600" dirty="0"/>
          </a:p>
        </p:txBody>
      </p:sp>
    </p:spTree>
    <p:extLst>
      <p:ext uri="{BB962C8B-B14F-4D97-AF65-F5344CB8AC3E}">
        <p14:creationId xmlns:p14="http://schemas.microsoft.com/office/powerpoint/2010/main" val="4055036651"/>
      </p:ext>
    </p:extLst>
  </p:cSld>
  <p:clrMapOvr>
    <a:masterClrMapping/>
  </p:clrMapOvr>
  <mc:AlternateContent xmlns:mc="http://schemas.openxmlformats.org/markup-compatibility/2006" xmlns:p14="http://schemas.microsoft.com/office/powerpoint/2010/main">
    <mc:Choice Requires="p14">
      <p:transition spd="slow" p14:dur="2000" advTm="67490"/>
    </mc:Choice>
    <mc:Fallback xmlns="">
      <p:transition spd="slow" advTm="6749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4653136"/>
            <a:ext cx="1650995"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02662" y="188640"/>
            <a:ext cx="8712968" cy="720080"/>
            <a:chOff x="202662" y="188640"/>
            <a:chExt cx="8712968" cy="720080"/>
          </a:xfrm>
        </p:grpSpPr>
        <p:sp>
          <p:nvSpPr>
            <p:cNvPr id="15" name="标题 1"/>
            <p:cNvSpPr txBox="1">
              <a:spLocks/>
            </p:cNvSpPr>
            <p:nvPr/>
          </p:nvSpPr>
          <p:spPr bwMode="auto">
            <a:xfrm>
              <a:off x="1115616" y="188640"/>
              <a:ext cx="676875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3600" b="1" i="1" dirty="0" smtClean="0">
                  <a:latin typeface="Palatino Linotype" panose="02040502050505030304" pitchFamily="18" charset="0"/>
                  <a:cs typeface="+mj-cs"/>
                </a:rPr>
                <a:t>Deformation and rotation</a:t>
              </a:r>
              <a:endParaRPr lang="en-US" altLang="zh-CN" sz="3600" b="1" i="1" dirty="0">
                <a:latin typeface="Palatino Linotype" panose="02040502050505030304" pitchFamily="18" charset="0"/>
                <a:cs typeface="+mj-cs"/>
              </a:endParaRPr>
            </a:p>
          </p:txBody>
        </p:sp>
        <p:cxnSp>
          <p:nvCxnSpPr>
            <p:cNvPr id="16" name="直接连接符 15"/>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202662" y="1062467"/>
            <a:ext cx="8520094" cy="400110"/>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err="1" smtClean="0">
                <a:solidFill>
                  <a:srgbClr val="0000FF"/>
                </a:solidFill>
                <a:latin typeface="Palatino Linotype" panose="02040502050505030304" pitchFamily="18" charset="0"/>
              </a:rPr>
              <a:t>Triaxial</a:t>
            </a:r>
            <a:r>
              <a:rPr lang="en-US" altLang="zh-CN" sz="2000" b="1" dirty="0" smtClean="0">
                <a:solidFill>
                  <a:srgbClr val="0000FF"/>
                </a:solidFill>
                <a:latin typeface="Palatino Linotype" panose="02040502050505030304" pitchFamily="18" charset="0"/>
              </a:rPr>
              <a:t> deformation and nuclear chirality:</a:t>
            </a:r>
            <a:r>
              <a:rPr lang="en-US" altLang="zh-CN" sz="2000" b="1" dirty="0">
                <a:solidFill>
                  <a:srgbClr val="0000FF"/>
                </a:solidFill>
                <a:latin typeface="Palatino Linotype" panose="02040502050505030304" pitchFamily="18" charset="0"/>
              </a:rPr>
              <a:t> </a:t>
            </a:r>
            <a:r>
              <a:rPr lang="en-US" altLang="zh-CN" sz="1600" b="1" i="1" dirty="0" smtClean="0">
                <a:solidFill>
                  <a:srgbClr val="00B050"/>
                </a:solidFill>
                <a:latin typeface="Palatino Linotype" panose="02040502050505030304" pitchFamily="18" charset="0"/>
              </a:rPr>
              <a:t>Frauendorf&amp;Meng1997NPA</a:t>
            </a:r>
            <a:endParaRPr lang="zh-CN" altLang="en-US" sz="2000" b="1" dirty="0">
              <a:solidFill>
                <a:srgbClr val="0000FF"/>
              </a:solidFill>
              <a:latin typeface="Palatino Linotype" panose="0204050205050503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38" y="1624794"/>
            <a:ext cx="4563178" cy="4572000"/>
          </a:xfrm>
          <a:prstGeom prst="rect">
            <a:avLst/>
          </a:prstGeom>
        </p:spPr>
      </p:pic>
      <p:sp>
        <p:nvSpPr>
          <p:cNvPr id="9" name="文本框 8"/>
          <p:cNvSpPr txBox="1"/>
          <p:nvPr/>
        </p:nvSpPr>
        <p:spPr>
          <a:xfrm>
            <a:off x="-309285" y="6273647"/>
            <a:ext cx="5616624" cy="400110"/>
          </a:xfrm>
          <a:prstGeom prst="rect">
            <a:avLst/>
          </a:prstGeom>
          <a:noFill/>
        </p:spPr>
        <p:txBody>
          <a:bodyPr wrap="square" rtlCol="0">
            <a:spAutoFit/>
          </a:bodyPr>
          <a:lstStyle/>
          <a:p>
            <a:pPr marL="800100" lvl="1" indent="-342900">
              <a:buFont typeface="Wingdings" panose="05000000000000000000" pitchFamily="2" charset="2"/>
              <a:buChar char="n"/>
            </a:pPr>
            <a:r>
              <a:rPr lang="en-US" altLang="zh-CN" sz="2000" b="1" dirty="0" smtClean="0">
                <a:latin typeface="Palatino Linotype" panose="02040502050505030304" pitchFamily="18" charset="0"/>
              </a:rPr>
              <a:t>Chiral doublet bands predicted in 1997.</a:t>
            </a:r>
            <a:endParaRPr lang="zh-CN" altLang="en-US" sz="2000" b="1" dirty="0">
              <a:latin typeface="Palatino Linotype" panose="02040502050505030304" pitchFamily="18" charset="0"/>
            </a:endParaRPr>
          </a:p>
        </p:txBody>
      </p:sp>
      <p:sp>
        <p:nvSpPr>
          <p:cNvPr id="4" name="文本框 3"/>
          <p:cNvSpPr txBox="1"/>
          <p:nvPr/>
        </p:nvSpPr>
        <p:spPr>
          <a:xfrm>
            <a:off x="5148063" y="1779178"/>
            <a:ext cx="3777843"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altLang="zh-CN" b="1" dirty="0" smtClean="0">
                <a:solidFill>
                  <a:srgbClr val="FF0000"/>
                </a:solidFill>
              </a:rPr>
              <a:t>One of subjects in CRC110</a:t>
            </a:r>
          </a:p>
          <a:p>
            <a:pPr algn="just"/>
            <a:endParaRPr lang="en-US" altLang="zh-CN" b="1" dirty="0" smtClean="0">
              <a:solidFill>
                <a:srgbClr val="FF0000"/>
              </a:solidFill>
            </a:endParaRPr>
          </a:p>
          <a:p>
            <a:pPr algn="just"/>
            <a:r>
              <a:rPr lang="en-US" altLang="zh-CN" b="1" dirty="0" smtClean="0">
                <a:solidFill>
                  <a:srgbClr val="FF0000"/>
                </a:solidFill>
              </a:rPr>
              <a:t>B.7</a:t>
            </a:r>
            <a:r>
              <a:rPr lang="en-US" altLang="zh-CN" b="1" dirty="0">
                <a:solidFill>
                  <a:srgbClr val="FF0000"/>
                </a:solidFill>
              </a:rPr>
              <a:t>. Chiral Symmetry in Nuclear Physics</a:t>
            </a:r>
            <a:endParaRPr lang="zh-CN" altLang="en-US" b="1" dirty="0">
              <a:solidFill>
                <a:srgbClr val="FF0000"/>
              </a:solidFill>
            </a:endParaRPr>
          </a:p>
        </p:txBody>
      </p:sp>
      <p:grpSp>
        <p:nvGrpSpPr>
          <p:cNvPr id="6" name="组合 5"/>
          <p:cNvGrpSpPr/>
          <p:nvPr/>
        </p:nvGrpSpPr>
        <p:grpSpPr>
          <a:xfrm>
            <a:off x="4355976" y="3429000"/>
            <a:ext cx="4541069" cy="2664296"/>
            <a:chOff x="4283968" y="3296108"/>
            <a:chExt cx="4613077" cy="2797188"/>
          </a:xfrm>
        </p:grpSpPr>
        <p:pic>
          <p:nvPicPr>
            <p:cNvPr id="10" name="图片 9" descr="C:\Users\Qibo Chen\Desktop\图片2.png"/>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296108"/>
              <a:ext cx="4613077" cy="2797188"/>
            </a:xfrm>
            <a:prstGeom prst="rect">
              <a:avLst/>
            </a:prstGeom>
            <a:noFill/>
            <a:ln>
              <a:noFill/>
            </a:ln>
          </p:spPr>
        </p:pic>
        <p:sp>
          <p:nvSpPr>
            <p:cNvPr id="5" name="矩形 4"/>
            <p:cNvSpPr/>
            <p:nvPr/>
          </p:nvSpPr>
          <p:spPr>
            <a:xfrm>
              <a:off x="4852624" y="3573016"/>
              <a:ext cx="180760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5639300"/>
      </p:ext>
    </p:extLst>
  </p:cSld>
  <p:clrMapOvr>
    <a:masterClrMapping/>
  </p:clrMapOvr>
  <mc:AlternateContent xmlns:mc="http://schemas.openxmlformats.org/markup-compatibility/2006" xmlns:p14="http://schemas.microsoft.com/office/powerpoint/2010/main">
    <mc:Choice Requires="p14">
      <p:transition spd="slow" p14:dur="2000" advTm="67490"/>
    </mc:Choice>
    <mc:Fallback xmlns="">
      <p:transition spd="slow" advTm="6749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4653136"/>
            <a:ext cx="1650995"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02662" y="188640"/>
            <a:ext cx="8712968" cy="720080"/>
            <a:chOff x="202662" y="188640"/>
            <a:chExt cx="8712968" cy="720080"/>
          </a:xfrm>
        </p:grpSpPr>
        <p:sp>
          <p:nvSpPr>
            <p:cNvPr id="15" name="标题 1"/>
            <p:cNvSpPr txBox="1">
              <a:spLocks/>
            </p:cNvSpPr>
            <p:nvPr/>
          </p:nvSpPr>
          <p:spPr bwMode="auto">
            <a:xfrm>
              <a:off x="1115616" y="188640"/>
              <a:ext cx="676875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3600" b="1" i="1" dirty="0" smtClean="0">
                  <a:latin typeface="Palatino Linotype" panose="02040502050505030304" pitchFamily="18" charset="0"/>
                  <a:cs typeface="+mj-cs"/>
                </a:rPr>
                <a:t>Theoretical models</a:t>
              </a:r>
              <a:endParaRPr lang="en-US" altLang="zh-CN" sz="3600" b="1" i="1" dirty="0">
                <a:latin typeface="Palatino Linotype" panose="02040502050505030304" pitchFamily="18" charset="0"/>
                <a:cs typeface="+mj-cs"/>
              </a:endParaRPr>
            </a:p>
          </p:txBody>
        </p:sp>
        <p:cxnSp>
          <p:nvCxnSpPr>
            <p:cNvPr id="16" name="直接连接符 15"/>
            <p:cNvCxnSpPr/>
            <p:nvPr/>
          </p:nvCxnSpPr>
          <p:spPr>
            <a:xfrm>
              <a:off x="202662" y="908720"/>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225056" y="1056799"/>
            <a:ext cx="7659312" cy="1446550"/>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For even-even nuclei, </a:t>
            </a:r>
          </a:p>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collective geometric model (e.g., Bohr Hamiltonian) </a:t>
            </a:r>
            <a:r>
              <a:rPr lang="en-US" altLang="zh-CN" sz="1600" b="1" i="1" dirty="0">
                <a:solidFill>
                  <a:srgbClr val="00B050"/>
                </a:solidFill>
                <a:latin typeface="Palatino Linotype" panose="02040502050505030304" pitchFamily="18" charset="0"/>
              </a:rPr>
              <a:t>Bohr&amp;Mottelson1975book, Ring&amp;Schuck1980book, </a:t>
            </a:r>
            <a:endParaRPr lang="en-US" altLang="zh-CN" sz="2000" b="1" dirty="0" smtClean="0">
              <a:latin typeface="Palatino Linotype" panose="02040502050505030304" pitchFamily="18" charset="0"/>
            </a:endParaRPr>
          </a:p>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algebraic model (e.g., Interacting boson model (IBM))</a:t>
            </a:r>
            <a:r>
              <a:rPr lang="en-US" altLang="zh-CN" sz="1400" b="1" i="1" dirty="0" smtClean="0">
                <a:solidFill>
                  <a:srgbClr val="00B050"/>
                </a:solidFill>
                <a:latin typeface="Palatino Linotype" panose="02040502050505030304" pitchFamily="18" charset="0"/>
              </a:rPr>
              <a:t> </a:t>
            </a:r>
            <a:r>
              <a:rPr lang="en-US" altLang="zh-CN" sz="1600" b="1" i="1" dirty="0" smtClean="0">
                <a:solidFill>
                  <a:srgbClr val="00B050"/>
                </a:solidFill>
                <a:latin typeface="Palatino Linotype" panose="02040502050505030304" pitchFamily="18" charset="0"/>
              </a:rPr>
              <a:t>Iachello&amp;Arima1987book </a:t>
            </a:r>
            <a:endParaRPr lang="zh-CN" altLang="en-US" sz="1600" b="1" dirty="0">
              <a:solidFill>
                <a:srgbClr val="0000FF"/>
              </a:solidFill>
              <a:latin typeface="Palatino Linotype" panose="02040502050505030304" pitchFamily="18" charset="0"/>
            </a:endParaRPr>
          </a:p>
        </p:txBody>
      </p:sp>
      <p:sp>
        <p:nvSpPr>
          <p:cNvPr id="8" name="文本框 7"/>
          <p:cNvSpPr txBox="1"/>
          <p:nvPr/>
        </p:nvSpPr>
        <p:spPr>
          <a:xfrm>
            <a:off x="225056" y="5517232"/>
            <a:ext cx="8690574" cy="707886"/>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000" b="1" dirty="0">
                <a:solidFill>
                  <a:srgbClr val="0000FF"/>
                </a:solidFill>
                <a:latin typeface="Palatino Linotype" panose="02040502050505030304" pitchFamily="18" charset="0"/>
              </a:rPr>
              <a:t>Theories to systematically construct Hamiltonian for precise description </a:t>
            </a:r>
            <a:r>
              <a:rPr lang="en-US" altLang="zh-CN" sz="2000" b="1" dirty="0" smtClean="0">
                <a:solidFill>
                  <a:srgbClr val="0000FF"/>
                </a:solidFill>
                <a:latin typeface="Palatino Linotype" panose="02040502050505030304" pitchFamily="18" charset="0"/>
              </a:rPr>
              <a:t>of nuclear collective motion are still welcome.</a:t>
            </a:r>
            <a:endParaRPr lang="zh-CN" altLang="en-US" sz="1600" b="1" dirty="0">
              <a:solidFill>
                <a:srgbClr val="0000FF"/>
              </a:solidFill>
              <a:latin typeface="Palatino Linotype" panose="02040502050505030304" pitchFamily="18" charset="0"/>
            </a:endParaRPr>
          </a:p>
        </p:txBody>
      </p:sp>
      <p:sp>
        <p:nvSpPr>
          <p:cNvPr id="9" name="文本框 8"/>
          <p:cNvSpPr txBox="1"/>
          <p:nvPr/>
        </p:nvSpPr>
        <p:spPr>
          <a:xfrm>
            <a:off x="225056" y="2837254"/>
            <a:ext cx="8690574" cy="1815882"/>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000" b="1" dirty="0">
                <a:solidFill>
                  <a:srgbClr val="0000FF"/>
                </a:solidFill>
                <a:latin typeface="Palatino Linotype" panose="02040502050505030304" pitchFamily="18" charset="0"/>
              </a:rPr>
              <a:t>For </a:t>
            </a:r>
            <a:r>
              <a:rPr lang="en-US" altLang="zh-CN" sz="2000" b="1" dirty="0" smtClean="0">
                <a:solidFill>
                  <a:srgbClr val="0000FF"/>
                </a:solidFill>
                <a:latin typeface="Palatino Linotype" panose="02040502050505030304" pitchFamily="18" charset="0"/>
              </a:rPr>
              <a:t>wobbling or chiral nuclei: </a:t>
            </a:r>
          </a:p>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tilted </a:t>
            </a:r>
            <a:r>
              <a:rPr lang="en-US" altLang="zh-CN" b="1" dirty="0">
                <a:latin typeface="Palatino Linotype" panose="02040502050505030304" pitchFamily="18" charset="0"/>
              </a:rPr>
              <a:t>axis cranking (TAC) </a:t>
            </a:r>
            <a:r>
              <a:rPr lang="en-US" altLang="zh-CN" b="1" dirty="0" smtClean="0">
                <a:latin typeface="Palatino Linotype" panose="02040502050505030304" pitchFamily="18" charset="0"/>
              </a:rPr>
              <a:t>approach</a:t>
            </a:r>
            <a:r>
              <a:rPr lang="en-US" altLang="zh-CN" sz="2000" b="1" dirty="0" smtClean="0">
                <a:latin typeface="Palatino Linotype" panose="02040502050505030304" pitchFamily="18" charset="0"/>
              </a:rPr>
              <a:t> </a:t>
            </a:r>
            <a:r>
              <a:rPr lang="en-US" altLang="zh-CN" sz="1600" b="1" i="1" dirty="0">
                <a:solidFill>
                  <a:srgbClr val="00B050"/>
                </a:solidFill>
                <a:latin typeface="Palatino Linotype" panose="02040502050505030304" pitchFamily="18" charset="0"/>
              </a:rPr>
              <a:t>Dimitrov2000PRL, </a:t>
            </a:r>
            <a:r>
              <a:rPr lang="en-US" altLang="zh-CN" sz="1600" b="1" i="1" dirty="0" smtClean="0">
                <a:solidFill>
                  <a:srgbClr val="00B050"/>
                </a:solidFill>
                <a:latin typeface="Palatino Linotype" panose="02040502050505030304" pitchFamily="18" charset="0"/>
              </a:rPr>
              <a:t>Olbratorwski2004PRL</a:t>
            </a:r>
            <a:endParaRPr lang="en-US" altLang="zh-CN" sz="1600" b="1" i="1" dirty="0">
              <a:solidFill>
                <a:srgbClr val="00B050"/>
              </a:solidFill>
              <a:latin typeface="Palatino Linotype" panose="02040502050505030304" pitchFamily="18" charset="0"/>
            </a:endParaRPr>
          </a:p>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particle rotor model (PRM) </a:t>
            </a:r>
            <a:r>
              <a:rPr lang="en-US" altLang="zh-CN" sz="1600" b="1" i="1" dirty="0" smtClean="0">
                <a:solidFill>
                  <a:srgbClr val="00B050"/>
                </a:solidFill>
                <a:latin typeface="Palatino Linotype" panose="02040502050505030304" pitchFamily="18" charset="0"/>
              </a:rPr>
              <a:t>Peng2003PRC</a:t>
            </a:r>
            <a:r>
              <a:rPr lang="en-US" altLang="zh-CN" sz="1600" b="1" i="1" dirty="0">
                <a:solidFill>
                  <a:srgbClr val="00B050"/>
                </a:solidFill>
                <a:latin typeface="Palatino Linotype" panose="02040502050505030304" pitchFamily="18" charset="0"/>
              </a:rPr>
              <a:t>, Zhang2007PRC, Qi2009PLB</a:t>
            </a:r>
          </a:p>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TAC + random phase approximation</a:t>
            </a:r>
            <a:r>
              <a:rPr lang="en-US" altLang="zh-CN" sz="2000" b="1" dirty="0" smtClean="0">
                <a:latin typeface="Palatino Linotype" panose="02040502050505030304" pitchFamily="18" charset="0"/>
              </a:rPr>
              <a:t> </a:t>
            </a:r>
            <a:r>
              <a:rPr lang="en-US" altLang="zh-CN" sz="1600" b="1" i="1" dirty="0" smtClean="0">
                <a:solidFill>
                  <a:srgbClr val="00B050"/>
                </a:solidFill>
                <a:latin typeface="Palatino Linotype" panose="02040502050505030304" pitchFamily="18" charset="0"/>
              </a:rPr>
              <a:t>Almehed2011PRC, </a:t>
            </a:r>
            <a:r>
              <a:rPr lang="tr-TR" altLang="zh-CN" sz="1600" b="1" i="1" dirty="0" smtClean="0">
                <a:solidFill>
                  <a:srgbClr val="00B050"/>
                </a:solidFill>
                <a:latin typeface="Palatino Linotype" panose="02040502050505030304" pitchFamily="18" charset="0"/>
              </a:rPr>
              <a:t>Matsuzaki</a:t>
            </a:r>
            <a:r>
              <a:rPr lang="en-US" altLang="zh-CN" sz="1600" b="1" i="1" dirty="0" smtClean="0">
                <a:solidFill>
                  <a:srgbClr val="00B050"/>
                </a:solidFill>
                <a:latin typeface="Palatino Linotype" panose="02040502050505030304" pitchFamily="18" charset="0"/>
              </a:rPr>
              <a:t>2002PRC</a:t>
            </a:r>
            <a:r>
              <a:rPr lang="en-US" altLang="zh-CN" sz="1600" b="1" i="1" dirty="0">
                <a:solidFill>
                  <a:srgbClr val="00B050"/>
                </a:solidFill>
                <a:latin typeface="Palatino Linotype" panose="02040502050505030304" pitchFamily="18" charset="0"/>
              </a:rPr>
              <a:t>, 2004PRCs, Shoji2009PTP</a:t>
            </a:r>
          </a:p>
          <a:p>
            <a:pPr marL="800100" lvl="1" indent="-342900" algn="just">
              <a:buFont typeface="Wingdings" panose="05000000000000000000" pitchFamily="2" charset="2"/>
              <a:buChar char="n"/>
            </a:pPr>
            <a:r>
              <a:rPr lang="en-US" altLang="zh-CN" b="1" dirty="0" smtClean="0">
                <a:latin typeface="Palatino Linotype" panose="02040502050505030304" pitchFamily="18" charset="0"/>
              </a:rPr>
              <a:t>TAC + collective Hamiltonian </a:t>
            </a:r>
            <a:r>
              <a:rPr lang="en-US" altLang="zh-CN" sz="1600" b="1" i="1" dirty="0">
                <a:solidFill>
                  <a:srgbClr val="00B050"/>
                </a:solidFill>
                <a:latin typeface="Palatino Linotype" panose="02040502050505030304" pitchFamily="18" charset="0"/>
              </a:rPr>
              <a:t>Chen2013PRC, 2014PRC, 2016PRCs </a:t>
            </a:r>
            <a:endParaRPr lang="zh-CN" altLang="en-US" sz="1600" b="1" i="1" dirty="0">
              <a:solidFill>
                <a:srgbClr val="00B050"/>
              </a:solidFill>
              <a:latin typeface="Palatino Linotype" panose="02040502050505030304" pitchFamily="18" charset="0"/>
            </a:endParaRPr>
          </a:p>
        </p:txBody>
      </p:sp>
    </p:spTree>
    <p:extLst>
      <p:ext uri="{BB962C8B-B14F-4D97-AF65-F5344CB8AC3E}">
        <p14:creationId xmlns:p14="http://schemas.microsoft.com/office/powerpoint/2010/main" val="1696895230"/>
      </p:ext>
    </p:extLst>
  </p:cSld>
  <p:clrMapOvr>
    <a:masterClrMapping/>
  </p:clrMapOvr>
  <mc:AlternateContent xmlns:mc="http://schemas.openxmlformats.org/markup-compatibility/2006" xmlns:p14="http://schemas.microsoft.com/office/powerpoint/2010/main">
    <mc:Choice Requires="p14">
      <p:transition spd="slow" p14:dur="2000" advTm="67490"/>
    </mc:Choice>
    <mc:Fallback xmlns="">
      <p:transition spd="slow" advTm="6749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Effective field theory</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226" y="1772816"/>
            <a:ext cx="6339840" cy="4754880"/>
          </a:xfrm>
          <a:prstGeom prst="rect">
            <a:avLst/>
          </a:prstGeom>
        </p:spPr>
      </p:pic>
      <p:sp>
        <p:nvSpPr>
          <p:cNvPr id="4" name="文本框 3"/>
          <p:cNvSpPr txBox="1"/>
          <p:nvPr/>
        </p:nvSpPr>
        <p:spPr>
          <a:xfrm>
            <a:off x="251520" y="1064930"/>
            <a:ext cx="8560567" cy="707886"/>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000" b="1" dirty="0" smtClean="0">
                <a:solidFill>
                  <a:srgbClr val="0000FF"/>
                </a:solidFill>
                <a:latin typeface="Palatino Linotype" panose="02040502050505030304" pitchFamily="18" charset="0"/>
              </a:rPr>
              <a:t>Effective </a:t>
            </a:r>
            <a:r>
              <a:rPr lang="en-US" altLang="zh-CN" sz="2000" b="1" dirty="0">
                <a:solidFill>
                  <a:srgbClr val="0000FF"/>
                </a:solidFill>
                <a:latin typeface="Palatino Linotype" panose="02040502050505030304" pitchFamily="18" charset="0"/>
              </a:rPr>
              <a:t>field theory (</a:t>
            </a:r>
            <a:r>
              <a:rPr lang="en-US" altLang="zh-CN" sz="2000" b="1" dirty="0" smtClean="0">
                <a:solidFill>
                  <a:srgbClr val="0000FF"/>
                </a:solidFill>
                <a:latin typeface="Palatino Linotype" panose="02040502050505030304" pitchFamily="18" charset="0"/>
              </a:rPr>
              <a:t>EFT) has </a:t>
            </a:r>
            <a:r>
              <a:rPr lang="en-US" altLang="zh-CN" sz="2000" b="1" dirty="0">
                <a:solidFill>
                  <a:srgbClr val="0000FF"/>
                </a:solidFill>
                <a:latin typeface="Palatino Linotype" panose="02040502050505030304" pitchFamily="18" charset="0"/>
              </a:rPr>
              <a:t>enjoyed considerable </a:t>
            </a:r>
            <a:r>
              <a:rPr lang="en-US" altLang="zh-CN" sz="2000" b="1" dirty="0" smtClean="0">
                <a:solidFill>
                  <a:srgbClr val="0000FF"/>
                </a:solidFill>
                <a:latin typeface="Palatino Linotype" panose="02040502050505030304" pitchFamily="18" charset="0"/>
              </a:rPr>
              <a:t>popularity and </a:t>
            </a:r>
            <a:r>
              <a:rPr lang="en-US" altLang="zh-CN" sz="2000" b="1" dirty="0">
                <a:solidFill>
                  <a:srgbClr val="0000FF"/>
                </a:solidFill>
                <a:latin typeface="Palatino Linotype" panose="02040502050505030304" pitchFamily="18" charset="0"/>
              </a:rPr>
              <a:t>success in nuclear physics.</a:t>
            </a:r>
            <a:endParaRPr lang="en-US" altLang="zh-CN" b="1" dirty="0" smtClean="0">
              <a:latin typeface="Palatino Linotype" panose="02040502050505030304" pitchFamily="18" charset="0"/>
            </a:endParaRPr>
          </a:p>
        </p:txBody>
      </p:sp>
    </p:spTree>
    <p:extLst>
      <p:ext uri="{BB962C8B-B14F-4D97-AF65-F5344CB8AC3E}">
        <p14:creationId xmlns:p14="http://schemas.microsoft.com/office/powerpoint/2010/main" val="76530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4" name="文本框 3"/>
          <p:cNvSpPr txBox="1"/>
          <p:nvPr/>
        </p:nvSpPr>
        <p:spPr>
          <a:xfrm>
            <a:off x="251520" y="1064930"/>
            <a:ext cx="8560567" cy="1975926"/>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000" b="1" dirty="0">
                <a:solidFill>
                  <a:srgbClr val="0000FF"/>
                </a:solidFill>
                <a:latin typeface="Palatino Linotype" panose="02040502050505030304" pitchFamily="18" charset="0"/>
              </a:rPr>
              <a:t>EFT for deformed nuclei: </a:t>
            </a:r>
            <a:r>
              <a:rPr lang="en-US" altLang="zh-CN" sz="1600" b="1" i="1" dirty="0">
                <a:solidFill>
                  <a:srgbClr val="00B050"/>
                </a:solidFill>
                <a:latin typeface="Palatino Linotype" panose="02040502050505030304" pitchFamily="18" charset="0"/>
              </a:rPr>
              <a:t>Papenbrock2011NPA, 2014PRC, 2015JPG, 2016PS; </a:t>
            </a:r>
            <a:r>
              <a:rPr lang="en-US" altLang="zh-CN" sz="1600" b="1" i="1" dirty="0" smtClean="0">
                <a:solidFill>
                  <a:srgbClr val="00B050"/>
                </a:solidFill>
                <a:latin typeface="Palatino Linotype" panose="02040502050505030304" pitchFamily="18" charset="0"/>
              </a:rPr>
              <a:t>J.L.Zhang2013PRC; Perez2015PRCs</a:t>
            </a:r>
            <a:r>
              <a:rPr lang="en-US" altLang="zh-CN" sz="1600" b="1" i="1" dirty="0">
                <a:solidFill>
                  <a:srgbClr val="00B050"/>
                </a:solidFill>
                <a:latin typeface="Palatino Linotype" panose="02040502050505030304" pitchFamily="18" charset="0"/>
              </a:rPr>
              <a:t>, 2016PRC</a:t>
            </a:r>
            <a:endParaRPr lang="en-US" altLang="zh-CN" sz="2000" b="1" i="1" dirty="0">
              <a:solidFill>
                <a:srgbClr val="00B050"/>
              </a:solidFill>
              <a:latin typeface="Palatino Linotype" panose="02040502050505030304" pitchFamily="18" charset="0"/>
            </a:endParaRPr>
          </a:p>
          <a:p>
            <a:pPr marL="742950" lvl="1" indent="-285750" algn="just">
              <a:lnSpc>
                <a:spcPct val="120000"/>
              </a:lnSpc>
              <a:buFont typeface="Wingdings" panose="05000000000000000000" pitchFamily="2" charset="2"/>
              <a:buChar char="n"/>
            </a:pPr>
            <a:r>
              <a:rPr lang="en-US" altLang="zh-CN" b="1" dirty="0" smtClean="0">
                <a:latin typeface="Palatino Linotype" panose="02040502050505030304" pitchFamily="18" charset="0"/>
              </a:rPr>
              <a:t>Provide a way to </a:t>
            </a:r>
            <a:r>
              <a:rPr lang="en-US" altLang="zh-CN" b="1" dirty="0">
                <a:latin typeface="Palatino Linotype" panose="02040502050505030304" pitchFamily="18" charset="0"/>
              </a:rPr>
              <a:t>systematically construct </a:t>
            </a:r>
            <a:r>
              <a:rPr lang="en-US" altLang="zh-CN" b="1" dirty="0" smtClean="0">
                <a:latin typeface="Palatino Linotype" panose="02040502050505030304" pitchFamily="18" charset="0"/>
              </a:rPr>
              <a:t>Hamiltonian.</a:t>
            </a:r>
          </a:p>
          <a:p>
            <a:pPr marL="742950" lvl="1" indent="-285750" algn="just">
              <a:lnSpc>
                <a:spcPct val="120000"/>
              </a:lnSpc>
              <a:buFont typeface="Wingdings" panose="05000000000000000000" pitchFamily="2" charset="2"/>
              <a:buChar char="n"/>
            </a:pPr>
            <a:r>
              <a:rPr lang="en-US" altLang="zh-CN" b="1" dirty="0">
                <a:latin typeface="Palatino Linotype" panose="02040502050505030304" pitchFamily="18" charset="0"/>
              </a:rPr>
              <a:t>Allow one to estimate theoretical uncertainties</a:t>
            </a:r>
            <a:r>
              <a:rPr lang="en-US" altLang="zh-CN" b="1" dirty="0" smtClean="0">
                <a:latin typeface="Palatino Linotype" panose="02040502050505030304" pitchFamily="18" charset="0"/>
              </a:rPr>
              <a:t>.</a:t>
            </a:r>
          </a:p>
          <a:p>
            <a:pPr marL="742950" lvl="1" indent="-285750" algn="just">
              <a:lnSpc>
                <a:spcPct val="120000"/>
              </a:lnSpc>
              <a:buFont typeface="Wingdings" panose="05000000000000000000" pitchFamily="2" charset="2"/>
              <a:buChar char="n"/>
            </a:pPr>
            <a:r>
              <a:rPr lang="en-US" altLang="zh-CN" b="1" dirty="0">
                <a:latin typeface="Palatino Linotype" panose="02040502050505030304" pitchFamily="18" charset="0"/>
              </a:rPr>
              <a:t>Yield a consistent treatment of electromagnetic transition and Hamiltonian.</a:t>
            </a:r>
            <a:endParaRPr lang="en-US" altLang="zh-CN" b="1" dirty="0" smtClean="0">
              <a:latin typeface="Palatino Linotype" panose="02040502050505030304" pitchFamily="18" charset="0"/>
            </a:endParaRPr>
          </a:p>
        </p:txBody>
      </p:sp>
      <p:sp>
        <p:nvSpPr>
          <p:cNvPr id="6" name="文本框 5"/>
          <p:cNvSpPr txBox="1"/>
          <p:nvPr/>
        </p:nvSpPr>
        <p:spPr>
          <a:xfrm>
            <a:off x="251520" y="3501008"/>
            <a:ext cx="8560567" cy="5068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US" altLang="zh-CN" sz="2000" b="1" dirty="0">
                <a:solidFill>
                  <a:srgbClr val="FF0000"/>
                </a:solidFill>
                <a:latin typeface="Palatino Linotype" panose="02040502050505030304" pitchFamily="18" charset="0"/>
              </a:rPr>
              <a:t>ONLY </a:t>
            </a:r>
            <a:r>
              <a:rPr lang="en-US" altLang="zh-CN" sz="2000" b="1" dirty="0" smtClean="0">
                <a:solidFill>
                  <a:srgbClr val="FF0000"/>
                </a:solidFill>
                <a:latin typeface="Palatino Linotype" panose="02040502050505030304" pitchFamily="18" charset="0"/>
              </a:rPr>
              <a:t>for </a:t>
            </a:r>
            <a:r>
              <a:rPr lang="en-US" altLang="zh-CN" sz="2000" b="1" dirty="0">
                <a:solidFill>
                  <a:srgbClr val="FF0000"/>
                </a:solidFill>
                <a:latin typeface="Palatino Linotype" panose="02040502050505030304" pitchFamily="18" charset="0"/>
              </a:rPr>
              <a:t>axial deformed nuclei is </a:t>
            </a:r>
            <a:r>
              <a:rPr lang="en-US" altLang="zh-CN" sz="2000" b="1" dirty="0" smtClean="0">
                <a:solidFill>
                  <a:srgbClr val="FF0000"/>
                </a:solidFill>
                <a:latin typeface="Palatino Linotype" panose="02040502050505030304" pitchFamily="18" charset="0"/>
              </a:rPr>
              <a:t>constructed so far.</a:t>
            </a:r>
            <a:endParaRPr lang="en-US" altLang="zh-CN" b="1" dirty="0" smtClean="0">
              <a:solidFill>
                <a:srgbClr val="FF0000"/>
              </a:solidFill>
              <a:latin typeface="Palatino Linotype" panose="02040502050505030304" pitchFamily="18" charset="0"/>
            </a:endParaRPr>
          </a:p>
        </p:txBody>
      </p:sp>
      <p:sp>
        <p:nvSpPr>
          <p:cNvPr id="7" name="文本框 6"/>
          <p:cNvSpPr txBox="1"/>
          <p:nvPr/>
        </p:nvSpPr>
        <p:spPr>
          <a:xfrm>
            <a:off x="389021" y="5099993"/>
            <a:ext cx="8431451" cy="1323439"/>
          </a:xfrm>
          <a:prstGeom prst="rect">
            <a:avLst/>
          </a:prstGeom>
          <a:noFill/>
          <a:ln w="28575">
            <a:solidFill>
              <a:srgbClr val="0000FF"/>
            </a:solidFill>
          </a:ln>
        </p:spPr>
        <p:txBody>
          <a:bodyPr wrap="square" rtlCol="0">
            <a:spAutoFit/>
          </a:bodyPr>
          <a:lstStyle/>
          <a:p>
            <a:pPr algn="just"/>
            <a:endParaRPr lang="en-US" altLang="zh-CN" sz="2000" b="1" dirty="0" smtClean="0">
              <a:solidFill>
                <a:srgbClr val="FF0000"/>
              </a:solidFill>
              <a:latin typeface="Palatino Linotype" panose="02040502050505030304" pitchFamily="18" charset="0"/>
            </a:endParaRPr>
          </a:p>
          <a:p>
            <a:pPr algn="just"/>
            <a:r>
              <a:rPr lang="en-US" altLang="zh-CN" sz="2000" b="1" dirty="0" smtClean="0">
                <a:solidFill>
                  <a:srgbClr val="0000FF"/>
                </a:solidFill>
                <a:latin typeface="Palatino Linotype" panose="02040502050505030304" pitchFamily="18" charset="0"/>
              </a:rPr>
              <a:t>Generalize </a:t>
            </a:r>
            <a:r>
              <a:rPr lang="en-US" altLang="zh-CN" sz="2000" b="1" dirty="0">
                <a:solidFill>
                  <a:srgbClr val="0000FF"/>
                </a:solidFill>
                <a:latin typeface="Palatino Linotype" panose="02040502050505030304" pitchFamily="18" charset="0"/>
              </a:rPr>
              <a:t>the EFT to </a:t>
            </a:r>
            <a:r>
              <a:rPr lang="en-US" altLang="zh-CN" sz="2000" b="1" dirty="0" err="1">
                <a:solidFill>
                  <a:srgbClr val="0000FF"/>
                </a:solidFill>
                <a:latin typeface="Palatino Linotype" panose="02040502050505030304" pitchFamily="18" charset="0"/>
              </a:rPr>
              <a:t>triaxial</a:t>
            </a:r>
            <a:r>
              <a:rPr lang="en-US" altLang="zh-CN" sz="2000" b="1" dirty="0">
                <a:solidFill>
                  <a:srgbClr val="0000FF"/>
                </a:solidFill>
                <a:latin typeface="Palatino Linotype" panose="02040502050505030304" pitchFamily="18" charset="0"/>
              </a:rPr>
              <a:t> </a:t>
            </a:r>
            <a:r>
              <a:rPr lang="en-US" altLang="zh-CN" sz="2000" b="1" dirty="0" smtClean="0">
                <a:solidFill>
                  <a:srgbClr val="0000FF"/>
                </a:solidFill>
                <a:latin typeface="Palatino Linotype" panose="02040502050505030304" pitchFamily="18" charset="0"/>
              </a:rPr>
              <a:t>nuclei and aim at chiral nuclei. </a:t>
            </a:r>
            <a:r>
              <a:rPr lang="en-US" altLang="zh-CN" sz="2000" b="1" dirty="0" smtClean="0">
                <a:solidFill>
                  <a:srgbClr val="FF0000"/>
                </a:solidFill>
                <a:latin typeface="Palatino Linotype" panose="02040502050505030304" pitchFamily="18" charset="0"/>
              </a:rPr>
              <a:t>As a first step, generalize to a rigid </a:t>
            </a:r>
            <a:r>
              <a:rPr lang="en-US" altLang="zh-CN" sz="2000" b="1" dirty="0" err="1" smtClean="0">
                <a:solidFill>
                  <a:srgbClr val="FF0000"/>
                </a:solidFill>
                <a:latin typeface="Palatino Linotype" panose="02040502050505030304" pitchFamily="18" charset="0"/>
              </a:rPr>
              <a:t>triaxial</a:t>
            </a:r>
            <a:r>
              <a:rPr lang="en-US" altLang="zh-CN" sz="2000" b="1" dirty="0" smtClean="0">
                <a:solidFill>
                  <a:srgbClr val="FF0000"/>
                </a:solidFill>
                <a:latin typeface="Palatino Linotype" panose="02040502050505030304" pitchFamily="18" charset="0"/>
              </a:rPr>
              <a:t> rotor, which is an essential part for the description of chiral nuclei.</a:t>
            </a:r>
            <a:endParaRPr lang="zh-CN" altLang="en-US" sz="2000" b="1" dirty="0">
              <a:solidFill>
                <a:srgbClr val="FF0000"/>
              </a:solidFill>
              <a:latin typeface="Palatino Linotype" panose="02040502050505030304" pitchFamily="18" charset="0"/>
            </a:endParaRPr>
          </a:p>
        </p:txBody>
      </p:sp>
      <p:sp>
        <p:nvSpPr>
          <p:cNvPr id="8" name="文本框 7"/>
          <p:cNvSpPr txBox="1"/>
          <p:nvPr/>
        </p:nvSpPr>
        <p:spPr>
          <a:xfrm>
            <a:off x="836284" y="4869160"/>
            <a:ext cx="1911101" cy="461665"/>
          </a:xfrm>
          <a:prstGeom prst="rect">
            <a:avLst/>
          </a:prstGeom>
          <a:solidFill>
            <a:schemeClr val="bg1"/>
          </a:solidFill>
          <a:ln w="28575">
            <a:solidFill>
              <a:srgbClr val="0000FF"/>
            </a:solidFill>
          </a:ln>
        </p:spPr>
        <p:txBody>
          <a:bodyPr wrap="none" rtlCol="0">
            <a:spAutoFit/>
          </a:bodyPr>
          <a:lstStyle/>
          <a:p>
            <a:r>
              <a:rPr lang="en-US" altLang="zh-CN" sz="2400" b="1" dirty="0">
                <a:solidFill>
                  <a:srgbClr val="0000FF"/>
                </a:solidFill>
                <a:latin typeface="Palatino Linotype" panose="02040502050505030304" pitchFamily="18" charset="0"/>
              </a:rPr>
              <a:t>In this work</a:t>
            </a:r>
            <a:endParaRPr lang="zh-CN" altLang="en-US" sz="2400" b="1" dirty="0">
              <a:solidFill>
                <a:srgbClr val="0000FF"/>
              </a:solidFill>
              <a:latin typeface="Palatino Linotype" panose="02040502050505030304" pitchFamily="18" charset="0"/>
            </a:endParaRPr>
          </a:p>
        </p:txBody>
      </p:sp>
    </p:spTree>
    <p:extLst>
      <p:ext uri="{BB962C8B-B14F-4D97-AF65-F5344CB8AC3E}">
        <p14:creationId xmlns:p14="http://schemas.microsoft.com/office/powerpoint/2010/main" val="3686203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18048</TotalTime>
  <Words>2557</Words>
  <Application>Microsoft Office PowerPoint</Application>
  <PresentationFormat>全屏显示(4:3)</PresentationFormat>
  <Paragraphs>236</Paragraphs>
  <Slides>26</Slides>
  <Notes>26</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26</vt:i4>
      </vt:variant>
    </vt:vector>
  </HeadingPairs>
  <TitlesOfParts>
    <vt:vector size="39" baseType="lpstr">
      <vt:lpstr>宋体</vt:lpstr>
      <vt:lpstr>黑体</vt:lpstr>
      <vt:lpstr>Arial</vt:lpstr>
      <vt:lpstr>Calibri</vt:lpstr>
      <vt:lpstr>Calibri Light</vt:lpstr>
      <vt:lpstr>Cambria Math</vt:lpstr>
      <vt:lpstr>Palatino Linotype</vt:lpstr>
      <vt:lpstr>SymbolPS</vt:lpstr>
      <vt:lpstr>Times New Roman</vt:lpstr>
      <vt:lpstr>Wingdings</vt:lpstr>
      <vt:lpstr>Office 主题</vt:lpstr>
      <vt:lpstr>1_Office 主题</vt:lpstr>
      <vt:lpstr>Formula</vt:lpstr>
      <vt:lpstr>Effective field theory for triaxially deformed nuclei</vt:lpstr>
      <vt:lpstr>PowerPoint 演示文稿</vt:lpstr>
      <vt:lpstr>PowerPoint 演示文稿</vt:lpstr>
      <vt:lpstr>PowerPoint 演示文稿</vt:lpstr>
      <vt:lpstr>PowerPoint 演示文稿</vt:lpstr>
      <vt:lpstr>PowerPoint 演示文稿</vt:lpstr>
      <vt:lpstr>PowerPoint 演示文稿</vt:lpstr>
      <vt:lpstr>Effective field theory</vt:lpstr>
      <vt:lpstr>Motivation</vt:lpstr>
      <vt:lpstr>PowerPoint 演示文稿</vt:lpstr>
      <vt:lpstr>Procedure</vt:lpstr>
      <vt:lpstr>Effective Lagrangian</vt:lpstr>
      <vt:lpstr>Canonical momenta</vt:lpstr>
      <vt:lpstr>Effective Hamiltonian</vt:lpstr>
      <vt:lpstr>Next-to-leading order</vt:lpstr>
      <vt:lpstr>Impacts of NLO corrections</vt:lpstr>
      <vt:lpstr>PowerPoint 演示文稿</vt:lpstr>
      <vt:lpstr>PowerPoint 演示文稿</vt:lpstr>
      <vt:lpstr>PowerPoint 演示文稿</vt:lpstr>
      <vt:lpstr>Quasiparticle alignment</vt:lpstr>
      <vt:lpstr>112Ru: Strategy I</vt:lpstr>
      <vt:lpstr>Potential energy surfaces</vt:lpstr>
      <vt:lpstr>Energy spectra: Strategy I</vt:lpstr>
      <vt:lpstr>Energy spectra: Strategy II</vt:lpstr>
      <vt:lpstr>PowerPoint 演示文稿</vt:lpstr>
      <vt:lpstr>Summary and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chenqibo</dc:creator>
  <cp:lastModifiedBy>chenqibo8681@126.com</cp:lastModifiedBy>
  <cp:revision>2452</cp:revision>
  <dcterms:modified xsi:type="dcterms:W3CDTF">2017-08-31T02:24:00Z</dcterms:modified>
</cp:coreProperties>
</file>