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Default Extension="png" ContentType="image/png"/>
  <Default Extension="vsd" ContentType="application/vnd.visio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704" r:id="rId4"/>
    <p:sldMasterId id="2147483726" r:id="rId5"/>
    <p:sldMasterId id="2147483748" r:id="rId6"/>
  </p:sldMasterIdLst>
  <p:notesMasterIdLst>
    <p:notesMasterId r:id="rId30"/>
  </p:notesMasterIdLst>
  <p:sldIdLst>
    <p:sldId id="257" r:id="rId7"/>
    <p:sldId id="258" r:id="rId8"/>
    <p:sldId id="256" r:id="rId9"/>
    <p:sldId id="260" r:id="rId10"/>
    <p:sldId id="259" r:id="rId11"/>
    <p:sldId id="261" r:id="rId12"/>
    <p:sldId id="264" r:id="rId13"/>
    <p:sldId id="262" r:id="rId14"/>
    <p:sldId id="263" r:id="rId15"/>
    <p:sldId id="266" r:id="rId16"/>
    <p:sldId id="268" r:id="rId17"/>
    <p:sldId id="267" r:id="rId18"/>
    <p:sldId id="269" r:id="rId19"/>
    <p:sldId id="270" r:id="rId20"/>
    <p:sldId id="271" r:id="rId21"/>
    <p:sldId id="272" r:id="rId22"/>
    <p:sldId id="276" r:id="rId23"/>
    <p:sldId id="278" r:id="rId24"/>
    <p:sldId id="273" r:id="rId25"/>
    <p:sldId id="275" r:id="rId26"/>
    <p:sldId id="274" r:id="rId27"/>
    <p:sldId id="277" r:id="rId28"/>
    <p:sldId id="26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3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96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246" y="-102"/>
      </p:cViewPr>
      <p:guideLst>
        <p:guide orient="horz" pos="2228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keyan\&#31185;&#30740;&#20219;&#21153;\150401_&#26463;&#27969;&#27979;&#35797;&#27491;&#26679;&#30789;\150604_histFMLadderETA_rlFMLadder_FireADC_UsingNewTEntryList_CutVerticalBeamAndCOG\&#32479;&#35745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roundedCorners val="1"/>
  <c:style val="6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Channel responce with particle hitting readstrip</a:t>
            </a:r>
            <a:endParaRPr lang="zh-CN"/>
          </a:p>
        </c:rich>
      </c:tx>
      <c:layout/>
      <c:overlay val="1"/>
    </c:title>
    <c:plotArea>
      <c:layout/>
      <c:scatterChart>
        <c:scatterStyle val="smoothMarker"/>
        <c:varyColors val="1"/>
        <c:ser>
          <c:idx val="0"/>
          <c:order val="0"/>
          <c:tx>
            <c:v>ReadStrip</c:v>
          </c:tx>
          <c:spPr>
            <a:ln>
              <a:solidFill>
                <a:srgbClr val="CC0000"/>
              </a:solidFill>
            </a:ln>
          </c:spPr>
          <c:marker>
            <c:spPr>
              <a:ln>
                <a:solidFill>
                  <a:srgbClr val="CC0000"/>
                </a:solidFill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FireADC_Read!$B$8:$R$8</c:f>
                <c:numCache>
                  <c:formatCode>General</c:formatCode>
                  <c:ptCount val="17"/>
                  <c:pt idx="0">
                    <c:v>1.14358</c:v>
                  </c:pt>
                  <c:pt idx="1">
                    <c:v>1.3075899999999998</c:v>
                  </c:pt>
                  <c:pt idx="2">
                    <c:v>1.5470999999999944</c:v>
                  </c:pt>
                  <c:pt idx="3">
                    <c:v>3.5802399999999999</c:v>
                  </c:pt>
                  <c:pt idx="4">
                    <c:v>2.1038899999999998</c:v>
                  </c:pt>
                  <c:pt idx="5">
                    <c:v>1.8203400000000001</c:v>
                  </c:pt>
                  <c:pt idx="6">
                    <c:v>0.6122980000000029</c:v>
                  </c:pt>
                  <c:pt idx="7">
                    <c:v>0.70727799999999996</c:v>
                  </c:pt>
                  <c:pt idx="8">
                    <c:v>0.60392600000000063</c:v>
                  </c:pt>
                  <c:pt idx="9">
                    <c:v>0.46027800000000002</c:v>
                  </c:pt>
                  <c:pt idx="10">
                    <c:v>0.31714800000000032</c:v>
                  </c:pt>
                  <c:pt idx="11">
                    <c:v>0.39425800000000127</c:v>
                  </c:pt>
                  <c:pt idx="12">
                    <c:v>0.49863500000000011</c:v>
                  </c:pt>
                  <c:pt idx="13">
                    <c:v>0.74611400000000005</c:v>
                  </c:pt>
                  <c:pt idx="14">
                    <c:v>0.22922999999999999</c:v>
                  </c:pt>
                  <c:pt idx="15">
                    <c:v>0.18809600000000093</c:v>
                  </c:pt>
                  <c:pt idx="16">
                    <c:v>0.25747300000000001</c:v>
                  </c:pt>
                </c:numCache>
              </c:numRef>
            </c:plus>
            <c:minus>
              <c:numRef>
                <c:f>FireADC_Read!$B$8:$R$8</c:f>
                <c:numCache>
                  <c:formatCode>General</c:formatCode>
                  <c:ptCount val="17"/>
                  <c:pt idx="0">
                    <c:v>1.14358</c:v>
                  </c:pt>
                  <c:pt idx="1">
                    <c:v>1.3075899999999998</c:v>
                  </c:pt>
                  <c:pt idx="2">
                    <c:v>1.5470999999999944</c:v>
                  </c:pt>
                  <c:pt idx="3">
                    <c:v>3.5802399999999999</c:v>
                  </c:pt>
                  <c:pt idx="4">
                    <c:v>2.1038899999999998</c:v>
                  </c:pt>
                  <c:pt idx="5">
                    <c:v>1.8203400000000001</c:v>
                  </c:pt>
                  <c:pt idx="6">
                    <c:v>0.6122980000000029</c:v>
                  </c:pt>
                  <c:pt idx="7">
                    <c:v>0.70727799999999996</c:v>
                  </c:pt>
                  <c:pt idx="8">
                    <c:v>0.60392600000000063</c:v>
                  </c:pt>
                  <c:pt idx="9">
                    <c:v>0.46027800000000002</c:v>
                  </c:pt>
                  <c:pt idx="10">
                    <c:v>0.31714800000000032</c:v>
                  </c:pt>
                  <c:pt idx="11">
                    <c:v>0.39425800000000127</c:v>
                  </c:pt>
                  <c:pt idx="12">
                    <c:v>0.49863500000000011</c:v>
                  </c:pt>
                  <c:pt idx="13">
                    <c:v>0.74611400000000005</c:v>
                  </c:pt>
                  <c:pt idx="14">
                    <c:v>0.22922999999999999</c:v>
                  </c:pt>
                  <c:pt idx="15">
                    <c:v>0.18809600000000093</c:v>
                  </c:pt>
                  <c:pt idx="16">
                    <c:v>0.25747300000000001</c:v>
                  </c:pt>
                </c:numCache>
              </c:numRef>
            </c:minus>
          </c:errBars>
          <c:xVal>
            <c:numRef>
              <c:f>FireADC_Read!$B$2:$R$2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</c:numCache>
            </c:numRef>
          </c:xVal>
          <c:yVal>
            <c:numRef>
              <c:f>FireADC_Read!$B$3:$R$3</c:f>
              <c:numCache>
                <c:formatCode>General</c:formatCode>
                <c:ptCount val="17"/>
                <c:pt idx="0">
                  <c:v>7.7393000000000134</c:v>
                </c:pt>
                <c:pt idx="1">
                  <c:v>16.404699999999899</c:v>
                </c:pt>
                <c:pt idx="2">
                  <c:v>24.965099999999861</c:v>
                </c:pt>
                <c:pt idx="3">
                  <c:v>42.576500000000003</c:v>
                </c:pt>
                <c:pt idx="4">
                  <c:v>51.382300000000001</c:v>
                </c:pt>
                <c:pt idx="5">
                  <c:v>54.663600000000002</c:v>
                </c:pt>
                <c:pt idx="6">
                  <c:v>56.596800000000002</c:v>
                </c:pt>
                <c:pt idx="7">
                  <c:v>57.4437</c:v>
                </c:pt>
                <c:pt idx="8">
                  <c:v>58.860700000000001</c:v>
                </c:pt>
                <c:pt idx="9">
                  <c:v>59.706000000000003</c:v>
                </c:pt>
                <c:pt idx="10">
                  <c:v>60.376599999999996</c:v>
                </c:pt>
                <c:pt idx="11">
                  <c:v>60.949600000000004</c:v>
                </c:pt>
                <c:pt idx="12">
                  <c:v>61.608200000000011</c:v>
                </c:pt>
                <c:pt idx="13">
                  <c:v>62.070500000000003</c:v>
                </c:pt>
                <c:pt idx="14">
                  <c:v>62.179100000000012</c:v>
                </c:pt>
                <c:pt idx="15">
                  <c:v>62.225100000000261</c:v>
                </c:pt>
                <c:pt idx="16">
                  <c:v>62.1892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FireADC_Read!$A$4</c:f>
              <c:strCache>
                <c:ptCount val="1"/>
                <c:pt idx="0">
                  <c:v>Offset1</c:v>
                </c:pt>
              </c:strCache>
            </c:strRef>
          </c:tx>
          <c:trendline>
            <c:trendlineType val="linear"/>
            <c:dispRSqr val="1"/>
            <c:dispEq val="1"/>
            <c:trendlineLbl>
              <c:layout>
                <c:manualLayout>
                  <c:x val="-0.14001109617395391"/>
                  <c:y val="9.1848532054712023E-3"/>
                </c:manualLayout>
              </c:layout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1"/>
            <c:plus>
              <c:numRef>
                <c:f>FireADC_Read!$E$9:$R$9</c:f>
                <c:numCache>
                  <c:formatCode>General</c:formatCode>
                  <c:ptCount val="14"/>
                  <c:pt idx="0">
                    <c:v>4.4150799999999997</c:v>
                  </c:pt>
                  <c:pt idx="1">
                    <c:v>4.7680899999999955</c:v>
                  </c:pt>
                  <c:pt idx="2">
                    <c:v>5.3358400000000001</c:v>
                  </c:pt>
                  <c:pt idx="3">
                    <c:v>4.0944799999999955</c:v>
                  </c:pt>
                  <c:pt idx="4">
                    <c:v>5.1928499999999955</c:v>
                  </c:pt>
                  <c:pt idx="5">
                    <c:v>4.3756399999999998</c:v>
                  </c:pt>
                  <c:pt idx="6">
                    <c:v>4.9020599999999996</c:v>
                  </c:pt>
                  <c:pt idx="7">
                    <c:v>4.3835199999999945</c:v>
                  </c:pt>
                  <c:pt idx="8">
                    <c:v>5.1449299999999845</c:v>
                  </c:pt>
                  <c:pt idx="9">
                    <c:v>4.85372</c:v>
                  </c:pt>
                  <c:pt idx="10">
                    <c:v>4.4541299999999975</c:v>
                  </c:pt>
                  <c:pt idx="11">
                    <c:v>3.9250799999999977</c:v>
                  </c:pt>
                  <c:pt idx="12">
                    <c:v>4.6542999999999966</c:v>
                  </c:pt>
                  <c:pt idx="13">
                    <c:v>4.21631</c:v>
                  </c:pt>
                </c:numCache>
              </c:numRef>
            </c:plus>
            <c:minus>
              <c:numRef>
                <c:f>FireADC_Read!$E$9:$R$9</c:f>
                <c:numCache>
                  <c:formatCode>General</c:formatCode>
                  <c:ptCount val="14"/>
                  <c:pt idx="0">
                    <c:v>4.4150799999999997</c:v>
                  </c:pt>
                  <c:pt idx="1">
                    <c:v>4.7680899999999955</c:v>
                  </c:pt>
                  <c:pt idx="2">
                    <c:v>5.3358400000000001</c:v>
                  </c:pt>
                  <c:pt idx="3">
                    <c:v>4.0944799999999955</c:v>
                  </c:pt>
                  <c:pt idx="4">
                    <c:v>5.1928499999999955</c:v>
                  </c:pt>
                  <c:pt idx="5">
                    <c:v>4.3756399999999998</c:v>
                  </c:pt>
                  <c:pt idx="6">
                    <c:v>4.9020599999999996</c:v>
                  </c:pt>
                  <c:pt idx="7">
                    <c:v>4.3835199999999945</c:v>
                  </c:pt>
                  <c:pt idx="8">
                    <c:v>5.1449299999999845</c:v>
                  </c:pt>
                  <c:pt idx="9">
                    <c:v>4.85372</c:v>
                  </c:pt>
                  <c:pt idx="10">
                    <c:v>4.4541299999999975</c:v>
                  </c:pt>
                  <c:pt idx="11">
                    <c:v>3.9250799999999977</c:v>
                  </c:pt>
                  <c:pt idx="12">
                    <c:v>4.6542999999999966</c:v>
                  </c:pt>
                  <c:pt idx="13">
                    <c:v>4.21631</c:v>
                  </c:pt>
                </c:numCache>
              </c:numRef>
            </c:minus>
          </c:errBars>
          <c:xVal>
            <c:numRef>
              <c:f>FireADC_Read!$E$2:$R$2</c:f>
              <c:numCache>
                <c:formatCode>General</c:formatCode>
                <c:ptCount val="1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</c:numCache>
            </c:numRef>
          </c:xVal>
          <c:yVal>
            <c:numRef>
              <c:f>FireADC_Read!$E$4:$R$4</c:f>
              <c:numCache>
                <c:formatCode>General</c:formatCode>
                <c:ptCount val="14"/>
                <c:pt idx="0">
                  <c:v>6.4421600000000003</c:v>
                </c:pt>
                <c:pt idx="1">
                  <c:v>7.76959</c:v>
                </c:pt>
                <c:pt idx="2">
                  <c:v>10.3309</c:v>
                </c:pt>
                <c:pt idx="3">
                  <c:v>13.017100000000001</c:v>
                </c:pt>
                <c:pt idx="4">
                  <c:v>15.699</c:v>
                </c:pt>
                <c:pt idx="5">
                  <c:v>17.823699999999903</c:v>
                </c:pt>
                <c:pt idx="6">
                  <c:v>21.006599999999906</c:v>
                </c:pt>
                <c:pt idx="7">
                  <c:v>22.823799999999903</c:v>
                </c:pt>
                <c:pt idx="8">
                  <c:v>25.179200000000005</c:v>
                </c:pt>
                <c:pt idx="9">
                  <c:v>27.523399999999903</c:v>
                </c:pt>
                <c:pt idx="10">
                  <c:v>29.351700000000001</c:v>
                </c:pt>
                <c:pt idx="11">
                  <c:v>31.2074</c:v>
                </c:pt>
                <c:pt idx="12">
                  <c:v>33.871799999999993</c:v>
                </c:pt>
                <c:pt idx="13">
                  <c:v>35.584299999999999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FireADC_Read!$A$5</c:f>
              <c:strCache>
                <c:ptCount val="1"/>
                <c:pt idx="0">
                  <c:v>Offset2</c:v>
                </c:pt>
              </c:strCache>
            </c:strRef>
          </c:tx>
          <c:spPr>
            <a:ln w="38100">
              <a:solidFill>
                <a:srgbClr val="088E0E"/>
              </a:solidFill>
            </a:ln>
          </c:spPr>
          <c:marker>
            <c:spPr>
              <a:solidFill>
                <a:srgbClr val="FF0000"/>
              </a:solidFill>
              <a:ln w="38100">
                <a:solidFill>
                  <a:srgbClr val="088E0E"/>
                </a:solidFill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FireADC_Read!$H$10:$R$10</c:f>
                <c:numCache>
                  <c:formatCode>General</c:formatCode>
                  <c:ptCount val="11"/>
                  <c:pt idx="0">
                    <c:v>4.5194900000000002</c:v>
                  </c:pt>
                  <c:pt idx="1">
                    <c:v>4.7866900000000134</c:v>
                  </c:pt>
                  <c:pt idx="2">
                    <c:v>4.8484600000000002</c:v>
                  </c:pt>
                  <c:pt idx="3">
                    <c:v>4.1850699999999996</c:v>
                  </c:pt>
                  <c:pt idx="4">
                    <c:v>4.0838900000000002</c:v>
                  </c:pt>
                  <c:pt idx="5">
                    <c:v>3.9453200000000002</c:v>
                  </c:pt>
                  <c:pt idx="6">
                    <c:v>3.7597800000000001</c:v>
                  </c:pt>
                  <c:pt idx="7">
                    <c:v>3.88443</c:v>
                  </c:pt>
                  <c:pt idx="8">
                    <c:v>3.7778800000000001</c:v>
                  </c:pt>
                  <c:pt idx="9">
                    <c:v>3.7531400000000001</c:v>
                  </c:pt>
                  <c:pt idx="10">
                    <c:v>3.6932</c:v>
                  </c:pt>
                </c:numCache>
              </c:numRef>
            </c:plus>
            <c:minus>
              <c:numRef>
                <c:f>FireADC_Read!$H$10:$R$10</c:f>
                <c:numCache>
                  <c:formatCode>General</c:formatCode>
                  <c:ptCount val="11"/>
                  <c:pt idx="0">
                    <c:v>4.5194900000000002</c:v>
                  </c:pt>
                  <c:pt idx="1">
                    <c:v>4.7866900000000134</c:v>
                  </c:pt>
                  <c:pt idx="2">
                    <c:v>4.8484600000000002</c:v>
                  </c:pt>
                  <c:pt idx="3">
                    <c:v>4.1850699999999996</c:v>
                  </c:pt>
                  <c:pt idx="4">
                    <c:v>4.0838900000000002</c:v>
                  </c:pt>
                  <c:pt idx="5">
                    <c:v>3.9453200000000002</c:v>
                  </c:pt>
                  <c:pt idx="6">
                    <c:v>3.7597800000000001</c:v>
                  </c:pt>
                  <c:pt idx="7">
                    <c:v>3.88443</c:v>
                  </c:pt>
                  <c:pt idx="8">
                    <c:v>3.7778800000000001</c:v>
                  </c:pt>
                  <c:pt idx="9">
                    <c:v>3.7531400000000001</c:v>
                  </c:pt>
                  <c:pt idx="10">
                    <c:v>3.6932</c:v>
                  </c:pt>
                </c:numCache>
              </c:numRef>
            </c:minus>
          </c:errBars>
          <c:xVal>
            <c:numRef>
              <c:f>FireADC_Read!$H$2:$R$2</c:f>
              <c:numCache>
                <c:formatCode>General</c:formatCode>
                <c:ptCount val="1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numCache>
            </c:numRef>
          </c:xVal>
          <c:yVal>
            <c:numRef>
              <c:f>FireADC_Read!$H$5:$R$5</c:f>
              <c:numCache>
                <c:formatCode>General</c:formatCode>
                <c:ptCount val="11"/>
                <c:pt idx="0">
                  <c:v>6.1762800000000002</c:v>
                </c:pt>
                <c:pt idx="1">
                  <c:v>7.4175399999999945</c:v>
                </c:pt>
                <c:pt idx="2">
                  <c:v>8.2798100000000012</c:v>
                </c:pt>
                <c:pt idx="3">
                  <c:v>9.3499200000000009</c:v>
                </c:pt>
                <c:pt idx="4">
                  <c:v>10.066000000000004</c:v>
                </c:pt>
                <c:pt idx="5">
                  <c:v>10.691000000000001</c:v>
                </c:pt>
                <c:pt idx="6">
                  <c:v>11.899800000000004</c:v>
                </c:pt>
                <c:pt idx="7">
                  <c:v>12.4039</c:v>
                </c:pt>
                <c:pt idx="8">
                  <c:v>13.541799999999999</c:v>
                </c:pt>
                <c:pt idx="9">
                  <c:v>14.7578</c:v>
                </c:pt>
                <c:pt idx="10">
                  <c:v>15.434900000000001</c:v>
                </c:pt>
              </c:numCache>
            </c:numRef>
          </c:yVal>
          <c:smooth val="1"/>
        </c:ser>
        <c:dLbls/>
        <c:axId val="95875456"/>
        <c:axId val="95877376"/>
      </c:scatterChart>
      <c:valAx>
        <c:axId val="9587545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</a:t>
                </a:r>
                <a:endParaRPr lang="zh-CN"/>
              </a:p>
            </c:rich>
          </c:tx>
          <c:layout/>
          <c:overlay val="1"/>
        </c:title>
        <c:numFmt formatCode="General" sourceLinked="1"/>
        <c:majorTickMark val="cross"/>
        <c:minorTickMark val="cross"/>
        <c:tickLblPos val="nextTo"/>
        <c:crossAx val="95877376"/>
        <c:crosses val="autoZero"/>
        <c:crossBetween val="midCat"/>
      </c:valAx>
      <c:valAx>
        <c:axId val="95877376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sqrt(Channel Amplitude)</a:t>
                </a:r>
              </a:p>
            </c:rich>
          </c:tx>
          <c:layout/>
          <c:overlay val="1"/>
        </c:title>
        <c:numFmt formatCode="General" sourceLinked="1"/>
        <c:majorTickMark val="cross"/>
        <c:minorTickMark val="cross"/>
        <c:tickLblPos val="nextTo"/>
        <c:crossAx val="95875456"/>
        <c:crosses val="autoZero"/>
        <c:crossBetween val="midCat"/>
      </c:valAx>
    </c:plotArea>
    <c:legend>
      <c:legendPos val="b"/>
      <c:layout/>
      <c:overlay val="1"/>
    </c:legend>
    <c:plotVisOnly val="1"/>
    <c:dispBlanksAs val="gap"/>
    <c:showDLblsOverMax val="1"/>
  </c:chart>
  <c:txPr>
    <a:bodyPr/>
    <a:lstStyle/>
    <a:p>
      <a:pPr>
        <a:defRPr sz="1800"/>
      </a:pPr>
      <a:endParaRPr lang="zh-CN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B88F4-1CA3-4C6B-953D-265639887718}" type="datetimeFigureOut">
              <a:rPr lang="zh-CN" altLang="en-US" smtClean="0"/>
              <a:t>2017-10-12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A09BF-5C11-42BA-A84F-85D37928B9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2242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29CD4-D660-4D31-84AE-77E0F05C2AA2}" type="slidenum">
              <a:rPr lang="zh-CN" altLang="en-US" smtClean="0">
                <a:solidFill>
                  <a:srgbClr val="000000"/>
                </a:solidFill>
                <a:latin typeface="Calibri" pitchFamily="34" charset="0"/>
                <a:ea typeface="宋体" charset="-122"/>
              </a:rPr>
              <a:pPr/>
              <a:t>18</a:t>
            </a:fld>
            <a:endParaRPr lang="zh-CN" altLang="en-US" smtClean="0">
              <a:solidFill>
                <a:srgbClr val="000000"/>
              </a:solidFill>
              <a:latin typeface="Calibri" pitchFamily="34" charset="0"/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686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767813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A1201-F6F0-45A9-93B1-301ECD6B800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282036"/>
      </p:ext>
    </p:extLst>
  </p:cSld>
  <p:clrMapOvr>
    <a:masterClrMapping/>
  </p:clrMapOvr>
  <p:transition spd="slow">
    <p:pull dir="r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76E5C-AF7B-4CD7-8CA3-F6F5A408A9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989515"/>
      </p:ext>
    </p:extLst>
  </p:cSld>
  <p:clrMapOvr>
    <a:masterClrMapping/>
  </p:clrMapOvr>
  <p:transition spd="slow">
    <p:pull dir="r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A6B08-9860-4C4C-9B50-D397F6F7AF0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17086"/>
      </p:ext>
    </p:extLst>
  </p:cSld>
  <p:clrMapOvr>
    <a:masterClrMapping/>
  </p:clrMapOvr>
  <p:transition spd="slow">
    <p:pull dir="r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D4D07-312F-4C40-8960-0484D3E2ADB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778708"/>
      </p:ext>
    </p:extLst>
  </p:cSld>
  <p:clrMapOvr>
    <a:masterClrMapping/>
  </p:clrMapOvr>
  <p:transition spd="slow">
    <p:pull dir="r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7CBB25-0F3F-4B52-B290-B2BC255B920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656381"/>
      </p:ext>
    </p:extLst>
  </p:cSld>
  <p:clrMapOvr>
    <a:masterClrMapping/>
  </p:clrMapOvr>
  <p:transition spd="slow">
    <p:pull dir="r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EA651-6F89-4FC6-A924-36C0B80D8B4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991985"/>
      </p:ext>
    </p:extLst>
  </p:cSld>
  <p:clrMapOvr>
    <a:masterClrMapping/>
  </p:clrMapOvr>
  <p:transition spd="slow">
    <p:pull dir="r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70FB2-AE9B-4A58-8713-DE95B28DD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629962"/>
      </p:ext>
    </p:extLst>
  </p:cSld>
  <p:clrMapOvr>
    <a:masterClrMapping/>
  </p:clrMapOvr>
  <p:transition spd="slow">
    <p:pull dir="r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BBC805-44B3-4F7E-AEA5-9CED089C0D7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005848"/>
      </p:ext>
    </p:extLst>
  </p:cSld>
  <p:clrMapOvr>
    <a:masterClrMapping/>
  </p:clrMapOvr>
  <p:transition spd="slow">
    <p:pull dir="r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6CE65-DF6B-4533-81C4-95AC3A7FA2F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362756"/>
      </p:ext>
    </p:extLst>
  </p:cSld>
  <p:clrMapOvr>
    <a:masterClrMapping/>
  </p:clrMapOvr>
  <p:transition spd="slow">
    <p:pull dir="r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89C5F0-8587-4D86-909C-B1844E76DA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31273"/>
      </p:ext>
    </p:extLst>
  </p:cSld>
  <p:clrMapOvr>
    <a:masterClrMapping/>
  </p:clrMapOvr>
  <p:transition spd="slow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776407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E44729-2AAC-4972-993C-4D7D2E960451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028109"/>
      </p:ext>
    </p:extLst>
  </p:cSld>
  <p:clrMapOvr>
    <a:masterClrMapping/>
  </p:clrMapOvr>
  <p:transition spd="slow">
    <p:pull dir="r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E47DF0-8B3E-4EA4-B647-311608234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929694"/>
      </p:ext>
    </p:extLst>
  </p:cSld>
  <p:clrMapOvr>
    <a:masterClrMapping/>
  </p:clrMapOvr>
  <p:transition spd="slow">
    <p:pull dir="r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标题，媒体剪辑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媒体占位符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DCAF04-A045-451A-8F90-8221FC6B628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540915"/>
      </p:ext>
    </p:extLst>
  </p:cSld>
  <p:clrMapOvr>
    <a:masterClrMapping/>
  </p:clrMapOvr>
  <p:transition spd="slow">
    <p:pull dir="r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3903663"/>
            <a:ext cx="10972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D72757-2928-40A7-97F5-EDD6A21D541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257067"/>
      </p:ext>
    </p:extLst>
  </p:cSld>
  <p:clrMapOvr>
    <a:masterClrMapping/>
  </p:clrMapOvr>
  <p:transition spd="slow">
    <p:pull dir="r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D926E-C613-475A-8270-8362BEF7C116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424609"/>
      </p:ext>
    </p:extLst>
  </p:cSld>
  <p:clrMapOvr>
    <a:masterClrMapping/>
  </p:clrMapOvr>
  <p:transition spd="slow">
    <p:pull dir="r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58597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691A83-CF6C-4043-87A6-88BF97606379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216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65" y="234"/>
              <a:ext cx="1870" cy="3621"/>
              <a:chOff x="2992" y="767"/>
              <a:chExt cx="1870" cy="3621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28" y="767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19" y="178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3" y="2154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0" y="96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7" y="2188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3" y="131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2" y="2328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10" y="62"/>
              <a:ext cx="350" cy="608"/>
              <a:chOff x="1753" y="866"/>
              <a:chExt cx="127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54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81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94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91" y="3295"/>
              <a:ext cx="500" cy="496"/>
              <a:chOff x="1727" y="884"/>
              <a:chExt cx="129" cy="155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84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11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14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2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6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774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5774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1BD70C-1231-4B3B-8E25-38FDC93D1EC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370957"/>
      </p:ext>
    </p:extLst>
  </p:cSld>
  <p:clrMapOvr>
    <a:masterClrMapping/>
  </p:clrMapOvr>
  <p:transition spd="slow"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90C83-C7D3-422B-AF4D-151D86A1A6A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49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9D95C1-6CA1-4609-A245-AFF62EF9242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363374"/>
      </p:ext>
    </p:extLst>
  </p:cSld>
  <p:clrMapOvr>
    <a:masterClrMapping/>
  </p:clrMapOvr>
  <p:transition spd="slow">
    <p:pull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738D99-BA33-4C41-912F-1322F2108A42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285790"/>
      </p:ext>
    </p:extLst>
  </p:cSld>
  <p:clrMapOvr>
    <a:masterClrMapping/>
  </p:clrMapOvr>
  <p:transition spd="slow">
    <p:pull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A1201-F6F0-45A9-93B1-301ECD6B800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212146"/>
      </p:ext>
    </p:extLst>
  </p:cSld>
  <p:clrMapOvr>
    <a:masterClrMapping/>
  </p:clrMapOvr>
  <p:transition spd="slow">
    <p:pull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76E5C-AF7B-4CD7-8CA3-F6F5A408A9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573974"/>
      </p:ext>
    </p:extLst>
  </p:cSld>
  <p:clrMapOvr>
    <a:masterClrMapping/>
  </p:clrMapOvr>
  <p:transition spd="slow">
    <p:pull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A6B08-9860-4C4C-9B50-D397F6F7AF0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81325"/>
      </p:ext>
    </p:extLst>
  </p:cSld>
  <p:clrMapOvr>
    <a:masterClrMapping/>
  </p:clrMapOvr>
  <p:transition spd="slow">
    <p:pull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D4D07-312F-4C40-8960-0484D3E2ADB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016090"/>
      </p:ext>
    </p:extLst>
  </p:cSld>
  <p:clrMapOvr>
    <a:masterClrMapping/>
  </p:clrMapOvr>
  <p:transition spd="slow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0792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7CBB25-0F3F-4B52-B290-B2BC255B920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4800"/>
      </p:ext>
    </p:extLst>
  </p:cSld>
  <p:clrMapOvr>
    <a:masterClrMapping/>
  </p:clrMapOvr>
  <p:transition spd="slow">
    <p:pull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EA651-6F89-4FC6-A924-36C0B80D8B4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513617"/>
      </p:ext>
    </p:extLst>
  </p:cSld>
  <p:clrMapOvr>
    <a:masterClrMapping/>
  </p:clrMapOvr>
  <p:transition spd="slow">
    <p:pull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70FB2-AE9B-4A58-8713-DE95B28DD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785323"/>
      </p:ext>
    </p:extLst>
  </p:cSld>
  <p:clrMapOvr>
    <a:masterClrMapping/>
  </p:clrMapOvr>
  <p:transition spd="slow">
    <p:pull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BBC805-44B3-4F7E-AEA5-9CED089C0D7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605787"/>
      </p:ext>
    </p:extLst>
  </p:cSld>
  <p:clrMapOvr>
    <a:masterClrMapping/>
  </p:clrMapOvr>
  <p:transition spd="slow">
    <p:pull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6CE65-DF6B-4533-81C4-95AC3A7FA2F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869852"/>
      </p:ext>
    </p:extLst>
  </p:cSld>
  <p:clrMapOvr>
    <a:masterClrMapping/>
  </p:clrMapOvr>
  <p:transition spd="slow">
    <p:pull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89C5F0-8587-4D86-909C-B1844E76DA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984542"/>
      </p:ext>
    </p:extLst>
  </p:cSld>
  <p:clrMapOvr>
    <a:masterClrMapping/>
  </p:clrMapOvr>
  <p:transition spd="slow">
    <p:pull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E44729-2AAC-4972-993C-4D7D2E960451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093219"/>
      </p:ext>
    </p:extLst>
  </p:cSld>
  <p:clrMapOvr>
    <a:masterClrMapping/>
  </p:clrMapOvr>
  <p:transition spd="slow">
    <p:pull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E47DF0-8B3E-4EA4-B647-311608234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734891"/>
      </p:ext>
    </p:extLst>
  </p:cSld>
  <p:clrMapOvr>
    <a:masterClrMapping/>
  </p:clrMapOvr>
  <p:transition spd="slow">
    <p:pull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标题，媒体剪辑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媒体占位符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DCAF04-A045-451A-8F90-8221FC6B628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85205"/>
      </p:ext>
    </p:extLst>
  </p:cSld>
  <p:clrMapOvr>
    <a:masterClrMapping/>
  </p:clrMapOvr>
  <p:transition spd="slow">
    <p:pull dir="r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3903663"/>
            <a:ext cx="10972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D72757-2928-40A7-97F5-EDD6A21D541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471083"/>
      </p:ext>
    </p:extLst>
  </p:cSld>
  <p:clrMapOvr>
    <a:masterClrMapping/>
  </p:clrMapOvr>
  <p:transition spd="slow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457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D926E-C613-475A-8270-8362BEF7C116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25650"/>
      </p:ext>
    </p:extLst>
  </p:cSld>
  <p:clrMapOvr>
    <a:masterClrMapping/>
  </p:clrMapOvr>
  <p:transition spd="slow">
    <p:pull dir="r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4876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691A83-CF6C-4043-87A6-88BF97606379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41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65" y="234"/>
              <a:ext cx="1870" cy="3621"/>
              <a:chOff x="2992" y="767"/>
              <a:chExt cx="1870" cy="3621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28" y="767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19" y="178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3" y="2154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0" y="96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7" y="2188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3" y="131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2" y="2328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10" y="62"/>
              <a:ext cx="350" cy="608"/>
              <a:chOff x="1753" y="866"/>
              <a:chExt cx="127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54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81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94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91" y="3295"/>
              <a:ext cx="500" cy="496"/>
              <a:chOff x="1727" y="884"/>
              <a:chExt cx="129" cy="155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84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11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14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2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6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774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5774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1BD70C-1231-4B3B-8E25-38FDC93D1EC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951632"/>
      </p:ext>
    </p:extLst>
  </p:cSld>
  <p:clrMapOvr>
    <a:masterClrMapping/>
  </p:clrMapOvr>
  <p:transition spd="slow">
    <p:pull dir="r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90C83-C7D3-422B-AF4D-151D86A1A6A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4245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9D95C1-6CA1-4609-A245-AFF62EF9242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505610"/>
      </p:ext>
    </p:extLst>
  </p:cSld>
  <p:clrMapOvr>
    <a:masterClrMapping/>
  </p:clrMapOvr>
  <p:transition spd="slow">
    <p:pull dir="r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738D99-BA33-4C41-912F-1322F2108A42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805860"/>
      </p:ext>
    </p:extLst>
  </p:cSld>
  <p:clrMapOvr>
    <a:masterClrMapping/>
  </p:clrMapOvr>
  <p:transition spd="slow">
    <p:pull dir="r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A1201-F6F0-45A9-93B1-301ECD6B800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828181"/>
      </p:ext>
    </p:extLst>
  </p:cSld>
  <p:clrMapOvr>
    <a:masterClrMapping/>
  </p:clrMapOvr>
  <p:transition spd="slow">
    <p:pull dir="r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76E5C-AF7B-4CD7-8CA3-F6F5A408A9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34907"/>
      </p:ext>
    </p:extLst>
  </p:cSld>
  <p:clrMapOvr>
    <a:masterClrMapping/>
  </p:clrMapOvr>
  <p:transition spd="slow">
    <p:pull dir="r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A6B08-9860-4C4C-9B50-D397F6F7AF0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304456"/>
      </p:ext>
    </p:extLst>
  </p:cSld>
  <p:clrMapOvr>
    <a:masterClrMapping/>
  </p:clrMapOvr>
  <p:transition spd="slow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454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D4D07-312F-4C40-8960-0484D3E2ADB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225819"/>
      </p:ext>
    </p:extLst>
  </p:cSld>
  <p:clrMapOvr>
    <a:masterClrMapping/>
  </p:clrMapOvr>
  <p:transition spd="slow">
    <p:pull dir="r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7CBB25-0F3F-4B52-B290-B2BC255B920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534044"/>
      </p:ext>
    </p:extLst>
  </p:cSld>
  <p:clrMapOvr>
    <a:masterClrMapping/>
  </p:clrMapOvr>
  <p:transition spd="slow">
    <p:pull dir="r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EA651-6F89-4FC6-A924-36C0B80D8B4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03301"/>
      </p:ext>
    </p:extLst>
  </p:cSld>
  <p:clrMapOvr>
    <a:masterClrMapping/>
  </p:clrMapOvr>
  <p:transition spd="slow">
    <p:pull dir="r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70FB2-AE9B-4A58-8713-DE95B28DD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882435"/>
      </p:ext>
    </p:extLst>
  </p:cSld>
  <p:clrMapOvr>
    <a:masterClrMapping/>
  </p:clrMapOvr>
  <p:transition spd="slow">
    <p:pull dir="r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BBC805-44B3-4F7E-AEA5-9CED089C0D7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334928"/>
      </p:ext>
    </p:extLst>
  </p:cSld>
  <p:clrMapOvr>
    <a:masterClrMapping/>
  </p:clrMapOvr>
  <p:transition spd="slow">
    <p:pull dir="r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6CE65-DF6B-4533-81C4-95AC3A7FA2F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749743"/>
      </p:ext>
    </p:extLst>
  </p:cSld>
  <p:clrMapOvr>
    <a:masterClrMapping/>
  </p:clrMapOvr>
  <p:transition spd="slow">
    <p:pull dir="r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89C5F0-8587-4D86-909C-B1844E76DA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762190"/>
      </p:ext>
    </p:extLst>
  </p:cSld>
  <p:clrMapOvr>
    <a:masterClrMapping/>
  </p:clrMapOvr>
  <p:transition spd="slow">
    <p:pull dir="r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E44729-2AAC-4972-993C-4D7D2E960451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024086"/>
      </p:ext>
    </p:extLst>
  </p:cSld>
  <p:clrMapOvr>
    <a:masterClrMapping/>
  </p:clrMapOvr>
  <p:transition spd="slow">
    <p:pull dir="r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E47DF0-8B3E-4EA4-B647-311608234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131258"/>
      </p:ext>
    </p:extLst>
  </p:cSld>
  <p:clrMapOvr>
    <a:masterClrMapping/>
  </p:clrMapOvr>
  <p:transition spd="slow">
    <p:pull dir="r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标题，媒体剪辑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媒体占位符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DCAF04-A045-451A-8F90-8221FC6B628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77516"/>
      </p:ext>
    </p:extLst>
  </p:cSld>
  <p:clrMapOvr>
    <a:masterClrMapping/>
  </p:clrMapOvr>
  <p:transition spd="slow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50165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3903663"/>
            <a:ext cx="10972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D72757-2928-40A7-97F5-EDD6A21D541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123307"/>
      </p:ext>
    </p:extLst>
  </p:cSld>
  <p:clrMapOvr>
    <a:masterClrMapping/>
  </p:clrMapOvr>
  <p:transition spd="slow">
    <p:pull dir="r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D926E-C613-475A-8270-8362BEF7C116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510578"/>
      </p:ext>
    </p:extLst>
  </p:cSld>
  <p:clrMapOvr>
    <a:masterClrMapping/>
  </p:clrMapOvr>
  <p:transition spd="slow">
    <p:pull dir="r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6838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691A83-CF6C-4043-87A6-88BF97606379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815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65" y="234"/>
              <a:ext cx="1870" cy="3621"/>
              <a:chOff x="2992" y="767"/>
              <a:chExt cx="1870" cy="3621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28" y="767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19" y="178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3" y="2154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0" y="96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7" y="2188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3" y="131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2" y="2328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10" y="62"/>
              <a:ext cx="350" cy="608"/>
              <a:chOff x="1753" y="866"/>
              <a:chExt cx="127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54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81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94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91" y="3295"/>
              <a:ext cx="500" cy="496"/>
              <a:chOff x="1727" y="884"/>
              <a:chExt cx="129" cy="155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84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11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14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2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6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774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5774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1BD70C-1231-4B3B-8E25-38FDC93D1EC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957577"/>
      </p:ext>
    </p:extLst>
  </p:cSld>
  <p:clrMapOvr>
    <a:masterClrMapping/>
  </p:clrMapOvr>
  <p:transition spd="slow">
    <p:pull dir="r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90C83-C7D3-422B-AF4D-151D86A1A6A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23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9D95C1-6CA1-4609-A245-AFF62EF9242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903795"/>
      </p:ext>
    </p:extLst>
  </p:cSld>
  <p:clrMapOvr>
    <a:masterClrMapping/>
  </p:clrMapOvr>
  <p:transition spd="slow">
    <p:pull dir="r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738D99-BA33-4C41-912F-1322F2108A42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366576"/>
      </p:ext>
    </p:extLst>
  </p:cSld>
  <p:clrMapOvr>
    <a:masterClrMapping/>
  </p:clrMapOvr>
  <p:transition spd="slow">
    <p:pull dir="r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A1201-F6F0-45A9-93B1-301ECD6B800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318353"/>
      </p:ext>
    </p:extLst>
  </p:cSld>
  <p:clrMapOvr>
    <a:masterClrMapping/>
  </p:clrMapOvr>
  <p:transition spd="slow">
    <p:pull dir="r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76E5C-AF7B-4CD7-8CA3-F6F5A408A9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09558"/>
      </p:ext>
    </p:extLst>
  </p:cSld>
  <p:clrMapOvr>
    <a:masterClrMapping/>
  </p:clrMapOvr>
  <p:transition spd="slow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7238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A6B08-9860-4C4C-9B50-D397F6F7AF0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436264"/>
      </p:ext>
    </p:extLst>
  </p:cSld>
  <p:clrMapOvr>
    <a:masterClrMapping/>
  </p:clrMapOvr>
  <p:transition spd="slow">
    <p:pull dir="r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D4D07-312F-4C40-8960-0484D3E2ADB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810207"/>
      </p:ext>
    </p:extLst>
  </p:cSld>
  <p:clrMapOvr>
    <a:masterClrMapping/>
  </p:clrMapOvr>
  <p:transition spd="slow">
    <p:pull dir="r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7CBB25-0F3F-4B52-B290-B2BC255B920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238912"/>
      </p:ext>
    </p:extLst>
  </p:cSld>
  <p:clrMapOvr>
    <a:masterClrMapping/>
  </p:clrMapOvr>
  <p:transition spd="slow">
    <p:pull dir="r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EA651-6F89-4FC6-A924-36C0B80D8B4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732691"/>
      </p:ext>
    </p:extLst>
  </p:cSld>
  <p:clrMapOvr>
    <a:masterClrMapping/>
  </p:clrMapOvr>
  <p:transition spd="slow">
    <p:pull dir="r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70FB2-AE9B-4A58-8713-DE95B28DD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458366"/>
      </p:ext>
    </p:extLst>
  </p:cSld>
  <p:clrMapOvr>
    <a:masterClrMapping/>
  </p:clrMapOvr>
  <p:transition spd="slow">
    <p:pull dir="r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BBC805-44B3-4F7E-AEA5-9CED089C0D7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87715"/>
      </p:ext>
    </p:extLst>
  </p:cSld>
  <p:clrMapOvr>
    <a:masterClrMapping/>
  </p:clrMapOvr>
  <p:transition spd="slow">
    <p:pull dir="r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6CE65-DF6B-4533-81C4-95AC3A7FA2F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275416"/>
      </p:ext>
    </p:extLst>
  </p:cSld>
  <p:clrMapOvr>
    <a:masterClrMapping/>
  </p:clrMapOvr>
  <p:transition spd="slow">
    <p:pull dir="r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89C5F0-8587-4D86-909C-B1844E76DA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174328"/>
      </p:ext>
    </p:extLst>
  </p:cSld>
  <p:clrMapOvr>
    <a:masterClrMapping/>
  </p:clrMapOvr>
  <p:transition spd="slow">
    <p:pull dir="r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E44729-2AAC-4972-993C-4D7D2E960451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796369"/>
      </p:ext>
    </p:extLst>
  </p:cSld>
  <p:clrMapOvr>
    <a:masterClrMapping/>
  </p:clrMapOvr>
  <p:transition spd="slow">
    <p:pull dir="r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E47DF0-8B3E-4EA4-B647-311608234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714629"/>
      </p:ext>
    </p:extLst>
  </p:cSld>
  <p:clrMapOvr>
    <a:masterClrMapping/>
  </p:clrMapOvr>
  <p:transition spd="slow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6819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标题，媒体剪辑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媒体占位符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DCAF04-A045-451A-8F90-8221FC6B628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887332"/>
      </p:ext>
    </p:extLst>
  </p:cSld>
  <p:clrMapOvr>
    <a:masterClrMapping/>
  </p:clrMapOvr>
  <p:transition spd="slow">
    <p:pull dir="r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3903663"/>
            <a:ext cx="10972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D72757-2928-40A7-97F5-EDD6A21D541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872070"/>
      </p:ext>
    </p:extLst>
  </p:cSld>
  <p:clrMapOvr>
    <a:masterClrMapping/>
  </p:clrMapOvr>
  <p:transition spd="slow">
    <p:pull dir="r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D926E-C613-475A-8270-8362BEF7C116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351562"/>
      </p:ext>
    </p:extLst>
  </p:cSld>
  <p:clrMapOvr>
    <a:masterClrMapping/>
  </p:clrMapOvr>
  <p:transition spd="slow">
    <p:pull dir="r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30428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691A83-CF6C-4043-87A6-88BF97606379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926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65" y="234"/>
              <a:ext cx="1870" cy="3621"/>
              <a:chOff x="2992" y="767"/>
              <a:chExt cx="1870" cy="3621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28" y="767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19" y="178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3" y="2154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0" y="96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7" y="2188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3" y="131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2" y="2328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10" y="62"/>
              <a:ext cx="350" cy="608"/>
              <a:chOff x="1753" y="866"/>
              <a:chExt cx="127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54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81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94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91" y="3295"/>
              <a:ext cx="500" cy="496"/>
              <a:chOff x="1727" y="884"/>
              <a:chExt cx="129" cy="155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84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11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14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2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6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774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5774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1BD70C-1231-4B3B-8E25-38FDC93D1EC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052824"/>
      </p:ext>
    </p:extLst>
  </p:cSld>
  <p:clrMapOvr>
    <a:masterClrMapping/>
  </p:clrMapOvr>
  <p:transition spd="slow">
    <p:pull dir="r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90C83-C7D3-422B-AF4D-151D86A1A6A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406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9D95C1-6CA1-4609-A245-AFF62EF9242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562865"/>
      </p:ext>
    </p:extLst>
  </p:cSld>
  <p:clrMapOvr>
    <a:masterClrMapping/>
  </p:clrMapOvr>
  <p:transition spd="slow">
    <p:pull dir="r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738D99-BA33-4C41-912F-1322F2108A42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150792"/>
      </p:ext>
    </p:extLst>
  </p:cSld>
  <p:clrMapOvr>
    <a:masterClrMapping/>
  </p:clrMapOvr>
  <p:transition spd="slow">
    <p:pull dir="r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A1201-F6F0-45A9-93B1-301ECD6B800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863166"/>
      </p:ext>
    </p:extLst>
  </p:cSld>
  <p:clrMapOvr>
    <a:masterClrMapping/>
  </p:clrMapOvr>
  <p:transition spd="slow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78006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76E5C-AF7B-4CD7-8CA3-F6F5A408A9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469651"/>
      </p:ext>
    </p:extLst>
  </p:cSld>
  <p:clrMapOvr>
    <a:masterClrMapping/>
  </p:clrMapOvr>
  <p:transition spd="slow">
    <p:pull dir="r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A6B08-9860-4C4C-9B50-D397F6F7AF0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603563"/>
      </p:ext>
    </p:extLst>
  </p:cSld>
  <p:clrMapOvr>
    <a:masterClrMapping/>
  </p:clrMapOvr>
  <p:transition spd="slow">
    <p:pull dir="r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D4D07-312F-4C40-8960-0484D3E2ADB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076453"/>
      </p:ext>
    </p:extLst>
  </p:cSld>
  <p:clrMapOvr>
    <a:masterClrMapping/>
  </p:clrMapOvr>
  <p:transition spd="slow">
    <p:pull dir="r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7CBB25-0F3F-4B52-B290-B2BC255B920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552766"/>
      </p:ext>
    </p:extLst>
  </p:cSld>
  <p:clrMapOvr>
    <a:masterClrMapping/>
  </p:clrMapOvr>
  <p:transition spd="slow">
    <p:pull dir="r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EA651-6F89-4FC6-A924-36C0B80D8B4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690906"/>
      </p:ext>
    </p:extLst>
  </p:cSld>
  <p:clrMapOvr>
    <a:masterClrMapping/>
  </p:clrMapOvr>
  <p:transition spd="slow">
    <p:pull dir="r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70FB2-AE9B-4A58-8713-DE95B28DD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713567"/>
      </p:ext>
    </p:extLst>
  </p:cSld>
  <p:clrMapOvr>
    <a:masterClrMapping/>
  </p:clrMapOvr>
  <p:transition spd="slow">
    <p:pull dir="r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BBC805-44B3-4F7E-AEA5-9CED089C0D7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256133"/>
      </p:ext>
    </p:extLst>
  </p:cSld>
  <p:clrMapOvr>
    <a:masterClrMapping/>
  </p:clrMapOvr>
  <p:transition spd="slow">
    <p:pull dir="r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6CE65-DF6B-4533-81C4-95AC3A7FA2FC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633904"/>
      </p:ext>
    </p:extLst>
  </p:cSld>
  <p:clrMapOvr>
    <a:masterClrMapping/>
  </p:clrMapOvr>
  <p:transition spd="slow">
    <p:pull dir="r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89C5F0-8587-4D86-909C-B1844E76DABA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842232"/>
      </p:ext>
    </p:extLst>
  </p:cSld>
  <p:clrMapOvr>
    <a:masterClrMapping/>
  </p:clrMapOvr>
  <p:transition spd="slow">
    <p:pull dir="r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E44729-2AAC-4972-993C-4D7D2E960451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913632"/>
      </p:ext>
    </p:extLst>
  </p:cSld>
  <p:clrMapOvr>
    <a:masterClrMapping/>
  </p:clrMapOvr>
  <p:transition spd="slow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3825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E47DF0-8B3E-4EA4-B647-311608234467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881657"/>
      </p:ext>
    </p:extLst>
  </p:cSld>
  <p:clrMapOvr>
    <a:masterClrMapping/>
  </p:clrMapOvr>
  <p:transition spd="slow">
    <p:pull dir="r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标题，媒体剪辑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媒体占位符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DCAF04-A045-451A-8F90-8221FC6B628E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498489"/>
      </p:ext>
    </p:extLst>
  </p:cSld>
  <p:clrMapOvr>
    <a:masterClrMapping/>
  </p:clrMapOvr>
  <p:transition spd="slow">
    <p:pull dir="r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3903663"/>
            <a:ext cx="10972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D72757-2928-40A7-97F5-EDD6A21D5418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051628"/>
      </p:ext>
    </p:extLst>
  </p:cSld>
  <p:clrMapOvr>
    <a:masterClrMapping/>
  </p:clrMapOvr>
  <p:transition spd="slow">
    <p:pull dir="r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D926E-C613-475A-8270-8362BEF7C116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632754"/>
      </p:ext>
    </p:extLst>
  </p:cSld>
  <p:clrMapOvr>
    <a:masterClrMapping/>
  </p:clrMapOvr>
  <p:transition spd="slow">
    <p:pull dir="r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33190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691A83-CF6C-4043-87A6-88BF97606379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015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65" y="234"/>
              <a:ext cx="1870" cy="3621"/>
              <a:chOff x="2992" y="767"/>
              <a:chExt cx="1870" cy="3621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28" y="767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19" y="178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3" y="2154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0" y="96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7" y="2188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3" y="131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2" y="2328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10" y="62"/>
              <a:ext cx="350" cy="608"/>
              <a:chOff x="1753" y="866"/>
              <a:chExt cx="127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54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81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94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91" y="3295"/>
              <a:ext cx="500" cy="496"/>
              <a:chOff x="1727" y="884"/>
              <a:chExt cx="129" cy="155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84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11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14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2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6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774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5774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1BD70C-1231-4B3B-8E25-38FDC93D1EC0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428002"/>
      </p:ext>
    </p:extLst>
  </p:cSld>
  <p:clrMapOvr>
    <a:masterClrMapping/>
  </p:clrMapOvr>
  <p:transition spd="slow">
    <p:pull dir="r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90C83-C7D3-422B-AF4D-151D86A1A6A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17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9D95C1-6CA1-4609-A245-AFF62EF9242B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538576"/>
      </p:ext>
    </p:extLst>
  </p:cSld>
  <p:clrMapOvr>
    <a:masterClrMapping/>
  </p:clrMapOvr>
  <p:transition spd="slow">
    <p:pull dir="r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738D99-BA33-4C41-912F-1322F2108A42}" type="slidenum">
              <a:rPr lang="en-US" altLang="zh-CN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71914"/>
      </p:ext>
    </p:extLst>
  </p:cSld>
  <p:clrMapOvr>
    <a:masterClrMapping/>
  </p:clrMapOvr>
  <p:transition spd="slow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A57B8-872C-4CDF-83A6-28ECE58B83A8}" type="datetimeFigureOut">
              <a:rPr lang="zh-CN" altLang="en-US" smtClean="0"/>
              <a:pPr/>
              <a:t>2017-10-12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2A27-D34D-4121-A1BD-1A4D75A70F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50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66" y="1723"/>
                  <a:ext cx="60" cy="28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671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AC670-2E8A-428E-B1EA-9EFC4BD8AE92}" type="slidenum">
              <a:rPr lang="en-US" altLang="zh-CN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67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 spd="slow" advTm="1000">
    <p:pull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66" y="1723"/>
                  <a:ext cx="60" cy="28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671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AC670-2E8A-428E-B1EA-9EFC4BD8AE92}" type="slidenum">
              <a:rPr lang="en-US" altLang="zh-CN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56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ransition spd="slow" advTm="1000">
    <p:pull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66" y="1723"/>
                  <a:ext cx="60" cy="28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671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AC670-2E8A-428E-B1EA-9EFC4BD8AE92}" type="slidenum">
              <a:rPr lang="en-US" altLang="zh-CN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38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transition spd="slow" advTm="1000">
    <p:pull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66" y="1723"/>
                  <a:ext cx="60" cy="28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671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AC670-2E8A-428E-B1EA-9EFC4BD8AE92}" type="slidenum">
              <a:rPr lang="en-US" altLang="zh-CN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40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</p:sldLayoutIdLst>
  <p:transition spd="slow" advTm="1000">
    <p:pull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66" y="1723"/>
                  <a:ext cx="60" cy="28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15671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anose="020B0604030504040204" pitchFamily="34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6699"/>
              </a:solidFill>
            </a:endParaRPr>
          </a:p>
        </p:txBody>
      </p:sp>
      <p:sp>
        <p:nvSpPr>
          <p:cNvPr id="15672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AC670-2E8A-428E-B1EA-9EFC4BD8AE92}" type="slidenum">
              <a:rPr lang="en-US" altLang="zh-CN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95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</p:sldLayoutIdLst>
  <p:transition spd="slow" advTm="1000">
    <p:pull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  <a:cs typeface="宋体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__11.vsd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jpe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4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专用集成电路在空间粒子探测中的应用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36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0" indent="0" algn="ctr">
              <a:buNone/>
            </a:pPr>
            <a:r>
              <a:rPr lang="zh-CN" altLang="en-US" sz="36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报告人</a:t>
            </a:r>
            <a:r>
              <a:rPr lang="zh-CN" altLang="en-US" sz="3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：</a:t>
            </a:r>
            <a:r>
              <a:rPr lang="zh-CN" altLang="en-US" sz="36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王焕玉</a:t>
            </a:r>
            <a:endParaRPr lang="en-US" altLang="zh-CN" sz="36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0" indent="0" algn="ctr">
              <a:buNone/>
            </a:pPr>
            <a:endParaRPr lang="en-US" altLang="zh-CN" sz="3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0" indent="0" algn="ctr">
              <a:buNone/>
            </a:pPr>
            <a:endParaRPr lang="en-US" altLang="zh-CN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0" indent="0" algn="ctr">
              <a:buNone/>
            </a:pPr>
            <a:r>
              <a:rPr lang="en-US" altLang="zh-CN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20171012       </a:t>
            </a:r>
          </a:p>
          <a:p>
            <a:pPr marL="0" indent="0" algn="ctr">
              <a:buNone/>
            </a:pPr>
            <a:r>
              <a:rPr lang="zh-CN" altLang="en-US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第一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届辐射探测微电子学术年会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高能物理所</a:t>
            </a:r>
            <a:endParaRPr lang="zh-CN" altLang="en-US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59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</p:spPr>
        <p:txBody>
          <a:bodyPr/>
          <a:lstStyle/>
          <a:p>
            <a:pPr algn="r"/>
            <a:r>
              <a:rPr lang="zh-CN" altLang="en-US" sz="40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（一）有效载荷研制完成情况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200" y="1412776"/>
            <a:ext cx="8229600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载荷组成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2" descr="F:\图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079" y="2201748"/>
            <a:ext cx="468153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6527766" y="2089447"/>
            <a:ext cx="5982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ME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812890" y="4862399"/>
            <a:ext cx="529312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LE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246779" y="4908436"/>
            <a:ext cx="5245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HE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8" name="直接箭头连接符 7"/>
          <p:cNvCxnSpPr>
            <a:stCxn id="5" idx="1"/>
          </p:cNvCxnSpPr>
          <p:nvPr/>
        </p:nvCxnSpPr>
        <p:spPr>
          <a:xfrm flipH="1">
            <a:off x="5384765" y="2289502"/>
            <a:ext cx="1143000" cy="1426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rot="10800000" flipV="1">
            <a:off x="6099141" y="2387486"/>
            <a:ext cx="581025" cy="18891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5" idx="2"/>
          </p:cNvCxnSpPr>
          <p:nvPr/>
        </p:nvCxnSpPr>
        <p:spPr>
          <a:xfrm flipH="1">
            <a:off x="6742082" y="2489558"/>
            <a:ext cx="84804" cy="528579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rot="10800000">
            <a:off x="5027579" y="4051187"/>
            <a:ext cx="1285875" cy="954087"/>
          </a:xfrm>
          <a:prstGeom prst="straightConnector1">
            <a:avLst/>
          </a:prstGeom>
          <a:ln w="38100">
            <a:solidFill>
              <a:srgbClr val="3404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rot="5400000" flipH="1" flipV="1">
            <a:off x="1817653" y="4224224"/>
            <a:ext cx="928688" cy="490537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312953" y="4362337"/>
            <a:ext cx="785812" cy="642937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2465353" y="4862399"/>
            <a:ext cx="1490662" cy="295275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7687257" y="2102289"/>
            <a:ext cx="1691680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8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信号：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1881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路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质量：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~1000 kg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837022" y="4572190"/>
            <a:ext cx="958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主结构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6246779" y="4547976"/>
            <a:ext cx="604837" cy="174052"/>
          </a:xfrm>
          <a:prstGeom prst="straightConnector1">
            <a:avLst/>
          </a:prstGeom>
          <a:ln w="38100">
            <a:solidFill>
              <a:srgbClr val="3404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22"/>
          <p:cNvGrpSpPr>
            <a:grpSpLocks/>
          </p:cNvGrpSpPr>
          <p:nvPr/>
        </p:nvGrpSpPr>
        <p:grpSpPr bwMode="auto">
          <a:xfrm>
            <a:off x="7687257" y="3167125"/>
            <a:ext cx="2692710" cy="2382582"/>
            <a:chOff x="565150" y="4941888"/>
            <a:chExt cx="6273340" cy="1772976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65150" y="4941888"/>
              <a:ext cx="5043235" cy="3271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30622" tIns="65311" rIns="130622" bIns="65311">
              <a:spAutoFit/>
            </a:bodyPr>
            <a:lstStyle>
              <a:lvl1pPr defTabSz="1306513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1306513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1306513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1306513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1306513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四种有效载荷：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1079766" y="6020796"/>
              <a:ext cx="5456311" cy="30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622" tIns="65311" rIns="130622" bIns="65311">
              <a:spAutoFit/>
            </a:bodyPr>
            <a:lstStyle/>
            <a:p>
              <a:pPr defTabSz="1306513">
                <a:spcBef>
                  <a:spcPct val="50000"/>
                </a:spcBef>
              </a:pP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低能</a:t>
              </a: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射线望远镜</a:t>
              </a: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</a:t>
              </a:r>
              <a:endPara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1079766" y="5300466"/>
              <a:ext cx="5456311" cy="30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622" tIns="65311" rIns="130622" bIns="65311">
              <a:spAutoFit/>
            </a:bodyPr>
            <a:lstStyle/>
            <a:p>
              <a:pPr defTabSz="1306513">
                <a:spcBef>
                  <a:spcPct val="50000"/>
                </a:spcBef>
              </a:pPr>
              <a:r>
                <a:rPr lang="zh-CN" altLang="en-US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高能</a:t>
              </a:r>
              <a:r>
                <a:rPr lang="en-US" altLang="zh-CN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</a:t>
              </a:r>
              <a:r>
                <a:rPr lang="zh-CN" altLang="en-US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射线望远镜</a:t>
              </a:r>
              <a:r>
                <a:rPr lang="en-US" altLang="zh-CN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</a:t>
              </a:r>
              <a:r>
                <a:rPr lang="en-US" altLang="zh-CN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1068511" y="5660632"/>
              <a:ext cx="5769979" cy="30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622" tIns="65311" rIns="130622" bIns="65311">
              <a:spAutoFit/>
            </a:bodyPr>
            <a:lstStyle/>
            <a:p>
              <a:pPr defTabSz="1306513">
                <a:spcBef>
                  <a:spcPct val="50000"/>
                </a:spcBef>
              </a:pP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中能</a:t>
              </a: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射线望远镜</a:t>
              </a: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</a:t>
              </a:r>
              <a:endParaRPr lang="en-US" altLang="zh-CN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1038783" y="6410587"/>
              <a:ext cx="5497293" cy="30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622" tIns="65311" rIns="130622" bIns="65311">
              <a:spAutoFit/>
            </a:bodyPr>
            <a:lstStyle/>
            <a:p>
              <a:pPr defTabSz="1306513">
                <a:spcBef>
                  <a:spcPct val="50000"/>
                </a:spcBef>
              </a:pPr>
              <a:r>
                <a:rPr lang="zh-CN" altLang="en-US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空间环境监测器</a:t>
              </a:r>
              <a:r>
                <a:rPr lang="en-US" altLang="zh-CN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SEM 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7316480" y="91773"/>
            <a:ext cx="3351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二、科技目标完成情况</a:t>
            </a: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载荷</a:t>
            </a:r>
          </a:p>
        </p:txBody>
      </p:sp>
    </p:spTree>
    <p:extLst>
      <p:ext uri="{BB962C8B-B14F-4D97-AF65-F5344CB8AC3E}">
        <p14:creationId xmlns:p14="http://schemas.microsoft.com/office/powerpoint/2010/main" xmlns="" val="32973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080" y="893790"/>
            <a:ext cx="34452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图片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620689"/>
            <a:ext cx="5106593" cy="443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接箭头连接符 5"/>
          <p:cNvCxnSpPr/>
          <p:nvPr/>
        </p:nvCxnSpPr>
        <p:spPr bwMode="auto">
          <a:xfrm flipV="1">
            <a:off x="3854842" y="2838006"/>
            <a:ext cx="3168352" cy="129614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文本框 6"/>
          <p:cNvSpPr txBox="1"/>
          <p:nvPr/>
        </p:nvSpPr>
        <p:spPr>
          <a:xfrm>
            <a:off x="1524000" y="5388993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一个中能探测器机箱包含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18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个探测器单元，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576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路探测器，探测面积约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317cm</a:t>
            </a:r>
            <a:r>
              <a:rPr lang="en-US" altLang="zh-CN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baseline="30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88916" y="4393604"/>
            <a:ext cx="3679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两个单元形成一个插件，每个探测单元包含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Si-PIN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探测器（每个四路或四个像素），由一片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ME-32TA6B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芯片读出。</a:t>
            </a:r>
          </a:p>
        </p:txBody>
      </p:sp>
      <p:sp>
        <p:nvSpPr>
          <p:cNvPr id="9" name="矩形 8"/>
          <p:cNvSpPr/>
          <p:nvPr/>
        </p:nvSpPr>
        <p:spPr>
          <a:xfrm>
            <a:off x="7316480" y="91773"/>
            <a:ext cx="3351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二、科技目标完成情况</a:t>
            </a: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载荷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74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2351584" y="5952147"/>
            <a:ext cx="7924800" cy="37465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数采（左）和数管（右）电路框图</a:t>
            </a:r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717" y="2166689"/>
            <a:ext cx="5220072" cy="281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1775520" y="795757"/>
            <a:ext cx="4896544" cy="5156390"/>
            <a:chOff x="251520" y="795757"/>
            <a:chExt cx="4896544" cy="5156390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51520" y="795757"/>
            <a:ext cx="3456384" cy="5079964"/>
          </p:xfrm>
          <a:graphic>
            <a:graphicData uri="http://schemas.openxmlformats.org/presentationml/2006/ole">
              <p:oleObj spid="_x0000_s116763" name="Visio" r:id="rId4" imgW="8633460" imgH="12683490" progId="">
                <p:embed/>
              </p:oleObj>
            </a:graphicData>
          </a:graphic>
        </p:graphicFrame>
        <p:sp>
          <p:nvSpPr>
            <p:cNvPr id="8" name="矩形 7"/>
            <p:cNvSpPr/>
            <p:nvPr/>
          </p:nvSpPr>
          <p:spPr>
            <a:xfrm>
              <a:off x="3923928" y="2436857"/>
              <a:ext cx="1224136" cy="40011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 dirty="0">
                <a:latin typeface="华文中宋" pitchFamily="2" charset="-122"/>
                <a:ea typeface="华文中宋" pitchFamily="2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 bwMode="auto">
            <a:xfrm flipH="1" flipV="1">
              <a:off x="3707904" y="795757"/>
              <a:ext cx="1440160" cy="14811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" name="直接箭头连接符 9"/>
            <p:cNvCxnSpPr/>
            <p:nvPr/>
          </p:nvCxnSpPr>
          <p:spPr bwMode="auto">
            <a:xfrm flipH="1">
              <a:off x="3707904" y="2996952"/>
              <a:ext cx="1440160" cy="295519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" name="矩形 10"/>
          <p:cNvSpPr/>
          <p:nvPr/>
        </p:nvSpPr>
        <p:spPr>
          <a:xfrm>
            <a:off x="7316480" y="91773"/>
            <a:ext cx="3351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二、科技目标完成情况</a:t>
            </a: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载荷</a:t>
            </a:r>
          </a:p>
        </p:txBody>
      </p:sp>
    </p:spTree>
    <p:extLst>
      <p:ext uri="{BB962C8B-B14F-4D97-AF65-F5344CB8AC3E}">
        <p14:creationId xmlns:p14="http://schemas.microsoft.com/office/powerpoint/2010/main" xmlns="" val="29883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101600"/>
            <a:ext cx="10991849" cy="689505"/>
          </a:xfrm>
        </p:spPr>
        <p:txBody>
          <a:bodyPr/>
          <a:lstStyle/>
          <a:p>
            <a:r>
              <a:rPr lang="en-US" altLang="zh-CN" dirty="0" smtClean="0"/>
              <a:t>POLAR-TG2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4782518"/>
              </p:ext>
            </p:extLst>
          </p:nvPr>
        </p:nvGraphicFramePr>
        <p:xfrm>
          <a:off x="3843867" y="1100667"/>
          <a:ext cx="7620000" cy="4349221"/>
        </p:xfrm>
        <a:graphic>
          <a:graphicData uri="http://schemas.openxmlformats.org/presentationml/2006/ole">
            <p:oleObj spid="_x0000_s117788" name="Visio" r:id="rId3" imgW="7458065" imgH="2829002" progId="">
              <p:embed/>
            </p:oleObj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744135" y="6032520"/>
            <a:ext cx="372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64</a:t>
            </a:r>
            <a:r>
              <a:rPr lang="zh-CN" altLang="en-US" dirty="0" smtClean="0"/>
              <a:t>路</a:t>
            </a:r>
            <a:r>
              <a:rPr lang="en-US" altLang="zh-CN" dirty="0" smtClean="0"/>
              <a:t> x 25</a:t>
            </a:r>
            <a:r>
              <a:rPr lang="zh-CN" altLang="en-US" dirty="0" smtClean="0"/>
              <a:t>模块</a:t>
            </a:r>
            <a:r>
              <a:rPr lang="en-US" altLang="zh-CN" dirty="0" smtClean="0"/>
              <a:t>= 1600</a:t>
            </a:r>
            <a:endParaRPr lang="zh-CN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135" y="3197793"/>
            <a:ext cx="2647950" cy="274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2" y="834000"/>
            <a:ext cx="2785533" cy="236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961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2" y="220138"/>
            <a:ext cx="10991849" cy="892705"/>
          </a:xfrm>
        </p:spPr>
        <p:txBody>
          <a:bodyPr/>
          <a:lstStyle/>
          <a:p>
            <a:pPr algn="l"/>
            <a:r>
              <a:rPr lang="zh-CN" altLang="en-US" dirty="0" smtClean="0">
                <a:solidFill>
                  <a:srgbClr val="000308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下一步工作计划</a:t>
            </a:r>
            <a:endParaRPr lang="zh-CN" altLang="en-US" dirty="0">
              <a:solidFill>
                <a:srgbClr val="000308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1898" y="2190077"/>
            <a:ext cx="4429156" cy="3067050"/>
          </a:xfrm>
          <a:prstGeom prst="rect">
            <a:avLst/>
          </a:prstGeom>
          <a:noFill/>
          <a:ln w="28575" algn="ctr">
            <a:noFill/>
            <a:prstDash val="dash"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86" y="3314700"/>
            <a:ext cx="2879725" cy="2539696"/>
          </a:xfrm>
          <a:prstGeom prst="rect">
            <a:avLst/>
          </a:prstGeom>
        </p:spPr>
      </p:pic>
      <p:pic>
        <p:nvPicPr>
          <p:cNvPr id="7" name="Picture 2" descr="C:\Users\mingxu\Documents\HERD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343386" y="1405247"/>
            <a:ext cx="3636000" cy="2742953"/>
          </a:xfrm>
        </p:spPr>
      </p:pic>
      <p:sp>
        <p:nvSpPr>
          <p:cNvPr id="8" name="文本框 7"/>
          <p:cNvSpPr txBox="1"/>
          <p:nvPr/>
        </p:nvSpPr>
        <p:spPr>
          <a:xfrm>
            <a:off x="760414" y="6146800"/>
            <a:ext cx="186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GECAM</a:t>
            </a:r>
            <a:endParaRPr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5180010" y="5977467"/>
            <a:ext cx="140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/>
              <a:t>eXTP</a:t>
            </a:r>
            <a:endParaRPr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9531881" y="5854412"/>
            <a:ext cx="144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HERD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94260" y="1405247"/>
            <a:ext cx="1862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引力波电磁对应体空间探测</a:t>
            </a:r>
            <a:endParaRPr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708663" y="1352426"/>
            <a:ext cx="2590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天体时变现象空间探测</a:t>
            </a:r>
            <a:endParaRPr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988955" y="4440604"/>
            <a:ext cx="1862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高能粒子及宇宙线空间探测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93915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1688" y="20109"/>
            <a:ext cx="10515600" cy="875242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sz="36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应用表</a:t>
            </a:r>
            <a:endParaRPr lang="zh-CN" altLang="en-US" sz="3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54500053"/>
              </p:ext>
            </p:extLst>
          </p:nvPr>
        </p:nvGraphicFramePr>
        <p:xfrm>
          <a:off x="801688" y="718185"/>
          <a:ext cx="10515600" cy="5527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0937"/>
                <a:gridCol w="1333500"/>
                <a:gridCol w="4772025"/>
                <a:gridCol w="2101920"/>
                <a:gridCol w="115721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模拟为主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型   号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主  要  参   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用  于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备注</a:t>
                      </a:r>
                      <a:endParaRPr lang="zh-CN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VA140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64 CSA (±200 </a:t>
                      </a:r>
                      <a:r>
                        <a:rPr lang="en-US" altLang="zh-CN" sz="1800" b="1" dirty="0" err="1" smtClean="0"/>
                        <a:t>fC</a:t>
                      </a:r>
                      <a:r>
                        <a:rPr lang="en-US" altLang="zh-CN" sz="1800" b="1" dirty="0" smtClean="0"/>
                        <a:t>, 6.5 µs), T&amp;H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暗物质卫星、电磁卫星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硅微条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VA160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32 CSA (-5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 to +13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, 2 µs),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暗物质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晶体光电管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VA64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64 CSA (-20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 to +50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, 50 ns to 300 ns), T&amp;H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TG2-X</a:t>
                      </a:r>
                      <a:r>
                        <a:rPr lang="zh-CN" altLang="en-US" dirty="0" smtClean="0"/>
                        <a:t>射线极化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同上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VATA32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32 CSA (-2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 to + 13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, 2 µs), T&amp;H32 </a:t>
                      </a:r>
                    </a:p>
                    <a:p>
                      <a:r>
                        <a:rPr lang="en-US" altLang="zh-CN" sz="1800" b="1" dirty="0" smtClean="0"/>
                        <a:t>3 comparators, digital logic pulse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硬</a:t>
                      </a:r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射线调制望远镜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硅片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IDC1162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32 CSA (±1.5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, 2 µs), T&amp;H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GECAM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硅光电管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VATA64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64 CSA (-20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 to +50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, 50 ns to 300 ns), T&amp;H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eXTP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硅漂移室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CITROC</a:t>
                      </a:r>
                    </a:p>
                    <a:p>
                      <a:r>
                        <a:rPr lang="en-US" altLang="zh-CN" dirty="0" smtClean="0"/>
                        <a:t>\IDC1162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</a:rPr>
                        <a:t>32 i/o</a:t>
                      </a:r>
                      <a:r>
                        <a:rPr lang="en-US" altLang="zh-CN" sz="18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</a:rPr>
                        <a:t>CSA(0-400pC,TimeResolut.100ps) </a:t>
                      </a:r>
                      <a:r>
                        <a:rPr lang="en-US" altLang="zh-CN" sz="1800" b="1" dirty="0" smtClean="0"/>
                        <a:t>\32 CSA (±1.5 </a:t>
                      </a:r>
                      <a:r>
                        <a:rPr lang="en-US" altLang="zh-CN" sz="1800" b="1" dirty="0" err="1" smtClean="0"/>
                        <a:t>pC</a:t>
                      </a:r>
                      <a:r>
                        <a:rPr lang="en-US" altLang="zh-CN" sz="1800" b="1" dirty="0" smtClean="0"/>
                        <a:t>, 2 µs), T&amp;H, Internal</a:t>
                      </a:r>
                      <a:r>
                        <a:rPr lang="en-US" altLang="zh-CN" sz="1800" b="1" baseline="0" dirty="0" smtClean="0"/>
                        <a:t> program.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HERD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微</a:t>
                      </a:r>
                      <a:r>
                        <a:rPr lang="en-US" altLang="zh-CN" dirty="0" smtClean="0"/>
                        <a:t>)</a:t>
                      </a:r>
                      <a:r>
                        <a:rPr lang="zh-CN" altLang="en-US" dirty="0" smtClean="0"/>
                        <a:t>条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数字逻辑</a:t>
                      </a:r>
                      <a:endParaRPr lang="zh-CN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ACTLE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中小规模：万门</a:t>
                      </a:r>
                      <a:r>
                        <a:rPr lang="en-US" altLang="zh-CN" dirty="0" smtClean="0"/>
                        <a:t>-10</a:t>
                      </a:r>
                      <a:r>
                        <a:rPr lang="zh-CN" altLang="en-US" dirty="0" smtClean="0"/>
                        <a:t>万门 </a:t>
                      </a:r>
                      <a:r>
                        <a:rPr lang="en-US" altLang="zh-CN" dirty="0" smtClean="0"/>
                        <a:t>ProASIC3 </a:t>
                      </a:r>
                      <a:r>
                        <a:rPr lang="en-US" altLang="zh-CN" dirty="0" err="1" smtClean="0"/>
                        <a:t>FlashPROM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组合逻辑数据管理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FPGA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XiliniX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中大规模：几十万门及以上       </a:t>
                      </a:r>
                      <a:r>
                        <a:rPr lang="en-US" altLang="zh-CN" dirty="0" smtClean="0"/>
                        <a:t>EEPRM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035087" y="1065401"/>
            <a:ext cx="553998" cy="2336800"/>
          </a:xfrm>
          <a:prstGeom prst="rect">
            <a:avLst/>
          </a:prstGeom>
          <a:solidFill>
            <a:schemeClr val="accent4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 smtClean="0"/>
              <a:t>正在运行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35087" y="3705225"/>
            <a:ext cx="553998" cy="1424561"/>
          </a:xfrm>
          <a:prstGeom prst="rect">
            <a:avLst/>
          </a:prstGeom>
          <a:solidFill>
            <a:srgbClr val="00B050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 smtClean="0"/>
              <a:t>近期计划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8703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目前遇到的问题</a:t>
            </a:r>
            <a:endParaRPr lang="zh-CN" altLang="en-US" dirty="0">
              <a:solidFill>
                <a:srgbClr val="0000F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75075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大动态范围（高深密度）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高时间特性（分辨、快速）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多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通路</a:t>
            </a:r>
            <a:r>
              <a:rPr lang="en-US" altLang="zh-CN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[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灵敏度（大面积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）</a:t>
            </a:r>
            <a:r>
              <a:rPr lang="en-US" altLang="zh-CN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]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低功耗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抗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辐照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高可靠性 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0" indent="0">
              <a:lnSpc>
                <a:spcPts val="2900"/>
              </a:lnSpc>
              <a:spcBef>
                <a:spcPts val="1800"/>
              </a:spcBef>
              <a:buNone/>
            </a:pPr>
            <a:r>
              <a:rPr lang="en-US" altLang="zh-CN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</a:t>
            </a:r>
            <a:r>
              <a:rPr lang="en-US" altLang="zh-CN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抗静电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、系统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集成</a:t>
            </a:r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（资源：经费、重量、空间、热、功耗；工艺：器材、工装设备和工具、装联及流程；实验验证等）</a:t>
            </a: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自动与智能化需求（嵌入实时处理）</a:t>
            </a:r>
            <a:endParaRPr lang="zh-CN" altLang="en-US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35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altLang="zh-CN" sz="4000" b="1" dirty="0" smtClean="0">
              <a:solidFill>
                <a:srgbClr val="0000F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ctr">
              <a:buNone/>
            </a:pPr>
            <a:r>
              <a:rPr lang="en-US" altLang="zh-CN" sz="40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sz="40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设计中关注</a:t>
            </a:r>
            <a:r>
              <a:rPr lang="zh-CN" altLang="en-US" sz="40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的关键问题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标题 1"/>
          <p:cNvSpPr>
            <a:spLocks noGrp="1"/>
          </p:cNvSpPr>
          <p:nvPr>
            <p:ph type="title"/>
          </p:nvPr>
        </p:nvSpPr>
        <p:spPr>
          <a:xfrm>
            <a:off x="285751" y="0"/>
            <a:ext cx="10972800" cy="1143000"/>
          </a:xfrm>
        </p:spPr>
        <p:txBody>
          <a:bodyPr/>
          <a:lstStyle/>
          <a:p>
            <a:r>
              <a:rPr lang="en-US" altLang="zh-CN" sz="4000" b="1" smtClean="0">
                <a:latin typeface="黑体" pitchFamily="49" charset="-122"/>
                <a:ea typeface="黑体" pitchFamily="49" charset="-122"/>
              </a:rPr>
              <a:t>ASIC-</a:t>
            </a:r>
            <a:r>
              <a:rPr sz="4000" b="1" smtClean="0">
                <a:latin typeface="黑体" pitchFamily="49" charset="-122"/>
                <a:ea typeface="黑体" pitchFamily="49" charset="-122"/>
              </a:rPr>
              <a:t>专用集成电路技术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51" y="1357313"/>
            <a:ext cx="3333749" cy="33289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多路并行处理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极性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n/h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可调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探测器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C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适配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增益可调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成形时间可变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触发模式可选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菊花链式扩展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统一校正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>
              <a:defRPr/>
            </a:pP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129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9951" y="1071563"/>
            <a:ext cx="8686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7" name="TextBox 5"/>
          <p:cNvSpPr txBox="1">
            <a:spLocks noChangeArrowheads="1"/>
          </p:cNvSpPr>
          <p:nvPr/>
        </p:nvSpPr>
        <p:spPr bwMode="auto">
          <a:xfrm>
            <a:off x="381001" y="4714875"/>
            <a:ext cx="2476500" cy="1938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Arial" charset="0"/>
              </a:rPr>
              <a:t>◆  </a:t>
            </a:r>
            <a:r>
              <a:rPr lang="zh-CN" altLang="en-US" sz="2400" b="1">
                <a:solidFill>
                  <a:srgbClr val="000000"/>
                </a:solidFill>
                <a:latin typeface="Arial" charset="0"/>
              </a:rPr>
              <a:t>体积小</a:t>
            </a:r>
            <a:endParaRPr lang="en-US" altLang="zh-CN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Arial" charset="0"/>
              </a:rPr>
              <a:t>◆  </a:t>
            </a:r>
            <a:r>
              <a:rPr lang="zh-CN" altLang="en-US" sz="2400" b="1">
                <a:solidFill>
                  <a:srgbClr val="000000"/>
                </a:solidFill>
                <a:latin typeface="Arial" charset="0"/>
              </a:rPr>
              <a:t>重量轻</a:t>
            </a:r>
            <a:endParaRPr lang="en-US" altLang="zh-CN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Arial" charset="0"/>
              </a:rPr>
              <a:t>◆  </a:t>
            </a:r>
            <a:r>
              <a:rPr lang="zh-CN" altLang="en-US" sz="2400" b="1">
                <a:solidFill>
                  <a:srgbClr val="000000"/>
                </a:solidFill>
                <a:latin typeface="Arial" charset="0"/>
              </a:rPr>
              <a:t>简化硬件</a:t>
            </a:r>
            <a:endParaRPr lang="en-US" altLang="zh-CN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Arial" charset="0"/>
              </a:rPr>
              <a:t>◆  </a:t>
            </a:r>
            <a:r>
              <a:rPr lang="zh-CN" altLang="en-US" sz="2400" b="1">
                <a:solidFill>
                  <a:srgbClr val="000000"/>
                </a:solidFill>
                <a:latin typeface="Arial" charset="0"/>
              </a:rPr>
              <a:t>系统紧凑</a:t>
            </a:r>
            <a:endParaRPr lang="en-US" altLang="zh-CN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Arial" charset="0"/>
              </a:rPr>
              <a:t>◆  </a:t>
            </a:r>
            <a:r>
              <a:rPr lang="zh-CN" altLang="en-US" sz="2400" b="1">
                <a:solidFill>
                  <a:srgbClr val="000000"/>
                </a:solidFill>
                <a:latin typeface="Arial" charset="0"/>
              </a:rPr>
              <a:t>增强可靠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9222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sz="3600" b="1" dirty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设计中关注的关键性</a:t>
            </a:r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能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825625"/>
            <a:ext cx="5076825" cy="395605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 smtClean="0"/>
              <a:t>大动态范围（</a:t>
            </a:r>
            <a:r>
              <a:rPr lang="en-US" altLang="zh-CN" b="1" dirty="0" smtClean="0"/>
              <a:t>10*5-10*8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r>
              <a:rPr lang="zh-CN" altLang="en-US" b="1" dirty="0"/>
              <a:t>抗</a:t>
            </a:r>
            <a:r>
              <a:rPr lang="zh-CN" altLang="en-US" b="1" dirty="0" smtClean="0"/>
              <a:t>辐照</a:t>
            </a:r>
            <a:endParaRPr lang="en-US" altLang="zh-CN" b="1" dirty="0" smtClean="0"/>
          </a:p>
          <a:p>
            <a:r>
              <a:rPr lang="zh-CN" altLang="en-US" b="1" dirty="0" smtClean="0"/>
              <a:t>抗静电</a:t>
            </a:r>
            <a:endParaRPr lang="en-US" altLang="zh-CN" b="1" dirty="0" smtClean="0"/>
          </a:p>
          <a:p>
            <a:r>
              <a:rPr lang="zh-CN" altLang="en-US" b="1" dirty="0" smtClean="0"/>
              <a:t>高时间分辨（</a:t>
            </a:r>
            <a:r>
              <a:rPr lang="en-US" altLang="zh-CN" b="1" dirty="0" smtClean="0"/>
              <a:t>50ps-500ps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r>
              <a:rPr lang="zh-CN" altLang="en-US" b="1" dirty="0" smtClean="0"/>
              <a:t>可编程控制（增益、时间常数、阈值、配置）</a:t>
            </a:r>
            <a:endParaRPr lang="en-US" altLang="zh-CN" b="1" dirty="0" smtClean="0"/>
          </a:p>
          <a:p>
            <a:endParaRPr lang="en-US" altLang="zh-CN" b="1" dirty="0"/>
          </a:p>
          <a:p>
            <a:r>
              <a:rPr lang="zh-CN" altLang="en-US" b="1" dirty="0" smtClean="0"/>
              <a:t>高密度（多路）</a:t>
            </a:r>
            <a:endParaRPr lang="en-US" altLang="zh-CN" b="1" dirty="0" smtClean="0"/>
          </a:p>
          <a:p>
            <a:r>
              <a:rPr lang="zh-CN" altLang="en-US" b="1" dirty="0" smtClean="0"/>
              <a:t>低功耗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70994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主要内容</a:t>
            </a:r>
            <a:endParaRPr lang="zh-CN" altLang="en-US" dirty="0">
              <a:solidFill>
                <a:srgbClr val="0000F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u"/>
            </a:pPr>
            <a:endParaRPr lang="en-US" altLang="zh-CN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b="1" dirty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在</a:t>
            </a:r>
            <a:r>
              <a:rPr lang="zh-CN" altLang="en-US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中国空间粒子探测应用</a:t>
            </a:r>
            <a:endParaRPr lang="en-US" altLang="zh-CN" b="1" dirty="0" smtClean="0">
              <a:solidFill>
                <a:srgbClr val="0000F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商业</a:t>
            </a:r>
            <a:r>
              <a:rPr lang="en-US" altLang="zh-CN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目前遇到的问题</a:t>
            </a:r>
            <a:endParaRPr lang="en-US" altLang="zh-CN" b="1" dirty="0" smtClean="0">
              <a:solidFill>
                <a:srgbClr val="0000F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设计中关注的关键性能</a:t>
            </a:r>
            <a:endParaRPr lang="zh-CN" altLang="en-US" b="1" dirty="0">
              <a:solidFill>
                <a:srgbClr val="0000F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73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92225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空间辐射探测</a:t>
            </a:r>
            <a:r>
              <a:rPr lang="zh-CN" altLang="en-US" sz="3600" b="1" dirty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中</a:t>
            </a:r>
            <a:r>
              <a:rPr lang="en-US" altLang="zh-CN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设计关注的单元电路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7" y="1825625"/>
            <a:ext cx="9717743" cy="3956050"/>
          </a:xfrm>
        </p:spPr>
        <p:txBody>
          <a:bodyPr>
            <a:normAutofit lnSpcReduction="10000"/>
          </a:bodyPr>
          <a:lstStyle/>
          <a:p>
            <a:r>
              <a:rPr lang="zh-CN" altLang="en-US" b="1" dirty="0" smtClean="0"/>
              <a:t>电荷灵敏前</a:t>
            </a:r>
            <a:r>
              <a:rPr lang="zh-CN" altLang="en-US" b="1" dirty="0" smtClean="0"/>
              <a:t>放</a:t>
            </a:r>
            <a:endParaRPr lang="en-US" altLang="zh-CN" b="1" dirty="0" smtClean="0"/>
          </a:p>
          <a:p>
            <a:pPr>
              <a:buNone/>
            </a:pPr>
            <a:r>
              <a:rPr lang="zh-CN" altLang="en-US" b="1" dirty="0" smtClean="0"/>
              <a:t>（低噪、抗静电、辐照、大动态）</a:t>
            </a:r>
            <a:endParaRPr lang="en-US" altLang="zh-CN" b="1" dirty="0" smtClean="0"/>
          </a:p>
          <a:p>
            <a:pPr>
              <a:buNone/>
            </a:pPr>
            <a:r>
              <a:rPr lang="zh-CN" altLang="en-US" b="1" dirty="0" smtClean="0"/>
              <a:t>主</a:t>
            </a:r>
            <a:r>
              <a:rPr lang="zh-CN" altLang="en-US" b="1" dirty="0" smtClean="0"/>
              <a:t>放（基线恢复、增益可变）</a:t>
            </a:r>
            <a:endParaRPr lang="en-US" altLang="zh-CN" b="1" dirty="0" smtClean="0"/>
          </a:p>
          <a:p>
            <a:r>
              <a:rPr lang="zh-CN" altLang="en-US" b="1" dirty="0" smtClean="0"/>
              <a:t>脉冲形状</a:t>
            </a:r>
            <a:r>
              <a:rPr lang="zh-CN" altLang="en-US" b="1" dirty="0" smtClean="0"/>
              <a:t>甄别（快速取样）</a:t>
            </a:r>
            <a:endParaRPr lang="en-US" altLang="zh-CN" b="1" dirty="0" smtClean="0"/>
          </a:p>
          <a:p>
            <a:r>
              <a:rPr lang="zh-CN" altLang="en-US" b="1" dirty="0" smtClean="0"/>
              <a:t>高压产生器</a:t>
            </a:r>
            <a:endParaRPr lang="en-US" altLang="zh-CN" b="1" dirty="0" smtClean="0"/>
          </a:p>
          <a:p>
            <a:r>
              <a:rPr lang="zh-CN" altLang="en-US" b="1" dirty="0" smtClean="0"/>
              <a:t>高时间分辨</a:t>
            </a:r>
            <a:r>
              <a:rPr lang="zh-CN" altLang="en-US" b="1" dirty="0" smtClean="0"/>
              <a:t>符合单元</a:t>
            </a:r>
            <a:endParaRPr lang="en-US" altLang="zh-CN" b="1" dirty="0" smtClean="0"/>
          </a:p>
          <a:p>
            <a:r>
              <a:rPr lang="zh-CN" altLang="en-US" b="1" dirty="0" smtClean="0"/>
              <a:t>高速高位</a:t>
            </a:r>
            <a:r>
              <a:rPr lang="en-US" altLang="zh-CN" b="1" dirty="0" smtClean="0"/>
              <a:t>ADC</a:t>
            </a:r>
            <a:endParaRPr lang="en-US" altLang="zh-CN" b="1" dirty="0" smtClean="0"/>
          </a:p>
          <a:p>
            <a:r>
              <a:rPr lang="zh-CN" altLang="en-US" b="1" dirty="0" smtClean="0"/>
              <a:t>微</a:t>
            </a:r>
            <a:r>
              <a:rPr lang="zh-CN" altLang="en-US" b="1" dirty="0" smtClean="0"/>
              <a:t>系统（专用处理）</a:t>
            </a:r>
            <a:endParaRPr lang="en-US" altLang="zh-CN" b="1" dirty="0" smtClean="0"/>
          </a:p>
          <a:p>
            <a:endParaRPr lang="en-US" altLang="zh-CN" b="1" dirty="0"/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73683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92225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有关</a:t>
            </a:r>
            <a:r>
              <a:rPr lang="en-US" altLang="zh-CN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的建议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825625"/>
            <a:ext cx="5076825" cy="43600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zh-CN" altLang="en-US" sz="3500" b="1" dirty="0" smtClean="0">
                <a:solidFill>
                  <a:srgbClr val="0000FF"/>
                </a:solidFill>
                <a:ea typeface="Adobe 黑体 Std R"/>
              </a:rPr>
              <a:t>关键性能功能</a:t>
            </a:r>
            <a:endParaRPr lang="en-US" altLang="zh-CN" sz="3500" b="1" dirty="0" smtClean="0">
              <a:solidFill>
                <a:srgbClr val="0000FF"/>
              </a:solidFill>
              <a:ea typeface="Adobe 黑体 Std R"/>
            </a:endParaRPr>
          </a:p>
          <a:p>
            <a:r>
              <a:rPr lang="zh-CN" altLang="en-US" b="1" dirty="0" smtClean="0"/>
              <a:t>大</a:t>
            </a:r>
            <a:r>
              <a:rPr lang="zh-CN" altLang="en-US" b="1" dirty="0" smtClean="0"/>
              <a:t>动态范围（</a:t>
            </a:r>
            <a:r>
              <a:rPr lang="en-US" altLang="zh-CN" b="1" dirty="0" smtClean="0"/>
              <a:t>10*5-10*8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r>
              <a:rPr lang="zh-CN" altLang="en-US" b="1" dirty="0"/>
              <a:t>抗</a:t>
            </a:r>
            <a:r>
              <a:rPr lang="zh-CN" altLang="en-US" b="1" dirty="0" smtClean="0"/>
              <a:t>辐照</a:t>
            </a:r>
            <a:endParaRPr lang="en-US" altLang="zh-CN" b="1" dirty="0" smtClean="0"/>
          </a:p>
          <a:p>
            <a:r>
              <a:rPr lang="zh-CN" altLang="en-US" b="1" dirty="0" smtClean="0"/>
              <a:t>抗静电</a:t>
            </a:r>
            <a:endParaRPr lang="en-US" altLang="zh-CN" b="1" dirty="0" smtClean="0"/>
          </a:p>
          <a:p>
            <a:r>
              <a:rPr lang="zh-CN" altLang="en-US" b="1" dirty="0" smtClean="0"/>
              <a:t>高时间分辨（</a:t>
            </a:r>
            <a:r>
              <a:rPr lang="en-US" altLang="zh-CN" b="1" dirty="0" smtClean="0"/>
              <a:t>50ps-500ps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r>
              <a:rPr lang="zh-CN" altLang="en-US" b="1" dirty="0" smtClean="0"/>
              <a:t>可编程控制（增益、时间常数、阈值、配置）</a:t>
            </a:r>
            <a:endParaRPr lang="en-US" altLang="zh-CN" b="1" dirty="0" smtClean="0"/>
          </a:p>
          <a:p>
            <a:endParaRPr lang="en-US" altLang="zh-CN" b="1" dirty="0"/>
          </a:p>
          <a:p>
            <a:r>
              <a:rPr lang="zh-CN" altLang="en-US" b="1" dirty="0" smtClean="0"/>
              <a:t>高密度（多路）</a:t>
            </a:r>
            <a:endParaRPr lang="en-US" altLang="zh-CN" b="1" dirty="0" smtClean="0"/>
          </a:p>
          <a:p>
            <a:r>
              <a:rPr lang="zh-CN" altLang="en-US" b="1" dirty="0" smtClean="0"/>
              <a:t>低功耗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624278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92225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有关</a:t>
            </a:r>
            <a:r>
              <a:rPr lang="en-US" altLang="zh-CN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ASIC</a:t>
            </a:r>
            <a:r>
              <a:rPr lang="zh-CN" altLang="en-US" sz="3600" b="1" dirty="0" smtClean="0">
                <a:solidFill>
                  <a:srgbClr val="0000F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的建议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825624"/>
            <a:ext cx="5076825" cy="419865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u"/>
            </a:pPr>
            <a:r>
              <a:rPr lang="zh-CN" altLang="en-US" sz="3900" b="1" dirty="0" smtClean="0">
                <a:solidFill>
                  <a:srgbClr val="0000FF"/>
                </a:solidFill>
                <a:ea typeface="Adobe 黑体 Std R"/>
              </a:rPr>
              <a:t>实施策略</a:t>
            </a:r>
            <a:endParaRPr lang="en-US" altLang="zh-CN" sz="3900" b="1" dirty="0" smtClean="0">
              <a:solidFill>
                <a:srgbClr val="0000FF"/>
              </a:solidFill>
              <a:ea typeface="Adobe 黑体 Std R"/>
            </a:endParaRPr>
          </a:p>
          <a:p>
            <a:pPr>
              <a:buNone/>
            </a:pPr>
            <a:endParaRPr lang="en-US" altLang="zh-CN" b="1" dirty="0" smtClean="0"/>
          </a:p>
          <a:p>
            <a:r>
              <a:rPr lang="zh-CN" altLang="en-US" b="1" dirty="0" smtClean="0"/>
              <a:t>分工合作，及时交流</a:t>
            </a:r>
            <a:endParaRPr lang="en-US" altLang="zh-CN" b="1" dirty="0" smtClean="0"/>
          </a:p>
          <a:p>
            <a:r>
              <a:rPr lang="zh-CN" altLang="en-US" b="1" dirty="0" smtClean="0"/>
              <a:t>选</a:t>
            </a:r>
            <a:r>
              <a:rPr lang="zh-CN" altLang="en-US" b="1" dirty="0" smtClean="0"/>
              <a:t>好题易题入手（）</a:t>
            </a:r>
            <a:endParaRPr lang="en-US" altLang="zh-CN" b="1" dirty="0" smtClean="0"/>
          </a:p>
          <a:p>
            <a:r>
              <a:rPr lang="zh-CN" altLang="en-US" b="1" dirty="0" smtClean="0"/>
              <a:t>注重模拟</a:t>
            </a:r>
            <a:endParaRPr lang="en-US" altLang="zh-CN" b="1" dirty="0" smtClean="0"/>
          </a:p>
          <a:p>
            <a:r>
              <a:rPr lang="zh-CN" altLang="en-US" b="1" dirty="0" smtClean="0"/>
              <a:t>关注方法</a:t>
            </a:r>
            <a:endParaRPr lang="en-US" altLang="zh-CN" b="1" dirty="0" smtClean="0"/>
          </a:p>
          <a:p>
            <a:endParaRPr lang="en-US" altLang="zh-CN" b="1" dirty="0"/>
          </a:p>
          <a:p>
            <a:r>
              <a:rPr lang="zh-CN" altLang="en-US" b="1" dirty="0" smtClean="0"/>
              <a:t>单项突破</a:t>
            </a:r>
            <a:endParaRPr lang="en-US" altLang="zh-CN" b="1" dirty="0" smtClean="0"/>
          </a:p>
          <a:p>
            <a:pPr>
              <a:buNone/>
            </a:pPr>
            <a:r>
              <a:rPr lang="zh-CN" altLang="en-US" b="1" dirty="0" smtClean="0"/>
              <a:t>（低功耗、高可靠、快、精、密</a:t>
            </a:r>
            <a:r>
              <a:rPr lang="zh-CN" altLang="en-US" b="1" dirty="0" smtClean="0"/>
              <a:t>？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r>
              <a:rPr lang="zh-CN" altLang="en-US" b="1" dirty="0" smtClean="0"/>
              <a:t>可编程</a:t>
            </a:r>
            <a:endParaRPr lang="en-US" altLang="zh-CN" b="1" dirty="0" smtClean="0"/>
          </a:p>
          <a:p>
            <a:r>
              <a:rPr lang="zh-CN" altLang="en-US" b="1" dirty="0" smtClean="0"/>
              <a:t>微</a:t>
            </a:r>
            <a:r>
              <a:rPr lang="zh-CN" altLang="en-US" b="1" dirty="0" smtClean="0"/>
              <a:t>智能</a:t>
            </a:r>
            <a:endParaRPr lang="zh-CN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624278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5929" y="2057400"/>
            <a:ext cx="53115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/>
              <a:t>谢谢大家！</a:t>
            </a:r>
            <a:endParaRPr lang="zh-CN" altLang="en-US" sz="8800" b="1" dirty="0"/>
          </a:p>
        </p:txBody>
      </p:sp>
    </p:spTree>
    <p:extLst>
      <p:ext uri="{BB962C8B-B14F-4D97-AF65-F5344CB8AC3E}">
        <p14:creationId xmlns:p14="http://schemas.microsoft.com/office/powerpoint/2010/main" xmlns="" val="117756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4683125" y="6273225"/>
            <a:ext cx="303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行星演化过程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286933" y="541868"/>
            <a:ext cx="2350566" cy="46595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+mj-ea"/>
                <a:ea typeface="+mj-ea"/>
              </a:rPr>
              <a:t>“outflows”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810124" y="541869"/>
            <a:ext cx="2778127" cy="48201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+mj-ea"/>
              </a:rPr>
              <a:t>“</a:t>
            </a:r>
            <a:r>
              <a:rPr lang="en-US" altLang="zh-CN" b="1" dirty="0" err="1" smtClean="0">
                <a:solidFill>
                  <a:schemeClr val="tx1"/>
                </a:solidFill>
                <a:latin typeface="+mj-ea"/>
              </a:rPr>
              <a:t>Infall</a:t>
            </a:r>
            <a:r>
              <a:rPr lang="en-US" altLang="zh-CN" b="1" dirty="0" smtClean="0">
                <a:solidFill>
                  <a:schemeClr val="tx1"/>
                </a:solidFill>
                <a:latin typeface="+mj-ea"/>
              </a:rPr>
              <a:t>”</a:t>
            </a:r>
            <a:endParaRPr lang="zh-CN" altLang="en-US" b="1" dirty="0">
              <a:latin typeface="+mj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740275" y="5069417"/>
            <a:ext cx="2847976" cy="80250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White Dwarfs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Neutron Stars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Black Holes</a:t>
            </a:r>
          </a:p>
        </p:txBody>
      </p:sp>
      <p:sp>
        <p:nvSpPr>
          <p:cNvPr id="10" name="矩形 9"/>
          <p:cNvSpPr/>
          <p:nvPr/>
        </p:nvSpPr>
        <p:spPr>
          <a:xfrm>
            <a:off x="4343399" y="1587847"/>
            <a:ext cx="3857626" cy="76164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+mj-ea"/>
              </a:rPr>
              <a:t>Interstellar medium</a:t>
            </a:r>
          </a:p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+mj-ea"/>
              </a:rPr>
              <a:t>(gas/dust)</a:t>
            </a:r>
            <a:endParaRPr lang="zh-CN" altLang="en-US" sz="2400" b="1" dirty="0">
              <a:solidFill>
                <a:srgbClr val="0000FF"/>
              </a:solidFill>
              <a:latin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76750" y="3907449"/>
            <a:ext cx="3286119" cy="779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524000" y="3916974"/>
            <a:ext cx="2486025" cy="745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Stellar + winds</a:t>
            </a: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Explosion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43499" y="2831042"/>
            <a:ext cx="2343151" cy="7599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191501" y="3907449"/>
            <a:ext cx="1809750" cy="745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下箭头 14"/>
          <p:cNvSpPr/>
          <p:nvPr/>
        </p:nvSpPr>
        <p:spPr>
          <a:xfrm>
            <a:off x="6029325" y="1042193"/>
            <a:ext cx="381000" cy="541997"/>
          </a:xfrm>
          <a:prstGeom prst="downArrow">
            <a:avLst>
              <a:gd name="adj1" fmla="val 50000"/>
              <a:gd name="adj2" fmla="val 7727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上箭头 15"/>
          <p:cNvSpPr/>
          <p:nvPr/>
        </p:nvSpPr>
        <p:spPr>
          <a:xfrm>
            <a:off x="1888075" y="1042192"/>
            <a:ext cx="445550" cy="2729125"/>
          </a:xfrm>
          <a:prstGeom prst="upArrow">
            <a:avLst>
              <a:gd name="adj1" fmla="val 50000"/>
              <a:gd name="adj2" fmla="val 8295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上箭头 16"/>
          <p:cNvSpPr/>
          <p:nvPr/>
        </p:nvSpPr>
        <p:spPr>
          <a:xfrm>
            <a:off x="6153150" y="2385830"/>
            <a:ext cx="247650" cy="387114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7515224" y="3044643"/>
            <a:ext cx="781051" cy="224997"/>
          </a:xfrm>
          <a:prstGeom prst="rightArrow">
            <a:avLst>
              <a:gd name="adj1" fmla="val 50000"/>
              <a:gd name="adj2" fmla="val 70392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 rot="5400000">
            <a:off x="5993719" y="4789812"/>
            <a:ext cx="340383" cy="192973"/>
          </a:xfrm>
          <a:prstGeom prst="rightArrow">
            <a:avLst>
              <a:gd name="adj1" fmla="val 50000"/>
              <a:gd name="adj2" fmla="val 7039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10800000">
            <a:off x="7762872" y="4216399"/>
            <a:ext cx="428625" cy="160585"/>
          </a:xfrm>
          <a:prstGeom prst="rightArrow">
            <a:avLst>
              <a:gd name="adj1" fmla="val 50000"/>
              <a:gd name="adj2" fmla="val 7039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10800000">
            <a:off x="4019547" y="4235449"/>
            <a:ext cx="428625" cy="160585"/>
          </a:xfrm>
          <a:prstGeom prst="rightArrow">
            <a:avLst>
              <a:gd name="adj1" fmla="val 50000"/>
              <a:gd name="adj2" fmla="val 7039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上箭头 22"/>
          <p:cNvSpPr/>
          <p:nvPr/>
        </p:nvSpPr>
        <p:spPr>
          <a:xfrm flipV="1">
            <a:off x="8191502" y="1848276"/>
            <a:ext cx="1254477" cy="1974630"/>
          </a:xfrm>
          <a:prstGeom prst="bentUpArrow">
            <a:avLst>
              <a:gd name="adj1" fmla="val 28521"/>
              <a:gd name="adj2" fmla="val 19951"/>
              <a:gd name="adj3" fmla="val 2824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上箭头 23"/>
          <p:cNvSpPr/>
          <p:nvPr/>
        </p:nvSpPr>
        <p:spPr>
          <a:xfrm rot="16200000" flipV="1">
            <a:off x="2422818" y="1898361"/>
            <a:ext cx="2079042" cy="1666872"/>
          </a:xfrm>
          <a:prstGeom prst="bentUpArrow">
            <a:avLst>
              <a:gd name="adj1" fmla="val 28521"/>
              <a:gd name="adj2" fmla="val 22794"/>
              <a:gd name="adj3" fmla="val 19963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上箭头 24"/>
          <p:cNvSpPr/>
          <p:nvPr/>
        </p:nvSpPr>
        <p:spPr>
          <a:xfrm rot="16200000" flipV="1">
            <a:off x="3875836" y="2569416"/>
            <a:ext cx="849405" cy="1666872"/>
          </a:xfrm>
          <a:prstGeom prst="bentUpArrow">
            <a:avLst>
              <a:gd name="adj1" fmla="val 28521"/>
              <a:gd name="adj2" fmla="val 22794"/>
              <a:gd name="adj3" fmla="val 394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508509" y="2994566"/>
            <a:ext cx="1632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00B05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Cosmic rays</a:t>
            </a:r>
            <a:endParaRPr lang="zh-CN" altLang="en-US" sz="2000" b="1" dirty="0">
              <a:solidFill>
                <a:srgbClr val="00B050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83376" y="3816433"/>
            <a:ext cx="2872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+mj-ea"/>
              </a:rPr>
              <a:t>Stellar evolution and 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+mj-ea"/>
              </a:rPr>
              <a:t>Nucleosynthesis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+mj-ea"/>
              </a:rPr>
              <a:t>(H,4He→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12C,55Fe</a:t>
            </a:r>
            <a:r>
              <a:rPr lang="en-US" altLang="zh-CN" b="1" dirty="0" smtClean="0">
                <a:solidFill>
                  <a:srgbClr val="FF0000"/>
                </a:solidFill>
                <a:latin typeface="+mj-ea"/>
              </a:rPr>
              <a:t>┄Th,U)</a:t>
            </a:r>
            <a:endParaRPr lang="zh-CN" altLang="en-US" b="1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27" name="副标题 26"/>
          <p:cNvSpPr>
            <a:spLocks noGrp="1"/>
          </p:cNvSpPr>
          <p:nvPr>
            <p:ph type="subTitle" idx="1"/>
          </p:nvPr>
        </p:nvSpPr>
        <p:spPr>
          <a:xfrm>
            <a:off x="8213442" y="4077087"/>
            <a:ext cx="1805518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Stellar</a:t>
            </a: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Formation </a:t>
            </a:r>
            <a:endParaRPr lang="zh-CN" altLang="en-US" sz="2000" b="1" dirty="0">
              <a:solidFill>
                <a:srgbClr val="FF0000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7643" y="1507609"/>
            <a:ext cx="142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enrichment</a:t>
            </a:r>
            <a:endParaRPr lang="zh-CN" altLang="en-US" sz="20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3386671" y="2689772"/>
            <a:ext cx="1525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acceleration</a:t>
            </a:r>
            <a:endParaRPr lang="zh-CN" altLang="en-US" sz="2000" b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6410325" y="2401878"/>
            <a:ext cx="137762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/>
              <a:t>spallations</a:t>
            </a:r>
            <a:endParaRPr lang="zh-CN" altLang="en-US" sz="20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7453081" y="2707221"/>
            <a:ext cx="103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outflow</a:t>
            </a:r>
            <a:endParaRPr lang="zh-CN" altLang="en-US" sz="2000" b="1" dirty="0"/>
          </a:p>
        </p:txBody>
      </p:sp>
      <p:sp>
        <p:nvSpPr>
          <p:cNvPr id="32" name="文本框 31"/>
          <p:cNvSpPr txBox="1"/>
          <p:nvPr/>
        </p:nvSpPr>
        <p:spPr>
          <a:xfrm rot="5400000">
            <a:off x="8946814" y="2378967"/>
            <a:ext cx="1207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condition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4741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graphicFrame>
        <p:nvGraphicFramePr>
          <p:cNvPr id="1239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90398756"/>
              </p:ext>
            </p:extLst>
          </p:nvPr>
        </p:nvGraphicFramePr>
        <p:xfrm>
          <a:off x="6900572" y="3200075"/>
          <a:ext cx="5201712" cy="3668713"/>
        </p:xfrm>
        <a:graphic>
          <a:graphicData uri="http://schemas.openxmlformats.org/presentationml/2006/ole">
            <p:oleObj spid="_x0000_s1054" name="Acrobat Document" r:id="rId3" imgW="7543665" imgH="5829300" progId="AcroExch.Document.7">
              <p:embed/>
            </p:oleObj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525" y="552449"/>
            <a:ext cx="5940000" cy="5553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7428" y="0"/>
            <a:ext cx="4788000" cy="379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3201054"/>
      </p:ext>
    </p:extLst>
  </p:cSld>
  <p:clrMapOvr>
    <a:masterClrMapping/>
  </p:clrMapOvr>
  <p:transition spd="slow" advTm="1000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1688" y="20109"/>
            <a:ext cx="10515600" cy="875242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我国空间粒子探测主要情况</a:t>
            </a:r>
            <a:endParaRPr lang="zh-CN" altLang="en-US" sz="3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5548497"/>
              </p:ext>
            </p:extLst>
          </p:nvPr>
        </p:nvGraphicFramePr>
        <p:xfrm>
          <a:off x="801687" y="1297514"/>
          <a:ext cx="10790237" cy="515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33847"/>
                <a:gridCol w="1841812"/>
                <a:gridCol w="2609154"/>
                <a:gridCol w="3248025"/>
                <a:gridCol w="205739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型   号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探测器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科学目标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备注</a:t>
                      </a:r>
                      <a:endParaRPr lang="zh-CN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SZ2/XRD，GRD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X、ɣ</a:t>
                      </a:r>
                      <a:r>
                        <a:rPr lang="zh-CN" altLang="en-US" dirty="0" smtClean="0"/>
                        <a:t>射线探测器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天体高能爆发现象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硅、晶体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CE1、CE2、CE3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、</a:t>
                      </a:r>
                      <a:r>
                        <a:rPr lang="en-US" altLang="zh-CN" dirty="0" err="1" smtClean="0"/>
                        <a:t>ɣ、APXS</a:t>
                      </a:r>
                      <a:r>
                        <a:rPr lang="zh-CN" altLang="en-US" dirty="0" smtClean="0"/>
                        <a:t>谱仪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月表化学成分、太阳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硅漂移室晶体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DAMPE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大型能谱仪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暗物质粒子、超高能宇宙线成分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塑闪晶体、硅微条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POLAR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射线探测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ɣ</a:t>
                      </a:r>
                      <a:r>
                        <a:rPr lang="zh-CN" altLang="en-US" dirty="0" smtClean="0"/>
                        <a:t>及其暴偏振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塑闪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HXMT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宽波段</a:t>
                      </a:r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射线调制望远镜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空间天体高能爆发现象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晶体、硅片、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扫式</a:t>
                      </a:r>
                      <a:r>
                        <a:rPr lang="en-US" altLang="zh-CN" dirty="0" smtClean="0"/>
                        <a:t>CCD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SJ0/PD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高能带电粒子探测器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近地空间带电粒子，宇宙线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硅片、</a:t>
                      </a:r>
                      <a:r>
                        <a:rPr lang="en-US" altLang="zh-CN" dirty="0" smtClean="0"/>
                        <a:t>CZT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b="1" dirty="0" smtClean="0">
                          <a:solidFill>
                            <a:srgbClr val="0000FF"/>
                          </a:solidFill>
                        </a:rPr>
                        <a:t>将运行</a:t>
                      </a:r>
                      <a:endParaRPr lang="zh-CN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ZH1/HEPP、SXD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小型望远镜</a:t>
                      </a:r>
                      <a:r>
                        <a:rPr lang="en-US" altLang="zh-CN" dirty="0" smtClean="0"/>
                        <a:t>+</a:t>
                      </a:r>
                      <a:r>
                        <a:rPr lang="zh-CN" altLang="en-US" dirty="0" smtClean="0"/>
                        <a:t>能谱仪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近地空间电磁扰动引起的高能粒子活动和太阳</a:t>
                      </a:r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射线暴监测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硅片、硅条、晶体、塑闪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GECAM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小型</a:t>
                      </a:r>
                      <a:r>
                        <a:rPr lang="en-US" altLang="zh-CN" dirty="0" smtClean="0"/>
                        <a:t>X/ɣ</a:t>
                      </a:r>
                      <a:r>
                        <a:rPr lang="zh-CN" altLang="en-US" dirty="0" smtClean="0"/>
                        <a:t>射线望远镜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引力波电磁对应体，高能爆发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晶体、硅片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eXTP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大型</a:t>
                      </a:r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射线符合望远镜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天体</a:t>
                      </a:r>
                      <a:r>
                        <a:rPr lang="en-US" altLang="zh-CN" dirty="0" smtClean="0"/>
                        <a:t>X</a:t>
                      </a:r>
                      <a:r>
                        <a:rPr lang="zh-CN" altLang="en-US" dirty="0" smtClean="0"/>
                        <a:t>射线时变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光学</a:t>
                      </a:r>
                      <a:r>
                        <a:rPr lang="en-US" altLang="zh-CN" dirty="0" smtClean="0"/>
                        <a:t>+</a:t>
                      </a:r>
                      <a:r>
                        <a:rPr lang="zh-CN" altLang="en-US" dirty="0" smtClean="0"/>
                        <a:t>多像素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HERD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超大接收度高灵敏粒子谱仪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超高能粒子探测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高能天体、暗物质、宇宙线等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晶体颗粒、硅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微</a:t>
                      </a:r>
                      <a:r>
                        <a:rPr lang="en-US" altLang="zh-CN" dirty="0" smtClean="0"/>
                        <a:t>)</a:t>
                      </a:r>
                      <a:r>
                        <a:rPr lang="zh-CN" altLang="en-US" dirty="0" smtClean="0"/>
                        <a:t>条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018154" y="1720842"/>
            <a:ext cx="553998" cy="2658546"/>
          </a:xfrm>
          <a:prstGeom prst="rect">
            <a:avLst/>
          </a:prstGeom>
          <a:solidFill>
            <a:schemeClr val="accent4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 smtClean="0"/>
              <a:t>正在运行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35087" y="4953000"/>
            <a:ext cx="553998" cy="1465784"/>
          </a:xfrm>
          <a:prstGeom prst="rect">
            <a:avLst/>
          </a:prstGeom>
          <a:solidFill>
            <a:srgbClr val="00B050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 smtClean="0"/>
              <a:t>近期计划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33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4" descr="Payload with satellite panel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84709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>
          <a:xfrm>
            <a:off x="1981200" y="152401"/>
            <a:ext cx="8229600" cy="715963"/>
          </a:xfrm>
          <a:solidFill>
            <a:srgbClr val="37609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暗物质粒子探测卫星的探测器</a:t>
            </a:r>
            <a:endParaRPr lang="en-US" altLang="zh-CN" sz="4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36700" y="1036638"/>
            <a:ext cx="2305050" cy="400050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000" b="1">
                <a:solidFill>
                  <a:srgbClr val="006699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塑闪阵列探测器</a:t>
            </a:r>
            <a:endParaRPr kumimoji="0" lang="fr-FR" altLang="zh-CN" sz="2000" b="1">
              <a:solidFill>
                <a:srgbClr val="006699"/>
              </a:solidFill>
              <a:latin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24001" y="1474788"/>
            <a:ext cx="2100263" cy="40005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000" b="1">
                <a:solidFill>
                  <a:srgbClr val="006699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硅径迹探测器</a:t>
            </a:r>
            <a:endParaRPr kumimoji="0" lang="fr-FR" altLang="zh-CN" sz="2000" b="1">
              <a:solidFill>
                <a:srgbClr val="006699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cxnSp>
        <p:nvCxnSpPr>
          <p:cNvPr id="17" name="Straight Arrow Connector 16"/>
          <p:cNvCxnSpPr>
            <a:cxnSpLocks noChangeShapeType="1"/>
            <a:endCxn id="20" idx="3"/>
          </p:cNvCxnSpPr>
          <p:nvPr/>
        </p:nvCxnSpPr>
        <p:spPr bwMode="auto">
          <a:xfrm flipH="1" flipV="1">
            <a:off x="3328988" y="2125664"/>
            <a:ext cx="2438400" cy="13668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677988" y="1925638"/>
            <a:ext cx="1651000" cy="40005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6699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charset="0"/>
              </a:rPr>
              <a:t>BGO</a:t>
            </a:r>
            <a:r>
              <a:rPr lang="zh-CN" altLang="en-US" sz="2000" b="1" dirty="0">
                <a:solidFill>
                  <a:srgbClr val="006699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charset="0"/>
              </a:rPr>
              <a:t>量能器</a:t>
            </a:r>
            <a:endParaRPr lang="fr-FR" altLang="zh-CN" sz="2000" b="1" dirty="0">
              <a:solidFill>
                <a:srgbClr val="006699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105400" y="4929189"/>
            <a:ext cx="1371600" cy="36988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800" b="1">
                <a:solidFill>
                  <a:srgbClr val="006699"/>
                </a:solidFill>
                <a:latin typeface="Calibri" panose="020F0502020204030204" pitchFamily="34" charset="0"/>
              </a:rPr>
              <a:t>中子探测器</a:t>
            </a:r>
            <a:endParaRPr kumimoji="0" lang="fr-FR" altLang="zh-CN" sz="1800" b="1">
              <a:solidFill>
                <a:srgbClr val="006699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>
            <a:off x="5548313" y="4383088"/>
            <a:ext cx="815975" cy="279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H="1" flipV="1">
            <a:off x="3352800" y="1600200"/>
            <a:ext cx="1377950" cy="6873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 flipH="1" flipV="1">
            <a:off x="3624264" y="1236664"/>
            <a:ext cx="985837" cy="4397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1981200" y="5410201"/>
            <a:ext cx="8229600" cy="13239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  <a:cs typeface="Arial" panose="020B0604020202020204" pitchFamily="34" charset="0"/>
              </a:rPr>
              <a:t>W</a:t>
            </a:r>
            <a:r>
              <a:rPr kumimoji="0" lang="zh-CN" altLang="en-US" sz="2400" b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板（伽玛转换）</a:t>
            </a: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  <a:cs typeface="Arial" panose="020B0604020202020204" pitchFamily="34" charset="0"/>
              </a:rPr>
              <a:t>+ </a:t>
            </a:r>
            <a:r>
              <a:rPr kumimoji="0" lang="zh-CN" altLang="en-US" sz="2400" b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厚量能器</a:t>
            </a: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</a:rPr>
              <a:t> (</a:t>
            </a:r>
            <a:r>
              <a:rPr kumimoji="0" lang="zh-CN" altLang="en-US" sz="2400" b="1">
                <a:solidFill>
                  <a:srgbClr val="FFFFFF"/>
                </a:solidFill>
                <a:latin typeface="华文中宋" panose="02010600040101010101" pitchFamily="2" charset="-122"/>
              </a:rPr>
              <a:t>共</a:t>
            </a: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</a:rPr>
              <a:t>33 X</a:t>
            </a:r>
            <a:r>
              <a:rPr kumimoji="0" lang="en-US" altLang="zh-CN" sz="2400" b="1" baseline="-25000">
                <a:solidFill>
                  <a:srgbClr val="FFFFFF"/>
                </a:solidFill>
                <a:latin typeface="华文中宋" panose="02010600040101010101" pitchFamily="2" charset="-122"/>
              </a:rPr>
              <a:t>0</a:t>
            </a: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</a:rPr>
              <a:t>)  +</a:t>
            </a:r>
            <a:r>
              <a:rPr kumimoji="0" lang="zh-CN" altLang="en-US" sz="2400" b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精确的径迹测量</a:t>
            </a: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</a:rPr>
              <a:t> +</a:t>
            </a:r>
            <a:r>
              <a:rPr kumimoji="0" lang="zh-CN" altLang="en-US" sz="2400" b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精确的电荷测量</a:t>
            </a:r>
            <a:r>
              <a:rPr kumimoji="0" lang="en-US" altLang="zh-CN" sz="2400" b="1">
                <a:solidFill>
                  <a:srgbClr val="FFFFFF"/>
                </a:solidFill>
                <a:latin typeface="华文中宋" panose="02010600040101010101" pitchFamily="2" charset="-122"/>
              </a:rPr>
              <a:t> +</a:t>
            </a:r>
            <a:r>
              <a:rPr kumimoji="0" lang="zh-CN" altLang="en-US" sz="2400" b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高粒子鉴别本领 </a:t>
            </a:r>
            <a:r>
              <a:rPr kumimoji="0" lang="en-US" altLang="zh-CN" sz="3200" b="1">
                <a:solidFill>
                  <a:srgbClr val="FFFFFF"/>
                </a:solidFill>
                <a:latin typeface="华文中宋" panose="02010600040101010101" pitchFamily="2" charset="-122"/>
              </a:rPr>
              <a:t>➠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高空间分辨和高能量分辨高能电子、</a:t>
            </a:r>
            <a:r>
              <a:rPr kumimoji="0" lang="en-US" altLang="zh-CN" sz="2400" b="1">
                <a:solidFill>
                  <a:srgbClr val="FF0000"/>
                </a:solidFill>
                <a:latin typeface="华文中宋" panose="02010600040101010101" pitchFamily="2" charset="-122"/>
              </a:rPr>
              <a:t> </a:t>
            </a:r>
            <a:r>
              <a:rPr kumimoji="0" lang="el-GR" altLang="zh-CN" sz="2400" b="1">
                <a:solidFill>
                  <a:srgbClr val="FF0000"/>
                </a:solidFill>
                <a:latin typeface="华文中宋" panose="02010600040101010101" pitchFamily="2" charset="-122"/>
              </a:rPr>
              <a:t>γ</a:t>
            </a:r>
            <a:r>
              <a:rPr kumimoji="0" lang="zh-CN" altLang="en-US" sz="2400" b="1">
                <a:solidFill>
                  <a:srgbClr val="FF0000"/>
                </a:solidFill>
                <a:latin typeface="华文中宋" panose="02010600040101010101" pitchFamily="2" charset="-122"/>
              </a:rPr>
              <a:t>射线</a:t>
            </a:r>
            <a:r>
              <a:rPr kumimoji="0"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、宇宙线望远镜</a:t>
            </a:r>
            <a:endParaRPr kumimoji="0" lang="en-US" altLang="zh-CN" sz="2400" b="1">
              <a:solidFill>
                <a:srgbClr val="FF0000"/>
              </a:solidFill>
              <a:latin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938725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6077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0772" name="Rectangle 2"/>
          <p:cNvSpPr>
            <a:spLocks noChangeArrowheads="1"/>
          </p:cNvSpPr>
          <p:nvPr/>
        </p:nvSpPr>
        <p:spPr bwMode="auto">
          <a:xfrm>
            <a:off x="1524001" y="-323165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CN" altLang="en-US" sz="3600">
              <a:solidFill>
                <a:srgbClr val="006699"/>
              </a:solidFill>
            </a:endParaRPr>
          </a:p>
        </p:txBody>
      </p:sp>
      <p:graphicFrame>
        <p:nvGraphicFramePr>
          <p:cNvPr id="160773" name="Object 2"/>
          <p:cNvGraphicFramePr>
            <a:graphicFrameLocks noChangeAspect="1"/>
          </p:cNvGraphicFramePr>
          <p:nvPr/>
        </p:nvGraphicFramePr>
        <p:xfrm>
          <a:off x="1809750" y="285751"/>
          <a:ext cx="8629650" cy="6215063"/>
        </p:xfrm>
        <a:graphic>
          <a:graphicData uri="http://schemas.openxmlformats.org/presentationml/2006/ole">
            <p:oleObj spid="_x0000_s2078" name="Visio" r:id="rId3" imgW="6937841" imgH="5020553" progId="">
              <p:embed/>
            </p:oleObj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115732" y="1981200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37318</a:t>
            </a:r>
            <a:r>
              <a:rPr lang="zh-CN" altLang="en-US" sz="1200" dirty="0" smtClean="0"/>
              <a:t>路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423518095"/>
      </p:ext>
    </p:extLst>
  </p:cSld>
  <p:clrMapOvr>
    <a:masterClrMapping/>
  </p:clrMapOvr>
  <p:transition spd="slow" advTm="1000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内容占位符 2"/>
          <p:cNvSpPr>
            <a:spLocks noGrp="1"/>
          </p:cNvSpPr>
          <p:nvPr>
            <p:ph idx="1"/>
          </p:nvPr>
        </p:nvSpPr>
        <p:spPr>
          <a:xfrm>
            <a:off x="1952625" y="1000125"/>
            <a:ext cx="8229600" cy="5043488"/>
          </a:xfrm>
        </p:spPr>
        <p:txBody>
          <a:bodyPr/>
          <a:lstStyle/>
          <a:p>
            <a:r>
              <a:rPr lang="zh-CN" altLang="en-US" sz="2200" b="1">
                <a:sym typeface="华文楷体" panose="02010600040101010101" pitchFamily="2" charset="-122"/>
              </a:rPr>
              <a:t>探测器读出方案</a:t>
            </a:r>
            <a:r>
              <a:rPr lang="en-US" altLang="zh-CN" sz="2200" b="1">
                <a:sym typeface="华文楷体" panose="02010600040101010101" pitchFamily="2" charset="-122"/>
              </a:rPr>
              <a:t>(TFH)</a:t>
            </a:r>
            <a:endParaRPr lang="zh-CN" altLang="en-US" sz="2400"/>
          </a:p>
          <a:p>
            <a:endParaRPr lang="zh-CN" altLang="en-US" sz="2200"/>
          </a:p>
        </p:txBody>
      </p:sp>
      <p:pic>
        <p:nvPicPr>
          <p:cNvPr id="147459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7376" y="1643064"/>
            <a:ext cx="50006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图片 13" descr="DSC_01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8" t="2818" b="2818"/>
          <a:stretch>
            <a:fillRect/>
          </a:stretch>
        </p:blipFill>
        <p:spPr bwMode="auto">
          <a:xfrm>
            <a:off x="2114550" y="1785938"/>
            <a:ext cx="3257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4"/>
          <p:cNvSpPr>
            <a:spLocks noChangeArrowheads="1"/>
          </p:cNvSpPr>
          <p:nvPr/>
        </p:nvSpPr>
        <p:spPr bwMode="auto">
          <a:xfrm>
            <a:off x="1524001" y="-323165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zh-CN" altLang="en-US" sz="3600">
              <a:solidFill>
                <a:srgbClr val="006699"/>
              </a:solidFill>
            </a:endParaRPr>
          </a:p>
        </p:txBody>
      </p:sp>
      <p:graphicFrame>
        <p:nvGraphicFramePr>
          <p:cNvPr id="147462" name="Object 2"/>
          <p:cNvGraphicFramePr>
            <a:graphicFrameLocks noChangeAspect="1"/>
          </p:cNvGraphicFramePr>
          <p:nvPr/>
        </p:nvGraphicFramePr>
        <p:xfrm>
          <a:off x="5516564" y="4286250"/>
          <a:ext cx="5151437" cy="2571750"/>
        </p:xfrm>
        <a:graphic>
          <a:graphicData uri="http://schemas.openxmlformats.org/presentationml/2006/ole">
            <p:oleObj spid="_x0000_s3102" name="Visio" r:id="rId5" imgW="7234874" imgH="3634794" progId="">
              <p:embed/>
            </p:oleObj>
          </a:graphicData>
        </a:graphic>
      </p:graphicFrame>
      <p:pic>
        <p:nvPicPr>
          <p:cNvPr id="147463" name="图片 15" descr="DSC_0126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1" y="4143376"/>
            <a:ext cx="32861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28525705"/>
      </p:ext>
    </p:extLst>
  </p:cSld>
  <p:clrMapOvr>
    <a:masterClrMapping/>
  </p:clrMapOvr>
  <p:transition spd="slow" advTm="1000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150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5750"/>
            <a:ext cx="4191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076" y="285750"/>
            <a:ext cx="419417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图表 5"/>
          <p:cNvGraphicFramePr>
            <a:graphicFrameLocks/>
          </p:cNvGraphicFramePr>
          <p:nvPr/>
        </p:nvGraphicFramePr>
        <p:xfrm>
          <a:off x="2971800" y="3286124"/>
          <a:ext cx="6400800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4452939" y="4214814"/>
            <a:ext cx="4143375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535" name="TextBox 7"/>
          <p:cNvSpPr txBox="1">
            <a:spLocks noChangeArrowheads="1"/>
          </p:cNvSpPr>
          <p:nvPr/>
        </p:nvSpPr>
        <p:spPr bwMode="auto">
          <a:xfrm>
            <a:off x="8694738" y="4000500"/>
            <a:ext cx="2032288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en-US" altLang="zh-CN" sz="1600">
                <a:solidFill>
                  <a:srgbClr val="006699"/>
                </a:solidFill>
              </a:rPr>
              <a:t>VA Good Linearity</a:t>
            </a:r>
            <a:endParaRPr kumimoji="0" lang="zh-CN" altLang="en-US" sz="160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45161"/>
      </p:ext>
    </p:extLst>
  </p:cSld>
  <p:clrMapOvr>
    <a:masterClrMapping/>
  </p:clrMapOvr>
  <p:transition spd="slow" advTm="1000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  <a:fontScheme name="Balloons">
    <a:majorFont>
      <a:latin typeface="Verdana"/>
      <a:ea typeface="宋体"/>
      <a:cs typeface=""/>
    </a:majorFont>
    <a:minorFont>
      <a:latin typeface="Verdana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1021</Words>
  <Application>Microsoft Office PowerPoint</Application>
  <PresentationFormat>自定义</PresentationFormat>
  <Paragraphs>236</Paragraphs>
  <Slides>23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6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Office 主题</vt:lpstr>
      <vt:lpstr>Balloons</vt:lpstr>
      <vt:lpstr>1_Balloons</vt:lpstr>
      <vt:lpstr>2_Balloons</vt:lpstr>
      <vt:lpstr>3_Balloons</vt:lpstr>
      <vt:lpstr>4_Balloons</vt:lpstr>
      <vt:lpstr>Acrobat Document</vt:lpstr>
      <vt:lpstr>Visio</vt:lpstr>
      <vt:lpstr>专用集成电路在空间粒子探测中的应用</vt:lpstr>
      <vt:lpstr>主要内容</vt:lpstr>
      <vt:lpstr>幻灯片 3</vt:lpstr>
      <vt:lpstr>幻灯片 4</vt:lpstr>
      <vt:lpstr>我国空间粒子探测主要情况</vt:lpstr>
      <vt:lpstr>暗物质粒子探测卫星的探测器</vt:lpstr>
      <vt:lpstr>幻灯片 7</vt:lpstr>
      <vt:lpstr>幻灯片 8</vt:lpstr>
      <vt:lpstr>幻灯片 9</vt:lpstr>
      <vt:lpstr>（一）有效载荷研制完成情况</vt:lpstr>
      <vt:lpstr>幻灯片 11</vt:lpstr>
      <vt:lpstr>幻灯片 12</vt:lpstr>
      <vt:lpstr>POLAR-TG2</vt:lpstr>
      <vt:lpstr>下一步工作计划</vt:lpstr>
      <vt:lpstr>ASIC应用表</vt:lpstr>
      <vt:lpstr>目前遇到的问题</vt:lpstr>
      <vt:lpstr>幻灯片 17</vt:lpstr>
      <vt:lpstr>ASIC-专用集成电路技术</vt:lpstr>
      <vt:lpstr>ASIC设计中关注的关键性能</vt:lpstr>
      <vt:lpstr>空间辐射探测中ASIC设计关注的单元电路</vt:lpstr>
      <vt:lpstr>有关ASIC的建议</vt:lpstr>
      <vt:lpstr>有关ASIC的建议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王焕玉</dc:creator>
  <cp:lastModifiedBy>wanghy</cp:lastModifiedBy>
  <cp:revision>87</cp:revision>
  <dcterms:created xsi:type="dcterms:W3CDTF">2016-08-12T09:51:09Z</dcterms:created>
  <dcterms:modified xsi:type="dcterms:W3CDTF">2017-10-12T01:41:38Z</dcterms:modified>
</cp:coreProperties>
</file>