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</p:sldMasterIdLst>
  <p:notesMasterIdLst>
    <p:notesMasterId r:id="rId67"/>
  </p:notesMasterIdLst>
  <p:handoutMasterIdLst>
    <p:handoutMasterId r:id="rId68"/>
  </p:handoutMasterIdLst>
  <p:sldIdLst>
    <p:sldId id="256" r:id="rId2"/>
    <p:sldId id="844" r:id="rId3"/>
    <p:sldId id="645" r:id="rId4"/>
    <p:sldId id="788" r:id="rId5"/>
    <p:sldId id="843" r:id="rId6"/>
    <p:sldId id="778" r:id="rId7"/>
    <p:sldId id="774" r:id="rId8"/>
    <p:sldId id="792" r:id="rId9"/>
    <p:sldId id="832" r:id="rId10"/>
    <p:sldId id="833" r:id="rId11"/>
    <p:sldId id="775" r:id="rId12"/>
    <p:sldId id="846" r:id="rId13"/>
    <p:sldId id="772" r:id="rId14"/>
    <p:sldId id="773" r:id="rId15"/>
    <p:sldId id="793" r:id="rId16"/>
    <p:sldId id="794" r:id="rId17"/>
    <p:sldId id="795" r:id="rId18"/>
    <p:sldId id="797" r:id="rId19"/>
    <p:sldId id="834" r:id="rId20"/>
    <p:sldId id="796" r:id="rId21"/>
    <p:sldId id="835" r:id="rId22"/>
    <p:sldId id="841" r:id="rId23"/>
    <p:sldId id="842" r:id="rId24"/>
    <p:sldId id="836" r:id="rId25"/>
    <p:sldId id="837" r:id="rId26"/>
    <p:sldId id="838" r:id="rId27"/>
    <p:sldId id="839" r:id="rId28"/>
    <p:sldId id="840" r:id="rId29"/>
    <p:sldId id="798" r:id="rId30"/>
    <p:sldId id="799" r:id="rId31"/>
    <p:sldId id="800" r:id="rId32"/>
    <p:sldId id="801" r:id="rId33"/>
    <p:sldId id="802" r:id="rId34"/>
    <p:sldId id="845" r:id="rId35"/>
    <p:sldId id="803" r:id="rId36"/>
    <p:sldId id="811" r:id="rId37"/>
    <p:sldId id="812" r:id="rId38"/>
    <p:sldId id="813" r:id="rId39"/>
    <p:sldId id="814" r:id="rId40"/>
    <p:sldId id="820" r:id="rId41"/>
    <p:sldId id="821" r:id="rId42"/>
    <p:sldId id="822" r:id="rId43"/>
    <p:sldId id="823" r:id="rId44"/>
    <p:sldId id="776" r:id="rId45"/>
    <p:sldId id="824" r:id="rId46"/>
    <p:sldId id="825" r:id="rId47"/>
    <p:sldId id="826" r:id="rId48"/>
    <p:sldId id="828" r:id="rId49"/>
    <p:sldId id="827" r:id="rId50"/>
    <p:sldId id="829" r:id="rId51"/>
    <p:sldId id="831" r:id="rId52"/>
    <p:sldId id="574" r:id="rId53"/>
    <p:sldId id="830" r:id="rId54"/>
    <p:sldId id="804" r:id="rId55"/>
    <p:sldId id="805" r:id="rId56"/>
    <p:sldId id="806" r:id="rId57"/>
    <p:sldId id="807" r:id="rId58"/>
    <p:sldId id="808" r:id="rId59"/>
    <p:sldId id="809" r:id="rId60"/>
    <p:sldId id="810" r:id="rId61"/>
    <p:sldId id="815" r:id="rId62"/>
    <p:sldId id="816" r:id="rId63"/>
    <p:sldId id="817" r:id="rId64"/>
    <p:sldId id="818" r:id="rId65"/>
    <p:sldId id="819" r:id="rId66"/>
  </p:sldIdLst>
  <p:sldSz cx="9144000" cy="6858000" type="screen4x3"/>
  <p:notesSz cx="9220200" cy="6934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FFCC"/>
    <a:srgbClr val="99CCFF"/>
    <a:srgbClr val="CCCC00"/>
    <a:srgbClr val="003399"/>
    <a:srgbClr val="006600"/>
    <a:srgbClr val="66FF66"/>
    <a:srgbClr val="FF00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23"/>
    <p:restoredTop sz="94682"/>
  </p:normalViewPr>
  <p:slideViewPr>
    <p:cSldViewPr>
      <p:cViewPr>
        <p:scale>
          <a:sx n="100" d="100"/>
          <a:sy n="100" d="100"/>
        </p:scale>
        <p:origin x="1680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9573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22875" y="0"/>
            <a:ext cx="399573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86538"/>
            <a:ext cx="399573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22875" y="6586538"/>
            <a:ext cx="399573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D9AAB9-8190-4454-B9BE-D7D8ACFD9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30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9573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22875" y="0"/>
            <a:ext cx="399573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6550" y="520700"/>
            <a:ext cx="3467100" cy="260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3294063"/>
            <a:ext cx="7375525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86538"/>
            <a:ext cx="399573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22875" y="6586538"/>
            <a:ext cx="399573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D67FE6-D996-46DB-9F3C-5FE9DDEB74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2797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7FE6-D996-46DB-9F3C-5FE9DDEB742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349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5600" y="527050"/>
            <a:ext cx="35052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xfrm>
            <a:off x="929640" y="3329941"/>
            <a:ext cx="7437120" cy="31534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4633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02B48E-CF87-4126-B39F-F022833F89E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74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02B48E-CF87-4126-B39F-F022833F89E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24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02B48E-CF87-4126-B39F-F022833F89E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1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02B48E-CF87-4126-B39F-F022833F89E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52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515938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3257552"/>
            <a:ext cx="7315200" cy="308490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1794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515938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3257552"/>
            <a:ext cx="7315200" cy="308490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5915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515938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3257552"/>
            <a:ext cx="7315200" cy="308490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8238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02B48E-CF87-4126-B39F-F022833F89E5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98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7FE6-D996-46DB-9F3C-5FE9DDEB742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385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7FE6-D996-46DB-9F3C-5FE9DDEB742F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56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5600" y="527050"/>
            <a:ext cx="35052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xfrm>
            <a:off x="929640" y="3329941"/>
            <a:ext cx="7437120" cy="31534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9535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7FE6-D996-46DB-9F3C-5FE9DDEB742F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358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7FE6-D996-46DB-9F3C-5FE9DDEB742F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425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7FE6-D996-46DB-9F3C-5FE9DDEB742F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2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02B48E-CF87-4126-B39F-F022833F89E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4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7FE6-D996-46DB-9F3C-5FE9DDEB742F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143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533400" y="1524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67056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623175" cy="1524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733800"/>
            <a:ext cx="4495800" cy="1371600"/>
          </a:xfrm>
        </p:spPr>
        <p:txBody>
          <a:bodyPr/>
          <a:lstStyle>
            <a:lvl1pPr marL="0" indent="0">
              <a:buFont typeface="Wingdings" charset="2"/>
              <a:buNone/>
              <a:defRPr sz="2400">
                <a:solidFill>
                  <a:srgbClr val="FFFF99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4038600" cy="457200"/>
          </a:xfrm>
        </p:spPr>
        <p:txBody>
          <a:bodyPr/>
          <a:lstStyle>
            <a:lvl1pPr>
              <a:defRPr sz="1800">
                <a:solidFill>
                  <a:srgbClr val="FFFF99"/>
                </a:solidFill>
              </a:defRPr>
            </a:lvl1pPr>
          </a:lstStyle>
          <a:p>
            <a:pPr>
              <a:defRPr/>
            </a:pPr>
            <a:r>
              <a:rPr lang="en-US" smtClean="0"/>
              <a:t>Oct. 2017, Wu Jinyuan, Fermilab jywu168@fnal.gov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800600" y="6248400"/>
            <a:ext cx="2895600" cy="457200"/>
          </a:xfrm>
        </p:spPr>
        <p:txBody>
          <a:bodyPr/>
          <a:lstStyle>
            <a:lvl1pPr>
              <a:defRPr sz="1800">
                <a:solidFill>
                  <a:srgbClr val="FFFF99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Applications of FPGA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243638"/>
            <a:ext cx="762000" cy="457200"/>
          </a:xfrm>
        </p:spPr>
        <p:txBody>
          <a:bodyPr/>
          <a:lstStyle>
            <a:lvl1pPr>
              <a:defRPr sz="1800">
                <a:solidFill>
                  <a:srgbClr val="FFFF99"/>
                </a:solidFill>
              </a:defRPr>
            </a:lvl1pPr>
          </a:lstStyle>
          <a:p>
            <a:fld id="{30002812-7E25-483D-9A26-7E8666E5E5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41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2017, Wu Jinyuan, Fermilab jywu168@fnal.gov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Applications of FPGA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1D494-BDC7-4979-BEC9-E06617C24D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36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6122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6122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2017, Wu Jinyuan, Fermilab jywu168@fnal.gov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Applications of FPGA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59E32C-CB63-4F61-ACCE-5C8E30E900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483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066800"/>
            <a:ext cx="4038600" cy="5334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066800"/>
            <a:ext cx="4038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2017, Wu Jinyuan, Fermilab jywu168@fnal.gov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477000"/>
            <a:ext cx="2667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Applications of FPGA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1676400" cy="223838"/>
          </a:xfrm>
        </p:spPr>
        <p:txBody>
          <a:bodyPr/>
          <a:lstStyle>
            <a:lvl1pPr>
              <a:defRPr/>
            </a:lvl1pPr>
          </a:lstStyle>
          <a:p>
            <a:fld id="{8D93A0EE-2630-40E5-BE71-DF9F25637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9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2017, Wu Jinyuan, Fermilab jywu168@fnal.gov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Applications of FPGA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2256C6-4942-4CF8-89FA-73EA7CFBEE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67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2017, Wu Jinyuan, Fermilab jywu168@fnal.gov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Applications of FPGA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2FE670-2EB8-480C-BF6C-2986761367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16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2017, Wu Jinyuan, Fermilab jywu168@fnal.gov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Applications of FPGA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E3079-AF6D-4D33-BCDB-DB3315A946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78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2017, Wu Jinyuan, Fermilab jywu168@fnal.gov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Applications of FPGA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13472-4199-43BE-9102-1B79DABEC3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75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2017, Wu Jinyuan, Fermilab jywu168@fnal.gov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Applications of FPGA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7197E5-2F6B-4595-8A2C-D5E7F63A13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382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2017, Wu Jinyuan, Fermilab jywu168@fnal.gov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Applications of FPGA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9372D-8234-4070-A543-90059FE00A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24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2017, Wu Jinyuan, Fermilab jywu168@fnal.gov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Applications of FPGA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64541-82C2-42CA-B3E0-A9B2CB1233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29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Oct. 2017, Wu Jinyuan, Fermilab jywu168@fnal.gov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Applications of FPGA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4BE701-5E73-437E-A817-EAFD1A25CE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61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35052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Oct. 2017, Wu Jinyuan, Fermilab jywu168@fnal.gov</a:t>
            </a:r>
            <a:endParaRPr lang="en-US" dirty="0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4008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Applications of FPGA</a:t>
            </a:r>
            <a:endParaRPr lang="en-US" dirty="0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4770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fld id="{1B73962E-2C2A-4267-8BA1-3CA89F87BCE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138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101384" name="Line 8"/>
          <p:cNvSpPr>
            <a:spLocks noChangeShapeType="1"/>
          </p:cNvSpPr>
          <p:nvPr/>
        </p:nvSpPr>
        <p:spPr bwMode="auto">
          <a:xfrm>
            <a:off x="457200" y="64770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1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aramond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aramond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aramond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aramond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aramon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aramon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aramon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aramon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wmf"/><Relationship Id="rId3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emf"/><Relationship Id="rId3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3200400" cy="762000"/>
          </a:xfrm>
        </p:spPr>
        <p:txBody>
          <a:bodyPr/>
          <a:lstStyle/>
          <a:p>
            <a:pPr eaLnBrk="1" hangingPunct="1"/>
            <a:r>
              <a:rPr lang="zh-CN" altLang="en-US" sz="4000" smtClean="0">
                <a:latin typeface="Songti TC" charset="-120"/>
                <a:ea typeface="Songti TC" charset="-120"/>
                <a:cs typeface="Songti TC" charset="-120"/>
              </a:rPr>
              <a:t>巧用 </a:t>
            </a:r>
            <a:r>
              <a:rPr lang="en-US" altLang="en-US" sz="4000" dirty="0" smtClean="0">
                <a:latin typeface="Songti TC" charset="-120"/>
                <a:ea typeface="Songti TC" charset="-120"/>
                <a:cs typeface="Songti TC" charset="-120"/>
              </a:rPr>
              <a:t>FPGA</a:t>
            </a:r>
            <a:endParaRPr lang="en-US" altLang="en-US" sz="2800" b="1" i="1" dirty="0" smtClean="0">
              <a:solidFill>
                <a:srgbClr val="FF0000"/>
              </a:solidFill>
              <a:latin typeface="Songti TC" charset="-120"/>
              <a:ea typeface="Songti TC" charset="-120"/>
              <a:cs typeface="Songti TC" charset="-12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581400"/>
            <a:ext cx="7467600" cy="1905000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Wu,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Jinyuan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err="1" smtClean="0">
                <a:ea typeface="ＭＳ Ｐゴシック" panose="020B0600070205080204" pitchFamily="34" charset="-128"/>
              </a:rPr>
              <a:t>Fermilab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Oct, 2017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Oct. 2017, Wu Jinyuan, Fermilab jywu168@fnal.gov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Applications of FPGA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2812-7E25-483D-9A26-7E8666E5E56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Oct. 2017, Wu Jinyuan, Fermilab jywu168@fnal.gov</a:t>
            </a:r>
            <a:endParaRPr lang="en-US" altLang="en-US"/>
          </a:p>
        </p:txBody>
      </p:sp>
      <p:sp>
        <p:nvSpPr>
          <p:cNvPr id="17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Applications of FPGA</a:t>
            </a:r>
            <a:endParaRPr lang="en-US" altLang="en-US"/>
          </a:p>
        </p:txBody>
      </p:sp>
      <p:sp>
        <p:nvSpPr>
          <p:cNvPr id="17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E1CE-9829-4482-9F01-5238FD463D51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0" y="381000"/>
            <a:ext cx="4800600" cy="685800"/>
          </a:xfrm>
        </p:spPr>
        <p:txBody>
          <a:bodyPr/>
          <a:lstStyle/>
          <a:p>
            <a:r>
              <a:rPr lang="en-US" altLang="en-US" sz="3200" dirty="0">
                <a:latin typeface="Times New Roman" pitchFamily="18" charset="0"/>
              </a:rPr>
              <a:t>ADC Using FPGA</a:t>
            </a:r>
          </a:p>
        </p:txBody>
      </p:sp>
      <p:sp>
        <p:nvSpPr>
          <p:cNvPr id="352259" name="Rectangle 3"/>
          <p:cNvSpPr>
            <a:spLocks noChangeArrowheads="1"/>
          </p:cNvSpPr>
          <p:nvPr/>
        </p:nvSpPr>
        <p:spPr bwMode="auto">
          <a:xfrm>
            <a:off x="381000" y="304800"/>
            <a:ext cx="9144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>
                <a:latin typeface="Times New Roman" pitchFamily="18" charset="0"/>
              </a:rPr>
              <a:t>AMP &amp;</a:t>
            </a:r>
          </a:p>
          <a:p>
            <a:pPr algn="ctr"/>
            <a:r>
              <a:rPr lang="en-US" altLang="en-US" sz="1600">
                <a:latin typeface="Times New Roman" pitchFamily="18" charset="0"/>
              </a:rPr>
              <a:t>Shaper</a:t>
            </a:r>
          </a:p>
        </p:txBody>
      </p:sp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381000" y="914400"/>
            <a:ext cx="9144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>
                <a:latin typeface="Times New Roman" pitchFamily="18" charset="0"/>
              </a:rPr>
              <a:t>AMP &amp;</a:t>
            </a:r>
          </a:p>
          <a:p>
            <a:pPr algn="ctr"/>
            <a:r>
              <a:rPr lang="en-US" altLang="en-US" sz="1600">
                <a:latin typeface="Times New Roman" pitchFamily="18" charset="0"/>
              </a:rPr>
              <a:t>Shaper</a:t>
            </a:r>
          </a:p>
        </p:txBody>
      </p:sp>
      <p:sp>
        <p:nvSpPr>
          <p:cNvPr id="352261" name="Rectangle 5"/>
          <p:cNvSpPr>
            <a:spLocks noChangeArrowheads="1"/>
          </p:cNvSpPr>
          <p:nvPr/>
        </p:nvSpPr>
        <p:spPr bwMode="auto">
          <a:xfrm>
            <a:off x="381000" y="1524000"/>
            <a:ext cx="9144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>
                <a:latin typeface="Times New Roman" pitchFamily="18" charset="0"/>
              </a:rPr>
              <a:t>AMP &amp;</a:t>
            </a:r>
          </a:p>
          <a:p>
            <a:pPr algn="ctr"/>
            <a:r>
              <a:rPr lang="en-US" altLang="en-US" sz="1600">
                <a:latin typeface="Times New Roman" pitchFamily="18" charset="0"/>
              </a:rPr>
              <a:t>Shaper</a:t>
            </a:r>
          </a:p>
        </p:txBody>
      </p:sp>
      <p:sp>
        <p:nvSpPr>
          <p:cNvPr id="352262" name="Rectangle 6"/>
          <p:cNvSpPr>
            <a:spLocks noChangeArrowheads="1"/>
          </p:cNvSpPr>
          <p:nvPr/>
        </p:nvSpPr>
        <p:spPr bwMode="auto">
          <a:xfrm>
            <a:off x="381000" y="2133600"/>
            <a:ext cx="9144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>
                <a:latin typeface="Times New Roman" pitchFamily="18" charset="0"/>
              </a:rPr>
              <a:t>AMP &amp;</a:t>
            </a:r>
          </a:p>
          <a:p>
            <a:pPr algn="ctr"/>
            <a:r>
              <a:rPr lang="en-US" altLang="en-US" sz="1600">
                <a:latin typeface="Times New Roman" pitchFamily="18" charset="0"/>
              </a:rPr>
              <a:t>Shaper</a:t>
            </a:r>
          </a:p>
        </p:txBody>
      </p:sp>
      <p:sp>
        <p:nvSpPr>
          <p:cNvPr id="352263" name="Rectangle 7"/>
          <p:cNvSpPr>
            <a:spLocks noChangeArrowheads="1"/>
          </p:cNvSpPr>
          <p:nvPr/>
        </p:nvSpPr>
        <p:spPr bwMode="auto">
          <a:xfrm>
            <a:off x="381000" y="3124200"/>
            <a:ext cx="9144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>
                <a:latin typeface="Times New Roman" pitchFamily="18" charset="0"/>
              </a:rPr>
              <a:t>AMP &amp;</a:t>
            </a:r>
          </a:p>
          <a:p>
            <a:pPr algn="ctr"/>
            <a:r>
              <a:rPr lang="en-US" altLang="en-US" sz="1600">
                <a:latin typeface="Times New Roman" pitchFamily="18" charset="0"/>
              </a:rPr>
              <a:t>Shaper</a:t>
            </a:r>
          </a:p>
        </p:txBody>
      </p:sp>
      <p:sp>
        <p:nvSpPr>
          <p:cNvPr id="352264" name="Rectangle 8"/>
          <p:cNvSpPr>
            <a:spLocks noChangeArrowheads="1"/>
          </p:cNvSpPr>
          <p:nvPr/>
        </p:nvSpPr>
        <p:spPr bwMode="auto">
          <a:xfrm>
            <a:off x="381000" y="3733800"/>
            <a:ext cx="9144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>
                <a:latin typeface="Times New Roman" pitchFamily="18" charset="0"/>
              </a:rPr>
              <a:t>AMP &amp;</a:t>
            </a:r>
          </a:p>
          <a:p>
            <a:pPr algn="ctr"/>
            <a:r>
              <a:rPr lang="en-US" altLang="en-US" sz="1600">
                <a:latin typeface="Times New Roman" pitchFamily="18" charset="0"/>
              </a:rPr>
              <a:t>Shaper</a:t>
            </a:r>
          </a:p>
        </p:txBody>
      </p:sp>
      <p:sp>
        <p:nvSpPr>
          <p:cNvPr id="352265" name="Rectangle 9"/>
          <p:cNvSpPr>
            <a:spLocks noChangeArrowheads="1"/>
          </p:cNvSpPr>
          <p:nvPr/>
        </p:nvSpPr>
        <p:spPr bwMode="auto">
          <a:xfrm>
            <a:off x="381000" y="4343400"/>
            <a:ext cx="9144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>
                <a:latin typeface="Times New Roman" pitchFamily="18" charset="0"/>
              </a:rPr>
              <a:t>AMP &amp;</a:t>
            </a:r>
          </a:p>
          <a:p>
            <a:pPr algn="ctr"/>
            <a:r>
              <a:rPr lang="en-US" altLang="en-US" sz="1600">
                <a:latin typeface="Times New Roman" pitchFamily="18" charset="0"/>
              </a:rPr>
              <a:t>Shaper</a:t>
            </a:r>
          </a:p>
        </p:txBody>
      </p:sp>
      <p:sp>
        <p:nvSpPr>
          <p:cNvPr id="352266" name="Rectangle 10"/>
          <p:cNvSpPr>
            <a:spLocks noChangeArrowheads="1"/>
          </p:cNvSpPr>
          <p:nvPr/>
        </p:nvSpPr>
        <p:spPr bwMode="auto">
          <a:xfrm>
            <a:off x="381000" y="4953000"/>
            <a:ext cx="9144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>
                <a:latin typeface="Times New Roman" pitchFamily="18" charset="0"/>
              </a:rPr>
              <a:t>AMP &amp;</a:t>
            </a:r>
          </a:p>
          <a:p>
            <a:pPr algn="ctr"/>
            <a:r>
              <a:rPr lang="en-US" altLang="en-US" sz="1600">
                <a:latin typeface="Times New Roman" pitchFamily="18" charset="0"/>
              </a:rPr>
              <a:t>Shaper</a:t>
            </a:r>
          </a:p>
        </p:txBody>
      </p:sp>
      <p:sp>
        <p:nvSpPr>
          <p:cNvPr id="352267" name="Rectangle 11"/>
          <p:cNvSpPr>
            <a:spLocks noChangeArrowheads="1"/>
          </p:cNvSpPr>
          <p:nvPr/>
        </p:nvSpPr>
        <p:spPr bwMode="auto">
          <a:xfrm>
            <a:off x="1676400" y="304800"/>
            <a:ext cx="9144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>
                <a:latin typeface="Times New Roman" pitchFamily="18" charset="0"/>
              </a:rPr>
              <a:t>ADC</a:t>
            </a:r>
          </a:p>
        </p:txBody>
      </p:sp>
      <p:sp>
        <p:nvSpPr>
          <p:cNvPr id="352268" name="Line 12"/>
          <p:cNvSpPr>
            <a:spLocks noChangeShapeType="1"/>
          </p:cNvSpPr>
          <p:nvPr/>
        </p:nvSpPr>
        <p:spPr bwMode="auto">
          <a:xfrm>
            <a:off x="1295400" y="533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69" name="Line 13"/>
          <p:cNvSpPr>
            <a:spLocks noChangeShapeType="1"/>
          </p:cNvSpPr>
          <p:nvPr/>
        </p:nvSpPr>
        <p:spPr bwMode="auto">
          <a:xfrm>
            <a:off x="2590800" y="381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70" name="Line 14"/>
          <p:cNvSpPr>
            <a:spLocks noChangeShapeType="1"/>
          </p:cNvSpPr>
          <p:nvPr/>
        </p:nvSpPr>
        <p:spPr bwMode="auto">
          <a:xfrm>
            <a:off x="2590800" y="457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71" name="Line 15"/>
          <p:cNvSpPr>
            <a:spLocks noChangeShapeType="1"/>
          </p:cNvSpPr>
          <p:nvPr/>
        </p:nvSpPr>
        <p:spPr bwMode="auto">
          <a:xfrm>
            <a:off x="2590800" y="533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72" name="Line 16"/>
          <p:cNvSpPr>
            <a:spLocks noChangeShapeType="1"/>
          </p:cNvSpPr>
          <p:nvPr/>
        </p:nvSpPr>
        <p:spPr bwMode="auto">
          <a:xfrm>
            <a:off x="2590800" y="609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73" name="Line 17"/>
          <p:cNvSpPr>
            <a:spLocks noChangeShapeType="1"/>
          </p:cNvSpPr>
          <p:nvPr/>
        </p:nvSpPr>
        <p:spPr bwMode="auto">
          <a:xfrm>
            <a:off x="2590800" y="685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74" name="Line 18"/>
          <p:cNvSpPr>
            <a:spLocks noChangeShapeType="1"/>
          </p:cNvSpPr>
          <p:nvPr/>
        </p:nvSpPr>
        <p:spPr bwMode="auto">
          <a:xfrm>
            <a:off x="2590800" y="762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75" name="Rectangle 19"/>
          <p:cNvSpPr>
            <a:spLocks noChangeArrowheads="1"/>
          </p:cNvSpPr>
          <p:nvPr/>
        </p:nvSpPr>
        <p:spPr bwMode="auto">
          <a:xfrm>
            <a:off x="1676400" y="914400"/>
            <a:ext cx="9144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>
                <a:latin typeface="Times New Roman" pitchFamily="18" charset="0"/>
              </a:rPr>
              <a:t>ADC</a:t>
            </a:r>
          </a:p>
        </p:txBody>
      </p:sp>
      <p:sp>
        <p:nvSpPr>
          <p:cNvPr id="352276" name="Line 20"/>
          <p:cNvSpPr>
            <a:spLocks noChangeShapeType="1"/>
          </p:cNvSpPr>
          <p:nvPr/>
        </p:nvSpPr>
        <p:spPr bwMode="auto">
          <a:xfrm>
            <a:off x="1295400" y="1143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77" name="Line 21"/>
          <p:cNvSpPr>
            <a:spLocks noChangeShapeType="1"/>
          </p:cNvSpPr>
          <p:nvPr/>
        </p:nvSpPr>
        <p:spPr bwMode="auto">
          <a:xfrm>
            <a:off x="2590800" y="990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78" name="Line 22"/>
          <p:cNvSpPr>
            <a:spLocks noChangeShapeType="1"/>
          </p:cNvSpPr>
          <p:nvPr/>
        </p:nvSpPr>
        <p:spPr bwMode="auto">
          <a:xfrm>
            <a:off x="2590800" y="1066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79" name="Line 23"/>
          <p:cNvSpPr>
            <a:spLocks noChangeShapeType="1"/>
          </p:cNvSpPr>
          <p:nvPr/>
        </p:nvSpPr>
        <p:spPr bwMode="auto">
          <a:xfrm>
            <a:off x="2590800" y="1143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80" name="Line 24"/>
          <p:cNvSpPr>
            <a:spLocks noChangeShapeType="1"/>
          </p:cNvSpPr>
          <p:nvPr/>
        </p:nvSpPr>
        <p:spPr bwMode="auto">
          <a:xfrm>
            <a:off x="2590800" y="1219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81" name="Line 25"/>
          <p:cNvSpPr>
            <a:spLocks noChangeShapeType="1"/>
          </p:cNvSpPr>
          <p:nvPr/>
        </p:nvSpPr>
        <p:spPr bwMode="auto">
          <a:xfrm>
            <a:off x="2590800" y="1295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82" name="Line 26"/>
          <p:cNvSpPr>
            <a:spLocks noChangeShapeType="1"/>
          </p:cNvSpPr>
          <p:nvPr/>
        </p:nvSpPr>
        <p:spPr bwMode="auto">
          <a:xfrm>
            <a:off x="2590800" y="1371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83" name="Rectangle 27"/>
          <p:cNvSpPr>
            <a:spLocks noChangeArrowheads="1"/>
          </p:cNvSpPr>
          <p:nvPr/>
        </p:nvSpPr>
        <p:spPr bwMode="auto">
          <a:xfrm>
            <a:off x="1676400" y="1524000"/>
            <a:ext cx="9144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>
                <a:latin typeface="Times New Roman" pitchFamily="18" charset="0"/>
              </a:rPr>
              <a:t>ADC</a:t>
            </a:r>
          </a:p>
        </p:txBody>
      </p:sp>
      <p:sp>
        <p:nvSpPr>
          <p:cNvPr id="352284" name="Line 28"/>
          <p:cNvSpPr>
            <a:spLocks noChangeShapeType="1"/>
          </p:cNvSpPr>
          <p:nvPr/>
        </p:nvSpPr>
        <p:spPr bwMode="auto">
          <a:xfrm>
            <a:off x="1295400" y="1752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85" name="Line 29"/>
          <p:cNvSpPr>
            <a:spLocks noChangeShapeType="1"/>
          </p:cNvSpPr>
          <p:nvPr/>
        </p:nvSpPr>
        <p:spPr bwMode="auto">
          <a:xfrm>
            <a:off x="2590800" y="1600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86" name="Line 30"/>
          <p:cNvSpPr>
            <a:spLocks noChangeShapeType="1"/>
          </p:cNvSpPr>
          <p:nvPr/>
        </p:nvSpPr>
        <p:spPr bwMode="auto">
          <a:xfrm>
            <a:off x="2590800" y="1676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87" name="Line 31"/>
          <p:cNvSpPr>
            <a:spLocks noChangeShapeType="1"/>
          </p:cNvSpPr>
          <p:nvPr/>
        </p:nvSpPr>
        <p:spPr bwMode="auto">
          <a:xfrm>
            <a:off x="2590800" y="1752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88" name="Line 32"/>
          <p:cNvSpPr>
            <a:spLocks noChangeShapeType="1"/>
          </p:cNvSpPr>
          <p:nvPr/>
        </p:nvSpPr>
        <p:spPr bwMode="auto">
          <a:xfrm>
            <a:off x="2590800" y="1828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89" name="Line 33"/>
          <p:cNvSpPr>
            <a:spLocks noChangeShapeType="1"/>
          </p:cNvSpPr>
          <p:nvPr/>
        </p:nvSpPr>
        <p:spPr bwMode="auto">
          <a:xfrm>
            <a:off x="25908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90" name="Line 34"/>
          <p:cNvSpPr>
            <a:spLocks noChangeShapeType="1"/>
          </p:cNvSpPr>
          <p:nvPr/>
        </p:nvSpPr>
        <p:spPr bwMode="auto">
          <a:xfrm>
            <a:off x="2590800" y="1981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91" name="Rectangle 35"/>
          <p:cNvSpPr>
            <a:spLocks noChangeArrowheads="1"/>
          </p:cNvSpPr>
          <p:nvPr/>
        </p:nvSpPr>
        <p:spPr bwMode="auto">
          <a:xfrm>
            <a:off x="1676400" y="2133600"/>
            <a:ext cx="9144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>
                <a:latin typeface="Times New Roman" pitchFamily="18" charset="0"/>
              </a:rPr>
              <a:t>ADC</a:t>
            </a:r>
          </a:p>
        </p:txBody>
      </p:sp>
      <p:sp>
        <p:nvSpPr>
          <p:cNvPr id="352292" name="Line 36"/>
          <p:cNvSpPr>
            <a:spLocks noChangeShapeType="1"/>
          </p:cNvSpPr>
          <p:nvPr/>
        </p:nvSpPr>
        <p:spPr bwMode="auto">
          <a:xfrm>
            <a:off x="1295400" y="2362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93" name="Line 37"/>
          <p:cNvSpPr>
            <a:spLocks noChangeShapeType="1"/>
          </p:cNvSpPr>
          <p:nvPr/>
        </p:nvSpPr>
        <p:spPr bwMode="auto">
          <a:xfrm>
            <a:off x="2590800" y="220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94" name="Line 38"/>
          <p:cNvSpPr>
            <a:spLocks noChangeShapeType="1"/>
          </p:cNvSpPr>
          <p:nvPr/>
        </p:nvSpPr>
        <p:spPr bwMode="auto">
          <a:xfrm>
            <a:off x="2590800" y="2286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95" name="Line 39"/>
          <p:cNvSpPr>
            <a:spLocks noChangeShapeType="1"/>
          </p:cNvSpPr>
          <p:nvPr/>
        </p:nvSpPr>
        <p:spPr bwMode="auto">
          <a:xfrm>
            <a:off x="2590800" y="2362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96" name="Line 40"/>
          <p:cNvSpPr>
            <a:spLocks noChangeShapeType="1"/>
          </p:cNvSpPr>
          <p:nvPr/>
        </p:nvSpPr>
        <p:spPr bwMode="auto">
          <a:xfrm>
            <a:off x="2590800" y="2438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97" name="Line 41"/>
          <p:cNvSpPr>
            <a:spLocks noChangeShapeType="1"/>
          </p:cNvSpPr>
          <p:nvPr/>
        </p:nvSpPr>
        <p:spPr bwMode="auto">
          <a:xfrm>
            <a:off x="2590800" y="2514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98" name="Line 42"/>
          <p:cNvSpPr>
            <a:spLocks noChangeShapeType="1"/>
          </p:cNvSpPr>
          <p:nvPr/>
        </p:nvSpPr>
        <p:spPr bwMode="auto">
          <a:xfrm>
            <a:off x="2590800" y="2590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99" name="Rectangle 43"/>
          <p:cNvSpPr>
            <a:spLocks noChangeArrowheads="1"/>
          </p:cNvSpPr>
          <p:nvPr/>
        </p:nvSpPr>
        <p:spPr bwMode="auto">
          <a:xfrm>
            <a:off x="2971800" y="2971800"/>
            <a:ext cx="1066800" cy="2667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tIns="0" bIns="0"/>
          <a:lstStyle/>
          <a:p>
            <a:pPr algn="ctr"/>
            <a:r>
              <a:rPr lang="en-US" altLang="en-US" sz="1600">
                <a:latin typeface="Times New Roman" pitchFamily="18" charset="0"/>
              </a:rPr>
              <a:t>FPGA</a:t>
            </a:r>
          </a:p>
        </p:txBody>
      </p:sp>
      <p:sp>
        <p:nvSpPr>
          <p:cNvPr id="352300" name="Oval 44"/>
          <p:cNvSpPr>
            <a:spLocks noChangeArrowheads="1"/>
          </p:cNvSpPr>
          <p:nvPr/>
        </p:nvSpPr>
        <p:spPr bwMode="auto">
          <a:xfrm>
            <a:off x="2895600" y="33909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301" name="Line 45"/>
          <p:cNvSpPr>
            <a:spLocks noChangeShapeType="1"/>
          </p:cNvSpPr>
          <p:nvPr/>
        </p:nvSpPr>
        <p:spPr bwMode="auto">
          <a:xfrm>
            <a:off x="1295400" y="3276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02" name="Line 46"/>
          <p:cNvSpPr>
            <a:spLocks noChangeShapeType="1"/>
          </p:cNvSpPr>
          <p:nvPr/>
        </p:nvSpPr>
        <p:spPr bwMode="auto">
          <a:xfrm>
            <a:off x="2667000" y="3429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03" name="AutoShape 47"/>
          <p:cNvSpPr>
            <a:spLocks noChangeArrowheads="1"/>
          </p:cNvSpPr>
          <p:nvPr/>
        </p:nvSpPr>
        <p:spPr bwMode="auto">
          <a:xfrm rot="5400000">
            <a:off x="2859882" y="3236118"/>
            <a:ext cx="457200" cy="233363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304" name="Rectangle 48"/>
          <p:cNvSpPr>
            <a:spLocks noChangeArrowheads="1"/>
          </p:cNvSpPr>
          <p:nvPr/>
        </p:nvSpPr>
        <p:spPr bwMode="auto">
          <a:xfrm>
            <a:off x="3276600" y="3276600"/>
            <a:ext cx="533400" cy="3048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>
                <a:latin typeface="Times New Roman" pitchFamily="18" charset="0"/>
              </a:rPr>
              <a:t>TDC</a:t>
            </a:r>
          </a:p>
        </p:txBody>
      </p:sp>
      <p:sp>
        <p:nvSpPr>
          <p:cNvPr id="352305" name="Line 49"/>
          <p:cNvSpPr>
            <a:spLocks noChangeShapeType="1"/>
          </p:cNvSpPr>
          <p:nvPr/>
        </p:nvSpPr>
        <p:spPr bwMode="auto">
          <a:xfrm>
            <a:off x="3200400" y="3352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06" name="Line 50"/>
          <p:cNvSpPr>
            <a:spLocks noChangeShapeType="1"/>
          </p:cNvSpPr>
          <p:nvPr/>
        </p:nvSpPr>
        <p:spPr bwMode="auto">
          <a:xfrm>
            <a:off x="3810000" y="3352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07" name="Line 51"/>
          <p:cNvSpPr>
            <a:spLocks noChangeShapeType="1"/>
          </p:cNvSpPr>
          <p:nvPr/>
        </p:nvSpPr>
        <p:spPr bwMode="auto">
          <a:xfrm>
            <a:off x="38100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08" name="Line 52"/>
          <p:cNvSpPr>
            <a:spLocks noChangeShapeType="1"/>
          </p:cNvSpPr>
          <p:nvPr/>
        </p:nvSpPr>
        <p:spPr bwMode="auto">
          <a:xfrm>
            <a:off x="3810000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09" name="Oval 53"/>
          <p:cNvSpPr>
            <a:spLocks noChangeArrowheads="1"/>
          </p:cNvSpPr>
          <p:nvPr/>
        </p:nvSpPr>
        <p:spPr bwMode="auto">
          <a:xfrm>
            <a:off x="2895600" y="40005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310" name="Line 54"/>
          <p:cNvSpPr>
            <a:spLocks noChangeShapeType="1"/>
          </p:cNvSpPr>
          <p:nvPr/>
        </p:nvSpPr>
        <p:spPr bwMode="auto">
          <a:xfrm>
            <a:off x="1295400" y="3886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11" name="Line 55"/>
          <p:cNvSpPr>
            <a:spLocks noChangeShapeType="1"/>
          </p:cNvSpPr>
          <p:nvPr/>
        </p:nvSpPr>
        <p:spPr bwMode="auto">
          <a:xfrm>
            <a:off x="2667000" y="4038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12" name="AutoShape 56"/>
          <p:cNvSpPr>
            <a:spLocks noChangeArrowheads="1"/>
          </p:cNvSpPr>
          <p:nvPr/>
        </p:nvSpPr>
        <p:spPr bwMode="auto">
          <a:xfrm rot="5400000">
            <a:off x="2859882" y="3845718"/>
            <a:ext cx="457200" cy="233363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313" name="Rectangle 57"/>
          <p:cNvSpPr>
            <a:spLocks noChangeArrowheads="1"/>
          </p:cNvSpPr>
          <p:nvPr/>
        </p:nvSpPr>
        <p:spPr bwMode="auto">
          <a:xfrm>
            <a:off x="3276600" y="3886200"/>
            <a:ext cx="533400" cy="3048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>
                <a:latin typeface="Times New Roman" pitchFamily="18" charset="0"/>
              </a:rPr>
              <a:t>TDC</a:t>
            </a:r>
          </a:p>
        </p:txBody>
      </p:sp>
      <p:sp>
        <p:nvSpPr>
          <p:cNvPr id="352314" name="Line 58"/>
          <p:cNvSpPr>
            <a:spLocks noChangeShapeType="1"/>
          </p:cNvSpPr>
          <p:nvPr/>
        </p:nvSpPr>
        <p:spPr bwMode="auto">
          <a:xfrm>
            <a:off x="3200400" y="3962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15" name="Line 59"/>
          <p:cNvSpPr>
            <a:spLocks noChangeShapeType="1"/>
          </p:cNvSpPr>
          <p:nvPr/>
        </p:nvSpPr>
        <p:spPr bwMode="auto">
          <a:xfrm>
            <a:off x="3810000" y="3962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16" name="Line 60"/>
          <p:cNvSpPr>
            <a:spLocks noChangeShapeType="1"/>
          </p:cNvSpPr>
          <p:nvPr/>
        </p:nvSpPr>
        <p:spPr bwMode="auto">
          <a:xfrm>
            <a:off x="3810000" y="4038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17" name="Line 61"/>
          <p:cNvSpPr>
            <a:spLocks noChangeShapeType="1"/>
          </p:cNvSpPr>
          <p:nvPr/>
        </p:nvSpPr>
        <p:spPr bwMode="auto">
          <a:xfrm>
            <a:off x="3810000" y="4114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18" name="Oval 62"/>
          <p:cNvSpPr>
            <a:spLocks noChangeArrowheads="1"/>
          </p:cNvSpPr>
          <p:nvPr/>
        </p:nvSpPr>
        <p:spPr bwMode="auto">
          <a:xfrm>
            <a:off x="2895600" y="46101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319" name="Line 63"/>
          <p:cNvSpPr>
            <a:spLocks noChangeShapeType="1"/>
          </p:cNvSpPr>
          <p:nvPr/>
        </p:nvSpPr>
        <p:spPr bwMode="auto">
          <a:xfrm>
            <a:off x="1295400" y="4495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20" name="Line 64"/>
          <p:cNvSpPr>
            <a:spLocks noChangeShapeType="1"/>
          </p:cNvSpPr>
          <p:nvPr/>
        </p:nvSpPr>
        <p:spPr bwMode="auto">
          <a:xfrm>
            <a:off x="2667000" y="4648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21" name="AutoShape 65"/>
          <p:cNvSpPr>
            <a:spLocks noChangeArrowheads="1"/>
          </p:cNvSpPr>
          <p:nvPr/>
        </p:nvSpPr>
        <p:spPr bwMode="auto">
          <a:xfrm rot="5400000">
            <a:off x="2859882" y="4455318"/>
            <a:ext cx="457200" cy="233363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322" name="Rectangle 66"/>
          <p:cNvSpPr>
            <a:spLocks noChangeArrowheads="1"/>
          </p:cNvSpPr>
          <p:nvPr/>
        </p:nvSpPr>
        <p:spPr bwMode="auto">
          <a:xfrm>
            <a:off x="3276600" y="4495800"/>
            <a:ext cx="533400" cy="3048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>
                <a:latin typeface="Times New Roman" pitchFamily="18" charset="0"/>
              </a:rPr>
              <a:t>TDC</a:t>
            </a:r>
          </a:p>
        </p:txBody>
      </p:sp>
      <p:sp>
        <p:nvSpPr>
          <p:cNvPr id="352323" name="Line 67"/>
          <p:cNvSpPr>
            <a:spLocks noChangeShapeType="1"/>
          </p:cNvSpPr>
          <p:nvPr/>
        </p:nvSpPr>
        <p:spPr bwMode="auto">
          <a:xfrm>
            <a:off x="3200400" y="4572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24" name="Line 68"/>
          <p:cNvSpPr>
            <a:spLocks noChangeShapeType="1"/>
          </p:cNvSpPr>
          <p:nvPr/>
        </p:nvSpPr>
        <p:spPr bwMode="auto">
          <a:xfrm>
            <a:off x="3810000" y="4572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25" name="Line 69"/>
          <p:cNvSpPr>
            <a:spLocks noChangeShapeType="1"/>
          </p:cNvSpPr>
          <p:nvPr/>
        </p:nvSpPr>
        <p:spPr bwMode="auto">
          <a:xfrm>
            <a:off x="3810000" y="4648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26" name="Line 70"/>
          <p:cNvSpPr>
            <a:spLocks noChangeShapeType="1"/>
          </p:cNvSpPr>
          <p:nvPr/>
        </p:nvSpPr>
        <p:spPr bwMode="auto">
          <a:xfrm>
            <a:off x="3810000" y="4724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27" name="Oval 71"/>
          <p:cNvSpPr>
            <a:spLocks noChangeArrowheads="1"/>
          </p:cNvSpPr>
          <p:nvPr/>
        </p:nvSpPr>
        <p:spPr bwMode="auto">
          <a:xfrm>
            <a:off x="2895600" y="52197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328" name="Line 72"/>
          <p:cNvSpPr>
            <a:spLocks noChangeShapeType="1"/>
          </p:cNvSpPr>
          <p:nvPr/>
        </p:nvSpPr>
        <p:spPr bwMode="auto">
          <a:xfrm>
            <a:off x="1295400" y="5105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29" name="Line 73"/>
          <p:cNvSpPr>
            <a:spLocks noChangeShapeType="1"/>
          </p:cNvSpPr>
          <p:nvPr/>
        </p:nvSpPr>
        <p:spPr bwMode="auto">
          <a:xfrm>
            <a:off x="2667000" y="5257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30" name="AutoShape 74"/>
          <p:cNvSpPr>
            <a:spLocks noChangeArrowheads="1"/>
          </p:cNvSpPr>
          <p:nvPr/>
        </p:nvSpPr>
        <p:spPr bwMode="auto">
          <a:xfrm rot="5400000">
            <a:off x="2859882" y="5064918"/>
            <a:ext cx="457200" cy="233363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331" name="Rectangle 75"/>
          <p:cNvSpPr>
            <a:spLocks noChangeArrowheads="1"/>
          </p:cNvSpPr>
          <p:nvPr/>
        </p:nvSpPr>
        <p:spPr bwMode="auto">
          <a:xfrm>
            <a:off x="3276600" y="5105400"/>
            <a:ext cx="533400" cy="3048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>
                <a:latin typeface="Times New Roman" pitchFamily="18" charset="0"/>
              </a:rPr>
              <a:t>TDC</a:t>
            </a:r>
          </a:p>
        </p:txBody>
      </p:sp>
      <p:sp>
        <p:nvSpPr>
          <p:cNvPr id="352332" name="Line 76"/>
          <p:cNvSpPr>
            <a:spLocks noChangeShapeType="1"/>
          </p:cNvSpPr>
          <p:nvPr/>
        </p:nvSpPr>
        <p:spPr bwMode="auto">
          <a:xfrm>
            <a:off x="3200400" y="5181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33" name="Line 77"/>
          <p:cNvSpPr>
            <a:spLocks noChangeShapeType="1"/>
          </p:cNvSpPr>
          <p:nvPr/>
        </p:nvSpPr>
        <p:spPr bwMode="auto">
          <a:xfrm>
            <a:off x="3810000" y="5181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34" name="Line 78"/>
          <p:cNvSpPr>
            <a:spLocks noChangeShapeType="1"/>
          </p:cNvSpPr>
          <p:nvPr/>
        </p:nvSpPr>
        <p:spPr bwMode="auto">
          <a:xfrm>
            <a:off x="3810000" y="5257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35" name="Line 79"/>
          <p:cNvSpPr>
            <a:spLocks noChangeShapeType="1"/>
          </p:cNvSpPr>
          <p:nvPr/>
        </p:nvSpPr>
        <p:spPr bwMode="auto">
          <a:xfrm>
            <a:off x="3810000" y="5334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36" name="AutoShape 80"/>
          <p:cNvSpPr>
            <a:spLocks noChangeArrowheads="1"/>
          </p:cNvSpPr>
          <p:nvPr/>
        </p:nvSpPr>
        <p:spPr bwMode="auto">
          <a:xfrm rot="10800000">
            <a:off x="3048000" y="5486400"/>
            <a:ext cx="533400" cy="157163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337" name="Oval 81"/>
          <p:cNvSpPr>
            <a:spLocks noChangeArrowheads="1"/>
          </p:cNvSpPr>
          <p:nvPr/>
        </p:nvSpPr>
        <p:spPr bwMode="auto">
          <a:xfrm>
            <a:off x="3543300" y="56388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338" name="Line 82"/>
          <p:cNvSpPr>
            <a:spLocks noChangeShapeType="1"/>
          </p:cNvSpPr>
          <p:nvPr/>
        </p:nvSpPr>
        <p:spPr bwMode="auto">
          <a:xfrm>
            <a:off x="2667000" y="34290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39" name="Line 83"/>
          <p:cNvSpPr>
            <a:spLocks noChangeShapeType="1"/>
          </p:cNvSpPr>
          <p:nvPr/>
        </p:nvSpPr>
        <p:spPr bwMode="auto">
          <a:xfrm>
            <a:off x="3276600" y="6248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40" name="Line 84"/>
          <p:cNvSpPr>
            <a:spLocks noChangeShapeType="1"/>
          </p:cNvSpPr>
          <p:nvPr/>
        </p:nvSpPr>
        <p:spPr bwMode="auto">
          <a:xfrm>
            <a:off x="3048000" y="632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41" name="Line 85"/>
          <p:cNvSpPr>
            <a:spLocks noChangeShapeType="1"/>
          </p:cNvSpPr>
          <p:nvPr/>
        </p:nvSpPr>
        <p:spPr bwMode="auto">
          <a:xfrm>
            <a:off x="3352800" y="6248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42" name="Line 86"/>
          <p:cNvSpPr>
            <a:spLocks noChangeShapeType="1"/>
          </p:cNvSpPr>
          <p:nvPr/>
        </p:nvSpPr>
        <p:spPr bwMode="auto">
          <a:xfrm>
            <a:off x="3352800" y="632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43" name="Line 87"/>
          <p:cNvSpPr>
            <a:spLocks noChangeShapeType="1"/>
          </p:cNvSpPr>
          <p:nvPr/>
        </p:nvSpPr>
        <p:spPr bwMode="auto">
          <a:xfrm flipV="1">
            <a:off x="3048000" y="563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44" name="Line 88"/>
          <p:cNvSpPr>
            <a:spLocks noChangeShapeType="1"/>
          </p:cNvSpPr>
          <p:nvPr/>
        </p:nvSpPr>
        <p:spPr bwMode="auto">
          <a:xfrm>
            <a:off x="3048000" y="6096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45" name="Line 89"/>
          <p:cNvSpPr>
            <a:spLocks noChangeShapeType="1"/>
          </p:cNvSpPr>
          <p:nvPr/>
        </p:nvSpPr>
        <p:spPr bwMode="auto">
          <a:xfrm>
            <a:off x="3581400" y="6096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2346" name="Group 90"/>
          <p:cNvGrpSpPr>
            <a:grpSpLocks/>
          </p:cNvGrpSpPr>
          <p:nvPr/>
        </p:nvGrpSpPr>
        <p:grpSpPr bwMode="auto">
          <a:xfrm>
            <a:off x="2971800" y="5791200"/>
            <a:ext cx="76200" cy="304800"/>
            <a:chOff x="1248" y="3648"/>
            <a:chExt cx="48" cy="192"/>
          </a:xfrm>
        </p:grpSpPr>
        <p:sp>
          <p:nvSpPr>
            <p:cNvPr id="352347" name="Line 91"/>
            <p:cNvSpPr>
              <a:spLocks noChangeShapeType="1"/>
            </p:cNvSpPr>
            <p:nvPr/>
          </p:nvSpPr>
          <p:spPr bwMode="auto">
            <a:xfrm flipH="1">
              <a:off x="1248" y="364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348" name="Line 92"/>
            <p:cNvSpPr>
              <a:spLocks noChangeShapeType="1"/>
            </p:cNvSpPr>
            <p:nvPr/>
          </p:nvSpPr>
          <p:spPr bwMode="auto">
            <a:xfrm>
              <a:off x="1248" y="369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349" name="Line 93"/>
            <p:cNvSpPr>
              <a:spLocks noChangeShapeType="1"/>
            </p:cNvSpPr>
            <p:nvPr/>
          </p:nvSpPr>
          <p:spPr bwMode="auto">
            <a:xfrm flipH="1">
              <a:off x="1248" y="374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350" name="Line 94"/>
            <p:cNvSpPr>
              <a:spLocks noChangeShapeType="1"/>
            </p:cNvSpPr>
            <p:nvPr/>
          </p:nvSpPr>
          <p:spPr bwMode="auto">
            <a:xfrm>
              <a:off x="1248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2351" name="Group 95"/>
          <p:cNvGrpSpPr>
            <a:grpSpLocks/>
          </p:cNvGrpSpPr>
          <p:nvPr/>
        </p:nvGrpSpPr>
        <p:grpSpPr bwMode="auto">
          <a:xfrm>
            <a:off x="3505200" y="5791200"/>
            <a:ext cx="76200" cy="304800"/>
            <a:chOff x="1248" y="3648"/>
            <a:chExt cx="48" cy="192"/>
          </a:xfrm>
        </p:grpSpPr>
        <p:sp>
          <p:nvSpPr>
            <p:cNvPr id="352352" name="Line 96"/>
            <p:cNvSpPr>
              <a:spLocks noChangeShapeType="1"/>
            </p:cNvSpPr>
            <p:nvPr/>
          </p:nvSpPr>
          <p:spPr bwMode="auto">
            <a:xfrm flipH="1">
              <a:off x="1248" y="364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353" name="Line 97"/>
            <p:cNvSpPr>
              <a:spLocks noChangeShapeType="1"/>
            </p:cNvSpPr>
            <p:nvPr/>
          </p:nvSpPr>
          <p:spPr bwMode="auto">
            <a:xfrm>
              <a:off x="1248" y="369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354" name="Line 98"/>
            <p:cNvSpPr>
              <a:spLocks noChangeShapeType="1"/>
            </p:cNvSpPr>
            <p:nvPr/>
          </p:nvSpPr>
          <p:spPr bwMode="auto">
            <a:xfrm flipH="1">
              <a:off x="1248" y="374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355" name="Line 99"/>
            <p:cNvSpPr>
              <a:spLocks noChangeShapeType="1"/>
            </p:cNvSpPr>
            <p:nvPr/>
          </p:nvSpPr>
          <p:spPr bwMode="auto">
            <a:xfrm>
              <a:off x="1248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2356" name="Group 100"/>
          <p:cNvGrpSpPr>
            <a:grpSpLocks/>
          </p:cNvGrpSpPr>
          <p:nvPr/>
        </p:nvGrpSpPr>
        <p:grpSpPr bwMode="auto">
          <a:xfrm rot="-5400000">
            <a:off x="3314700" y="6438900"/>
            <a:ext cx="76200" cy="304800"/>
            <a:chOff x="1248" y="3648"/>
            <a:chExt cx="48" cy="192"/>
          </a:xfrm>
        </p:grpSpPr>
        <p:sp>
          <p:nvSpPr>
            <p:cNvPr id="352357" name="Line 101"/>
            <p:cNvSpPr>
              <a:spLocks noChangeShapeType="1"/>
            </p:cNvSpPr>
            <p:nvPr/>
          </p:nvSpPr>
          <p:spPr bwMode="auto">
            <a:xfrm flipH="1">
              <a:off x="1248" y="364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358" name="Line 102"/>
            <p:cNvSpPr>
              <a:spLocks noChangeShapeType="1"/>
            </p:cNvSpPr>
            <p:nvPr/>
          </p:nvSpPr>
          <p:spPr bwMode="auto">
            <a:xfrm>
              <a:off x="1248" y="369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359" name="Line 103"/>
            <p:cNvSpPr>
              <a:spLocks noChangeShapeType="1"/>
            </p:cNvSpPr>
            <p:nvPr/>
          </p:nvSpPr>
          <p:spPr bwMode="auto">
            <a:xfrm flipH="1">
              <a:off x="1248" y="374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360" name="Line 104"/>
            <p:cNvSpPr>
              <a:spLocks noChangeShapeType="1"/>
            </p:cNvSpPr>
            <p:nvPr/>
          </p:nvSpPr>
          <p:spPr bwMode="auto">
            <a:xfrm>
              <a:off x="1248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2361" name="Line 105"/>
          <p:cNvSpPr>
            <a:spLocks noChangeShapeType="1"/>
          </p:cNvSpPr>
          <p:nvPr/>
        </p:nvSpPr>
        <p:spPr bwMode="auto">
          <a:xfrm>
            <a:off x="3505200" y="6553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62" name="Line 106"/>
          <p:cNvSpPr>
            <a:spLocks noChangeShapeType="1"/>
          </p:cNvSpPr>
          <p:nvPr/>
        </p:nvSpPr>
        <p:spPr bwMode="auto">
          <a:xfrm>
            <a:off x="2667000" y="6553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63" name="Line 107"/>
          <p:cNvSpPr>
            <a:spLocks noChangeShapeType="1"/>
          </p:cNvSpPr>
          <p:nvPr/>
        </p:nvSpPr>
        <p:spPr bwMode="auto">
          <a:xfrm>
            <a:off x="3581400" y="5715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64" name="Text Box 108"/>
          <p:cNvSpPr txBox="1">
            <a:spLocks noChangeArrowheads="1"/>
          </p:cNvSpPr>
          <p:nvPr/>
        </p:nvSpPr>
        <p:spPr bwMode="auto">
          <a:xfrm>
            <a:off x="2819400" y="5867400"/>
            <a:ext cx="1778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200">
                <a:latin typeface="Times New Roman" pitchFamily="18" charset="0"/>
              </a:rPr>
              <a:t>R1</a:t>
            </a:r>
          </a:p>
        </p:txBody>
      </p:sp>
      <p:sp>
        <p:nvSpPr>
          <p:cNvPr id="352365" name="Text Box 109"/>
          <p:cNvSpPr txBox="1">
            <a:spLocks noChangeArrowheads="1"/>
          </p:cNvSpPr>
          <p:nvPr/>
        </p:nvSpPr>
        <p:spPr bwMode="auto">
          <a:xfrm>
            <a:off x="3657600" y="5867400"/>
            <a:ext cx="1778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200">
                <a:latin typeface="Times New Roman" pitchFamily="18" charset="0"/>
              </a:rPr>
              <a:t>R1</a:t>
            </a:r>
          </a:p>
        </p:txBody>
      </p:sp>
      <p:sp>
        <p:nvSpPr>
          <p:cNvPr id="352366" name="Text Box 110"/>
          <p:cNvSpPr txBox="1">
            <a:spLocks noChangeArrowheads="1"/>
          </p:cNvSpPr>
          <p:nvPr/>
        </p:nvSpPr>
        <p:spPr bwMode="auto">
          <a:xfrm>
            <a:off x="3657600" y="6172200"/>
            <a:ext cx="101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200">
                <a:latin typeface="Times New Roman" pitchFamily="18" charset="0"/>
              </a:rPr>
              <a:t>C</a:t>
            </a:r>
          </a:p>
        </p:txBody>
      </p:sp>
      <p:sp>
        <p:nvSpPr>
          <p:cNvPr id="352367" name="Text Box 111"/>
          <p:cNvSpPr txBox="1">
            <a:spLocks noChangeArrowheads="1"/>
          </p:cNvSpPr>
          <p:nvPr/>
        </p:nvSpPr>
        <p:spPr bwMode="auto">
          <a:xfrm>
            <a:off x="3657600" y="6477000"/>
            <a:ext cx="1778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200">
                <a:latin typeface="Times New Roman" pitchFamily="18" charset="0"/>
              </a:rPr>
              <a:t>R2</a:t>
            </a:r>
          </a:p>
        </p:txBody>
      </p:sp>
      <p:sp>
        <p:nvSpPr>
          <p:cNvPr id="352368" name="Rectangle 112"/>
          <p:cNvSpPr>
            <a:spLocks noChangeArrowheads="1"/>
          </p:cNvSpPr>
          <p:nvPr/>
        </p:nvSpPr>
        <p:spPr bwMode="auto">
          <a:xfrm>
            <a:off x="2971800" y="152400"/>
            <a:ext cx="1066800" cy="2667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tIns="0" bIns="0"/>
          <a:lstStyle/>
          <a:p>
            <a:pPr algn="ctr"/>
            <a:r>
              <a:rPr lang="en-US" altLang="en-US" sz="1600">
                <a:latin typeface="Times New Roman" pitchFamily="18" charset="0"/>
              </a:rPr>
              <a:t>FPGA</a:t>
            </a:r>
          </a:p>
        </p:txBody>
      </p:sp>
      <p:sp>
        <p:nvSpPr>
          <p:cNvPr id="352369" name="Line 113"/>
          <p:cNvSpPr>
            <a:spLocks noChangeShapeType="1"/>
          </p:cNvSpPr>
          <p:nvPr/>
        </p:nvSpPr>
        <p:spPr bwMode="auto">
          <a:xfrm>
            <a:off x="152400" y="533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70" name="Line 114"/>
          <p:cNvSpPr>
            <a:spLocks noChangeShapeType="1"/>
          </p:cNvSpPr>
          <p:nvPr/>
        </p:nvSpPr>
        <p:spPr bwMode="auto">
          <a:xfrm>
            <a:off x="152400" y="1143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71" name="Line 115"/>
          <p:cNvSpPr>
            <a:spLocks noChangeShapeType="1"/>
          </p:cNvSpPr>
          <p:nvPr/>
        </p:nvSpPr>
        <p:spPr bwMode="auto">
          <a:xfrm>
            <a:off x="152400" y="1752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72" name="Line 116"/>
          <p:cNvSpPr>
            <a:spLocks noChangeShapeType="1"/>
          </p:cNvSpPr>
          <p:nvPr/>
        </p:nvSpPr>
        <p:spPr bwMode="auto">
          <a:xfrm>
            <a:off x="152400" y="2362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73" name="Line 117"/>
          <p:cNvSpPr>
            <a:spLocks noChangeShapeType="1"/>
          </p:cNvSpPr>
          <p:nvPr/>
        </p:nvSpPr>
        <p:spPr bwMode="auto">
          <a:xfrm>
            <a:off x="1524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74" name="Line 118"/>
          <p:cNvSpPr>
            <a:spLocks noChangeShapeType="1"/>
          </p:cNvSpPr>
          <p:nvPr/>
        </p:nvSpPr>
        <p:spPr bwMode="auto">
          <a:xfrm>
            <a:off x="152400" y="3962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75" name="Line 119"/>
          <p:cNvSpPr>
            <a:spLocks noChangeShapeType="1"/>
          </p:cNvSpPr>
          <p:nvPr/>
        </p:nvSpPr>
        <p:spPr bwMode="auto">
          <a:xfrm>
            <a:off x="152400" y="4572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76" name="Line 120"/>
          <p:cNvSpPr>
            <a:spLocks noChangeShapeType="1"/>
          </p:cNvSpPr>
          <p:nvPr/>
        </p:nvSpPr>
        <p:spPr bwMode="auto">
          <a:xfrm>
            <a:off x="152400" y="5181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77" name="Arc 121"/>
          <p:cNvSpPr>
            <a:spLocks/>
          </p:cNvSpPr>
          <p:nvPr/>
        </p:nvSpPr>
        <p:spPr bwMode="auto">
          <a:xfrm rot="-5400000">
            <a:off x="1409700" y="6057900"/>
            <a:ext cx="2286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378" name="Arc 122"/>
          <p:cNvSpPr>
            <a:spLocks/>
          </p:cNvSpPr>
          <p:nvPr/>
        </p:nvSpPr>
        <p:spPr bwMode="auto">
          <a:xfrm rot="5400000" flipV="1">
            <a:off x="1714500" y="6057900"/>
            <a:ext cx="2286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379" name="Arc 123"/>
          <p:cNvSpPr>
            <a:spLocks/>
          </p:cNvSpPr>
          <p:nvPr/>
        </p:nvSpPr>
        <p:spPr bwMode="auto">
          <a:xfrm rot="-5400000">
            <a:off x="2019300" y="6057900"/>
            <a:ext cx="2286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380" name="Arc 124"/>
          <p:cNvSpPr>
            <a:spLocks/>
          </p:cNvSpPr>
          <p:nvPr/>
        </p:nvSpPr>
        <p:spPr bwMode="auto">
          <a:xfrm rot="5400000" flipV="1">
            <a:off x="2324100" y="6057900"/>
            <a:ext cx="2286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381" name="Text Box 125"/>
          <p:cNvSpPr txBox="1">
            <a:spLocks noChangeArrowheads="1"/>
          </p:cNvSpPr>
          <p:nvPr/>
        </p:nvSpPr>
        <p:spPr bwMode="auto">
          <a:xfrm>
            <a:off x="2286000" y="5791200"/>
            <a:ext cx="296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200">
                <a:latin typeface="Times New Roman" pitchFamily="18" charset="0"/>
              </a:rPr>
              <a:t>V</a:t>
            </a:r>
            <a:r>
              <a:rPr lang="en-US" altLang="en-US" sz="1200" baseline="-25000">
                <a:latin typeface="Times New Roman" pitchFamily="18" charset="0"/>
              </a:rPr>
              <a:t>REF</a:t>
            </a:r>
          </a:p>
        </p:txBody>
      </p:sp>
      <p:sp>
        <p:nvSpPr>
          <p:cNvPr id="352382" name="Line 126"/>
          <p:cNvSpPr>
            <a:spLocks noChangeShapeType="1"/>
          </p:cNvSpPr>
          <p:nvPr/>
        </p:nvSpPr>
        <p:spPr bwMode="auto">
          <a:xfrm>
            <a:off x="1600200" y="152400"/>
            <a:ext cx="1066800" cy="2667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83" name="Line 127"/>
          <p:cNvSpPr>
            <a:spLocks noChangeShapeType="1"/>
          </p:cNvSpPr>
          <p:nvPr/>
        </p:nvSpPr>
        <p:spPr bwMode="auto">
          <a:xfrm flipH="1">
            <a:off x="1600200" y="152400"/>
            <a:ext cx="1066800" cy="2667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84" name="Rectangle 128"/>
          <p:cNvSpPr>
            <a:spLocks noChangeArrowheads="1"/>
          </p:cNvSpPr>
          <p:nvPr/>
        </p:nvSpPr>
        <p:spPr bwMode="auto">
          <a:xfrm>
            <a:off x="4419600" y="1447800"/>
            <a:ext cx="4572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900">
                <a:solidFill>
                  <a:srgbClr val="0000FF"/>
                </a:solidFill>
              </a:rPr>
              <a:t>Analog signals from AMP &amp; Shapers are directly fed to FPGA pins.</a:t>
            </a:r>
          </a:p>
          <a:p>
            <a:r>
              <a:rPr lang="en-US" altLang="en-US" sz="1900">
                <a:solidFill>
                  <a:srgbClr val="0000FF"/>
                </a:solidFill>
              </a:rPr>
              <a:t>FPGA outputs and passive RC network are used to generate ramping reference voltage V</a:t>
            </a:r>
            <a:r>
              <a:rPr lang="en-US" altLang="en-US" sz="1900" baseline="-25000">
                <a:solidFill>
                  <a:srgbClr val="0000FF"/>
                </a:solidFill>
              </a:rPr>
              <a:t>REF</a:t>
            </a:r>
            <a:r>
              <a:rPr lang="en-US" altLang="en-US" sz="1900">
                <a:solidFill>
                  <a:srgbClr val="0000FF"/>
                </a:solidFill>
              </a:rPr>
              <a:t>.</a:t>
            </a:r>
          </a:p>
          <a:p>
            <a:r>
              <a:rPr lang="en-US" altLang="en-US" sz="1900">
                <a:solidFill>
                  <a:srgbClr val="0000FF"/>
                </a:solidFill>
              </a:rPr>
              <a:t>The input voltages and V</a:t>
            </a:r>
            <a:r>
              <a:rPr lang="en-US" altLang="en-US" sz="1900" baseline="-25000">
                <a:solidFill>
                  <a:srgbClr val="0000FF"/>
                </a:solidFill>
              </a:rPr>
              <a:t>REF</a:t>
            </a:r>
            <a:r>
              <a:rPr lang="en-US" altLang="en-US" sz="1900">
                <a:solidFill>
                  <a:srgbClr val="0000FF"/>
                </a:solidFill>
              </a:rPr>
              <a:t> are compared using FPGA differential input receivers.</a:t>
            </a:r>
          </a:p>
          <a:p>
            <a:r>
              <a:rPr lang="en-US" altLang="en-US" sz="1900">
                <a:solidFill>
                  <a:srgbClr val="0000FF"/>
                </a:solidFill>
              </a:rPr>
              <a:t>The times of transitions representing input voltage values are digitized by TDC blocks in FPGA. </a:t>
            </a:r>
          </a:p>
        </p:txBody>
      </p:sp>
      <p:sp>
        <p:nvSpPr>
          <p:cNvPr id="352385" name="Arc 129"/>
          <p:cNvSpPr>
            <a:spLocks/>
          </p:cNvSpPr>
          <p:nvPr/>
        </p:nvSpPr>
        <p:spPr bwMode="auto">
          <a:xfrm rot="-5400000">
            <a:off x="4953000" y="5410200"/>
            <a:ext cx="609600" cy="1066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386" name="Arc 130"/>
          <p:cNvSpPr>
            <a:spLocks/>
          </p:cNvSpPr>
          <p:nvPr/>
        </p:nvSpPr>
        <p:spPr bwMode="auto">
          <a:xfrm rot="5400000" flipV="1">
            <a:off x="6019800" y="5410200"/>
            <a:ext cx="609600" cy="1066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387" name="Arc 131"/>
          <p:cNvSpPr>
            <a:spLocks/>
          </p:cNvSpPr>
          <p:nvPr/>
        </p:nvSpPr>
        <p:spPr bwMode="auto">
          <a:xfrm rot="-5400000">
            <a:off x="7086600" y="5410200"/>
            <a:ext cx="609600" cy="1066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388" name="Arc 132"/>
          <p:cNvSpPr>
            <a:spLocks/>
          </p:cNvSpPr>
          <p:nvPr/>
        </p:nvSpPr>
        <p:spPr bwMode="auto">
          <a:xfrm rot="5400000" flipV="1">
            <a:off x="8153400" y="5410200"/>
            <a:ext cx="609600" cy="1066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389" name="Arc 133"/>
          <p:cNvSpPr>
            <a:spLocks/>
          </p:cNvSpPr>
          <p:nvPr/>
        </p:nvSpPr>
        <p:spPr bwMode="auto">
          <a:xfrm rot="5400000" flipV="1">
            <a:off x="6516688" y="3694112"/>
            <a:ext cx="609600" cy="4194175"/>
          </a:xfrm>
          <a:custGeom>
            <a:avLst/>
            <a:gdLst>
              <a:gd name="G0" fmla="+- 0 0 0"/>
              <a:gd name="G1" fmla="+- 20040 0 0"/>
              <a:gd name="G2" fmla="+- 21600 0 0"/>
              <a:gd name="T0" fmla="*/ 8059 w 21600"/>
              <a:gd name="T1" fmla="*/ 0 h 20040"/>
              <a:gd name="T2" fmla="*/ 21600 w 21600"/>
              <a:gd name="T3" fmla="*/ 20040 h 20040"/>
              <a:gd name="T4" fmla="*/ 0 w 21600"/>
              <a:gd name="T5" fmla="*/ 20040 h 20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040" fill="none" extrusionOk="0">
                <a:moveTo>
                  <a:pt x="8059" y="-1"/>
                </a:moveTo>
                <a:cubicBezTo>
                  <a:pt x="16240" y="3289"/>
                  <a:pt x="21600" y="11222"/>
                  <a:pt x="21600" y="20040"/>
                </a:cubicBezTo>
              </a:path>
              <a:path w="21600" h="20040" stroke="0" extrusionOk="0">
                <a:moveTo>
                  <a:pt x="8059" y="-1"/>
                </a:moveTo>
                <a:cubicBezTo>
                  <a:pt x="16240" y="3289"/>
                  <a:pt x="21600" y="11222"/>
                  <a:pt x="21600" y="20040"/>
                </a:cubicBezTo>
                <a:lnTo>
                  <a:pt x="0" y="2004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390" name="Line 134"/>
          <p:cNvSpPr>
            <a:spLocks noChangeShapeType="1"/>
          </p:cNvSpPr>
          <p:nvPr/>
        </p:nvSpPr>
        <p:spPr bwMode="auto">
          <a:xfrm>
            <a:off x="50292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91" name="Line 135"/>
          <p:cNvSpPr>
            <a:spLocks noChangeShapeType="1"/>
          </p:cNvSpPr>
          <p:nvPr/>
        </p:nvSpPr>
        <p:spPr bwMode="auto">
          <a:xfrm>
            <a:off x="5943600" y="5943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92" name="Line 136"/>
          <p:cNvSpPr>
            <a:spLocks noChangeShapeType="1"/>
          </p:cNvSpPr>
          <p:nvPr/>
        </p:nvSpPr>
        <p:spPr bwMode="auto">
          <a:xfrm>
            <a:off x="6934200" y="601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393" name="Line 137"/>
          <p:cNvSpPr>
            <a:spLocks noChangeShapeType="1"/>
          </p:cNvSpPr>
          <p:nvPr/>
        </p:nvSpPr>
        <p:spPr bwMode="auto">
          <a:xfrm>
            <a:off x="8305800" y="6096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2394" name="Group 138"/>
          <p:cNvGrpSpPr>
            <a:grpSpLocks/>
          </p:cNvGrpSpPr>
          <p:nvPr/>
        </p:nvGrpSpPr>
        <p:grpSpPr bwMode="auto">
          <a:xfrm>
            <a:off x="4876800" y="6400800"/>
            <a:ext cx="3492500" cy="274638"/>
            <a:chOff x="3072" y="4032"/>
            <a:chExt cx="2200" cy="173"/>
          </a:xfrm>
        </p:grpSpPr>
        <p:sp>
          <p:nvSpPr>
            <p:cNvPr id="352395" name="Text Box 139"/>
            <p:cNvSpPr txBox="1">
              <a:spLocks noChangeArrowheads="1"/>
            </p:cNvSpPr>
            <p:nvPr/>
          </p:nvSpPr>
          <p:spPr bwMode="auto">
            <a:xfrm>
              <a:off x="3072" y="4032"/>
              <a:ext cx="1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>
                  <a:latin typeface="Times New Roman" pitchFamily="18" charset="0"/>
                </a:rPr>
                <a:t>T</a:t>
              </a:r>
              <a:r>
                <a:rPr lang="en-US" altLang="en-US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52396" name="Text Box 140"/>
            <p:cNvSpPr txBox="1">
              <a:spLocks noChangeArrowheads="1"/>
            </p:cNvSpPr>
            <p:nvPr/>
          </p:nvSpPr>
          <p:spPr bwMode="auto">
            <a:xfrm>
              <a:off x="3653" y="4032"/>
              <a:ext cx="1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>
                  <a:latin typeface="Times New Roman" pitchFamily="18" charset="0"/>
                </a:rPr>
                <a:t>T</a:t>
              </a:r>
              <a:r>
                <a:rPr lang="en-US" altLang="en-US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52397" name="Text Box 141"/>
            <p:cNvSpPr txBox="1">
              <a:spLocks noChangeArrowheads="1"/>
            </p:cNvSpPr>
            <p:nvPr/>
          </p:nvSpPr>
          <p:spPr bwMode="auto">
            <a:xfrm>
              <a:off x="4325" y="4032"/>
              <a:ext cx="1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>
                  <a:latin typeface="Times New Roman" pitchFamily="18" charset="0"/>
                </a:rPr>
                <a:t>T</a:t>
              </a:r>
              <a:r>
                <a:rPr lang="en-US" altLang="en-US" baseline="-25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52398" name="Text Box 142"/>
            <p:cNvSpPr txBox="1">
              <a:spLocks noChangeArrowheads="1"/>
            </p:cNvSpPr>
            <p:nvPr/>
          </p:nvSpPr>
          <p:spPr bwMode="auto">
            <a:xfrm>
              <a:off x="5136" y="4032"/>
              <a:ext cx="1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>
                  <a:latin typeface="Times New Roman" pitchFamily="18" charset="0"/>
                </a:rPr>
                <a:t>T</a:t>
              </a:r>
              <a:r>
                <a:rPr lang="en-US" altLang="en-US" baseline="-25000">
                  <a:latin typeface="Times New Roman" pitchFamily="18" charset="0"/>
                </a:rPr>
                <a:t>4</a:t>
              </a:r>
            </a:p>
          </p:txBody>
        </p:sp>
      </p:grpSp>
      <p:grpSp>
        <p:nvGrpSpPr>
          <p:cNvPr id="352399" name="Group 143"/>
          <p:cNvGrpSpPr>
            <a:grpSpLocks/>
          </p:cNvGrpSpPr>
          <p:nvPr/>
        </p:nvGrpSpPr>
        <p:grpSpPr bwMode="auto">
          <a:xfrm>
            <a:off x="4876800" y="5410200"/>
            <a:ext cx="3594100" cy="579438"/>
            <a:chOff x="3072" y="3408"/>
            <a:chExt cx="2264" cy="365"/>
          </a:xfrm>
        </p:grpSpPr>
        <p:sp>
          <p:nvSpPr>
            <p:cNvPr id="352400" name="Text Box 144"/>
            <p:cNvSpPr txBox="1">
              <a:spLocks noChangeArrowheads="1"/>
            </p:cNvSpPr>
            <p:nvPr/>
          </p:nvSpPr>
          <p:spPr bwMode="auto">
            <a:xfrm>
              <a:off x="3072" y="3408"/>
              <a:ext cx="1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>
                  <a:latin typeface="Times New Roman" pitchFamily="18" charset="0"/>
                </a:rPr>
                <a:t>V</a:t>
              </a:r>
              <a:r>
                <a:rPr lang="en-US" altLang="en-US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52401" name="Text Box 145"/>
            <p:cNvSpPr txBox="1">
              <a:spLocks noChangeArrowheads="1"/>
            </p:cNvSpPr>
            <p:nvPr/>
          </p:nvSpPr>
          <p:spPr bwMode="auto">
            <a:xfrm>
              <a:off x="3696" y="3523"/>
              <a:ext cx="1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>
                  <a:latin typeface="Times New Roman" pitchFamily="18" charset="0"/>
                </a:rPr>
                <a:t>V</a:t>
              </a:r>
              <a:r>
                <a:rPr lang="en-US" altLang="en-US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52402" name="Text Box 146"/>
            <p:cNvSpPr txBox="1">
              <a:spLocks noChangeArrowheads="1"/>
            </p:cNvSpPr>
            <p:nvPr/>
          </p:nvSpPr>
          <p:spPr bwMode="auto">
            <a:xfrm>
              <a:off x="4320" y="3504"/>
              <a:ext cx="1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>
                  <a:latin typeface="Times New Roman" pitchFamily="18" charset="0"/>
                </a:rPr>
                <a:t>V</a:t>
              </a:r>
              <a:r>
                <a:rPr lang="en-US" altLang="en-US" baseline="-25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52403" name="Text Box 147"/>
            <p:cNvSpPr txBox="1">
              <a:spLocks noChangeArrowheads="1"/>
            </p:cNvSpPr>
            <p:nvPr/>
          </p:nvSpPr>
          <p:spPr bwMode="auto">
            <a:xfrm>
              <a:off x="5184" y="3600"/>
              <a:ext cx="1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>
                  <a:latin typeface="Times New Roman" pitchFamily="18" charset="0"/>
                </a:rPr>
                <a:t>V</a:t>
              </a:r>
              <a:r>
                <a:rPr lang="en-US" altLang="en-US" baseline="-25000">
                  <a:latin typeface="Times New Roman" pitchFamily="18" charset="0"/>
                </a:rPr>
                <a:t>4</a:t>
              </a:r>
            </a:p>
          </p:txBody>
        </p:sp>
      </p:grpSp>
      <p:sp>
        <p:nvSpPr>
          <p:cNvPr id="352404" name="Line 148"/>
          <p:cNvSpPr>
            <a:spLocks noChangeShapeType="1"/>
          </p:cNvSpPr>
          <p:nvPr/>
        </p:nvSpPr>
        <p:spPr bwMode="auto">
          <a:xfrm>
            <a:off x="4648200" y="63246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405" name="Line 149"/>
          <p:cNvSpPr>
            <a:spLocks noChangeShapeType="1"/>
          </p:cNvSpPr>
          <p:nvPr/>
        </p:nvSpPr>
        <p:spPr bwMode="auto">
          <a:xfrm>
            <a:off x="4724400" y="5334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406" name="Line 150"/>
          <p:cNvSpPr>
            <a:spLocks noChangeShapeType="1"/>
          </p:cNvSpPr>
          <p:nvPr/>
        </p:nvSpPr>
        <p:spPr bwMode="auto">
          <a:xfrm>
            <a:off x="5791200" y="5334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407" name="Line 151"/>
          <p:cNvSpPr>
            <a:spLocks noChangeShapeType="1"/>
          </p:cNvSpPr>
          <p:nvPr/>
        </p:nvSpPr>
        <p:spPr bwMode="auto">
          <a:xfrm>
            <a:off x="6858000" y="5334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408" name="Line 152"/>
          <p:cNvSpPr>
            <a:spLocks noChangeShapeType="1"/>
          </p:cNvSpPr>
          <p:nvPr/>
        </p:nvSpPr>
        <p:spPr bwMode="auto">
          <a:xfrm>
            <a:off x="7924800" y="5334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2409" name="Group 153"/>
          <p:cNvGrpSpPr>
            <a:grpSpLocks/>
          </p:cNvGrpSpPr>
          <p:nvPr/>
        </p:nvGrpSpPr>
        <p:grpSpPr bwMode="auto">
          <a:xfrm>
            <a:off x="4724400" y="5638800"/>
            <a:ext cx="4267200" cy="609600"/>
            <a:chOff x="3072" y="3648"/>
            <a:chExt cx="2688" cy="384"/>
          </a:xfrm>
        </p:grpSpPr>
        <p:sp>
          <p:nvSpPr>
            <p:cNvPr id="352410" name="Arc 154"/>
            <p:cNvSpPr>
              <a:spLocks/>
            </p:cNvSpPr>
            <p:nvPr/>
          </p:nvSpPr>
          <p:spPr bwMode="auto">
            <a:xfrm rot="-5400000">
              <a:off x="3216" y="3504"/>
              <a:ext cx="384" cy="6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411" name="Arc 155"/>
            <p:cNvSpPr>
              <a:spLocks/>
            </p:cNvSpPr>
            <p:nvPr/>
          </p:nvSpPr>
          <p:spPr bwMode="auto">
            <a:xfrm rot="5400000" flipV="1">
              <a:off x="3888" y="3504"/>
              <a:ext cx="384" cy="6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412" name="Arc 156"/>
            <p:cNvSpPr>
              <a:spLocks/>
            </p:cNvSpPr>
            <p:nvPr/>
          </p:nvSpPr>
          <p:spPr bwMode="auto">
            <a:xfrm rot="-5400000">
              <a:off x="4560" y="3504"/>
              <a:ext cx="384" cy="6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413" name="Arc 157"/>
            <p:cNvSpPr>
              <a:spLocks/>
            </p:cNvSpPr>
            <p:nvPr/>
          </p:nvSpPr>
          <p:spPr bwMode="auto">
            <a:xfrm rot="5400000" flipV="1">
              <a:off x="5232" y="3504"/>
              <a:ext cx="384" cy="67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2414" name="Arc 158"/>
          <p:cNvSpPr>
            <a:spLocks/>
          </p:cNvSpPr>
          <p:nvPr/>
        </p:nvSpPr>
        <p:spPr bwMode="auto">
          <a:xfrm rot="5400000" flipV="1">
            <a:off x="6516688" y="3694112"/>
            <a:ext cx="609600" cy="4194175"/>
          </a:xfrm>
          <a:custGeom>
            <a:avLst/>
            <a:gdLst>
              <a:gd name="G0" fmla="+- 0 0 0"/>
              <a:gd name="G1" fmla="+- 20040 0 0"/>
              <a:gd name="G2" fmla="+- 21600 0 0"/>
              <a:gd name="T0" fmla="*/ 8059 w 21600"/>
              <a:gd name="T1" fmla="*/ 0 h 20040"/>
              <a:gd name="T2" fmla="*/ 21600 w 21600"/>
              <a:gd name="T3" fmla="*/ 20040 h 20040"/>
              <a:gd name="T4" fmla="*/ 0 w 21600"/>
              <a:gd name="T5" fmla="*/ 20040 h 20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040" fill="none" extrusionOk="0">
                <a:moveTo>
                  <a:pt x="8059" y="-1"/>
                </a:moveTo>
                <a:cubicBezTo>
                  <a:pt x="16240" y="3289"/>
                  <a:pt x="21600" y="11222"/>
                  <a:pt x="21600" y="20040"/>
                </a:cubicBezTo>
              </a:path>
              <a:path w="21600" h="20040" stroke="0" extrusionOk="0">
                <a:moveTo>
                  <a:pt x="8059" y="-1"/>
                </a:moveTo>
                <a:cubicBezTo>
                  <a:pt x="16240" y="3289"/>
                  <a:pt x="21600" y="11222"/>
                  <a:pt x="21600" y="20040"/>
                </a:cubicBezTo>
                <a:lnTo>
                  <a:pt x="0" y="20040"/>
                </a:lnTo>
                <a:close/>
              </a:path>
            </a:pathLst>
          </a:cu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2415" name="Group 159"/>
          <p:cNvGrpSpPr>
            <a:grpSpLocks/>
          </p:cNvGrpSpPr>
          <p:nvPr/>
        </p:nvGrpSpPr>
        <p:grpSpPr bwMode="auto">
          <a:xfrm>
            <a:off x="5029200" y="5791200"/>
            <a:ext cx="3276600" cy="533400"/>
            <a:chOff x="3264" y="3744"/>
            <a:chExt cx="2064" cy="336"/>
          </a:xfrm>
        </p:grpSpPr>
        <p:sp>
          <p:nvSpPr>
            <p:cNvPr id="352416" name="Line 160"/>
            <p:cNvSpPr>
              <a:spLocks noChangeShapeType="1"/>
            </p:cNvSpPr>
            <p:nvPr/>
          </p:nvSpPr>
          <p:spPr bwMode="auto">
            <a:xfrm>
              <a:off x="3264" y="3744"/>
              <a:ext cx="0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417" name="Line 161"/>
            <p:cNvSpPr>
              <a:spLocks noChangeShapeType="1"/>
            </p:cNvSpPr>
            <p:nvPr/>
          </p:nvSpPr>
          <p:spPr bwMode="auto">
            <a:xfrm>
              <a:off x="3840" y="384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418" name="Line 162"/>
            <p:cNvSpPr>
              <a:spLocks noChangeShapeType="1"/>
            </p:cNvSpPr>
            <p:nvPr/>
          </p:nvSpPr>
          <p:spPr bwMode="auto">
            <a:xfrm>
              <a:off x="4464" y="3888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419" name="Line 163"/>
            <p:cNvSpPr>
              <a:spLocks noChangeShapeType="1"/>
            </p:cNvSpPr>
            <p:nvPr/>
          </p:nvSpPr>
          <p:spPr bwMode="auto">
            <a:xfrm>
              <a:off x="5328" y="3936"/>
              <a:ext cx="0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2420" name="Group 164"/>
          <p:cNvGrpSpPr>
            <a:grpSpLocks/>
          </p:cNvGrpSpPr>
          <p:nvPr/>
        </p:nvGrpSpPr>
        <p:grpSpPr bwMode="auto">
          <a:xfrm>
            <a:off x="4876800" y="5410200"/>
            <a:ext cx="3594100" cy="579438"/>
            <a:chOff x="3072" y="3408"/>
            <a:chExt cx="2264" cy="365"/>
          </a:xfrm>
        </p:grpSpPr>
        <p:sp>
          <p:nvSpPr>
            <p:cNvPr id="352421" name="Text Box 165"/>
            <p:cNvSpPr txBox="1">
              <a:spLocks noChangeArrowheads="1"/>
            </p:cNvSpPr>
            <p:nvPr/>
          </p:nvSpPr>
          <p:spPr bwMode="auto">
            <a:xfrm>
              <a:off x="3072" y="3408"/>
              <a:ext cx="152" cy="1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>
                  <a:latin typeface="Times New Roman" pitchFamily="18" charset="0"/>
                </a:rPr>
                <a:t>V</a:t>
              </a:r>
              <a:r>
                <a:rPr lang="en-US" altLang="en-US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52422" name="Text Box 166"/>
            <p:cNvSpPr txBox="1">
              <a:spLocks noChangeArrowheads="1"/>
            </p:cNvSpPr>
            <p:nvPr/>
          </p:nvSpPr>
          <p:spPr bwMode="auto">
            <a:xfrm>
              <a:off x="3696" y="3523"/>
              <a:ext cx="152" cy="1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>
                  <a:latin typeface="Times New Roman" pitchFamily="18" charset="0"/>
                </a:rPr>
                <a:t>V</a:t>
              </a:r>
              <a:r>
                <a:rPr lang="en-US" altLang="en-US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52423" name="Text Box 167"/>
            <p:cNvSpPr txBox="1">
              <a:spLocks noChangeArrowheads="1"/>
            </p:cNvSpPr>
            <p:nvPr/>
          </p:nvSpPr>
          <p:spPr bwMode="auto">
            <a:xfrm>
              <a:off x="4320" y="3504"/>
              <a:ext cx="152" cy="1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>
                  <a:latin typeface="Times New Roman" pitchFamily="18" charset="0"/>
                </a:rPr>
                <a:t>V</a:t>
              </a:r>
              <a:r>
                <a:rPr lang="en-US" altLang="en-US" baseline="-25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52424" name="Text Box 168"/>
            <p:cNvSpPr txBox="1">
              <a:spLocks noChangeArrowheads="1"/>
            </p:cNvSpPr>
            <p:nvPr/>
          </p:nvSpPr>
          <p:spPr bwMode="auto">
            <a:xfrm>
              <a:off x="5184" y="3600"/>
              <a:ext cx="152" cy="1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>
                  <a:latin typeface="Times New Roman" pitchFamily="18" charset="0"/>
                </a:rPr>
                <a:t>V</a:t>
              </a:r>
              <a:r>
                <a:rPr lang="en-US" altLang="en-US" baseline="-25000">
                  <a:latin typeface="Times New Roman" pitchFamily="18" charset="0"/>
                </a:rPr>
                <a:t>4</a:t>
              </a:r>
            </a:p>
          </p:txBody>
        </p:sp>
      </p:grpSp>
      <p:grpSp>
        <p:nvGrpSpPr>
          <p:cNvPr id="352425" name="Group 169"/>
          <p:cNvGrpSpPr>
            <a:grpSpLocks/>
          </p:cNvGrpSpPr>
          <p:nvPr/>
        </p:nvGrpSpPr>
        <p:grpSpPr bwMode="auto">
          <a:xfrm>
            <a:off x="4876800" y="6400800"/>
            <a:ext cx="3492500" cy="274638"/>
            <a:chOff x="3072" y="4032"/>
            <a:chExt cx="2200" cy="173"/>
          </a:xfrm>
        </p:grpSpPr>
        <p:sp>
          <p:nvSpPr>
            <p:cNvPr id="352426" name="Text Box 170"/>
            <p:cNvSpPr txBox="1">
              <a:spLocks noChangeArrowheads="1"/>
            </p:cNvSpPr>
            <p:nvPr/>
          </p:nvSpPr>
          <p:spPr bwMode="auto">
            <a:xfrm>
              <a:off x="3072" y="4032"/>
              <a:ext cx="136" cy="1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>
                  <a:latin typeface="Times New Roman" pitchFamily="18" charset="0"/>
                </a:rPr>
                <a:t>T</a:t>
              </a:r>
              <a:r>
                <a:rPr lang="en-US" altLang="en-US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52427" name="Text Box 171"/>
            <p:cNvSpPr txBox="1">
              <a:spLocks noChangeArrowheads="1"/>
            </p:cNvSpPr>
            <p:nvPr/>
          </p:nvSpPr>
          <p:spPr bwMode="auto">
            <a:xfrm>
              <a:off x="3653" y="4032"/>
              <a:ext cx="136" cy="1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>
                  <a:latin typeface="Times New Roman" pitchFamily="18" charset="0"/>
                </a:rPr>
                <a:t>T</a:t>
              </a:r>
              <a:r>
                <a:rPr lang="en-US" altLang="en-US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52428" name="Text Box 172"/>
            <p:cNvSpPr txBox="1">
              <a:spLocks noChangeArrowheads="1"/>
            </p:cNvSpPr>
            <p:nvPr/>
          </p:nvSpPr>
          <p:spPr bwMode="auto">
            <a:xfrm>
              <a:off x="4325" y="4032"/>
              <a:ext cx="136" cy="1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>
                  <a:latin typeface="Times New Roman" pitchFamily="18" charset="0"/>
                </a:rPr>
                <a:t>T</a:t>
              </a:r>
              <a:r>
                <a:rPr lang="en-US" altLang="en-US" baseline="-25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52429" name="Text Box 173"/>
            <p:cNvSpPr txBox="1">
              <a:spLocks noChangeArrowheads="1"/>
            </p:cNvSpPr>
            <p:nvPr/>
          </p:nvSpPr>
          <p:spPr bwMode="auto">
            <a:xfrm>
              <a:off x="5136" y="4032"/>
              <a:ext cx="136" cy="1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>
                  <a:latin typeface="Times New Roman" pitchFamily="18" charset="0"/>
                </a:rPr>
                <a:t>T</a:t>
              </a:r>
              <a:r>
                <a:rPr lang="en-US" altLang="en-US" baseline="-25000">
                  <a:latin typeface="Times New Roman" pitchFamily="18" charset="0"/>
                </a:rPr>
                <a:t>4</a:t>
              </a:r>
            </a:p>
          </p:txBody>
        </p:sp>
      </p:grpSp>
      <p:sp>
        <p:nvSpPr>
          <p:cNvPr id="352430" name="AutoShape 174"/>
          <p:cNvSpPr>
            <a:spLocks noChangeArrowheads="1"/>
          </p:cNvSpPr>
          <p:nvPr/>
        </p:nvSpPr>
        <p:spPr bwMode="auto">
          <a:xfrm>
            <a:off x="76200" y="2895600"/>
            <a:ext cx="4191000" cy="3886200"/>
          </a:xfrm>
          <a:prstGeom prst="roundRect">
            <a:avLst>
              <a:gd name="adj" fmla="val 841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431" name="AutoShape 175"/>
          <p:cNvSpPr>
            <a:spLocks noChangeArrowheads="1"/>
          </p:cNvSpPr>
          <p:nvPr/>
        </p:nvSpPr>
        <p:spPr bwMode="auto">
          <a:xfrm>
            <a:off x="1295400" y="5486400"/>
            <a:ext cx="2743200" cy="1219200"/>
          </a:xfrm>
          <a:prstGeom prst="roundRect">
            <a:avLst>
              <a:gd name="adj" fmla="val 2487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53859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52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5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2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2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2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2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35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2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2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5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5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2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2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382" grpId="0" animBg="1"/>
      <p:bldP spid="352383" grpId="0" animBg="1"/>
      <p:bldP spid="352384" grpId="0" build="p"/>
      <p:bldP spid="352414" grpId="0" animBg="1"/>
      <p:bldP spid="352430" grpId="0" animBg="1"/>
      <p:bldP spid="3524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Oct. 2017, Wu Jinyuan, Fermilab jywu168@fnal.gov</a:t>
            </a:r>
            <a:endParaRPr lang="en-US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Applications of FPGA</a:t>
            </a:r>
            <a:endParaRPr lang="en-US"/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20DA7DE-2EAF-4C57-9B39-6DE5DF74EDF5}" type="slidenum">
              <a:rPr lang="en-US" altLang="en-US">
                <a:latin typeface="Garamond" panose="02020404030301010803" pitchFamily="18" charset="0"/>
              </a:rPr>
              <a:pPr eaLnBrk="1" hangingPunct="1"/>
              <a:t>11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Testing</a:t>
            </a:r>
          </a:p>
        </p:txBody>
      </p:sp>
      <p:sp>
        <p:nvSpPr>
          <p:cNvPr id="19462" name="Rectangle 23"/>
          <p:cNvSpPr>
            <a:spLocks noChangeArrowheads="1"/>
          </p:cNvSpPr>
          <p:nvPr/>
        </p:nvSpPr>
        <p:spPr bwMode="auto">
          <a:xfrm>
            <a:off x="533400" y="54102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en-US" sz="2400" dirty="0" smtClean="0">
                <a:solidFill>
                  <a:srgbClr val="CC9900"/>
                </a:solidFill>
                <a:latin typeface="Times New Roman" panose="02020603050405020304" pitchFamily="18" charset="0"/>
              </a:rPr>
              <a:t>Various tests are performed in </a:t>
            </a:r>
            <a:r>
              <a:rPr lang="en-US" altLang="en-US" sz="2400" dirty="0" err="1" smtClean="0">
                <a:solidFill>
                  <a:srgbClr val="CC9900"/>
                </a:solidFill>
                <a:latin typeface="Times New Roman" panose="02020603050405020304" pitchFamily="18" charset="0"/>
              </a:rPr>
              <a:t>Fermilab</a:t>
            </a:r>
            <a:r>
              <a:rPr lang="en-US" altLang="en-US" sz="2400" dirty="0" smtClean="0">
                <a:solidFill>
                  <a:srgbClr val="CC9900"/>
                </a:solidFill>
                <a:latin typeface="Times New Roman" panose="02020603050405020304" pitchFamily="18" charset="0"/>
              </a:rPr>
              <a:t>, and more to do.</a:t>
            </a:r>
            <a:endParaRPr lang="en-US" altLang="en-US" sz="2400" dirty="0">
              <a:solidFill>
                <a:srgbClr val="CC99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668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1035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Oct. 2017, Wu Jinyuan, Fermilab jywu168@fnal.gov</a:t>
            </a:r>
            <a:endParaRPr lang="en-US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Applications of FPGA</a:t>
            </a:r>
            <a:endParaRPr lang="en-US"/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20DA7DE-2EAF-4C57-9B39-6DE5DF74EDF5}" type="slidenum">
              <a:rPr lang="en-US" altLang="en-US">
                <a:latin typeface="Garamond" panose="02020404030301010803" pitchFamily="18" charset="0"/>
              </a:rPr>
              <a:pPr eaLnBrk="1" hangingPunct="1"/>
              <a:t>12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After Testing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4702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Oct. 2017, Wu Jinyuan, Fermilab jywu168@fnal.gov</a:t>
            </a:r>
            <a:endParaRPr lang="en-US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Applications of FPGA</a:t>
            </a:r>
            <a:endParaRPr lang="en-US"/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20DA7DE-2EAF-4C57-9B39-6DE5DF74EDF5}" type="slidenum">
              <a:rPr lang="en-US" altLang="en-US">
                <a:latin typeface="Garamond" panose="02020404030301010803" pitchFamily="18" charset="0"/>
              </a:rPr>
              <a:pPr eaLnBrk="1" hangingPunct="1"/>
              <a:t>13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Raw Data</a:t>
            </a:r>
          </a:p>
        </p:txBody>
      </p:sp>
      <p:sp>
        <p:nvSpPr>
          <p:cNvPr id="19462" name="Rectangle 23"/>
          <p:cNvSpPr>
            <a:spLocks noChangeArrowheads="1"/>
          </p:cNvSpPr>
          <p:nvPr/>
        </p:nvSpPr>
        <p:spPr bwMode="auto">
          <a:xfrm>
            <a:off x="533400" y="5562600"/>
            <a:ext cx="800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en-US" sz="2400" dirty="0" smtClean="0">
                <a:solidFill>
                  <a:srgbClr val="CC9900"/>
                </a:solidFill>
                <a:latin typeface="Times New Roman" panose="02020603050405020304" pitchFamily="18" charset="0"/>
              </a:rPr>
              <a:t>Data of several pulses from multiple channels</a:t>
            </a:r>
            <a:r>
              <a:rPr lang="en-US" altLang="en-US" sz="2400" dirty="0">
                <a:solidFill>
                  <a:srgbClr val="CC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CC9900"/>
                </a:solidFill>
                <a:latin typeface="Times New Roman" panose="02020603050405020304" pitchFamily="18" charset="0"/>
              </a:rPr>
              <a:t>when FPGA is in the LN.</a:t>
            </a:r>
            <a:endParaRPr lang="en-US" altLang="en-US" sz="2400" dirty="0">
              <a:solidFill>
                <a:srgbClr val="CC99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7580376" cy="42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4428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Oct. 2017, Wu Jinyuan, Fermilab jywu168@fnal.gov</a:t>
            </a:r>
            <a:endParaRPr lang="en-US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Applications of FPGA</a:t>
            </a:r>
            <a:endParaRPr lang="en-US"/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20DA7DE-2EAF-4C57-9B39-6DE5DF74EDF5}" type="slidenum">
              <a:rPr lang="en-US" altLang="en-US">
                <a:latin typeface="Garamond" panose="02020404030301010803" pitchFamily="18" charset="0"/>
              </a:rPr>
              <a:pPr eaLnBrk="1" hangingPunct="1"/>
              <a:t>14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Digitized Waveform</a:t>
            </a:r>
          </a:p>
        </p:txBody>
      </p:sp>
      <p:sp>
        <p:nvSpPr>
          <p:cNvPr id="19462" name="Rectangle 23"/>
          <p:cNvSpPr>
            <a:spLocks noChangeArrowheads="1"/>
          </p:cNvSpPr>
          <p:nvPr/>
        </p:nvSpPr>
        <p:spPr bwMode="auto">
          <a:xfrm>
            <a:off x="533400" y="5715000"/>
            <a:ext cx="800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en-US" sz="2400" dirty="0" smtClean="0">
                <a:solidFill>
                  <a:srgbClr val="CC9900"/>
                </a:solidFill>
                <a:latin typeface="Times New Roman" panose="02020603050405020304" pitchFamily="18" charset="0"/>
              </a:rPr>
              <a:t>Two periods of sine waves are digitized.</a:t>
            </a:r>
            <a:endParaRPr lang="en-US" altLang="en-US" sz="2400" dirty="0">
              <a:solidFill>
                <a:srgbClr val="CC99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7671816" cy="42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2968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ea typeface="ＭＳ Ｐゴシック" pitchFamily="28" charset="-128"/>
              </a:rPr>
              <a:t>Good Design Practice</a:t>
            </a:r>
            <a:r>
              <a:rPr lang="en-US" cap="none" dirty="0" smtClean="0">
                <a:ea typeface="ＭＳ Ｐゴシック" pitchFamily="28" charset="-128"/>
              </a:rPr>
              <a:t>:</a:t>
            </a:r>
            <a:r>
              <a:rPr lang="en-US" cap="none" dirty="0" smtClean="0">
                <a:ea typeface="ＭＳ Ｐゴシック" pitchFamily="28" charset="-128"/>
              </a:rPr>
              <a:t/>
            </a:r>
            <a:br>
              <a:rPr lang="en-US" cap="none" dirty="0" smtClean="0">
                <a:ea typeface="ＭＳ Ｐゴシック" pitchFamily="28" charset="-128"/>
              </a:rPr>
            </a:br>
            <a:r>
              <a:rPr lang="en-US" cap="none" dirty="0" smtClean="0">
                <a:ea typeface="ＭＳ Ｐゴシック" pitchFamily="28" charset="-128"/>
              </a:rPr>
              <a:t>Reduce </a:t>
            </a:r>
            <a:r>
              <a:rPr lang="en-US" cap="none" dirty="0" smtClean="0">
                <a:ea typeface="ＭＳ Ｐゴシック" pitchFamily="28" charset="-128"/>
              </a:rPr>
              <a:t>Clock Frequency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Oct. 2017, Wu Jinyuan, Fermilab jywu168@fnal.gov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Applications of FPGA</a:t>
            </a:r>
            <a:endParaRPr lang="en-US" dirty="0"/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692F84-99FF-4C01-B818-288FE9E73D3C}" type="slidenum">
              <a:rPr lang="en-US" smtClean="0">
                <a:latin typeface="Garamond" pitchFamily="28" charset="0"/>
                <a:ea typeface="ＭＳ Ｐゴシック" pitchFamily="28" charset="-128"/>
              </a:rPr>
              <a:pPr/>
              <a:t>15</a:t>
            </a:fld>
            <a:endParaRPr lang="en-US" smtClean="0">
              <a:latin typeface="Garamond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51391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16"/>
          <p:cNvSpPr>
            <a:spLocks noChangeArrowheads="1"/>
          </p:cNvSpPr>
          <p:nvPr/>
        </p:nvSpPr>
        <p:spPr bwMode="auto">
          <a:xfrm>
            <a:off x="1365139" y="1066800"/>
            <a:ext cx="838201" cy="1676399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smtClean="0">
                <a:latin typeface="+mn-lt"/>
              </a:rPr>
              <a:t>Coarse</a:t>
            </a:r>
          </a:p>
          <a:p>
            <a:r>
              <a:rPr lang="en-US" sz="1400" dirty="0" smtClean="0">
                <a:latin typeface="+mn-lt"/>
              </a:rPr>
              <a:t>Time</a:t>
            </a:r>
          </a:p>
          <a:p>
            <a:r>
              <a:rPr lang="en-US" sz="1400" dirty="0" smtClean="0">
                <a:latin typeface="+mn-lt"/>
              </a:rPr>
              <a:t>Counter</a:t>
            </a:r>
            <a:endParaRPr lang="en-US" sz="1400" dirty="0">
              <a:latin typeface="+mn-lt"/>
            </a:endParaRPr>
          </a:p>
        </p:txBody>
      </p:sp>
      <p:sp>
        <p:nvSpPr>
          <p:cNvPr id="12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Applications of FPGA</a:t>
            </a:r>
            <a:endParaRPr lang="en-US" altLang="en-US"/>
          </a:p>
        </p:txBody>
      </p:sp>
      <p:sp>
        <p:nvSpPr>
          <p:cNvPr id="1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9218-9CD2-4DFB-9B90-83AC3F9BCE4C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712787"/>
          </a:xfrm>
        </p:spPr>
        <p:txBody>
          <a:bodyPr/>
          <a:lstStyle/>
          <a:p>
            <a:r>
              <a:rPr lang="en-US" dirty="0" smtClean="0"/>
              <a:t>Running Counter at Lower Frequency</a:t>
            </a:r>
            <a:endParaRPr lang="en-US" dirty="0"/>
          </a:p>
        </p:txBody>
      </p:sp>
      <p:sp>
        <p:nvSpPr>
          <p:cNvPr id="162" name="Rectangle 40"/>
          <p:cNvSpPr>
            <a:spLocks noChangeArrowheads="1"/>
          </p:cNvSpPr>
          <p:nvPr/>
        </p:nvSpPr>
        <p:spPr bwMode="auto">
          <a:xfrm>
            <a:off x="462258" y="4495800"/>
            <a:ext cx="799594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sz="1600" dirty="0" smtClean="0">
                <a:latin typeface="Times New Roman" charset="0"/>
              </a:rPr>
              <a:t>A counter requires long propagation of signals in a carry chain.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sz="1600" dirty="0" smtClean="0">
                <a:latin typeface="Times New Roman" charset="0"/>
              </a:rPr>
              <a:t>If a counter with large number of bits running at very high frequency, there may not be enough time within a clock period to finish the propagation.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sz="1600" dirty="0" smtClean="0">
                <a:latin typeface="Times New Roman" charset="0"/>
              </a:rPr>
              <a:t>If is possible to run a counter for higher bit with a lower frequency clock while implement the lower bits at higher frequency.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sz="1600" dirty="0" smtClean="0">
                <a:latin typeface="Times New Roman" charset="0"/>
              </a:rPr>
              <a:t>The total power consumption is reduces when a counter is implemented this way.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Oct. 2017, Wu Jinyuan, Fermilab jywu168@fnal.gov</a:t>
            </a:r>
            <a:endParaRPr lang="en-US" dirty="0"/>
          </a:p>
        </p:txBody>
      </p:sp>
      <p:sp>
        <p:nvSpPr>
          <p:cNvPr id="45" name="Line 20"/>
          <p:cNvSpPr>
            <a:spLocks noChangeShapeType="1"/>
          </p:cNvSpPr>
          <p:nvPr/>
        </p:nvSpPr>
        <p:spPr bwMode="auto">
          <a:xfrm flipV="1">
            <a:off x="2203340" y="1523999"/>
            <a:ext cx="452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20"/>
          <p:cNvSpPr>
            <a:spLocks noChangeShapeType="1"/>
          </p:cNvSpPr>
          <p:nvPr/>
        </p:nvSpPr>
        <p:spPr bwMode="auto">
          <a:xfrm flipV="1">
            <a:off x="2203340" y="1676399"/>
            <a:ext cx="452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20"/>
          <p:cNvSpPr>
            <a:spLocks noChangeShapeType="1"/>
          </p:cNvSpPr>
          <p:nvPr/>
        </p:nvSpPr>
        <p:spPr bwMode="auto">
          <a:xfrm flipV="1">
            <a:off x="2203340" y="1828799"/>
            <a:ext cx="452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20"/>
          <p:cNvSpPr>
            <a:spLocks noChangeShapeType="1"/>
          </p:cNvSpPr>
          <p:nvPr/>
        </p:nvSpPr>
        <p:spPr bwMode="auto">
          <a:xfrm flipV="1">
            <a:off x="2203340" y="1981199"/>
            <a:ext cx="452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20"/>
          <p:cNvSpPr>
            <a:spLocks noChangeShapeType="1"/>
          </p:cNvSpPr>
          <p:nvPr/>
        </p:nvSpPr>
        <p:spPr bwMode="auto">
          <a:xfrm flipV="1">
            <a:off x="2203340" y="2133599"/>
            <a:ext cx="452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20"/>
          <p:cNvSpPr>
            <a:spLocks noChangeShapeType="1"/>
          </p:cNvSpPr>
          <p:nvPr/>
        </p:nvSpPr>
        <p:spPr bwMode="auto">
          <a:xfrm flipV="1">
            <a:off x="2203340" y="2285999"/>
            <a:ext cx="452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20"/>
          <p:cNvSpPr>
            <a:spLocks noChangeShapeType="1"/>
          </p:cNvSpPr>
          <p:nvPr/>
        </p:nvSpPr>
        <p:spPr bwMode="auto">
          <a:xfrm flipV="1">
            <a:off x="2203340" y="2438399"/>
            <a:ext cx="452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20"/>
          <p:cNvSpPr>
            <a:spLocks noChangeShapeType="1"/>
          </p:cNvSpPr>
          <p:nvPr/>
        </p:nvSpPr>
        <p:spPr bwMode="auto">
          <a:xfrm flipV="1">
            <a:off x="2203340" y="2590799"/>
            <a:ext cx="452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AutoShape 17"/>
          <p:cNvSpPr>
            <a:spLocks noChangeArrowheads="1"/>
          </p:cNvSpPr>
          <p:nvPr/>
        </p:nvSpPr>
        <p:spPr bwMode="auto">
          <a:xfrm rot="5400000">
            <a:off x="1327040" y="2552699"/>
            <a:ext cx="152400" cy="76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20"/>
          <p:cNvSpPr>
            <a:spLocks noChangeShapeType="1"/>
          </p:cNvSpPr>
          <p:nvPr/>
        </p:nvSpPr>
        <p:spPr bwMode="auto">
          <a:xfrm flipV="1">
            <a:off x="2203340" y="1219199"/>
            <a:ext cx="452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20"/>
          <p:cNvSpPr>
            <a:spLocks noChangeShapeType="1"/>
          </p:cNvSpPr>
          <p:nvPr/>
        </p:nvSpPr>
        <p:spPr bwMode="auto">
          <a:xfrm flipV="1">
            <a:off x="2203340" y="1371599"/>
            <a:ext cx="452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20"/>
          <p:cNvSpPr>
            <a:spLocks noChangeShapeType="1"/>
          </p:cNvSpPr>
          <p:nvPr/>
        </p:nvSpPr>
        <p:spPr bwMode="auto">
          <a:xfrm flipV="1">
            <a:off x="907940" y="2590799"/>
            <a:ext cx="452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Line 20"/>
          <p:cNvSpPr>
            <a:spLocks noChangeShapeType="1"/>
          </p:cNvSpPr>
          <p:nvPr/>
        </p:nvSpPr>
        <p:spPr bwMode="auto">
          <a:xfrm flipV="1">
            <a:off x="2050940" y="1219197"/>
            <a:ext cx="0" cy="13716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Text Box 30"/>
          <p:cNvSpPr txBox="1">
            <a:spLocks noChangeArrowheads="1"/>
          </p:cNvSpPr>
          <p:nvPr/>
        </p:nvSpPr>
        <p:spPr bwMode="auto">
          <a:xfrm>
            <a:off x="609600" y="2299155"/>
            <a:ext cx="53860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</a:rPr>
              <a:t>CK400</a:t>
            </a:r>
            <a:endParaRPr lang="en-US" sz="1400" b="1" dirty="0">
              <a:latin typeface="Times New Roman" pitchFamily="18" charset="0"/>
            </a:endParaRPr>
          </a:p>
        </p:txBody>
      </p:sp>
      <p:sp>
        <p:nvSpPr>
          <p:cNvPr id="93" name="Rectangle 16"/>
          <p:cNvSpPr>
            <a:spLocks noChangeArrowheads="1"/>
          </p:cNvSpPr>
          <p:nvPr/>
        </p:nvSpPr>
        <p:spPr bwMode="auto">
          <a:xfrm>
            <a:off x="5699218" y="1066800"/>
            <a:ext cx="838201" cy="1676399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smtClean="0">
                <a:latin typeface="+mn-lt"/>
              </a:rPr>
              <a:t>Coarse</a:t>
            </a:r>
          </a:p>
          <a:p>
            <a:r>
              <a:rPr lang="en-US" sz="1400" dirty="0" smtClean="0">
                <a:latin typeface="+mn-lt"/>
              </a:rPr>
              <a:t>Time</a:t>
            </a:r>
          </a:p>
          <a:p>
            <a:r>
              <a:rPr lang="en-US" sz="1400" dirty="0" smtClean="0">
                <a:latin typeface="+mn-lt"/>
              </a:rPr>
              <a:t>Counter</a:t>
            </a:r>
            <a:endParaRPr lang="en-US" sz="1400" dirty="0">
              <a:latin typeface="+mn-lt"/>
            </a:endParaRPr>
          </a:p>
        </p:txBody>
      </p:sp>
      <p:sp>
        <p:nvSpPr>
          <p:cNvPr id="94" name="Line 20"/>
          <p:cNvSpPr>
            <a:spLocks noChangeShapeType="1"/>
          </p:cNvSpPr>
          <p:nvPr/>
        </p:nvSpPr>
        <p:spPr bwMode="auto">
          <a:xfrm flipV="1">
            <a:off x="6537419" y="1523999"/>
            <a:ext cx="452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20"/>
          <p:cNvSpPr>
            <a:spLocks noChangeShapeType="1"/>
          </p:cNvSpPr>
          <p:nvPr/>
        </p:nvSpPr>
        <p:spPr bwMode="auto">
          <a:xfrm flipV="1">
            <a:off x="6537419" y="1676399"/>
            <a:ext cx="452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Line 20"/>
          <p:cNvSpPr>
            <a:spLocks noChangeShapeType="1"/>
          </p:cNvSpPr>
          <p:nvPr/>
        </p:nvSpPr>
        <p:spPr bwMode="auto">
          <a:xfrm flipV="1">
            <a:off x="6537419" y="1828799"/>
            <a:ext cx="452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Line 20"/>
          <p:cNvSpPr>
            <a:spLocks noChangeShapeType="1"/>
          </p:cNvSpPr>
          <p:nvPr/>
        </p:nvSpPr>
        <p:spPr bwMode="auto">
          <a:xfrm flipV="1">
            <a:off x="6537419" y="1981199"/>
            <a:ext cx="452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Line 20"/>
          <p:cNvSpPr>
            <a:spLocks noChangeShapeType="1"/>
          </p:cNvSpPr>
          <p:nvPr/>
        </p:nvSpPr>
        <p:spPr bwMode="auto">
          <a:xfrm flipV="1">
            <a:off x="6537419" y="2133599"/>
            <a:ext cx="452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Line 20"/>
          <p:cNvSpPr>
            <a:spLocks noChangeShapeType="1"/>
          </p:cNvSpPr>
          <p:nvPr/>
        </p:nvSpPr>
        <p:spPr bwMode="auto">
          <a:xfrm flipV="1">
            <a:off x="6537419" y="2285999"/>
            <a:ext cx="452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20"/>
          <p:cNvSpPr>
            <a:spLocks noChangeShapeType="1"/>
          </p:cNvSpPr>
          <p:nvPr/>
        </p:nvSpPr>
        <p:spPr bwMode="auto">
          <a:xfrm flipV="1">
            <a:off x="6537419" y="2438399"/>
            <a:ext cx="452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20"/>
          <p:cNvSpPr>
            <a:spLocks noChangeShapeType="1"/>
          </p:cNvSpPr>
          <p:nvPr/>
        </p:nvSpPr>
        <p:spPr bwMode="auto">
          <a:xfrm flipV="1">
            <a:off x="6537419" y="3200400"/>
            <a:ext cx="452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AutoShape 17"/>
          <p:cNvSpPr>
            <a:spLocks noChangeArrowheads="1"/>
          </p:cNvSpPr>
          <p:nvPr/>
        </p:nvSpPr>
        <p:spPr bwMode="auto">
          <a:xfrm rot="5400000">
            <a:off x="5661119" y="2552699"/>
            <a:ext cx="152400" cy="762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Line 20"/>
          <p:cNvSpPr>
            <a:spLocks noChangeShapeType="1"/>
          </p:cNvSpPr>
          <p:nvPr/>
        </p:nvSpPr>
        <p:spPr bwMode="auto">
          <a:xfrm flipV="1">
            <a:off x="6537419" y="1219199"/>
            <a:ext cx="452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Line 20"/>
          <p:cNvSpPr>
            <a:spLocks noChangeShapeType="1"/>
          </p:cNvSpPr>
          <p:nvPr/>
        </p:nvSpPr>
        <p:spPr bwMode="auto">
          <a:xfrm flipV="1">
            <a:off x="6537419" y="1371599"/>
            <a:ext cx="452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Line 20"/>
          <p:cNvSpPr>
            <a:spLocks noChangeShapeType="1"/>
          </p:cNvSpPr>
          <p:nvPr/>
        </p:nvSpPr>
        <p:spPr bwMode="auto">
          <a:xfrm flipV="1">
            <a:off x="5242019" y="2590799"/>
            <a:ext cx="452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Line 20"/>
          <p:cNvSpPr>
            <a:spLocks noChangeShapeType="1"/>
          </p:cNvSpPr>
          <p:nvPr/>
        </p:nvSpPr>
        <p:spPr bwMode="auto">
          <a:xfrm flipV="1">
            <a:off x="6385019" y="1219197"/>
            <a:ext cx="0" cy="13716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Text Box 30"/>
          <p:cNvSpPr txBox="1">
            <a:spLocks noChangeArrowheads="1"/>
          </p:cNvSpPr>
          <p:nvPr/>
        </p:nvSpPr>
        <p:spPr bwMode="auto">
          <a:xfrm>
            <a:off x="4943679" y="2299155"/>
            <a:ext cx="53860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</a:rPr>
              <a:t>CK200</a:t>
            </a:r>
            <a:endParaRPr lang="en-US" sz="1400" b="1" dirty="0">
              <a:latin typeface="Times New Roman" pitchFamily="18" charset="0"/>
            </a:endParaRPr>
          </a:p>
        </p:txBody>
      </p:sp>
      <p:sp>
        <p:nvSpPr>
          <p:cNvPr id="112" name="Text Box 30"/>
          <p:cNvSpPr txBox="1">
            <a:spLocks noChangeArrowheads="1"/>
          </p:cNvSpPr>
          <p:nvPr/>
        </p:nvSpPr>
        <p:spPr bwMode="auto">
          <a:xfrm>
            <a:off x="2742570" y="2451555"/>
            <a:ext cx="3478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</a:rPr>
              <a:t>Q[0]</a:t>
            </a:r>
            <a:endParaRPr lang="en-US" sz="1400" b="1" dirty="0">
              <a:latin typeface="Times New Roman" pitchFamily="18" charset="0"/>
            </a:endParaRPr>
          </a:p>
        </p:txBody>
      </p:sp>
      <p:sp>
        <p:nvSpPr>
          <p:cNvPr id="113" name="Text Box 30"/>
          <p:cNvSpPr txBox="1">
            <a:spLocks noChangeArrowheads="1"/>
          </p:cNvSpPr>
          <p:nvPr/>
        </p:nvSpPr>
        <p:spPr bwMode="auto">
          <a:xfrm>
            <a:off x="2743200" y="1066800"/>
            <a:ext cx="53700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</a:rPr>
              <a:t>Q[N-1]</a:t>
            </a:r>
            <a:endParaRPr lang="en-US" sz="1400" b="1" dirty="0">
              <a:latin typeface="Times New Roman" pitchFamily="18" charset="0"/>
            </a:endParaRPr>
          </a:p>
        </p:txBody>
      </p:sp>
      <p:sp>
        <p:nvSpPr>
          <p:cNvPr id="114" name="Text Box 30"/>
          <p:cNvSpPr txBox="1">
            <a:spLocks noChangeArrowheads="1"/>
          </p:cNvSpPr>
          <p:nvPr/>
        </p:nvSpPr>
        <p:spPr bwMode="auto">
          <a:xfrm>
            <a:off x="7061525" y="2286000"/>
            <a:ext cx="3478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</a:rPr>
              <a:t>Q[1]</a:t>
            </a:r>
            <a:endParaRPr lang="en-US" sz="1400" b="1" dirty="0">
              <a:latin typeface="Times New Roman" pitchFamily="18" charset="0"/>
            </a:endParaRPr>
          </a:p>
        </p:txBody>
      </p:sp>
      <p:sp>
        <p:nvSpPr>
          <p:cNvPr id="115" name="Text Box 30"/>
          <p:cNvSpPr txBox="1">
            <a:spLocks noChangeArrowheads="1"/>
          </p:cNvSpPr>
          <p:nvPr/>
        </p:nvSpPr>
        <p:spPr bwMode="auto">
          <a:xfrm>
            <a:off x="7062155" y="1066800"/>
            <a:ext cx="53700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</a:rPr>
              <a:t>Q[N-1]</a:t>
            </a:r>
            <a:endParaRPr lang="en-US" sz="1400" b="1" dirty="0">
              <a:latin typeface="Times New Roman" pitchFamily="18" charset="0"/>
            </a:endParaRPr>
          </a:p>
        </p:txBody>
      </p:sp>
      <p:sp>
        <p:nvSpPr>
          <p:cNvPr id="118" name="Rectangle 20"/>
          <p:cNvSpPr>
            <a:spLocks noChangeArrowheads="1"/>
          </p:cNvSpPr>
          <p:nvPr/>
        </p:nvSpPr>
        <p:spPr bwMode="auto">
          <a:xfrm>
            <a:off x="5943600" y="3124200"/>
            <a:ext cx="588761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/>
            <a:r>
              <a:rPr lang="en-US" sz="1200" dirty="0">
                <a:latin typeface="+mn-lt"/>
              </a:rPr>
              <a:t> </a:t>
            </a:r>
          </a:p>
        </p:txBody>
      </p:sp>
      <p:sp>
        <p:nvSpPr>
          <p:cNvPr id="119" name="AutoShape 21"/>
          <p:cNvSpPr>
            <a:spLocks noChangeArrowheads="1"/>
          </p:cNvSpPr>
          <p:nvPr/>
        </p:nvSpPr>
        <p:spPr bwMode="auto">
          <a:xfrm rot="5400000">
            <a:off x="5905500" y="3467100"/>
            <a:ext cx="152400" cy="76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122" name="Text Box 30"/>
          <p:cNvSpPr txBox="1">
            <a:spLocks noChangeArrowheads="1"/>
          </p:cNvSpPr>
          <p:nvPr/>
        </p:nvSpPr>
        <p:spPr bwMode="auto">
          <a:xfrm>
            <a:off x="7022709" y="3137356"/>
            <a:ext cx="3478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</a:rPr>
              <a:t>Q[0]</a:t>
            </a:r>
            <a:endParaRPr lang="en-US" sz="1400" b="1" dirty="0">
              <a:latin typeface="Times New Roman" pitchFamily="18" charset="0"/>
            </a:endParaRPr>
          </a:p>
        </p:txBody>
      </p:sp>
      <p:sp>
        <p:nvSpPr>
          <p:cNvPr id="123" name="Line 20"/>
          <p:cNvSpPr>
            <a:spLocks noChangeShapeType="1"/>
          </p:cNvSpPr>
          <p:nvPr/>
        </p:nvSpPr>
        <p:spPr bwMode="auto">
          <a:xfrm flipV="1">
            <a:off x="5491458" y="3505200"/>
            <a:ext cx="452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Text Box 30"/>
          <p:cNvSpPr txBox="1">
            <a:spLocks noChangeArrowheads="1"/>
          </p:cNvSpPr>
          <p:nvPr/>
        </p:nvSpPr>
        <p:spPr bwMode="auto">
          <a:xfrm>
            <a:off x="4953000" y="3289756"/>
            <a:ext cx="53860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</a:rPr>
              <a:t>CK400</a:t>
            </a:r>
            <a:endParaRPr lang="en-US" sz="1400" b="1" dirty="0">
              <a:latin typeface="Times New Roman" pitchFamily="18" charset="0"/>
            </a:endParaRPr>
          </a:p>
        </p:txBody>
      </p:sp>
      <p:sp>
        <p:nvSpPr>
          <p:cNvPr id="127" name="Line 20"/>
          <p:cNvSpPr>
            <a:spLocks noChangeShapeType="1"/>
          </p:cNvSpPr>
          <p:nvPr/>
        </p:nvSpPr>
        <p:spPr bwMode="auto">
          <a:xfrm flipV="1">
            <a:off x="5694160" y="3200400"/>
            <a:ext cx="2494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Line 20"/>
          <p:cNvSpPr>
            <a:spLocks noChangeShapeType="1"/>
          </p:cNvSpPr>
          <p:nvPr/>
        </p:nvSpPr>
        <p:spPr bwMode="auto">
          <a:xfrm flipV="1">
            <a:off x="5684636" y="2971800"/>
            <a:ext cx="10971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Line 20"/>
          <p:cNvSpPr>
            <a:spLocks noChangeShapeType="1"/>
          </p:cNvSpPr>
          <p:nvPr/>
        </p:nvSpPr>
        <p:spPr bwMode="auto">
          <a:xfrm flipV="1">
            <a:off x="6781800" y="2451554"/>
            <a:ext cx="0" cy="5202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Line 20"/>
          <p:cNvSpPr>
            <a:spLocks noChangeShapeType="1"/>
          </p:cNvSpPr>
          <p:nvPr/>
        </p:nvSpPr>
        <p:spPr bwMode="auto">
          <a:xfrm flipV="1">
            <a:off x="5684636" y="2971799"/>
            <a:ext cx="0" cy="2154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1292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Applications of FPGA</a:t>
            </a:r>
            <a:endParaRPr lang="en-US" altLang="en-US"/>
          </a:p>
        </p:txBody>
      </p:sp>
      <p:sp>
        <p:nvSpPr>
          <p:cNvPr id="1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9218-9CD2-4DFB-9B90-83AC3F9BCE4C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712787"/>
          </a:xfrm>
        </p:spPr>
        <p:txBody>
          <a:bodyPr/>
          <a:lstStyle/>
          <a:p>
            <a:r>
              <a:rPr lang="en-US" dirty="0" smtClean="0"/>
              <a:t>Detail Structure and Timing Diagram</a:t>
            </a:r>
            <a:endParaRPr lang="en-US" dirty="0"/>
          </a:p>
        </p:txBody>
      </p:sp>
      <p:sp>
        <p:nvSpPr>
          <p:cNvPr id="162" name="Rectangle 40"/>
          <p:cNvSpPr>
            <a:spLocks noChangeArrowheads="1"/>
          </p:cNvSpPr>
          <p:nvPr/>
        </p:nvSpPr>
        <p:spPr bwMode="auto">
          <a:xfrm>
            <a:off x="6400800" y="1022122"/>
            <a:ext cx="2514600" cy="233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sz="1600" dirty="0" smtClean="0">
                <a:latin typeface="Times New Roman" charset="0"/>
              </a:rPr>
              <a:t>The Q[1] and upper bits are in 200 MHz clock domain and only Q[0] is in 400 MHz clock domain.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sz="1600" dirty="0" smtClean="0">
                <a:latin typeface="Times New Roman" charset="0"/>
              </a:rPr>
              <a:t>It is also possible to run Q[2] and upper bits at 100 MHz clock domain.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Oct. 2017, Wu Jinyuan, Fermilab jywu168@fnal.gov</a:t>
            </a:r>
            <a:endParaRPr lang="en-US" dirty="0"/>
          </a:p>
        </p:txBody>
      </p:sp>
      <p:sp>
        <p:nvSpPr>
          <p:cNvPr id="91" name="Rectangle 20"/>
          <p:cNvSpPr>
            <a:spLocks noChangeArrowheads="1"/>
          </p:cNvSpPr>
          <p:nvPr/>
        </p:nvSpPr>
        <p:spPr bwMode="auto">
          <a:xfrm>
            <a:off x="1731761" y="2743200"/>
            <a:ext cx="3810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/>
            <a:r>
              <a:rPr lang="en-US" sz="1200">
                <a:latin typeface="+mn-lt"/>
              </a:rPr>
              <a:t>D Q</a:t>
            </a:r>
          </a:p>
        </p:txBody>
      </p:sp>
      <p:sp>
        <p:nvSpPr>
          <p:cNvPr id="92" name="AutoShape 21"/>
          <p:cNvSpPr>
            <a:spLocks noChangeArrowheads="1"/>
          </p:cNvSpPr>
          <p:nvPr/>
        </p:nvSpPr>
        <p:spPr bwMode="auto">
          <a:xfrm rot="5400000">
            <a:off x="1693661" y="3086100"/>
            <a:ext cx="152400" cy="76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93" name="Rectangle 16"/>
          <p:cNvSpPr>
            <a:spLocks noChangeArrowheads="1"/>
          </p:cNvSpPr>
          <p:nvPr/>
        </p:nvSpPr>
        <p:spPr bwMode="auto">
          <a:xfrm>
            <a:off x="3738857" y="914400"/>
            <a:ext cx="838201" cy="1676399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smtClean="0">
                <a:latin typeface="+mn-lt"/>
              </a:rPr>
              <a:t>Coarse</a:t>
            </a:r>
          </a:p>
          <a:p>
            <a:r>
              <a:rPr lang="en-US" sz="1400" dirty="0" smtClean="0">
                <a:latin typeface="+mn-lt"/>
              </a:rPr>
              <a:t>Time</a:t>
            </a:r>
          </a:p>
          <a:p>
            <a:r>
              <a:rPr lang="en-US" sz="1400" dirty="0" smtClean="0">
                <a:latin typeface="+mn-lt"/>
              </a:rPr>
              <a:t>Counter</a:t>
            </a:r>
            <a:endParaRPr lang="en-US" sz="1400" dirty="0">
              <a:latin typeface="+mn-lt"/>
            </a:endParaRPr>
          </a:p>
        </p:txBody>
      </p:sp>
      <p:sp>
        <p:nvSpPr>
          <p:cNvPr id="94" name="Line 20"/>
          <p:cNvSpPr>
            <a:spLocks noChangeShapeType="1"/>
          </p:cNvSpPr>
          <p:nvPr/>
        </p:nvSpPr>
        <p:spPr bwMode="auto">
          <a:xfrm flipV="1">
            <a:off x="4577058" y="1371599"/>
            <a:ext cx="452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20"/>
          <p:cNvSpPr>
            <a:spLocks noChangeShapeType="1"/>
          </p:cNvSpPr>
          <p:nvPr/>
        </p:nvSpPr>
        <p:spPr bwMode="auto">
          <a:xfrm flipV="1">
            <a:off x="4577058" y="1523999"/>
            <a:ext cx="452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Line 20"/>
          <p:cNvSpPr>
            <a:spLocks noChangeShapeType="1"/>
          </p:cNvSpPr>
          <p:nvPr/>
        </p:nvSpPr>
        <p:spPr bwMode="auto">
          <a:xfrm flipV="1">
            <a:off x="4577058" y="1676399"/>
            <a:ext cx="452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Line 20"/>
          <p:cNvSpPr>
            <a:spLocks noChangeShapeType="1"/>
          </p:cNvSpPr>
          <p:nvPr/>
        </p:nvSpPr>
        <p:spPr bwMode="auto">
          <a:xfrm flipV="1">
            <a:off x="4577058" y="1828799"/>
            <a:ext cx="452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Line 20"/>
          <p:cNvSpPr>
            <a:spLocks noChangeShapeType="1"/>
          </p:cNvSpPr>
          <p:nvPr/>
        </p:nvSpPr>
        <p:spPr bwMode="auto">
          <a:xfrm flipV="1">
            <a:off x="4577058" y="1981199"/>
            <a:ext cx="452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Line 20"/>
          <p:cNvSpPr>
            <a:spLocks noChangeShapeType="1"/>
          </p:cNvSpPr>
          <p:nvPr/>
        </p:nvSpPr>
        <p:spPr bwMode="auto">
          <a:xfrm flipV="1">
            <a:off x="4577058" y="2133599"/>
            <a:ext cx="452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20"/>
          <p:cNvSpPr>
            <a:spLocks noChangeShapeType="1"/>
          </p:cNvSpPr>
          <p:nvPr/>
        </p:nvSpPr>
        <p:spPr bwMode="auto">
          <a:xfrm flipV="1">
            <a:off x="4577058" y="2285999"/>
            <a:ext cx="452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20"/>
          <p:cNvSpPr>
            <a:spLocks noChangeShapeType="1"/>
          </p:cNvSpPr>
          <p:nvPr/>
        </p:nvSpPr>
        <p:spPr bwMode="auto">
          <a:xfrm flipV="1">
            <a:off x="4597897" y="2819400"/>
            <a:ext cx="452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AutoShape 17"/>
          <p:cNvSpPr>
            <a:spLocks noChangeArrowheads="1"/>
          </p:cNvSpPr>
          <p:nvPr/>
        </p:nvSpPr>
        <p:spPr bwMode="auto">
          <a:xfrm rot="5400000">
            <a:off x="3700758" y="2400299"/>
            <a:ext cx="152400" cy="762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Line 20"/>
          <p:cNvSpPr>
            <a:spLocks noChangeShapeType="1"/>
          </p:cNvSpPr>
          <p:nvPr/>
        </p:nvSpPr>
        <p:spPr bwMode="auto">
          <a:xfrm flipV="1">
            <a:off x="4577058" y="1066799"/>
            <a:ext cx="452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Line 20"/>
          <p:cNvSpPr>
            <a:spLocks noChangeShapeType="1"/>
          </p:cNvSpPr>
          <p:nvPr/>
        </p:nvSpPr>
        <p:spPr bwMode="auto">
          <a:xfrm flipV="1">
            <a:off x="4577058" y="1219199"/>
            <a:ext cx="452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Line 20"/>
          <p:cNvSpPr>
            <a:spLocks noChangeShapeType="1"/>
          </p:cNvSpPr>
          <p:nvPr/>
        </p:nvSpPr>
        <p:spPr bwMode="auto">
          <a:xfrm flipV="1">
            <a:off x="3281658" y="2438399"/>
            <a:ext cx="452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Line 20"/>
          <p:cNvSpPr>
            <a:spLocks noChangeShapeType="1"/>
          </p:cNvSpPr>
          <p:nvPr/>
        </p:nvSpPr>
        <p:spPr bwMode="auto">
          <a:xfrm flipV="1">
            <a:off x="4424658" y="1066797"/>
            <a:ext cx="0" cy="13716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Text Box 30"/>
          <p:cNvSpPr txBox="1">
            <a:spLocks noChangeArrowheads="1"/>
          </p:cNvSpPr>
          <p:nvPr/>
        </p:nvSpPr>
        <p:spPr bwMode="auto">
          <a:xfrm>
            <a:off x="2983318" y="2146755"/>
            <a:ext cx="53860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</a:rPr>
              <a:t>CK200</a:t>
            </a:r>
            <a:endParaRPr lang="en-US" sz="1400" b="1" dirty="0">
              <a:latin typeface="Times New Roman" pitchFamily="18" charset="0"/>
            </a:endParaRPr>
          </a:p>
        </p:txBody>
      </p:sp>
      <p:sp>
        <p:nvSpPr>
          <p:cNvPr id="110" name="Line 20"/>
          <p:cNvSpPr>
            <a:spLocks noChangeShapeType="1"/>
          </p:cNvSpPr>
          <p:nvPr/>
        </p:nvSpPr>
        <p:spPr bwMode="auto">
          <a:xfrm flipV="1">
            <a:off x="1045962" y="2819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Text Box 30"/>
          <p:cNvSpPr txBox="1">
            <a:spLocks noChangeArrowheads="1"/>
          </p:cNvSpPr>
          <p:nvPr/>
        </p:nvSpPr>
        <p:spPr bwMode="auto">
          <a:xfrm>
            <a:off x="5101164" y="2133600"/>
            <a:ext cx="3478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</a:rPr>
              <a:t>Q[1]</a:t>
            </a:r>
            <a:endParaRPr lang="en-US" sz="1400" b="1" dirty="0">
              <a:latin typeface="Times New Roman" pitchFamily="18" charset="0"/>
            </a:endParaRPr>
          </a:p>
        </p:txBody>
      </p:sp>
      <p:sp>
        <p:nvSpPr>
          <p:cNvPr id="115" name="Text Box 30"/>
          <p:cNvSpPr txBox="1">
            <a:spLocks noChangeArrowheads="1"/>
          </p:cNvSpPr>
          <p:nvPr/>
        </p:nvSpPr>
        <p:spPr bwMode="auto">
          <a:xfrm>
            <a:off x="5101794" y="914400"/>
            <a:ext cx="53700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</a:rPr>
              <a:t>Q[N-1]</a:t>
            </a:r>
            <a:endParaRPr lang="en-US" sz="1400" b="1" dirty="0">
              <a:latin typeface="Times New Roman" pitchFamily="18" charset="0"/>
            </a:endParaRPr>
          </a:p>
        </p:txBody>
      </p:sp>
      <p:sp>
        <p:nvSpPr>
          <p:cNvPr id="116" name="Text Box 30"/>
          <p:cNvSpPr txBox="1">
            <a:spLocks noChangeArrowheads="1"/>
          </p:cNvSpPr>
          <p:nvPr/>
        </p:nvSpPr>
        <p:spPr bwMode="auto">
          <a:xfrm>
            <a:off x="2125070" y="2603956"/>
            <a:ext cx="36869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</a:rPr>
              <a:t>Q1Q</a:t>
            </a:r>
            <a:endParaRPr lang="en-US" sz="1400" b="1" dirty="0">
              <a:latin typeface="Times New Roman" pitchFamily="18" charset="0"/>
            </a:endParaRPr>
          </a:p>
        </p:txBody>
      </p:sp>
      <p:sp>
        <p:nvSpPr>
          <p:cNvPr id="117" name="Line 20"/>
          <p:cNvSpPr>
            <a:spLocks noChangeShapeType="1"/>
          </p:cNvSpPr>
          <p:nvPr/>
        </p:nvSpPr>
        <p:spPr bwMode="auto">
          <a:xfrm flipV="1">
            <a:off x="2112761" y="2819400"/>
            <a:ext cx="4018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Rectangle 20"/>
          <p:cNvSpPr>
            <a:spLocks noChangeArrowheads="1"/>
          </p:cNvSpPr>
          <p:nvPr/>
        </p:nvSpPr>
        <p:spPr bwMode="auto">
          <a:xfrm>
            <a:off x="4191000" y="2743200"/>
            <a:ext cx="3810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/>
            <a:r>
              <a:rPr lang="en-US" sz="1200">
                <a:latin typeface="+mn-lt"/>
              </a:rPr>
              <a:t>D Q</a:t>
            </a:r>
          </a:p>
        </p:txBody>
      </p:sp>
      <p:sp>
        <p:nvSpPr>
          <p:cNvPr id="119" name="AutoShape 21"/>
          <p:cNvSpPr>
            <a:spLocks noChangeArrowheads="1"/>
          </p:cNvSpPr>
          <p:nvPr/>
        </p:nvSpPr>
        <p:spPr bwMode="auto">
          <a:xfrm rot="5400000">
            <a:off x="4152900" y="3086100"/>
            <a:ext cx="152400" cy="76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122" name="Text Box 30"/>
          <p:cNvSpPr txBox="1">
            <a:spLocks noChangeArrowheads="1"/>
          </p:cNvSpPr>
          <p:nvPr/>
        </p:nvSpPr>
        <p:spPr bwMode="auto">
          <a:xfrm>
            <a:off x="5062348" y="2756356"/>
            <a:ext cx="3478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</a:rPr>
              <a:t>Q[0]</a:t>
            </a:r>
            <a:endParaRPr lang="en-US" sz="1400" b="1" dirty="0">
              <a:latin typeface="Times New Roman" pitchFamily="18" charset="0"/>
            </a:endParaRPr>
          </a:p>
        </p:txBody>
      </p:sp>
      <p:sp>
        <p:nvSpPr>
          <p:cNvPr id="123" name="Line 20"/>
          <p:cNvSpPr>
            <a:spLocks noChangeShapeType="1"/>
          </p:cNvSpPr>
          <p:nvPr/>
        </p:nvSpPr>
        <p:spPr bwMode="auto">
          <a:xfrm flipV="1">
            <a:off x="3738858" y="3124200"/>
            <a:ext cx="452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Line 20"/>
          <p:cNvSpPr>
            <a:spLocks noChangeShapeType="1"/>
          </p:cNvSpPr>
          <p:nvPr/>
        </p:nvSpPr>
        <p:spPr bwMode="auto">
          <a:xfrm flipV="1">
            <a:off x="1279619" y="3124200"/>
            <a:ext cx="452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Text Box 30"/>
          <p:cNvSpPr txBox="1">
            <a:spLocks noChangeArrowheads="1"/>
          </p:cNvSpPr>
          <p:nvPr/>
        </p:nvSpPr>
        <p:spPr bwMode="auto">
          <a:xfrm>
            <a:off x="3195191" y="3048000"/>
            <a:ext cx="53860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</a:rPr>
              <a:t>CK400</a:t>
            </a:r>
            <a:endParaRPr lang="en-US" sz="1400" b="1" dirty="0">
              <a:latin typeface="Times New Roman" pitchFamily="18" charset="0"/>
            </a:endParaRPr>
          </a:p>
        </p:txBody>
      </p:sp>
      <p:sp>
        <p:nvSpPr>
          <p:cNvPr id="126" name="Text Box 30"/>
          <p:cNvSpPr txBox="1">
            <a:spLocks noChangeArrowheads="1"/>
          </p:cNvSpPr>
          <p:nvPr/>
        </p:nvSpPr>
        <p:spPr bwMode="auto">
          <a:xfrm>
            <a:off x="735952" y="3048000"/>
            <a:ext cx="53860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</a:rPr>
              <a:t>CK400</a:t>
            </a:r>
            <a:endParaRPr lang="en-US" sz="1400" b="1" dirty="0">
              <a:latin typeface="Times New Roman" pitchFamily="18" charset="0"/>
            </a:endParaRPr>
          </a:p>
        </p:txBody>
      </p:sp>
      <p:sp>
        <p:nvSpPr>
          <p:cNvPr id="127" name="Line 20"/>
          <p:cNvSpPr>
            <a:spLocks noChangeShapeType="1"/>
          </p:cNvSpPr>
          <p:nvPr/>
        </p:nvSpPr>
        <p:spPr bwMode="auto">
          <a:xfrm flipV="1">
            <a:off x="3505200" y="2819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Text Box 30"/>
          <p:cNvSpPr txBox="1">
            <a:spLocks noChangeArrowheads="1"/>
          </p:cNvSpPr>
          <p:nvPr/>
        </p:nvSpPr>
        <p:spPr bwMode="auto">
          <a:xfrm>
            <a:off x="2819400" y="2590800"/>
            <a:ext cx="129522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</a:rPr>
              <a:t>Q[1] .XOR. Q1Q</a:t>
            </a:r>
            <a:endParaRPr lang="en-US" sz="1400" b="1" dirty="0"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581400"/>
            <a:ext cx="65341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 Box 30"/>
          <p:cNvSpPr txBox="1">
            <a:spLocks noChangeArrowheads="1"/>
          </p:cNvSpPr>
          <p:nvPr/>
        </p:nvSpPr>
        <p:spPr bwMode="auto">
          <a:xfrm>
            <a:off x="1099948" y="2603956"/>
            <a:ext cx="3478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</a:rPr>
              <a:t>Q[1]</a:t>
            </a:r>
            <a:endParaRPr lang="en-US" sz="1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86077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Rectangle 657"/>
          <p:cNvSpPr>
            <a:spLocks noChangeArrowheads="1"/>
          </p:cNvSpPr>
          <p:nvPr/>
        </p:nvSpPr>
        <p:spPr bwMode="auto">
          <a:xfrm>
            <a:off x="1981200" y="1600200"/>
            <a:ext cx="10668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/>
            <a:r>
              <a:rPr lang="en-US" sz="1400" dirty="0" smtClean="0">
                <a:latin typeface="+mn-lt"/>
              </a:rPr>
              <a:t>Delay</a:t>
            </a:r>
          </a:p>
          <a:p>
            <a:pPr algn="r"/>
            <a:r>
              <a:rPr lang="en-US" sz="1400" dirty="0" smtClean="0">
                <a:latin typeface="+mn-lt"/>
              </a:rPr>
              <a:t>Line &amp;</a:t>
            </a:r>
          </a:p>
          <a:p>
            <a:pPr algn="r"/>
            <a:r>
              <a:rPr lang="en-US" sz="1400" dirty="0" smtClean="0">
                <a:latin typeface="+mn-lt"/>
              </a:rPr>
              <a:t>Sampling</a:t>
            </a:r>
          </a:p>
          <a:p>
            <a:pPr algn="r"/>
            <a:r>
              <a:rPr lang="en-US" sz="1400" dirty="0" smtClean="0">
                <a:latin typeface="+mn-lt"/>
              </a:rPr>
              <a:t>Register</a:t>
            </a:r>
          </a:p>
          <a:p>
            <a:pPr algn="r"/>
            <a:r>
              <a:rPr lang="en-US" sz="1400" dirty="0" smtClean="0">
                <a:latin typeface="+mn-lt"/>
              </a:rPr>
              <a:t>Array</a:t>
            </a:r>
            <a:endParaRPr lang="en-US" sz="14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dirty="0" smtClean="0"/>
              <a:t>Low-Power Design Practice: Clock Speed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Oct. 2017, Wu Jinyuan, Fermilab jywu168@fnal.gov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Applications of FPGA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0581-557D-3842-8C5B-2D26672F049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11" name="Rectangle 40"/>
          <p:cNvSpPr>
            <a:spLocks noChangeArrowheads="1"/>
          </p:cNvSpPr>
          <p:nvPr/>
        </p:nvSpPr>
        <p:spPr bwMode="auto">
          <a:xfrm>
            <a:off x="381000" y="4495800"/>
            <a:ext cx="8305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sz="1600" dirty="0" smtClean="0">
                <a:latin typeface="Times New Roman" charset="0"/>
              </a:rPr>
              <a:t>The Sampling Register Arrays are clocked at 250 MHz.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sz="1600" dirty="0" smtClean="0">
                <a:latin typeface="Times New Roman" charset="0"/>
              </a:rPr>
              <a:t>All other stages are clocked at 62.5 MHz.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sz="1600" dirty="0" smtClean="0">
                <a:latin typeface="Times New Roman" charset="0"/>
              </a:rPr>
              <a:t>When a valid hit is sampled, the Sampling Register Array is disabled so that the registered pattern is stable for 64 ns.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sz="1600" dirty="0" smtClean="0">
                <a:latin typeface="Times New Roman" charset="0"/>
              </a:rPr>
              <a:t>The Data Load/Transfer Registers are enabled to load input 64 ns, so that a valid hit is guaranteed to be load once and only once.</a:t>
            </a:r>
          </a:p>
        </p:txBody>
      </p:sp>
      <p:cxnSp>
        <p:nvCxnSpPr>
          <p:cNvPr id="489" name="Straight Connector 488"/>
          <p:cNvCxnSpPr/>
          <p:nvPr/>
        </p:nvCxnSpPr>
        <p:spPr>
          <a:xfrm>
            <a:off x="1600200" y="3124200"/>
            <a:ext cx="3810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Connector 556"/>
          <p:cNvCxnSpPr/>
          <p:nvPr/>
        </p:nvCxnSpPr>
        <p:spPr>
          <a:xfrm>
            <a:off x="3048000" y="1752600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7" name="TextBox 656"/>
          <p:cNvSpPr txBox="1"/>
          <p:nvPr/>
        </p:nvSpPr>
        <p:spPr>
          <a:xfrm>
            <a:off x="990600" y="2971800"/>
            <a:ext cx="519373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400" dirty="0" smtClean="0">
                <a:latin typeface="+mn-lt"/>
              </a:rPr>
              <a:t>CK250</a:t>
            </a:r>
          </a:p>
        </p:txBody>
      </p:sp>
      <p:sp>
        <p:nvSpPr>
          <p:cNvPr id="659" name="AutoShape 22"/>
          <p:cNvSpPr>
            <a:spLocks noChangeArrowheads="1"/>
          </p:cNvSpPr>
          <p:nvPr/>
        </p:nvSpPr>
        <p:spPr bwMode="auto">
          <a:xfrm rot="5400000">
            <a:off x="1943099" y="3086100"/>
            <a:ext cx="152400" cy="76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AutoShape 22"/>
          <p:cNvSpPr>
            <a:spLocks noChangeArrowheads="1"/>
          </p:cNvSpPr>
          <p:nvPr/>
        </p:nvSpPr>
        <p:spPr bwMode="auto">
          <a:xfrm rot="10800000">
            <a:off x="1981200" y="1752600"/>
            <a:ext cx="304799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6" name="Straight Connector 115"/>
          <p:cNvCxnSpPr/>
          <p:nvPr/>
        </p:nvCxnSpPr>
        <p:spPr>
          <a:xfrm rot="16200000" flipH="1">
            <a:off x="3199606" y="1751806"/>
            <a:ext cx="77788" cy="76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3048000" y="1905000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16200000" flipH="1">
            <a:off x="3199606" y="1904206"/>
            <a:ext cx="77788" cy="76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3048000" y="2055811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16200000" flipH="1">
            <a:off x="3199606" y="2055017"/>
            <a:ext cx="77788" cy="76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3048000" y="2209800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16200000" flipH="1">
            <a:off x="3199606" y="2209006"/>
            <a:ext cx="77788" cy="76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3048000" y="2362200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16200000" flipH="1">
            <a:off x="3199606" y="2361406"/>
            <a:ext cx="77788" cy="76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3048000" y="2514600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16200000" flipH="1">
            <a:off x="3199606" y="2513806"/>
            <a:ext cx="77788" cy="76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048000" y="2665411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16200000" flipH="1">
            <a:off x="3199606" y="2664617"/>
            <a:ext cx="77788" cy="76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048000" y="2819400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16200000" flipH="1">
            <a:off x="3199606" y="2818606"/>
            <a:ext cx="77788" cy="76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1600200" y="1676400"/>
            <a:ext cx="533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2093912" y="1715294"/>
            <a:ext cx="77788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AutoShape 22"/>
          <p:cNvSpPr>
            <a:spLocks noChangeArrowheads="1"/>
          </p:cNvSpPr>
          <p:nvPr/>
        </p:nvSpPr>
        <p:spPr bwMode="auto">
          <a:xfrm rot="10800000">
            <a:off x="1981201" y="1905000"/>
            <a:ext cx="304799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AutoShape 22"/>
          <p:cNvSpPr>
            <a:spLocks noChangeArrowheads="1"/>
          </p:cNvSpPr>
          <p:nvPr/>
        </p:nvSpPr>
        <p:spPr bwMode="auto">
          <a:xfrm rot="10800000">
            <a:off x="1981201" y="2057399"/>
            <a:ext cx="304799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AutoShape 22"/>
          <p:cNvSpPr>
            <a:spLocks noChangeArrowheads="1"/>
          </p:cNvSpPr>
          <p:nvPr/>
        </p:nvSpPr>
        <p:spPr bwMode="auto">
          <a:xfrm rot="10800000">
            <a:off x="1981202" y="2209799"/>
            <a:ext cx="304799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AutoShape 22"/>
          <p:cNvSpPr>
            <a:spLocks noChangeArrowheads="1"/>
          </p:cNvSpPr>
          <p:nvPr/>
        </p:nvSpPr>
        <p:spPr bwMode="auto">
          <a:xfrm rot="10800000">
            <a:off x="1981201" y="2362200"/>
            <a:ext cx="304799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AutoShape 22"/>
          <p:cNvSpPr>
            <a:spLocks noChangeArrowheads="1"/>
          </p:cNvSpPr>
          <p:nvPr/>
        </p:nvSpPr>
        <p:spPr bwMode="auto">
          <a:xfrm rot="10800000">
            <a:off x="1981202" y="2514600"/>
            <a:ext cx="304799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AutoShape 22"/>
          <p:cNvSpPr>
            <a:spLocks noChangeArrowheads="1"/>
          </p:cNvSpPr>
          <p:nvPr/>
        </p:nvSpPr>
        <p:spPr bwMode="auto">
          <a:xfrm rot="10800000">
            <a:off x="1981202" y="2666999"/>
            <a:ext cx="304799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AutoShape 22"/>
          <p:cNvSpPr>
            <a:spLocks noChangeArrowheads="1"/>
          </p:cNvSpPr>
          <p:nvPr/>
        </p:nvSpPr>
        <p:spPr bwMode="auto">
          <a:xfrm rot="10800000">
            <a:off x="1981203" y="2819399"/>
            <a:ext cx="304799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Rectangle 143"/>
          <p:cNvSpPr>
            <a:spLocks noChangeArrowheads="1"/>
          </p:cNvSpPr>
          <p:nvPr/>
        </p:nvSpPr>
        <p:spPr bwMode="auto">
          <a:xfrm>
            <a:off x="4724400" y="1600200"/>
            <a:ext cx="7620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latin typeface="+mn-lt"/>
              </a:rPr>
              <a:t>Data</a:t>
            </a:r>
          </a:p>
          <a:p>
            <a:pPr algn="ctr"/>
            <a:r>
              <a:rPr lang="en-US" sz="1400" dirty="0" smtClean="0">
                <a:latin typeface="+mn-lt"/>
              </a:rPr>
              <a:t>Load/</a:t>
            </a:r>
          </a:p>
          <a:p>
            <a:pPr algn="ctr"/>
            <a:r>
              <a:rPr lang="en-US" sz="1400" dirty="0" smtClean="0">
                <a:latin typeface="+mn-lt"/>
              </a:rPr>
              <a:t>Transfer</a:t>
            </a:r>
          </a:p>
          <a:p>
            <a:pPr algn="ctr"/>
            <a:r>
              <a:rPr lang="en-US" sz="1400" dirty="0" smtClean="0">
                <a:latin typeface="+mn-lt"/>
              </a:rPr>
              <a:t>Register</a:t>
            </a:r>
            <a:endParaRPr lang="en-US" sz="1400" dirty="0">
              <a:latin typeface="+mn-lt"/>
            </a:endParaRPr>
          </a:p>
        </p:txBody>
      </p:sp>
      <p:cxnSp>
        <p:nvCxnSpPr>
          <p:cNvPr id="145" name="Straight Connector 144"/>
          <p:cNvCxnSpPr/>
          <p:nvPr/>
        </p:nvCxnSpPr>
        <p:spPr>
          <a:xfrm>
            <a:off x="4343400" y="3124200"/>
            <a:ext cx="3810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5486400" y="1752600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AutoShape 22"/>
          <p:cNvSpPr>
            <a:spLocks noChangeArrowheads="1"/>
          </p:cNvSpPr>
          <p:nvPr/>
        </p:nvSpPr>
        <p:spPr bwMode="auto">
          <a:xfrm rot="5400000">
            <a:off x="4686299" y="3086100"/>
            <a:ext cx="152400" cy="762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49" name="Straight Connector 148"/>
          <p:cNvCxnSpPr/>
          <p:nvPr/>
        </p:nvCxnSpPr>
        <p:spPr>
          <a:xfrm rot="16200000" flipH="1">
            <a:off x="5638006" y="1751806"/>
            <a:ext cx="77788" cy="76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5486400" y="1905000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16200000" flipH="1">
            <a:off x="5638006" y="1904206"/>
            <a:ext cx="77788" cy="76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5486400" y="2055811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16200000" flipH="1">
            <a:off x="5638006" y="2055017"/>
            <a:ext cx="77788" cy="76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5486400" y="2209800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rot="16200000" flipH="1">
            <a:off x="5638006" y="2209006"/>
            <a:ext cx="77788" cy="76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5486400" y="2362200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16200000" flipH="1">
            <a:off x="5638006" y="2361406"/>
            <a:ext cx="77788" cy="76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5486400" y="2514600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16200000" flipH="1">
            <a:off x="5638006" y="2513806"/>
            <a:ext cx="77788" cy="76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5486400" y="2665411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16200000" flipH="1">
            <a:off x="5638006" y="2664617"/>
            <a:ext cx="77788" cy="76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5486400" y="2819400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16200000" flipH="1">
            <a:off x="5638006" y="2818606"/>
            <a:ext cx="77788" cy="76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4572000" y="1754188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rot="5400000">
            <a:off x="4495006" y="1753394"/>
            <a:ext cx="77788" cy="76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4572000" y="1906588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rot="5400000">
            <a:off x="4495006" y="1905794"/>
            <a:ext cx="77788" cy="76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4572000" y="2057399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rot="5400000">
            <a:off x="4495006" y="2056605"/>
            <a:ext cx="77788" cy="76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4572000" y="2211388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rot="5400000">
            <a:off x="4495006" y="2210594"/>
            <a:ext cx="77788" cy="76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4572000" y="2363788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rot="5400000">
            <a:off x="4495006" y="2362994"/>
            <a:ext cx="77788" cy="76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4572000" y="2516188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rot="5400000">
            <a:off x="4495006" y="2515394"/>
            <a:ext cx="77788" cy="76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4572000" y="2666999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rot="5400000">
            <a:off x="4495006" y="2666205"/>
            <a:ext cx="77788" cy="76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4572000" y="2820988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rot="5400000">
            <a:off x="4495006" y="2820194"/>
            <a:ext cx="77788" cy="76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3276600" y="2971800"/>
            <a:ext cx="12192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rot="5400000" flipH="1" flipV="1">
            <a:off x="3925094" y="2400300"/>
            <a:ext cx="1142206" cy="794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" name="Oval 206"/>
          <p:cNvSpPr/>
          <p:nvPr/>
        </p:nvSpPr>
        <p:spPr>
          <a:xfrm>
            <a:off x="1828800" y="32766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8" name="Straight Connector 207"/>
          <p:cNvCxnSpPr/>
          <p:nvPr/>
        </p:nvCxnSpPr>
        <p:spPr>
          <a:xfrm>
            <a:off x="4343400" y="3352800"/>
            <a:ext cx="3810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3886200" y="2971800"/>
            <a:ext cx="429605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400" dirty="0" smtClean="0">
                <a:latin typeface="+mn-lt"/>
              </a:rPr>
              <a:t>CK62</a:t>
            </a:r>
          </a:p>
        </p:txBody>
      </p:sp>
      <p:cxnSp>
        <p:nvCxnSpPr>
          <p:cNvPr id="210" name="Straight Connector 209"/>
          <p:cNvCxnSpPr/>
          <p:nvPr/>
        </p:nvCxnSpPr>
        <p:spPr>
          <a:xfrm rot="5400000" flipH="1" flipV="1">
            <a:off x="2286397" y="2819003"/>
            <a:ext cx="1981200" cy="794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2" name="TextBox 211"/>
          <p:cNvSpPr txBox="1"/>
          <p:nvPr/>
        </p:nvSpPr>
        <p:spPr>
          <a:xfrm>
            <a:off x="3886200" y="3200400"/>
            <a:ext cx="368691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400" dirty="0" smtClean="0">
                <a:latin typeface="+mn-lt"/>
              </a:rPr>
              <a:t>Load</a:t>
            </a:r>
          </a:p>
        </p:txBody>
      </p:sp>
      <p:sp>
        <p:nvSpPr>
          <p:cNvPr id="215" name="Rectangle 214"/>
          <p:cNvSpPr>
            <a:spLocks noChangeArrowheads="1"/>
          </p:cNvSpPr>
          <p:nvPr/>
        </p:nvSpPr>
        <p:spPr bwMode="auto">
          <a:xfrm>
            <a:off x="1981200" y="35814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latin typeface="+mn-lt"/>
              </a:rPr>
              <a:t>Clock</a:t>
            </a:r>
          </a:p>
          <a:p>
            <a:pPr algn="ctr"/>
            <a:r>
              <a:rPr lang="en-US" sz="1400" dirty="0" smtClean="0">
                <a:latin typeface="+mn-lt"/>
              </a:rPr>
              <a:t>Disable</a:t>
            </a:r>
          </a:p>
          <a:p>
            <a:pPr algn="ctr"/>
            <a:r>
              <a:rPr lang="en-US" sz="1400" dirty="0" smtClean="0">
                <a:latin typeface="+mn-lt"/>
              </a:rPr>
              <a:t>Sequencer</a:t>
            </a:r>
            <a:endParaRPr lang="en-US" sz="1400" dirty="0">
              <a:latin typeface="+mn-lt"/>
            </a:endParaRPr>
          </a:p>
        </p:txBody>
      </p:sp>
      <p:cxnSp>
        <p:nvCxnSpPr>
          <p:cNvPr id="216" name="Straight Connector 215"/>
          <p:cNvCxnSpPr/>
          <p:nvPr/>
        </p:nvCxnSpPr>
        <p:spPr>
          <a:xfrm rot="10800000">
            <a:off x="3048000" y="3733800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9" name="AutoShape 22"/>
          <p:cNvSpPr>
            <a:spLocks noChangeArrowheads="1"/>
          </p:cNvSpPr>
          <p:nvPr/>
        </p:nvSpPr>
        <p:spPr bwMode="auto">
          <a:xfrm rot="5400000">
            <a:off x="1943100" y="4076700"/>
            <a:ext cx="152400" cy="76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20" name="Straight Connector 219"/>
          <p:cNvCxnSpPr/>
          <p:nvPr/>
        </p:nvCxnSpPr>
        <p:spPr>
          <a:xfrm rot="10800000">
            <a:off x="1676400" y="3733800"/>
            <a:ext cx="3048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>
            <a:off x="1676400" y="3352800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rot="5400000">
            <a:off x="1486694" y="3542506"/>
            <a:ext cx="380206" cy="794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0" name="Rectangle 229"/>
          <p:cNvSpPr>
            <a:spLocks noChangeArrowheads="1"/>
          </p:cNvSpPr>
          <p:nvPr/>
        </p:nvSpPr>
        <p:spPr bwMode="auto">
          <a:xfrm>
            <a:off x="6019802" y="2667000"/>
            <a:ext cx="762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latin typeface="+mn-lt"/>
              </a:rPr>
              <a:t>Encoder</a:t>
            </a:r>
            <a:endParaRPr lang="en-US" sz="1400" dirty="0">
              <a:latin typeface="+mn-lt"/>
            </a:endParaRPr>
          </a:p>
        </p:txBody>
      </p:sp>
      <p:sp>
        <p:nvSpPr>
          <p:cNvPr id="231" name="AutoShape 22"/>
          <p:cNvSpPr>
            <a:spLocks noChangeArrowheads="1"/>
          </p:cNvSpPr>
          <p:nvPr/>
        </p:nvSpPr>
        <p:spPr bwMode="auto">
          <a:xfrm rot="5400000">
            <a:off x="5981701" y="3238500"/>
            <a:ext cx="152400" cy="762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32" name="Straight Connector 231"/>
          <p:cNvCxnSpPr/>
          <p:nvPr/>
        </p:nvCxnSpPr>
        <p:spPr>
          <a:xfrm rot="5400000">
            <a:off x="3199606" y="3656806"/>
            <a:ext cx="77788" cy="76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rot="10800000">
            <a:off x="3048001" y="3886200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rot="5400000">
            <a:off x="3199607" y="3809206"/>
            <a:ext cx="77788" cy="76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rot="5400000" flipH="1" flipV="1">
            <a:off x="5143500" y="2399506"/>
            <a:ext cx="1142206" cy="794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5715000" y="2971800"/>
            <a:ext cx="304801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rot="5400000">
            <a:off x="4801394" y="1523206"/>
            <a:ext cx="150812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 rot="5400000">
            <a:off x="5030788" y="1523206"/>
            <a:ext cx="150812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 rot="5400000">
            <a:off x="4877594" y="1523206"/>
            <a:ext cx="150812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 rot="5400000">
            <a:off x="5106988" y="1523206"/>
            <a:ext cx="150812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4" name="TextBox 383"/>
          <p:cNvSpPr txBox="1"/>
          <p:nvPr/>
        </p:nvSpPr>
        <p:spPr>
          <a:xfrm>
            <a:off x="1219201" y="1524000"/>
            <a:ext cx="278923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400" dirty="0" smtClean="0">
                <a:latin typeface="+mn-lt"/>
              </a:rPr>
              <a:t>IN0</a:t>
            </a:r>
          </a:p>
        </p:txBody>
      </p:sp>
      <p:cxnSp>
        <p:nvCxnSpPr>
          <p:cNvPr id="389" name="Straight Connector 388"/>
          <p:cNvCxnSpPr/>
          <p:nvPr/>
        </p:nvCxnSpPr>
        <p:spPr>
          <a:xfrm>
            <a:off x="6781801" y="2971800"/>
            <a:ext cx="304801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0" name="Rectangle 389"/>
          <p:cNvSpPr>
            <a:spLocks noChangeArrowheads="1"/>
          </p:cNvSpPr>
          <p:nvPr/>
        </p:nvSpPr>
        <p:spPr bwMode="auto">
          <a:xfrm>
            <a:off x="7086601" y="26670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latin typeface="+mn-lt"/>
              </a:rPr>
              <a:t>Buffer w/</a:t>
            </a:r>
          </a:p>
          <a:p>
            <a:pPr algn="ctr"/>
            <a:r>
              <a:rPr lang="en-US" sz="1400" dirty="0" smtClean="0">
                <a:latin typeface="+mn-lt"/>
              </a:rPr>
              <a:t>Zero</a:t>
            </a:r>
          </a:p>
          <a:p>
            <a:pPr algn="ctr"/>
            <a:r>
              <a:rPr lang="en-US" sz="1400" dirty="0" smtClean="0">
                <a:latin typeface="+mn-lt"/>
              </a:rPr>
              <a:t>Suppression</a:t>
            </a:r>
          </a:p>
        </p:txBody>
      </p:sp>
      <p:sp>
        <p:nvSpPr>
          <p:cNvPr id="391" name="AutoShape 22"/>
          <p:cNvSpPr>
            <a:spLocks noChangeArrowheads="1"/>
          </p:cNvSpPr>
          <p:nvPr/>
        </p:nvSpPr>
        <p:spPr bwMode="auto">
          <a:xfrm rot="5400000">
            <a:off x="7048500" y="3238500"/>
            <a:ext cx="152400" cy="762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2" name="Straight Connector 391"/>
          <p:cNvCxnSpPr/>
          <p:nvPr/>
        </p:nvCxnSpPr>
        <p:spPr>
          <a:xfrm>
            <a:off x="8077200" y="2971800"/>
            <a:ext cx="304801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5400000" flipH="1" flipV="1">
            <a:off x="2096294" y="2705100"/>
            <a:ext cx="3275806" cy="794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2743200" y="1066800"/>
            <a:ext cx="684483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0" rIns="0" rtlCol="0">
            <a:spAutoFit/>
          </a:bodyPr>
          <a:lstStyle/>
          <a:p>
            <a:r>
              <a:rPr lang="en-US" sz="1400" dirty="0" smtClean="0">
                <a:latin typeface="+mn-lt"/>
              </a:rPr>
              <a:t>250 MHz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3886200" y="1066800"/>
            <a:ext cx="729367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0" rIns="0" rtlCol="0">
            <a:spAutoFit/>
          </a:bodyPr>
          <a:lstStyle/>
          <a:p>
            <a:r>
              <a:rPr lang="en-US" sz="1400" dirty="0" smtClean="0">
                <a:latin typeface="+mn-lt"/>
              </a:rPr>
              <a:t>62.5 MHz</a:t>
            </a:r>
          </a:p>
        </p:txBody>
      </p:sp>
    </p:spTree>
    <p:extLst>
      <p:ext uri="{BB962C8B-B14F-4D97-AF65-F5344CB8AC3E}">
        <p14:creationId xmlns:p14="http://schemas.microsoft.com/office/powerpoint/2010/main" val="39146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Oct. 2017, Wu Jinyuan, Fermilab jywu168@fnal.gov</a:t>
            </a:r>
            <a:endParaRPr lang="en-US" smtClean="0"/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Applications of FPGA</a:t>
            </a:r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99525A-4121-4476-94C9-6766DAF1A0BC}" type="slidenum">
              <a:rPr lang="en-US"/>
              <a:pPr/>
              <a:t>19</a:t>
            </a:fld>
            <a:endParaRPr lang="en-US"/>
          </a:p>
        </p:txBody>
      </p:sp>
      <p:sp>
        <p:nvSpPr>
          <p:cNvPr id="35846" name="Rectangle 1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mbria" charset="0"/>
              </a:rPr>
              <a:t>DDR2/3 </a:t>
            </a:r>
            <a:r>
              <a:rPr lang="en-US" dirty="0" smtClean="0">
                <a:latin typeface="Cambria" charset="0"/>
              </a:rPr>
              <a:t>Operating </a:t>
            </a:r>
            <a:r>
              <a:rPr lang="en-US" dirty="0" smtClean="0">
                <a:latin typeface="Cambria" charset="0"/>
              </a:rPr>
              <a:t>Frequencies</a:t>
            </a:r>
          </a:p>
        </p:txBody>
      </p:sp>
      <p:sp>
        <p:nvSpPr>
          <p:cNvPr id="35884" name="Rectangle 128"/>
          <p:cNvSpPr>
            <a:spLocks noChangeArrowheads="1"/>
          </p:cNvSpPr>
          <p:nvPr/>
        </p:nvSpPr>
        <p:spPr bwMode="auto">
          <a:xfrm>
            <a:off x="685800" y="59436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dirty="0" smtClean="0">
                <a:solidFill>
                  <a:srgbClr val="0000FF"/>
                </a:solidFill>
                <a:latin typeface="Times New Roman" charset="0"/>
              </a:rPr>
              <a:t>DDR2/3 memories support frequency change during </a:t>
            </a:r>
            <a:r>
              <a:rPr lang="en-US" smtClean="0">
                <a:solidFill>
                  <a:srgbClr val="0000FF"/>
                </a:solidFill>
                <a:latin typeface="Times New Roman" charset="0"/>
              </a:rPr>
              <a:t>operation</a:t>
            </a:r>
            <a:r>
              <a:rPr lang="en-US" smtClean="0">
                <a:solidFill>
                  <a:srgbClr val="0000FF"/>
                </a:solidFill>
                <a:latin typeface="Times New Roman" charset="0"/>
              </a:rPr>
              <a:t>.</a:t>
            </a:r>
            <a:endParaRPr lang="en-US" dirty="0" smtClean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8" name="Rectangle 9"/>
          <p:cNvSpPr>
            <a:spLocks noChangeArrowheads="1"/>
          </p:cNvSpPr>
          <p:nvPr/>
        </p:nvSpPr>
        <p:spPr bwMode="auto">
          <a:xfrm>
            <a:off x="838200" y="2209800"/>
            <a:ext cx="2743200" cy="22857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 bIns="0"/>
          <a:lstStyle/>
          <a:p>
            <a:pPr algn="ctr"/>
            <a:r>
              <a:rPr lang="en-US" sz="1600">
                <a:latin typeface="Times New Roman" charset="0"/>
              </a:rPr>
              <a:t>FPGA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1714500" y="4343117"/>
            <a:ext cx="342900" cy="477685"/>
            <a:chOff x="2331179" y="4611688"/>
            <a:chExt cx="342900" cy="477685"/>
          </a:xfrm>
        </p:grpSpPr>
        <p:cxnSp>
          <p:nvCxnSpPr>
            <p:cNvPr id="148" name="Straight Connector 147"/>
            <p:cNvCxnSpPr/>
            <p:nvPr/>
          </p:nvCxnSpPr>
          <p:spPr>
            <a:xfrm flipV="1">
              <a:off x="2413767" y="4786161"/>
              <a:ext cx="0" cy="303212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V="1">
              <a:off x="2566167" y="4938561"/>
              <a:ext cx="813" cy="15081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Oval 149"/>
            <p:cNvSpPr/>
            <p:nvPr/>
          </p:nvSpPr>
          <p:spPr>
            <a:xfrm>
              <a:off x="2489967" y="4786161"/>
              <a:ext cx="1603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AutoShape 56"/>
            <p:cNvSpPr>
              <a:spLocks noChangeArrowheads="1"/>
            </p:cNvSpPr>
            <p:nvPr/>
          </p:nvSpPr>
          <p:spPr bwMode="auto">
            <a:xfrm>
              <a:off x="2331179" y="4611688"/>
              <a:ext cx="342900" cy="174473"/>
            </a:xfrm>
            <a:prstGeom prst="triangle">
              <a:avLst>
                <a:gd name="adj" fmla="val 5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3130121" y="4313106"/>
            <a:ext cx="342900" cy="487211"/>
            <a:chOff x="3212242" y="4603750"/>
            <a:chExt cx="342900" cy="487211"/>
          </a:xfrm>
        </p:grpSpPr>
        <p:cxnSp>
          <p:nvCxnSpPr>
            <p:cNvPr id="144" name="Straight Connector 143"/>
            <p:cNvCxnSpPr/>
            <p:nvPr/>
          </p:nvCxnSpPr>
          <p:spPr>
            <a:xfrm>
              <a:off x="3318642" y="4787749"/>
              <a:ext cx="0" cy="303212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V="1">
              <a:off x="3471042" y="4940149"/>
              <a:ext cx="813" cy="15081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/>
            <p:cNvSpPr/>
            <p:nvPr/>
          </p:nvSpPr>
          <p:spPr>
            <a:xfrm>
              <a:off x="3394842" y="4787749"/>
              <a:ext cx="1603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AutoShape 56"/>
            <p:cNvSpPr>
              <a:spLocks noChangeArrowheads="1"/>
            </p:cNvSpPr>
            <p:nvPr/>
          </p:nvSpPr>
          <p:spPr bwMode="auto">
            <a:xfrm flipV="1">
              <a:off x="3212242" y="4603750"/>
              <a:ext cx="342900" cy="174473"/>
            </a:xfrm>
            <a:prstGeom prst="triangle">
              <a:avLst>
                <a:gd name="adj" fmla="val 5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141" name="Text Box 109"/>
          <p:cNvSpPr txBox="1">
            <a:spLocks noChangeArrowheads="1"/>
          </p:cNvSpPr>
          <p:nvPr/>
        </p:nvSpPr>
        <p:spPr bwMode="auto">
          <a:xfrm>
            <a:off x="1676400" y="4876517"/>
            <a:ext cx="6536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 b="1" dirty="0" smtClean="0">
                <a:latin typeface="Times New Roman" charset="0"/>
              </a:rPr>
              <a:t>Clock &amp; Command In</a:t>
            </a:r>
          </a:p>
        </p:txBody>
      </p:sp>
      <p:sp>
        <p:nvSpPr>
          <p:cNvPr id="142" name="Text Box 109"/>
          <p:cNvSpPr txBox="1">
            <a:spLocks noChangeArrowheads="1"/>
          </p:cNvSpPr>
          <p:nvPr/>
        </p:nvSpPr>
        <p:spPr bwMode="auto">
          <a:xfrm>
            <a:off x="3200400" y="4876517"/>
            <a:ext cx="3268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 b="1" dirty="0" smtClean="0">
                <a:latin typeface="Times New Roman" charset="0"/>
              </a:rPr>
              <a:t>Data</a:t>
            </a:r>
          </a:p>
          <a:p>
            <a:r>
              <a:rPr lang="en-US" sz="900" b="1" dirty="0" smtClean="0">
                <a:latin typeface="Times New Roman" charset="0"/>
              </a:rPr>
              <a:t>Out</a:t>
            </a:r>
          </a:p>
        </p:txBody>
      </p:sp>
      <p:sp>
        <p:nvSpPr>
          <p:cNvPr id="152" name="Rectangle 7"/>
          <p:cNvSpPr>
            <a:spLocks noChangeArrowheads="1"/>
          </p:cNvSpPr>
          <p:nvPr/>
        </p:nvSpPr>
        <p:spPr bwMode="auto">
          <a:xfrm>
            <a:off x="6172200" y="2209800"/>
            <a:ext cx="914400" cy="1447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smtClean="0">
                <a:latin typeface="Times New Roman" charset="0"/>
              </a:rPr>
              <a:t>DDR2/3</a:t>
            </a:r>
            <a:endParaRPr lang="en-US" sz="1600" dirty="0">
              <a:latin typeface="Times New Roman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962400" y="2182368"/>
            <a:ext cx="1905000" cy="1066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Writing: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250 M Hz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962400" y="3249168"/>
            <a:ext cx="1981200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Others</a:t>
            </a:r>
            <a:r>
              <a:rPr lang="en-US" smtClean="0">
                <a:solidFill>
                  <a:srgbClr val="FF0000"/>
                </a:solidFill>
              </a:rPr>
              <a:t>: 62.5 </a:t>
            </a:r>
            <a:r>
              <a:rPr lang="en-US" dirty="0" smtClean="0">
                <a:solidFill>
                  <a:srgbClr val="FF0000"/>
                </a:solidFill>
              </a:rPr>
              <a:t>M Hz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190658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Oct. 2017, Wu Jinyuan, Fermilab jywu168@fnal.gov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Applications of FPGA</a:t>
            </a:r>
            <a:endParaRPr lang="en-US"/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8063231-EF1E-4BBD-B899-985933B9CFED}" type="slidenum">
              <a:rPr lang="en-US" altLang="en-US">
                <a:latin typeface="Garamond" panose="02020404030301010803" pitchFamily="18" charset="0"/>
              </a:rPr>
              <a:pPr eaLnBrk="1" hangingPunct="1"/>
              <a:t>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712787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FPGA Applications: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348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FPGA devices are flexible and universal.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In addition to typical environments, FPGA devices are also used in satellite, the mu2e experiment, etc.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FPGA devices are good prototype platform for ASIC designs.  Some good design practices are also true for ASIC designs.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The range of FPGA application is very likely to be broader than we can image.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16454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4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4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4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4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4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4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ea typeface="ＭＳ Ｐゴシック" pitchFamily="28" charset="-128"/>
              </a:rPr>
              <a:t>Good Design </a:t>
            </a:r>
            <a:r>
              <a:rPr lang="en-US" cap="none" dirty="0" smtClean="0">
                <a:ea typeface="ＭＳ Ｐゴシック" pitchFamily="28" charset="-128"/>
              </a:rPr>
              <a:t>Practice:</a:t>
            </a:r>
            <a:r>
              <a:rPr lang="en-US" cap="none" dirty="0" smtClean="0">
                <a:ea typeface="ＭＳ Ｐゴシック" pitchFamily="28" charset="-128"/>
              </a:rPr>
              <a:t/>
            </a:r>
            <a:br>
              <a:rPr lang="en-US" cap="none" dirty="0" smtClean="0">
                <a:ea typeface="ＭＳ Ｐゴシック" pitchFamily="28" charset="-128"/>
              </a:rPr>
            </a:br>
            <a:r>
              <a:rPr lang="en-US" cap="none" dirty="0" smtClean="0">
                <a:ea typeface="ＭＳ Ｐゴシック" pitchFamily="28" charset="-128"/>
              </a:rPr>
              <a:t>Data Compression</a:t>
            </a:r>
            <a:endParaRPr lang="en-US" cap="none" dirty="0" smtClean="0">
              <a:ea typeface="ＭＳ Ｐゴシック" pitchFamily="28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Oct. 2017, Wu Jinyuan, Fermilab jywu168@fnal.gov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Applications of FPGA</a:t>
            </a:r>
            <a:endParaRPr lang="en-US" dirty="0"/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692F84-99FF-4C01-B818-288FE9E73D3C}" type="slidenum">
              <a:rPr lang="en-US" smtClean="0">
                <a:latin typeface="Garamond" pitchFamily="28" charset="0"/>
                <a:ea typeface="ＭＳ Ｐゴシック" pitchFamily="28" charset="-128"/>
              </a:rPr>
              <a:pPr/>
              <a:t>20</a:t>
            </a:fld>
            <a:endParaRPr lang="en-US" smtClean="0">
              <a:latin typeface="Garamond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04298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Oct. 2017, Wu Jinyuan, Fermilab jywu168@fnal.gov</a:t>
            </a:r>
            <a:endParaRPr lang="en-US" alt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Applications of FPGA</a:t>
            </a:r>
            <a:endParaRPr lang="en-US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C20D-6D3B-478B-B443-BE1670D3849A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685800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</a:rPr>
              <a:t>Raw PMT Hits</a:t>
            </a: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7941276" cy="477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136222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Oct. 2017, Wu Jinyuan, Fermilab jywu168@fnal.gov</a:t>
            </a:r>
            <a:endParaRPr lang="en-US" altLang="en-US"/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Applications of FPGA</a:t>
            </a:r>
            <a:endParaRPr lang="en-US" altLang="en-US"/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6AD-5C47-4EF8-924C-2307CA8FEE50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5181600" cy="685800"/>
          </a:xfrm>
        </p:spPr>
        <p:txBody>
          <a:bodyPr/>
          <a:lstStyle/>
          <a:p>
            <a:r>
              <a:rPr lang="en-US" sz="2800">
                <a:latin typeface="Times New Roman" pitchFamily="18" charset="0"/>
              </a:rPr>
              <a:t>Slow Variation of Raw Data</a:t>
            </a:r>
          </a:p>
        </p:txBody>
      </p:sp>
      <p:pic>
        <p:nvPicPr>
          <p:cNvPr id="44442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4862513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4424" name="Rectangle 8"/>
          <p:cNvSpPr>
            <a:spLocks noChangeArrowheads="1"/>
          </p:cNvSpPr>
          <p:nvPr/>
        </p:nvSpPr>
        <p:spPr bwMode="auto">
          <a:xfrm>
            <a:off x="228600" y="4191000"/>
            <a:ext cx="3810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200">
                <a:solidFill>
                  <a:srgbClr val="3333CC"/>
                </a:solidFill>
                <a:latin typeface="Times New Roman" pitchFamily="18" charset="0"/>
              </a:rPr>
              <a:t>More than 99% points differ from previous points by -1, 0 or +1.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200">
                <a:solidFill>
                  <a:srgbClr val="3333CC"/>
                </a:solidFill>
                <a:latin typeface="Times New Roman" pitchFamily="18" charset="0"/>
              </a:rPr>
              <a:t>Huffman Coding can be applied to the differences of the data points.</a:t>
            </a:r>
          </a:p>
        </p:txBody>
      </p:sp>
      <p:pic>
        <p:nvPicPr>
          <p:cNvPr id="4444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1488" y="3200400"/>
            <a:ext cx="4862512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4426" name="Rectangle 10"/>
          <p:cNvSpPr>
            <a:spLocks noChangeArrowheads="1"/>
          </p:cNvSpPr>
          <p:nvPr/>
        </p:nvSpPr>
        <p:spPr bwMode="auto">
          <a:xfrm>
            <a:off x="6248400" y="1752600"/>
            <a:ext cx="609600" cy="7620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bIns="0" anchor="b"/>
          <a:lstStyle/>
          <a:p>
            <a:pPr algn="ctr"/>
            <a:r>
              <a:rPr lang="en-US">
                <a:latin typeface="Times New Roman" pitchFamily="18" charset="0"/>
              </a:rPr>
              <a:t>DFF</a:t>
            </a:r>
          </a:p>
        </p:txBody>
      </p:sp>
      <p:sp>
        <p:nvSpPr>
          <p:cNvPr id="444427" name="AutoShape 11"/>
          <p:cNvSpPr>
            <a:spLocks noChangeArrowheads="1"/>
          </p:cNvSpPr>
          <p:nvPr/>
        </p:nvSpPr>
        <p:spPr bwMode="auto">
          <a:xfrm rot="5400000">
            <a:off x="6210300" y="2324100"/>
            <a:ext cx="152400" cy="762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4428" name="Text Box 12"/>
          <p:cNvSpPr txBox="1">
            <a:spLocks noChangeArrowheads="1"/>
          </p:cNvSpPr>
          <p:nvPr/>
        </p:nvSpPr>
        <p:spPr bwMode="auto">
          <a:xfrm>
            <a:off x="6705600" y="1920875"/>
            <a:ext cx="152400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en-US" sz="1400"/>
              <a:t>Q</a:t>
            </a:r>
          </a:p>
        </p:txBody>
      </p:sp>
      <p:sp>
        <p:nvSpPr>
          <p:cNvPr id="444429" name="AutoShape 13"/>
          <p:cNvSpPr>
            <a:spLocks noChangeArrowheads="1"/>
          </p:cNvSpPr>
          <p:nvPr/>
        </p:nvSpPr>
        <p:spPr bwMode="auto">
          <a:xfrm rot="-5400000">
            <a:off x="6858000" y="1371600"/>
            <a:ext cx="1524000" cy="609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4430" name="Text Box 14"/>
          <p:cNvSpPr txBox="1">
            <a:spLocks noChangeArrowheads="1"/>
          </p:cNvSpPr>
          <p:nvPr/>
        </p:nvSpPr>
        <p:spPr bwMode="auto">
          <a:xfrm>
            <a:off x="7315200" y="1219200"/>
            <a:ext cx="152400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400"/>
              <a:t>A</a:t>
            </a:r>
          </a:p>
        </p:txBody>
      </p:sp>
      <p:sp>
        <p:nvSpPr>
          <p:cNvPr id="444432" name="Text Box 16"/>
          <p:cNvSpPr txBox="1">
            <a:spLocks noChangeArrowheads="1"/>
          </p:cNvSpPr>
          <p:nvPr/>
        </p:nvSpPr>
        <p:spPr bwMode="auto">
          <a:xfrm>
            <a:off x="7315200" y="1905000"/>
            <a:ext cx="152400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400"/>
              <a:t>B</a:t>
            </a:r>
          </a:p>
        </p:txBody>
      </p:sp>
      <p:sp>
        <p:nvSpPr>
          <p:cNvPr id="444433" name="Text Box 17"/>
          <p:cNvSpPr txBox="1">
            <a:spLocks noChangeArrowheads="1"/>
          </p:cNvSpPr>
          <p:nvPr/>
        </p:nvSpPr>
        <p:spPr bwMode="auto">
          <a:xfrm>
            <a:off x="7620000" y="1539875"/>
            <a:ext cx="304800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en-US" sz="1400"/>
              <a:t>A-B</a:t>
            </a:r>
          </a:p>
        </p:txBody>
      </p:sp>
      <p:sp>
        <p:nvSpPr>
          <p:cNvPr id="444434" name="Line 18"/>
          <p:cNvSpPr>
            <a:spLocks noChangeShapeType="1"/>
          </p:cNvSpPr>
          <p:nvPr/>
        </p:nvSpPr>
        <p:spPr bwMode="auto">
          <a:xfrm flipV="1">
            <a:off x="6858000" y="1981200"/>
            <a:ext cx="45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4435" name="Line 19"/>
          <p:cNvSpPr>
            <a:spLocks noChangeShapeType="1"/>
          </p:cNvSpPr>
          <p:nvPr/>
        </p:nvSpPr>
        <p:spPr bwMode="auto">
          <a:xfrm flipV="1">
            <a:off x="5638800" y="137160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4436" name="Text Box 20"/>
          <p:cNvSpPr txBox="1">
            <a:spLocks noChangeArrowheads="1"/>
          </p:cNvSpPr>
          <p:nvPr/>
        </p:nvSpPr>
        <p:spPr bwMode="auto">
          <a:xfrm>
            <a:off x="5638800" y="990600"/>
            <a:ext cx="600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U(n+1)</a:t>
            </a:r>
          </a:p>
        </p:txBody>
      </p:sp>
      <p:sp>
        <p:nvSpPr>
          <p:cNvPr id="444450" name="Text Box 34"/>
          <p:cNvSpPr txBox="1">
            <a:spLocks noChangeArrowheads="1"/>
          </p:cNvSpPr>
          <p:nvPr/>
        </p:nvSpPr>
        <p:spPr bwMode="auto">
          <a:xfrm>
            <a:off x="6248400" y="1905000"/>
            <a:ext cx="152400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400"/>
              <a:t>D</a:t>
            </a:r>
          </a:p>
        </p:txBody>
      </p:sp>
      <p:sp>
        <p:nvSpPr>
          <p:cNvPr id="444451" name="Line 35"/>
          <p:cNvSpPr>
            <a:spLocks noChangeShapeType="1"/>
          </p:cNvSpPr>
          <p:nvPr/>
        </p:nvSpPr>
        <p:spPr bwMode="auto">
          <a:xfrm flipV="1">
            <a:off x="7924800" y="1676400"/>
            <a:ext cx="45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4452" name="Line 36"/>
          <p:cNvSpPr>
            <a:spLocks noChangeShapeType="1"/>
          </p:cNvSpPr>
          <p:nvPr/>
        </p:nvSpPr>
        <p:spPr bwMode="auto">
          <a:xfrm flipV="1">
            <a:off x="6019800" y="1981200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4453" name="Line 37"/>
          <p:cNvSpPr>
            <a:spLocks noChangeShapeType="1"/>
          </p:cNvSpPr>
          <p:nvPr/>
        </p:nvSpPr>
        <p:spPr bwMode="auto">
          <a:xfrm flipV="1">
            <a:off x="6019800" y="13716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4454" name="Text Box 38"/>
          <p:cNvSpPr txBox="1">
            <a:spLocks noChangeArrowheads="1"/>
          </p:cNvSpPr>
          <p:nvPr/>
        </p:nvSpPr>
        <p:spPr bwMode="auto">
          <a:xfrm>
            <a:off x="8001000" y="1295400"/>
            <a:ext cx="1052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U(n+1)-U(n)</a:t>
            </a:r>
          </a:p>
        </p:txBody>
      </p:sp>
      <p:sp>
        <p:nvSpPr>
          <p:cNvPr id="444455" name="Line 39"/>
          <p:cNvSpPr>
            <a:spLocks noChangeShapeType="1"/>
          </p:cNvSpPr>
          <p:nvPr/>
        </p:nvSpPr>
        <p:spPr bwMode="auto">
          <a:xfrm flipV="1">
            <a:off x="4876800" y="1524000"/>
            <a:ext cx="6858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4456" name="Line 40"/>
          <p:cNvSpPr>
            <a:spLocks noChangeShapeType="1"/>
          </p:cNvSpPr>
          <p:nvPr/>
        </p:nvSpPr>
        <p:spPr bwMode="auto">
          <a:xfrm>
            <a:off x="8382000" y="1828800"/>
            <a:ext cx="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49847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4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4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4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4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4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4" grpId="0" build="p"/>
      <p:bldP spid="444455" grpId="0" animBg="1"/>
      <p:bldP spid="4444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Oct. 2017, Wu Jinyuan, Fermilab jywu168@fnal.gov</a:t>
            </a:r>
            <a:endParaRPr lang="en-US" altLang="en-US"/>
          </a:p>
        </p:txBody>
      </p:sp>
      <p:sp>
        <p:nvSpPr>
          <p:cNvPr id="8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Applications of FPGA</a:t>
            </a:r>
            <a:endParaRPr lang="en-US" altLang="en-US"/>
          </a:p>
        </p:txBody>
      </p:sp>
      <p:sp>
        <p:nvSpPr>
          <p:cNvPr id="8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4C20-FEB3-4A5E-99F2-642768EB8735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3886200" cy="685800"/>
          </a:xfrm>
        </p:spPr>
        <p:txBody>
          <a:bodyPr/>
          <a:lstStyle/>
          <a:p>
            <a:r>
              <a:rPr lang="en-US" sz="2800">
                <a:latin typeface="Times New Roman" pitchFamily="18" charset="0"/>
              </a:rPr>
              <a:t>The Huffman Coding</a:t>
            </a:r>
          </a:p>
        </p:txBody>
      </p:sp>
      <p:sp>
        <p:nvSpPr>
          <p:cNvPr id="446467" name="Rectangle 3"/>
          <p:cNvSpPr>
            <a:spLocks noChangeArrowheads="1"/>
          </p:cNvSpPr>
          <p:nvPr/>
        </p:nvSpPr>
        <p:spPr bwMode="auto">
          <a:xfrm>
            <a:off x="304800" y="91440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1700">
                <a:solidFill>
                  <a:srgbClr val="3333CC"/>
                </a:solidFill>
                <a:latin typeface="Times New Roman" pitchFamily="18" charset="0"/>
              </a:rPr>
              <a:t>The U(n+1)-U(n) value with highest probability is assigned to shortest code, i.e., single bit 1.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1700">
                <a:solidFill>
                  <a:srgbClr val="3333CC"/>
                </a:solidFill>
                <a:latin typeface="Times New Roman" pitchFamily="18" charset="0"/>
              </a:rPr>
              <a:t>Values with lower probabilities are assigned with longer codes, e.g., 01, 001, 0001 etc.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1700">
                <a:solidFill>
                  <a:srgbClr val="3333CC"/>
                </a:solidFill>
                <a:latin typeface="Times New Roman" pitchFamily="18" charset="0"/>
              </a:rPr>
              <a:t>Huffman coded words and regular words are distinguished by bit-15.</a:t>
            </a:r>
          </a:p>
        </p:txBody>
      </p:sp>
      <p:graphicFrame>
        <p:nvGraphicFramePr>
          <p:cNvPr id="446550" name="Group 86"/>
          <p:cNvGraphicFramePr>
            <a:graphicFrameLocks noGrp="1"/>
          </p:cNvGraphicFramePr>
          <p:nvPr/>
        </p:nvGraphicFramePr>
        <p:xfrm>
          <a:off x="5867400" y="3733800"/>
          <a:ext cx="1371600" cy="2377124"/>
        </p:xfrm>
        <a:graphic>
          <a:graphicData uri="http://schemas.openxmlformats.org/drawingml/2006/table">
            <a:tbl>
              <a:tblPr/>
              <a:tblGrid>
                <a:gridCol w="609600"/>
                <a:gridCol w="7620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U(n+1)-U(n)</a:t>
                      </a: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Code</a:t>
                      </a:r>
                    </a:p>
                  </a:txBody>
                  <a:tcPr marL="4572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 and others</a:t>
                      </a: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Full 16 bits word</a:t>
                      </a:r>
                    </a:p>
                  </a:txBody>
                  <a:tcPr marL="4572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000001</a:t>
                      </a:r>
                    </a:p>
                  </a:txBody>
                  <a:tcPr marL="4572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0001</a:t>
                      </a:r>
                    </a:p>
                  </a:txBody>
                  <a:tcPr marL="4572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</a:p>
                  </a:txBody>
                  <a:tcPr marL="4572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4572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+1</a:t>
                      </a: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001</a:t>
                      </a:r>
                    </a:p>
                  </a:txBody>
                  <a:tcPr marL="4572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+2</a:t>
                      </a: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00001</a:t>
                      </a:r>
                    </a:p>
                  </a:txBody>
                  <a:tcPr marL="4572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+3</a:t>
                      </a:r>
                    </a:p>
                  </a:txBody>
                  <a:tcPr marL="4572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0000001</a:t>
                      </a:r>
                    </a:p>
                  </a:txBody>
                  <a:tcPr marL="4572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6500" name="Rectangle 36"/>
          <p:cNvSpPr>
            <a:spLocks noChangeArrowheads="1"/>
          </p:cNvSpPr>
          <p:nvPr/>
        </p:nvSpPr>
        <p:spPr bwMode="auto">
          <a:xfrm>
            <a:off x="381000" y="4876800"/>
            <a:ext cx="304800" cy="304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latin typeface="Times New Roman" pitchFamily="18" charset="0"/>
              </a:rPr>
              <a:t>1</a:t>
            </a:r>
          </a:p>
        </p:txBody>
      </p:sp>
      <p:sp>
        <p:nvSpPr>
          <p:cNvPr id="446501" name="Rectangle 37"/>
          <p:cNvSpPr>
            <a:spLocks noChangeArrowheads="1"/>
          </p:cNvSpPr>
          <p:nvPr/>
        </p:nvSpPr>
        <p:spPr bwMode="auto">
          <a:xfrm>
            <a:off x="381000" y="4038600"/>
            <a:ext cx="304800" cy="304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latin typeface="Times New Roman" pitchFamily="18" charset="0"/>
              </a:rPr>
              <a:t>0</a:t>
            </a:r>
          </a:p>
        </p:txBody>
      </p:sp>
      <p:sp>
        <p:nvSpPr>
          <p:cNvPr id="446502" name="Rectangle 38"/>
          <p:cNvSpPr>
            <a:spLocks noChangeArrowheads="1"/>
          </p:cNvSpPr>
          <p:nvPr/>
        </p:nvSpPr>
        <p:spPr bwMode="auto">
          <a:xfrm>
            <a:off x="685800" y="4038600"/>
            <a:ext cx="304800" cy="304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latin typeface="Times New Roman" pitchFamily="18" charset="0"/>
              </a:rPr>
              <a:t>0</a:t>
            </a:r>
          </a:p>
        </p:txBody>
      </p:sp>
      <p:sp>
        <p:nvSpPr>
          <p:cNvPr id="446503" name="Rectangle 39"/>
          <p:cNvSpPr>
            <a:spLocks noChangeArrowheads="1"/>
          </p:cNvSpPr>
          <p:nvPr/>
        </p:nvSpPr>
        <p:spPr bwMode="auto">
          <a:xfrm>
            <a:off x="990600" y="4038600"/>
            <a:ext cx="304800" cy="304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latin typeface="Times New Roman" pitchFamily="18" charset="0"/>
              </a:rPr>
              <a:t> </a:t>
            </a:r>
          </a:p>
        </p:txBody>
      </p:sp>
      <p:sp>
        <p:nvSpPr>
          <p:cNvPr id="446505" name="Rectangle 41"/>
          <p:cNvSpPr>
            <a:spLocks noChangeArrowheads="1"/>
          </p:cNvSpPr>
          <p:nvPr/>
        </p:nvSpPr>
        <p:spPr bwMode="auto">
          <a:xfrm>
            <a:off x="1295400" y="4038600"/>
            <a:ext cx="3962400" cy="304800"/>
          </a:xfrm>
          <a:prstGeom prst="rect">
            <a:avLst/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latin typeface="Times New Roman" pitchFamily="18" charset="0"/>
              </a:rPr>
              <a:t>ADC value (13-bit)</a:t>
            </a:r>
          </a:p>
        </p:txBody>
      </p:sp>
      <p:sp>
        <p:nvSpPr>
          <p:cNvPr id="446508" name="Text Box 44"/>
          <p:cNvSpPr txBox="1">
            <a:spLocks noChangeArrowheads="1"/>
          </p:cNvSpPr>
          <p:nvPr/>
        </p:nvSpPr>
        <p:spPr bwMode="auto">
          <a:xfrm>
            <a:off x="762000" y="3429000"/>
            <a:ext cx="2895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Times New Roman" pitchFamily="18" charset="0"/>
              </a:rPr>
              <a:t>Regular ADC data for first point or when U(n+1)-U(n) is outside +-3</a:t>
            </a:r>
          </a:p>
        </p:txBody>
      </p:sp>
      <p:sp>
        <p:nvSpPr>
          <p:cNvPr id="446510" name="Text Box 46"/>
          <p:cNvSpPr txBox="1">
            <a:spLocks noChangeArrowheads="1"/>
          </p:cNvSpPr>
          <p:nvPr/>
        </p:nvSpPr>
        <p:spPr bwMode="auto">
          <a:xfrm>
            <a:off x="838200" y="4495800"/>
            <a:ext cx="1335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Huffman Coded</a:t>
            </a:r>
          </a:p>
        </p:txBody>
      </p:sp>
      <p:sp>
        <p:nvSpPr>
          <p:cNvPr id="446511" name="AutoShape 47"/>
          <p:cNvSpPr>
            <a:spLocks/>
          </p:cNvSpPr>
          <p:nvPr/>
        </p:nvSpPr>
        <p:spPr bwMode="auto">
          <a:xfrm rot="-5400000">
            <a:off x="914400" y="4953000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512" name="AutoShape 48"/>
          <p:cNvSpPr>
            <a:spLocks/>
          </p:cNvSpPr>
          <p:nvPr/>
        </p:nvSpPr>
        <p:spPr bwMode="auto">
          <a:xfrm rot="-5400000">
            <a:off x="1371600" y="5105400"/>
            <a:ext cx="152400" cy="304800"/>
          </a:xfrm>
          <a:prstGeom prst="leftBrace">
            <a:avLst>
              <a:gd name="adj1" fmla="val 16667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513" name="AutoShape 49"/>
          <p:cNvSpPr>
            <a:spLocks/>
          </p:cNvSpPr>
          <p:nvPr/>
        </p:nvSpPr>
        <p:spPr bwMode="auto">
          <a:xfrm rot="-5400000">
            <a:off x="1676400" y="5105400"/>
            <a:ext cx="152400" cy="304800"/>
          </a:xfrm>
          <a:prstGeom prst="leftBrace">
            <a:avLst>
              <a:gd name="adj1" fmla="val 16667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514" name="AutoShape 50"/>
          <p:cNvSpPr>
            <a:spLocks/>
          </p:cNvSpPr>
          <p:nvPr/>
        </p:nvSpPr>
        <p:spPr bwMode="auto">
          <a:xfrm rot="-5400000">
            <a:off x="1981200" y="5105400"/>
            <a:ext cx="152400" cy="304800"/>
          </a:xfrm>
          <a:prstGeom prst="leftBrace">
            <a:avLst>
              <a:gd name="adj1" fmla="val 16667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515" name="AutoShape 51"/>
          <p:cNvSpPr>
            <a:spLocks/>
          </p:cNvSpPr>
          <p:nvPr/>
        </p:nvSpPr>
        <p:spPr bwMode="auto">
          <a:xfrm rot="-5400000">
            <a:off x="2590800" y="48006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516" name="AutoShape 52"/>
          <p:cNvSpPr>
            <a:spLocks/>
          </p:cNvSpPr>
          <p:nvPr/>
        </p:nvSpPr>
        <p:spPr bwMode="auto">
          <a:xfrm rot="-5400000">
            <a:off x="3810000" y="4495800"/>
            <a:ext cx="152400" cy="1524000"/>
          </a:xfrm>
          <a:prstGeom prst="leftBrace">
            <a:avLst>
              <a:gd name="adj1" fmla="val 8333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517" name="AutoShape 53"/>
          <p:cNvSpPr>
            <a:spLocks/>
          </p:cNvSpPr>
          <p:nvPr/>
        </p:nvSpPr>
        <p:spPr bwMode="auto">
          <a:xfrm rot="-5400000">
            <a:off x="4876800" y="4953000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518" name="Text Box 54"/>
          <p:cNvSpPr txBox="1">
            <a:spLocks noChangeArrowheads="1"/>
          </p:cNvSpPr>
          <p:nvPr/>
        </p:nvSpPr>
        <p:spPr bwMode="auto">
          <a:xfrm>
            <a:off x="846138" y="5334000"/>
            <a:ext cx="331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-1</a:t>
            </a:r>
          </a:p>
        </p:txBody>
      </p:sp>
      <p:sp>
        <p:nvSpPr>
          <p:cNvPr id="446519" name="Text Box 55"/>
          <p:cNvSpPr txBox="1">
            <a:spLocks noChangeArrowheads="1"/>
          </p:cNvSpPr>
          <p:nvPr/>
        </p:nvSpPr>
        <p:spPr bwMode="auto">
          <a:xfrm>
            <a:off x="1303338" y="53340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0</a:t>
            </a:r>
          </a:p>
        </p:txBody>
      </p:sp>
      <p:sp>
        <p:nvSpPr>
          <p:cNvPr id="446520" name="Text Box 56"/>
          <p:cNvSpPr txBox="1">
            <a:spLocks noChangeArrowheads="1"/>
          </p:cNvSpPr>
          <p:nvPr/>
        </p:nvSpPr>
        <p:spPr bwMode="auto">
          <a:xfrm>
            <a:off x="1639888" y="53340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0</a:t>
            </a:r>
          </a:p>
        </p:txBody>
      </p:sp>
      <p:sp>
        <p:nvSpPr>
          <p:cNvPr id="446521" name="Text Box 57"/>
          <p:cNvSpPr txBox="1">
            <a:spLocks noChangeArrowheads="1"/>
          </p:cNvSpPr>
          <p:nvPr/>
        </p:nvSpPr>
        <p:spPr bwMode="auto">
          <a:xfrm>
            <a:off x="1944688" y="53340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0</a:t>
            </a:r>
          </a:p>
        </p:txBody>
      </p:sp>
      <p:sp>
        <p:nvSpPr>
          <p:cNvPr id="446522" name="Text Box 58"/>
          <p:cNvSpPr txBox="1">
            <a:spLocks noChangeArrowheads="1"/>
          </p:cNvSpPr>
          <p:nvPr/>
        </p:nvSpPr>
        <p:spPr bwMode="auto">
          <a:xfrm>
            <a:off x="2446338" y="5334000"/>
            <a:ext cx="373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+1</a:t>
            </a:r>
          </a:p>
        </p:txBody>
      </p:sp>
      <p:sp>
        <p:nvSpPr>
          <p:cNvPr id="446523" name="Text Box 59"/>
          <p:cNvSpPr txBox="1">
            <a:spLocks noChangeArrowheads="1"/>
          </p:cNvSpPr>
          <p:nvPr/>
        </p:nvSpPr>
        <p:spPr bwMode="auto">
          <a:xfrm>
            <a:off x="3665538" y="5334000"/>
            <a:ext cx="373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+2</a:t>
            </a:r>
          </a:p>
        </p:txBody>
      </p:sp>
      <p:sp>
        <p:nvSpPr>
          <p:cNvPr id="446524" name="Text Box 60"/>
          <p:cNvSpPr txBox="1">
            <a:spLocks noChangeArrowheads="1"/>
          </p:cNvSpPr>
          <p:nvPr/>
        </p:nvSpPr>
        <p:spPr bwMode="auto">
          <a:xfrm>
            <a:off x="4343400" y="5410200"/>
            <a:ext cx="10191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Padding or</a:t>
            </a:r>
          </a:p>
          <a:p>
            <a:r>
              <a:rPr lang="en-US" sz="1400">
                <a:latin typeface="Times New Roman" pitchFamily="18" charset="0"/>
              </a:rPr>
              <a:t>Continue to</a:t>
            </a:r>
          </a:p>
          <a:p>
            <a:r>
              <a:rPr lang="en-US" sz="1400">
                <a:latin typeface="Times New Roman" pitchFamily="18" charset="0"/>
              </a:rPr>
              <a:t>Next Word</a:t>
            </a:r>
          </a:p>
        </p:txBody>
      </p:sp>
      <p:sp>
        <p:nvSpPr>
          <p:cNvPr id="446525" name="AutoShape 61"/>
          <p:cNvSpPr>
            <a:spLocks noChangeArrowheads="1"/>
          </p:cNvSpPr>
          <p:nvPr/>
        </p:nvSpPr>
        <p:spPr bwMode="auto">
          <a:xfrm>
            <a:off x="152400" y="5867400"/>
            <a:ext cx="3810000" cy="533400"/>
          </a:xfrm>
          <a:prstGeom prst="wedgeRectCallout">
            <a:avLst>
              <a:gd name="adj1" fmla="val -5250"/>
              <a:gd name="adj2" fmla="val -9851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600">
                <a:latin typeface="Times New Roman" pitchFamily="18" charset="0"/>
              </a:rPr>
              <a:t>In this example, 6 differences of the data samples are packed in the 16-bit data word.</a:t>
            </a:r>
          </a:p>
        </p:txBody>
      </p:sp>
      <p:sp>
        <p:nvSpPr>
          <p:cNvPr id="446527" name="Rectangle 63"/>
          <p:cNvSpPr>
            <a:spLocks noChangeArrowheads="1"/>
          </p:cNvSpPr>
          <p:nvPr/>
        </p:nvSpPr>
        <p:spPr bwMode="auto">
          <a:xfrm>
            <a:off x="1295400" y="4876800"/>
            <a:ext cx="304800" cy="3048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latin typeface="Times New Roman" pitchFamily="18" charset="0"/>
              </a:rPr>
              <a:t>1</a:t>
            </a:r>
          </a:p>
        </p:txBody>
      </p:sp>
      <p:sp>
        <p:nvSpPr>
          <p:cNvPr id="446528" name="Rectangle 64"/>
          <p:cNvSpPr>
            <a:spLocks noChangeArrowheads="1"/>
          </p:cNvSpPr>
          <p:nvPr/>
        </p:nvSpPr>
        <p:spPr bwMode="auto">
          <a:xfrm>
            <a:off x="990600" y="4876800"/>
            <a:ext cx="304800" cy="3048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latin typeface="Times New Roman" pitchFamily="18" charset="0"/>
              </a:rPr>
              <a:t>1</a:t>
            </a:r>
          </a:p>
        </p:txBody>
      </p:sp>
      <p:sp>
        <p:nvSpPr>
          <p:cNvPr id="446529" name="Rectangle 65"/>
          <p:cNvSpPr>
            <a:spLocks noChangeArrowheads="1"/>
          </p:cNvSpPr>
          <p:nvPr/>
        </p:nvSpPr>
        <p:spPr bwMode="auto">
          <a:xfrm>
            <a:off x="1905000" y="4876800"/>
            <a:ext cx="304800" cy="3048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latin typeface="Times New Roman" pitchFamily="18" charset="0"/>
              </a:rPr>
              <a:t>1</a:t>
            </a:r>
          </a:p>
        </p:txBody>
      </p:sp>
      <p:sp>
        <p:nvSpPr>
          <p:cNvPr id="446530" name="Rectangle 66"/>
          <p:cNvSpPr>
            <a:spLocks noChangeArrowheads="1"/>
          </p:cNvSpPr>
          <p:nvPr/>
        </p:nvSpPr>
        <p:spPr bwMode="auto">
          <a:xfrm>
            <a:off x="1600200" y="4876800"/>
            <a:ext cx="304800" cy="3048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latin typeface="Times New Roman" pitchFamily="18" charset="0"/>
              </a:rPr>
              <a:t>1</a:t>
            </a:r>
          </a:p>
        </p:txBody>
      </p:sp>
      <p:sp>
        <p:nvSpPr>
          <p:cNvPr id="446531" name="Rectangle 67"/>
          <p:cNvSpPr>
            <a:spLocks noChangeArrowheads="1"/>
          </p:cNvSpPr>
          <p:nvPr/>
        </p:nvSpPr>
        <p:spPr bwMode="auto">
          <a:xfrm>
            <a:off x="2819400" y="4876800"/>
            <a:ext cx="304800" cy="3048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latin typeface="Times New Roman" pitchFamily="18" charset="0"/>
              </a:rPr>
              <a:t>1</a:t>
            </a:r>
          </a:p>
        </p:txBody>
      </p:sp>
      <p:sp>
        <p:nvSpPr>
          <p:cNvPr id="446532" name="Rectangle 68"/>
          <p:cNvSpPr>
            <a:spLocks noChangeArrowheads="1"/>
          </p:cNvSpPr>
          <p:nvPr/>
        </p:nvSpPr>
        <p:spPr bwMode="auto">
          <a:xfrm>
            <a:off x="4343400" y="4876800"/>
            <a:ext cx="304800" cy="3048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latin typeface="Times New Roman" pitchFamily="18" charset="0"/>
              </a:rPr>
              <a:t>1</a:t>
            </a:r>
          </a:p>
        </p:txBody>
      </p:sp>
      <p:sp>
        <p:nvSpPr>
          <p:cNvPr id="446533" name="Rectangle 69"/>
          <p:cNvSpPr>
            <a:spLocks noChangeArrowheads="1"/>
          </p:cNvSpPr>
          <p:nvPr/>
        </p:nvSpPr>
        <p:spPr bwMode="auto">
          <a:xfrm>
            <a:off x="685800" y="4876800"/>
            <a:ext cx="304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latin typeface="Times New Roman" pitchFamily="18" charset="0"/>
              </a:rPr>
              <a:t>0</a:t>
            </a:r>
          </a:p>
        </p:txBody>
      </p:sp>
      <p:sp>
        <p:nvSpPr>
          <p:cNvPr id="446534" name="Rectangle 70"/>
          <p:cNvSpPr>
            <a:spLocks noChangeArrowheads="1"/>
          </p:cNvSpPr>
          <p:nvPr/>
        </p:nvSpPr>
        <p:spPr bwMode="auto">
          <a:xfrm>
            <a:off x="2209800" y="4876800"/>
            <a:ext cx="304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latin typeface="Times New Roman" pitchFamily="18" charset="0"/>
              </a:rPr>
              <a:t>0</a:t>
            </a:r>
          </a:p>
        </p:txBody>
      </p:sp>
      <p:sp>
        <p:nvSpPr>
          <p:cNvPr id="446535" name="Rectangle 71"/>
          <p:cNvSpPr>
            <a:spLocks noChangeArrowheads="1"/>
          </p:cNvSpPr>
          <p:nvPr/>
        </p:nvSpPr>
        <p:spPr bwMode="auto">
          <a:xfrm>
            <a:off x="2514600" y="4876800"/>
            <a:ext cx="304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latin typeface="Times New Roman" pitchFamily="18" charset="0"/>
              </a:rPr>
              <a:t>0</a:t>
            </a:r>
          </a:p>
        </p:txBody>
      </p:sp>
      <p:sp>
        <p:nvSpPr>
          <p:cNvPr id="446536" name="Rectangle 72"/>
          <p:cNvSpPr>
            <a:spLocks noChangeArrowheads="1"/>
          </p:cNvSpPr>
          <p:nvPr/>
        </p:nvSpPr>
        <p:spPr bwMode="auto">
          <a:xfrm>
            <a:off x="3124200" y="4876800"/>
            <a:ext cx="304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latin typeface="Times New Roman" pitchFamily="18" charset="0"/>
              </a:rPr>
              <a:t>0</a:t>
            </a:r>
          </a:p>
        </p:txBody>
      </p:sp>
      <p:sp>
        <p:nvSpPr>
          <p:cNvPr id="446537" name="Rectangle 73"/>
          <p:cNvSpPr>
            <a:spLocks noChangeArrowheads="1"/>
          </p:cNvSpPr>
          <p:nvPr/>
        </p:nvSpPr>
        <p:spPr bwMode="auto">
          <a:xfrm>
            <a:off x="3429000" y="4876800"/>
            <a:ext cx="304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latin typeface="Times New Roman" pitchFamily="18" charset="0"/>
              </a:rPr>
              <a:t>0</a:t>
            </a:r>
          </a:p>
        </p:txBody>
      </p:sp>
      <p:sp>
        <p:nvSpPr>
          <p:cNvPr id="446538" name="Rectangle 74"/>
          <p:cNvSpPr>
            <a:spLocks noChangeArrowheads="1"/>
          </p:cNvSpPr>
          <p:nvPr/>
        </p:nvSpPr>
        <p:spPr bwMode="auto">
          <a:xfrm>
            <a:off x="3733800" y="4876800"/>
            <a:ext cx="304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latin typeface="Times New Roman" pitchFamily="18" charset="0"/>
              </a:rPr>
              <a:t>0</a:t>
            </a:r>
          </a:p>
        </p:txBody>
      </p:sp>
      <p:sp>
        <p:nvSpPr>
          <p:cNvPr id="446539" name="Rectangle 75"/>
          <p:cNvSpPr>
            <a:spLocks noChangeArrowheads="1"/>
          </p:cNvSpPr>
          <p:nvPr/>
        </p:nvSpPr>
        <p:spPr bwMode="auto">
          <a:xfrm>
            <a:off x="4038600" y="4876800"/>
            <a:ext cx="304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latin typeface="Times New Roman" pitchFamily="18" charset="0"/>
              </a:rPr>
              <a:t>0</a:t>
            </a:r>
          </a:p>
        </p:txBody>
      </p:sp>
      <p:sp>
        <p:nvSpPr>
          <p:cNvPr id="446540" name="Rectangle 76"/>
          <p:cNvSpPr>
            <a:spLocks noChangeArrowheads="1"/>
          </p:cNvSpPr>
          <p:nvPr/>
        </p:nvSpPr>
        <p:spPr bwMode="auto">
          <a:xfrm>
            <a:off x="4648200" y="4876800"/>
            <a:ext cx="304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latin typeface="Times New Roman" pitchFamily="18" charset="0"/>
              </a:rPr>
              <a:t>0</a:t>
            </a:r>
          </a:p>
        </p:txBody>
      </p:sp>
      <p:sp>
        <p:nvSpPr>
          <p:cNvPr id="446541" name="Rectangle 77"/>
          <p:cNvSpPr>
            <a:spLocks noChangeArrowheads="1"/>
          </p:cNvSpPr>
          <p:nvPr/>
        </p:nvSpPr>
        <p:spPr bwMode="auto">
          <a:xfrm>
            <a:off x="4953000" y="4876800"/>
            <a:ext cx="304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latin typeface="Times New Roman" pitchFamily="18" charset="0"/>
              </a:rPr>
              <a:t>0</a:t>
            </a:r>
          </a:p>
        </p:txBody>
      </p:sp>
      <p:pic>
        <p:nvPicPr>
          <p:cNvPr id="446542" name="Picture 78"/>
          <p:cNvPicPr>
            <a:picLocks noChangeAspect="1" noChangeArrowheads="1"/>
          </p:cNvPicPr>
          <p:nvPr/>
        </p:nvPicPr>
        <p:blipFill>
          <a:blip r:embed="rId2"/>
          <a:srcRect r="28194"/>
          <a:stretch>
            <a:fillRect/>
          </a:stretch>
        </p:blipFill>
        <p:spPr bwMode="auto">
          <a:xfrm>
            <a:off x="5181600" y="152400"/>
            <a:ext cx="3490913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6544" name="Arc 80"/>
          <p:cNvSpPr>
            <a:spLocks/>
          </p:cNvSpPr>
          <p:nvPr/>
        </p:nvSpPr>
        <p:spPr bwMode="auto">
          <a:xfrm rot="5400000">
            <a:off x="6280150" y="3476625"/>
            <a:ext cx="2606675" cy="1444625"/>
          </a:xfrm>
          <a:custGeom>
            <a:avLst/>
            <a:gdLst>
              <a:gd name="G0" fmla="+- 6936 0 0"/>
              <a:gd name="G1" fmla="+- 21600 0 0"/>
              <a:gd name="G2" fmla="+- 21600 0 0"/>
              <a:gd name="T0" fmla="*/ 0 w 28128"/>
              <a:gd name="T1" fmla="*/ 1144 h 21600"/>
              <a:gd name="T2" fmla="*/ 28128 w 28128"/>
              <a:gd name="T3" fmla="*/ 17422 h 21600"/>
              <a:gd name="T4" fmla="*/ 6936 w 2812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128" h="21600" fill="none" extrusionOk="0">
                <a:moveTo>
                  <a:pt x="-1" y="1143"/>
                </a:moveTo>
                <a:cubicBezTo>
                  <a:pt x="2234" y="386"/>
                  <a:pt x="4577" y="-1"/>
                  <a:pt x="6936" y="0"/>
                </a:cubicBezTo>
                <a:cubicBezTo>
                  <a:pt x="17254" y="0"/>
                  <a:pt x="26132" y="7298"/>
                  <a:pt x="28128" y="17421"/>
                </a:cubicBezTo>
              </a:path>
              <a:path w="28128" h="21600" stroke="0" extrusionOk="0">
                <a:moveTo>
                  <a:pt x="-1" y="1143"/>
                </a:moveTo>
                <a:cubicBezTo>
                  <a:pt x="2234" y="386"/>
                  <a:pt x="4577" y="-1"/>
                  <a:pt x="6936" y="0"/>
                </a:cubicBezTo>
                <a:cubicBezTo>
                  <a:pt x="17254" y="0"/>
                  <a:pt x="26132" y="7298"/>
                  <a:pt x="28128" y="17421"/>
                </a:cubicBezTo>
                <a:lnTo>
                  <a:pt x="6936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551" name="Arc 87"/>
          <p:cNvSpPr>
            <a:spLocks/>
          </p:cNvSpPr>
          <p:nvPr/>
        </p:nvSpPr>
        <p:spPr bwMode="auto">
          <a:xfrm rot="5400000">
            <a:off x="6137275" y="3325813"/>
            <a:ext cx="2370138" cy="1509712"/>
          </a:xfrm>
          <a:custGeom>
            <a:avLst/>
            <a:gdLst>
              <a:gd name="G0" fmla="+- 9402 0 0"/>
              <a:gd name="G1" fmla="+- 21600 0 0"/>
              <a:gd name="G2" fmla="+- 21600 0 0"/>
              <a:gd name="T0" fmla="*/ 0 w 29433"/>
              <a:gd name="T1" fmla="*/ 2154 h 21600"/>
              <a:gd name="T2" fmla="*/ 29433 w 29433"/>
              <a:gd name="T3" fmla="*/ 13518 h 21600"/>
              <a:gd name="T4" fmla="*/ 9402 w 2943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433" h="21600" fill="none" extrusionOk="0">
                <a:moveTo>
                  <a:pt x="-1" y="2153"/>
                </a:moveTo>
                <a:cubicBezTo>
                  <a:pt x="2931" y="736"/>
                  <a:pt x="6145" y="-1"/>
                  <a:pt x="9402" y="0"/>
                </a:cubicBezTo>
                <a:cubicBezTo>
                  <a:pt x="18210" y="0"/>
                  <a:pt x="26137" y="5349"/>
                  <a:pt x="29433" y="13517"/>
                </a:cubicBezTo>
              </a:path>
              <a:path w="29433" h="21600" stroke="0" extrusionOk="0">
                <a:moveTo>
                  <a:pt x="-1" y="2153"/>
                </a:moveTo>
                <a:cubicBezTo>
                  <a:pt x="2931" y="736"/>
                  <a:pt x="6145" y="-1"/>
                  <a:pt x="9402" y="0"/>
                </a:cubicBezTo>
                <a:cubicBezTo>
                  <a:pt x="18210" y="0"/>
                  <a:pt x="26137" y="5349"/>
                  <a:pt x="29433" y="13517"/>
                </a:cubicBezTo>
                <a:lnTo>
                  <a:pt x="9402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552" name="Arc 88"/>
          <p:cNvSpPr>
            <a:spLocks/>
          </p:cNvSpPr>
          <p:nvPr/>
        </p:nvSpPr>
        <p:spPr bwMode="auto">
          <a:xfrm rot="5400000">
            <a:off x="5987256" y="3169444"/>
            <a:ext cx="2143125" cy="1595438"/>
          </a:xfrm>
          <a:custGeom>
            <a:avLst/>
            <a:gdLst>
              <a:gd name="G0" fmla="+- 8236 0 0"/>
              <a:gd name="G1" fmla="+- 21600 0 0"/>
              <a:gd name="G2" fmla="+- 21600 0 0"/>
              <a:gd name="T0" fmla="*/ 0 w 26440"/>
              <a:gd name="T1" fmla="*/ 1632 h 21600"/>
              <a:gd name="T2" fmla="*/ 26440 w 26440"/>
              <a:gd name="T3" fmla="*/ 9974 h 21600"/>
              <a:gd name="T4" fmla="*/ 8236 w 2644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440" h="21600" fill="none" extrusionOk="0">
                <a:moveTo>
                  <a:pt x="-1" y="1631"/>
                </a:moveTo>
                <a:cubicBezTo>
                  <a:pt x="2612" y="554"/>
                  <a:pt x="5410" y="-1"/>
                  <a:pt x="8236" y="0"/>
                </a:cubicBezTo>
                <a:cubicBezTo>
                  <a:pt x="15608" y="0"/>
                  <a:pt x="22471" y="3760"/>
                  <a:pt x="26440" y="9973"/>
                </a:cubicBezTo>
              </a:path>
              <a:path w="26440" h="21600" stroke="0" extrusionOk="0">
                <a:moveTo>
                  <a:pt x="-1" y="1631"/>
                </a:moveTo>
                <a:cubicBezTo>
                  <a:pt x="2612" y="554"/>
                  <a:pt x="5410" y="-1"/>
                  <a:pt x="8236" y="0"/>
                </a:cubicBezTo>
                <a:cubicBezTo>
                  <a:pt x="15608" y="0"/>
                  <a:pt x="22471" y="3760"/>
                  <a:pt x="26440" y="9973"/>
                </a:cubicBezTo>
                <a:lnTo>
                  <a:pt x="8236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553" name="AutoShape 89"/>
          <p:cNvSpPr>
            <a:spLocks/>
          </p:cNvSpPr>
          <p:nvPr/>
        </p:nvSpPr>
        <p:spPr bwMode="auto">
          <a:xfrm>
            <a:off x="5334000" y="4495800"/>
            <a:ext cx="457200" cy="1600200"/>
          </a:xfrm>
          <a:prstGeom prst="leftBrace">
            <a:avLst>
              <a:gd name="adj1" fmla="val 29167"/>
              <a:gd name="adj2" fmla="val 3869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554" name="AutoShape 90"/>
          <p:cNvSpPr>
            <a:spLocks/>
          </p:cNvSpPr>
          <p:nvPr/>
        </p:nvSpPr>
        <p:spPr bwMode="auto">
          <a:xfrm>
            <a:off x="5486400" y="4038600"/>
            <a:ext cx="381000" cy="304800"/>
          </a:xfrm>
          <a:prstGeom prst="leftBrace">
            <a:avLst>
              <a:gd name="adj1" fmla="val 8333"/>
              <a:gd name="adj2" fmla="val 3869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66509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46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446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446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44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446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544" grpId="0" animBg="1"/>
      <p:bldP spid="446551" grpId="0" animBg="1"/>
      <p:bldP spid="446552" grpId="0" animBg="1"/>
      <p:bldP spid="446553" grpId="0" animBg="1"/>
      <p:bldP spid="44655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Oct. 2017, Wu Jinyuan, Fermilab jywu168@fnal.gov</a:t>
            </a:r>
            <a:endParaRPr lang="en-US" altLang="en-US"/>
          </a:p>
        </p:txBody>
      </p:sp>
      <p:sp>
        <p:nvSpPr>
          <p:cNvPr id="4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Applications of FPGA</a:t>
            </a:r>
            <a:endParaRPr lang="en-US" altLang="en-US"/>
          </a:p>
        </p:txBody>
      </p:sp>
      <p:sp>
        <p:nvSpPr>
          <p:cNvPr id="4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79BA-08F1-49DE-A6FB-89BAC8D6C51E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8382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The Huffman Coding </a:t>
            </a:r>
            <a:r>
              <a:rPr lang="en-US" dirty="0" smtClean="0">
                <a:latin typeface="Times New Roman" pitchFamily="18" charset="0"/>
              </a:rPr>
              <a:t>Block @ 1G samples/s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23940" name="Rectangle 4"/>
          <p:cNvSpPr>
            <a:spLocks noChangeArrowheads="1"/>
          </p:cNvSpPr>
          <p:nvPr/>
        </p:nvSpPr>
        <p:spPr bwMode="auto">
          <a:xfrm>
            <a:off x="381000" y="4419600"/>
            <a:ext cx="8305800" cy="1981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000" dirty="0" smtClean="0">
                <a:latin typeface="Times New Roman" pitchFamily="18" charset="0"/>
              </a:rPr>
              <a:t>The input data at 1 G samples/s is converted to 250 MHz clock domain.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000" dirty="0" smtClean="0">
                <a:latin typeface="Times New Roman" pitchFamily="18" charset="0"/>
              </a:rPr>
              <a:t>The differences of 4 adjacent data pairs are calculated every clock cycles.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000" dirty="0" smtClean="0">
                <a:latin typeface="Times New Roman" pitchFamily="18" charset="0"/>
              </a:rPr>
              <a:t>The encoder compose the differences into data stream and output.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000" dirty="0" smtClean="0">
                <a:latin typeface="Times New Roman" pitchFamily="18" charset="0"/>
              </a:rPr>
              <a:t>The interface between the encoder and the FIFO should be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64 bits</a:t>
            </a:r>
            <a:r>
              <a:rPr lang="en-US" sz="2000" dirty="0" smtClean="0">
                <a:latin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000" dirty="0" smtClean="0">
                <a:latin typeface="Times New Roman" pitchFamily="18" charset="0"/>
              </a:rPr>
              <a:t>The DV/PUSH signal becomes valid every ~10 clock cycles.</a:t>
            </a:r>
          </a:p>
        </p:txBody>
      </p:sp>
      <p:sp>
        <p:nvSpPr>
          <p:cNvPr id="423942" name="Text Box 6"/>
          <p:cNvSpPr txBox="1">
            <a:spLocks noChangeArrowheads="1"/>
          </p:cNvSpPr>
          <p:nvPr/>
        </p:nvSpPr>
        <p:spPr bwMode="auto">
          <a:xfrm>
            <a:off x="1905000" y="3745468"/>
            <a:ext cx="793807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</a:rPr>
              <a:t>1 GHz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23961" name="Text Box 25"/>
          <p:cNvSpPr txBox="1">
            <a:spLocks noChangeArrowheads="1"/>
          </p:cNvSpPr>
          <p:nvPr/>
        </p:nvSpPr>
        <p:spPr bwMode="auto">
          <a:xfrm>
            <a:off x="6858000" y="1219200"/>
            <a:ext cx="9525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</a:rPr>
              <a:t>DV/PUSH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914400" y="3124200"/>
            <a:ext cx="304800" cy="3048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 smtClean="0">
                <a:latin typeface="Times New Roman" pitchFamily="18" charset="0"/>
              </a:rPr>
              <a:t>R</a:t>
            </a:r>
            <a:endParaRPr lang="en-US" sz="1200" dirty="0">
              <a:latin typeface="Times New Roman" pitchFamily="18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219200" y="3198812"/>
            <a:ext cx="609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04800" y="3200400"/>
            <a:ext cx="609600" cy="1588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447800" y="2743200"/>
            <a:ext cx="381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447800" y="2286000"/>
            <a:ext cx="381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447800" y="1828800"/>
            <a:ext cx="381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 flipH="1" flipV="1">
            <a:off x="762000" y="2514600"/>
            <a:ext cx="1371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600200" y="28956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600200" y="3351212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600200" y="2436812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600200" y="19812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12"/>
          <p:cNvSpPr>
            <a:spLocks noChangeArrowheads="1"/>
          </p:cNvSpPr>
          <p:nvPr/>
        </p:nvSpPr>
        <p:spPr bwMode="auto">
          <a:xfrm>
            <a:off x="1828800" y="1752600"/>
            <a:ext cx="304800" cy="3048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 smtClean="0">
                <a:latin typeface="Times New Roman" pitchFamily="18" charset="0"/>
              </a:rPr>
              <a:t>R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66" name="Rectangle 12"/>
          <p:cNvSpPr>
            <a:spLocks noChangeArrowheads="1"/>
          </p:cNvSpPr>
          <p:nvPr/>
        </p:nvSpPr>
        <p:spPr bwMode="auto">
          <a:xfrm>
            <a:off x="1828800" y="2209800"/>
            <a:ext cx="304800" cy="3048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 smtClean="0">
                <a:latin typeface="Times New Roman" pitchFamily="18" charset="0"/>
              </a:rPr>
              <a:t>R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67" name="Rectangle 12"/>
          <p:cNvSpPr>
            <a:spLocks noChangeArrowheads="1"/>
          </p:cNvSpPr>
          <p:nvPr/>
        </p:nvSpPr>
        <p:spPr bwMode="auto">
          <a:xfrm>
            <a:off x="1828800" y="2667000"/>
            <a:ext cx="304800" cy="3048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 smtClean="0">
                <a:latin typeface="Times New Roman" pitchFamily="18" charset="0"/>
              </a:rPr>
              <a:t>R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68" name="Rectangle 12"/>
          <p:cNvSpPr>
            <a:spLocks noChangeArrowheads="1"/>
          </p:cNvSpPr>
          <p:nvPr/>
        </p:nvSpPr>
        <p:spPr bwMode="auto">
          <a:xfrm>
            <a:off x="1828800" y="3124200"/>
            <a:ext cx="304800" cy="3048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 smtClean="0">
                <a:latin typeface="Times New Roman" pitchFamily="18" charset="0"/>
              </a:rPr>
              <a:t>R</a:t>
            </a:r>
            <a:endParaRPr lang="en-US" sz="1200" dirty="0">
              <a:latin typeface="Times New Roman" pitchFamily="18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2133600" y="2743200"/>
            <a:ext cx="381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133600" y="2286000"/>
            <a:ext cx="381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133600" y="1828800"/>
            <a:ext cx="381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286000" y="28956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286000" y="3351212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286000" y="2436812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286000" y="19812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12"/>
          <p:cNvSpPr>
            <a:spLocks noChangeArrowheads="1"/>
          </p:cNvSpPr>
          <p:nvPr/>
        </p:nvSpPr>
        <p:spPr bwMode="auto">
          <a:xfrm>
            <a:off x="2514600" y="1752600"/>
            <a:ext cx="304800" cy="3048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 smtClean="0">
                <a:latin typeface="Times New Roman" pitchFamily="18" charset="0"/>
              </a:rPr>
              <a:t>R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78" name="Rectangle 12"/>
          <p:cNvSpPr>
            <a:spLocks noChangeArrowheads="1"/>
          </p:cNvSpPr>
          <p:nvPr/>
        </p:nvSpPr>
        <p:spPr bwMode="auto">
          <a:xfrm>
            <a:off x="2514600" y="2209800"/>
            <a:ext cx="304800" cy="3048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 smtClean="0">
                <a:latin typeface="Times New Roman" pitchFamily="18" charset="0"/>
              </a:rPr>
              <a:t>R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79" name="Rectangle 12"/>
          <p:cNvSpPr>
            <a:spLocks noChangeArrowheads="1"/>
          </p:cNvSpPr>
          <p:nvPr/>
        </p:nvSpPr>
        <p:spPr bwMode="auto">
          <a:xfrm>
            <a:off x="2514600" y="2667000"/>
            <a:ext cx="304800" cy="3048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 smtClean="0">
                <a:latin typeface="Times New Roman" pitchFamily="18" charset="0"/>
              </a:rPr>
              <a:t>R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80" name="Rectangle 12"/>
          <p:cNvSpPr>
            <a:spLocks noChangeArrowheads="1"/>
          </p:cNvSpPr>
          <p:nvPr/>
        </p:nvSpPr>
        <p:spPr bwMode="auto">
          <a:xfrm>
            <a:off x="2514600" y="3124200"/>
            <a:ext cx="304800" cy="3048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 smtClean="0">
                <a:latin typeface="Times New Roman" pitchFamily="18" charset="0"/>
              </a:rPr>
              <a:t>R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81" name="Rectangle 33"/>
          <p:cNvSpPr>
            <a:spLocks noChangeArrowheads="1"/>
          </p:cNvSpPr>
          <p:nvPr/>
        </p:nvSpPr>
        <p:spPr bwMode="auto">
          <a:xfrm>
            <a:off x="3200400" y="1752600"/>
            <a:ext cx="304800" cy="3048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 smtClean="0">
                <a:latin typeface="Times New Roman" pitchFamily="18" charset="0"/>
              </a:rPr>
              <a:t>4</a:t>
            </a:r>
            <a:endParaRPr lang="en-US" sz="1200" dirty="0">
              <a:latin typeface="Times New Roman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2133600" y="3198812"/>
            <a:ext cx="381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2819400" y="2743200"/>
            <a:ext cx="381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2819400" y="2286000"/>
            <a:ext cx="381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2819400" y="1828800"/>
            <a:ext cx="381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2819400" y="3198812"/>
            <a:ext cx="381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33"/>
          <p:cNvSpPr>
            <a:spLocks noChangeArrowheads="1"/>
          </p:cNvSpPr>
          <p:nvPr/>
        </p:nvSpPr>
        <p:spPr bwMode="auto">
          <a:xfrm>
            <a:off x="3200400" y="2209800"/>
            <a:ext cx="304800" cy="3048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latin typeface="Times New Roman" pitchFamily="18" charset="0"/>
              </a:rPr>
              <a:t>5</a:t>
            </a:r>
          </a:p>
        </p:txBody>
      </p:sp>
      <p:sp>
        <p:nvSpPr>
          <p:cNvPr id="90" name="Rectangle 33"/>
          <p:cNvSpPr>
            <a:spLocks noChangeArrowheads="1"/>
          </p:cNvSpPr>
          <p:nvPr/>
        </p:nvSpPr>
        <p:spPr bwMode="auto">
          <a:xfrm>
            <a:off x="3200400" y="2667000"/>
            <a:ext cx="304800" cy="3048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 smtClean="0">
                <a:latin typeface="Times New Roman" pitchFamily="18" charset="0"/>
              </a:rPr>
              <a:t>6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91" name="Rectangle 33"/>
          <p:cNvSpPr>
            <a:spLocks noChangeArrowheads="1"/>
          </p:cNvSpPr>
          <p:nvPr/>
        </p:nvSpPr>
        <p:spPr bwMode="auto">
          <a:xfrm>
            <a:off x="3200400" y="3124200"/>
            <a:ext cx="304800" cy="3048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 smtClean="0">
                <a:latin typeface="Times New Roman" pitchFamily="18" charset="0"/>
              </a:rPr>
              <a:t>7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92" name="Rectangle 33"/>
          <p:cNvSpPr>
            <a:spLocks noChangeArrowheads="1"/>
          </p:cNvSpPr>
          <p:nvPr/>
        </p:nvSpPr>
        <p:spPr bwMode="auto">
          <a:xfrm>
            <a:off x="3886200" y="1752600"/>
            <a:ext cx="304800" cy="3048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latin typeface="Times New Roman" pitchFamily="18" charset="0"/>
              </a:rPr>
              <a:t>0</a:t>
            </a:r>
          </a:p>
        </p:txBody>
      </p:sp>
      <p:cxnSp>
        <p:nvCxnSpPr>
          <p:cNvPr id="93" name="Straight Connector 92"/>
          <p:cNvCxnSpPr/>
          <p:nvPr/>
        </p:nvCxnSpPr>
        <p:spPr>
          <a:xfrm>
            <a:off x="3505200" y="2743200"/>
            <a:ext cx="381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505200" y="2286000"/>
            <a:ext cx="381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505200" y="1828800"/>
            <a:ext cx="381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505200" y="3198812"/>
            <a:ext cx="381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33"/>
          <p:cNvSpPr>
            <a:spLocks noChangeArrowheads="1"/>
          </p:cNvSpPr>
          <p:nvPr/>
        </p:nvSpPr>
        <p:spPr bwMode="auto">
          <a:xfrm>
            <a:off x="3886200" y="2209800"/>
            <a:ext cx="304800" cy="3048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latin typeface="Times New Roman" pitchFamily="18" charset="0"/>
              </a:rPr>
              <a:t>1</a:t>
            </a:r>
          </a:p>
        </p:txBody>
      </p:sp>
      <p:sp>
        <p:nvSpPr>
          <p:cNvPr id="98" name="Rectangle 33"/>
          <p:cNvSpPr>
            <a:spLocks noChangeArrowheads="1"/>
          </p:cNvSpPr>
          <p:nvPr/>
        </p:nvSpPr>
        <p:spPr bwMode="auto">
          <a:xfrm>
            <a:off x="3886200" y="2667000"/>
            <a:ext cx="304800" cy="3048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 smtClean="0">
                <a:latin typeface="Times New Roman" pitchFamily="18" charset="0"/>
              </a:rPr>
              <a:t>2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99" name="Rectangle 33"/>
          <p:cNvSpPr>
            <a:spLocks noChangeArrowheads="1"/>
          </p:cNvSpPr>
          <p:nvPr/>
        </p:nvSpPr>
        <p:spPr bwMode="auto">
          <a:xfrm>
            <a:off x="3886200" y="3124200"/>
            <a:ext cx="304800" cy="3048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latin typeface="Times New Roman" pitchFamily="18" charset="0"/>
              </a:rPr>
              <a:t>3</a:t>
            </a:r>
          </a:p>
        </p:txBody>
      </p:sp>
      <p:cxnSp>
        <p:nvCxnSpPr>
          <p:cNvPr id="100" name="Straight Connector 99"/>
          <p:cNvCxnSpPr/>
          <p:nvPr/>
        </p:nvCxnSpPr>
        <p:spPr>
          <a:xfrm>
            <a:off x="4191000" y="1828800"/>
            <a:ext cx="914400" cy="1588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4191000" y="1981200"/>
            <a:ext cx="914400" cy="30480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rapezoid 103"/>
          <p:cNvSpPr/>
          <p:nvPr/>
        </p:nvSpPr>
        <p:spPr>
          <a:xfrm rot="5400000">
            <a:off x="5105400" y="1676400"/>
            <a:ext cx="457200" cy="457200"/>
          </a:xfrm>
          <a:prstGeom prst="trapezoid">
            <a:avLst/>
          </a:prstGeom>
          <a:solidFill>
            <a:srgbClr val="66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4191000" y="2286000"/>
            <a:ext cx="914400" cy="1588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4191000" y="2438400"/>
            <a:ext cx="914400" cy="30480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rapezoid 106"/>
          <p:cNvSpPr/>
          <p:nvPr/>
        </p:nvSpPr>
        <p:spPr>
          <a:xfrm rot="5400000">
            <a:off x="5105400" y="2133600"/>
            <a:ext cx="457200" cy="457200"/>
          </a:xfrm>
          <a:prstGeom prst="trapezoid">
            <a:avLst/>
          </a:prstGeom>
          <a:solidFill>
            <a:srgbClr val="66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Connector 107"/>
          <p:cNvCxnSpPr/>
          <p:nvPr/>
        </p:nvCxnSpPr>
        <p:spPr>
          <a:xfrm>
            <a:off x="4191000" y="2743200"/>
            <a:ext cx="914400" cy="1588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4191000" y="2895600"/>
            <a:ext cx="914400" cy="30480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rapezoid 109"/>
          <p:cNvSpPr/>
          <p:nvPr/>
        </p:nvSpPr>
        <p:spPr>
          <a:xfrm rot="5400000">
            <a:off x="5105400" y="2590800"/>
            <a:ext cx="457200" cy="457200"/>
          </a:xfrm>
          <a:prstGeom prst="trapezoid">
            <a:avLst/>
          </a:prstGeom>
          <a:solidFill>
            <a:srgbClr val="66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Connector 110"/>
          <p:cNvCxnSpPr/>
          <p:nvPr/>
        </p:nvCxnSpPr>
        <p:spPr>
          <a:xfrm>
            <a:off x="4191000" y="3200400"/>
            <a:ext cx="914400" cy="1588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4191000" y="3352800"/>
            <a:ext cx="914400" cy="30480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rapezoid 112"/>
          <p:cNvSpPr/>
          <p:nvPr/>
        </p:nvSpPr>
        <p:spPr>
          <a:xfrm rot="5400000">
            <a:off x="5105400" y="3048000"/>
            <a:ext cx="457200" cy="457200"/>
          </a:xfrm>
          <a:prstGeom prst="trapezoid">
            <a:avLst/>
          </a:prstGeom>
          <a:solidFill>
            <a:srgbClr val="66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Connector 113"/>
          <p:cNvCxnSpPr/>
          <p:nvPr/>
        </p:nvCxnSpPr>
        <p:spPr>
          <a:xfrm rot="5400000">
            <a:off x="2742406" y="2743200"/>
            <a:ext cx="1829594" cy="7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3657600" y="3657600"/>
            <a:ext cx="5334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562600" y="1905000"/>
            <a:ext cx="228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33"/>
          <p:cNvSpPr>
            <a:spLocks noChangeArrowheads="1"/>
          </p:cNvSpPr>
          <p:nvPr/>
        </p:nvSpPr>
        <p:spPr bwMode="auto">
          <a:xfrm>
            <a:off x="5791200" y="1752600"/>
            <a:ext cx="304800" cy="3048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 smtClean="0">
                <a:latin typeface="Times New Roman" pitchFamily="18" charset="0"/>
              </a:rPr>
              <a:t>1-0</a:t>
            </a:r>
            <a:endParaRPr lang="en-US" sz="1200" dirty="0">
              <a:latin typeface="Times New Roman" pitchFamily="18" charset="0"/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>
            <a:off x="5562600" y="2362200"/>
            <a:ext cx="228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33"/>
          <p:cNvSpPr>
            <a:spLocks noChangeArrowheads="1"/>
          </p:cNvSpPr>
          <p:nvPr/>
        </p:nvSpPr>
        <p:spPr bwMode="auto">
          <a:xfrm>
            <a:off x="5791200" y="2209800"/>
            <a:ext cx="304800" cy="3048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 smtClean="0">
                <a:latin typeface="Times New Roman" pitchFamily="18" charset="0"/>
              </a:rPr>
              <a:t>2-1</a:t>
            </a:r>
            <a:endParaRPr lang="en-US" sz="1200" dirty="0">
              <a:latin typeface="Times New Roman" pitchFamily="18" charset="0"/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>
            <a:off x="5562600" y="2819400"/>
            <a:ext cx="228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33"/>
          <p:cNvSpPr>
            <a:spLocks noChangeArrowheads="1"/>
          </p:cNvSpPr>
          <p:nvPr/>
        </p:nvSpPr>
        <p:spPr bwMode="auto">
          <a:xfrm>
            <a:off x="5791200" y="2667000"/>
            <a:ext cx="304800" cy="3048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 smtClean="0">
                <a:latin typeface="Times New Roman" pitchFamily="18" charset="0"/>
              </a:rPr>
              <a:t>3-2</a:t>
            </a:r>
            <a:endParaRPr lang="en-US" sz="1200" dirty="0">
              <a:latin typeface="Times New Roman" pitchFamily="18" charset="0"/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>
            <a:off x="5562600" y="3276600"/>
            <a:ext cx="228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 33"/>
          <p:cNvSpPr>
            <a:spLocks noChangeArrowheads="1"/>
          </p:cNvSpPr>
          <p:nvPr/>
        </p:nvSpPr>
        <p:spPr bwMode="auto">
          <a:xfrm>
            <a:off x="5791200" y="3124200"/>
            <a:ext cx="304800" cy="3048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 smtClean="0">
                <a:latin typeface="Times New Roman" pitchFamily="18" charset="0"/>
              </a:rPr>
              <a:t>4-3</a:t>
            </a:r>
            <a:endParaRPr lang="en-US" sz="1200" dirty="0">
              <a:latin typeface="Times New Roman" pitchFamily="18" charset="0"/>
            </a:endParaRPr>
          </a:p>
        </p:txBody>
      </p:sp>
      <p:cxnSp>
        <p:nvCxnSpPr>
          <p:cNvPr id="127" name="Straight Connector 126"/>
          <p:cNvCxnSpPr/>
          <p:nvPr/>
        </p:nvCxnSpPr>
        <p:spPr>
          <a:xfrm>
            <a:off x="6096000" y="1905000"/>
            <a:ext cx="45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6096000" y="2362200"/>
            <a:ext cx="45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6096000" y="2819400"/>
            <a:ext cx="45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6096000" y="3276600"/>
            <a:ext cx="45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33"/>
          <p:cNvSpPr>
            <a:spLocks noChangeArrowheads="1"/>
          </p:cNvSpPr>
          <p:nvPr/>
        </p:nvSpPr>
        <p:spPr bwMode="auto">
          <a:xfrm>
            <a:off x="6553200" y="1600200"/>
            <a:ext cx="457200" cy="18288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 smtClean="0">
                <a:latin typeface="Times New Roman" pitchFamily="18" charset="0"/>
              </a:rPr>
              <a:t>Encode</a:t>
            </a:r>
            <a:endParaRPr lang="en-US" sz="1200" dirty="0">
              <a:latin typeface="Times New Roman" pitchFamily="18" charset="0"/>
            </a:endParaRPr>
          </a:p>
        </p:txBody>
      </p:sp>
      <p:cxnSp>
        <p:nvCxnSpPr>
          <p:cNvPr id="133" name="Straight Connector 132"/>
          <p:cNvCxnSpPr/>
          <p:nvPr/>
        </p:nvCxnSpPr>
        <p:spPr>
          <a:xfrm>
            <a:off x="7010400" y="1905000"/>
            <a:ext cx="45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7010400" y="2055812"/>
            <a:ext cx="45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7010400" y="2209800"/>
            <a:ext cx="45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7010400" y="2362200"/>
            <a:ext cx="45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7010400" y="1676400"/>
            <a:ext cx="457200" cy="158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33"/>
          <p:cNvSpPr>
            <a:spLocks noChangeArrowheads="1"/>
          </p:cNvSpPr>
          <p:nvPr/>
        </p:nvSpPr>
        <p:spPr bwMode="auto">
          <a:xfrm>
            <a:off x="7467600" y="1600200"/>
            <a:ext cx="457200" cy="1828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 smtClean="0">
                <a:latin typeface="Times New Roman" pitchFamily="18" charset="0"/>
              </a:rPr>
              <a:t>FIFO</a:t>
            </a:r>
            <a:endParaRPr lang="en-US" sz="1200" dirty="0">
              <a:latin typeface="Times New Roman" pitchFamily="18" charset="0"/>
            </a:endParaRPr>
          </a:p>
        </p:txBody>
      </p:sp>
      <p:cxnSp>
        <p:nvCxnSpPr>
          <p:cNvPr id="140" name="Straight Connector 139"/>
          <p:cNvCxnSpPr/>
          <p:nvPr/>
        </p:nvCxnSpPr>
        <p:spPr>
          <a:xfrm>
            <a:off x="7924800" y="1905000"/>
            <a:ext cx="457200" cy="1588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 Box 25"/>
          <p:cNvSpPr txBox="1">
            <a:spLocks noChangeArrowheads="1"/>
          </p:cNvSpPr>
          <p:nvPr/>
        </p:nvSpPr>
        <p:spPr bwMode="auto">
          <a:xfrm>
            <a:off x="152400" y="2514600"/>
            <a:ext cx="7120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</a:rPr>
              <a:t>INPUT</a:t>
            </a:r>
          </a:p>
          <a:p>
            <a:r>
              <a:rPr lang="en-US" sz="1400" dirty="0" smtClean="0">
                <a:latin typeface="Times New Roman" pitchFamily="18" charset="0"/>
              </a:rPr>
              <a:t>1Gs/s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142" name="Text Box 6"/>
          <p:cNvSpPr txBox="1">
            <a:spLocks noChangeArrowheads="1"/>
          </p:cNvSpPr>
          <p:nvPr/>
        </p:nvSpPr>
        <p:spPr bwMode="auto">
          <a:xfrm>
            <a:off x="3276600" y="3745468"/>
            <a:ext cx="1063112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</a:rPr>
              <a:t>250 MHz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2879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Oct. 2017, Wu Jinyuan, Fermilab jywu168@fnal.gov</a:t>
            </a:r>
            <a:endParaRPr lang="en-US" alt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Applications of FPGA</a:t>
            </a:r>
            <a:endParaRPr lang="en-US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C20D-6D3B-478B-B443-BE1670D3849A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685800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</a:rPr>
              <a:t>Raw Hits, 1M Samples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434179" name="Rectangle 3"/>
          <p:cNvSpPr>
            <a:spLocks noChangeArrowheads="1"/>
          </p:cNvSpPr>
          <p:nvPr/>
        </p:nvSpPr>
        <p:spPr bwMode="auto">
          <a:xfrm>
            <a:off x="152400" y="5562600"/>
            <a:ext cx="88392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1700" dirty="0" smtClean="0">
                <a:latin typeface="Times New Roman" pitchFamily="18" charset="0"/>
              </a:rPr>
              <a:t>The 1M samples  = 1024 (PMT pulse samples) + 1023 x 1024 (background samples)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1700" dirty="0" smtClean="0">
                <a:latin typeface="Times New Roman" pitchFamily="18" charset="0"/>
              </a:rPr>
              <a:t>It looks like a 1KHz PMT pulses.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1700" dirty="0" smtClean="0">
                <a:latin typeface="Times New Roman" pitchFamily="18" charset="0"/>
              </a:rPr>
              <a:t>Each dot = 1 sample; Color = amplitude.</a:t>
            </a:r>
            <a:endParaRPr lang="en-US" sz="1700" dirty="0">
              <a:latin typeface="Times New Roman" pitchFamily="18" charset="0"/>
            </a:endParaRPr>
          </a:p>
        </p:txBody>
      </p:sp>
      <p:pic>
        <p:nvPicPr>
          <p:cNvPr id="9" name="Picture 8" descr="megaSample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6858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120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Oct. 2017, Wu Jinyuan, Fermilab jywu168@fnal.gov</a:t>
            </a:r>
            <a:endParaRPr lang="en-US" alt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Applications of FPGA</a:t>
            </a:r>
            <a:endParaRPr lang="en-US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C20D-6D3B-478B-B443-BE1670D3849A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685800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</a:rPr>
              <a:t>The Lossless Compression with Huffman Coding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434179" name="Rectangle 3"/>
          <p:cNvSpPr>
            <a:spLocks noChangeArrowheads="1"/>
          </p:cNvSpPr>
          <p:nvPr/>
        </p:nvSpPr>
        <p:spPr bwMode="auto">
          <a:xfrm>
            <a:off x="152400" y="5867400"/>
            <a:ext cx="8839200" cy="609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1700" dirty="0" smtClean="0">
                <a:latin typeface="Times New Roman" pitchFamily="18" charset="0"/>
              </a:rPr>
              <a:t>The waveform can be accurately restored, but data volume reduced.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1700" dirty="0" smtClean="0">
                <a:latin typeface="Times New Roman" pitchFamily="18" charset="0"/>
              </a:rPr>
              <a:t>Each data point carries more information.</a:t>
            </a:r>
            <a:endParaRPr lang="en-US" sz="1700" dirty="0">
              <a:latin typeface="Times New Roman" pitchFamily="18" charset="0"/>
            </a:endParaRPr>
          </a:p>
        </p:txBody>
      </p:sp>
      <p:pic>
        <p:nvPicPr>
          <p:cNvPr id="9" name="Picture 8" descr="HmegaSample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9144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84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Oct. 2017, Wu Jinyuan, Fermilab jywu168@fnal.gov</a:t>
            </a:r>
            <a:endParaRPr lang="en-US" alt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Applications of FPGA</a:t>
            </a:r>
            <a:endParaRPr lang="en-US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C20D-6D3B-478B-B443-BE1670D3849A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685800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</a:rPr>
              <a:t>Dynamic Decimation + Huffman Coding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434179" name="Rectangle 3"/>
          <p:cNvSpPr>
            <a:spLocks noChangeArrowheads="1"/>
          </p:cNvSpPr>
          <p:nvPr/>
        </p:nvSpPr>
        <p:spPr bwMode="auto">
          <a:xfrm>
            <a:off x="152400" y="5867400"/>
            <a:ext cx="8839200" cy="609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1700" dirty="0" smtClean="0">
                <a:latin typeface="Times New Roman" pitchFamily="18" charset="0"/>
              </a:rPr>
              <a:t>High frequency noise in background is filtered out.</a:t>
            </a:r>
            <a:endParaRPr lang="en-US" sz="1700" dirty="0">
              <a:latin typeface="Times New Roman" pitchFamily="18" charset="0"/>
            </a:endParaRPr>
          </a:p>
        </p:txBody>
      </p:sp>
      <p:pic>
        <p:nvPicPr>
          <p:cNvPr id="9" name="Picture 8" descr="HDDmegaSample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277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Oct. 2017, Wu Jinyuan, Fermilab jywu168@fnal.gov</a:t>
            </a:r>
            <a:endParaRPr lang="en-US" alt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Applications of FPGA</a:t>
            </a:r>
            <a:endParaRPr lang="en-US" alt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C20D-6D3B-478B-B443-BE1670D3849A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685800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</a:rPr>
              <a:t>Application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434179" name="Rectangle 3"/>
          <p:cNvSpPr>
            <a:spLocks noChangeArrowheads="1"/>
          </p:cNvSpPr>
          <p:nvPr/>
        </p:nvSpPr>
        <p:spPr bwMode="auto">
          <a:xfrm>
            <a:off x="152400" y="5257800"/>
            <a:ext cx="8839200" cy="1219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1700" dirty="0" smtClean="0">
                <a:latin typeface="Times New Roman" pitchFamily="18" charset="0"/>
              </a:rPr>
              <a:t>Each 50 EURO per channel =&gt;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1 M EURO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1700" dirty="0" smtClean="0">
                <a:latin typeface="Times New Roman" pitchFamily="18" charset="0"/>
              </a:rPr>
              <a:t>Both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size</a:t>
            </a:r>
            <a:r>
              <a:rPr lang="en-US" sz="1700" dirty="0" smtClean="0">
                <a:latin typeface="Times New Roman" pitchFamily="18" charset="0"/>
              </a:rPr>
              <a:t> and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bandwidth</a:t>
            </a:r>
            <a:r>
              <a:rPr lang="en-US" sz="1700" dirty="0" smtClean="0">
                <a:latin typeface="Times New Roman" pitchFamily="18" charset="0"/>
              </a:rPr>
              <a:t> for MEM can be reduced.</a:t>
            </a:r>
            <a:endParaRPr lang="en-US" sz="1700" dirty="0"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4400" y="1600200"/>
            <a:ext cx="914400" cy="2743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FPGA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743200" y="2514600"/>
            <a:ext cx="1828800" cy="1828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DDR3</a:t>
            </a:r>
          </a:p>
          <a:p>
            <a:pPr algn="ctr"/>
            <a:r>
              <a:rPr lang="en-US" dirty="0" smtClean="0"/>
              <a:t>MEM</a:t>
            </a:r>
          </a:p>
          <a:p>
            <a:pPr algn="ctr"/>
            <a:r>
              <a:rPr lang="en-US" dirty="0" smtClean="0"/>
              <a:t>2GB ?</a:t>
            </a:r>
            <a:endParaRPr lang="en-US" dirty="0"/>
          </a:p>
        </p:txBody>
      </p:sp>
      <p:sp>
        <p:nvSpPr>
          <p:cNvPr id="20" name="Left-Right Arrow 19"/>
          <p:cNvSpPr/>
          <p:nvPr/>
        </p:nvSpPr>
        <p:spPr>
          <a:xfrm>
            <a:off x="1828800" y="2819400"/>
            <a:ext cx="914400" cy="1246632"/>
          </a:xfrm>
          <a:prstGeom prst="leftRightArrow">
            <a:avLst>
              <a:gd name="adj1" fmla="val 65924"/>
              <a:gd name="adj2" fmla="val 26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486400" y="1600200"/>
            <a:ext cx="914400" cy="2743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FPGA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315200" y="3429000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DDR3</a:t>
            </a:r>
          </a:p>
          <a:p>
            <a:pPr algn="ctr"/>
            <a:r>
              <a:rPr lang="en-US" dirty="0" smtClean="0"/>
              <a:t>MEM</a:t>
            </a:r>
          </a:p>
          <a:p>
            <a:pPr algn="ctr"/>
            <a:r>
              <a:rPr lang="en-US" dirty="0" smtClean="0"/>
              <a:t>0.5GB?</a:t>
            </a:r>
            <a:endParaRPr lang="en-US" dirty="0"/>
          </a:p>
        </p:txBody>
      </p:sp>
      <p:sp>
        <p:nvSpPr>
          <p:cNvPr id="23" name="Left-Right Arrow 22"/>
          <p:cNvSpPr/>
          <p:nvPr/>
        </p:nvSpPr>
        <p:spPr>
          <a:xfrm>
            <a:off x="6400800" y="3657600"/>
            <a:ext cx="91440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50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ea typeface="ＭＳ Ｐゴシック" pitchFamily="28" charset="-128"/>
              </a:rPr>
              <a:t>Good Architecture</a:t>
            </a:r>
            <a:r>
              <a:rPr lang="en-US" cap="none" dirty="0" smtClean="0">
                <a:ea typeface="ＭＳ Ｐゴシック" pitchFamily="28" charset="-128"/>
              </a:rPr>
              <a:t>:</a:t>
            </a:r>
            <a:r>
              <a:rPr lang="en-US" cap="none" dirty="0" smtClean="0">
                <a:ea typeface="ＭＳ Ｐゴシック" pitchFamily="28" charset="-128"/>
              </a:rPr>
              <a:t/>
            </a:r>
            <a:br>
              <a:rPr lang="en-US" cap="none" dirty="0" smtClean="0">
                <a:ea typeface="ＭＳ Ｐゴシック" pitchFamily="28" charset="-128"/>
              </a:rPr>
            </a:br>
            <a:r>
              <a:rPr lang="en-US" cap="none" dirty="0" smtClean="0">
                <a:ea typeface="ＭＳ Ｐゴシック" pitchFamily="28" charset="-128"/>
              </a:rPr>
              <a:t>Single Cable Support Digitizer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Oct. 2017, Wu Jinyuan, Fermilab jywu168@fnal.gov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Applications of FPGA</a:t>
            </a:r>
            <a:endParaRPr lang="en-US" dirty="0"/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692F84-99FF-4C01-B818-288FE9E73D3C}" type="slidenum">
              <a:rPr lang="en-US" smtClean="0">
                <a:latin typeface="Garamond" pitchFamily="28" charset="0"/>
                <a:ea typeface="ＭＳ Ｐゴシック" pitchFamily="28" charset="-128"/>
              </a:rPr>
              <a:pPr/>
              <a:t>29</a:t>
            </a:fld>
            <a:endParaRPr lang="en-US" smtClean="0">
              <a:latin typeface="Garamond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858255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Oct. 2017, Wu Jinyuan, Fermilab jywu168@fnal.gov</a:t>
            </a:r>
            <a:endParaRPr lang="en-US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Applications of FPGA</a:t>
            </a:r>
            <a:endParaRPr lang="en-US"/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20DA7DE-2EAF-4C57-9B39-6DE5DF74EDF5}" type="slidenum">
              <a:rPr lang="en-US" altLang="en-US">
                <a:latin typeface="Garamond" panose="02020404030301010803" pitchFamily="18" charset="0"/>
              </a:rPr>
              <a:pPr eaLnBrk="1" hangingPunct="1"/>
              <a:t>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Threshold of FPGA Application</a:t>
            </a:r>
          </a:p>
        </p:txBody>
      </p:sp>
      <p:sp>
        <p:nvSpPr>
          <p:cNvPr id="19462" name="Rectangle 23"/>
          <p:cNvSpPr>
            <a:spLocks noChangeArrowheads="1"/>
          </p:cNvSpPr>
          <p:nvPr/>
        </p:nvSpPr>
        <p:spPr bwMode="auto">
          <a:xfrm>
            <a:off x="533400" y="54102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en-US" sz="2400" dirty="0" smtClean="0">
                <a:solidFill>
                  <a:srgbClr val="CC9900"/>
                </a:solidFill>
                <a:latin typeface="Times New Roman" panose="02020603050405020304" pitchFamily="18" charset="0"/>
              </a:rPr>
              <a:t>Good high school students can start basic application of the FPGA devices in a short amount of time.</a:t>
            </a:r>
            <a:endParaRPr lang="en-US" altLang="en-US" sz="2400" dirty="0">
              <a:solidFill>
                <a:srgbClr val="CC99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66800"/>
            <a:ext cx="5486400" cy="41148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16"/>
          <p:cNvSpPr>
            <a:spLocks noChangeArrowheads="1"/>
          </p:cNvSpPr>
          <p:nvPr/>
        </p:nvSpPr>
        <p:spPr bwMode="auto">
          <a:xfrm>
            <a:off x="1905000" y="2057401"/>
            <a:ext cx="762000" cy="457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dirty="0" smtClean="0">
                <a:latin typeface="+mn-lt"/>
              </a:rPr>
              <a:t>Digitizer</a:t>
            </a:r>
            <a:endParaRPr lang="en-US" sz="1400" dirty="0">
              <a:latin typeface="+mn-lt"/>
            </a:endParaRPr>
          </a:p>
        </p:txBody>
      </p:sp>
      <p:sp>
        <p:nvSpPr>
          <p:cNvPr id="12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Applications of FPGA</a:t>
            </a:r>
            <a:endParaRPr lang="en-US" altLang="en-US"/>
          </a:p>
        </p:txBody>
      </p:sp>
      <p:sp>
        <p:nvSpPr>
          <p:cNvPr id="1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9218-9CD2-4DFB-9B90-83AC3F9BCE4C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712787"/>
          </a:xfrm>
        </p:spPr>
        <p:txBody>
          <a:bodyPr/>
          <a:lstStyle/>
          <a:p>
            <a:r>
              <a:rPr lang="en-US" dirty="0" smtClean="0"/>
              <a:t>One Cable per Digitizer</a:t>
            </a:r>
            <a:endParaRPr lang="en-US" dirty="0"/>
          </a:p>
        </p:txBody>
      </p:sp>
      <p:sp>
        <p:nvSpPr>
          <p:cNvPr id="162" name="Rectangle 40"/>
          <p:cNvSpPr>
            <a:spLocks noChangeArrowheads="1"/>
          </p:cNvSpPr>
          <p:nvPr/>
        </p:nvSpPr>
        <p:spPr bwMode="auto">
          <a:xfrm>
            <a:off x="462258" y="4495800"/>
            <a:ext cx="799594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sz="1600" dirty="0" smtClean="0">
                <a:latin typeface="Times New Roman" charset="0"/>
              </a:rPr>
              <a:t>Today, it is possible to build digitizer attaching to the detector module.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sz="1600" dirty="0" smtClean="0">
                <a:latin typeface="Times New Roman" charset="0"/>
              </a:rPr>
              <a:t>It is preferable and possible to minimize supporting cables to the digitizer.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sz="1600" dirty="0" smtClean="0">
                <a:latin typeface="Times New Roman" charset="0"/>
              </a:rPr>
              <a:t>Perhaps a CAT-5 cable with 8 conductors is a suitable choice of the supporting cable.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sz="1600" dirty="0" smtClean="0">
                <a:latin typeface="Times New Roman" charset="0"/>
              </a:rPr>
              <a:t>The interconnections between the Read Out Controller and the digitizer will need be carefully planned.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Oct. 2017, Wu Jinyuan, Fermilab jywu168@fnal.gov</a:t>
            </a:r>
            <a:endParaRPr lang="en-US" dirty="0"/>
          </a:p>
        </p:txBody>
      </p:sp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1828800" y="1143000"/>
            <a:ext cx="9144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+mn-lt"/>
              </a:rPr>
              <a:t>Detector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5" name="Rectangle 16"/>
          <p:cNvSpPr>
            <a:spLocks noChangeArrowheads="1"/>
          </p:cNvSpPr>
          <p:nvPr/>
        </p:nvSpPr>
        <p:spPr bwMode="auto">
          <a:xfrm>
            <a:off x="1828800" y="3276601"/>
            <a:ext cx="4572000" cy="457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dirty="0" smtClean="0">
                <a:latin typeface="+mn-lt"/>
              </a:rPr>
              <a:t>Read Out Controller</a:t>
            </a:r>
            <a:endParaRPr lang="en-US" sz="1400" dirty="0">
              <a:latin typeface="+mn-lt"/>
            </a:endParaRPr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3124200" y="2057402"/>
            <a:ext cx="762000" cy="457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dirty="0" smtClean="0">
                <a:latin typeface="+mn-lt"/>
              </a:rPr>
              <a:t>Digitizer</a:t>
            </a:r>
            <a:endParaRPr lang="en-US" sz="1400" dirty="0">
              <a:latin typeface="+mn-lt"/>
            </a:endParaRPr>
          </a:p>
        </p:txBody>
      </p:sp>
      <p:sp>
        <p:nvSpPr>
          <p:cNvPr id="58" name="Rectangle 16"/>
          <p:cNvSpPr>
            <a:spLocks noChangeArrowheads="1"/>
          </p:cNvSpPr>
          <p:nvPr/>
        </p:nvSpPr>
        <p:spPr bwMode="auto">
          <a:xfrm>
            <a:off x="3048000" y="1143001"/>
            <a:ext cx="9144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+mn-lt"/>
              </a:rPr>
              <a:t>Detector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9" name="Rectangle 16"/>
          <p:cNvSpPr>
            <a:spLocks noChangeArrowheads="1"/>
          </p:cNvSpPr>
          <p:nvPr/>
        </p:nvSpPr>
        <p:spPr bwMode="auto">
          <a:xfrm>
            <a:off x="4343400" y="2057402"/>
            <a:ext cx="762000" cy="457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dirty="0" smtClean="0">
                <a:latin typeface="+mn-lt"/>
              </a:rPr>
              <a:t>Digitizer</a:t>
            </a:r>
            <a:endParaRPr lang="en-US" sz="1400" dirty="0">
              <a:latin typeface="+mn-lt"/>
            </a:endParaRPr>
          </a:p>
        </p:txBody>
      </p:sp>
      <p:sp>
        <p:nvSpPr>
          <p:cNvPr id="60" name="Rectangle 16"/>
          <p:cNvSpPr>
            <a:spLocks noChangeArrowheads="1"/>
          </p:cNvSpPr>
          <p:nvPr/>
        </p:nvSpPr>
        <p:spPr bwMode="auto">
          <a:xfrm>
            <a:off x="4267200" y="1143001"/>
            <a:ext cx="9144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+mn-lt"/>
              </a:rPr>
              <a:t>Detector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1" name="Rectangle 16"/>
          <p:cNvSpPr>
            <a:spLocks noChangeArrowheads="1"/>
          </p:cNvSpPr>
          <p:nvPr/>
        </p:nvSpPr>
        <p:spPr bwMode="auto">
          <a:xfrm>
            <a:off x="5562600" y="2057403"/>
            <a:ext cx="762000" cy="457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dirty="0" smtClean="0">
                <a:latin typeface="+mn-lt"/>
              </a:rPr>
              <a:t>Digitizer</a:t>
            </a:r>
            <a:endParaRPr lang="en-US" sz="1400" dirty="0">
              <a:latin typeface="+mn-lt"/>
            </a:endParaRPr>
          </a:p>
        </p:txBody>
      </p:sp>
      <p:sp>
        <p:nvSpPr>
          <p:cNvPr id="62" name="Rectangle 16"/>
          <p:cNvSpPr>
            <a:spLocks noChangeArrowheads="1"/>
          </p:cNvSpPr>
          <p:nvPr/>
        </p:nvSpPr>
        <p:spPr bwMode="auto">
          <a:xfrm>
            <a:off x="5486400" y="1143002"/>
            <a:ext cx="9144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+mn-lt"/>
              </a:rPr>
              <a:t>Detector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3" name="Line 25"/>
          <p:cNvSpPr>
            <a:spLocks noChangeShapeType="1"/>
          </p:cNvSpPr>
          <p:nvPr/>
        </p:nvSpPr>
        <p:spPr bwMode="auto">
          <a:xfrm flipV="1">
            <a:off x="2286000" y="2514602"/>
            <a:ext cx="0" cy="76199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25"/>
          <p:cNvSpPr>
            <a:spLocks noChangeShapeType="1"/>
          </p:cNvSpPr>
          <p:nvPr/>
        </p:nvSpPr>
        <p:spPr bwMode="auto">
          <a:xfrm flipV="1">
            <a:off x="3505200" y="2514601"/>
            <a:ext cx="0" cy="76199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25"/>
          <p:cNvSpPr>
            <a:spLocks noChangeShapeType="1"/>
          </p:cNvSpPr>
          <p:nvPr/>
        </p:nvSpPr>
        <p:spPr bwMode="auto">
          <a:xfrm flipV="1">
            <a:off x="4724400" y="2514601"/>
            <a:ext cx="0" cy="76199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25"/>
          <p:cNvSpPr>
            <a:spLocks noChangeShapeType="1"/>
          </p:cNvSpPr>
          <p:nvPr/>
        </p:nvSpPr>
        <p:spPr bwMode="auto">
          <a:xfrm flipV="1">
            <a:off x="5943600" y="2514601"/>
            <a:ext cx="0" cy="76199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7558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Title 68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Interconnections of a Real Application</a:t>
            </a:r>
            <a:endParaRPr lang="en-US" dirty="0"/>
          </a:p>
        </p:txBody>
      </p:sp>
      <p:sp>
        <p:nvSpPr>
          <p:cNvPr id="13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Oct. 2017, Wu Jinyuan, Fermilab jywu168@fnal.gov</a:t>
            </a:r>
            <a:endParaRPr lang="en-US"/>
          </a:p>
        </p:txBody>
      </p:sp>
      <p:sp>
        <p:nvSpPr>
          <p:cNvPr id="13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Applications of FPGA</a:t>
            </a:r>
            <a:endParaRPr lang="en-US" dirty="0"/>
          </a:p>
        </p:txBody>
      </p:sp>
      <p:sp>
        <p:nvSpPr>
          <p:cNvPr id="137" name="Slide Number Placeholder 1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0581-557D-3842-8C5B-2D26672F049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87" name="Content Placeholder 5"/>
          <p:cNvSpPr txBox="1">
            <a:spLocks/>
          </p:cNvSpPr>
          <p:nvPr/>
        </p:nvSpPr>
        <p:spPr>
          <a:xfrm>
            <a:off x="228600" y="1371600"/>
            <a:ext cx="4953000" cy="50592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2"/>
              <a:buChar char="n"/>
              <a:tabLst/>
              <a:defRPr/>
            </a:pPr>
            <a:r>
              <a:rPr lang="en-US" sz="1600" kern="0" dirty="0" smtClean="0">
                <a:latin typeface="+mn-lt"/>
              </a:rPr>
              <a:t>Only two pairs of fast signals are needed between TDC and the readout controller. (Extra wires in the cable can be used for JTAG or other FPGA reconfiguration signals.)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2"/>
              <a:buChar char="n"/>
              <a:tabLst/>
              <a:defRPr/>
            </a:pPr>
            <a:r>
              <a:rPr lang="en-US" sz="1600" kern="0" dirty="0" smtClean="0">
                <a:latin typeface="+mn-lt"/>
              </a:rPr>
              <a:t>The </a:t>
            </a:r>
            <a:r>
              <a:rPr lang="en-US" sz="1600" kern="0" dirty="0">
                <a:latin typeface="+mn-lt"/>
              </a:rPr>
              <a:t>R</a:t>
            </a:r>
            <a:r>
              <a:rPr lang="en-US" sz="1600" kern="0" dirty="0" smtClean="0">
                <a:latin typeface="+mn-lt"/>
              </a:rPr>
              <a:t>eadout Controller</a:t>
            </a:r>
            <a:r>
              <a:rPr lang="en-US" sz="1600" kern="0" dirty="0">
                <a:latin typeface="+mn-lt"/>
              </a:rPr>
              <a:t> </a:t>
            </a:r>
            <a:r>
              <a:rPr lang="en-US" sz="1600" kern="0" dirty="0" smtClean="0">
                <a:latin typeface="+mn-lt"/>
              </a:rPr>
              <a:t>sends 10 MHz clock pulses to drive the TDC.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2"/>
              <a:buChar char="n"/>
              <a:tabLst/>
              <a:defRPr/>
            </a:pPr>
            <a:r>
              <a:rPr lang="en-US" sz="1600" kern="0" dirty="0" smtClean="0">
                <a:latin typeface="+mn-lt"/>
              </a:rPr>
              <a:t>Register setting and initialization commands are sent via pulse width modulation via the C5 Encoder and C5 Decoder.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2"/>
              <a:buChar char="n"/>
              <a:tabLst/>
              <a:defRPr/>
            </a:pPr>
            <a:r>
              <a:rPr lang="en-US" sz="1600" kern="0" dirty="0" smtClean="0">
                <a:latin typeface="+mn-lt"/>
              </a:rPr>
              <a:t>Data from TDC FPGA is an 8B/10B stream.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2"/>
              <a:buChar char="n"/>
              <a:tabLst/>
              <a:defRPr/>
            </a:pPr>
            <a:r>
              <a:rPr lang="en-US" sz="1600" kern="0" dirty="0" smtClean="0">
                <a:latin typeface="+mn-lt"/>
              </a:rPr>
              <a:t>It is decoded in the Readout Controller.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2"/>
              <a:buChar char="n"/>
              <a:tabLst/>
              <a:defRPr/>
            </a:pPr>
            <a:r>
              <a:rPr lang="en-US" sz="1600" kern="0" dirty="0" smtClean="0">
                <a:latin typeface="+mn-lt"/>
              </a:rPr>
              <a:t>The encoder and decoders are based on over sampling scheme.  No dedicated transceivers are needed.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638800" y="1143001"/>
            <a:ext cx="2802880" cy="2159828"/>
            <a:chOff x="5638800" y="2133600"/>
            <a:chExt cx="2802880" cy="2159828"/>
          </a:xfrm>
        </p:grpSpPr>
        <p:sp>
          <p:nvSpPr>
            <p:cNvPr id="277" name="Rectangle 70"/>
            <p:cNvSpPr>
              <a:spLocks noChangeArrowheads="1"/>
            </p:cNvSpPr>
            <p:nvPr/>
          </p:nvSpPr>
          <p:spPr bwMode="auto">
            <a:xfrm>
              <a:off x="5638800" y="2133600"/>
              <a:ext cx="2802880" cy="18470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 anchorCtr="0">
              <a:prstTxWarp prst="textNoShape">
                <a:avLst/>
              </a:prstTxWarp>
            </a:bodyPr>
            <a:lstStyle/>
            <a:p>
              <a:r>
                <a:rPr lang="en-US" sz="1000" dirty="0" smtClean="0"/>
                <a:t>TDC FPGA</a:t>
              </a:r>
              <a:endParaRPr lang="en-US" sz="1000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422380" y="3806217"/>
              <a:ext cx="342900" cy="477685"/>
              <a:chOff x="2331179" y="4611688"/>
              <a:chExt cx="342900" cy="477685"/>
            </a:xfrm>
          </p:grpSpPr>
          <p:cxnSp>
            <p:nvCxnSpPr>
              <p:cNvPr id="272" name="Straight Connector 271"/>
              <p:cNvCxnSpPr/>
              <p:nvPr/>
            </p:nvCxnSpPr>
            <p:spPr>
              <a:xfrm flipV="1">
                <a:off x="2413767" y="4786161"/>
                <a:ext cx="0" cy="303212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 flipV="1">
                <a:off x="2566167" y="4938561"/>
                <a:ext cx="813" cy="1508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Oval 4"/>
              <p:cNvSpPr/>
              <p:nvPr/>
            </p:nvSpPr>
            <p:spPr>
              <a:xfrm>
                <a:off x="2489967" y="4786161"/>
                <a:ext cx="160300" cy="152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AutoShape 56"/>
              <p:cNvSpPr>
                <a:spLocks noChangeArrowheads="1"/>
              </p:cNvSpPr>
              <p:nvPr/>
            </p:nvSpPr>
            <p:spPr bwMode="auto">
              <a:xfrm>
                <a:off x="2331179" y="4611688"/>
                <a:ext cx="342900" cy="174473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7832080" y="3806217"/>
              <a:ext cx="342900" cy="487211"/>
              <a:chOff x="3212242" y="4603750"/>
              <a:chExt cx="342900" cy="487211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>
                <a:off x="3318642" y="4787749"/>
                <a:ext cx="0" cy="303212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V="1">
                <a:off x="3471042" y="4940149"/>
                <a:ext cx="813" cy="1508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/>
              <p:cNvSpPr/>
              <p:nvPr/>
            </p:nvSpPr>
            <p:spPr>
              <a:xfrm>
                <a:off x="3394842" y="4787749"/>
                <a:ext cx="160300" cy="152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AutoShape 56"/>
              <p:cNvSpPr>
                <a:spLocks noChangeArrowheads="1"/>
              </p:cNvSpPr>
              <p:nvPr/>
            </p:nvSpPr>
            <p:spPr bwMode="auto">
              <a:xfrm flipV="1">
                <a:off x="3212242" y="4603750"/>
                <a:ext cx="342900" cy="174473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66" name="Rectangle 54"/>
            <p:cNvSpPr>
              <a:spLocks noChangeArrowheads="1"/>
            </p:cNvSpPr>
            <p:nvPr/>
          </p:nvSpPr>
          <p:spPr bwMode="auto">
            <a:xfrm>
              <a:off x="6422380" y="3238178"/>
              <a:ext cx="342900" cy="291949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dirty="0" smtClean="0"/>
                <a:t>PLL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6593830" y="3619178"/>
              <a:ext cx="355562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6581168" y="3542978"/>
              <a:ext cx="0" cy="25564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6949392" y="3542978"/>
              <a:ext cx="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54"/>
            <p:cNvSpPr>
              <a:spLocks noChangeArrowheads="1"/>
            </p:cNvSpPr>
            <p:nvPr/>
          </p:nvSpPr>
          <p:spPr bwMode="auto">
            <a:xfrm>
              <a:off x="6289030" y="2780978"/>
              <a:ext cx="342900" cy="291949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dirty="0" smtClean="0"/>
                <a:t>Timing</a:t>
              </a:r>
            </a:p>
          </p:txBody>
        </p:sp>
        <p:sp>
          <p:nvSpPr>
            <p:cNvPr id="76" name="Rectangle 54"/>
            <p:cNvSpPr>
              <a:spLocks noChangeArrowheads="1"/>
            </p:cNvSpPr>
            <p:nvPr/>
          </p:nvSpPr>
          <p:spPr bwMode="auto">
            <a:xfrm>
              <a:off x="6841480" y="2780978"/>
              <a:ext cx="685800" cy="29916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dirty="0" smtClean="0"/>
                <a:t>CmdReg1a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 flipV="1">
              <a:off x="6490680" y="3069841"/>
              <a:ext cx="0" cy="16824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6949392" y="3076068"/>
              <a:ext cx="0" cy="16824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6930342" y="2612732"/>
              <a:ext cx="0" cy="16824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6993880" y="2612732"/>
              <a:ext cx="0" cy="16824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7070080" y="2612732"/>
              <a:ext cx="0" cy="16824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7133618" y="2612732"/>
              <a:ext cx="0" cy="16824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7222480" y="2612732"/>
              <a:ext cx="0" cy="16824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7286018" y="2612732"/>
              <a:ext cx="0" cy="16824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7362218" y="2612732"/>
              <a:ext cx="0" cy="16824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7425756" y="2612732"/>
              <a:ext cx="0" cy="16824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54"/>
            <p:cNvSpPr>
              <a:spLocks noChangeArrowheads="1"/>
            </p:cNvSpPr>
            <p:nvPr/>
          </p:nvSpPr>
          <p:spPr bwMode="auto">
            <a:xfrm>
              <a:off x="7844856" y="2298851"/>
              <a:ext cx="342900" cy="291949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dirty="0" smtClean="0"/>
                <a:t>8B10B</a:t>
              </a:r>
            </a:p>
          </p:txBody>
        </p:sp>
        <p:cxnSp>
          <p:nvCxnSpPr>
            <p:cNvPr id="115" name="Straight Connector 114"/>
            <p:cNvCxnSpPr/>
            <p:nvPr/>
          </p:nvCxnSpPr>
          <p:spPr>
            <a:xfrm>
              <a:off x="7989356" y="2612732"/>
              <a:ext cx="0" cy="1185893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 Box 109"/>
            <p:cNvSpPr txBox="1">
              <a:spLocks noChangeArrowheads="1"/>
            </p:cNvSpPr>
            <p:nvPr/>
          </p:nvSpPr>
          <p:spPr bwMode="auto">
            <a:xfrm>
              <a:off x="5768759" y="3986418"/>
              <a:ext cx="65362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 b="1" dirty="0" smtClean="0">
                  <a:latin typeface="Times New Roman" charset="0"/>
                </a:rPr>
                <a:t>Clock &amp; Command In</a:t>
              </a:r>
            </a:p>
          </p:txBody>
        </p:sp>
        <p:sp>
          <p:nvSpPr>
            <p:cNvPr id="127" name="Text Box 109"/>
            <p:cNvSpPr txBox="1">
              <a:spLocks noChangeArrowheads="1"/>
            </p:cNvSpPr>
            <p:nvPr/>
          </p:nvSpPr>
          <p:spPr bwMode="auto">
            <a:xfrm>
              <a:off x="7526307" y="3986418"/>
              <a:ext cx="32681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 b="1" dirty="0" smtClean="0">
                  <a:latin typeface="Times New Roman" charset="0"/>
                </a:rPr>
                <a:t>Data</a:t>
              </a:r>
            </a:p>
            <a:p>
              <a:r>
                <a:rPr lang="en-US" sz="900" b="1" dirty="0" smtClean="0">
                  <a:latin typeface="Times New Roman" charset="0"/>
                </a:rPr>
                <a:t>Out</a:t>
              </a:r>
            </a:p>
          </p:txBody>
        </p:sp>
        <p:sp>
          <p:nvSpPr>
            <p:cNvPr id="180" name="Rectangle 54"/>
            <p:cNvSpPr>
              <a:spLocks noChangeArrowheads="1"/>
            </p:cNvSpPr>
            <p:nvPr/>
          </p:nvSpPr>
          <p:spPr bwMode="auto">
            <a:xfrm>
              <a:off x="6765280" y="3238178"/>
              <a:ext cx="508076" cy="291949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dirty="0" smtClean="0"/>
                <a:t>C5</a:t>
              </a:r>
            </a:p>
            <a:p>
              <a:pPr algn="ctr"/>
              <a:r>
                <a:rPr lang="en-US" sz="800" dirty="0" smtClean="0"/>
                <a:t>Decoder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638799" y="3398990"/>
            <a:ext cx="2819401" cy="1401610"/>
            <a:chOff x="5638799" y="4389589"/>
            <a:chExt cx="2819401" cy="1401610"/>
          </a:xfrm>
        </p:grpSpPr>
        <p:sp>
          <p:nvSpPr>
            <p:cNvPr id="178" name="Rectangle 70"/>
            <p:cNvSpPr>
              <a:spLocks noChangeArrowheads="1"/>
            </p:cNvSpPr>
            <p:nvPr/>
          </p:nvSpPr>
          <p:spPr bwMode="auto">
            <a:xfrm>
              <a:off x="5638799" y="4705028"/>
              <a:ext cx="2819401" cy="108617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 anchorCtr="0">
              <a:prstTxWarp prst="textNoShape">
                <a:avLst/>
              </a:prstTxWarp>
            </a:bodyPr>
            <a:lstStyle/>
            <a:p>
              <a:r>
                <a:rPr lang="en-US" sz="1000" dirty="0" smtClean="0"/>
                <a:t>Readout Controller</a:t>
              </a:r>
              <a:endParaRPr lang="en-US" sz="1000" dirty="0"/>
            </a:p>
          </p:txBody>
        </p:sp>
        <p:grpSp>
          <p:nvGrpSpPr>
            <p:cNvPr id="116" name="Group 115"/>
            <p:cNvGrpSpPr/>
            <p:nvPr/>
          </p:nvGrpSpPr>
          <p:grpSpPr>
            <a:xfrm flipV="1">
              <a:off x="7848600" y="4399115"/>
              <a:ext cx="342900" cy="477685"/>
              <a:chOff x="2331179" y="4611688"/>
              <a:chExt cx="342900" cy="477685"/>
            </a:xfrm>
          </p:grpSpPr>
          <p:cxnSp>
            <p:nvCxnSpPr>
              <p:cNvPr id="117" name="Straight Connector 116"/>
              <p:cNvCxnSpPr/>
              <p:nvPr/>
            </p:nvCxnSpPr>
            <p:spPr>
              <a:xfrm flipV="1">
                <a:off x="2413767" y="4786161"/>
                <a:ext cx="0" cy="303212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flipV="1">
                <a:off x="2566167" y="4938561"/>
                <a:ext cx="813" cy="1508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Oval 128"/>
              <p:cNvSpPr/>
              <p:nvPr/>
            </p:nvSpPr>
            <p:spPr>
              <a:xfrm>
                <a:off x="2489967" y="4786161"/>
                <a:ext cx="160300" cy="152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AutoShape 56"/>
              <p:cNvSpPr>
                <a:spLocks noChangeArrowheads="1"/>
              </p:cNvSpPr>
              <p:nvPr/>
            </p:nvSpPr>
            <p:spPr bwMode="auto">
              <a:xfrm>
                <a:off x="2331179" y="4611688"/>
                <a:ext cx="342900" cy="174473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 flipV="1">
              <a:off x="6400800" y="4389589"/>
              <a:ext cx="342900" cy="487211"/>
              <a:chOff x="3212242" y="4603750"/>
              <a:chExt cx="342900" cy="487211"/>
            </a:xfrm>
          </p:grpSpPr>
          <p:cxnSp>
            <p:nvCxnSpPr>
              <p:cNvPr id="162" name="Straight Connector 161"/>
              <p:cNvCxnSpPr/>
              <p:nvPr/>
            </p:nvCxnSpPr>
            <p:spPr>
              <a:xfrm>
                <a:off x="3318642" y="4787749"/>
                <a:ext cx="0" cy="303212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flipV="1">
                <a:off x="3471042" y="4940149"/>
                <a:ext cx="813" cy="1508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Oval 174"/>
              <p:cNvSpPr/>
              <p:nvPr/>
            </p:nvSpPr>
            <p:spPr>
              <a:xfrm>
                <a:off x="3394842" y="4787749"/>
                <a:ext cx="160300" cy="152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AutoShape 56"/>
              <p:cNvSpPr>
                <a:spLocks noChangeArrowheads="1"/>
              </p:cNvSpPr>
              <p:nvPr/>
            </p:nvSpPr>
            <p:spPr bwMode="auto">
              <a:xfrm flipV="1">
                <a:off x="3212242" y="4603750"/>
                <a:ext cx="342900" cy="174473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181" name="Rectangle 54"/>
            <p:cNvSpPr>
              <a:spLocks noChangeArrowheads="1"/>
            </p:cNvSpPr>
            <p:nvPr/>
          </p:nvSpPr>
          <p:spPr bwMode="auto">
            <a:xfrm>
              <a:off x="6248400" y="5029200"/>
              <a:ext cx="624792" cy="291949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dirty="0" smtClean="0"/>
                <a:t>C5</a:t>
              </a:r>
              <a:r>
                <a:rPr lang="en-US" sz="800" dirty="0"/>
                <a:t> </a:t>
              </a:r>
              <a:r>
                <a:rPr lang="en-US" sz="800" dirty="0" smtClean="0"/>
                <a:t>Encoder</a:t>
              </a:r>
            </a:p>
            <a:p>
              <a:pPr algn="ctr"/>
              <a:r>
                <a:rPr lang="en-US" sz="800" dirty="0" smtClean="0"/>
                <a:t>(PWM)</a:t>
              </a:r>
            </a:p>
          </p:txBody>
        </p:sp>
        <p:cxnSp>
          <p:nvCxnSpPr>
            <p:cNvPr id="182" name="Straight Connector 181"/>
            <p:cNvCxnSpPr/>
            <p:nvPr/>
          </p:nvCxnSpPr>
          <p:spPr>
            <a:xfrm flipV="1">
              <a:off x="6572250" y="4860954"/>
              <a:ext cx="0" cy="16824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Rectangle 54"/>
            <p:cNvSpPr>
              <a:spLocks noChangeArrowheads="1"/>
            </p:cNvSpPr>
            <p:nvPr/>
          </p:nvSpPr>
          <p:spPr bwMode="auto">
            <a:xfrm>
              <a:off x="7848600" y="5042051"/>
              <a:ext cx="342900" cy="291949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dirty="0" smtClean="0"/>
                <a:t>10B8B</a:t>
              </a:r>
            </a:p>
          </p:txBody>
        </p:sp>
        <p:cxnSp>
          <p:nvCxnSpPr>
            <p:cNvPr id="184" name="Straight Connector 183"/>
            <p:cNvCxnSpPr/>
            <p:nvPr/>
          </p:nvCxnSpPr>
          <p:spPr>
            <a:xfrm>
              <a:off x="8016306" y="4876800"/>
              <a:ext cx="0" cy="16824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5689817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Title 68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Sending Command In the Clock Line</a:t>
            </a:r>
            <a:endParaRPr lang="en-US" dirty="0"/>
          </a:p>
        </p:txBody>
      </p:sp>
      <p:sp>
        <p:nvSpPr>
          <p:cNvPr id="13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Oct. 2017, Wu Jinyuan, Fermilab jywu168@fnal.gov</a:t>
            </a:r>
            <a:endParaRPr lang="en-US"/>
          </a:p>
        </p:txBody>
      </p:sp>
      <p:sp>
        <p:nvSpPr>
          <p:cNvPr id="13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Applications of FPGA</a:t>
            </a:r>
            <a:endParaRPr lang="en-US" dirty="0"/>
          </a:p>
        </p:txBody>
      </p:sp>
      <p:sp>
        <p:nvSpPr>
          <p:cNvPr id="137" name="Slide Number Placeholder 1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0581-557D-3842-8C5B-2D26672F049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87" name="Content Placeholder 5"/>
          <p:cNvSpPr txBox="1">
            <a:spLocks/>
          </p:cNvSpPr>
          <p:nvPr/>
        </p:nvSpPr>
        <p:spPr>
          <a:xfrm>
            <a:off x="228600" y="3733800"/>
            <a:ext cx="4498182" cy="269701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2"/>
              <a:buChar char="n"/>
              <a:tabLst/>
              <a:defRPr/>
            </a:pPr>
            <a:r>
              <a:rPr lang="en-US" sz="1400" kern="0" dirty="0" smtClean="0">
                <a:latin typeface="+mn-lt"/>
              </a:rPr>
              <a:t>A wide-narrow sequence is decoded as a initialization command without resetting scalars.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2"/>
              <a:buChar char="n"/>
              <a:tabLst/>
              <a:defRPr/>
            </a:pPr>
            <a:r>
              <a:rPr lang="en-US" sz="1400" kern="0" dirty="0" smtClean="0">
                <a:latin typeface="+mn-lt"/>
              </a:rPr>
              <a:t>After a known latency, an initialization pulse is generated inside FPGA that resets the coarse time counter and a normal operation sequence is started.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2"/>
              <a:buChar char="n"/>
              <a:tabLst/>
              <a:defRPr/>
            </a:pPr>
            <a:r>
              <a:rPr lang="en-US" sz="1400" kern="0" dirty="0" smtClean="0">
                <a:latin typeface="+mn-lt"/>
              </a:rPr>
              <a:t>The narrow-wide sequence can be reserved as resetting command that will reset scalars.</a:t>
            </a:r>
          </a:p>
        </p:txBody>
      </p:sp>
      <p:cxnSp>
        <p:nvCxnSpPr>
          <p:cNvPr id="117" name="Straight Connector 116"/>
          <p:cNvCxnSpPr/>
          <p:nvPr/>
        </p:nvCxnSpPr>
        <p:spPr>
          <a:xfrm flipH="1">
            <a:off x="459582" y="1447800"/>
            <a:ext cx="22463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V="1">
            <a:off x="381000" y="1447800"/>
            <a:ext cx="77788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rot="5400000" flipH="1" flipV="1">
            <a:off x="5752306" y="1789906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5" name="Left Brace 184"/>
          <p:cNvSpPr/>
          <p:nvPr/>
        </p:nvSpPr>
        <p:spPr>
          <a:xfrm rot="16200000">
            <a:off x="2412448" y="264075"/>
            <a:ext cx="213829" cy="3038475"/>
          </a:xfrm>
          <a:prstGeom prst="leftBrace">
            <a:avLst>
              <a:gd name="adj1" fmla="val 65236"/>
              <a:gd name="adj2" fmla="val 50000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 Box 109"/>
          <p:cNvSpPr txBox="1">
            <a:spLocks noChangeArrowheads="1"/>
          </p:cNvSpPr>
          <p:nvPr/>
        </p:nvSpPr>
        <p:spPr bwMode="auto">
          <a:xfrm>
            <a:off x="1912354" y="1981200"/>
            <a:ext cx="93936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 b="1" dirty="0" smtClean="0">
                <a:latin typeface="Times New Roman" charset="0"/>
              </a:rPr>
              <a:t>Initialization</a:t>
            </a:r>
          </a:p>
          <a:p>
            <a:r>
              <a:rPr lang="en-US" sz="900" b="1" dirty="0" smtClean="0">
                <a:latin typeface="Times New Roman" charset="0"/>
              </a:rPr>
              <a:t>(Without Resetting</a:t>
            </a:r>
          </a:p>
          <a:p>
            <a:r>
              <a:rPr lang="en-US" sz="900" b="1" dirty="0" smtClean="0">
                <a:latin typeface="Times New Roman" charset="0"/>
              </a:rPr>
              <a:t>Scalars)</a:t>
            </a:r>
            <a:endParaRPr lang="en-US" sz="900" b="1" dirty="0">
              <a:latin typeface="Times New Roman" charset="0"/>
            </a:endParaRPr>
          </a:p>
        </p:txBody>
      </p:sp>
      <p:sp>
        <p:nvSpPr>
          <p:cNvPr id="189" name="Text Box 109"/>
          <p:cNvSpPr txBox="1">
            <a:spLocks noChangeArrowheads="1"/>
          </p:cNvSpPr>
          <p:nvPr/>
        </p:nvSpPr>
        <p:spPr bwMode="auto">
          <a:xfrm>
            <a:off x="4918504" y="1918901"/>
            <a:ext cx="81753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 b="1" dirty="0" smtClean="0">
                <a:latin typeface="Times New Roman" charset="0"/>
              </a:rPr>
              <a:t>Command Valid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 flipV="1">
            <a:off x="684212" y="1447800"/>
            <a:ext cx="77788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765970" y="1600200"/>
            <a:ext cx="22463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1069182" y="1447800"/>
            <a:ext cx="224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990600" y="1447800"/>
            <a:ext cx="77788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1293812" y="1447800"/>
            <a:ext cx="77788" cy="152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1375570" y="1600200"/>
            <a:ext cx="224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1678782" y="1447800"/>
            <a:ext cx="224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600200" y="1447800"/>
            <a:ext cx="77788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1903412" y="1447800"/>
            <a:ext cx="77788" cy="152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1985170" y="1600200"/>
            <a:ext cx="224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2288382" y="1447800"/>
            <a:ext cx="22463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2209800" y="1447800"/>
            <a:ext cx="77788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2513012" y="1447800"/>
            <a:ext cx="77788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2594770" y="1600200"/>
            <a:ext cx="22463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897982" y="1447800"/>
            <a:ext cx="22463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2819400" y="1447800"/>
            <a:ext cx="77788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3122612" y="1447800"/>
            <a:ext cx="77788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3204370" y="1600200"/>
            <a:ext cx="22463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3507582" y="1447800"/>
            <a:ext cx="22463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3429000" y="1447800"/>
            <a:ext cx="77788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732212" y="1447800"/>
            <a:ext cx="77788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3813970" y="1600200"/>
            <a:ext cx="22463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4117182" y="1447800"/>
            <a:ext cx="22463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4038600" y="1447800"/>
            <a:ext cx="77788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4341812" y="1447800"/>
            <a:ext cx="77788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4423570" y="1600200"/>
            <a:ext cx="22463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4726782" y="1447800"/>
            <a:ext cx="22463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4648200" y="1447800"/>
            <a:ext cx="77788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4951412" y="1447800"/>
            <a:ext cx="77788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5033170" y="1600200"/>
            <a:ext cx="22463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5336382" y="1447800"/>
            <a:ext cx="22463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5257800" y="1447800"/>
            <a:ext cx="77788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5561012" y="1447800"/>
            <a:ext cx="77788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5642770" y="1600200"/>
            <a:ext cx="22463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5945982" y="1447800"/>
            <a:ext cx="22463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5867400" y="1447800"/>
            <a:ext cx="77788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6170612" y="1447800"/>
            <a:ext cx="77788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6252370" y="1600200"/>
            <a:ext cx="22463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6555582" y="1447800"/>
            <a:ext cx="22463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6477000" y="1447800"/>
            <a:ext cx="77788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6780212" y="1447800"/>
            <a:ext cx="77788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6861970" y="1600200"/>
            <a:ext cx="22463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6553994" y="2209800"/>
            <a:ext cx="7381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6553200" y="2209800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6627812" y="2209800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66800" y="1447800"/>
            <a:ext cx="1143000" cy="152400"/>
            <a:chOff x="1066800" y="1676400"/>
            <a:chExt cx="1143000" cy="152400"/>
          </a:xfrm>
        </p:grpSpPr>
        <p:cxnSp>
          <p:nvCxnSpPr>
            <p:cNvPr id="102" name="Straight Connector 101"/>
            <p:cNvCxnSpPr/>
            <p:nvPr/>
          </p:nvCxnSpPr>
          <p:spPr>
            <a:xfrm flipH="1">
              <a:off x="1674018" y="1676400"/>
              <a:ext cx="785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 flipV="1">
              <a:off x="1752600" y="1676400"/>
              <a:ext cx="77788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1066800" y="1676400"/>
              <a:ext cx="377030" cy="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 flipV="1">
              <a:off x="1446212" y="1676400"/>
              <a:ext cx="77788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1524000" y="1828800"/>
              <a:ext cx="785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>
              <a:off x="1832770" y="1828800"/>
              <a:ext cx="377030" cy="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" name="Straight Connector 114"/>
          <p:cNvCxnSpPr/>
          <p:nvPr/>
        </p:nvCxnSpPr>
        <p:spPr>
          <a:xfrm flipH="1">
            <a:off x="5945982" y="1905000"/>
            <a:ext cx="52943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5867400" y="1905000"/>
            <a:ext cx="77788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 flipV="1">
            <a:off x="6475412" y="1905000"/>
            <a:ext cx="77788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6557170" y="2057400"/>
            <a:ext cx="52943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6627812" y="2362200"/>
            <a:ext cx="7381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 Box 109"/>
          <p:cNvSpPr txBox="1">
            <a:spLocks noChangeArrowheads="1"/>
          </p:cNvSpPr>
          <p:nvPr/>
        </p:nvSpPr>
        <p:spPr bwMode="auto">
          <a:xfrm>
            <a:off x="6182047" y="2223701"/>
            <a:ext cx="29495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 b="1" dirty="0" smtClean="0">
                <a:latin typeface="Times New Roman" charset="0"/>
              </a:rPr>
              <a:t>Init1x</a:t>
            </a:r>
          </a:p>
        </p:txBody>
      </p:sp>
      <p:cxnSp>
        <p:nvCxnSpPr>
          <p:cNvPr id="127" name="Straight Connector 126"/>
          <p:cNvCxnSpPr/>
          <p:nvPr/>
        </p:nvCxnSpPr>
        <p:spPr>
          <a:xfrm flipH="1">
            <a:off x="1069182" y="2667000"/>
            <a:ext cx="224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990600" y="2667000"/>
            <a:ext cx="77788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1293812" y="2667000"/>
            <a:ext cx="77788" cy="152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1375570" y="2819400"/>
            <a:ext cx="224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>
            <a:off x="1678782" y="2667000"/>
            <a:ext cx="224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1600200" y="2667000"/>
            <a:ext cx="77788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 flipV="1">
            <a:off x="1903412" y="2667000"/>
            <a:ext cx="77788" cy="152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1985170" y="2819400"/>
            <a:ext cx="2246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2288382" y="2667000"/>
            <a:ext cx="22463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V="1">
            <a:off x="2209800" y="2667000"/>
            <a:ext cx="77788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 flipV="1">
            <a:off x="2513012" y="2667000"/>
            <a:ext cx="77788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2594770" y="2819400"/>
            <a:ext cx="22463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2897982" y="2667000"/>
            <a:ext cx="22463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2819400" y="2667000"/>
            <a:ext cx="77788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 flipV="1">
            <a:off x="3122612" y="2667000"/>
            <a:ext cx="77788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3204370" y="2819400"/>
            <a:ext cx="22463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3507582" y="2667000"/>
            <a:ext cx="22463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V="1">
            <a:off x="3429000" y="2667000"/>
            <a:ext cx="77788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 flipV="1">
            <a:off x="3732212" y="2667000"/>
            <a:ext cx="77788" cy="1524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>
            <a:off x="3813970" y="2819400"/>
            <a:ext cx="22463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066800" y="2667000"/>
            <a:ext cx="1143000" cy="152400"/>
            <a:chOff x="1066800" y="3276600"/>
            <a:chExt cx="1143000" cy="152400"/>
          </a:xfrm>
        </p:grpSpPr>
        <p:cxnSp>
          <p:nvCxnSpPr>
            <p:cNvPr id="154" name="Straight Connector 153"/>
            <p:cNvCxnSpPr/>
            <p:nvPr/>
          </p:nvCxnSpPr>
          <p:spPr>
            <a:xfrm flipH="1">
              <a:off x="1066800" y="3276600"/>
              <a:ext cx="785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H="1" flipV="1">
              <a:off x="1145382" y="3276600"/>
              <a:ext cx="77788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H="1">
              <a:off x="1674018" y="3276600"/>
              <a:ext cx="377030" cy="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H="1" flipV="1">
              <a:off x="2053430" y="3276600"/>
              <a:ext cx="77788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H="1">
              <a:off x="2131218" y="3429000"/>
              <a:ext cx="785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H="1">
              <a:off x="1225552" y="3429000"/>
              <a:ext cx="377030" cy="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Left Brace 159"/>
          <p:cNvSpPr/>
          <p:nvPr/>
        </p:nvSpPr>
        <p:spPr>
          <a:xfrm rot="16200000">
            <a:off x="2402923" y="1498048"/>
            <a:ext cx="213829" cy="3038475"/>
          </a:xfrm>
          <a:prstGeom prst="leftBrace">
            <a:avLst>
              <a:gd name="adj1" fmla="val 65236"/>
              <a:gd name="adj2" fmla="val 50000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 Box 109"/>
          <p:cNvSpPr txBox="1">
            <a:spLocks noChangeArrowheads="1"/>
          </p:cNvSpPr>
          <p:nvPr/>
        </p:nvSpPr>
        <p:spPr bwMode="auto">
          <a:xfrm>
            <a:off x="1905000" y="3165902"/>
            <a:ext cx="77905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 b="1" dirty="0" smtClean="0">
                <a:latin typeface="Times New Roman" charset="0"/>
              </a:rPr>
              <a:t>Reset</a:t>
            </a:r>
          </a:p>
          <a:p>
            <a:r>
              <a:rPr lang="en-US" sz="900" b="1" dirty="0" smtClean="0">
                <a:latin typeface="Times New Roman" charset="0"/>
              </a:rPr>
              <a:t>(With Resetting</a:t>
            </a:r>
          </a:p>
          <a:p>
            <a:r>
              <a:rPr lang="en-US" sz="900" b="1" dirty="0" smtClean="0">
                <a:latin typeface="Times New Roman" charset="0"/>
              </a:rPr>
              <a:t>Scalars)</a:t>
            </a:r>
            <a:endParaRPr lang="en-US" sz="900" b="1" dirty="0">
              <a:latin typeface="Times New Roman" charset="0"/>
            </a:endParaRPr>
          </a:p>
        </p:txBody>
      </p:sp>
      <p:grpSp>
        <p:nvGrpSpPr>
          <p:cNvPr id="226" name="Group 225"/>
          <p:cNvGrpSpPr/>
          <p:nvPr/>
        </p:nvGrpSpPr>
        <p:grpSpPr>
          <a:xfrm>
            <a:off x="5638800" y="2590801"/>
            <a:ext cx="2802880" cy="2159828"/>
            <a:chOff x="5638800" y="2133600"/>
            <a:chExt cx="2802880" cy="2159828"/>
          </a:xfrm>
        </p:grpSpPr>
        <p:sp>
          <p:nvSpPr>
            <p:cNvPr id="227" name="Rectangle 70"/>
            <p:cNvSpPr>
              <a:spLocks noChangeArrowheads="1"/>
            </p:cNvSpPr>
            <p:nvPr/>
          </p:nvSpPr>
          <p:spPr bwMode="auto">
            <a:xfrm>
              <a:off x="5638800" y="2133600"/>
              <a:ext cx="2802880" cy="18470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 anchorCtr="0">
              <a:prstTxWarp prst="textNoShape">
                <a:avLst/>
              </a:prstTxWarp>
            </a:bodyPr>
            <a:lstStyle/>
            <a:p>
              <a:r>
                <a:rPr lang="en-US" sz="1000" dirty="0" smtClean="0"/>
                <a:t>TDC FPGA</a:t>
              </a:r>
              <a:endParaRPr lang="en-US" sz="1000" dirty="0"/>
            </a:p>
          </p:txBody>
        </p:sp>
        <p:grpSp>
          <p:nvGrpSpPr>
            <p:cNvPr id="228" name="Group 227"/>
            <p:cNvGrpSpPr/>
            <p:nvPr/>
          </p:nvGrpSpPr>
          <p:grpSpPr>
            <a:xfrm>
              <a:off x="6422380" y="3806217"/>
              <a:ext cx="342900" cy="477685"/>
              <a:chOff x="2331179" y="4611688"/>
              <a:chExt cx="342900" cy="477685"/>
            </a:xfrm>
          </p:grpSpPr>
          <p:cxnSp>
            <p:nvCxnSpPr>
              <p:cNvPr id="255" name="Straight Connector 254"/>
              <p:cNvCxnSpPr/>
              <p:nvPr/>
            </p:nvCxnSpPr>
            <p:spPr>
              <a:xfrm flipV="1">
                <a:off x="2413767" y="4786161"/>
                <a:ext cx="0" cy="303212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flipV="1">
                <a:off x="2566167" y="4938561"/>
                <a:ext cx="813" cy="1508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7" name="Oval 256"/>
              <p:cNvSpPr/>
              <p:nvPr/>
            </p:nvSpPr>
            <p:spPr>
              <a:xfrm>
                <a:off x="2489967" y="4786161"/>
                <a:ext cx="160300" cy="152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AutoShape 56"/>
              <p:cNvSpPr>
                <a:spLocks noChangeArrowheads="1"/>
              </p:cNvSpPr>
              <p:nvPr/>
            </p:nvSpPr>
            <p:spPr bwMode="auto">
              <a:xfrm>
                <a:off x="2331179" y="4611688"/>
                <a:ext cx="342900" cy="174473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29" name="Group 228"/>
            <p:cNvGrpSpPr/>
            <p:nvPr/>
          </p:nvGrpSpPr>
          <p:grpSpPr>
            <a:xfrm>
              <a:off x="7832080" y="3806217"/>
              <a:ext cx="342900" cy="487211"/>
              <a:chOff x="3212242" y="4603750"/>
              <a:chExt cx="342900" cy="487211"/>
            </a:xfrm>
          </p:grpSpPr>
          <p:cxnSp>
            <p:nvCxnSpPr>
              <p:cNvPr id="251" name="Straight Connector 250"/>
              <p:cNvCxnSpPr/>
              <p:nvPr/>
            </p:nvCxnSpPr>
            <p:spPr>
              <a:xfrm>
                <a:off x="3318642" y="4787749"/>
                <a:ext cx="0" cy="303212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 flipV="1">
                <a:off x="3471042" y="4940149"/>
                <a:ext cx="813" cy="1508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3" name="Oval 252"/>
              <p:cNvSpPr/>
              <p:nvPr/>
            </p:nvSpPr>
            <p:spPr>
              <a:xfrm>
                <a:off x="3394842" y="4787749"/>
                <a:ext cx="160300" cy="152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AutoShape 56"/>
              <p:cNvSpPr>
                <a:spLocks noChangeArrowheads="1"/>
              </p:cNvSpPr>
              <p:nvPr/>
            </p:nvSpPr>
            <p:spPr bwMode="auto">
              <a:xfrm flipV="1">
                <a:off x="3212242" y="4603750"/>
                <a:ext cx="342900" cy="174473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230" name="Rectangle 54"/>
            <p:cNvSpPr>
              <a:spLocks noChangeArrowheads="1"/>
            </p:cNvSpPr>
            <p:nvPr/>
          </p:nvSpPr>
          <p:spPr bwMode="auto">
            <a:xfrm>
              <a:off x="6422380" y="3238178"/>
              <a:ext cx="342900" cy="291949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dirty="0" smtClean="0"/>
                <a:t>PLL</a:t>
              </a:r>
            </a:p>
          </p:txBody>
        </p:sp>
        <p:cxnSp>
          <p:nvCxnSpPr>
            <p:cNvPr id="231" name="Straight Connector 230"/>
            <p:cNvCxnSpPr/>
            <p:nvPr/>
          </p:nvCxnSpPr>
          <p:spPr>
            <a:xfrm>
              <a:off x="6593830" y="3619178"/>
              <a:ext cx="355562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flipV="1">
              <a:off x="6581168" y="3542978"/>
              <a:ext cx="0" cy="25564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V="1">
              <a:off x="6949392" y="3542978"/>
              <a:ext cx="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Rectangle 54"/>
            <p:cNvSpPr>
              <a:spLocks noChangeArrowheads="1"/>
            </p:cNvSpPr>
            <p:nvPr/>
          </p:nvSpPr>
          <p:spPr bwMode="auto">
            <a:xfrm>
              <a:off x="6289030" y="2780978"/>
              <a:ext cx="342900" cy="291949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dirty="0" smtClean="0"/>
                <a:t>Timing</a:t>
              </a:r>
            </a:p>
          </p:txBody>
        </p:sp>
        <p:sp>
          <p:nvSpPr>
            <p:cNvPr id="235" name="Rectangle 54"/>
            <p:cNvSpPr>
              <a:spLocks noChangeArrowheads="1"/>
            </p:cNvSpPr>
            <p:nvPr/>
          </p:nvSpPr>
          <p:spPr bwMode="auto">
            <a:xfrm>
              <a:off x="6841480" y="2780978"/>
              <a:ext cx="685800" cy="29916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dirty="0" smtClean="0"/>
                <a:t>CmdReg1a</a:t>
              </a:r>
            </a:p>
          </p:txBody>
        </p:sp>
        <p:cxnSp>
          <p:nvCxnSpPr>
            <p:cNvPr id="236" name="Straight Connector 235"/>
            <p:cNvCxnSpPr/>
            <p:nvPr/>
          </p:nvCxnSpPr>
          <p:spPr>
            <a:xfrm flipV="1">
              <a:off x="6490680" y="3069841"/>
              <a:ext cx="0" cy="16824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V="1">
              <a:off x="6949392" y="3076068"/>
              <a:ext cx="0" cy="16824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V="1">
              <a:off x="6930342" y="2612732"/>
              <a:ext cx="0" cy="16824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V="1">
              <a:off x="6993880" y="2612732"/>
              <a:ext cx="0" cy="16824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V="1">
              <a:off x="7070080" y="2612732"/>
              <a:ext cx="0" cy="16824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V="1">
              <a:off x="7133618" y="2612732"/>
              <a:ext cx="0" cy="16824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flipV="1">
              <a:off x="7222480" y="2612732"/>
              <a:ext cx="0" cy="16824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V="1">
              <a:off x="7286018" y="2612732"/>
              <a:ext cx="0" cy="16824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flipV="1">
              <a:off x="7362218" y="2612732"/>
              <a:ext cx="0" cy="16824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V="1">
              <a:off x="7425756" y="2612732"/>
              <a:ext cx="0" cy="16824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Rectangle 54"/>
            <p:cNvSpPr>
              <a:spLocks noChangeArrowheads="1"/>
            </p:cNvSpPr>
            <p:nvPr/>
          </p:nvSpPr>
          <p:spPr bwMode="auto">
            <a:xfrm>
              <a:off x="7844856" y="2298851"/>
              <a:ext cx="342900" cy="291949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dirty="0" smtClean="0"/>
                <a:t>8B10B</a:t>
              </a:r>
            </a:p>
          </p:txBody>
        </p:sp>
        <p:cxnSp>
          <p:nvCxnSpPr>
            <p:cNvPr id="247" name="Straight Connector 246"/>
            <p:cNvCxnSpPr/>
            <p:nvPr/>
          </p:nvCxnSpPr>
          <p:spPr>
            <a:xfrm>
              <a:off x="7989356" y="2612732"/>
              <a:ext cx="0" cy="1185893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Text Box 109"/>
            <p:cNvSpPr txBox="1">
              <a:spLocks noChangeArrowheads="1"/>
            </p:cNvSpPr>
            <p:nvPr/>
          </p:nvSpPr>
          <p:spPr bwMode="auto">
            <a:xfrm>
              <a:off x="5768759" y="3986418"/>
              <a:ext cx="65362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 b="1" dirty="0" smtClean="0">
                  <a:latin typeface="Times New Roman" charset="0"/>
                </a:rPr>
                <a:t>Clock &amp; Command In</a:t>
              </a:r>
            </a:p>
          </p:txBody>
        </p:sp>
        <p:sp>
          <p:nvSpPr>
            <p:cNvPr id="249" name="Text Box 109"/>
            <p:cNvSpPr txBox="1">
              <a:spLocks noChangeArrowheads="1"/>
            </p:cNvSpPr>
            <p:nvPr/>
          </p:nvSpPr>
          <p:spPr bwMode="auto">
            <a:xfrm>
              <a:off x="7526307" y="3986418"/>
              <a:ext cx="32681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 b="1" dirty="0" smtClean="0">
                  <a:latin typeface="Times New Roman" charset="0"/>
                </a:rPr>
                <a:t>Data</a:t>
              </a:r>
            </a:p>
            <a:p>
              <a:r>
                <a:rPr lang="en-US" sz="900" b="1" dirty="0" smtClean="0">
                  <a:latin typeface="Times New Roman" charset="0"/>
                </a:rPr>
                <a:t>Out</a:t>
              </a:r>
            </a:p>
          </p:txBody>
        </p:sp>
        <p:sp>
          <p:nvSpPr>
            <p:cNvPr id="250" name="Rectangle 54"/>
            <p:cNvSpPr>
              <a:spLocks noChangeArrowheads="1"/>
            </p:cNvSpPr>
            <p:nvPr/>
          </p:nvSpPr>
          <p:spPr bwMode="auto">
            <a:xfrm>
              <a:off x="6765280" y="3238178"/>
              <a:ext cx="508076" cy="291949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dirty="0" smtClean="0"/>
                <a:t>C5</a:t>
              </a:r>
            </a:p>
            <a:p>
              <a:pPr algn="ctr"/>
              <a:r>
                <a:rPr lang="en-US" sz="800" dirty="0" smtClean="0"/>
                <a:t>Decoder</a:t>
              </a:r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5638799" y="4846790"/>
            <a:ext cx="2819401" cy="1401610"/>
            <a:chOff x="5638799" y="4389589"/>
            <a:chExt cx="2819401" cy="1401610"/>
          </a:xfrm>
        </p:grpSpPr>
        <p:sp>
          <p:nvSpPr>
            <p:cNvPr id="260" name="Rectangle 70"/>
            <p:cNvSpPr>
              <a:spLocks noChangeArrowheads="1"/>
            </p:cNvSpPr>
            <p:nvPr/>
          </p:nvSpPr>
          <p:spPr bwMode="auto">
            <a:xfrm>
              <a:off x="5638799" y="4705028"/>
              <a:ext cx="2819401" cy="108617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 anchorCtr="0">
              <a:prstTxWarp prst="textNoShape">
                <a:avLst/>
              </a:prstTxWarp>
            </a:bodyPr>
            <a:lstStyle/>
            <a:p>
              <a:r>
                <a:rPr lang="en-US" sz="1000" dirty="0" smtClean="0"/>
                <a:t>Readout Controller</a:t>
              </a:r>
              <a:endParaRPr lang="en-US" sz="1000" dirty="0"/>
            </a:p>
          </p:txBody>
        </p:sp>
        <p:grpSp>
          <p:nvGrpSpPr>
            <p:cNvPr id="261" name="Group 260"/>
            <p:cNvGrpSpPr/>
            <p:nvPr/>
          </p:nvGrpSpPr>
          <p:grpSpPr>
            <a:xfrm flipV="1">
              <a:off x="7848600" y="4399115"/>
              <a:ext cx="342900" cy="477685"/>
              <a:chOff x="2331179" y="4611688"/>
              <a:chExt cx="342900" cy="477685"/>
            </a:xfrm>
          </p:grpSpPr>
          <p:cxnSp>
            <p:nvCxnSpPr>
              <p:cNvPr id="271" name="Straight Connector 270"/>
              <p:cNvCxnSpPr/>
              <p:nvPr/>
            </p:nvCxnSpPr>
            <p:spPr>
              <a:xfrm flipV="1">
                <a:off x="2413767" y="4786161"/>
                <a:ext cx="0" cy="303212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flipV="1">
                <a:off x="2566167" y="4938561"/>
                <a:ext cx="813" cy="1508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3" name="Oval 272"/>
              <p:cNvSpPr/>
              <p:nvPr/>
            </p:nvSpPr>
            <p:spPr>
              <a:xfrm>
                <a:off x="2489967" y="4786161"/>
                <a:ext cx="160300" cy="152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AutoShape 56"/>
              <p:cNvSpPr>
                <a:spLocks noChangeArrowheads="1"/>
              </p:cNvSpPr>
              <p:nvPr/>
            </p:nvSpPr>
            <p:spPr bwMode="auto">
              <a:xfrm>
                <a:off x="2331179" y="4611688"/>
                <a:ext cx="342900" cy="174473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262" name="Group 261"/>
            <p:cNvGrpSpPr/>
            <p:nvPr/>
          </p:nvGrpSpPr>
          <p:grpSpPr>
            <a:xfrm flipV="1">
              <a:off x="6400800" y="4389589"/>
              <a:ext cx="342900" cy="487211"/>
              <a:chOff x="3212242" y="4603750"/>
              <a:chExt cx="342900" cy="487211"/>
            </a:xfrm>
          </p:grpSpPr>
          <p:cxnSp>
            <p:nvCxnSpPr>
              <p:cNvPr id="267" name="Straight Connector 266"/>
              <p:cNvCxnSpPr/>
              <p:nvPr/>
            </p:nvCxnSpPr>
            <p:spPr>
              <a:xfrm>
                <a:off x="3318642" y="4787749"/>
                <a:ext cx="0" cy="303212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 flipV="1">
                <a:off x="3471042" y="4940149"/>
                <a:ext cx="813" cy="1508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9" name="Oval 268"/>
              <p:cNvSpPr/>
              <p:nvPr/>
            </p:nvSpPr>
            <p:spPr>
              <a:xfrm>
                <a:off x="3394842" y="4787749"/>
                <a:ext cx="160300" cy="152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AutoShape 56"/>
              <p:cNvSpPr>
                <a:spLocks noChangeArrowheads="1"/>
              </p:cNvSpPr>
              <p:nvPr/>
            </p:nvSpPr>
            <p:spPr bwMode="auto">
              <a:xfrm flipV="1">
                <a:off x="3212242" y="4603750"/>
                <a:ext cx="342900" cy="174473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263" name="Rectangle 54"/>
            <p:cNvSpPr>
              <a:spLocks noChangeArrowheads="1"/>
            </p:cNvSpPr>
            <p:nvPr/>
          </p:nvSpPr>
          <p:spPr bwMode="auto">
            <a:xfrm>
              <a:off x="6248400" y="5029200"/>
              <a:ext cx="624792" cy="291949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dirty="0" smtClean="0"/>
                <a:t>C5</a:t>
              </a:r>
              <a:r>
                <a:rPr lang="en-US" sz="800" dirty="0"/>
                <a:t> </a:t>
              </a:r>
              <a:r>
                <a:rPr lang="en-US" sz="800" dirty="0" smtClean="0"/>
                <a:t>Encoder</a:t>
              </a:r>
            </a:p>
            <a:p>
              <a:pPr algn="ctr"/>
              <a:r>
                <a:rPr lang="en-US" sz="800" dirty="0" smtClean="0"/>
                <a:t>(PWM)</a:t>
              </a:r>
            </a:p>
          </p:txBody>
        </p:sp>
        <p:cxnSp>
          <p:nvCxnSpPr>
            <p:cNvPr id="264" name="Straight Connector 263"/>
            <p:cNvCxnSpPr/>
            <p:nvPr/>
          </p:nvCxnSpPr>
          <p:spPr>
            <a:xfrm flipV="1">
              <a:off x="6572250" y="4860954"/>
              <a:ext cx="0" cy="16824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Rectangle 54"/>
            <p:cNvSpPr>
              <a:spLocks noChangeArrowheads="1"/>
            </p:cNvSpPr>
            <p:nvPr/>
          </p:nvSpPr>
          <p:spPr bwMode="auto">
            <a:xfrm>
              <a:off x="7848600" y="5042051"/>
              <a:ext cx="342900" cy="291949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dirty="0" smtClean="0"/>
                <a:t>10B8B</a:t>
              </a:r>
            </a:p>
          </p:txBody>
        </p:sp>
        <p:cxnSp>
          <p:nvCxnSpPr>
            <p:cNvPr id="266" name="Straight Connector 265"/>
            <p:cNvCxnSpPr/>
            <p:nvPr/>
          </p:nvCxnSpPr>
          <p:spPr>
            <a:xfrm>
              <a:off x="8016306" y="4876800"/>
              <a:ext cx="0" cy="16824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8344651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Oct. 2017, Wu Jinyuan, Fermilab jywu168@fnal.gov</a:t>
            </a:r>
            <a:endParaRPr lang="en-US" alt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Applications of FPGA</a:t>
            </a:r>
            <a:endParaRPr lang="en-US" alt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A553-58E9-4226-B0B0-A960714AEB9B}" type="slidenum">
              <a:rPr lang="en-US" altLang="en-US"/>
              <a:pPr/>
              <a:t>33</a:t>
            </a:fld>
            <a:endParaRPr lang="en-US" altLang="en-US"/>
          </a:p>
        </p:txBody>
      </p:sp>
      <p:pic>
        <p:nvPicPr>
          <p:cNvPr id="484433" name="Picture 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4854575" cy="315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560388"/>
          </a:xfrm>
        </p:spPr>
        <p:txBody>
          <a:bodyPr/>
          <a:lstStyle/>
          <a:p>
            <a:r>
              <a:rPr lang="en-US" altLang="en-US" sz="3200"/>
              <a:t>The Clock-Command Combined Carrier Coding (C5) </a:t>
            </a:r>
          </a:p>
        </p:txBody>
      </p:sp>
      <p:sp>
        <p:nvSpPr>
          <p:cNvPr id="484355" name="Rectangle 3"/>
          <p:cNvSpPr>
            <a:spLocks noChangeArrowheads="1"/>
          </p:cNvSpPr>
          <p:nvPr/>
        </p:nvSpPr>
        <p:spPr bwMode="auto">
          <a:xfrm>
            <a:off x="152400" y="3962400"/>
            <a:ext cx="8839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/>
              <a:t>A data train contains 5 pulses and each pulse is transmitted in four unit time intervals, usually in four internal clock cycles at frequency f.</a:t>
            </a:r>
          </a:p>
          <a:p>
            <a:r>
              <a:rPr lang="en-US" altLang="en-US" sz="1800"/>
              <a:t>Information is carried with wide, normal and narrow pulses and the first pulse is always wide or narrow.</a:t>
            </a:r>
          </a:p>
          <a:p>
            <a:r>
              <a:rPr lang="en-US" altLang="en-US" sz="1800"/>
              <a:t>When not transmitting data, all pulses have normal width.</a:t>
            </a:r>
          </a:p>
          <a:p>
            <a:r>
              <a:rPr lang="en-US" altLang="en-US" sz="1800"/>
              <a:t>The data stream is DC balanced over 5 pulses suitable for AC coupled transmission.</a:t>
            </a:r>
          </a:p>
          <a:p>
            <a:r>
              <a:rPr lang="en-US" altLang="en-US" sz="1800"/>
              <a:t>All leading edges are evenly spread so that the pulse train can be used directly drive the receiver side logic or PLL.</a:t>
            </a:r>
          </a:p>
        </p:txBody>
      </p:sp>
      <p:pic>
        <p:nvPicPr>
          <p:cNvPr id="484434" name="Pictur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90600"/>
            <a:ext cx="3711575" cy="28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4444" name="Group 92"/>
          <p:cNvGrpSpPr>
            <a:grpSpLocks/>
          </p:cNvGrpSpPr>
          <p:nvPr/>
        </p:nvGrpSpPr>
        <p:grpSpPr bwMode="auto">
          <a:xfrm>
            <a:off x="1219200" y="762000"/>
            <a:ext cx="3124200" cy="381000"/>
            <a:chOff x="768" y="480"/>
            <a:chExt cx="1968" cy="240"/>
          </a:xfrm>
        </p:grpSpPr>
        <p:sp>
          <p:nvSpPr>
            <p:cNvPr id="484436" name="Line 84"/>
            <p:cNvSpPr>
              <a:spLocks noChangeShapeType="1"/>
            </p:cNvSpPr>
            <p:nvPr/>
          </p:nvSpPr>
          <p:spPr bwMode="auto">
            <a:xfrm>
              <a:off x="768" y="480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4439" name="Line 87"/>
            <p:cNvSpPr>
              <a:spLocks noChangeShapeType="1"/>
            </p:cNvSpPr>
            <p:nvPr/>
          </p:nvSpPr>
          <p:spPr bwMode="auto">
            <a:xfrm>
              <a:off x="1152" y="480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4440" name="Line 88"/>
            <p:cNvSpPr>
              <a:spLocks noChangeShapeType="1"/>
            </p:cNvSpPr>
            <p:nvPr/>
          </p:nvSpPr>
          <p:spPr bwMode="auto">
            <a:xfrm>
              <a:off x="1536" y="480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4441" name="Line 89"/>
            <p:cNvSpPr>
              <a:spLocks noChangeShapeType="1"/>
            </p:cNvSpPr>
            <p:nvPr/>
          </p:nvSpPr>
          <p:spPr bwMode="auto">
            <a:xfrm>
              <a:off x="1968" y="480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4442" name="Line 90"/>
            <p:cNvSpPr>
              <a:spLocks noChangeShapeType="1"/>
            </p:cNvSpPr>
            <p:nvPr/>
          </p:nvSpPr>
          <p:spPr bwMode="auto">
            <a:xfrm>
              <a:off x="2352" y="480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4443" name="Line 91"/>
            <p:cNvSpPr>
              <a:spLocks noChangeShapeType="1"/>
            </p:cNvSpPr>
            <p:nvPr/>
          </p:nvSpPr>
          <p:spPr bwMode="auto">
            <a:xfrm>
              <a:off x="2736" y="480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4445" name="Oval 93"/>
          <p:cNvSpPr>
            <a:spLocks noChangeArrowheads="1"/>
          </p:cNvSpPr>
          <p:nvPr/>
        </p:nvSpPr>
        <p:spPr bwMode="auto">
          <a:xfrm>
            <a:off x="2057400" y="5486400"/>
            <a:ext cx="16764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4446" name="AutoShape 94"/>
          <p:cNvSpPr>
            <a:spLocks noChangeArrowheads="1"/>
          </p:cNvSpPr>
          <p:nvPr/>
        </p:nvSpPr>
        <p:spPr bwMode="auto">
          <a:xfrm>
            <a:off x="457200" y="5867400"/>
            <a:ext cx="8229600" cy="6096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6765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8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84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8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445" grpId="0" animBg="1"/>
      <p:bldP spid="48444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Oct. 2017, Wu Jinyuan, Fermilab jywu168@fnal.gov</a:t>
            </a:r>
            <a:endParaRPr lang="en-US" alt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Applications of FPGA</a:t>
            </a:r>
            <a:endParaRPr lang="en-US" alt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A553-58E9-4226-B0B0-A960714AEB9B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05800" cy="560388"/>
          </a:xfrm>
        </p:spPr>
        <p:txBody>
          <a:bodyPr/>
          <a:lstStyle/>
          <a:p>
            <a:r>
              <a:rPr lang="en-US" altLang="en-US" sz="3200" dirty="0" smtClean="0"/>
              <a:t>Transceivers in Powerful FPGA</a:t>
            </a:r>
            <a:endParaRPr lang="en-US" altLang="en-US" sz="3200" dirty="0"/>
          </a:p>
        </p:txBody>
      </p:sp>
      <p:sp>
        <p:nvSpPr>
          <p:cNvPr id="484355" name="Rectangle 3"/>
          <p:cNvSpPr>
            <a:spLocks noChangeArrowheads="1"/>
          </p:cNvSpPr>
          <p:nvPr/>
        </p:nvSpPr>
        <p:spPr bwMode="auto">
          <a:xfrm>
            <a:off x="415432" y="5486400"/>
            <a:ext cx="7814168" cy="94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 dirty="0" smtClean="0">
                <a:latin typeface="Songti TC" charset="-120"/>
                <a:ea typeface="Songti TC" charset="-120"/>
                <a:cs typeface="Songti TC" charset="-120"/>
              </a:rPr>
              <a:t>In powerful FPGA, transceivers operate at 12, 28 Gb/s </a:t>
            </a:r>
            <a:endParaRPr lang="en-US" altLang="en-US" sz="2400" dirty="0" smtClean="0">
              <a:latin typeface="Songti TC" charset="-120"/>
              <a:ea typeface="Songti TC" charset="-120"/>
              <a:cs typeface="Songti TC" charset="-120"/>
            </a:endParaRPr>
          </a:p>
          <a:p>
            <a:r>
              <a:rPr lang="zh-CN" altLang="en-US" sz="2400" dirty="0" smtClean="0">
                <a:latin typeface="Songti TC" charset="-120"/>
                <a:ea typeface="Songti TC" charset="-120"/>
                <a:cs typeface="Songti TC" charset="-120"/>
              </a:rPr>
              <a:t>不过，既不是不要钱，也不是不耗电。</a:t>
            </a:r>
            <a:endParaRPr lang="en-US" altLang="en-US" sz="2400" dirty="0">
              <a:latin typeface="Songti TC" charset="-120"/>
              <a:ea typeface="Songti TC" charset="-120"/>
              <a:cs typeface="Songti TC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8229085" cy="4553712"/>
          </a:xfrm>
          <a:prstGeom prst="rect">
            <a:avLst/>
          </a:prstGeom>
        </p:spPr>
      </p:pic>
      <p:sp>
        <p:nvSpPr>
          <p:cNvPr id="31" name="AutoShape 94"/>
          <p:cNvSpPr>
            <a:spLocks noChangeArrowheads="1"/>
          </p:cNvSpPr>
          <p:nvPr/>
        </p:nvSpPr>
        <p:spPr bwMode="auto">
          <a:xfrm>
            <a:off x="457200" y="4572000"/>
            <a:ext cx="8229600" cy="457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4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57750" y="4171950"/>
            <a:ext cx="1238250" cy="12382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5238750"/>
            <a:ext cx="1238250" cy="1238250"/>
          </a:xfrm>
          <a:prstGeom prst="rect">
            <a:avLst/>
          </a:prstGeom>
        </p:spPr>
      </p:pic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Oct. 2017, Wu Jinyuan, Fermilab jywu168@fnal.gov</a:t>
            </a:r>
            <a:endParaRPr lang="en-US" alt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Applications of FPGA</a:t>
            </a:r>
            <a:endParaRPr lang="en-US" alt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A553-58E9-4226-B0B0-A960714AEB9B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560388"/>
          </a:xfrm>
        </p:spPr>
        <p:txBody>
          <a:bodyPr/>
          <a:lstStyle/>
          <a:p>
            <a:r>
              <a:rPr lang="en-US" altLang="en-US" sz="3200" dirty="0" smtClean="0"/>
              <a:t>Data with Clock or Clock with Data? </a:t>
            </a:r>
            <a:endParaRPr lang="en-US" altLang="en-US" sz="3200" dirty="0"/>
          </a:p>
        </p:txBody>
      </p:sp>
      <p:sp>
        <p:nvSpPr>
          <p:cNvPr id="484355" name="Rectangle 3"/>
          <p:cNvSpPr>
            <a:spLocks noChangeArrowheads="1"/>
          </p:cNvSpPr>
          <p:nvPr/>
        </p:nvSpPr>
        <p:spPr bwMode="auto">
          <a:xfrm>
            <a:off x="415432" y="5697309"/>
            <a:ext cx="3810000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dirty="0" smtClean="0"/>
              <a:t>The 8B/10B stream: Data with Clock.</a:t>
            </a:r>
          </a:p>
          <a:p>
            <a:r>
              <a:rPr lang="en-US" altLang="en-US" sz="1600" dirty="0" smtClean="0"/>
              <a:t>The C5 pulse train: Clock with Data</a:t>
            </a:r>
            <a:endParaRPr lang="en-US" altLang="en-US" sz="1600" dirty="0"/>
          </a:p>
        </p:txBody>
      </p:sp>
      <p:pic>
        <p:nvPicPr>
          <p:cNvPr id="484434" name="Pictur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762000"/>
            <a:ext cx="3711575" cy="28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54"/>
          <p:cNvSpPr>
            <a:spLocks noChangeArrowheads="1"/>
          </p:cNvSpPr>
          <p:nvPr/>
        </p:nvSpPr>
        <p:spPr bwMode="auto">
          <a:xfrm>
            <a:off x="990600" y="3962400"/>
            <a:ext cx="12192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Transceiver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1" b="11356"/>
          <a:stretch/>
        </p:blipFill>
        <p:spPr>
          <a:xfrm>
            <a:off x="420624" y="899165"/>
            <a:ext cx="3998976" cy="251194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295400" y="1981200"/>
            <a:ext cx="1994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8B/10B Stream</a:t>
            </a:r>
            <a:endParaRPr lang="en-US" b="1" dirty="0" smtClean="0"/>
          </a:p>
        </p:txBody>
      </p:sp>
      <p:sp>
        <p:nvSpPr>
          <p:cNvPr id="38" name="Line 20"/>
          <p:cNvSpPr>
            <a:spLocks noChangeShapeType="1"/>
          </p:cNvSpPr>
          <p:nvPr/>
        </p:nvSpPr>
        <p:spPr bwMode="auto">
          <a:xfrm>
            <a:off x="1600200" y="3657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1752600" y="3657600"/>
            <a:ext cx="2596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</a:rPr>
              <a:t>RX</a:t>
            </a:r>
            <a:endParaRPr lang="en-US" sz="1400" b="1" dirty="0">
              <a:latin typeface="Times New Roman" pitchFamily="18" charset="0"/>
            </a:endParaRPr>
          </a:p>
        </p:txBody>
      </p:sp>
      <p:sp>
        <p:nvSpPr>
          <p:cNvPr id="40" name="Line 20"/>
          <p:cNvSpPr>
            <a:spLocks noChangeShapeType="1"/>
          </p:cNvSpPr>
          <p:nvPr/>
        </p:nvSpPr>
        <p:spPr bwMode="auto">
          <a:xfrm>
            <a:off x="11430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20"/>
          <p:cNvSpPr>
            <a:spLocks noChangeShapeType="1"/>
          </p:cNvSpPr>
          <p:nvPr/>
        </p:nvSpPr>
        <p:spPr bwMode="auto">
          <a:xfrm>
            <a:off x="12954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20"/>
          <p:cNvSpPr>
            <a:spLocks noChangeShapeType="1"/>
          </p:cNvSpPr>
          <p:nvPr/>
        </p:nvSpPr>
        <p:spPr bwMode="auto">
          <a:xfrm>
            <a:off x="14478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20"/>
          <p:cNvSpPr>
            <a:spLocks noChangeShapeType="1"/>
          </p:cNvSpPr>
          <p:nvPr/>
        </p:nvSpPr>
        <p:spPr bwMode="auto">
          <a:xfrm>
            <a:off x="16002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20"/>
          <p:cNvSpPr>
            <a:spLocks noChangeShapeType="1"/>
          </p:cNvSpPr>
          <p:nvPr/>
        </p:nvSpPr>
        <p:spPr bwMode="auto">
          <a:xfrm>
            <a:off x="12192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20"/>
          <p:cNvSpPr>
            <a:spLocks noChangeShapeType="1"/>
          </p:cNvSpPr>
          <p:nvPr/>
        </p:nvSpPr>
        <p:spPr bwMode="auto">
          <a:xfrm>
            <a:off x="13716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20"/>
          <p:cNvSpPr>
            <a:spLocks noChangeShapeType="1"/>
          </p:cNvSpPr>
          <p:nvPr/>
        </p:nvSpPr>
        <p:spPr bwMode="auto">
          <a:xfrm>
            <a:off x="15240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20"/>
          <p:cNvSpPr>
            <a:spLocks noChangeShapeType="1"/>
          </p:cNvSpPr>
          <p:nvPr/>
        </p:nvSpPr>
        <p:spPr bwMode="auto">
          <a:xfrm>
            <a:off x="16764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20"/>
          <p:cNvSpPr>
            <a:spLocks noChangeShapeType="1"/>
          </p:cNvSpPr>
          <p:nvPr/>
        </p:nvSpPr>
        <p:spPr bwMode="auto">
          <a:xfrm>
            <a:off x="20574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Text Box 30"/>
          <p:cNvSpPr txBox="1">
            <a:spLocks noChangeArrowheads="1"/>
          </p:cNvSpPr>
          <p:nvPr/>
        </p:nvSpPr>
        <p:spPr bwMode="auto">
          <a:xfrm>
            <a:off x="1066800" y="5181600"/>
            <a:ext cx="36869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</a:rPr>
              <a:t>Data</a:t>
            </a:r>
            <a:endParaRPr lang="en-US" sz="1400" b="1" dirty="0">
              <a:latin typeface="Times New Roman" pitchFamily="18" charset="0"/>
            </a:endParaRPr>
          </a:p>
        </p:txBody>
      </p: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1917309" y="5181600"/>
            <a:ext cx="80624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</a:rPr>
              <a:t>Recovered</a:t>
            </a:r>
          </a:p>
          <a:p>
            <a:r>
              <a:rPr lang="en-US" sz="1400" b="1" dirty="0" smtClean="0">
                <a:latin typeface="Times New Roman" pitchFamily="18" charset="0"/>
              </a:rPr>
              <a:t>Clock</a:t>
            </a:r>
            <a:endParaRPr lang="en-US" sz="1400" b="1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07" y="5213122"/>
            <a:ext cx="1219200" cy="12192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00800" y="44196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0015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ea typeface="ＭＳ Ｐゴシック" pitchFamily="28" charset="-128"/>
              </a:rPr>
              <a:t>Extra Reliability:</a:t>
            </a:r>
            <a:r>
              <a:rPr lang="en-US" cap="none" dirty="0" smtClean="0">
                <a:ea typeface="ＭＳ Ｐゴシック" pitchFamily="28" charset="-128"/>
              </a:rPr>
              <a:t/>
            </a:r>
            <a:br>
              <a:rPr lang="en-US" cap="none" dirty="0" smtClean="0">
                <a:ea typeface="ＭＳ Ｐゴシック" pitchFamily="28" charset="-128"/>
              </a:rPr>
            </a:br>
            <a:r>
              <a:rPr lang="en-US" cap="none" dirty="0" smtClean="0">
                <a:ea typeface="ＭＳ Ｐゴシック" pitchFamily="28" charset="-128"/>
              </a:rPr>
              <a:t>Common Timing Reference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Oct. 2017, Wu Jinyuan, Fermilab jywu168@fnal.gov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Applications of FPGA</a:t>
            </a:r>
            <a:endParaRPr lang="en-US" dirty="0"/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692F84-99FF-4C01-B818-288FE9E73D3C}" type="slidenum">
              <a:rPr lang="en-US" smtClean="0">
                <a:latin typeface="Garamond" pitchFamily="28" charset="0"/>
                <a:ea typeface="ＭＳ Ｐゴシック" pitchFamily="28" charset="-128"/>
              </a:rPr>
              <a:pPr/>
              <a:t>36</a:t>
            </a:fld>
            <a:endParaRPr lang="en-US" smtClean="0">
              <a:latin typeface="Garamond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788680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16"/>
          <p:cNvSpPr>
            <a:spLocks noChangeArrowheads="1"/>
          </p:cNvSpPr>
          <p:nvPr/>
        </p:nvSpPr>
        <p:spPr bwMode="auto">
          <a:xfrm>
            <a:off x="1905000" y="2133601"/>
            <a:ext cx="762000" cy="457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dirty="0" smtClean="0">
                <a:latin typeface="+mn-lt"/>
              </a:rPr>
              <a:t>Digitizer</a:t>
            </a:r>
            <a:endParaRPr lang="en-US" sz="1400" dirty="0">
              <a:latin typeface="+mn-lt"/>
            </a:endParaRPr>
          </a:p>
        </p:txBody>
      </p:sp>
      <p:sp>
        <p:nvSpPr>
          <p:cNvPr id="12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Applications of FPGA</a:t>
            </a:r>
            <a:endParaRPr lang="en-US" altLang="en-US"/>
          </a:p>
        </p:txBody>
      </p:sp>
      <p:sp>
        <p:nvSpPr>
          <p:cNvPr id="1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9218-9CD2-4DFB-9B90-83AC3F9BCE4C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712787"/>
          </a:xfrm>
        </p:spPr>
        <p:txBody>
          <a:bodyPr/>
          <a:lstStyle/>
          <a:p>
            <a:r>
              <a:rPr lang="en-US" dirty="0" smtClean="0"/>
              <a:t>Sending Timing Reference Across Modules</a:t>
            </a:r>
            <a:endParaRPr lang="en-US" dirty="0"/>
          </a:p>
        </p:txBody>
      </p:sp>
      <p:sp>
        <p:nvSpPr>
          <p:cNvPr id="162" name="Rectangle 40"/>
          <p:cNvSpPr>
            <a:spLocks noChangeArrowheads="1"/>
          </p:cNvSpPr>
          <p:nvPr/>
        </p:nvSpPr>
        <p:spPr bwMode="auto">
          <a:xfrm>
            <a:off x="462258" y="5029200"/>
            <a:ext cx="799594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sz="1600" dirty="0" smtClean="0">
                <a:latin typeface="Times New Roman" charset="0"/>
              </a:rPr>
              <a:t>The common timing reference signals can be sent across modules.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sz="1600" dirty="0" smtClean="0">
                <a:latin typeface="Times New Roman" charset="0"/>
              </a:rPr>
              <a:t>Note that the signals are sent both ways alternatingly to cancel delays between modules.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Oct. 2017, Wu Jinyuan, Fermilab jywu168@fnal.gov</a:t>
            </a:r>
            <a:endParaRPr lang="en-US" dirty="0"/>
          </a:p>
        </p:txBody>
      </p:sp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1828800" y="1219200"/>
            <a:ext cx="9144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+mn-lt"/>
              </a:rPr>
              <a:t>Detector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5" name="Rectangle 16"/>
          <p:cNvSpPr>
            <a:spLocks noChangeArrowheads="1"/>
          </p:cNvSpPr>
          <p:nvPr/>
        </p:nvSpPr>
        <p:spPr bwMode="auto">
          <a:xfrm>
            <a:off x="1828800" y="3429000"/>
            <a:ext cx="4572000" cy="457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dirty="0" smtClean="0">
                <a:latin typeface="+mn-lt"/>
              </a:rPr>
              <a:t>Read Out Controller</a:t>
            </a:r>
            <a:endParaRPr lang="en-US" sz="1400" dirty="0">
              <a:latin typeface="+mn-lt"/>
            </a:endParaRPr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3124200" y="2209802"/>
            <a:ext cx="762000" cy="457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dirty="0" smtClean="0">
                <a:latin typeface="+mn-lt"/>
              </a:rPr>
              <a:t>Digitizer</a:t>
            </a:r>
            <a:endParaRPr lang="en-US" sz="1400" dirty="0">
              <a:latin typeface="+mn-lt"/>
            </a:endParaRPr>
          </a:p>
        </p:txBody>
      </p:sp>
      <p:sp>
        <p:nvSpPr>
          <p:cNvPr id="58" name="Rectangle 16"/>
          <p:cNvSpPr>
            <a:spLocks noChangeArrowheads="1"/>
          </p:cNvSpPr>
          <p:nvPr/>
        </p:nvSpPr>
        <p:spPr bwMode="auto">
          <a:xfrm>
            <a:off x="3048000" y="1295401"/>
            <a:ext cx="9144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+mn-lt"/>
              </a:rPr>
              <a:t>Detector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9" name="Rectangle 16"/>
          <p:cNvSpPr>
            <a:spLocks noChangeArrowheads="1"/>
          </p:cNvSpPr>
          <p:nvPr/>
        </p:nvSpPr>
        <p:spPr bwMode="auto">
          <a:xfrm>
            <a:off x="4343400" y="2286000"/>
            <a:ext cx="762000" cy="457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dirty="0" smtClean="0">
                <a:latin typeface="+mn-lt"/>
              </a:rPr>
              <a:t>Digitizer</a:t>
            </a:r>
            <a:endParaRPr lang="en-US" sz="1400" dirty="0">
              <a:latin typeface="+mn-lt"/>
            </a:endParaRPr>
          </a:p>
        </p:txBody>
      </p:sp>
      <p:sp>
        <p:nvSpPr>
          <p:cNvPr id="60" name="Rectangle 16"/>
          <p:cNvSpPr>
            <a:spLocks noChangeArrowheads="1"/>
          </p:cNvSpPr>
          <p:nvPr/>
        </p:nvSpPr>
        <p:spPr bwMode="auto">
          <a:xfrm>
            <a:off x="4267200" y="1371599"/>
            <a:ext cx="9144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+mn-lt"/>
              </a:rPr>
              <a:t>Detector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1" name="Rectangle 16"/>
          <p:cNvSpPr>
            <a:spLocks noChangeArrowheads="1"/>
          </p:cNvSpPr>
          <p:nvPr/>
        </p:nvSpPr>
        <p:spPr bwMode="auto">
          <a:xfrm>
            <a:off x="5562600" y="2133601"/>
            <a:ext cx="762000" cy="457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dirty="0" smtClean="0">
                <a:latin typeface="+mn-lt"/>
              </a:rPr>
              <a:t>Digitizer</a:t>
            </a:r>
            <a:endParaRPr lang="en-US" sz="1400" dirty="0">
              <a:latin typeface="+mn-lt"/>
            </a:endParaRPr>
          </a:p>
        </p:txBody>
      </p:sp>
      <p:sp>
        <p:nvSpPr>
          <p:cNvPr id="62" name="Rectangle 16"/>
          <p:cNvSpPr>
            <a:spLocks noChangeArrowheads="1"/>
          </p:cNvSpPr>
          <p:nvPr/>
        </p:nvSpPr>
        <p:spPr bwMode="auto">
          <a:xfrm>
            <a:off x="5486400" y="1219200"/>
            <a:ext cx="9144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+mn-lt"/>
              </a:rPr>
              <a:t>Detector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3" name="Line 25"/>
          <p:cNvSpPr>
            <a:spLocks noChangeShapeType="1"/>
          </p:cNvSpPr>
          <p:nvPr/>
        </p:nvSpPr>
        <p:spPr bwMode="auto">
          <a:xfrm flipV="1">
            <a:off x="2286000" y="2590801"/>
            <a:ext cx="0" cy="8381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25"/>
          <p:cNvSpPr>
            <a:spLocks noChangeShapeType="1"/>
          </p:cNvSpPr>
          <p:nvPr/>
        </p:nvSpPr>
        <p:spPr bwMode="auto">
          <a:xfrm flipV="1">
            <a:off x="3505200" y="2667001"/>
            <a:ext cx="0" cy="76199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25"/>
          <p:cNvSpPr>
            <a:spLocks noChangeShapeType="1"/>
          </p:cNvSpPr>
          <p:nvPr/>
        </p:nvSpPr>
        <p:spPr bwMode="auto">
          <a:xfrm flipV="1">
            <a:off x="4724400" y="2743199"/>
            <a:ext cx="0" cy="6857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25"/>
          <p:cNvSpPr>
            <a:spLocks noChangeShapeType="1"/>
          </p:cNvSpPr>
          <p:nvPr/>
        </p:nvSpPr>
        <p:spPr bwMode="auto">
          <a:xfrm flipV="1">
            <a:off x="5943600" y="2590801"/>
            <a:ext cx="0" cy="83819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 flipH="1">
            <a:off x="1295400" y="2971799"/>
            <a:ext cx="5486400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 flipV="1">
            <a:off x="2438400" y="2590799"/>
            <a:ext cx="0" cy="3809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 flipV="1">
            <a:off x="3657600" y="2667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V="1">
            <a:off x="4876800" y="2743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V="1">
            <a:off x="6172200" y="2590078"/>
            <a:ext cx="0" cy="38172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V="1">
            <a:off x="1219200" y="28194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H="1" flipV="1">
            <a:off x="6400800" y="28194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5291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Applications of FPGA</a:t>
            </a:r>
            <a:endParaRPr lang="en-US" altLang="en-US"/>
          </a:p>
        </p:txBody>
      </p:sp>
      <p:sp>
        <p:nvSpPr>
          <p:cNvPr id="1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9218-9CD2-4DFB-9B90-83AC3F9BCE4C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712787"/>
          </a:xfrm>
        </p:spPr>
        <p:txBody>
          <a:bodyPr/>
          <a:lstStyle/>
          <a:p>
            <a:r>
              <a:rPr lang="en-US" dirty="0" smtClean="0"/>
              <a:t>Adding another TDC Channel in Digitizer</a:t>
            </a:r>
            <a:endParaRPr lang="en-US" dirty="0"/>
          </a:p>
        </p:txBody>
      </p:sp>
      <p:sp>
        <p:nvSpPr>
          <p:cNvPr id="162" name="Rectangle 40"/>
          <p:cNvSpPr>
            <a:spLocks noChangeArrowheads="1"/>
          </p:cNvSpPr>
          <p:nvPr/>
        </p:nvSpPr>
        <p:spPr bwMode="auto">
          <a:xfrm>
            <a:off x="4953000" y="3217966"/>
            <a:ext cx="3657600" cy="297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dirty="0" smtClean="0">
                <a:latin typeface="Times New Roman" charset="0"/>
              </a:rPr>
              <a:t>An extra TDC channel is added to the digitizer.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dirty="0" smtClean="0">
                <a:latin typeface="Times New Roman" charset="0"/>
              </a:rPr>
              <a:t>The TDC outputs are summed together.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dirty="0" smtClean="0">
                <a:latin typeface="Times New Roman" charset="0"/>
              </a:rPr>
              <a:t>The meantime of the signal edges is used as the common timing reference.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Oct. 2017, Wu Jinyuan, Fermilab jywu168@fnal.gov</a:t>
            </a:r>
            <a:endParaRPr lang="en-US" dirty="0"/>
          </a:p>
        </p:txBody>
      </p:sp>
      <p:grpSp>
        <p:nvGrpSpPr>
          <p:cNvPr id="28" name="Group 6415"/>
          <p:cNvGrpSpPr>
            <a:grpSpLocks noChangeAspect="1"/>
          </p:cNvGrpSpPr>
          <p:nvPr/>
        </p:nvGrpSpPr>
        <p:grpSpPr bwMode="auto">
          <a:xfrm>
            <a:off x="2571750" y="3048000"/>
            <a:ext cx="1771650" cy="3257550"/>
            <a:chOff x="1392" y="864"/>
            <a:chExt cx="1488" cy="2736"/>
          </a:xfrm>
        </p:grpSpPr>
        <p:sp>
          <p:nvSpPr>
            <p:cNvPr id="29" name="Rectangle 6416"/>
            <p:cNvSpPr>
              <a:spLocks noChangeArrowheads="1"/>
            </p:cNvSpPr>
            <p:nvPr/>
          </p:nvSpPr>
          <p:spPr bwMode="auto">
            <a:xfrm>
              <a:off x="1584" y="1104"/>
              <a:ext cx="1296" cy="249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6417"/>
            <p:cNvSpPr>
              <a:spLocks noChangeArrowheads="1"/>
            </p:cNvSpPr>
            <p:nvPr/>
          </p:nvSpPr>
          <p:spPr bwMode="auto">
            <a:xfrm flipV="1">
              <a:off x="2112" y="1104"/>
              <a:ext cx="384" cy="19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6418"/>
            <p:cNvSpPr>
              <a:spLocks noChangeArrowheads="1"/>
            </p:cNvSpPr>
            <p:nvPr/>
          </p:nvSpPr>
          <p:spPr bwMode="auto">
            <a:xfrm flipV="1">
              <a:off x="2352" y="100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6419"/>
            <p:cNvSpPr>
              <a:spLocks noChangeShapeType="1"/>
            </p:cNvSpPr>
            <p:nvPr/>
          </p:nvSpPr>
          <p:spPr bwMode="auto">
            <a:xfrm flipV="1">
              <a:off x="2304" y="12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6420"/>
            <p:cNvSpPr>
              <a:spLocks noChangeShapeType="1"/>
            </p:cNvSpPr>
            <p:nvPr/>
          </p:nvSpPr>
          <p:spPr bwMode="auto">
            <a:xfrm flipV="1">
              <a:off x="2208" y="100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" name="Group 6421"/>
            <p:cNvGrpSpPr>
              <a:grpSpLocks/>
            </p:cNvGrpSpPr>
            <p:nvPr/>
          </p:nvGrpSpPr>
          <p:grpSpPr bwMode="auto">
            <a:xfrm>
              <a:off x="1392" y="1920"/>
              <a:ext cx="864" cy="384"/>
              <a:chOff x="1056" y="1920"/>
              <a:chExt cx="864" cy="384"/>
            </a:xfrm>
          </p:grpSpPr>
          <p:sp>
            <p:nvSpPr>
              <p:cNvPr id="124" name="AutoShape 6422"/>
              <p:cNvSpPr>
                <a:spLocks noChangeArrowheads="1"/>
              </p:cNvSpPr>
              <p:nvPr/>
            </p:nvSpPr>
            <p:spPr bwMode="auto">
              <a:xfrm rot="16200000" flipV="1">
                <a:off x="1152" y="2016"/>
                <a:ext cx="384" cy="19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Oval 6423"/>
              <p:cNvSpPr>
                <a:spLocks noChangeArrowheads="1"/>
              </p:cNvSpPr>
              <p:nvPr/>
            </p:nvSpPr>
            <p:spPr bwMode="auto">
              <a:xfrm flipV="1">
                <a:off x="1152" y="201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Line 6424"/>
              <p:cNvSpPr>
                <a:spLocks noChangeShapeType="1"/>
              </p:cNvSpPr>
              <p:nvPr/>
            </p:nvSpPr>
            <p:spPr bwMode="auto">
              <a:xfrm flipH="1" flipV="1">
                <a:off x="1056" y="206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Line 6425"/>
              <p:cNvSpPr>
                <a:spLocks noChangeShapeType="1"/>
              </p:cNvSpPr>
              <p:nvPr/>
            </p:nvSpPr>
            <p:spPr bwMode="auto">
              <a:xfrm flipH="1" flipV="1">
                <a:off x="1056" y="220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Rectangle 6426"/>
              <p:cNvSpPr>
                <a:spLocks noChangeArrowheads="1"/>
              </p:cNvSpPr>
              <p:nvPr/>
            </p:nvSpPr>
            <p:spPr bwMode="auto">
              <a:xfrm>
                <a:off x="1536" y="1968"/>
                <a:ext cx="384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800">
                    <a:latin typeface="Times New Roman" pitchFamily="18" charset="0"/>
                  </a:rPr>
                  <a:t>TDC</a:t>
                </a:r>
              </a:p>
            </p:txBody>
          </p:sp>
          <p:sp>
            <p:nvSpPr>
              <p:cNvPr id="129" name="Line 6427"/>
              <p:cNvSpPr>
                <a:spLocks noChangeShapeType="1"/>
              </p:cNvSpPr>
              <p:nvPr/>
            </p:nvSpPr>
            <p:spPr bwMode="auto">
              <a:xfrm>
                <a:off x="1440" y="211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" name="Rectangle 6428"/>
            <p:cNvSpPr>
              <a:spLocks noChangeArrowheads="1"/>
            </p:cNvSpPr>
            <p:nvPr/>
          </p:nvSpPr>
          <p:spPr bwMode="auto">
            <a:xfrm>
              <a:off x="2112" y="1344"/>
              <a:ext cx="384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Times New Roman" pitchFamily="18" charset="0"/>
                </a:rPr>
                <a:t>TDC</a:t>
              </a:r>
            </a:p>
          </p:txBody>
        </p:sp>
        <p:grpSp>
          <p:nvGrpSpPr>
            <p:cNvPr id="36" name="Group 6429"/>
            <p:cNvGrpSpPr>
              <a:grpSpLocks/>
            </p:cNvGrpSpPr>
            <p:nvPr/>
          </p:nvGrpSpPr>
          <p:grpSpPr bwMode="auto">
            <a:xfrm>
              <a:off x="1392" y="2304"/>
              <a:ext cx="864" cy="384"/>
              <a:chOff x="1056" y="1920"/>
              <a:chExt cx="864" cy="384"/>
            </a:xfrm>
          </p:grpSpPr>
          <p:sp>
            <p:nvSpPr>
              <p:cNvPr id="116" name="AutoShape 6430"/>
              <p:cNvSpPr>
                <a:spLocks noChangeArrowheads="1"/>
              </p:cNvSpPr>
              <p:nvPr/>
            </p:nvSpPr>
            <p:spPr bwMode="auto">
              <a:xfrm rot="16200000" flipV="1">
                <a:off x="1152" y="2016"/>
                <a:ext cx="384" cy="19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Oval 6431"/>
              <p:cNvSpPr>
                <a:spLocks noChangeArrowheads="1"/>
              </p:cNvSpPr>
              <p:nvPr/>
            </p:nvSpPr>
            <p:spPr bwMode="auto">
              <a:xfrm flipV="1">
                <a:off x="1152" y="201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Line 6432"/>
              <p:cNvSpPr>
                <a:spLocks noChangeShapeType="1"/>
              </p:cNvSpPr>
              <p:nvPr/>
            </p:nvSpPr>
            <p:spPr bwMode="auto">
              <a:xfrm flipH="1" flipV="1">
                <a:off x="1056" y="206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6433"/>
              <p:cNvSpPr>
                <a:spLocks noChangeShapeType="1"/>
              </p:cNvSpPr>
              <p:nvPr/>
            </p:nvSpPr>
            <p:spPr bwMode="auto">
              <a:xfrm flipH="1" flipV="1">
                <a:off x="1056" y="220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Rectangle 6434"/>
              <p:cNvSpPr>
                <a:spLocks noChangeArrowheads="1"/>
              </p:cNvSpPr>
              <p:nvPr/>
            </p:nvSpPr>
            <p:spPr bwMode="auto">
              <a:xfrm>
                <a:off x="1536" y="1968"/>
                <a:ext cx="384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800">
                    <a:latin typeface="Times New Roman" pitchFamily="18" charset="0"/>
                  </a:rPr>
                  <a:t>TDC</a:t>
                </a:r>
              </a:p>
            </p:txBody>
          </p:sp>
          <p:sp>
            <p:nvSpPr>
              <p:cNvPr id="123" name="Line 6435"/>
              <p:cNvSpPr>
                <a:spLocks noChangeShapeType="1"/>
              </p:cNvSpPr>
              <p:nvPr/>
            </p:nvSpPr>
            <p:spPr bwMode="auto">
              <a:xfrm>
                <a:off x="1440" y="211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" name="Group 6436"/>
            <p:cNvGrpSpPr>
              <a:grpSpLocks/>
            </p:cNvGrpSpPr>
            <p:nvPr/>
          </p:nvGrpSpPr>
          <p:grpSpPr bwMode="auto">
            <a:xfrm>
              <a:off x="1392" y="2688"/>
              <a:ext cx="864" cy="384"/>
              <a:chOff x="1056" y="1920"/>
              <a:chExt cx="864" cy="384"/>
            </a:xfrm>
          </p:grpSpPr>
          <p:sp>
            <p:nvSpPr>
              <p:cNvPr id="110" name="AutoShape 6437"/>
              <p:cNvSpPr>
                <a:spLocks noChangeArrowheads="1"/>
              </p:cNvSpPr>
              <p:nvPr/>
            </p:nvSpPr>
            <p:spPr bwMode="auto">
              <a:xfrm rot="16200000" flipV="1">
                <a:off x="1152" y="2016"/>
                <a:ext cx="384" cy="19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Oval 6438"/>
              <p:cNvSpPr>
                <a:spLocks noChangeArrowheads="1"/>
              </p:cNvSpPr>
              <p:nvPr/>
            </p:nvSpPr>
            <p:spPr bwMode="auto">
              <a:xfrm flipV="1">
                <a:off x="1152" y="201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Line 6439"/>
              <p:cNvSpPr>
                <a:spLocks noChangeShapeType="1"/>
              </p:cNvSpPr>
              <p:nvPr/>
            </p:nvSpPr>
            <p:spPr bwMode="auto">
              <a:xfrm flipH="1" flipV="1">
                <a:off x="1056" y="206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6440"/>
              <p:cNvSpPr>
                <a:spLocks noChangeShapeType="1"/>
              </p:cNvSpPr>
              <p:nvPr/>
            </p:nvSpPr>
            <p:spPr bwMode="auto">
              <a:xfrm flipH="1" flipV="1">
                <a:off x="1056" y="220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Rectangle 6441"/>
              <p:cNvSpPr>
                <a:spLocks noChangeArrowheads="1"/>
              </p:cNvSpPr>
              <p:nvPr/>
            </p:nvSpPr>
            <p:spPr bwMode="auto">
              <a:xfrm>
                <a:off x="1536" y="1968"/>
                <a:ext cx="384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800">
                    <a:latin typeface="Times New Roman" pitchFamily="18" charset="0"/>
                  </a:rPr>
                  <a:t>TDC</a:t>
                </a:r>
              </a:p>
            </p:txBody>
          </p:sp>
          <p:sp>
            <p:nvSpPr>
              <p:cNvPr id="115" name="Line 6442"/>
              <p:cNvSpPr>
                <a:spLocks noChangeShapeType="1"/>
              </p:cNvSpPr>
              <p:nvPr/>
            </p:nvSpPr>
            <p:spPr bwMode="auto">
              <a:xfrm>
                <a:off x="1440" y="211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" name="Group 6443"/>
            <p:cNvGrpSpPr>
              <a:grpSpLocks/>
            </p:cNvGrpSpPr>
            <p:nvPr/>
          </p:nvGrpSpPr>
          <p:grpSpPr bwMode="auto">
            <a:xfrm>
              <a:off x="1392" y="3168"/>
              <a:ext cx="864" cy="384"/>
              <a:chOff x="1056" y="1920"/>
              <a:chExt cx="864" cy="384"/>
            </a:xfrm>
          </p:grpSpPr>
          <p:sp>
            <p:nvSpPr>
              <p:cNvPr id="104" name="AutoShape 6444"/>
              <p:cNvSpPr>
                <a:spLocks noChangeArrowheads="1"/>
              </p:cNvSpPr>
              <p:nvPr/>
            </p:nvSpPr>
            <p:spPr bwMode="auto">
              <a:xfrm rot="16200000" flipV="1">
                <a:off x="1152" y="2016"/>
                <a:ext cx="384" cy="19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Oval 6445"/>
              <p:cNvSpPr>
                <a:spLocks noChangeArrowheads="1"/>
              </p:cNvSpPr>
              <p:nvPr/>
            </p:nvSpPr>
            <p:spPr bwMode="auto">
              <a:xfrm flipV="1">
                <a:off x="1152" y="201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Line 6446"/>
              <p:cNvSpPr>
                <a:spLocks noChangeShapeType="1"/>
              </p:cNvSpPr>
              <p:nvPr/>
            </p:nvSpPr>
            <p:spPr bwMode="auto">
              <a:xfrm flipH="1" flipV="1">
                <a:off x="1056" y="206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6447"/>
              <p:cNvSpPr>
                <a:spLocks noChangeShapeType="1"/>
              </p:cNvSpPr>
              <p:nvPr/>
            </p:nvSpPr>
            <p:spPr bwMode="auto">
              <a:xfrm flipH="1" flipV="1">
                <a:off x="1056" y="220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Rectangle 6448"/>
              <p:cNvSpPr>
                <a:spLocks noChangeArrowheads="1"/>
              </p:cNvSpPr>
              <p:nvPr/>
            </p:nvSpPr>
            <p:spPr bwMode="auto">
              <a:xfrm>
                <a:off x="1536" y="1968"/>
                <a:ext cx="384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800">
                    <a:latin typeface="Times New Roman" pitchFamily="18" charset="0"/>
                  </a:rPr>
                  <a:t>TDC</a:t>
                </a:r>
              </a:p>
            </p:txBody>
          </p:sp>
          <p:sp>
            <p:nvSpPr>
              <p:cNvPr id="109" name="Line 6449"/>
              <p:cNvSpPr>
                <a:spLocks noChangeShapeType="1"/>
              </p:cNvSpPr>
              <p:nvPr/>
            </p:nvSpPr>
            <p:spPr bwMode="auto">
              <a:xfrm>
                <a:off x="1440" y="211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" name="Oval 6450"/>
            <p:cNvSpPr>
              <a:spLocks noChangeArrowheads="1"/>
            </p:cNvSpPr>
            <p:nvPr/>
          </p:nvSpPr>
          <p:spPr bwMode="auto">
            <a:xfrm>
              <a:off x="2448" y="201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40" name="Line 6451"/>
            <p:cNvSpPr>
              <a:spLocks noChangeShapeType="1"/>
            </p:cNvSpPr>
            <p:nvPr/>
          </p:nvSpPr>
          <p:spPr bwMode="auto">
            <a:xfrm>
              <a:off x="2256" y="21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6452"/>
            <p:cNvSpPr>
              <a:spLocks noChangeShapeType="1"/>
            </p:cNvSpPr>
            <p:nvPr/>
          </p:nvSpPr>
          <p:spPr bwMode="auto">
            <a:xfrm>
              <a:off x="2736" y="21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6453"/>
            <p:cNvSpPr>
              <a:spLocks noChangeShapeType="1"/>
            </p:cNvSpPr>
            <p:nvPr/>
          </p:nvSpPr>
          <p:spPr bwMode="auto">
            <a:xfrm flipV="1">
              <a:off x="2304" y="153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Oval 6454"/>
            <p:cNvSpPr>
              <a:spLocks noChangeArrowheads="1"/>
            </p:cNvSpPr>
            <p:nvPr/>
          </p:nvSpPr>
          <p:spPr bwMode="auto">
            <a:xfrm>
              <a:off x="2160" y="1632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Symbol" pitchFamily="18" charset="2"/>
                </a:rPr>
                <a:t>S</a:t>
              </a:r>
            </a:p>
          </p:txBody>
        </p:sp>
        <p:sp>
          <p:nvSpPr>
            <p:cNvPr id="44" name="Line 6455"/>
            <p:cNvSpPr>
              <a:spLocks noChangeShapeType="1"/>
            </p:cNvSpPr>
            <p:nvPr/>
          </p:nvSpPr>
          <p:spPr bwMode="auto">
            <a:xfrm>
              <a:off x="2304" y="220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Oval 6456"/>
            <p:cNvSpPr>
              <a:spLocks noChangeArrowheads="1"/>
            </p:cNvSpPr>
            <p:nvPr/>
          </p:nvSpPr>
          <p:spPr bwMode="auto">
            <a:xfrm>
              <a:off x="2448" y="2400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46" name="Line 6457"/>
            <p:cNvSpPr>
              <a:spLocks noChangeShapeType="1"/>
            </p:cNvSpPr>
            <p:nvPr/>
          </p:nvSpPr>
          <p:spPr bwMode="auto">
            <a:xfrm>
              <a:off x="2256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6458"/>
            <p:cNvSpPr>
              <a:spLocks noChangeShapeType="1"/>
            </p:cNvSpPr>
            <p:nvPr/>
          </p:nvSpPr>
          <p:spPr bwMode="auto">
            <a:xfrm>
              <a:off x="2736" y="254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6459"/>
            <p:cNvSpPr>
              <a:spLocks noChangeShapeType="1"/>
            </p:cNvSpPr>
            <p:nvPr/>
          </p:nvSpPr>
          <p:spPr bwMode="auto">
            <a:xfrm>
              <a:off x="2304" y="25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Oval 6460"/>
            <p:cNvSpPr>
              <a:spLocks noChangeArrowheads="1"/>
            </p:cNvSpPr>
            <p:nvPr/>
          </p:nvSpPr>
          <p:spPr bwMode="auto">
            <a:xfrm>
              <a:off x="2448" y="278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50" name="Line 6461"/>
            <p:cNvSpPr>
              <a:spLocks noChangeShapeType="1"/>
            </p:cNvSpPr>
            <p:nvPr/>
          </p:nvSpPr>
          <p:spPr bwMode="auto">
            <a:xfrm>
              <a:off x="2256" y="288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6462"/>
            <p:cNvSpPr>
              <a:spLocks noChangeShapeType="1"/>
            </p:cNvSpPr>
            <p:nvPr/>
          </p:nvSpPr>
          <p:spPr bwMode="auto">
            <a:xfrm>
              <a:off x="2736" y="29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6463"/>
            <p:cNvSpPr>
              <a:spLocks noChangeShapeType="1"/>
            </p:cNvSpPr>
            <p:nvPr/>
          </p:nvSpPr>
          <p:spPr bwMode="auto">
            <a:xfrm>
              <a:off x="2304" y="29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Oval 6464"/>
            <p:cNvSpPr>
              <a:spLocks noChangeArrowheads="1"/>
            </p:cNvSpPr>
            <p:nvPr/>
          </p:nvSpPr>
          <p:spPr bwMode="auto">
            <a:xfrm>
              <a:off x="2448" y="326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67" name="Line 6465"/>
            <p:cNvSpPr>
              <a:spLocks noChangeShapeType="1"/>
            </p:cNvSpPr>
            <p:nvPr/>
          </p:nvSpPr>
          <p:spPr bwMode="auto">
            <a:xfrm>
              <a:off x="2256" y="33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6466"/>
            <p:cNvSpPr>
              <a:spLocks noChangeShapeType="1"/>
            </p:cNvSpPr>
            <p:nvPr/>
          </p:nvSpPr>
          <p:spPr bwMode="auto">
            <a:xfrm>
              <a:off x="2736" y="34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6467"/>
            <p:cNvSpPr>
              <a:spLocks noChangeShapeType="1"/>
            </p:cNvSpPr>
            <p:nvPr/>
          </p:nvSpPr>
          <p:spPr bwMode="auto">
            <a:xfrm>
              <a:off x="2304" y="34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6468"/>
            <p:cNvSpPr>
              <a:spLocks noChangeShapeType="1"/>
            </p:cNvSpPr>
            <p:nvPr/>
          </p:nvSpPr>
          <p:spPr bwMode="auto">
            <a:xfrm flipV="1">
              <a:off x="2304" y="1920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6469"/>
            <p:cNvSpPr>
              <a:spLocks noChangeShapeType="1"/>
            </p:cNvSpPr>
            <p:nvPr/>
          </p:nvSpPr>
          <p:spPr bwMode="auto">
            <a:xfrm>
              <a:off x="1440" y="9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6470"/>
            <p:cNvSpPr>
              <a:spLocks noChangeShapeType="1"/>
            </p:cNvSpPr>
            <p:nvPr/>
          </p:nvSpPr>
          <p:spPr bwMode="auto">
            <a:xfrm flipV="1">
              <a:off x="1584" y="8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6471"/>
            <p:cNvSpPr>
              <a:spLocks noChangeShapeType="1"/>
            </p:cNvSpPr>
            <p:nvPr/>
          </p:nvSpPr>
          <p:spPr bwMode="auto">
            <a:xfrm>
              <a:off x="1584" y="86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6472"/>
            <p:cNvSpPr>
              <a:spLocks noChangeShapeType="1"/>
            </p:cNvSpPr>
            <p:nvPr/>
          </p:nvSpPr>
          <p:spPr bwMode="auto">
            <a:xfrm>
              <a:off x="1632" y="8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6473"/>
            <p:cNvSpPr>
              <a:spLocks noChangeShapeType="1"/>
            </p:cNvSpPr>
            <p:nvPr/>
          </p:nvSpPr>
          <p:spPr bwMode="auto">
            <a:xfrm>
              <a:off x="1632" y="9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6474"/>
            <p:cNvSpPr>
              <a:spLocks noChangeShapeType="1"/>
            </p:cNvSpPr>
            <p:nvPr/>
          </p:nvSpPr>
          <p:spPr bwMode="auto">
            <a:xfrm flipV="1">
              <a:off x="1728" y="8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6475"/>
            <p:cNvSpPr>
              <a:spLocks noChangeShapeType="1"/>
            </p:cNvSpPr>
            <p:nvPr/>
          </p:nvSpPr>
          <p:spPr bwMode="auto">
            <a:xfrm>
              <a:off x="1728" y="86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6476"/>
            <p:cNvSpPr>
              <a:spLocks noChangeShapeType="1"/>
            </p:cNvSpPr>
            <p:nvPr/>
          </p:nvSpPr>
          <p:spPr bwMode="auto">
            <a:xfrm>
              <a:off x="1776" y="8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6477"/>
            <p:cNvSpPr>
              <a:spLocks noChangeShapeType="1"/>
            </p:cNvSpPr>
            <p:nvPr/>
          </p:nvSpPr>
          <p:spPr bwMode="auto">
            <a:xfrm>
              <a:off x="1776" y="9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6478"/>
            <p:cNvSpPr>
              <a:spLocks noChangeShapeType="1"/>
            </p:cNvSpPr>
            <p:nvPr/>
          </p:nvSpPr>
          <p:spPr bwMode="auto">
            <a:xfrm flipV="1">
              <a:off x="1872" y="8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6479"/>
            <p:cNvSpPr>
              <a:spLocks noChangeShapeType="1"/>
            </p:cNvSpPr>
            <p:nvPr/>
          </p:nvSpPr>
          <p:spPr bwMode="auto">
            <a:xfrm>
              <a:off x="1872" y="86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6480"/>
            <p:cNvSpPr>
              <a:spLocks noChangeShapeType="1"/>
            </p:cNvSpPr>
            <p:nvPr/>
          </p:nvSpPr>
          <p:spPr bwMode="auto">
            <a:xfrm>
              <a:off x="1920" y="8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6481"/>
            <p:cNvSpPr>
              <a:spLocks noChangeShapeType="1"/>
            </p:cNvSpPr>
            <p:nvPr/>
          </p:nvSpPr>
          <p:spPr bwMode="auto">
            <a:xfrm>
              <a:off x="1920" y="9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6482"/>
            <p:cNvSpPr>
              <a:spLocks noChangeShapeType="1"/>
            </p:cNvSpPr>
            <p:nvPr/>
          </p:nvSpPr>
          <p:spPr bwMode="auto">
            <a:xfrm flipV="1">
              <a:off x="2016" y="8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6483"/>
            <p:cNvSpPr>
              <a:spLocks noChangeShapeType="1"/>
            </p:cNvSpPr>
            <p:nvPr/>
          </p:nvSpPr>
          <p:spPr bwMode="auto">
            <a:xfrm>
              <a:off x="2016" y="86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6484"/>
            <p:cNvSpPr>
              <a:spLocks noChangeShapeType="1"/>
            </p:cNvSpPr>
            <p:nvPr/>
          </p:nvSpPr>
          <p:spPr bwMode="auto">
            <a:xfrm>
              <a:off x="2064" y="8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6485"/>
            <p:cNvSpPr>
              <a:spLocks noChangeShapeType="1"/>
            </p:cNvSpPr>
            <p:nvPr/>
          </p:nvSpPr>
          <p:spPr bwMode="auto">
            <a:xfrm>
              <a:off x="2064" y="9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6486"/>
            <p:cNvSpPr>
              <a:spLocks noChangeShapeType="1"/>
            </p:cNvSpPr>
            <p:nvPr/>
          </p:nvSpPr>
          <p:spPr bwMode="auto">
            <a:xfrm flipV="1">
              <a:off x="2208" y="8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6487"/>
            <p:cNvSpPr>
              <a:spLocks noChangeShapeType="1"/>
            </p:cNvSpPr>
            <p:nvPr/>
          </p:nvSpPr>
          <p:spPr bwMode="auto">
            <a:xfrm>
              <a:off x="2208" y="86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6488"/>
            <p:cNvSpPr>
              <a:spLocks noChangeShapeType="1"/>
            </p:cNvSpPr>
            <p:nvPr/>
          </p:nvSpPr>
          <p:spPr bwMode="auto">
            <a:xfrm>
              <a:off x="2256" y="8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6489"/>
            <p:cNvSpPr>
              <a:spLocks noChangeShapeType="1"/>
            </p:cNvSpPr>
            <p:nvPr/>
          </p:nvSpPr>
          <p:spPr bwMode="auto">
            <a:xfrm>
              <a:off x="2256" y="9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6490"/>
            <p:cNvSpPr>
              <a:spLocks noChangeShapeType="1"/>
            </p:cNvSpPr>
            <p:nvPr/>
          </p:nvSpPr>
          <p:spPr bwMode="auto">
            <a:xfrm flipV="1">
              <a:off x="2352" y="8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6491"/>
            <p:cNvSpPr>
              <a:spLocks noChangeShapeType="1"/>
            </p:cNvSpPr>
            <p:nvPr/>
          </p:nvSpPr>
          <p:spPr bwMode="auto">
            <a:xfrm>
              <a:off x="2352" y="86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6492"/>
            <p:cNvSpPr>
              <a:spLocks noChangeShapeType="1"/>
            </p:cNvSpPr>
            <p:nvPr/>
          </p:nvSpPr>
          <p:spPr bwMode="auto">
            <a:xfrm>
              <a:off x="2400" y="8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6493"/>
            <p:cNvSpPr>
              <a:spLocks noChangeShapeType="1"/>
            </p:cNvSpPr>
            <p:nvPr/>
          </p:nvSpPr>
          <p:spPr bwMode="auto">
            <a:xfrm>
              <a:off x="2400" y="9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6494"/>
            <p:cNvSpPr>
              <a:spLocks noChangeShapeType="1"/>
            </p:cNvSpPr>
            <p:nvPr/>
          </p:nvSpPr>
          <p:spPr bwMode="auto">
            <a:xfrm flipV="1">
              <a:off x="2496" y="8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6495"/>
            <p:cNvSpPr>
              <a:spLocks noChangeShapeType="1"/>
            </p:cNvSpPr>
            <p:nvPr/>
          </p:nvSpPr>
          <p:spPr bwMode="auto">
            <a:xfrm>
              <a:off x="2496" y="86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6496"/>
            <p:cNvSpPr>
              <a:spLocks noChangeShapeType="1"/>
            </p:cNvSpPr>
            <p:nvPr/>
          </p:nvSpPr>
          <p:spPr bwMode="auto">
            <a:xfrm>
              <a:off x="2544" y="8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6497"/>
            <p:cNvSpPr>
              <a:spLocks noChangeShapeType="1"/>
            </p:cNvSpPr>
            <p:nvPr/>
          </p:nvSpPr>
          <p:spPr bwMode="auto">
            <a:xfrm>
              <a:off x="2544" y="9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6498"/>
            <p:cNvSpPr>
              <a:spLocks noChangeShapeType="1"/>
            </p:cNvSpPr>
            <p:nvPr/>
          </p:nvSpPr>
          <p:spPr bwMode="auto">
            <a:xfrm flipV="1">
              <a:off x="2640" y="8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6499"/>
            <p:cNvSpPr>
              <a:spLocks noChangeShapeType="1"/>
            </p:cNvSpPr>
            <p:nvPr/>
          </p:nvSpPr>
          <p:spPr bwMode="auto">
            <a:xfrm>
              <a:off x="2640" y="86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6500"/>
            <p:cNvSpPr>
              <a:spLocks noChangeShapeType="1"/>
            </p:cNvSpPr>
            <p:nvPr/>
          </p:nvSpPr>
          <p:spPr bwMode="auto">
            <a:xfrm>
              <a:off x="2688" y="8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6501"/>
            <p:cNvSpPr>
              <a:spLocks noChangeShapeType="1"/>
            </p:cNvSpPr>
            <p:nvPr/>
          </p:nvSpPr>
          <p:spPr bwMode="auto">
            <a:xfrm>
              <a:off x="2688" y="9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0" name="Group 6502"/>
          <p:cNvGrpSpPr>
            <a:grpSpLocks/>
          </p:cNvGrpSpPr>
          <p:nvPr/>
        </p:nvGrpSpPr>
        <p:grpSpPr bwMode="auto">
          <a:xfrm>
            <a:off x="762000" y="914400"/>
            <a:ext cx="6781800" cy="1714500"/>
            <a:chOff x="720" y="864"/>
            <a:chExt cx="4272" cy="1440"/>
          </a:xfrm>
        </p:grpSpPr>
        <p:sp>
          <p:nvSpPr>
            <p:cNvPr id="131" name="AutoShape 6503"/>
            <p:cNvSpPr>
              <a:spLocks noChangeArrowheads="1"/>
            </p:cNvSpPr>
            <p:nvPr/>
          </p:nvSpPr>
          <p:spPr bwMode="auto">
            <a:xfrm flipV="1">
              <a:off x="1152" y="1920"/>
              <a:ext cx="384" cy="19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Oval 6504"/>
            <p:cNvSpPr>
              <a:spLocks noChangeArrowheads="1"/>
            </p:cNvSpPr>
            <p:nvPr/>
          </p:nvSpPr>
          <p:spPr bwMode="auto">
            <a:xfrm flipV="1">
              <a:off x="1392" y="182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Line 6505"/>
            <p:cNvSpPr>
              <a:spLocks noChangeShapeType="1"/>
            </p:cNvSpPr>
            <p:nvPr/>
          </p:nvSpPr>
          <p:spPr bwMode="auto">
            <a:xfrm flipV="1">
              <a:off x="1344" y="211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AutoShape 6506"/>
            <p:cNvSpPr>
              <a:spLocks noChangeArrowheads="1"/>
            </p:cNvSpPr>
            <p:nvPr/>
          </p:nvSpPr>
          <p:spPr bwMode="auto">
            <a:xfrm rot="5400000" flipV="1">
              <a:off x="4368" y="1440"/>
              <a:ext cx="384" cy="19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Oval 6507"/>
            <p:cNvSpPr>
              <a:spLocks noChangeArrowheads="1"/>
            </p:cNvSpPr>
            <p:nvPr/>
          </p:nvSpPr>
          <p:spPr bwMode="auto">
            <a:xfrm flipV="1">
              <a:off x="4464" y="15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Line 6508"/>
            <p:cNvSpPr>
              <a:spLocks noChangeShapeType="1"/>
            </p:cNvSpPr>
            <p:nvPr/>
          </p:nvSpPr>
          <p:spPr bwMode="auto">
            <a:xfrm flipV="1">
              <a:off x="816" y="115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AutoShape 6509"/>
            <p:cNvSpPr>
              <a:spLocks noChangeArrowheads="1"/>
            </p:cNvSpPr>
            <p:nvPr/>
          </p:nvSpPr>
          <p:spPr bwMode="auto">
            <a:xfrm rot="5400000" flipV="1">
              <a:off x="4368" y="960"/>
              <a:ext cx="384" cy="19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Oval 6510"/>
            <p:cNvSpPr>
              <a:spLocks noChangeArrowheads="1"/>
            </p:cNvSpPr>
            <p:nvPr/>
          </p:nvSpPr>
          <p:spPr bwMode="auto">
            <a:xfrm flipV="1">
              <a:off x="4464" y="91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Line 6511"/>
            <p:cNvSpPr>
              <a:spLocks noChangeShapeType="1"/>
            </p:cNvSpPr>
            <p:nvPr/>
          </p:nvSpPr>
          <p:spPr bwMode="auto">
            <a:xfrm>
              <a:off x="4656" y="153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6512"/>
            <p:cNvSpPr>
              <a:spLocks noChangeShapeType="1"/>
            </p:cNvSpPr>
            <p:nvPr/>
          </p:nvSpPr>
          <p:spPr bwMode="auto">
            <a:xfrm flipH="1">
              <a:off x="816" y="1440"/>
              <a:ext cx="37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6513"/>
            <p:cNvSpPr>
              <a:spLocks noChangeShapeType="1"/>
            </p:cNvSpPr>
            <p:nvPr/>
          </p:nvSpPr>
          <p:spPr bwMode="auto">
            <a:xfrm flipH="1">
              <a:off x="720" y="1632"/>
              <a:ext cx="37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6514"/>
            <p:cNvSpPr>
              <a:spLocks noChangeShapeType="1"/>
            </p:cNvSpPr>
            <p:nvPr/>
          </p:nvSpPr>
          <p:spPr bwMode="auto">
            <a:xfrm flipV="1">
              <a:off x="1440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6515"/>
            <p:cNvSpPr>
              <a:spLocks noChangeShapeType="1"/>
            </p:cNvSpPr>
            <p:nvPr/>
          </p:nvSpPr>
          <p:spPr bwMode="auto">
            <a:xfrm flipV="1">
              <a:off x="1248" y="144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AutoShape 6516"/>
            <p:cNvSpPr>
              <a:spLocks noChangeArrowheads="1"/>
            </p:cNvSpPr>
            <p:nvPr/>
          </p:nvSpPr>
          <p:spPr bwMode="auto">
            <a:xfrm flipV="1">
              <a:off x="1728" y="1920"/>
              <a:ext cx="384" cy="19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Oval 6517"/>
            <p:cNvSpPr>
              <a:spLocks noChangeArrowheads="1"/>
            </p:cNvSpPr>
            <p:nvPr/>
          </p:nvSpPr>
          <p:spPr bwMode="auto">
            <a:xfrm flipV="1">
              <a:off x="1968" y="182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Line 6518"/>
            <p:cNvSpPr>
              <a:spLocks noChangeShapeType="1"/>
            </p:cNvSpPr>
            <p:nvPr/>
          </p:nvSpPr>
          <p:spPr bwMode="auto">
            <a:xfrm flipV="1">
              <a:off x="1920" y="211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6519"/>
            <p:cNvSpPr>
              <a:spLocks noChangeShapeType="1"/>
            </p:cNvSpPr>
            <p:nvPr/>
          </p:nvSpPr>
          <p:spPr bwMode="auto">
            <a:xfrm flipV="1">
              <a:off x="201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6520"/>
            <p:cNvSpPr>
              <a:spLocks noChangeShapeType="1"/>
            </p:cNvSpPr>
            <p:nvPr/>
          </p:nvSpPr>
          <p:spPr bwMode="auto">
            <a:xfrm flipV="1">
              <a:off x="1824" y="144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AutoShape 6521"/>
            <p:cNvSpPr>
              <a:spLocks noChangeArrowheads="1"/>
            </p:cNvSpPr>
            <p:nvPr/>
          </p:nvSpPr>
          <p:spPr bwMode="auto">
            <a:xfrm flipV="1">
              <a:off x="2304" y="1920"/>
              <a:ext cx="384" cy="19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Oval 6522"/>
            <p:cNvSpPr>
              <a:spLocks noChangeArrowheads="1"/>
            </p:cNvSpPr>
            <p:nvPr/>
          </p:nvSpPr>
          <p:spPr bwMode="auto">
            <a:xfrm flipV="1">
              <a:off x="2544" y="182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Line 6523"/>
            <p:cNvSpPr>
              <a:spLocks noChangeShapeType="1"/>
            </p:cNvSpPr>
            <p:nvPr/>
          </p:nvSpPr>
          <p:spPr bwMode="auto">
            <a:xfrm flipV="1">
              <a:off x="2496" y="211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6524"/>
            <p:cNvSpPr>
              <a:spLocks noChangeShapeType="1"/>
            </p:cNvSpPr>
            <p:nvPr/>
          </p:nvSpPr>
          <p:spPr bwMode="auto">
            <a:xfrm flipV="1">
              <a:off x="2592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6525"/>
            <p:cNvSpPr>
              <a:spLocks noChangeShapeType="1"/>
            </p:cNvSpPr>
            <p:nvPr/>
          </p:nvSpPr>
          <p:spPr bwMode="auto">
            <a:xfrm flipV="1">
              <a:off x="2400" y="144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AutoShape 6526"/>
            <p:cNvSpPr>
              <a:spLocks noChangeArrowheads="1"/>
            </p:cNvSpPr>
            <p:nvPr/>
          </p:nvSpPr>
          <p:spPr bwMode="auto">
            <a:xfrm flipV="1">
              <a:off x="3840" y="1920"/>
              <a:ext cx="384" cy="19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Oval 6527"/>
            <p:cNvSpPr>
              <a:spLocks noChangeArrowheads="1"/>
            </p:cNvSpPr>
            <p:nvPr/>
          </p:nvSpPr>
          <p:spPr bwMode="auto">
            <a:xfrm flipV="1">
              <a:off x="4080" y="182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Line 6528"/>
            <p:cNvSpPr>
              <a:spLocks noChangeShapeType="1"/>
            </p:cNvSpPr>
            <p:nvPr/>
          </p:nvSpPr>
          <p:spPr bwMode="auto">
            <a:xfrm flipV="1">
              <a:off x="4032" y="211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6529"/>
            <p:cNvSpPr>
              <a:spLocks noChangeShapeType="1"/>
            </p:cNvSpPr>
            <p:nvPr/>
          </p:nvSpPr>
          <p:spPr bwMode="auto">
            <a:xfrm flipV="1">
              <a:off x="4128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6530"/>
            <p:cNvSpPr>
              <a:spLocks noChangeShapeType="1"/>
            </p:cNvSpPr>
            <p:nvPr/>
          </p:nvSpPr>
          <p:spPr bwMode="auto">
            <a:xfrm flipV="1">
              <a:off x="3936" y="144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6531"/>
            <p:cNvSpPr>
              <a:spLocks noChangeShapeType="1"/>
            </p:cNvSpPr>
            <p:nvPr/>
          </p:nvSpPr>
          <p:spPr bwMode="auto">
            <a:xfrm flipH="1">
              <a:off x="720" y="960"/>
              <a:ext cx="37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6532"/>
            <p:cNvSpPr>
              <a:spLocks noChangeShapeType="1"/>
            </p:cNvSpPr>
            <p:nvPr/>
          </p:nvSpPr>
          <p:spPr bwMode="auto">
            <a:xfrm flipH="1">
              <a:off x="816" y="1152"/>
              <a:ext cx="37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6533"/>
            <p:cNvSpPr>
              <a:spLocks noChangeShapeType="1"/>
            </p:cNvSpPr>
            <p:nvPr/>
          </p:nvSpPr>
          <p:spPr bwMode="auto">
            <a:xfrm flipV="1">
              <a:off x="720" y="960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Text Box 6534"/>
            <p:cNvSpPr txBox="1">
              <a:spLocks noChangeArrowheads="1"/>
            </p:cNvSpPr>
            <p:nvPr/>
          </p:nvSpPr>
          <p:spPr bwMode="auto">
            <a:xfrm>
              <a:off x="4752" y="1344"/>
              <a:ext cx="1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latin typeface="Times New Roman" pitchFamily="18" charset="0"/>
                </a:rPr>
                <a:t>TR</a:t>
              </a:r>
            </a:p>
          </p:txBody>
        </p:sp>
        <p:sp>
          <p:nvSpPr>
            <p:cNvPr id="164" name="Text Box 6535"/>
            <p:cNvSpPr txBox="1">
              <a:spLocks noChangeArrowheads="1"/>
            </p:cNvSpPr>
            <p:nvPr/>
          </p:nvSpPr>
          <p:spPr bwMode="auto">
            <a:xfrm>
              <a:off x="4752" y="864"/>
              <a:ext cx="1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latin typeface="Times New Roman" pitchFamily="18" charset="0"/>
                </a:rPr>
                <a:t>TL</a:t>
              </a:r>
            </a:p>
          </p:txBody>
        </p:sp>
        <p:sp>
          <p:nvSpPr>
            <p:cNvPr id="165" name="Line 6536"/>
            <p:cNvSpPr>
              <a:spLocks noChangeShapeType="1"/>
            </p:cNvSpPr>
            <p:nvPr/>
          </p:nvSpPr>
          <p:spPr bwMode="auto">
            <a:xfrm>
              <a:off x="4656" y="105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Text Box 6537"/>
            <p:cNvSpPr txBox="1">
              <a:spLocks noChangeArrowheads="1"/>
            </p:cNvSpPr>
            <p:nvPr/>
          </p:nvSpPr>
          <p:spPr bwMode="auto">
            <a:xfrm>
              <a:off x="1392" y="2112"/>
              <a:ext cx="2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latin typeface="Times New Roman" pitchFamily="18" charset="0"/>
                </a:rPr>
                <a:t>RA</a:t>
              </a:r>
            </a:p>
          </p:txBody>
        </p:sp>
        <p:sp>
          <p:nvSpPr>
            <p:cNvPr id="167" name="Text Box 6538"/>
            <p:cNvSpPr txBox="1">
              <a:spLocks noChangeArrowheads="1"/>
            </p:cNvSpPr>
            <p:nvPr/>
          </p:nvSpPr>
          <p:spPr bwMode="auto">
            <a:xfrm>
              <a:off x="1960" y="21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latin typeface="Times New Roman" pitchFamily="18" charset="0"/>
                </a:rPr>
                <a:t>RB</a:t>
              </a:r>
            </a:p>
          </p:txBody>
        </p:sp>
        <p:sp>
          <p:nvSpPr>
            <p:cNvPr id="168" name="Text Box 6539"/>
            <p:cNvSpPr txBox="1">
              <a:spLocks noChangeArrowheads="1"/>
            </p:cNvSpPr>
            <p:nvPr/>
          </p:nvSpPr>
          <p:spPr bwMode="auto">
            <a:xfrm>
              <a:off x="2544" y="21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latin typeface="Times New Roman" pitchFamily="18" charset="0"/>
                </a:rPr>
                <a:t>RC</a:t>
              </a:r>
            </a:p>
          </p:txBody>
        </p:sp>
        <p:sp>
          <p:nvSpPr>
            <p:cNvPr id="169" name="Text Box 6540"/>
            <p:cNvSpPr txBox="1">
              <a:spLocks noChangeArrowheads="1"/>
            </p:cNvSpPr>
            <p:nvPr/>
          </p:nvSpPr>
          <p:spPr bwMode="auto">
            <a:xfrm>
              <a:off x="4080" y="2112"/>
              <a:ext cx="2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latin typeface="Times New Roman" pitchFamily="18" charset="0"/>
                </a:rPr>
                <a:t>RD</a:t>
              </a:r>
            </a:p>
          </p:txBody>
        </p:sp>
      </p:grpSp>
      <p:grpSp>
        <p:nvGrpSpPr>
          <p:cNvPr id="170" name="Group 6415"/>
          <p:cNvGrpSpPr>
            <a:grpSpLocks noChangeAspect="1"/>
          </p:cNvGrpSpPr>
          <p:nvPr/>
        </p:nvGrpSpPr>
        <p:grpSpPr bwMode="auto">
          <a:xfrm>
            <a:off x="533400" y="3048000"/>
            <a:ext cx="1771650" cy="3257550"/>
            <a:chOff x="1392" y="864"/>
            <a:chExt cx="1488" cy="2736"/>
          </a:xfrm>
        </p:grpSpPr>
        <p:sp>
          <p:nvSpPr>
            <p:cNvPr id="171" name="Rectangle 6416"/>
            <p:cNvSpPr>
              <a:spLocks noChangeArrowheads="1"/>
            </p:cNvSpPr>
            <p:nvPr/>
          </p:nvSpPr>
          <p:spPr bwMode="auto">
            <a:xfrm>
              <a:off x="1584" y="1104"/>
              <a:ext cx="1296" cy="249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AutoShape 6417"/>
            <p:cNvSpPr>
              <a:spLocks noChangeArrowheads="1"/>
            </p:cNvSpPr>
            <p:nvPr/>
          </p:nvSpPr>
          <p:spPr bwMode="auto">
            <a:xfrm flipV="1">
              <a:off x="2112" y="1104"/>
              <a:ext cx="384" cy="19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Oval 6418"/>
            <p:cNvSpPr>
              <a:spLocks noChangeArrowheads="1"/>
            </p:cNvSpPr>
            <p:nvPr/>
          </p:nvSpPr>
          <p:spPr bwMode="auto">
            <a:xfrm flipV="1">
              <a:off x="2352" y="100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Line 6419"/>
            <p:cNvSpPr>
              <a:spLocks noChangeShapeType="1"/>
            </p:cNvSpPr>
            <p:nvPr/>
          </p:nvSpPr>
          <p:spPr bwMode="auto">
            <a:xfrm flipV="1">
              <a:off x="2304" y="12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6420"/>
            <p:cNvSpPr>
              <a:spLocks noChangeShapeType="1"/>
            </p:cNvSpPr>
            <p:nvPr/>
          </p:nvSpPr>
          <p:spPr bwMode="auto">
            <a:xfrm flipV="1">
              <a:off x="2208" y="100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6" name="Group 6421"/>
            <p:cNvGrpSpPr>
              <a:grpSpLocks/>
            </p:cNvGrpSpPr>
            <p:nvPr/>
          </p:nvGrpSpPr>
          <p:grpSpPr bwMode="auto">
            <a:xfrm>
              <a:off x="1392" y="1920"/>
              <a:ext cx="864" cy="384"/>
              <a:chOff x="1056" y="1920"/>
              <a:chExt cx="864" cy="384"/>
            </a:xfrm>
          </p:grpSpPr>
          <p:sp>
            <p:nvSpPr>
              <p:cNvPr id="251" name="AutoShape 6422"/>
              <p:cNvSpPr>
                <a:spLocks noChangeArrowheads="1"/>
              </p:cNvSpPr>
              <p:nvPr/>
            </p:nvSpPr>
            <p:spPr bwMode="auto">
              <a:xfrm rot="16200000" flipV="1">
                <a:off x="1152" y="2016"/>
                <a:ext cx="384" cy="19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" name="Oval 6423"/>
              <p:cNvSpPr>
                <a:spLocks noChangeArrowheads="1"/>
              </p:cNvSpPr>
              <p:nvPr/>
            </p:nvSpPr>
            <p:spPr bwMode="auto">
              <a:xfrm flipV="1">
                <a:off x="1152" y="201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Line 6424"/>
              <p:cNvSpPr>
                <a:spLocks noChangeShapeType="1"/>
              </p:cNvSpPr>
              <p:nvPr/>
            </p:nvSpPr>
            <p:spPr bwMode="auto">
              <a:xfrm flipH="1" flipV="1">
                <a:off x="1056" y="206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Line 6425"/>
              <p:cNvSpPr>
                <a:spLocks noChangeShapeType="1"/>
              </p:cNvSpPr>
              <p:nvPr/>
            </p:nvSpPr>
            <p:spPr bwMode="auto">
              <a:xfrm flipH="1" flipV="1">
                <a:off x="1056" y="220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Rectangle 6426"/>
              <p:cNvSpPr>
                <a:spLocks noChangeArrowheads="1"/>
              </p:cNvSpPr>
              <p:nvPr/>
            </p:nvSpPr>
            <p:spPr bwMode="auto">
              <a:xfrm>
                <a:off x="1536" y="1968"/>
                <a:ext cx="384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800">
                    <a:latin typeface="Times New Roman" pitchFamily="18" charset="0"/>
                  </a:rPr>
                  <a:t>TDC</a:t>
                </a:r>
              </a:p>
            </p:txBody>
          </p:sp>
          <p:sp>
            <p:nvSpPr>
              <p:cNvPr id="256" name="Line 6427"/>
              <p:cNvSpPr>
                <a:spLocks noChangeShapeType="1"/>
              </p:cNvSpPr>
              <p:nvPr/>
            </p:nvSpPr>
            <p:spPr bwMode="auto">
              <a:xfrm>
                <a:off x="1440" y="211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7" name="Rectangle 6428"/>
            <p:cNvSpPr>
              <a:spLocks noChangeArrowheads="1"/>
            </p:cNvSpPr>
            <p:nvPr/>
          </p:nvSpPr>
          <p:spPr bwMode="auto">
            <a:xfrm>
              <a:off x="2112" y="1344"/>
              <a:ext cx="384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Times New Roman" pitchFamily="18" charset="0"/>
                </a:rPr>
                <a:t>TDC</a:t>
              </a:r>
            </a:p>
          </p:txBody>
        </p:sp>
        <p:grpSp>
          <p:nvGrpSpPr>
            <p:cNvPr id="178" name="Group 6429"/>
            <p:cNvGrpSpPr>
              <a:grpSpLocks/>
            </p:cNvGrpSpPr>
            <p:nvPr/>
          </p:nvGrpSpPr>
          <p:grpSpPr bwMode="auto">
            <a:xfrm>
              <a:off x="1392" y="2304"/>
              <a:ext cx="864" cy="384"/>
              <a:chOff x="1056" y="1920"/>
              <a:chExt cx="864" cy="384"/>
            </a:xfrm>
          </p:grpSpPr>
          <p:sp>
            <p:nvSpPr>
              <p:cNvPr id="245" name="AutoShape 6430"/>
              <p:cNvSpPr>
                <a:spLocks noChangeArrowheads="1"/>
              </p:cNvSpPr>
              <p:nvPr/>
            </p:nvSpPr>
            <p:spPr bwMode="auto">
              <a:xfrm rot="16200000" flipV="1">
                <a:off x="1152" y="2016"/>
                <a:ext cx="384" cy="19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Oval 6431"/>
              <p:cNvSpPr>
                <a:spLocks noChangeArrowheads="1"/>
              </p:cNvSpPr>
              <p:nvPr/>
            </p:nvSpPr>
            <p:spPr bwMode="auto">
              <a:xfrm flipV="1">
                <a:off x="1152" y="201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Line 6432"/>
              <p:cNvSpPr>
                <a:spLocks noChangeShapeType="1"/>
              </p:cNvSpPr>
              <p:nvPr/>
            </p:nvSpPr>
            <p:spPr bwMode="auto">
              <a:xfrm flipH="1" flipV="1">
                <a:off x="1056" y="206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Line 6433"/>
              <p:cNvSpPr>
                <a:spLocks noChangeShapeType="1"/>
              </p:cNvSpPr>
              <p:nvPr/>
            </p:nvSpPr>
            <p:spPr bwMode="auto">
              <a:xfrm flipH="1" flipV="1">
                <a:off x="1056" y="220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Rectangle 6434"/>
              <p:cNvSpPr>
                <a:spLocks noChangeArrowheads="1"/>
              </p:cNvSpPr>
              <p:nvPr/>
            </p:nvSpPr>
            <p:spPr bwMode="auto">
              <a:xfrm>
                <a:off x="1536" y="1968"/>
                <a:ext cx="384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800">
                    <a:latin typeface="Times New Roman" pitchFamily="18" charset="0"/>
                  </a:rPr>
                  <a:t>TDC</a:t>
                </a:r>
              </a:p>
            </p:txBody>
          </p:sp>
          <p:sp>
            <p:nvSpPr>
              <p:cNvPr id="250" name="Line 6435"/>
              <p:cNvSpPr>
                <a:spLocks noChangeShapeType="1"/>
              </p:cNvSpPr>
              <p:nvPr/>
            </p:nvSpPr>
            <p:spPr bwMode="auto">
              <a:xfrm>
                <a:off x="1440" y="211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9" name="Group 6436"/>
            <p:cNvGrpSpPr>
              <a:grpSpLocks/>
            </p:cNvGrpSpPr>
            <p:nvPr/>
          </p:nvGrpSpPr>
          <p:grpSpPr bwMode="auto">
            <a:xfrm>
              <a:off x="1392" y="2688"/>
              <a:ext cx="864" cy="384"/>
              <a:chOff x="1056" y="1920"/>
              <a:chExt cx="864" cy="384"/>
            </a:xfrm>
          </p:grpSpPr>
          <p:sp>
            <p:nvSpPr>
              <p:cNvPr id="239" name="AutoShape 6437"/>
              <p:cNvSpPr>
                <a:spLocks noChangeArrowheads="1"/>
              </p:cNvSpPr>
              <p:nvPr/>
            </p:nvSpPr>
            <p:spPr bwMode="auto">
              <a:xfrm rot="16200000" flipV="1">
                <a:off x="1152" y="2016"/>
                <a:ext cx="384" cy="19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" name="Oval 6438"/>
              <p:cNvSpPr>
                <a:spLocks noChangeArrowheads="1"/>
              </p:cNvSpPr>
              <p:nvPr/>
            </p:nvSpPr>
            <p:spPr bwMode="auto">
              <a:xfrm flipV="1">
                <a:off x="1152" y="201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Line 6439"/>
              <p:cNvSpPr>
                <a:spLocks noChangeShapeType="1"/>
              </p:cNvSpPr>
              <p:nvPr/>
            </p:nvSpPr>
            <p:spPr bwMode="auto">
              <a:xfrm flipH="1" flipV="1">
                <a:off x="1056" y="206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Line 6440"/>
              <p:cNvSpPr>
                <a:spLocks noChangeShapeType="1"/>
              </p:cNvSpPr>
              <p:nvPr/>
            </p:nvSpPr>
            <p:spPr bwMode="auto">
              <a:xfrm flipH="1" flipV="1">
                <a:off x="1056" y="220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Rectangle 6441"/>
              <p:cNvSpPr>
                <a:spLocks noChangeArrowheads="1"/>
              </p:cNvSpPr>
              <p:nvPr/>
            </p:nvSpPr>
            <p:spPr bwMode="auto">
              <a:xfrm>
                <a:off x="1536" y="1968"/>
                <a:ext cx="384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800">
                    <a:latin typeface="Times New Roman" pitchFamily="18" charset="0"/>
                  </a:rPr>
                  <a:t>TDC</a:t>
                </a:r>
              </a:p>
            </p:txBody>
          </p:sp>
          <p:sp>
            <p:nvSpPr>
              <p:cNvPr id="244" name="Line 6442"/>
              <p:cNvSpPr>
                <a:spLocks noChangeShapeType="1"/>
              </p:cNvSpPr>
              <p:nvPr/>
            </p:nvSpPr>
            <p:spPr bwMode="auto">
              <a:xfrm>
                <a:off x="1440" y="211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0" name="Group 6443"/>
            <p:cNvGrpSpPr>
              <a:grpSpLocks/>
            </p:cNvGrpSpPr>
            <p:nvPr/>
          </p:nvGrpSpPr>
          <p:grpSpPr bwMode="auto">
            <a:xfrm>
              <a:off x="1392" y="3168"/>
              <a:ext cx="864" cy="384"/>
              <a:chOff x="1056" y="1920"/>
              <a:chExt cx="864" cy="384"/>
            </a:xfrm>
          </p:grpSpPr>
          <p:sp>
            <p:nvSpPr>
              <p:cNvPr id="233" name="AutoShape 6444"/>
              <p:cNvSpPr>
                <a:spLocks noChangeArrowheads="1"/>
              </p:cNvSpPr>
              <p:nvPr/>
            </p:nvSpPr>
            <p:spPr bwMode="auto">
              <a:xfrm rot="16200000" flipV="1">
                <a:off x="1152" y="2016"/>
                <a:ext cx="384" cy="19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4" name="Oval 6445"/>
              <p:cNvSpPr>
                <a:spLocks noChangeArrowheads="1"/>
              </p:cNvSpPr>
              <p:nvPr/>
            </p:nvSpPr>
            <p:spPr bwMode="auto">
              <a:xfrm flipV="1">
                <a:off x="1152" y="201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" name="Line 6446"/>
              <p:cNvSpPr>
                <a:spLocks noChangeShapeType="1"/>
              </p:cNvSpPr>
              <p:nvPr/>
            </p:nvSpPr>
            <p:spPr bwMode="auto">
              <a:xfrm flipH="1" flipV="1">
                <a:off x="1056" y="206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Line 6447"/>
              <p:cNvSpPr>
                <a:spLocks noChangeShapeType="1"/>
              </p:cNvSpPr>
              <p:nvPr/>
            </p:nvSpPr>
            <p:spPr bwMode="auto">
              <a:xfrm flipH="1" flipV="1">
                <a:off x="1056" y="220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Rectangle 6448"/>
              <p:cNvSpPr>
                <a:spLocks noChangeArrowheads="1"/>
              </p:cNvSpPr>
              <p:nvPr/>
            </p:nvSpPr>
            <p:spPr bwMode="auto">
              <a:xfrm>
                <a:off x="1536" y="1968"/>
                <a:ext cx="384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800">
                    <a:latin typeface="Times New Roman" pitchFamily="18" charset="0"/>
                  </a:rPr>
                  <a:t>TDC</a:t>
                </a:r>
              </a:p>
            </p:txBody>
          </p:sp>
          <p:sp>
            <p:nvSpPr>
              <p:cNvPr id="238" name="Line 6449"/>
              <p:cNvSpPr>
                <a:spLocks noChangeShapeType="1"/>
              </p:cNvSpPr>
              <p:nvPr/>
            </p:nvSpPr>
            <p:spPr bwMode="auto">
              <a:xfrm>
                <a:off x="1440" y="211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1" name="Oval 6450"/>
            <p:cNvSpPr>
              <a:spLocks noChangeArrowheads="1"/>
            </p:cNvSpPr>
            <p:nvPr/>
          </p:nvSpPr>
          <p:spPr bwMode="auto">
            <a:xfrm>
              <a:off x="2448" y="201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182" name="Line 6451"/>
            <p:cNvSpPr>
              <a:spLocks noChangeShapeType="1"/>
            </p:cNvSpPr>
            <p:nvPr/>
          </p:nvSpPr>
          <p:spPr bwMode="auto">
            <a:xfrm>
              <a:off x="2256" y="21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6452"/>
            <p:cNvSpPr>
              <a:spLocks noChangeShapeType="1"/>
            </p:cNvSpPr>
            <p:nvPr/>
          </p:nvSpPr>
          <p:spPr bwMode="auto">
            <a:xfrm>
              <a:off x="2736" y="21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6453"/>
            <p:cNvSpPr>
              <a:spLocks noChangeShapeType="1"/>
            </p:cNvSpPr>
            <p:nvPr/>
          </p:nvSpPr>
          <p:spPr bwMode="auto">
            <a:xfrm flipV="1">
              <a:off x="2304" y="153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Oval 6454"/>
            <p:cNvSpPr>
              <a:spLocks noChangeArrowheads="1"/>
            </p:cNvSpPr>
            <p:nvPr/>
          </p:nvSpPr>
          <p:spPr bwMode="auto">
            <a:xfrm>
              <a:off x="2160" y="1632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Symbol" pitchFamily="18" charset="2"/>
                </a:rPr>
                <a:t>S</a:t>
              </a:r>
            </a:p>
          </p:txBody>
        </p:sp>
        <p:sp>
          <p:nvSpPr>
            <p:cNvPr id="186" name="Line 6455"/>
            <p:cNvSpPr>
              <a:spLocks noChangeShapeType="1"/>
            </p:cNvSpPr>
            <p:nvPr/>
          </p:nvSpPr>
          <p:spPr bwMode="auto">
            <a:xfrm>
              <a:off x="2304" y="220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Oval 6456"/>
            <p:cNvSpPr>
              <a:spLocks noChangeArrowheads="1"/>
            </p:cNvSpPr>
            <p:nvPr/>
          </p:nvSpPr>
          <p:spPr bwMode="auto">
            <a:xfrm>
              <a:off x="2448" y="2400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188" name="Line 6457"/>
            <p:cNvSpPr>
              <a:spLocks noChangeShapeType="1"/>
            </p:cNvSpPr>
            <p:nvPr/>
          </p:nvSpPr>
          <p:spPr bwMode="auto">
            <a:xfrm>
              <a:off x="2256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6458"/>
            <p:cNvSpPr>
              <a:spLocks noChangeShapeType="1"/>
            </p:cNvSpPr>
            <p:nvPr/>
          </p:nvSpPr>
          <p:spPr bwMode="auto">
            <a:xfrm>
              <a:off x="2736" y="254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6459"/>
            <p:cNvSpPr>
              <a:spLocks noChangeShapeType="1"/>
            </p:cNvSpPr>
            <p:nvPr/>
          </p:nvSpPr>
          <p:spPr bwMode="auto">
            <a:xfrm>
              <a:off x="2304" y="25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Oval 6460"/>
            <p:cNvSpPr>
              <a:spLocks noChangeArrowheads="1"/>
            </p:cNvSpPr>
            <p:nvPr/>
          </p:nvSpPr>
          <p:spPr bwMode="auto">
            <a:xfrm>
              <a:off x="2448" y="278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192" name="Line 6461"/>
            <p:cNvSpPr>
              <a:spLocks noChangeShapeType="1"/>
            </p:cNvSpPr>
            <p:nvPr/>
          </p:nvSpPr>
          <p:spPr bwMode="auto">
            <a:xfrm>
              <a:off x="2256" y="288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6462"/>
            <p:cNvSpPr>
              <a:spLocks noChangeShapeType="1"/>
            </p:cNvSpPr>
            <p:nvPr/>
          </p:nvSpPr>
          <p:spPr bwMode="auto">
            <a:xfrm>
              <a:off x="2736" y="29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6463"/>
            <p:cNvSpPr>
              <a:spLocks noChangeShapeType="1"/>
            </p:cNvSpPr>
            <p:nvPr/>
          </p:nvSpPr>
          <p:spPr bwMode="auto">
            <a:xfrm>
              <a:off x="2304" y="29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Oval 6464"/>
            <p:cNvSpPr>
              <a:spLocks noChangeArrowheads="1"/>
            </p:cNvSpPr>
            <p:nvPr/>
          </p:nvSpPr>
          <p:spPr bwMode="auto">
            <a:xfrm>
              <a:off x="2448" y="326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196" name="Line 6465"/>
            <p:cNvSpPr>
              <a:spLocks noChangeShapeType="1"/>
            </p:cNvSpPr>
            <p:nvPr/>
          </p:nvSpPr>
          <p:spPr bwMode="auto">
            <a:xfrm>
              <a:off x="2256" y="33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6466"/>
            <p:cNvSpPr>
              <a:spLocks noChangeShapeType="1"/>
            </p:cNvSpPr>
            <p:nvPr/>
          </p:nvSpPr>
          <p:spPr bwMode="auto">
            <a:xfrm>
              <a:off x="2736" y="34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6467"/>
            <p:cNvSpPr>
              <a:spLocks noChangeShapeType="1"/>
            </p:cNvSpPr>
            <p:nvPr/>
          </p:nvSpPr>
          <p:spPr bwMode="auto">
            <a:xfrm>
              <a:off x="2304" y="34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ine 6468"/>
            <p:cNvSpPr>
              <a:spLocks noChangeShapeType="1"/>
            </p:cNvSpPr>
            <p:nvPr/>
          </p:nvSpPr>
          <p:spPr bwMode="auto">
            <a:xfrm flipV="1">
              <a:off x="2304" y="1920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6469"/>
            <p:cNvSpPr>
              <a:spLocks noChangeShapeType="1"/>
            </p:cNvSpPr>
            <p:nvPr/>
          </p:nvSpPr>
          <p:spPr bwMode="auto">
            <a:xfrm>
              <a:off x="1440" y="9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6470"/>
            <p:cNvSpPr>
              <a:spLocks noChangeShapeType="1"/>
            </p:cNvSpPr>
            <p:nvPr/>
          </p:nvSpPr>
          <p:spPr bwMode="auto">
            <a:xfrm flipV="1">
              <a:off x="1584" y="8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6471"/>
            <p:cNvSpPr>
              <a:spLocks noChangeShapeType="1"/>
            </p:cNvSpPr>
            <p:nvPr/>
          </p:nvSpPr>
          <p:spPr bwMode="auto">
            <a:xfrm>
              <a:off x="1584" y="86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6472"/>
            <p:cNvSpPr>
              <a:spLocks noChangeShapeType="1"/>
            </p:cNvSpPr>
            <p:nvPr/>
          </p:nvSpPr>
          <p:spPr bwMode="auto">
            <a:xfrm>
              <a:off x="1632" y="8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6473"/>
            <p:cNvSpPr>
              <a:spLocks noChangeShapeType="1"/>
            </p:cNvSpPr>
            <p:nvPr/>
          </p:nvSpPr>
          <p:spPr bwMode="auto">
            <a:xfrm>
              <a:off x="1632" y="9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6474"/>
            <p:cNvSpPr>
              <a:spLocks noChangeShapeType="1"/>
            </p:cNvSpPr>
            <p:nvPr/>
          </p:nvSpPr>
          <p:spPr bwMode="auto">
            <a:xfrm flipV="1">
              <a:off x="1728" y="8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6475"/>
            <p:cNvSpPr>
              <a:spLocks noChangeShapeType="1"/>
            </p:cNvSpPr>
            <p:nvPr/>
          </p:nvSpPr>
          <p:spPr bwMode="auto">
            <a:xfrm>
              <a:off x="1728" y="86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6476"/>
            <p:cNvSpPr>
              <a:spLocks noChangeShapeType="1"/>
            </p:cNvSpPr>
            <p:nvPr/>
          </p:nvSpPr>
          <p:spPr bwMode="auto">
            <a:xfrm>
              <a:off x="1776" y="8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6477"/>
            <p:cNvSpPr>
              <a:spLocks noChangeShapeType="1"/>
            </p:cNvSpPr>
            <p:nvPr/>
          </p:nvSpPr>
          <p:spPr bwMode="auto">
            <a:xfrm>
              <a:off x="1776" y="9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6478"/>
            <p:cNvSpPr>
              <a:spLocks noChangeShapeType="1"/>
            </p:cNvSpPr>
            <p:nvPr/>
          </p:nvSpPr>
          <p:spPr bwMode="auto">
            <a:xfrm flipV="1">
              <a:off x="1872" y="8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6479"/>
            <p:cNvSpPr>
              <a:spLocks noChangeShapeType="1"/>
            </p:cNvSpPr>
            <p:nvPr/>
          </p:nvSpPr>
          <p:spPr bwMode="auto">
            <a:xfrm>
              <a:off x="1872" y="86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6480"/>
            <p:cNvSpPr>
              <a:spLocks noChangeShapeType="1"/>
            </p:cNvSpPr>
            <p:nvPr/>
          </p:nvSpPr>
          <p:spPr bwMode="auto">
            <a:xfrm>
              <a:off x="1920" y="8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6481"/>
            <p:cNvSpPr>
              <a:spLocks noChangeShapeType="1"/>
            </p:cNvSpPr>
            <p:nvPr/>
          </p:nvSpPr>
          <p:spPr bwMode="auto">
            <a:xfrm>
              <a:off x="1920" y="9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6482"/>
            <p:cNvSpPr>
              <a:spLocks noChangeShapeType="1"/>
            </p:cNvSpPr>
            <p:nvPr/>
          </p:nvSpPr>
          <p:spPr bwMode="auto">
            <a:xfrm flipV="1">
              <a:off x="2016" y="8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6483"/>
            <p:cNvSpPr>
              <a:spLocks noChangeShapeType="1"/>
            </p:cNvSpPr>
            <p:nvPr/>
          </p:nvSpPr>
          <p:spPr bwMode="auto">
            <a:xfrm>
              <a:off x="2016" y="86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6484"/>
            <p:cNvSpPr>
              <a:spLocks noChangeShapeType="1"/>
            </p:cNvSpPr>
            <p:nvPr/>
          </p:nvSpPr>
          <p:spPr bwMode="auto">
            <a:xfrm>
              <a:off x="2064" y="8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6485"/>
            <p:cNvSpPr>
              <a:spLocks noChangeShapeType="1"/>
            </p:cNvSpPr>
            <p:nvPr/>
          </p:nvSpPr>
          <p:spPr bwMode="auto">
            <a:xfrm>
              <a:off x="2064" y="9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6486"/>
            <p:cNvSpPr>
              <a:spLocks noChangeShapeType="1"/>
            </p:cNvSpPr>
            <p:nvPr/>
          </p:nvSpPr>
          <p:spPr bwMode="auto">
            <a:xfrm flipV="1">
              <a:off x="2208" y="8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6487"/>
            <p:cNvSpPr>
              <a:spLocks noChangeShapeType="1"/>
            </p:cNvSpPr>
            <p:nvPr/>
          </p:nvSpPr>
          <p:spPr bwMode="auto">
            <a:xfrm>
              <a:off x="2208" y="86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6488"/>
            <p:cNvSpPr>
              <a:spLocks noChangeShapeType="1"/>
            </p:cNvSpPr>
            <p:nvPr/>
          </p:nvSpPr>
          <p:spPr bwMode="auto">
            <a:xfrm>
              <a:off x="2256" y="8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6489"/>
            <p:cNvSpPr>
              <a:spLocks noChangeShapeType="1"/>
            </p:cNvSpPr>
            <p:nvPr/>
          </p:nvSpPr>
          <p:spPr bwMode="auto">
            <a:xfrm>
              <a:off x="2256" y="9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6490"/>
            <p:cNvSpPr>
              <a:spLocks noChangeShapeType="1"/>
            </p:cNvSpPr>
            <p:nvPr/>
          </p:nvSpPr>
          <p:spPr bwMode="auto">
            <a:xfrm flipV="1">
              <a:off x="2352" y="8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6491"/>
            <p:cNvSpPr>
              <a:spLocks noChangeShapeType="1"/>
            </p:cNvSpPr>
            <p:nvPr/>
          </p:nvSpPr>
          <p:spPr bwMode="auto">
            <a:xfrm>
              <a:off x="2352" y="86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6492"/>
            <p:cNvSpPr>
              <a:spLocks noChangeShapeType="1"/>
            </p:cNvSpPr>
            <p:nvPr/>
          </p:nvSpPr>
          <p:spPr bwMode="auto">
            <a:xfrm>
              <a:off x="2400" y="8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6493"/>
            <p:cNvSpPr>
              <a:spLocks noChangeShapeType="1"/>
            </p:cNvSpPr>
            <p:nvPr/>
          </p:nvSpPr>
          <p:spPr bwMode="auto">
            <a:xfrm>
              <a:off x="2400" y="9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6494"/>
            <p:cNvSpPr>
              <a:spLocks noChangeShapeType="1"/>
            </p:cNvSpPr>
            <p:nvPr/>
          </p:nvSpPr>
          <p:spPr bwMode="auto">
            <a:xfrm flipV="1">
              <a:off x="2496" y="8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6495"/>
            <p:cNvSpPr>
              <a:spLocks noChangeShapeType="1"/>
            </p:cNvSpPr>
            <p:nvPr/>
          </p:nvSpPr>
          <p:spPr bwMode="auto">
            <a:xfrm>
              <a:off x="2496" y="86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6496"/>
            <p:cNvSpPr>
              <a:spLocks noChangeShapeType="1"/>
            </p:cNvSpPr>
            <p:nvPr/>
          </p:nvSpPr>
          <p:spPr bwMode="auto">
            <a:xfrm>
              <a:off x="2544" y="8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Line 6497"/>
            <p:cNvSpPr>
              <a:spLocks noChangeShapeType="1"/>
            </p:cNvSpPr>
            <p:nvPr/>
          </p:nvSpPr>
          <p:spPr bwMode="auto">
            <a:xfrm>
              <a:off x="2544" y="9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6498"/>
            <p:cNvSpPr>
              <a:spLocks noChangeShapeType="1"/>
            </p:cNvSpPr>
            <p:nvPr/>
          </p:nvSpPr>
          <p:spPr bwMode="auto">
            <a:xfrm flipV="1">
              <a:off x="2640" y="8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6499"/>
            <p:cNvSpPr>
              <a:spLocks noChangeShapeType="1"/>
            </p:cNvSpPr>
            <p:nvPr/>
          </p:nvSpPr>
          <p:spPr bwMode="auto">
            <a:xfrm>
              <a:off x="2640" y="86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6500"/>
            <p:cNvSpPr>
              <a:spLocks noChangeShapeType="1"/>
            </p:cNvSpPr>
            <p:nvPr/>
          </p:nvSpPr>
          <p:spPr bwMode="auto">
            <a:xfrm>
              <a:off x="2688" y="8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6501"/>
            <p:cNvSpPr>
              <a:spLocks noChangeShapeType="1"/>
            </p:cNvSpPr>
            <p:nvPr/>
          </p:nvSpPr>
          <p:spPr bwMode="auto">
            <a:xfrm>
              <a:off x="2688" y="9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77064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Applications of FPGA</a:t>
            </a:r>
            <a:endParaRPr lang="en-US" altLang="en-US"/>
          </a:p>
        </p:txBody>
      </p:sp>
      <p:sp>
        <p:nvSpPr>
          <p:cNvPr id="1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9218-9CD2-4DFB-9B90-83AC3F9BCE4C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712787"/>
          </a:xfrm>
        </p:spPr>
        <p:txBody>
          <a:bodyPr/>
          <a:lstStyle/>
          <a:p>
            <a:r>
              <a:rPr lang="en-US" dirty="0" smtClean="0"/>
              <a:t>The Mean Times of </a:t>
            </a:r>
            <a:r>
              <a:rPr lang="en-US" dirty="0"/>
              <a:t>A</a:t>
            </a:r>
            <a:r>
              <a:rPr lang="en-US" dirty="0" smtClean="0"/>
              <a:t>ll Channels</a:t>
            </a:r>
            <a:endParaRPr lang="en-US" dirty="0"/>
          </a:p>
        </p:txBody>
      </p:sp>
      <p:sp>
        <p:nvSpPr>
          <p:cNvPr id="162" name="Rectangle 40"/>
          <p:cNvSpPr>
            <a:spLocks noChangeArrowheads="1"/>
          </p:cNvSpPr>
          <p:nvPr/>
        </p:nvSpPr>
        <p:spPr bwMode="auto">
          <a:xfrm>
            <a:off x="462258" y="5562600"/>
            <a:ext cx="799594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dirty="0" smtClean="0">
                <a:latin typeface="Times New Roman" charset="0"/>
              </a:rPr>
              <a:t>The mean of all leading edge times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 smtClean="0">
                <a:latin typeface="Times New Roman" charset="0"/>
              </a:rPr>
              <a:t>in a module is calculated.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dirty="0" smtClean="0">
                <a:latin typeface="Times New Roman" charset="0"/>
              </a:rPr>
              <a:t>The mean times of all channels represent an identical same time.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Oct. 2017, Wu Jinyuan, Fermilab jywu168@fnal.gov</a:t>
            </a:r>
            <a:endParaRPr lang="en-US" dirty="0"/>
          </a:p>
        </p:txBody>
      </p:sp>
      <p:pic>
        <p:nvPicPr>
          <p:cNvPr id="7" name="Picture 64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729" y="990600"/>
            <a:ext cx="6477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63600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Oct. 2017, Wu Jinyuan, Fermilab jywu168@fnal.gov</a:t>
            </a:r>
            <a:endParaRPr lang="en-US"/>
          </a:p>
        </p:txBody>
      </p:sp>
      <p:sp>
        <p:nvSpPr>
          <p:cNvPr id="18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Applications of FPGA</a:t>
            </a:r>
            <a:endParaRPr lang="en-US"/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BD6E64-FA0F-4E85-80AA-A8B46ADE2C44}" type="slidenum">
              <a:rPr lang="en-US" smtClean="0">
                <a:latin typeface="Garamond" pitchFamily="28" charset="0"/>
                <a:ea typeface="ＭＳ Ｐゴシック" pitchFamily="28" charset="-128"/>
              </a:rPr>
              <a:pPr/>
              <a:t>4</a:t>
            </a:fld>
            <a:endParaRPr lang="en-US" smtClean="0">
              <a:latin typeface="Garamond" pitchFamily="28" charset="0"/>
              <a:ea typeface="ＭＳ Ｐゴシック" pitchFamily="28" charset="-128"/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01000" cy="685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28" charset="-128"/>
              </a:rPr>
              <a:t>Performance Degrading in CPU/GPU, ASIC &amp; FPGA</a:t>
            </a:r>
          </a:p>
        </p:txBody>
      </p:sp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304800" y="51054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8" charset="2"/>
              <a:buChar char="n"/>
            </a:pPr>
            <a:r>
              <a:rPr lang="en-US" sz="1600" dirty="0" smtClean="0">
                <a:solidFill>
                  <a:schemeClr val="accent2"/>
                </a:solidFill>
                <a:latin typeface="Times New Roman" pitchFamily="28" charset="0"/>
                <a:sym typeface="Wingdings" pitchFamily="28" charset="2"/>
              </a:rPr>
              <a:t>Imperfect designs degrade performance of ICs, including CPU/GPU considerably.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8" charset="2"/>
              <a:buChar char="n"/>
            </a:pPr>
            <a:r>
              <a:rPr lang="en-US" sz="1600" dirty="0" smtClean="0">
                <a:solidFill>
                  <a:schemeClr val="accent2"/>
                </a:solidFill>
                <a:latin typeface="Times New Roman" pitchFamily="28" charset="0"/>
                <a:sym typeface="Wingdings" pitchFamily="28" charset="2"/>
              </a:rPr>
              <a:t>ASIC devices are built using older technology and suffering similar design degrading.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8" charset="2"/>
              <a:buChar char="n"/>
            </a:pPr>
            <a:r>
              <a:rPr lang="en-US" sz="1600" dirty="0" smtClean="0">
                <a:solidFill>
                  <a:schemeClr val="accent2"/>
                </a:solidFill>
                <a:latin typeface="Times New Roman" pitchFamily="28" charset="0"/>
                <a:sym typeface="Wingdings" pitchFamily="28" charset="2"/>
              </a:rPr>
              <a:t>FPGA internal structure causes extra performance degrading in addition to design degrading.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8" charset="2"/>
              <a:buChar char="n"/>
            </a:pPr>
            <a:r>
              <a:rPr lang="en-US" sz="1600" dirty="0" smtClean="0">
                <a:solidFill>
                  <a:schemeClr val="accent2"/>
                </a:solidFill>
                <a:latin typeface="Times New Roman" pitchFamily="28" charset="0"/>
                <a:sym typeface="Wingdings" pitchFamily="28" charset="2"/>
              </a:rPr>
              <a:t>Design modification in FPGA is easier so that design degrading can be minimized.</a:t>
            </a:r>
            <a:endParaRPr lang="en-US" sz="1600" dirty="0">
              <a:solidFill>
                <a:schemeClr val="accent2"/>
              </a:solidFill>
              <a:latin typeface="Times New Roman" pitchFamily="28" charset="0"/>
              <a:sym typeface="Wingdings" pitchFamily="28" charset="2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33400" y="1143000"/>
            <a:ext cx="6629400" cy="3811588"/>
            <a:chOff x="533400" y="1143000"/>
            <a:chExt cx="6629400" cy="3811588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914400" y="4953000"/>
              <a:ext cx="6248400" cy="158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-837406" y="3199606"/>
              <a:ext cx="3505200" cy="158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 Box 7"/>
            <p:cNvSpPr txBox="1">
              <a:spLocks noChangeArrowheads="1"/>
            </p:cNvSpPr>
            <p:nvPr/>
          </p:nvSpPr>
          <p:spPr bwMode="auto">
            <a:xfrm>
              <a:off x="533400" y="1143000"/>
              <a:ext cx="117981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latin typeface="Times New Roman" pitchFamily="28" charset="0"/>
                </a:rPr>
                <a:t>Performance</a:t>
              </a:r>
              <a:endParaRPr lang="en-US" dirty="0">
                <a:latin typeface="Times New Roman" pitchFamily="2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219200" y="1753394"/>
            <a:ext cx="1291621" cy="2424450"/>
            <a:chOff x="1219200" y="1753394"/>
            <a:chExt cx="1291621" cy="2424450"/>
          </a:xfrm>
        </p:grpSpPr>
        <p:sp>
          <p:nvSpPr>
            <p:cNvPr id="23" name="Oval 22"/>
            <p:cNvSpPr/>
            <p:nvPr/>
          </p:nvSpPr>
          <p:spPr>
            <a:xfrm>
              <a:off x="2086425" y="29718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086425" y="35814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5400000">
              <a:off x="1591919" y="2324100"/>
              <a:ext cx="1142206" cy="79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 Box 81"/>
            <p:cNvSpPr txBox="1">
              <a:spLocks noChangeArrowheads="1"/>
            </p:cNvSpPr>
            <p:nvPr/>
          </p:nvSpPr>
          <p:spPr bwMode="auto">
            <a:xfrm>
              <a:off x="1752600" y="3962400"/>
              <a:ext cx="758221" cy="21544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 smtClean="0">
                  <a:latin typeface="Times New Roman" pitchFamily="28" charset="0"/>
                </a:rPr>
                <a:t>CPU/GPU</a:t>
              </a:r>
              <a:endParaRPr lang="en-US" sz="1400" dirty="0">
                <a:latin typeface="Times New Roman" pitchFamily="28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2086425" y="32766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86425" y="37338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 Box 7"/>
            <p:cNvSpPr txBox="1">
              <a:spLocks noChangeArrowheads="1"/>
            </p:cNvSpPr>
            <p:nvPr/>
          </p:nvSpPr>
          <p:spPr bwMode="auto">
            <a:xfrm>
              <a:off x="1219200" y="1905000"/>
              <a:ext cx="867225" cy="73866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 smtClean="0">
                  <a:latin typeface="Times New Roman" pitchFamily="28" charset="0"/>
                </a:rPr>
                <a:t>Degrading</a:t>
              </a:r>
            </a:p>
            <a:p>
              <a:r>
                <a:rPr lang="en-US" sz="1600" dirty="0" smtClean="0">
                  <a:latin typeface="Times New Roman" pitchFamily="28" charset="0"/>
                </a:rPr>
                <a:t>Due to</a:t>
              </a:r>
            </a:p>
            <a:p>
              <a:r>
                <a:rPr lang="en-US" sz="1600" dirty="0" smtClean="0">
                  <a:latin typeface="Times New Roman" pitchFamily="28" charset="0"/>
                </a:rPr>
                <a:t>Design</a:t>
              </a:r>
              <a:endParaRPr lang="en-US" sz="1600" dirty="0">
                <a:latin typeface="Times New Roman" pitchFamily="2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14400" y="1447800"/>
            <a:ext cx="6019800" cy="306388"/>
            <a:chOff x="914400" y="1447800"/>
            <a:chExt cx="6019800" cy="306388"/>
          </a:xfrm>
        </p:grpSpPr>
        <p:cxnSp>
          <p:nvCxnSpPr>
            <p:cNvPr id="17" name="Straight Connector 16"/>
            <p:cNvCxnSpPr/>
            <p:nvPr/>
          </p:nvCxnSpPr>
          <p:spPr>
            <a:xfrm rot="10800000">
              <a:off x="914400" y="1752600"/>
              <a:ext cx="60198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 Box 7"/>
            <p:cNvSpPr txBox="1">
              <a:spLocks noChangeArrowheads="1"/>
            </p:cNvSpPr>
            <p:nvPr/>
          </p:nvSpPr>
          <p:spPr bwMode="auto">
            <a:xfrm>
              <a:off x="2286000" y="1447800"/>
              <a:ext cx="32028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 smtClean="0">
                  <a:latin typeface="Times New Roman" pitchFamily="28" charset="0"/>
                </a:rPr>
                <a:t>Theoretical limit of current technology</a:t>
              </a:r>
              <a:endParaRPr lang="en-US" sz="1600" dirty="0">
                <a:latin typeface="Times New Roman" pitchFamily="2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819400" y="1981200"/>
            <a:ext cx="1827212" cy="2577644"/>
            <a:chOff x="2819400" y="1981200"/>
            <a:chExt cx="1827212" cy="2577644"/>
          </a:xfrm>
        </p:grpSpPr>
        <p:cxnSp>
          <p:nvCxnSpPr>
            <p:cNvPr id="51" name="Straight Connector 50"/>
            <p:cNvCxnSpPr/>
            <p:nvPr/>
          </p:nvCxnSpPr>
          <p:spPr>
            <a:xfrm rot="10800000">
              <a:off x="2819400" y="2514600"/>
              <a:ext cx="1827212" cy="1588"/>
            </a:xfrm>
            <a:prstGeom prst="line">
              <a:avLst/>
            </a:prstGeom>
            <a:ln>
              <a:solidFill>
                <a:srgbClr val="00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3352800" y="3733800"/>
              <a:ext cx="152400" cy="152400"/>
            </a:xfrm>
            <a:prstGeom prst="ellipse">
              <a:avLst/>
            </a:prstGeom>
            <a:solidFill>
              <a:srgbClr val="003399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352800" y="4114800"/>
              <a:ext cx="152400" cy="152400"/>
            </a:xfrm>
            <a:prstGeom prst="ellipse">
              <a:avLst/>
            </a:prstGeom>
            <a:solidFill>
              <a:srgbClr val="003399"/>
            </a:solidFill>
            <a:ln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3352800" y="3962400"/>
              <a:ext cx="152400" cy="152400"/>
            </a:xfrm>
            <a:prstGeom prst="ellipse">
              <a:avLst/>
            </a:prstGeom>
            <a:solidFill>
              <a:srgbClr val="003399"/>
            </a:solidFill>
            <a:ln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 Box 81"/>
            <p:cNvSpPr txBox="1">
              <a:spLocks noChangeArrowheads="1"/>
            </p:cNvSpPr>
            <p:nvPr/>
          </p:nvSpPr>
          <p:spPr bwMode="auto">
            <a:xfrm>
              <a:off x="3200400" y="4343400"/>
              <a:ext cx="453650" cy="21544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 smtClean="0">
                  <a:latin typeface="Times New Roman" pitchFamily="28" charset="0"/>
                </a:rPr>
                <a:t>ASIC.</a:t>
              </a:r>
              <a:endParaRPr lang="en-US" sz="1400" dirty="0">
                <a:latin typeface="Times New Roman" pitchFamily="28" charset="0"/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rot="5400000">
              <a:off x="2858294" y="3085306"/>
              <a:ext cx="1142206" cy="79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 Box 7"/>
            <p:cNvSpPr txBox="1">
              <a:spLocks noChangeArrowheads="1"/>
            </p:cNvSpPr>
            <p:nvPr/>
          </p:nvSpPr>
          <p:spPr bwMode="auto">
            <a:xfrm>
              <a:off x="3505200" y="2667000"/>
              <a:ext cx="867225" cy="73866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 smtClean="0">
                  <a:latin typeface="Times New Roman" pitchFamily="28" charset="0"/>
                </a:rPr>
                <a:t>Degrading</a:t>
              </a:r>
            </a:p>
            <a:p>
              <a:r>
                <a:rPr lang="en-US" sz="1600" dirty="0" smtClean="0">
                  <a:latin typeface="Times New Roman" pitchFamily="28" charset="0"/>
                </a:rPr>
                <a:t>Due to</a:t>
              </a:r>
            </a:p>
            <a:p>
              <a:r>
                <a:rPr lang="en-US" sz="1600" dirty="0" smtClean="0">
                  <a:latin typeface="Times New Roman" pitchFamily="28" charset="0"/>
                </a:rPr>
                <a:t>Design</a:t>
              </a:r>
              <a:endParaRPr lang="en-US" sz="1600" dirty="0">
                <a:latin typeface="Times New Roman" pitchFamily="28" charset="0"/>
              </a:endParaRPr>
            </a:p>
          </p:txBody>
        </p:sp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2895600" y="1981200"/>
              <a:ext cx="1654299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 smtClean="0">
                  <a:latin typeface="Times New Roman" pitchFamily="28" charset="0"/>
                </a:rPr>
                <a:t>Theoretical limit of </a:t>
              </a:r>
            </a:p>
            <a:p>
              <a:r>
                <a:rPr lang="en-US" sz="1600" dirty="0" smtClean="0">
                  <a:latin typeface="Times New Roman" pitchFamily="28" charset="0"/>
                </a:rPr>
                <a:t>Older technology</a:t>
              </a:r>
              <a:endParaRPr lang="en-US" sz="1600" dirty="0">
                <a:latin typeface="Times New Roman" pitchFamily="2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019800" y="3276600"/>
            <a:ext cx="152400" cy="1066800"/>
            <a:chOff x="6019800" y="3276600"/>
            <a:chExt cx="152400" cy="1066800"/>
          </a:xfrm>
        </p:grpSpPr>
        <p:sp>
          <p:nvSpPr>
            <p:cNvPr id="22" name="Diamond 21"/>
            <p:cNvSpPr/>
            <p:nvPr/>
          </p:nvSpPr>
          <p:spPr>
            <a:xfrm>
              <a:off x="6019800" y="3276600"/>
              <a:ext cx="152400" cy="152400"/>
            </a:xfrm>
            <a:prstGeom prst="diamon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Diamond 44"/>
            <p:cNvSpPr/>
            <p:nvPr/>
          </p:nvSpPr>
          <p:spPr>
            <a:xfrm>
              <a:off x="6019800" y="3810000"/>
              <a:ext cx="152400" cy="152400"/>
            </a:xfrm>
            <a:prstGeom prst="diamon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Diamond 45"/>
            <p:cNvSpPr/>
            <p:nvPr/>
          </p:nvSpPr>
          <p:spPr>
            <a:xfrm>
              <a:off x="6019800" y="4191000"/>
              <a:ext cx="152400" cy="152400"/>
            </a:xfrm>
            <a:prstGeom prst="diamon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iamond 78"/>
            <p:cNvSpPr/>
            <p:nvPr/>
          </p:nvSpPr>
          <p:spPr>
            <a:xfrm>
              <a:off x="6019800" y="3505200"/>
              <a:ext cx="152400" cy="152400"/>
            </a:xfrm>
            <a:prstGeom prst="diamon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000175" y="1752600"/>
            <a:ext cx="1325684" cy="3111044"/>
            <a:chOff x="5000175" y="1752600"/>
            <a:chExt cx="1325684" cy="3111044"/>
          </a:xfrm>
        </p:grpSpPr>
        <p:sp>
          <p:nvSpPr>
            <p:cNvPr id="29" name="Diamond 28"/>
            <p:cNvSpPr/>
            <p:nvPr/>
          </p:nvSpPr>
          <p:spPr>
            <a:xfrm>
              <a:off x="6019800" y="4419600"/>
              <a:ext cx="152400" cy="152400"/>
            </a:xfrm>
            <a:prstGeom prst="diamond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rot="5400000">
              <a:off x="5182394" y="2513806"/>
              <a:ext cx="1523206" cy="794"/>
            </a:xfrm>
            <a:prstGeom prst="straightConnector1">
              <a:avLst/>
            </a:prstGeom>
            <a:ln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 Box 81"/>
            <p:cNvSpPr txBox="1">
              <a:spLocks noChangeArrowheads="1"/>
            </p:cNvSpPr>
            <p:nvPr/>
          </p:nvSpPr>
          <p:spPr bwMode="auto">
            <a:xfrm>
              <a:off x="5867400" y="4648200"/>
              <a:ext cx="458459" cy="21544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 smtClean="0">
                  <a:latin typeface="Times New Roman" pitchFamily="28" charset="0"/>
                </a:rPr>
                <a:t>FPGA</a:t>
              </a:r>
              <a:endParaRPr lang="en-US" sz="1400" dirty="0">
                <a:latin typeface="Times New Roman" pitchFamily="28" charset="0"/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>
              <a:off x="5372894" y="3847306"/>
              <a:ext cx="1142206" cy="79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5029200" y="2057400"/>
              <a:ext cx="867225" cy="738664"/>
            </a:xfrm>
            <a:prstGeom prst="rect">
              <a:avLst/>
            </a:prstGeom>
            <a:noFill/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 smtClean="0">
                  <a:latin typeface="Times New Roman" pitchFamily="28" charset="0"/>
                </a:rPr>
                <a:t>Degrading</a:t>
              </a:r>
            </a:p>
            <a:p>
              <a:r>
                <a:rPr lang="en-US" sz="1600" dirty="0" smtClean="0">
                  <a:latin typeface="Times New Roman" pitchFamily="28" charset="0"/>
                </a:rPr>
                <a:t>Due to</a:t>
              </a:r>
            </a:p>
            <a:p>
              <a:r>
                <a:rPr lang="en-US" sz="1600" dirty="0" smtClean="0">
                  <a:latin typeface="Times New Roman" pitchFamily="28" charset="0"/>
                </a:rPr>
                <a:t>Structure</a:t>
              </a:r>
              <a:endParaRPr lang="en-US" sz="1600" dirty="0">
                <a:latin typeface="Times New Roman" pitchFamily="28" charset="0"/>
              </a:endParaRPr>
            </a:p>
          </p:txBody>
        </p:sp>
        <p:sp>
          <p:nvSpPr>
            <p:cNvPr id="82" name="Text Box 7"/>
            <p:cNvSpPr txBox="1">
              <a:spLocks noChangeArrowheads="1"/>
            </p:cNvSpPr>
            <p:nvPr/>
          </p:nvSpPr>
          <p:spPr bwMode="auto">
            <a:xfrm>
              <a:off x="5000175" y="3505200"/>
              <a:ext cx="867225" cy="73866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 smtClean="0">
                  <a:latin typeface="Times New Roman" pitchFamily="28" charset="0"/>
                </a:rPr>
                <a:t>Degrading</a:t>
              </a:r>
            </a:p>
            <a:p>
              <a:r>
                <a:rPr lang="en-US" sz="1600" dirty="0" smtClean="0">
                  <a:latin typeface="Times New Roman" pitchFamily="28" charset="0"/>
                </a:rPr>
                <a:t>Due to</a:t>
              </a:r>
            </a:p>
            <a:p>
              <a:r>
                <a:rPr lang="en-US" sz="1600" dirty="0" smtClean="0">
                  <a:latin typeface="Times New Roman" pitchFamily="28" charset="0"/>
                </a:rPr>
                <a:t>Design</a:t>
              </a:r>
              <a:endParaRPr lang="en-US" sz="1600" dirty="0">
                <a:latin typeface="Times New Roman" pitchFamily="28" charset="0"/>
              </a:endParaRPr>
            </a:p>
          </p:txBody>
        </p:sp>
      </p:grpSp>
      <p:sp>
        <p:nvSpPr>
          <p:cNvPr id="87" name="AutoShape 5"/>
          <p:cNvSpPr>
            <a:spLocks noChangeArrowheads="1"/>
          </p:cNvSpPr>
          <p:nvPr/>
        </p:nvSpPr>
        <p:spPr bwMode="auto">
          <a:xfrm>
            <a:off x="6400800" y="1905000"/>
            <a:ext cx="2209800" cy="1066800"/>
          </a:xfrm>
          <a:prstGeom prst="wedgeRectCallout">
            <a:avLst>
              <a:gd name="adj1" fmla="val -58374"/>
              <a:gd name="adj2" fmla="val 84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 pitchFamily="28" charset="0"/>
              </a:rPr>
              <a:t>Carefully designed FPGA may have better performance than typical ASIC.</a:t>
            </a:r>
            <a:endParaRPr lang="en-US" sz="1600" dirty="0">
              <a:solidFill>
                <a:srgbClr val="FF0000"/>
              </a:solidFill>
              <a:latin typeface="Times New Roman" pitchFamily="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92875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build="p" bldLvl="2" autoUpdateAnimBg="0" advAuto="0"/>
      <p:bldP spid="8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ea typeface="ＭＳ Ｐゴシック" pitchFamily="28" charset="-128"/>
              </a:rPr>
              <a:t>Is this a good design?</a:t>
            </a:r>
            <a:br>
              <a:rPr lang="en-US" cap="none" dirty="0" smtClean="0">
                <a:ea typeface="ＭＳ Ｐゴシック" pitchFamily="28" charset="-128"/>
              </a:rPr>
            </a:br>
            <a:r>
              <a:rPr lang="en-US" cap="none" dirty="0" smtClean="0">
                <a:ea typeface="ＭＳ Ｐゴシック" pitchFamily="28" charset="-128"/>
              </a:rPr>
              <a:t>Clock Domain Transfer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Oct. 2017, Wu Jinyuan, Fermilab jywu168@fnal.gov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Applications of FPGA</a:t>
            </a:r>
            <a:endParaRPr lang="en-US" dirty="0"/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692F84-99FF-4C01-B818-288FE9E73D3C}" type="slidenum">
              <a:rPr lang="en-US" smtClean="0">
                <a:latin typeface="Garamond" pitchFamily="28" charset="0"/>
                <a:ea typeface="ＭＳ Ｐゴシック" pitchFamily="28" charset="-128"/>
              </a:rPr>
              <a:pPr/>
              <a:t>40</a:t>
            </a:fld>
            <a:endParaRPr lang="en-US" smtClean="0">
              <a:latin typeface="Garamond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141466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Design Seen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Oct. 2017, Wu Jinyuan, Fermilab jywu168@fnal.gov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Applications of FPGA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0581-557D-3842-8C5B-2D26672F0498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15118"/>
            <a:ext cx="8472616" cy="392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テキスト ボックス 7"/>
          <p:cNvSpPr txBox="1"/>
          <p:nvPr/>
        </p:nvSpPr>
        <p:spPr>
          <a:xfrm>
            <a:off x="2209800" y="1143000"/>
            <a:ext cx="1624163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400 MHz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2400" y="4038600"/>
            <a:ext cx="1423788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40 MHz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4266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Oct. 2017, Wu Jinyuan, Fermilab jywu168@fnal.gov</a:t>
            </a:r>
            <a:endParaRPr lang="en-US"/>
          </a:p>
        </p:txBody>
      </p:sp>
      <p:sp>
        <p:nvSpPr>
          <p:cNvPr id="13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Applications of FPGA</a:t>
            </a:r>
            <a:endParaRPr lang="en-US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620000" cy="6096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Times New Roman" charset="0"/>
              </a:rPr>
              <a:t>Fast Clock to Slow Clock</a:t>
            </a:r>
            <a:endParaRPr lang="en-US" sz="3200" dirty="0">
              <a:latin typeface="Times New Roman" charset="0"/>
            </a:endParaRPr>
          </a:p>
        </p:txBody>
      </p:sp>
      <p:sp>
        <p:nvSpPr>
          <p:cNvPr id="40042" name="Text Box 107"/>
          <p:cNvSpPr txBox="1">
            <a:spLocks noChangeArrowheads="1"/>
          </p:cNvSpPr>
          <p:nvPr/>
        </p:nvSpPr>
        <p:spPr bwMode="auto">
          <a:xfrm>
            <a:off x="2882900" y="1009650"/>
            <a:ext cx="293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Times New Roman" charset="0"/>
              </a:rPr>
              <a:t>DV</a:t>
            </a:r>
          </a:p>
        </p:txBody>
      </p:sp>
      <p:sp>
        <p:nvSpPr>
          <p:cNvPr id="39989" name="Rectangle 54"/>
          <p:cNvSpPr>
            <a:spLocks noChangeArrowheads="1"/>
          </p:cNvSpPr>
          <p:nvPr/>
        </p:nvSpPr>
        <p:spPr bwMode="auto">
          <a:xfrm>
            <a:off x="4267200" y="1066800"/>
            <a:ext cx="304800" cy="609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91" name="AutoShape 56"/>
          <p:cNvSpPr>
            <a:spLocks noChangeArrowheads="1"/>
          </p:cNvSpPr>
          <p:nvPr/>
        </p:nvSpPr>
        <p:spPr bwMode="auto">
          <a:xfrm rot="5400000">
            <a:off x="4229100" y="1333500"/>
            <a:ext cx="152400" cy="762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005" name="Rectangle 70"/>
          <p:cNvSpPr>
            <a:spLocks noChangeArrowheads="1"/>
          </p:cNvSpPr>
          <p:nvPr/>
        </p:nvSpPr>
        <p:spPr bwMode="auto">
          <a:xfrm>
            <a:off x="2286000" y="990600"/>
            <a:ext cx="457200" cy="1143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023" name="AutoShape 88"/>
          <p:cNvSpPr>
            <a:spLocks noChangeArrowheads="1"/>
          </p:cNvSpPr>
          <p:nvPr/>
        </p:nvSpPr>
        <p:spPr bwMode="auto">
          <a:xfrm rot="5400000">
            <a:off x="2247900" y="1790700"/>
            <a:ext cx="152400" cy="762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032" name="Rectangle 97"/>
          <p:cNvSpPr>
            <a:spLocks noChangeArrowheads="1"/>
          </p:cNvSpPr>
          <p:nvPr/>
        </p:nvSpPr>
        <p:spPr bwMode="auto">
          <a:xfrm>
            <a:off x="2286000" y="2209800"/>
            <a:ext cx="457200" cy="609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034" name="AutoShape 99"/>
          <p:cNvSpPr>
            <a:spLocks noChangeArrowheads="1"/>
          </p:cNvSpPr>
          <p:nvPr/>
        </p:nvSpPr>
        <p:spPr bwMode="auto">
          <a:xfrm rot="5400000">
            <a:off x="2247900" y="2628900"/>
            <a:ext cx="152400" cy="762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043" name="Text Box 108"/>
          <p:cNvSpPr txBox="1">
            <a:spLocks noChangeArrowheads="1"/>
          </p:cNvSpPr>
          <p:nvPr/>
        </p:nvSpPr>
        <p:spPr bwMode="auto">
          <a:xfrm>
            <a:off x="2819400" y="1676400"/>
            <a:ext cx="5289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T1,T0</a:t>
            </a:r>
            <a:endParaRPr lang="en-US" sz="1600" b="1" dirty="0">
              <a:latin typeface="Times New Roman" charset="0"/>
            </a:endParaRPr>
          </a:p>
        </p:txBody>
      </p:sp>
      <p:sp>
        <p:nvSpPr>
          <p:cNvPr id="40044" name="Text Box 109"/>
          <p:cNvSpPr txBox="1">
            <a:spLocks noChangeArrowheads="1"/>
          </p:cNvSpPr>
          <p:nvPr/>
        </p:nvSpPr>
        <p:spPr bwMode="auto">
          <a:xfrm>
            <a:off x="2819400" y="2133600"/>
            <a:ext cx="249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Times New Roman" charset="0"/>
              </a:rPr>
              <a:t>TS</a:t>
            </a:r>
          </a:p>
        </p:txBody>
      </p:sp>
      <p:sp>
        <p:nvSpPr>
          <p:cNvPr id="137" name="Slide Number Placeholder 1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0581-557D-3842-8C5B-2D26672F0498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54" name="Rectangle 54"/>
          <p:cNvSpPr>
            <a:spLocks noChangeArrowheads="1"/>
          </p:cNvSpPr>
          <p:nvPr/>
        </p:nvSpPr>
        <p:spPr bwMode="auto">
          <a:xfrm>
            <a:off x="4267200" y="1752600"/>
            <a:ext cx="304800" cy="1371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AutoShape 56"/>
          <p:cNvSpPr>
            <a:spLocks noChangeArrowheads="1"/>
          </p:cNvSpPr>
          <p:nvPr/>
        </p:nvSpPr>
        <p:spPr bwMode="auto">
          <a:xfrm rot="5400000">
            <a:off x="4229100" y="2781300"/>
            <a:ext cx="152400" cy="762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60" name="Straight Connector 159"/>
          <p:cNvCxnSpPr/>
          <p:nvPr/>
        </p:nvCxnSpPr>
        <p:spPr>
          <a:xfrm>
            <a:off x="2133600" y="2667000"/>
            <a:ext cx="152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2133600" y="1828800"/>
            <a:ext cx="152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4114800" y="1371600"/>
            <a:ext cx="152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2743200" y="1219200"/>
            <a:ext cx="15240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2743200" y="1905000"/>
            <a:ext cx="15240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2743200" y="1981200"/>
            <a:ext cx="15240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2743200" y="2362200"/>
            <a:ext cx="15240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2743200" y="2438400"/>
            <a:ext cx="15240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2743200" y="2514600"/>
            <a:ext cx="15240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2743200" y="2590800"/>
            <a:ext cx="15240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4038600" y="16002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3352800" y="3048000"/>
            <a:ext cx="914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4114800" y="2819400"/>
            <a:ext cx="152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rot="5400000">
            <a:off x="2439194" y="2132806"/>
            <a:ext cx="1828006" cy="79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Text Box 107"/>
          <p:cNvSpPr txBox="1">
            <a:spLocks noChangeArrowheads="1"/>
          </p:cNvSpPr>
          <p:nvPr/>
        </p:nvSpPr>
        <p:spPr bwMode="auto">
          <a:xfrm>
            <a:off x="4267200" y="1066800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 dirty="0" smtClean="0">
                <a:latin typeface="Times New Roman" charset="0"/>
              </a:rPr>
              <a:t>S</a:t>
            </a:r>
            <a:endParaRPr lang="en-US" sz="1400" b="1" dirty="0">
              <a:latin typeface="Times New Roman" charset="0"/>
            </a:endParaRPr>
          </a:p>
        </p:txBody>
      </p:sp>
      <p:sp>
        <p:nvSpPr>
          <p:cNvPr id="185" name="Text Box 107"/>
          <p:cNvSpPr txBox="1">
            <a:spLocks noChangeArrowheads="1"/>
          </p:cNvSpPr>
          <p:nvPr/>
        </p:nvSpPr>
        <p:spPr bwMode="auto">
          <a:xfrm>
            <a:off x="4267200" y="1447800"/>
            <a:ext cx="1298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 dirty="0" smtClean="0">
                <a:latin typeface="Times New Roman" charset="0"/>
              </a:rPr>
              <a:t>R</a:t>
            </a:r>
            <a:endParaRPr lang="en-US" sz="1400" b="1" dirty="0">
              <a:latin typeface="Times New Roman" charset="0"/>
            </a:endParaRPr>
          </a:p>
        </p:txBody>
      </p:sp>
      <p:sp>
        <p:nvSpPr>
          <p:cNvPr id="186" name="Text Box 107"/>
          <p:cNvSpPr txBox="1">
            <a:spLocks noChangeArrowheads="1"/>
          </p:cNvSpPr>
          <p:nvPr/>
        </p:nvSpPr>
        <p:spPr bwMode="auto">
          <a:xfrm>
            <a:off x="4267200" y="2908756"/>
            <a:ext cx="1202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 dirty="0" smtClean="0">
                <a:latin typeface="Times New Roman" charset="0"/>
              </a:rPr>
              <a:t>E</a:t>
            </a:r>
            <a:endParaRPr lang="en-US" sz="1400" b="1" dirty="0">
              <a:latin typeface="Times New Roman" charset="0"/>
            </a:endParaRPr>
          </a:p>
        </p:txBody>
      </p:sp>
      <p:cxnSp>
        <p:nvCxnSpPr>
          <p:cNvPr id="188" name="Straight Connector 187"/>
          <p:cNvCxnSpPr/>
          <p:nvPr/>
        </p:nvCxnSpPr>
        <p:spPr>
          <a:xfrm>
            <a:off x="1905000" y="1066800"/>
            <a:ext cx="3810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1905000" y="1143000"/>
            <a:ext cx="3810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1905000" y="1219200"/>
            <a:ext cx="3810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1905000" y="1295400"/>
            <a:ext cx="3810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1905000" y="1370012"/>
            <a:ext cx="3810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1905000" y="1447800"/>
            <a:ext cx="3810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4572000" y="1905000"/>
            <a:ext cx="7620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4572000" y="1981200"/>
            <a:ext cx="7620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4572000" y="2362200"/>
            <a:ext cx="7620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4572000" y="2438400"/>
            <a:ext cx="7620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4572000" y="1219200"/>
            <a:ext cx="7620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Rectangle 54"/>
          <p:cNvSpPr>
            <a:spLocks noChangeArrowheads="1"/>
          </p:cNvSpPr>
          <p:nvPr/>
        </p:nvSpPr>
        <p:spPr bwMode="auto">
          <a:xfrm>
            <a:off x="5334000" y="1066800"/>
            <a:ext cx="304800" cy="6096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AutoShape 56"/>
          <p:cNvSpPr>
            <a:spLocks noChangeArrowheads="1"/>
          </p:cNvSpPr>
          <p:nvPr/>
        </p:nvSpPr>
        <p:spPr bwMode="auto">
          <a:xfrm rot="5400000">
            <a:off x="5295900" y="1333500"/>
            <a:ext cx="152400" cy="762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" name="Rectangle 54"/>
          <p:cNvSpPr>
            <a:spLocks noChangeArrowheads="1"/>
          </p:cNvSpPr>
          <p:nvPr/>
        </p:nvSpPr>
        <p:spPr bwMode="auto">
          <a:xfrm>
            <a:off x="5334000" y="1752600"/>
            <a:ext cx="304800" cy="13716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" name="AutoShape 56"/>
          <p:cNvSpPr>
            <a:spLocks noChangeArrowheads="1"/>
          </p:cNvSpPr>
          <p:nvPr/>
        </p:nvSpPr>
        <p:spPr bwMode="auto">
          <a:xfrm rot="5400000">
            <a:off x="5295900" y="2781300"/>
            <a:ext cx="152400" cy="762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6" name="Straight Connector 205"/>
          <p:cNvCxnSpPr/>
          <p:nvPr/>
        </p:nvCxnSpPr>
        <p:spPr>
          <a:xfrm>
            <a:off x="5181600" y="1371600"/>
            <a:ext cx="152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5181600" y="2819400"/>
            <a:ext cx="1524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4572000" y="2514600"/>
            <a:ext cx="7620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4572000" y="2590800"/>
            <a:ext cx="7620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5638800" y="1905000"/>
            <a:ext cx="7620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5638800" y="1981200"/>
            <a:ext cx="7620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5638800" y="2362200"/>
            <a:ext cx="7620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5638800" y="2438400"/>
            <a:ext cx="7620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>
            <a:off x="5638800" y="1219200"/>
            <a:ext cx="7620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>
            <a:off x="5638800" y="2514600"/>
            <a:ext cx="7620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5638800" y="2590800"/>
            <a:ext cx="7620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4" name="Text Box 108"/>
          <p:cNvSpPr txBox="1">
            <a:spLocks noChangeArrowheads="1"/>
          </p:cNvSpPr>
          <p:nvPr/>
        </p:nvSpPr>
        <p:spPr bwMode="auto">
          <a:xfrm>
            <a:off x="3810000" y="3276600"/>
            <a:ext cx="8047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400 MHz</a:t>
            </a:r>
            <a:endParaRPr lang="en-US" sz="1600" b="1" dirty="0">
              <a:latin typeface="Times New Roman" charset="0"/>
            </a:endParaRPr>
          </a:p>
        </p:txBody>
      </p:sp>
      <p:sp>
        <p:nvSpPr>
          <p:cNvPr id="225" name="Text Box 108"/>
          <p:cNvSpPr txBox="1">
            <a:spLocks noChangeArrowheads="1"/>
          </p:cNvSpPr>
          <p:nvPr/>
        </p:nvSpPr>
        <p:spPr bwMode="auto">
          <a:xfrm>
            <a:off x="4953000" y="3276600"/>
            <a:ext cx="70211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40 MHz</a:t>
            </a:r>
            <a:endParaRPr lang="en-US" sz="1600" b="1" dirty="0">
              <a:latin typeface="Times New Roman" charset="0"/>
            </a:endParaRPr>
          </a:p>
        </p:txBody>
      </p:sp>
      <p:sp>
        <p:nvSpPr>
          <p:cNvPr id="226" name="Text Box 108"/>
          <p:cNvSpPr txBox="1">
            <a:spLocks noChangeArrowheads="1"/>
          </p:cNvSpPr>
          <p:nvPr/>
        </p:nvSpPr>
        <p:spPr bwMode="auto">
          <a:xfrm>
            <a:off x="2133600" y="3276600"/>
            <a:ext cx="8047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400 MHz</a:t>
            </a:r>
            <a:endParaRPr lang="en-US" sz="1600" b="1" dirty="0">
              <a:latin typeface="Times New Roman" charset="0"/>
            </a:endParaRPr>
          </a:p>
        </p:txBody>
      </p:sp>
      <p:sp>
        <p:nvSpPr>
          <p:cNvPr id="227" name="Text Box 108"/>
          <p:cNvSpPr txBox="1">
            <a:spLocks noChangeArrowheads="1"/>
          </p:cNvSpPr>
          <p:nvPr/>
        </p:nvSpPr>
        <p:spPr bwMode="auto">
          <a:xfrm>
            <a:off x="3429000" y="1447800"/>
            <a:ext cx="5578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TSeq0</a:t>
            </a:r>
            <a:endParaRPr lang="en-US" sz="1600" b="1" dirty="0">
              <a:latin typeface="Times New Roman" charset="0"/>
            </a:endParaRPr>
          </a:p>
        </p:txBody>
      </p:sp>
      <p:cxnSp>
        <p:nvCxnSpPr>
          <p:cNvPr id="255" name="Straight Connector 254"/>
          <p:cNvCxnSpPr/>
          <p:nvPr/>
        </p:nvCxnSpPr>
        <p:spPr>
          <a:xfrm>
            <a:off x="457200" y="38862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" name="Text Box 108"/>
          <p:cNvSpPr txBox="1">
            <a:spLocks noChangeArrowheads="1"/>
          </p:cNvSpPr>
          <p:nvPr/>
        </p:nvSpPr>
        <p:spPr bwMode="auto">
          <a:xfrm>
            <a:off x="533400" y="3639979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0</a:t>
            </a:r>
            <a:endParaRPr lang="en-US" sz="1600" b="1" dirty="0">
              <a:latin typeface="Times New Roman" charset="0"/>
            </a:endParaRPr>
          </a:p>
        </p:txBody>
      </p:sp>
      <p:cxnSp>
        <p:nvCxnSpPr>
          <p:cNvPr id="259" name="Straight Connector 258"/>
          <p:cNvCxnSpPr/>
          <p:nvPr/>
        </p:nvCxnSpPr>
        <p:spPr>
          <a:xfrm rot="16200000" flipH="1">
            <a:off x="6096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 rot="5400000" flipH="1" flipV="1">
            <a:off x="6096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1" name="Text Box 108"/>
          <p:cNvSpPr txBox="1">
            <a:spLocks noChangeArrowheads="1"/>
          </p:cNvSpPr>
          <p:nvPr/>
        </p:nvSpPr>
        <p:spPr bwMode="auto">
          <a:xfrm>
            <a:off x="76200" y="3657600"/>
            <a:ext cx="2500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TS</a:t>
            </a:r>
            <a:endParaRPr lang="en-US" sz="1600" b="1" dirty="0">
              <a:latin typeface="Times New Roman" charset="0"/>
            </a:endParaRPr>
          </a:p>
        </p:txBody>
      </p:sp>
      <p:cxnSp>
        <p:nvCxnSpPr>
          <p:cNvPr id="364" name="Straight Connector 363"/>
          <p:cNvCxnSpPr/>
          <p:nvPr/>
        </p:nvCxnSpPr>
        <p:spPr>
          <a:xfrm>
            <a:off x="457200" y="36576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/>
          <p:cNvCxnSpPr/>
          <p:nvPr/>
        </p:nvCxnSpPr>
        <p:spPr>
          <a:xfrm>
            <a:off x="762000" y="38862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6" name="Text Box 108"/>
          <p:cNvSpPr txBox="1">
            <a:spLocks noChangeArrowheads="1"/>
          </p:cNvSpPr>
          <p:nvPr/>
        </p:nvSpPr>
        <p:spPr bwMode="auto">
          <a:xfrm>
            <a:off x="838200" y="3639979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1</a:t>
            </a:r>
            <a:endParaRPr lang="en-US" sz="1600" b="1" dirty="0">
              <a:latin typeface="Times New Roman" charset="0"/>
            </a:endParaRPr>
          </a:p>
        </p:txBody>
      </p:sp>
      <p:cxnSp>
        <p:nvCxnSpPr>
          <p:cNvPr id="367" name="Straight Connector 366"/>
          <p:cNvCxnSpPr/>
          <p:nvPr/>
        </p:nvCxnSpPr>
        <p:spPr>
          <a:xfrm rot="16200000" flipH="1">
            <a:off x="9144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/>
          <p:cNvCxnSpPr/>
          <p:nvPr/>
        </p:nvCxnSpPr>
        <p:spPr>
          <a:xfrm rot="5400000" flipH="1" flipV="1">
            <a:off x="9144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Connector 368"/>
          <p:cNvCxnSpPr/>
          <p:nvPr/>
        </p:nvCxnSpPr>
        <p:spPr>
          <a:xfrm>
            <a:off x="762000" y="36576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/>
          <p:cNvCxnSpPr/>
          <p:nvPr/>
        </p:nvCxnSpPr>
        <p:spPr>
          <a:xfrm>
            <a:off x="1066800" y="38862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1" name="Text Box 108"/>
          <p:cNvSpPr txBox="1">
            <a:spLocks noChangeArrowheads="1"/>
          </p:cNvSpPr>
          <p:nvPr/>
        </p:nvSpPr>
        <p:spPr bwMode="auto">
          <a:xfrm>
            <a:off x="1143000" y="3639979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2</a:t>
            </a:r>
            <a:endParaRPr lang="en-US" sz="1600" b="1" dirty="0">
              <a:latin typeface="Times New Roman" charset="0"/>
            </a:endParaRPr>
          </a:p>
        </p:txBody>
      </p:sp>
      <p:cxnSp>
        <p:nvCxnSpPr>
          <p:cNvPr id="372" name="Straight Connector 371"/>
          <p:cNvCxnSpPr/>
          <p:nvPr/>
        </p:nvCxnSpPr>
        <p:spPr>
          <a:xfrm rot="16200000" flipH="1">
            <a:off x="12192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/>
          <p:cNvCxnSpPr/>
          <p:nvPr/>
        </p:nvCxnSpPr>
        <p:spPr>
          <a:xfrm rot="5400000" flipH="1" flipV="1">
            <a:off x="12192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/>
          <p:cNvCxnSpPr/>
          <p:nvPr/>
        </p:nvCxnSpPr>
        <p:spPr>
          <a:xfrm>
            <a:off x="1066800" y="36576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/>
          <p:cNvCxnSpPr/>
          <p:nvPr/>
        </p:nvCxnSpPr>
        <p:spPr>
          <a:xfrm>
            <a:off x="1371600" y="38862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6" name="Text Box 108"/>
          <p:cNvSpPr txBox="1">
            <a:spLocks noChangeArrowheads="1"/>
          </p:cNvSpPr>
          <p:nvPr/>
        </p:nvSpPr>
        <p:spPr bwMode="auto">
          <a:xfrm>
            <a:off x="1447800" y="3639979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3</a:t>
            </a:r>
            <a:endParaRPr lang="en-US" sz="1600" b="1" dirty="0">
              <a:latin typeface="Times New Roman" charset="0"/>
            </a:endParaRPr>
          </a:p>
        </p:txBody>
      </p:sp>
      <p:cxnSp>
        <p:nvCxnSpPr>
          <p:cNvPr id="377" name="Straight Connector 376"/>
          <p:cNvCxnSpPr/>
          <p:nvPr/>
        </p:nvCxnSpPr>
        <p:spPr>
          <a:xfrm rot="16200000" flipH="1">
            <a:off x="15240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/>
          <p:cNvCxnSpPr/>
          <p:nvPr/>
        </p:nvCxnSpPr>
        <p:spPr>
          <a:xfrm rot="5400000" flipH="1" flipV="1">
            <a:off x="15240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/>
          <p:cNvCxnSpPr/>
          <p:nvPr/>
        </p:nvCxnSpPr>
        <p:spPr>
          <a:xfrm>
            <a:off x="1371600" y="36576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/>
          <p:cNvCxnSpPr/>
          <p:nvPr/>
        </p:nvCxnSpPr>
        <p:spPr>
          <a:xfrm>
            <a:off x="1676400" y="38862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1" name="Text Box 108"/>
          <p:cNvSpPr txBox="1">
            <a:spLocks noChangeArrowheads="1"/>
          </p:cNvSpPr>
          <p:nvPr/>
        </p:nvSpPr>
        <p:spPr bwMode="auto">
          <a:xfrm>
            <a:off x="1752600" y="3639979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4</a:t>
            </a:r>
            <a:endParaRPr lang="en-US" sz="1600" b="1" dirty="0">
              <a:latin typeface="Times New Roman" charset="0"/>
            </a:endParaRPr>
          </a:p>
        </p:txBody>
      </p:sp>
      <p:cxnSp>
        <p:nvCxnSpPr>
          <p:cNvPr id="382" name="Straight Connector 381"/>
          <p:cNvCxnSpPr/>
          <p:nvPr/>
        </p:nvCxnSpPr>
        <p:spPr>
          <a:xfrm rot="16200000" flipH="1">
            <a:off x="18288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 rot="5400000" flipH="1" flipV="1">
            <a:off x="18288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/>
          <p:cNvCxnSpPr/>
          <p:nvPr/>
        </p:nvCxnSpPr>
        <p:spPr>
          <a:xfrm>
            <a:off x="1676400" y="36576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/>
          <p:cNvCxnSpPr/>
          <p:nvPr/>
        </p:nvCxnSpPr>
        <p:spPr>
          <a:xfrm>
            <a:off x="1981200" y="38862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6" name="Text Box 108"/>
          <p:cNvSpPr txBox="1">
            <a:spLocks noChangeArrowheads="1"/>
          </p:cNvSpPr>
          <p:nvPr/>
        </p:nvSpPr>
        <p:spPr bwMode="auto">
          <a:xfrm>
            <a:off x="2057400" y="3639979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5</a:t>
            </a:r>
            <a:endParaRPr lang="en-US" sz="1600" b="1" dirty="0">
              <a:latin typeface="Times New Roman" charset="0"/>
            </a:endParaRPr>
          </a:p>
        </p:txBody>
      </p:sp>
      <p:cxnSp>
        <p:nvCxnSpPr>
          <p:cNvPr id="387" name="Straight Connector 386"/>
          <p:cNvCxnSpPr/>
          <p:nvPr/>
        </p:nvCxnSpPr>
        <p:spPr>
          <a:xfrm rot="16200000" flipH="1">
            <a:off x="21336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/>
        </p:nvCxnSpPr>
        <p:spPr>
          <a:xfrm rot="5400000" flipH="1" flipV="1">
            <a:off x="21336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/>
        </p:nvCxnSpPr>
        <p:spPr>
          <a:xfrm>
            <a:off x="1981200" y="36576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/>
          <p:cNvCxnSpPr/>
          <p:nvPr/>
        </p:nvCxnSpPr>
        <p:spPr>
          <a:xfrm>
            <a:off x="2286000" y="38862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1" name="Text Box 108"/>
          <p:cNvSpPr txBox="1">
            <a:spLocks noChangeArrowheads="1"/>
          </p:cNvSpPr>
          <p:nvPr/>
        </p:nvSpPr>
        <p:spPr bwMode="auto">
          <a:xfrm>
            <a:off x="2362200" y="3639979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6</a:t>
            </a:r>
            <a:endParaRPr lang="en-US" sz="1600" b="1" dirty="0">
              <a:latin typeface="Times New Roman" charset="0"/>
            </a:endParaRPr>
          </a:p>
        </p:txBody>
      </p:sp>
      <p:cxnSp>
        <p:nvCxnSpPr>
          <p:cNvPr id="392" name="Straight Connector 391"/>
          <p:cNvCxnSpPr/>
          <p:nvPr/>
        </p:nvCxnSpPr>
        <p:spPr>
          <a:xfrm rot="16200000" flipH="1">
            <a:off x="24384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/>
          <p:cNvCxnSpPr/>
          <p:nvPr/>
        </p:nvCxnSpPr>
        <p:spPr>
          <a:xfrm rot="5400000" flipH="1" flipV="1">
            <a:off x="24384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/>
          <p:cNvCxnSpPr/>
          <p:nvPr/>
        </p:nvCxnSpPr>
        <p:spPr>
          <a:xfrm>
            <a:off x="2286000" y="36576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394"/>
          <p:cNvCxnSpPr/>
          <p:nvPr/>
        </p:nvCxnSpPr>
        <p:spPr>
          <a:xfrm>
            <a:off x="2590800" y="38862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6" name="Text Box 108"/>
          <p:cNvSpPr txBox="1">
            <a:spLocks noChangeArrowheads="1"/>
          </p:cNvSpPr>
          <p:nvPr/>
        </p:nvSpPr>
        <p:spPr bwMode="auto">
          <a:xfrm>
            <a:off x="2667000" y="3639979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7</a:t>
            </a:r>
            <a:endParaRPr lang="en-US" sz="1600" b="1" dirty="0">
              <a:latin typeface="Times New Roman" charset="0"/>
            </a:endParaRPr>
          </a:p>
        </p:txBody>
      </p:sp>
      <p:cxnSp>
        <p:nvCxnSpPr>
          <p:cNvPr id="397" name="Straight Connector 396"/>
          <p:cNvCxnSpPr/>
          <p:nvPr/>
        </p:nvCxnSpPr>
        <p:spPr>
          <a:xfrm rot="16200000" flipH="1">
            <a:off x="27432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/>
          <p:cNvCxnSpPr/>
          <p:nvPr/>
        </p:nvCxnSpPr>
        <p:spPr>
          <a:xfrm rot="5400000" flipH="1" flipV="1">
            <a:off x="27432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/>
          <p:nvPr/>
        </p:nvCxnSpPr>
        <p:spPr>
          <a:xfrm>
            <a:off x="2590800" y="36576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/>
          <p:cNvCxnSpPr/>
          <p:nvPr/>
        </p:nvCxnSpPr>
        <p:spPr>
          <a:xfrm>
            <a:off x="2895600" y="38862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1" name="Text Box 108"/>
          <p:cNvSpPr txBox="1">
            <a:spLocks noChangeArrowheads="1"/>
          </p:cNvSpPr>
          <p:nvPr/>
        </p:nvSpPr>
        <p:spPr bwMode="auto">
          <a:xfrm>
            <a:off x="2971800" y="3639979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8</a:t>
            </a:r>
            <a:endParaRPr lang="en-US" sz="1600" b="1" dirty="0">
              <a:latin typeface="Times New Roman" charset="0"/>
            </a:endParaRPr>
          </a:p>
        </p:txBody>
      </p:sp>
      <p:cxnSp>
        <p:nvCxnSpPr>
          <p:cNvPr id="442" name="Straight Connector 441"/>
          <p:cNvCxnSpPr/>
          <p:nvPr/>
        </p:nvCxnSpPr>
        <p:spPr>
          <a:xfrm rot="16200000" flipH="1">
            <a:off x="30480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/>
          <p:cNvCxnSpPr/>
          <p:nvPr/>
        </p:nvCxnSpPr>
        <p:spPr>
          <a:xfrm rot="5400000" flipH="1" flipV="1">
            <a:off x="30480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/>
          <p:cNvCxnSpPr/>
          <p:nvPr/>
        </p:nvCxnSpPr>
        <p:spPr>
          <a:xfrm>
            <a:off x="2895600" y="36576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444"/>
          <p:cNvCxnSpPr/>
          <p:nvPr/>
        </p:nvCxnSpPr>
        <p:spPr>
          <a:xfrm>
            <a:off x="3200400" y="38862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6" name="Text Box 108"/>
          <p:cNvSpPr txBox="1">
            <a:spLocks noChangeArrowheads="1"/>
          </p:cNvSpPr>
          <p:nvPr/>
        </p:nvSpPr>
        <p:spPr bwMode="auto">
          <a:xfrm>
            <a:off x="3276600" y="3639979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9</a:t>
            </a:r>
            <a:endParaRPr lang="en-US" sz="1600" b="1" dirty="0">
              <a:latin typeface="Times New Roman" charset="0"/>
            </a:endParaRPr>
          </a:p>
        </p:txBody>
      </p:sp>
      <p:cxnSp>
        <p:nvCxnSpPr>
          <p:cNvPr id="447" name="Straight Connector 446"/>
          <p:cNvCxnSpPr/>
          <p:nvPr/>
        </p:nvCxnSpPr>
        <p:spPr>
          <a:xfrm rot="16200000" flipH="1">
            <a:off x="33528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/>
          <p:cNvCxnSpPr/>
          <p:nvPr/>
        </p:nvCxnSpPr>
        <p:spPr>
          <a:xfrm rot="5400000" flipH="1" flipV="1">
            <a:off x="33528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/>
          <p:cNvCxnSpPr/>
          <p:nvPr/>
        </p:nvCxnSpPr>
        <p:spPr>
          <a:xfrm>
            <a:off x="3200400" y="36576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/>
          <p:cNvCxnSpPr/>
          <p:nvPr/>
        </p:nvCxnSpPr>
        <p:spPr>
          <a:xfrm>
            <a:off x="3505200" y="38862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1" name="Text Box 108"/>
          <p:cNvSpPr txBox="1">
            <a:spLocks noChangeArrowheads="1"/>
          </p:cNvSpPr>
          <p:nvPr/>
        </p:nvSpPr>
        <p:spPr bwMode="auto">
          <a:xfrm>
            <a:off x="3581400" y="3639979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0</a:t>
            </a:r>
            <a:endParaRPr lang="en-US" sz="1600" b="1" dirty="0">
              <a:latin typeface="Times New Roman" charset="0"/>
            </a:endParaRPr>
          </a:p>
        </p:txBody>
      </p:sp>
      <p:cxnSp>
        <p:nvCxnSpPr>
          <p:cNvPr id="452" name="Straight Connector 451"/>
          <p:cNvCxnSpPr/>
          <p:nvPr/>
        </p:nvCxnSpPr>
        <p:spPr>
          <a:xfrm rot="16200000" flipH="1">
            <a:off x="36576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/>
          <p:cNvCxnSpPr/>
          <p:nvPr/>
        </p:nvCxnSpPr>
        <p:spPr>
          <a:xfrm rot="5400000" flipH="1" flipV="1">
            <a:off x="36576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/>
          <p:cNvCxnSpPr/>
          <p:nvPr/>
        </p:nvCxnSpPr>
        <p:spPr>
          <a:xfrm>
            <a:off x="3505200" y="36576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Connector 454"/>
          <p:cNvCxnSpPr/>
          <p:nvPr/>
        </p:nvCxnSpPr>
        <p:spPr>
          <a:xfrm>
            <a:off x="3810000" y="38862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6" name="Text Box 108"/>
          <p:cNvSpPr txBox="1">
            <a:spLocks noChangeArrowheads="1"/>
          </p:cNvSpPr>
          <p:nvPr/>
        </p:nvSpPr>
        <p:spPr bwMode="auto">
          <a:xfrm>
            <a:off x="3886200" y="3639979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1</a:t>
            </a:r>
            <a:endParaRPr lang="en-US" sz="1600" b="1" dirty="0">
              <a:latin typeface="Times New Roman" charset="0"/>
            </a:endParaRPr>
          </a:p>
        </p:txBody>
      </p:sp>
      <p:cxnSp>
        <p:nvCxnSpPr>
          <p:cNvPr id="457" name="Straight Connector 456"/>
          <p:cNvCxnSpPr/>
          <p:nvPr/>
        </p:nvCxnSpPr>
        <p:spPr>
          <a:xfrm rot="16200000" flipH="1">
            <a:off x="39624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Connector 457"/>
          <p:cNvCxnSpPr/>
          <p:nvPr/>
        </p:nvCxnSpPr>
        <p:spPr>
          <a:xfrm rot="5400000" flipH="1" flipV="1">
            <a:off x="39624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Connector 458"/>
          <p:cNvCxnSpPr/>
          <p:nvPr/>
        </p:nvCxnSpPr>
        <p:spPr>
          <a:xfrm>
            <a:off x="3810000" y="36576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Connector 459"/>
          <p:cNvCxnSpPr/>
          <p:nvPr/>
        </p:nvCxnSpPr>
        <p:spPr>
          <a:xfrm>
            <a:off x="4114800" y="38862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1" name="Text Box 108"/>
          <p:cNvSpPr txBox="1">
            <a:spLocks noChangeArrowheads="1"/>
          </p:cNvSpPr>
          <p:nvPr/>
        </p:nvSpPr>
        <p:spPr bwMode="auto">
          <a:xfrm>
            <a:off x="4191000" y="3639979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2</a:t>
            </a:r>
            <a:endParaRPr lang="en-US" sz="1600" b="1" dirty="0">
              <a:latin typeface="Times New Roman" charset="0"/>
            </a:endParaRPr>
          </a:p>
        </p:txBody>
      </p:sp>
      <p:cxnSp>
        <p:nvCxnSpPr>
          <p:cNvPr id="462" name="Straight Connector 461"/>
          <p:cNvCxnSpPr/>
          <p:nvPr/>
        </p:nvCxnSpPr>
        <p:spPr>
          <a:xfrm rot="16200000" flipH="1">
            <a:off x="42672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3" name="Straight Connector 462"/>
          <p:cNvCxnSpPr/>
          <p:nvPr/>
        </p:nvCxnSpPr>
        <p:spPr>
          <a:xfrm rot="5400000" flipH="1" flipV="1">
            <a:off x="42672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Connector 463"/>
          <p:cNvCxnSpPr/>
          <p:nvPr/>
        </p:nvCxnSpPr>
        <p:spPr>
          <a:xfrm>
            <a:off x="4114800" y="36576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464"/>
          <p:cNvCxnSpPr/>
          <p:nvPr/>
        </p:nvCxnSpPr>
        <p:spPr>
          <a:xfrm>
            <a:off x="4419600" y="38862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6" name="Text Box 108"/>
          <p:cNvSpPr txBox="1">
            <a:spLocks noChangeArrowheads="1"/>
          </p:cNvSpPr>
          <p:nvPr/>
        </p:nvSpPr>
        <p:spPr bwMode="auto">
          <a:xfrm>
            <a:off x="4495800" y="3639979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3</a:t>
            </a:r>
            <a:endParaRPr lang="en-US" sz="1600" b="1" dirty="0">
              <a:latin typeface="Times New Roman" charset="0"/>
            </a:endParaRPr>
          </a:p>
        </p:txBody>
      </p:sp>
      <p:cxnSp>
        <p:nvCxnSpPr>
          <p:cNvPr id="467" name="Straight Connector 466"/>
          <p:cNvCxnSpPr/>
          <p:nvPr/>
        </p:nvCxnSpPr>
        <p:spPr>
          <a:xfrm rot="16200000" flipH="1">
            <a:off x="45720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/>
          <p:cNvCxnSpPr/>
          <p:nvPr/>
        </p:nvCxnSpPr>
        <p:spPr>
          <a:xfrm rot="5400000" flipH="1" flipV="1">
            <a:off x="45720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/>
          <p:cNvCxnSpPr/>
          <p:nvPr/>
        </p:nvCxnSpPr>
        <p:spPr>
          <a:xfrm>
            <a:off x="4419600" y="36576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0" name="Straight Connector 469"/>
          <p:cNvCxnSpPr/>
          <p:nvPr/>
        </p:nvCxnSpPr>
        <p:spPr>
          <a:xfrm>
            <a:off x="4724400" y="38862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" name="Text Box 108"/>
          <p:cNvSpPr txBox="1">
            <a:spLocks noChangeArrowheads="1"/>
          </p:cNvSpPr>
          <p:nvPr/>
        </p:nvSpPr>
        <p:spPr bwMode="auto">
          <a:xfrm>
            <a:off x="4800600" y="3639979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4</a:t>
            </a:r>
            <a:endParaRPr lang="en-US" sz="1600" b="1" dirty="0">
              <a:latin typeface="Times New Roman" charset="0"/>
            </a:endParaRPr>
          </a:p>
        </p:txBody>
      </p:sp>
      <p:cxnSp>
        <p:nvCxnSpPr>
          <p:cNvPr id="472" name="Straight Connector 471"/>
          <p:cNvCxnSpPr/>
          <p:nvPr/>
        </p:nvCxnSpPr>
        <p:spPr>
          <a:xfrm rot="16200000" flipH="1">
            <a:off x="48768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Connector 472"/>
          <p:cNvCxnSpPr/>
          <p:nvPr/>
        </p:nvCxnSpPr>
        <p:spPr>
          <a:xfrm rot="5400000" flipH="1" flipV="1">
            <a:off x="48768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Straight Connector 473"/>
          <p:cNvCxnSpPr/>
          <p:nvPr/>
        </p:nvCxnSpPr>
        <p:spPr>
          <a:xfrm>
            <a:off x="4724400" y="36576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Connector 474"/>
          <p:cNvCxnSpPr/>
          <p:nvPr/>
        </p:nvCxnSpPr>
        <p:spPr>
          <a:xfrm>
            <a:off x="5029200" y="38862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6" name="Text Box 108"/>
          <p:cNvSpPr txBox="1">
            <a:spLocks noChangeArrowheads="1"/>
          </p:cNvSpPr>
          <p:nvPr/>
        </p:nvSpPr>
        <p:spPr bwMode="auto">
          <a:xfrm>
            <a:off x="5105400" y="3639979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5</a:t>
            </a:r>
            <a:endParaRPr lang="en-US" sz="1600" b="1" dirty="0">
              <a:latin typeface="Times New Roman" charset="0"/>
            </a:endParaRPr>
          </a:p>
        </p:txBody>
      </p:sp>
      <p:cxnSp>
        <p:nvCxnSpPr>
          <p:cNvPr id="477" name="Straight Connector 476"/>
          <p:cNvCxnSpPr/>
          <p:nvPr/>
        </p:nvCxnSpPr>
        <p:spPr>
          <a:xfrm rot="16200000" flipH="1">
            <a:off x="51816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Connector 477"/>
          <p:cNvCxnSpPr/>
          <p:nvPr/>
        </p:nvCxnSpPr>
        <p:spPr>
          <a:xfrm rot="5400000" flipH="1" flipV="1">
            <a:off x="51816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/>
          <p:cNvCxnSpPr/>
          <p:nvPr/>
        </p:nvCxnSpPr>
        <p:spPr>
          <a:xfrm>
            <a:off x="5029200" y="36576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/>
          <p:cNvCxnSpPr/>
          <p:nvPr/>
        </p:nvCxnSpPr>
        <p:spPr>
          <a:xfrm>
            <a:off x="5334000" y="38862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" name="Text Box 108"/>
          <p:cNvSpPr txBox="1">
            <a:spLocks noChangeArrowheads="1"/>
          </p:cNvSpPr>
          <p:nvPr/>
        </p:nvSpPr>
        <p:spPr bwMode="auto">
          <a:xfrm>
            <a:off x="5410200" y="3639979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6</a:t>
            </a:r>
            <a:endParaRPr lang="en-US" sz="1600" b="1" dirty="0">
              <a:latin typeface="Times New Roman" charset="0"/>
            </a:endParaRPr>
          </a:p>
        </p:txBody>
      </p:sp>
      <p:cxnSp>
        <p:nvCxnSpPr>
          <p:cNvPr id="482" name="Straight Connector 481"/>
          <p:cNvCxnSpPr/>
          <p:nvPr/>
        </p:nvCxnSpPr>
        <p:spPr>
          <a:xfrm rot="16200000" flipH="1">
            <a:off x="54864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3" name="Straight Connector 482"/>
          <p:cNvCxnSpPr/>
          <p:nvPr/>
        </p:nvCxnSpPr>
        <p:spPr>
          <a:xfrm rot="5400000" flipH="1" flipV="1">
            <a:off x="54864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Connector 483"/>
          <p:cNvCxnSpPr/>
          <p:nvPr/>
        </p:nvCxnSpPr>
        <p:spPr>
          <a:xfrm>
            <a:off x="5334000" y="36576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Connector 484"/>
          <p:cNvCxnSpPr/>
          <p:nvPr/>
        </p:nvCxnSpPr>
        <p:spPr>
          <a:xfrm>
            <a:off x="5638800" y="38862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6" name="Text Box 108"/>
          <p:cNvSpPr txBox="1">
            <a:spLocks noChangeArrowheads="1"/>
          </p:cNvSpPr>
          <p:nvPr/>
        </p:nvSpPr>
        <p:spPr bwMode="auto">
          <a:xfrm>
            <a:off x="5715000" y="3639979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7</a:t>
            </a:r>
            <a:endParaRPr lang="en-US" sz="1600" b="1" dirty="0">
              <a:latin typeface="Times New Roman" charset="0"/>
            </a:endParaRPr>
          </a:p>
        </p:txBody>
      </p:sp>
      <p:cxnSp>
        <p:nvCxnSpPr>
          <p:cNvPr id="487" name="Straight Connector 486"/>
          <p:cNvCxnSpPr/>
          <p:nvPr/>
        </p:nvCxnSpPr>
        <p:spPr>
          <a:xfrm rot="16200000" flipH="1">
            <a:off x="57912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8" name="Straight Connector 487"/>
          <p:cNvCxnSpPr/>
          <p:nvPr/>
        </p:nvCxnSpPr>
        <p:spPr>
          <a:xfrm rot="5400000" flipH="1" flipV="1">
            <a:off x="57912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9" name="Straight Connector 488"/>
          <p:cNvCxnSpPr/>
          <p:nvPr/>
        </p:nvCxnSpPr>
        <p:spPr>
          <a:xfrm>
            <a:off x="5638800" y="36576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0" name="Straight Connector 489"/>
          <p:cNvCxnSpPr/>
          <p:nvPr/>
        </p:nvCxnSpPr>
        <p:spPr>
          <a:xfrm>
            <a:off x="5943600" y="38862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1" name="Text Box 108"/>
          <p:cNvSpPr txBox="1">
            <a:spLocks noChangeArrowheads="1"/>
          </p:cNvSpPr>
          <p:nvPr/>
        </p:nvSpPr>
        <p:spPr bwMode="auto">
          <a:xfrm>
            <a:off x="6019800" y="3639979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8</a:t>
            </a:r>
            <a:endParaRPr lang="en-US" sz="1600" b="1" dirty="0">
              <a:latin typeface="Times New Roman" charset="0"/>
            </a:endParaRPr>
          </a:p>
        </p:txBody>
      </p:sp>
      <p:cxnSp>
        <p:nvCxnSpPr>
          <p:cNvPr id="492" name="Straight Connector 491"/>
          <p:cNvCxnSpPr/>
          <p:nvPr/>
        </p:nvCxnSpPr>
        <p:spPr>
          <a:xfrm rot="16200000" flipH="1">
            <a:off x="60960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3" name="Straight Connector 492"/>
          <p:cNvCxnSpPr/>
          <p:nvPr/>
        </p:nvCxnSpPr>
        <p:spPr>
          <a:xfrm rot="5400000" flipH="1" flipV="1">
            <a:off x="60960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4" name="Straight Connector 493"/>
          <p:cNvCxnSpPr/>
          <p:nvPr/>
        </p:nvCxnSpPr>
        <p:spPr>
          <a:xfrm>
            <a:off x="5943600" y="36576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5" name="Straight Connector 494"/>
          <p:cNvCxnSpPr/>
          <p:nvPr/>
        </p:nvCxnSpPr>
        <p:spPr>
          <a:xfrm>
            <a:off x="6248400" y="38862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6" name="Text Box 108"/>
          <p:cNvSpPr txBox="1">
            <a:spLocks noChangeArrowheads="1"/>
          </p:cNvSpPr>
          <p:nvPr/>
        </p:nvSpPr>
        <p:spPr bwMode="auto">
          <a:xfrm>
            <a:off x="6324600" y="3639979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9</a:t>
            </a:r>
            <a:endParaRPr lang="en-US" sz="1600" b="1" dirty="0">
              <a:latin typeface="Times New Roman" charset="0"/>
            </a:endParaRPr>
          </a:p>
        </p:txBody>
      </p:sp>
      <p:cxnSp>
        <p:nvCxnSpPr>
          <p:cNvPr id="497" name="Straight Connector 496"/>
          <p:cNvCxnSpPr/>
          <p:nvPr/>
        </p:nvCxnSpPr>
        <p:spPr>
          <a:xfrm rot="16200000" flipH="1">
            <a:off x="64008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8" name="Straight Connector 497"/>
          <p:cNvCxnSpPr/>
          <p:nvPr/>
        </p:nvCxnSpPr>
        <p:spPr>
          <a:xfrm rot="5400000" flipH="1" flipV="1">
            <a:off x="64008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9" name="Straight Connector 498"/>
          <p:cNvCxnSpPr/>
          <p:nvPr/>
        </p:nvCxnSpPr>
        <p:spPr>
          <a:xfrm>
            <a:off x="6248400" y="36576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0" name="Straight Connector 499"/>
          <p:cNvCxnSpPr/>
          <p:nvPr/>
        </p:nvCxnSpPr>
        <p:spPr>
          <a:xfrm>
            <a:off x="6553200" y="38862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1" name="Text Box 108"/>
          <p:cNvSpPr txBox="1">
            <a:spLocks noChangeArrowheads="1"/>
          </p:cNvSpPr>
          <p:nvPr/>
        </p:nvSpPr>
        <p:spPr bwMode="auto">
          <a:xfrm>
            <a:off x="6629400" y="3639979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0</a:t>
            </a:r>
            <a:endParaRPr lang="en-US" sz="1600" b="1" dirty="0">
              <a:latin typeface="Times New Roman" charset="0"/>
            </a:endParaRPr>
          </a:p>
        </p:txBody>
      </p:sp>
      <p:cxnSp>
        <p:nvCxnSpPr>
          <p:cNvPr id="502" name="Straight Connector 501"/>
          <p:cNvCxnSpPr/>
          <p:nvPr/>
        </p:nvCxnSpPr>
        <p:spPr>
          <a:xfrm rot="16200000" flipH="1">
            <a:off x="67056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Connector 502"/>
          <p:cNvCxnSpPr/>
          <p:nvPr/>
        </p:nvCxnSpPr>
        <p:spPr>
          <a:xfrm rot="5400000" flipH="1" flipV="1">
            <a:off x="67056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/>
          <p:cNvCxnSpPr/>
          <p:nvPr/>
        </p:nvCxnSpPr>
        <p:spPr>
          <a:xfrm>
            <a:off x="6553200" y="36576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/>
          <p:cNvCxnSpPr/>
          <p:nvPr/>
        </p:nvCxnSpPr>
        <p:spPr>
          <a:xfrm>
            <a:off x="6858000" y="38862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6" name="Text Box 108"/>
          <p:cNvSpPr txBox="1">
            <a:spLocks noChangeArrowheads="1"/>
          </p:cNvSpPr>
          <p:nvPr/>
        </p:nvSpPr>
        <p:spPr bwMode="auto">
          <a:xfrm>
            <a:off x="6934200" y="3639979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1</a:t>
            </a:r>
            <a:endParaRPr lang="en-US" sz="1600" b="1" dirty="0">
              <a:latin typeface="Times New Roman" charset="0"/>
            </a:endParaRPr>
          </a:p>
        </p:txBody>
      </p:sp>
      <p:cxnSp>
        <p:nvCxnSpPr>
          <p:cNvPr id="507" name="Straight Connector 506"/>
          <p:cNvCxnSpPr/>
          <p:nvPr/>
        </p:nvCxnSpPr>
        <p:spPr>
          <a:xfrm rot="16200000" flipH="1">
            <a:off x="70104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8" name="Straight Connector 507"/>
          <p:cNvCxnSpPr/>
          <p:nvPr/>
        </p:nvCxnSpPr>
        <p:spPr>
          <a:xfrm rot="5400000" flipH="1" flipV="1">
            <a:off x="70104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/>
          <p:cNvCxnSpPr/>
          <p:nvPr/>
        </p:nvCxnSpPr>
        <p:spPr>
          <a:xfrm>
            <a:off x="6858000" y="36576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/>
          <p:cNvCxnSpPr/>
          <p:nvPr/>
        </p:nvCxnSpPr>
        <p:spPr>
          <a:xfrm>
            <a:off x="7162800" y="38862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1" name="Text Box 108"/>
          <p:cNvSpPr txBox="1">
            <a:spLocks noChangeArrowheads="1"/>
          </p:cNvSpPr>
          <p:nvPr/>
        </p:nvSpPr>
        <p:spPr bwMode="auto">
          <a:xfrm>
            <a:off x="7239000" y="3639979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2</a:t>
            </a:r>
            <a:endParaRPr lang="en-US" sz="1600" b="1" dirty="0">
              <a:latin typeface="Times New Roman" charset="0"/>
            </a:endParaRPr>
          </a:p>
        </p:txBody>
      </p:sp>
      <p:cxnSp>
        <p:nvCxnSpPr>
          <p:cNvPr id="512" name="Straight Connector 511"/>
          <p:cNvCxnSpPr/>
          <p:nvPr/>
        </p:nvCxnSpPr>
        <p:spPr>
          <a:xfrm rot="16200000" flipH="1">
            <a:off x="73152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3" name="Straight Connector 512"/>
          <p:cNvCxnSpPr/>
          <p:nvPr/>
        </p:nvCxnSpPr>
        <p:spPr>
          <a:xfrm rot="5400000" flipH="1" flipV="1">
            <a:off x="73152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/>
          <p:cNvCxnSpPr/>
          <p:nvPr/>
        </p:nvCxnSpPr>
        <p:spPr>
          <a:xfrm>
            <a:off x="7162800" y="36576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Connector 514"/>
          <p:cNvCxnSpPr/>
          <p:nvPr/>
        </p:nvCxnSpPr>
        <p:spPr>
          <a:xfrm>
            <a:off x="7467600" y="38862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6" name="Text Box 108"/>
          <p:cNvSpPr txBox="1">
            <a:spLocks noChangeArrowheads="1"/>
          </p:cNvSpPr>
          <p:nvPr/>
        </p:nvSpPr>
        <p:spPr bwMode="auto">
          <a:xfrm>
            <a:off x="7543800" y="3639979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3</a:t>
            </a:r>
            <a:endParaRPr lang="en-US" sz="1600" b="1" dirty="0">
              <a:latin typeface="Times New Roman" charset="0"/>
            </a:endParaRPr>
          </a:p>
        </p:txBody>
      </p:sp>
      <p:cxnSp>
        <p:nvCxnSpPr>
          <p:cNvPr id="517" name="Straight Connector 516"/>
          <p:cNvCxnSpPr/>
          <p:nvPr/>
        </p:nvCxnSpPr>
        <p:spPr>
          <a:xfrm rot="16200000" flipH="1">
            <a:off x="76200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8" name="Straight Connector 517"/>
          <p:cNvCxnSpPr/>
          <p:nvPr/>
        </p:nvCxnSpPr>
        <p:spPr>
          <a:xfrm rot="5400000" flipH="1" flipV="1">
            <a:off x="76200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/>
          <p:cNvCxnSpPr/>
          <p:nvPr/>
        </p:nvCxnSpPr>
        <p:spPr>
          <a:xfrm>
            <a:off x="7467600" y="36576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Connector 519"/>
          <p:cNvCxnSpPr/>
          <p:nvPr/>
        </p:nvCxnSpPr>
        <p:spPr>
          <a:xfrm>
            <a:off x="7772400" y="38862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1" name="Text Box 108"/>
          <p:cNvSpPr txBox="1">
            <a:spLocks noChangeArrowheads="1"/>
          </p:cNvSpPr>
          <p:nvPr/>
        </p:nvSpPr>
        <p:spPr bwMode="auto">
          <a:xfrm>
            <a:off x="7848600" y="3639979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4</a:t>
            </a:r>
            <a:endParaRPr lang="en-US" sz="1600" b="1" dirty="0">
              <a:latin typeface="Times New Roman" charset="0"/>
            </a:endParaRPr>
          </a:p>
        </p:txBody>
      </p:sp>
      <p:cxnSp>
        <p:nvCxnSpPr>
          <p:cNvPr id="522" name="Straight Connector 521"/>
          <p:cNvCxnSpPr/>
          <p:nvPr/>
        </p:nvCxnSpPr>
        <p:spPr>
          <a:xfrm rot="16200000" flipH="1">
            <a:off x="79248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Connector 522"/>
          <p:cNvCxnSpPr/>
          <p:nvPr/>
        </p:nvCxnSpPr>
        <p:spPr>
          <a:xfrm rot="5400000" flipH="1" flipV="1">
            <a:off x="79248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4" name="Straight Connector 523"/>
          <p:cNvCxnSpPr/>
          <p:nvPr/>
        </p:nvCxnSpPr>
        <p:spPr>
          <a:xfrm>
            <a:off x="7772400" y="36576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6" name="Straight Connector 525"/>
          <p:cNvCxnSpPr/>
          <p:nvPr/>
        </p:nvCxnSpPr>
        <p:spPr>
          <a:xfrm rot="5400000">
            <a:off x="2438797" y="4876403"/>
            <a:ext cx="2590800" cy="79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8" name="Text Box 108"/>
          <p:cNvSpPr txBox="1">
            <a:spLocks noChangeArrowheads="1"/>
          </p:cNvSpPr>
          <p:nvPr/>
        </p:nvSpPr>
        <p:spPr bwMode="auto">
          <a:xfrm>
            <a:off x="914400" y="3962400"/>
            <a:ext cx="5289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T1,T0</a:t>
            </a:r>
            <a:endParaRPr lang="en-US" sz="1600" b="1" dirty="0">
              <a:latin typeface="Times New Roman" charset="0"/>
            </a:endParaRPr>
          </a:p>
        </p:txBody>
      </p:sp>
      <p:cxnSp>
        <p:nvCxnSpPr>
          <p:cNvPr id="529" name="Straight Connector 528"/>
          <p:cNvCxnSpPr/>
          <p:nvPr/>
        </p:nvCxnSpPr>
        <p:spPr>
          <a:xfrm rot="16200000" flipH="1">
            <a:off x="1524000" y="40386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0" name="Straight Connector 529"/>
          <p:cNvCxnSpPr/>
          <p:nvPr/>
        </p:nvCxnSpPr>
        <p:spPr>
          <a:xfrm rot="5400000" flipH="1" flipV="1">
            <a:off x="1524000" y="40386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1" name="Straight Connector 530"/>
          <p:cNvCxnSpPr/>
          <p:nvPr/>
        </p:nvCxnSpPr>
        <p:spPr>
          <a:xfrm>
            <a:off x="1676400" y="41910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2" name="Text Box 108"/>
          <p:cNvSpPr txBox="1">
            <a:spLocks noChangeArrowheads="1"/>
          </p:cNvSpPr>
          <p:nvPr/>
        </p:nvSpPr>
        <p:spPr bwMode="auto">
          <a:xfrm>
            <a:off x="1752600" y="3944779"/>
            <a:ext cx="1362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T</a:t>
            </a:r>
            <a:endParaRPr lang="en-US" sz="1600" b="1" dirty="0">
              <a:latin typeface="Times New Roman" charset="0"/>
            </a:endParaRPr>
          </a:p>
        </p:txBody>
      </p:sp>
      <p:cxnSp>
        <p:nvCxnSpPr>
          <p:cNvPr id="533" name="Straight Connector 532"/>
          <p:cNvCxnSpPr/>
          <p:nvPr/>
        </p:nvCxnSpPr>
        <p:spPr>
          <a:xfrm rot="16200000" flipH="1">
            <a:off x="1828800" y="40386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Connector 533"/>
          <p:cNvCxnSpPr/>
          <p:nvPr/>
        </p:nvCxnSpPr>
        <p:spPr>
          <a:xfrm rot="5400000" flipH="1" flipV="1">
            <a:off x="1828800" y="40386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Connector 534"/>
          <p:cNvCxnSpPr/>
          <p:nvPr/>
        </p:nvCxnSpPr>
        <p:spPr>
          <a:xfrm>
            <a:off x="1676400" y="39624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6" name="Straight Connector 535"/>
          <p:cNvCxnSpPr/>
          <p:nvPr/>
        </p:nvCxnSpPr>
        <p:spPr>
          <a:xfrm>
            <a:off x="1371600" y="44958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7" name="Straight Connector 536"/>
          <p:cNvCxnSpPr/>
          <p:nvPr/>
        </p:nvCxnSpPr>
        <p:spPr>
          <a:xfrm rot="5400000" flipH="1" flipV="1">
            <a:off x="1524000" y="43434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Connector 537"/>
          <p:cNvCxnSpPr/>
          <p:nvPr/>
        </p:nvCxnSpPr>
        <p:spPr>
          <a:xfrm rot="16200000" flipH="1">
            <a:off x="1828800" y="43434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/>
          <p:cNvCxnSpPr/>
          <p:nvPr/>
        </p:nvCxnSpPr>
        <p:spPr>
          <a:xfrm>
            <a:off x="1676400" y="42672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Connector 539"/>
          <p:cNvCxnSpPr/>
          <p:nvPr/>
        </p:nvCxnSpPr>
        <p:spPr>
          <a:xfrm>
            <a:off x="1981200" y="44958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1" name="Text Box 108"/>
          <p:cNvSpPr txBox="1">
            <a:spLocks noChangeArrowheads="1"/>
          </p:cNvSpPr>
          <p:nvPr/>
        </p:nvSpPr>
        <p:spPr bwMode="auto">
          <a:xfrm>
            <a:off x="990600" y="4267200"/>
            <a:ext cx="2949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DV</a:t>
            </a:r>
            <a:endParaRPr lang="en-US" sz="1600" b="1" dirty="0">
              <a:latin typeface="Times New Roman" charset="0"/>
            </a:endParaRPr>
          </a:p>
        </p:txBody>
      </p:sp>
      <p:cxnSp>
        <p:nvCxnSpPr>
          <p:cNvPr id="542" name="Straight Connector 541"/>
          <p:cNvCxnSpPr/>
          <p:nvPr/>
        </p:nvCxnSpPr>
        <p:spPr>
          <a:xfrm rot="16200000" flipH="1">
            <a:off x="3048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/>
          <p:cNvCxnSpPr/>
          <p:nvPr/>
        </p:nvCxnSpPr>
        <p:spPr>
          <a:xfrm rot="5400000" flipH="1" flipV="1">
            <a:off x="304800" y="3733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4" name="Straight Connector 543"/>
          <p:cNvCxnSpPr/>
          <p:nvPr/>
        </p:nvCxnSpPr>
        <p:spPr>
          <a:xfrm>
            <a:off x="3200400" y="54102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5" name="Straight Connector 544"/>
          <p:cNvCxnSpPr/>
          <p:nvPr/>
        </p:nvCxnSpPr>
        <p:spPr>
          <a:xfrm rot="5400000" flipH="1" flipV="1">
            <a:off x="3352800" y="5257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6" name="Straight Connector 545"/>
          <p:cNvCxnSpPr/>
          <p:nvPr/>
        </p:nvCxnSpPr>
        <p:spPr>
          <a:xfrm rot="16200000" flipH="1">
            <a:off x="3657600" y="5257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7" name="Straight Connector 546"/>
          <p:cNvCxnSpPr/>
          <p:nvPr/>
        </p:nvCxnSpPr>
        <p:spPr>
          <a:xfrm>
            <a:off x="3505200" y="51816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8" name="Straight Connector 547"/>
          <p:cNvCxnSpPr/>
          <p:nvPr/>
        </p:nvCxnSpPr>
        <p:spPr>
          <a:xfrm>
            <a:off x="3810000" y="54102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9" name="Text Box 108"/>
          <p:cNvSpPr txBox="1">
            <a:spLocks noChangeArrowheads="1"/>
          </p:cNvSpPr>
          <p:nvPr/>
        </p:nvSpPr>
        <p:spPr bwMode="auto">
          <a:xfrm>
            <a:off x="2590800" y="5181600"/>
            <a:ext cx="5578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TSeq0</a:t>
            </a:r>
            <a:endParaRPr lang="en-US" sz="1600" b="1" dirty="0">
              <a:latin typeface="Times New Roman" charset="0"/>
            </a:endParaRPr>
          </a:p>
        </p:txBody>
      </p:sp>
      <p:sp>
        <p:nvSpPr>
          <p:cNvPr id="550" name="Text Box 109"/>
          <p:cNvSpPr txBox="1">
            <a:spLocks noChangeArrowheads="1"/>
          </p:cNvSpPr>
          <p:nvPr/>
        </p:nvSpPr>
        <p:spPr bwMode="auto">
          <a:xfrm>
            <a:off x="4648200" y="2057400"/>
            <a:ext cx="2965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TQ</a:t>
            </a:r>
            <a:endParaRPr lang="en-US" sz="1600" b="1" dirty="0">
              <a:latin typeface="Times New Roman" charset="0"/>
            </a:endParaRPr>
          </a:p>
        </p:txBody>
      </p:sp>
      <p:sp>
        <p:nvSpPr>
          <p:cNvPr id="551" name="Text Box 109"/>
          <p:cNvSpPr txBox="1">
            <a:spLocks noChangeArrowheads="1"/>
          </p:cNvSpPr>
          <p:nvPr/>
        </p:nvSpPr>
        <p:spPr bwMode="auto">
          <a:xfrm>
            <a:off x="5715000" y="2057400"/>
            <a:ext cx="3991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T2Q</a:t>
            </a:r>
            <a:endParaRPr lang="en-US" sz="1600" b="1" dirty="0">
              <a:latin typeface="Times New Roman" charset="0"/>
            </a:endParaRPr>
          </a:p>
        </p:txBody>
      </p:sp>
      <p:sp>
        <p:nvSpPr>
          <p:cNvPr id="552" name="Text Box 109"/>
          <p:cNvSpPr txBox="1">
            <a:spLocks noChangeArrowheads="1"/>
          </p:cNvSpPr>
          <p:nvPr/>
        </p:nvSpPr>
        <p:spPr bwMode="auto">
          <a:xfrm>
            <a:off x="4648200" y="914400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DVQ</a:t>
            </a:r>
            <a:endParaRPr lang="en-US" sz="1600" b="1" dirty="0">
              <a:latin typeface="Times New Roman" charset="0"/>
            </a:endParaRPr>
          </a:p>
        </p:txBody>
      </p:sp>
      <p:sp>
        <p:nvSpPr>
          <p:cNvPr id="553" name="Text Box 109"/>
          <p:cNvSpPr txBox="1">
            <a:spLocks noChangeArrowheads="1"/>
          </p:cNvSpPr>
          <p:nvPr/>
        </p:nvSpPr>
        <p:spPr bwMode="auto">
          <a:xfrm>
            <a:off x="5715000" y="914400"/>
            <a:ext cx="5578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DV2Q</a:t>
            </a:r>
            <a:endParaRPr lang="en-US" sz="1600" b="1" dirty="0">
              <a:latin typeface="Times New Roman" charset="0"/>
            </a:endParaRPr>
          </a:p>
        </p:txBody>
      </p:sp>
      <p:cxnSp>
        <p:nvCxnSpPr>
          <p:cNvPr id="554" name="Straight Connector 553"/>
          <p:cNvCxnSpPr/>
          <p:nvPr/>
        </p:nvCxnSpPr>
        <p:spPr>
          <a:xfrm rot="16200000" flipH="1">
            <a:off x="1828800" y="46482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5" name="Straight Connector 554"/>
          <p:cNvCxnSpPr/>
          <p:nvPr/>
        </p:nvCxnSpPr>
        <p:spPr>
          <a:xfrm rot="5400000" flipH="1" flipV="1">
            <a:off x="1828800" y="46482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7" name="Text Box 108"/>
          <p:cNvSpPr txBox="1">
            <a:spLocks noChangeArrowheads="1"/>
          </p:cNvSpPr>
          <p:nvPr/>
        </p:nvSpPr>
        <p:spPr bwMode="auto">
          <a:xfrm>
            <a:off x="2362200" y="4572000"/>
            <a:ext cx="42800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(4,T)</a:t>
            </a:r>
            <a:endParaRPr lang="en-US" sz="1600" b="1" dirty="0">
              <a:latin typeface="Times New Roman" charset="0"/>
            </a:endParaRPr>
          </a:p>
        </p:txBody>
      </p:sp>
      <p:cxnSp>
        <p:nvCxnSpPr>
          <p:cNvPr id="558" name="Straight Connector 557"/>
          <p:cNvCxnSpPr/>
          <p:nvPr/>
        </p:nvCxnSpPr>
        <p:spPr>
          <a:xfrm rot="16200000" flipH="1">
            <a:off x="3657600" y="46482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9" name="Straight Connector 558"/>
          <p:cNvCxnSpPr/>
          <p:nvPr/>
        </p:nvCxnSpPr>
        <p:spPr>
          <a:xfrm rot="5400000" flipH="1" flipV="1">
            <a:off x="3657600" y="46482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0" name="Straight Connector 559"/>
          <p:cNvCxnSpPr/>
          <p:nvPr/>
        </p:nvCxnSpPr>
        <p:spPr>
          <a:xfrm>
            <a:off x="1981200" y="4572000"/>
            <a:ext cx="1752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2" name="Straight Connector 561"/>
          <p:cNvCxnSpPr/>
          <p:nvPr/>
        </p:nvCxnSpPr>
        <p:spPr>
          <a:xfrm>
            <a:off x="1981200" y="4802188"/>
            <a:ext cx="1752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3" name="Straight Connector 562"/>
          <p:cNvCxnSpPr/>
          <p:nvPr/>
        </p:nvCxnSpPr>
        <p:spPr>
          <a:xfrm rot="5400000" flipH="1" flipV="1">
            <a:off x="1828800" y="49530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4" name="Straight Connector 563"/>
          <p:cNvCxnSpPr/>
          <p:nvPr/>
        </p:nvCxnSpPr>
        <p:spPr>
          <a:xfrm rot="16200000" flipH="1">
            <a:off x="3657600" y="49530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5" name="Straight Connector 564"/>
          <p:cNvCxnSpPr/>
          <p:nvPr/>
        </p:nvCxnSpPr>
        <p:spPr>
          <a:xfrm>
            <a:off x="1981200" y="4876800"/>
            <a:ext cx="1752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6" name="Straight Connector 565"/>
          <p:cNvCxnSpPr/>
          <p:nvPr/>
        </p:nvCxnSpPr>
        <p:spPr>
          <a:xfrm>
            <a:off x="1676400" y="51054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7" name="Straight Connector 566"/>
          <p:cNvCxnSpPr/>
          <p:nvPr/>
        </p:nvCxnSpPr>
        <p:spPr>
          <a:xfrm>
            <a:off x="3810000" y="51054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8" name="Straight Connector 567"/>
          <p:cNvCxnSpPr/>
          <p:nvPr/>
        </p:nvCxnSpPr>
        <p:spPr>
          <a:xfrm rot="16200000" flipH="1">
            <a:off x="3657600" y="5557836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Connector 568"/>
          <p:cNvCxnSpPr/>
          <p:nvPr/>
        </p:nvCxnSpPr>
        <p:spPr>
          <a:xfrm rot="5400000" flipH="1" flipV="1">
            <a:off x="3657600" y="5557836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0" name="Straight Connector 569"/>
          <p:cNvCxnSpPr/>
          <p:nvPr/>
        </p:nvCxnSpPr>
        <p:spPr>
          <a:xfrm rot="16200000" flipH="1">
            <a:off x="6705600" y="5559424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1" name="Straight Connector 570"/>
          <p:cNvCxnSpPr/>
          <p:nvPr/>
        </p:nvCxnSpPr>
        <p:spPr>
          <a:xfrm rot="5400000" flipH="1" flipV="1">
            <a:off x="6705600" y="5559424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2" name="Straight Connector 571"/>
          <p:cNvCxnSpPr/>
          <p:nvPr/>
        </p:nvCxnSpPr>
        <p:spPr>
          <a:xfrm>
            <a:off x="3810000" y="5481636"/>
            <a:ext cx="2971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4" name="Straight Connector 573"/>
          <p:cNvCxnSpPr/>
          <p:nvPr/>
        </p:nvCxnSpPr>
        <p:spPr>
          <a:xfrm rot="5400000" flipH="1" flipV="1">
            <a:off x="3657600" y="5864224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5" name="Straight Connector 574"/>
          <p:cNvCxnSpPr/>
          <p:nvPr/>
        </p:nvCxnSpPr>
        <p:spPr>
          <a:xfrm rot="16200000" flipH="1">
            <a:off x="6705600" y="5865812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7" name="Straight Connector 576"/>
          <p:cNvCxnSpPr/>
          <p:nvPr/>
        </p:nvCxnSpPr>
        <p:spPr>
          <a:xfrm>
            <a:off x="6858000" y="6018212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0" name="Straight Connector 579"/>
          <p:cNvCxnSpPr/>
          <p:nvPr/>
        </p:nvCxnSpPr>
        <p:spPr>
          <a:xfrm rot="5400000">
            <a:off x="-609203" y="4876403"/>
            <a:ext cx="2590800" cy="79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1" name="Straight Connector 580"/>
          <p:cNvCxnSpPr/>
          <p:nvPr/>
        </p:nvCxnSpPr>
        <p:spPr>
          <a:xfrm rot="5400000">
            <a:off x="5486797" y="4876403"/>
            <a:ext cx="2590800" cy="79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3" name="Straight Connector 582"/>
          <p:cNvCxnSpPr/>
          <p:nvPr/>
        </p:nvCxnSpPr>
        <p:spPr>
          <a:xfrm>
            <a:off x="3810000" y="5711824"/>
            <a:ext cx="2971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4" name="Straight Connector 583"/>
          <p:cNvCxnSpPr/>
          <p:nvPr/>
        </p:nvCxnSpPr>
        <p:spPr>
          <a:xfrm>
            <a:off x="3810000" y="5788024"/>
            <a:ext cx="2971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5" name="Straight Connector 584"/>
          <p:cNvCxnSpPr/>
          <p:nvPr/>
        </p:nvCxnSpPr>
        <p:spPr>
          <a:xfrm>
            <a:off x="3505200" y="6016624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7" name="Text Box 108"/>
          <p:cNvSpPr txBox="1">
            <a:spLocks noChangeArrowheads="1"/>
          </p:cNvSpPr>
          <p:nvPr/>
        </p:nvSpPr>
        <p:spPr bwMode="auto">
          <a:xfrm>
            <a:off x="1447800" y="4572000"/>
            <a:ext cx="2965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TQ</a:t>
            </a:r>
            <a:endParaRPr lang="en-US" sz="1600" b="1" dirty="0">
              <a:latin typeface="Times New Roman" charset="0"/>
            </a:endParaRPr>
          </a:p>
        </p:txBody>
      </p:sp>
      <p:sp>
        <p:nvSpPr>
          <p:cNvPr id="588" name="Text Box 108"/>
          <p:cNvSpPr txBox="1">
            <a:spLocks noChangeArrowheads="1"/>
          </p:cNvSpPr>
          <p:nvPr/>
        </p:nvSpPr>
        <p:spPr bwMode="auto">
          <a:xfrm>
            <a:off x="4982198" y="5465603"/>
            <a:ext cx="42800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(4,T)</a:t>
            </a:r>
            <a:endParaRPr lang="en-US" sz="1600" b="1" dirty="0">
              <a:latin typeface="Times New Roman" charset="0"/>
            </a:endParaRPr>
          </a:p>
        </p:txBody>
      </p:sp>
      <p:sp>
        <p:nvSpPr>
          <p:cNvPr id="589" name="Text Box 108"/>
          <p:cNvSpPr txBox="1">
            <a:spLocks noChangeArrowheads="1"/>
          </p:cNvSpPr>
          <p:nvPr/>
        </p:nvSpPr>
        <p:spPr bwMode="auto">
          <a:xfrm>
            <a:off x="1219200" y="4876800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DVQ</a:t>
            </a:r>
            <a:endParaRPr lang="en-US" sz="1600" b="1" dirty="0">
              <a:latin typeface="Times New Roman" charset="0"/>
            </a:endParaRPr>
          </a:p>
        </p:txBody>
      </p:sp>
      <p:cxnSp>
        <p:nvCxnSpPr>
          <p:cNvPr id="590" name="Straight Connector 589"/>
          <p:cNvCxnSpPr/>
          <p:nvPr/>
        </p:nvCxnSpPr>
        <p:spPr>
          <a:xfrm>
            <a:off x="6172200" y="54102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1" name="Straight Connector 590"/>
          <p:cNvCxnSpPr/>
          <p:nvPr/>
        </p:nvCxnSpPr>
        <p:spPr>
          <a:xfrm rot="5400000" flipH="1" flipV="1">
            <a:off x="6324600" y="5257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2" name="Straight Connector 591"/>
          <p:cNvCxnSpPr/>
          <p:nvPr/>
        </p:nvCxnSpPr>
        <p:spPr>
          <a:xfrm rot="16200000" flipH="1">
            <a:off x="6629400" y="5257800"/>
            <a:ext cx="22860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3" name="Straight Connector 592"/>
          <p:cNvCxnSpPr/>
          <p:nvPr/>
        </p:nvCxnSpPr>
        <p:spPr>
          <a:xfrm>
            <a:off x="6477000" y="51816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4" name="Straight Connector 593"/>
          <p:cNvCxnSpPr/>
          <p:nvPr/>
        </p:nvCxnSpPr>
        <p:spPr>
          <a:xfrm>
            <a:off x="6781800" y="54102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5" name="Text Box 108"/>
          <p:cNvSpPr txBox="1">
            <a:spLocks noChangeArrowheads="1"/>
          </p:cNvSpPr>
          <p:nvPr/>
        </p:nvSpPr>
        <p:spPr bwMode="auto">
          <a:xfrm>
            <a:off x="5562600" y="5181600"/>
            <a:ext cx="5578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TSeq0</a:t>
            </a:r>
            <a:endParaRPr lang="en-US" sz="1600" b="1" dirty="0">
              <a:latin typeface="Times New Roman" charset="0"/>
            </a:endParaRPr>
          </a:p>
        </p:txBody>
      </p:sp>
      <p:sp>
        <p:nvSpPr>
          <p:cNvPr id="596" name="Text Box 108"/>
          <p:cNvSpPr txBox="1">
            <a:spLocks noChangeArrowheads="1"/>
          </p:cNvSpPr>
          <p:nvPr/>
        </p:nvSpPr>
        <p:spPr bwMode="auto">
          <a:xfrm>
            <a:off x="3200400" y="5486400"/>
            <a:ext cx="3991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T2Q</a:t>
            </a:r>
            <a:endParaRPr lang="en-US" sz="1600" b="1" dirty="0">
              <a:latin typeface="Times New Roman" charset="0"/>
            </a:endParaRPr>
          </a:p>
        </p:txBody>
      </p:sp>
      <p:sp>
        <p:nvSpPr>
          <p:cNvPr id="597" name="Text Box 108"/>
          <p:cNvSpPr txBox="1">
            <a:spLocks noChangeArrowheads="1"/>
          </p:cNvSpPr>
          <p:nvPr/>
        </p:nvSpPr>
        <p:spPr bwMode="auto">
          <a:xfrm>
            <a:off x="2971800" y="5791200"/>
            <a:ext cx="5578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DV2Q</a:t>
            </a:r>
            <a:endParaRPr lang="en-US" sz="1600" b="1" dirty="0">
              <a:latin typeface="Times New Roman" charset="0"/>
            </a:endParaRPr>
          </a:p>
        </p:txBody>
      </p:sp>
      <p:sp>
        <p:nvSpPr>
          <p:cNvPr id="598" name="Text Box 107"/>
          <p:cNvSpPr txBox="1">
            <a:spLocks noChangeArrowheads="1"/>
          </p:cNvSpPr>
          <p:nvPr/>
        </p:nvSpPr>
        <p:spPr bwMode="auto">
          <a:xfrm>
            <a:off x="6858000" y="1219200"/>
            <a:ext cx="13481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S=1, R=X; Q=1</a:t>
            </a:r>
            <a:endParaRPr lang="en-US" sz="1600" b="1" dirty="0">
              <a:latin typeface="Times New Roman" charset="0"/>
            </a:endParaRPr>
          </a:p>
        </p:txBody>
      </p:sp>
      <p:sp>
        <p:nvSpPr>
          <p:cNvPr id="599" name="Text Box 107"/>
          <p:cNvSpPr txBox="1">
            <a:spLocks noChangeArrowheads="1"/>
          </p:cNvSpPr>
          <p:nvPr/>
        </p:nvSpPr>
        <p:spPr bwMode="auto">
          <a:xfrm>
            <a:off x="6858000" y="1828800"/>
            <a:ext cx="13032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S=0, R=1; Q=0</a:t>
            </a:r>
            <a:endParaRPr lang="en-US" sz="1600" b="1" dirty="0">
              <a:latin typeface="Times New Roman" charset="0"/>
            </a:endParaRPr>
          </a:p>
        </p:txBody>
      </p:sp>
      <p:sp>
        <p:nvSpPr>
          <p:cNvPr id="600" name="Text Box 107"/>
          <p:cNvSpPr txBox="1">
            <a:spLocks noChangeArrowheads="1"/>
          </p:cNvSpPr>
          <p:nvPr/>
        </p:nvSpPr>
        <p:spPr bwMode="auto">
          <a:xfrm>
            <a:off x="6858000" y="1524000"/>
            <a:ext cx="20742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S=0, R=0; Q unchanged</a:t>
            </a:r>
            <a:endParaRPr lang="en-US" sz="1600" b="1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9459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ea typeface="ＭＳ Ｐゴシック" pitchFamily="28" charset="-128"/>
              </a:rPr>
              <a:t>Is this a good design?</a:t>
            </a:r>
            <a:br>
              <a:rPr lang="en-US" cap="none" dirty="0" smtClean="0">
                <a:ea typeface="ＭＳ Ｐゴシック" pitchFamily="28" charset="-128"/>
              </a:rPr>
            </a:br>
            <a:r>
              <a:rPr lang="en-US" cap="none" dirty="0" smtClean="0">
                <a:ea typeface="ＭＳ Ｐゴシック" pitchFamily="28" charset="-128"/>
              </a:rPr>
              <a:t>Timing Uncertainty Confinement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Oct. 2017, Wu Jinyuan, Fermilab jywu168@fnal.gov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Applications of FPGA</a:t>
            </a:r>
            <a:endParaRPr lang="en-US" dirty="0"/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692F84-99FF-4C01-B818-288FE9E73D3C}" type="slidenum">
              <a:rPr lang="en-US" smtClean="0">
                <a:latin typeface="Garamond" pitchFamily="28" charset="0"/>
                <a:ea typeface="ＭＳ Ｐゴシック" pitchFamily="28" charset="-128"/>
              </a:rPr>
              <a:pPr/>
              <a:t>43</a:t>
            </a:fld>
            <a:endParaRPr lang="en-US" smtClean="0">
              <a:latin typeface="Garamond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35177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Oct. 2017, Wu Jinyuan, Fermilab jywu168@fnal.gov</a:t>
            </a:r>
            <a:endParaRPr lang="en-US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Applications of FPGA</a:t>
            </a:r>
            <a:endParaRPr lang="en-US"/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20DA7DE-2EAF-4C57-9B39-6DE5DF74EDF5}" type="slidenum">
              <a:rPr lang="en-US" altLang="en-US">
                <a:latin typeface="Garamond" panose="02020404030301010803" pitchFamily="18" charset="0"/>
              </a:rPr>
              <a:pPr eaLnBrk="1" hangingPunct="1"/>
              <a:t>44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Pipeline in FPGA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9462" name="Rectangle 23"/>
          <p:cNvSpPr>
            <a:spLocks noChangeArrowheads="1"/>
          </p:cNvSpPr>
          <p:nvPr/>
        </p:nvSpPr>
        <p:spPr bwMode="auto">
          <a:xfrm>
            <a:off x="533400" y="3962400"/>
            <a:ext cx="7467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</a:pPr>
            <a:r>
              <a:rPr lang="zh-CN" altLang="en-US" sz="3200" dirty="0" smtClean="0">
                <a:solidFill>
                  <a:srgbClr val="0070C0"/>
                </a:solidFill>
                <a:latin typeface="Songti TC" charset="-120"/>
                <a:ea typeface="Songti TC" charset="-120"/>
                <a:cs typeface="Songti TC" charset="-120"/>
              </a:rPr>
              <a:t>尽量不用</a:t>
            </a:r>
            <a:r>
              <a:rPr lang="en-US" altLang="zh-CN" sz="3200" dirty="0" smtClean="0">
                <a:solidFill>
                  <a:srgbClr val="0070C0"/>
                </a:solidFill>
                <a:latin typeface="Songti TC" charset="-120"/>
                <a:ea typeface="Songti TC" charset="-120"/>
                <a:cs typeface="Songti TC" charset="-120"/>
              </a:rPr>
              <a:t>PRN</a:t>
            </a:r>
            <a:r>
              <a:rPr lang="zh-CN" altLang="en-US" sz="3200" dirty="0" smtClean="0">
                <a:solidFill>
                  <a:srgbClr val="0070C0"/>
                </a:solidFill>
                <a:latin typeface="Songti TC" charset="-120"/>
                <a:ea typeface="Songti TC" charset="-120"/>
                <a:cs typeface="Songti TC" charset="-120"/>
              </a:rPr>
              <a:t>和</a:t>
            </a:r>
            <a:r>
              <a:rPr lang="en-US" altLang="zh-CN" sz="3200" dirty="0" smtClean="0">
                <a:solidFill>
                  <a:srgbClr val="0070C0"/>
                </a:solidFill>
                <a:latin typeface="Songti TC" charset="-120"/>
                <a:ea typeface="Songti TC" charset="-120"/>
                <a:cs typeface="Songti TC" charset="-120"/>
              </a:rPr>
              <a:t>CLRN</a:t>
            </a:r>
            <a:r>
              <a:rPr lang="zh-CN" altLang="en-US" sz="3200" dirty="0" smtClean="0">
                <a:solidFill>
                  <a:srgbClr val="0070C0"/>
                </a:solidFill>
                <a:latin typeface="Songti TC" charset="-120"/>
                <a:ea typeface="Songti TC" charset="-120"/>
                <a:cs typeface="Songti TC" charset="-120"/>
              </a:rPr>
              <a:t>口</a:t>
            </a:r>
            <a:r>
              <a:rPr lang="zh-CN" altLang="en-US" sz="3200" dirty="0">
                <a:solidFill>
                  <a:srgbClr val="0070C0"/>
                </a:solidFill>
                <a:latin typeface="Songti TC" charset="-120"/>
                <a:ea typeface="Songti TC" charset="-120"/>
                <a:cs typeface="Songti TC" charset="-120"/>
              </a:rPr>
              <a:t>。</a:t>
            </a:r>
            <a:endParaRPr lang="en-US" altLang="en-US" sz="3200" dirty="0" smtClean="0">
              <a:solidFill>
                <a:srgbClr val="0070C0"/>
              </a:solidFill>
              <a:latin typeface="Songti TC" charset="-120"/>
              <a:ea typeface="Songti TC" charset="-120"/>
              <a:cs typeface="Songti TC" charset="-120"/>
            </a:endParaRPr>
          </a:p>
          <a:p>
            <a:pPr marL="457200" indent="-457200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</a:pPr>
            <a:r>
              <a:rPr lang="zh-CN" altLang="en-US" sz="3200" dirty="0" smtClean="0">
                <a:solidFill>
                  <a:srgbClr val="0070C0"/>
                </a:solidFill>
                <a:latin typeface="Songti TC" charset="-120"/>
                <a:ea typeface="Songti TC" charset="-120"/>
                <a:cs typeface="Songti TC" charset="-120"/>
              </a:rPr>
              <a:t>外来信号进</a:t>
            </a:r>
            <a:r>
              <a:rPr lang="en-US" altLang="zh-CN" sz="3200" dirty="0" smtClean="0">
                <a:solidFill>
                  <a:srgbClr val="0070C0"/>
                </a:solidFill>
                <a:latin typeface="Songti TC" charset="-120"/>
                <a:ea typeface="Songti TC" charset="-120"/>
                <a:cs typeface="Songti TC" charset="-120"/>
              </a:rPr>
              <a:t>D</a:t>
            </a:r>
            <a:r>
              <a:rPr lang="zh-CN" altLang="en-US" sz="3200" dirty="0" smtClean="0">
                <a:solidFill>
                  <a:srgbClr val="0070C0"/>
                </a:solidFill>
                <a:latin typeface="Songti TC" charset="-120"/>
                <a:ea typeface="Songti TC" charset="-120"/>
                <a:cs typeface="Songti TC" charset="-120"/>
              </a:rPr>
              <a:t>口，系统时钟进</a:t>
            </a:r>
            <a:r>
              <a:rPr lang="en-US" altLang="zh-CN" sz="3200" dirty="0" smtClean="0">
                <a:solidFill>
                  <a:srgbClr val="0070C0"/>
                </a:solidFill>
                <a:latin typeface="Songti TC" charset="-120"/>
                <a:ea typeface="Songti TC" charset="-120"/>
                <a:cs typeface="Songti TC" charset="-120"/>
              </a:rPr>
              <a:t>CK</a:t>
            </a:r>
            <a:r>
              <a:rPr lang="zh-CN" altLang="en-US" sz="3200" dirty="0" smtClean="0">
                <a:solidFill>
                  <a:srgbClr val="0070C0"/>
                </a:solidFill>
                <a:latin typeface="Songti TC" charset="-120"/>
                <a:ea typeface="Songti TC" charset="-120"/>
                <a:cs typeface="Songti TC" charset="-120"/>
              </a:rPr>
              <a:t>口，</a:t>
            </a:r>
            <a:r>
              <a:rPr lang="zh-CN" altLang="en-US" sz="3200" b="1" u="sng" dirty="0" smtClean="0">
                <a:solidFill>
                  <a:srgbClr val="FF0000"/>
                </a:solidFill>
                <a:latin typeface="Songti TC" charset="-120"/>
                <a:ea typeface="Songti TC" charset="-120"/>
                <a:cs typeface="Songti TC" charset="-120"/>
              </a:rPr>
              <a:t>尽量不要调换</a:t>
            </a:r>
            <a:r>
              <a:rPr lang="zh-CN" altLang="en-US" sz="3200" dirty="0" smtClean="0">
                <a:solidFill>
                  <a:srgbClr val="0070C0"/>
                </a:solidFill>
                <a:latin typeface="Songti TC" charset="-120"/>
                <a:ea typeface="Songti TC" charset="-120"/>
                <a:cs typeface="Songti TC" charset="-120"/>
              </a:rPr>
              <a:t>。</a:t>
            </a:r>
            <a:endParaRPr lang="en-US" altLang="en-US" sz="3200" dirty="0">
              <a:solidFill>
                <a:srgbClr val="0070C0"/>
              </a:solidFill>
              <a:latin typeface="Songti TC" charset="-120"/>
              <a:ea typeface="Songti TC" charset="-120"/>
              <a:cs typeface="Songti TC" charset="-12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69723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47200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/>
              <a:t>Oct. 2017, Wu Jinyuan, Fermilab jywu168@fnal.gov</a:t>
            </a:r>
            <a:endParaRPr lang="en-US" smtClean="0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Applications of FPGA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CABCB9-5F16-4B88-8B49-E694F7000843}" type="slidenum">
              <a:rPr lang="en-US"/>
              <a:pPr/>
              <a:t>45</a:t>
            </a:fld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7010400" y="990600"/>
            <a:ext cx="1981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0513" indent="-290513" eaLnBrk="0" hangingPunct="0">
              <a:spcBef>
                <a:spcPct val="20000"/>
              </a:spcBef>
              <a:buClr>
                <a:srgbClr val="254061"/>
              </a:buClr>
              <a:buSzPct val="60000"/>
            </a:pPr>
            <a:r>
              <a:rPr lang="en-US" dirty="0" smtClean="0">
                <a:solidFill>
                  <a:srgbClr val="7030A0"/>
                </a:solidFill>
                <a:latin typeface="Calibri" charset="0"/>
              </a:rPr>
              <a:t>Feeding CMP output to CK port of the register causes unnecessary challenges due to unconfined timing uncertainty:</a:t>
            </a:r>
          </a:p>
          <a:p>
            <a:pPr marL="290513" indent="-290513" eaLnBrk="0" hangingPunct="0">
              <a:spcBef>
                <a:spcPct val="20000"/>
              </a:spcBef>
              <a:buClr>
                <a:srgbClr val="254061"/>
              </a:buClr>
              <a:buSzPct val="60000"/>
              <a:buFont typeface="Wingdings" charset="2"/>
              <a:buChar char="q"/>
            </a:pPr>
            <a:r>
              <a:rPr lang="en-US" dirty="0" smtClean="0">
                <a:solidFill>
                  <a:srgbClr val="C00000"/>
                </a:solidFill>
                <a:latin typeface="Calibri" charset="0"/>
              </a:rPr>
              <a:t>Must use Gray Code Counter.</a:t>
            </a:r>
          </a:p>
          <a:p>
            <a:pPr marL="290513" indent="-290513" eaLnBrk="0" hangingPunct="0">
              <a:spcBef>
                <a:spcPct val="20000"/>
              </a:spcBef>
              <a:buClr>
                <a:srgbClr val="254061"/>
              </a:buClr>
              <a:buSzPct val="60000"/>
              <a:buFont typeface="Wingdings" charset="2"/>
              <a:buChar char="q"/>
            </a:pPr>
            <a:r>
              <a:rPr lang="en-US" dirty="0" smtClean="0">
                <a:solidFill>
                  <a:srgbClr val="C00000"/>
                </a:solidFill>
                <a:latin typeface="Calibri" charset="0"/>
              </a:rPr>
              <a:t>Must match propagation delays of all bits.</a:t>
            </a:r>
          </a:p>
        </p:txBody>
      </p:sp>
      <p:sp>
        <p:nvSpPr>
          <p:cNvPr id="27654" name="Rectangle 16"/>
          <p:cNvSpPr>
            <a:spLocks noGrp="1"/>
          </p:cNvSpPr>
          <p:nvPr>
            <p:ph type="title" idx="4294967295"/>
          </p:nvPr>
        </p:nvSpPr>
        <p:spPr>
          <a:xfrm>
            <a:off x="457200" y="228601"/>
            <a:ext cx="8229600" cy="609600"/>
          </a:xfrm>
        </p:spPr>
        <p:txBody>
          <a:bodyPr/>
          <a:lstStyle/>
          <a:p>
            <a:r>
              <a:rPr lang="en-US" sz="3200" dirty="0" smtClean="0">
                <a:latin typeface="Cambria" charset="0"/>
              </a:rPr>
              <a:t>A Common Implementation of ADC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889753" y="5470139"/>
            <a:ext cx="1460246" cy="94297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tlCol="0" anchor="t" anchorCtr="0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Gray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Code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Counter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Isosceles Triangle 55"/>
          <p:cNvSpPr/>
          <p:nvPr/>
        </p:nvSpPr>
        <p:spPr>
          <a:xfrm rot="5400000">
            <a:off x="4826126" y="6154412"/>
            <a:ext cx="225552" cy="98298"/>
          </a:xfrm>
          <a:prstGeom prst="triangl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 rot="5400000">
            <a:off x="4907215" y="5332027"/>
            <a:ext cx="273049" cy="317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5056440" y="5332028"/>
            <a:ext cx="273049" cy="317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5212014" y="5332028"/>
            <a:ext cx="273049" cy="317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5361239" y="5332029"/>
            <a:ext cx="273049" cy="317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5513638" y="5332029"/>
            <a:ext cx="273049" cy="317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5662863" y="5332030"/>
            <a:ext cx="273049" cy="317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5818437" y="5332030"/>
            <a:ext cx="273049" cy="317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5042152" y="5106992"/>
            <a:ext cx="90491" cy="9009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196142" y="5106996"/>
            <a:ext cx="90491" cy="9009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351716" y="5106992"/>
            <a:ext cx="90491" cy="9009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5505706" y="5106996"/>
            <a:ext cx="90491" cy="9009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5650165" y="5106988"/>
            <a:ext cx="90491" cy="9009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5804155" y="5106992"/>
            <a:ext cx="90491" cy="9009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5959729" y="5106988"/>
            <a:ext cx="90491" cy="9009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132643" y="5105400"/>
            <a:ext cx="1709992" cy="158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 flipH="1" flipV="1">
            <a:off x="-1415008" y="3274340"/>
            <a:ext cx="5029200" cy="4521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876550" y="6198863"/>
            <a:ext cx="2013203" cy="158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Isosceles Triangle 74"/>
          <p:cNvSpPr/>
          <p:nvPr/>
        </p:nvSpPr>
        <p:spPr>
          <a:xfrm rot="5400000">
            <a:off x="269258" y="5605224"/>
            <a:ext cx="603504" cy="365856"/>
          </a:xfrm>
          <a:prstGeom prst="triangl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none" lIns="0" tIns="91440" rIns="0" bIns="0" rtlCol="0" anchor="ctr"/>
          <a:lstStyle/>
          <a:p>
            <a:pPr algn="ctr"/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rot="10800000">
            <a:off x="760781" y="5789739"/>
            <a:ext cx="336550" cy="1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974716" y="5831119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122480" y="2971800"/>
            <a:ext cx="6720155" cy="2057400"/>
            <a:chOff x="960680" y="2895600"/>
            <a:chExt cx="6720155" cy="2057400"/>
          </a:xfrm>
        </p:grpSpPr>
        <p:sp>
          <p:nvSpPr>
            <p:cNvPr id="80" name="Isosceles Triangle 79"/>
            <p:cNvSpPr/>
            <p:nvPr/>
          </p:nvSpPr>
          <p:spPr>
            <a:xfrm rot="5400000">
              <a:off x="2319580" y="3541650"/>
              <a:ext cx="1060704" cy="914400"/>
            </a:xfrm>
            <a:prstGeom prst="triangl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wrap="none" lIns="0" tIns="91440" rIns="0" bIns="0"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+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  CMP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-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1935532" y="3724466"/>
              <a:ext cx="457200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960680" y="4278504"/>
              <a:ext cx="1432052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5659934" y="3252724"/>
              <a:ext cx="1460246" cy="942975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tlCol="0" anchor="ctr" anchorCtr="0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Register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4" name="Isosceles Triangle 83"/>
            <p:cNvSpPr/>
            <p:nvPr/>
          </p:nvSpPr>
          <p:spPr>
            <a:xfrm rot="5400000">
              <a:off x="5596307" y="3937001"/>
              <a:ext cx="225552" cy="98298"/>
            </a:xfrm>
            <a:prstGeom prst="triangle">
              <a:avLst/>
            </a:prstGeom>
            <a:solidFill>
              <a:schemeClr val="bg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3307132" y="3998850"/>
              <a:ext cx="2352802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5879555" y="4749670"/>
              <a:ext cx="90491" cy="90093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739853" y="3114612"/>
              <a:ext cx="273049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889078" y="3114613"/>
              <a:ext cx="273049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6044652" y="3114613"/>
              <a:ext cx="273049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>
              <a:off x="6193877" y="3114614"/>
              <a:ext cx="273049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>
              <a:off x="6346276" y="3114614"/>
              <a:ext cx="273049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6495501" y="3114615"/>
              <a:ext cx="273049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>
              <a:off x="6651075" y="3114615"/>
              <a:ext cx="273049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033545" y="4749674"/>
              <a:ext cx="90491" cy="90093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6189119" y="4749670"/>
              <a:ext cx="90491" cy="90093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6343109" y="4749674"/>
              <a:ext cx="90491" cy="90093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6487568" y="4749666"/>
              <a:ext cx="90491" cy="90093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6641558" y="4749670"/>
              <a:ext cx="90491" cy="90093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6797132" y="4749666"/>
              <a:ext cx="90491" cy="90093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970843" y="4839767"/>
              <a:ext cx="1709992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/>
            <p:cNvSpPr/>
            <p:nvPr/>
          </p:nvSpPr>
          <p:spPr>
            <a:xfrm>
              <a:off x="1662608" y="2895600"/>
              <a:ext cx="5648071" cy="2057400"/>
            </a:xfrm>
            <a:prstGeom prst="rect">
              <a:avLst/>
            </a:prstGeom>
            <a:noFill/>
            <a:ln w="1905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tlCol="0" anchor="t" anchorCtr="0"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13" name="Straight Connector 112"/>
            <p:cNvCxnSpPr/>
            <p:nvPr/>
          </p:nvCxnSpPr>
          <p:spPr>
            <a:xfrm rot="5400000">
              <a:off x="5606832" y="4468424"/>
              <a:ext cx="542270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>
              <a:off x="5756057" y="4468426"/>
              <a:ext cx="542270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5911631" y="4468426"/>
              <a:ext cx="542270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>
              <a:off x="6060856" y="4468428"/>
              <a:ext cx="542270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6213255" y="4468428"/>
              <a:ext cx="542270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5400000">
              <a:off x="6362480" y="4468430"/>
              <a:ext cx="542270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5400000">
              <a:off x="6518054" y="4468430"/>
              <a:ext cx="542270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72"/>
          <p:cNvGrpSpPr/>
          <p:nvPr/>
        </p:nvGrpSpPr>
        <p:grpSpPr>
          <a:xfrm>
            <a:off x="990600" y="5715001"/>
            <a:ext cx="1173099" cy="292101"/>
            <a:chOff x="9347203" y="6858000"/>
            <a:chExt cx="1173099" cy="292101"/>
          </a:xfrm>
        </p:grpSpPr>
        <p:cxnSp>
          <p:nvCxnSpPr>
            <p:cNvPr id="121" name="Straight Connector 120"/>
            <p:cNvCxnSpPr/>
            <p:nvPr/>
          </p:nvCxnSpPr>
          <p:spPr>
            <a:xfrm flipV="1">
              <a:off x="9347203" y="6858001"/>
              <a:ext cx="423799" cy="292100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V="1">
              <a:off x="9711505" y="6917502"/>
              <a:ext cx="292100" cy="173097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9923402" y="6858000"/>
              <a:ext cx="423799" cy="292100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6200000" flipV="1">
              <a:off x="10287704" y="6917501"/>
              <a:ext cx="292100" cy="173097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Straight Connector 124"/>
          <p:cNvCxnSpPr/>
          <p:nvPr/>
        </p:nvCxnSpPr>
        <p:spPr>
          <a:xfrm rot="5400000" flipH="1" flipV="1">
            <a:off x="4802861" y="3045740"/>
            <a:ext cx="4114800" cy="4521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/>
          <p:cNvGrpSpPr/>
          <p:nvPr/>
        </p:nvGrpSpPr>
        <p:grpSpPr>
          <a:xfrm>
            <a:off x="137845" y="838200"/>
            <a:ext cx="6720155" cy="2057400"/>
            <a:chOff x="960680" y="2895600"/>
            <a:chExt cx="6720155" cy="2057400"/>
          </a:xfrm>
        </p:grpSpPr>
        <p:sp>
          <p:nvSpPr>
            <p:cNvPr id="127" name="Isosceles Triangle 126"/>
            <p:cNvSpPr/>
            <p:nvPr/>
          </p:nvSpPr>
          <p:spPr>
            <a:xfrm rot="5400000">
              <a:off x="2319580" y="3541650"/>
              <a:ext cx="1060704" cy="914400"/>
            </a:xfrm>
            <a:prstGeom prst="triangl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wrap="none" lIns="0" tIns="91440" rIns="0" bIns="0"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+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  CMP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-</a:t>
              </a:r>
            </a:p>
          </p:txBody>
        </p:sp>
        <p:cxnSp>
          <p:nvCxnSpPr>
            <p:cNvPr id="128" name="Straight Connector 127"/>
            <p:cNvCxnSpPr/>
            <p:nvPr/>
          </p:nvCxnSpPr>
          <p:spPr>
            <a:xfrm>
              <a:off x="1935532" y="3724466"/>
              <a:ext cx="457200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960680" y="4278504"/>
              <a:ext cx="1432052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ectangle 129"/>
            <p:cNvSpPr/>
            <p:nvPr/>
          </p:nvSpPr>
          <p:spPr>
            <a:xfrm>
              <a:off x="5659934" y="3252724"/>
              <a:ext cx="1460246" cy="942975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tlCol="0" anchor="ctr" anchorCtr="0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Register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1" name="Isosceles Triangle 130"/>
            <p:cNvSpPr/>
            <p:nvPr/>
          </p:nvSpPr>
          <p:spPr>
            <a:xfrm rot="5400000">
              <a:off x="5596307" y="3937001"/>
              <a:ext cx="225552" cy="98298"/>
            </a:xfrm>
            <a:prstGeom prst="triangle">
              <a:avLst/>
            </a:prstGeom>
            <a:solidFill>
              <a:schemeClr val="bg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cxnSp>
          <p:nvCxnSpPr>
            <p:cNvPr id="132" name="Straight Connector 131"/>
            <p:cNvCxnSpPr/>
            <p:nvPr/>
          </p:nvCxnSpPr>
          <p:spPr>
            <a:xfrm>
              <a:off x="3307132" y="3998850"/>
              <a:ext cx="2352802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5879555" y="4749670"/>
              <a:ext cx="90491" cy="90093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5400000">
              <a:off x="5739853" y="3114612"/>
              <a:ext cx="273049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5889078" y="3114613"/>
              <a:ext cx="273049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6044652" y="3114613"/>
              <a:ext cx="273049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5400000">
              <a:off x="6193877" y="3114614"/>
              <a:ext cx="273049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6346276" y="3114614"/>
              <a:ext cx="273049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6495501" y="3114615"/>
              <a:ext cx="273049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5400000">
              <a:off x="6651075" y="3114615"/>
              <a:ext cx="273049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6033545" y="4749674"/>
              <a:ext cx="90491" cy="90093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6189119" y="4749670"/>
              <a:ext cx="90491" cy="90093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6343109" y="4749674"/>
              <a:ext cx="90491" cy="90093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6487568" y="4749666"/>
              <a:ext cx="90491" cy="90093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6641558" y="4749670"/>
              <a:ext cx="90491" cy="90093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6797132" y="4749666"/>
              <a:ext cx="90491" cy="90093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5970843" y="4839767"/>
              <a:ext cx="1709992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Rectangle 147"/>
            <p:cNvSpPr/>
            <p:nvPr/>
          </p:nvSpPr>
          <p:spPr>
            <a:xfrm>
              <a:off x="1662608" y="2895600"/>
              <a:ext cx="5648071" cy="2057400"/>
            </a:xfrm>
            <a:prstGeom prst="rect">
              <a:avLst/>
            </a:prstGeom>
            <a:noFill/>
            <a:ln w="1905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tlCol="0" anchor="t" anchorCtr="0"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49" name="Straight Connector 148"/>
            <p:cNvCxnSpPr/>
            <p:nvPr/>
          </p:nvCxnSpPr>
          <p:spPr>
            <a:xfrm rot="5400000">
              <a:off x="5606832" y="4468424"/>
              <a:ext cx="542270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5400000">
              <a:off x="5756057" y="4468426"/>
              <a:ext cx="542270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5911631" y="4468426"/>
              <a:ext cx="542270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5400000">
              <a:off x="6060856" y="4468428"/>
              <a:ext cx="542270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6213255" y="4468428"/>
              <a:ext cx="542270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6362480" y="4468430"/>
              <a:ext cx="542270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5400000">
              <a:off x="6518054" y="4468430"/>
              <a:ext cx="542270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6" name="Straight Connector 155"/>
          <p:cNvCxnSpPr/>
          <p:nvPr/>
        </p:nvCxnSpPr>
        <p:spPr>
          <a:xfrm rot="10800000">
            <a:off x="76200" y="5791201"/>
            <a:ext cx="336550" cy="1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Oval Callout 156"/>
          <p:cNvSpPr/>
          <p:nvPr/>
        </p:nvSpPr>
        <p:spPr>
          <a:xfrm>
            <a:off x="3352800" y="3048000"/>
            <a:ext cx="914400" cy="838200"/>
          </a:xfrm>
          <a:prstGeom prst="wedgeEllipseCallout">
            <a:avLst>
              <a:gd name="adj1" fmla="val 101042"/>
              <a:gd name="adj2" fmla="val 6273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sym typeface="Wingdings" pitchFamily="2" charset="2"/>
              </a:rPr>
              <a:t>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59" name="Up-Down Arrow 158"/>
          <p:cNvSpPr/>
          <p:nvPr/>
        </p:nvSpPr>
        <p:spPr>
          <a:xfrm>
            <a:off x="3886200" y="4191000"/>
            <a:ext cx="1752600" cy="1905000"/>
          </a:xfrm>
          <a:prstGeom prst="upDownArrow">
            <a:avLst>
              <a:gd name="adj1" fmla="val 73864"/>
              <a:gd name="adj2" fmla="val 25000"/>
            </a:avLst>
          </a:prstGeom>
          <a:solidFill>
            <a:srgbClr val="FFFF00">
              <a:alpha val="5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Timing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Uncertainty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05679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p"/>
      <p:bldP spid="157" grpId="0" animBg="1"/>
      <p:bldP spid="15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/>
              <a:t>Oct. 2017, Wu Jinyuan, Fermilab jywu168@fnal.gov</a:t>
            </a:r>
            <a:endParaRPr lang="en-US" smtClean="0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Applications of FPGA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CABCB9-5F16-4B88-8B49-E694F7000843}" type="slidenum">
              <a:rPr lang="en-US"/>
              <a:pPr/>
              <a:t>46</a:t>
            </a:fld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33400" y="52578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0513" indent="-290513" eaLnBrk="0" hangingPunct="0">
              <a:spcBef>
                <a:spcPct val="20000"/>
              </a:spcBef>
              <a:buClr>
                <a:srgbClr val="254061"/>
              </a:buClr>
              <a:buSzPct val="60000"/>
            </a:pPr>
            <a:r>
              <a:rPr lang="en-US" dirty="0" smtClean="0">
                <a:solidFill>
                  <a:srgbClr val="7030A0"/>
                </a:solidFill>
                <a:latin typeface="Calibri" charset="0"/>
              </a:rPr>
              <a:t>Feeding CMP output to D port of a FF reduces complexity:</a:t>
            </a:r>
          </a:p>
          <a:p>
            <a:pPr marL="290513" indent="-290513" eaLnBrk="0" hangingPunct="0">
              <a:spcBef>
                <a:spcPct val="20000"/>
              </a:spcBef>
              <a:buClr>
                <a:srgbClr val="254061"/>
              </a:buClr>
              <a:buSzPct val="60000"/>
              <a:buFont typeface="Wingdings" charset="2"/>
              <a:buChar char="q"/>
            </a:pPr>
            <a:r>
              <a:rPr lang="en-US" dirty="0" smtClean="0">
                <a:solidFill>
                  <a:srgbClr val="C00000"/>
                </a:solidFill>
                <a:latin typeface="Calibri" charset="0"/>
              </a:rPr>
              <a:t>The counter is regular binary counter.</a:t>
            </a:r>
          </a:p>
          <a:p>
            <a:pPr marL="290513" indent="-290513" eaLnBrk="0" hangingPunct="0">
              <a:spcBef>
                <a:spcPct val="20000"/>
              </a:spcBef>
              <a:buClr>
                <a:srgbClr val="254061"/>
              </a:buClr>
              <a:buSzPct val="60000"/>
              <a:buFont typeface="Wingdings" charset="2"/>
              <a:buChar char="q"/>
            </a:pPr>
            <a:r>
              <a:rPr lang="en-US" dirty="0" smtClean="0">
                <a:solidFill>
                  <a:srgbClr val="C00000"/>
                </a:solidFill>
                <a:latin typeface="Calibri" charset="0"/>
              </a:rPr>
              <a:t>No propagation delay matching is needed.</a:t>
            </a:r>
          </a:p>
        </p:txBody>
      </p:sp>
      <p:sp>
        <p:nvSpPr>
          <p:cNvPr id="27654" name="Rectangle 16"/>
          <p:cNvSpPr>
            <a:spLocks noGrp="1"/>
          </p:cNvSpPr>
          <p:nvPr>
            <p:ph type="title" idx="4294967295"/>
          </p:nvPr>
        </p:nvSpPr>
        <p:spPr>
          <a:xfrm>
            <a:off x="457200" y="228601"/>
            <a:ext cx="8229600" cy="609600"/>
          </a:xfrm>
        </p:spPr>
        <p:txBody>
          <a:bodyPr/>
          <a:lstStyle/>
          <a:p>
            <a:r>
              <a:rPr lang="en-US" sz="3200" dirty="0" smtClean="0">
                <a:latin typeface="Cambria" charset="0"/>
              </a:rPr>
              <a:t>An Improvement</a:t>
            </a:r>
          </a:p>
        </p:txBody>
      </p:sp>
      <p:sp>
        <p:nvSpPr>
          <p:cNvPr id="97" name="Rectangle 96"/>
          <p:cNvSpPr/>
          <p:nvPr/>
        </p:nvSpPr>
        <p:spPr>
          <a:xfrm>
            <a:off x="5867400" y="4191000"/>
            <a:ext cx="1460246" cy="94297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tlCol="0" anchor="t" anchorCtr="0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Binary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Counter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9" name="Isosceles Triangle 98"/>
          <p:cNvSpPr/>
          <p:nvPr/>
        </p:nvSpPr>
        <p:spPr>
          <a:xfrm rot="5400000">
            <a:off x="5803773" y="4875273"/>
            <a:ext cx="225552" cy="98298"/>
          </a:xfrm>
          <a:prstGeom prst="triangl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cxnSp>
        <p:nvCxnSpPr>
          <p:cNvPr id="100" name="Straight Connector 99"/>
          <p:cNvCxnSpPr/>
          <p:nvPr/>
        </p:nvCxnSpPr>
        <p:spPr>
          <a:xfrm rot="5400000">
            <a:off x="5989380" y="4052888"/>
            <a:ext cx="273049" cy="317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6138605" y="4052889"/>
            <a:ext cx="273049" cy="317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>
            <a:off x="6294179" y="4052889"/>
            <a:ext cx="273049" cy="317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>
            <a:off x="6443404" y="4052890"/>
            <a:ext cx="273049" cy="317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6595803" y="4052890"/>
            <a:ext cx="273049" cy="317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5400000">
            <a:off x="6745028" y="4052891"/>
            <a:ext cx="273049" cy="317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5400000">
            <a:off x="6900602" y="4052891"/>
            <a:ext cx="273049" cy="317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6124317" y="3827853"/>
            <a:ext cx="90491" cy="9009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V="1">
            <a:off x="6278307" y="3827857"/>
            <a:ext cx="90491" cy="9009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6433881" y="3827853"/>
            <a:ext cx="90491" cy="9009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6587871" y="3827857"/>
            <a:ext cx="90491" cy="9009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V="1">
            <a:off x="6732330" y="3827849"/>
            <a:ext cx="90491" cy="9009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886320" y="3827853"/>
            <a:ext cx="90491" cy="9009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V="1">
            <a:off x="7041894" y="3827849"/>
            <a:ext cx="90491" cy="9009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6214808" y="3826261"/>
            <a:ext cx="1709992" cy="158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6" name="Group 127"/>
          <p:cNvGrpSpPr/>
          <p:nvPr/>
        </p:nvGrpSpPr>
        <p:grpSpPr>
          <a:xfrm>
            <a:off x="1066800" y="1444686"/>
            <a:ext cx="6720155" cy="2286000"/>
            <a:chOff x="960680" y="2754250"/>
            <a:chExt cx="6720155" cy="2286000"/>
          </a:xfrm>
        </p:grpSpPr>
        <p:sp>
          <p:nvSpPr>
            <p:cNvPr id="167" name="Isosceles Triangle 166"/>
            <p:cNvSpPr/>
            <p:nvPr/>
          </p:nvSpPr>
          <p:spPr>
            <a:xfrm rot="5400000">
              <a:off x="2319580" y="2906396"/>
              <a:ext cx="1060704" cy="914400"/>
            </a:xfrm>
            <a:prstGeom prst="triangl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wrap="none" lIns="0" tIns="91440" rIns="0" bIns="0"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+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  CMP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-</a:t>
              </a:r>
            </a:p>
          </p:txBody>
        </p:sp>
        <p:cxnSp>
          <p:nvCxnSpPr>
            <p:cNvPr id="168" name="Straight Connector 167"/>
            <p:cNvCxnSpPr/>
            <p:nvPr/>
          </p:nvCxnSpPr>
          <p:spPr>
            <a:xfrm>
              <a:off x="1935532" y="3089212"/>
              <a:ext cx="457200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960680" y="3643250"/>
              <a:ext cx="1432052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0" name="Group 155"/>
            <p:cNvGrpSpPr/>
            <p:nvPr/>
          </p:nvGrpSpPr>
          <p:grpSpPr>
            <a:xfrm>
              <a:off x="4408730" y="3201924"/>
              <a:ext cx="495046" cy="619125"/>
              <a:chOff x="4413250" y="1127124"/>
              <a:chExt cx="495046" cy="619125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4413250" y="1127124"/>
                <a:ext cx="495046" cy="619125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Isosceles Triangle 201"/>
              <p:cNvSpPr/>
              <p:nvPr/>
            </p:nvSpPr>
            <p:spPr>
              <a:xfrm rot="5400000">
                <a:off x="4351212" y="1522477"/>
                <a:ext cx="225552" cy="98298"/>
              </a:xfrm>
              <a:prstGeom prst="triangle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</p:grpSp>
        <p:cxnSp>
          <p:nvCxnSpPr>
            <p:cNvPr id="171" name="Straight Connector 170"/>
            <p:cNvCxnSpPr/>
            <p:nvPr/>
          </p:nvCxnSpPr>
          <p:spPr>
            <a:xfrm>
              <a:off x="3943721" y="3644838"/>
              <a:ext cx="457200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3307132" y="3359214"/>
              <a:ext cx="1101598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Rectangle 172"/>
            <p:cNvSpPr/>
            <p:nvPr/>
          </p:nvSpPr>
          <p:spPr>
            <a:xfrm>
              <a:off x="5659934" y="3252724"/>
              <a:ext cx="1460246" cy="942975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tlCol="0" anchor="t" anchorCtr="0"/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Hold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4" name="Isosceles Triangle 173"/>
            <p:cNvSpPr/>
            <p:nvPr/>
          </p:nvSpPr>
          <p:spPr>
            <a:xfrm rot="5400000">
              <a:off x="5596307" y="3937001"/>
              <a:ext cx="225552" cy="98298"/>
            </a:xfrm>
            <a:prstGeom prst="triangle">
              <a:avLst/>
            </a:prstGeom>
            <a:solidFill>
              <a:schemeClr val="bg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cxnSp>
          <p:nvCxnSpPr>
            <p:cNvPr id="175" name="Straight Connector 174"/>
            <p:cNvCxnSpPr/>
            <p:nvPr/>
          </p:nvCxnSpPr>
          <p:spPr>
            <a:xfrm>
              <a:off x="3949942" y="3997262"/>
              <a:ext cx="1709992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5879555" y="4749670"/>
              <a:ext cx="90491" cy="90093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5400000">
              <a:off x="5739853" y="3114612"/>
              <a:ext cx="273049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5889078" y="3114613"/>
              <a:ext cx="273049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rot="5400000">
              <a:off x="6044652" y="3114613"/>
              <a:ext cx="273049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rot="5400000">
              <a:off x="6193877" y="3114614"/>
              <a:ext cx="273049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6346276" y="3114614"/>
              <a:ext cx="273049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5400000">
              <a:off x="6495501" y="3114615"/>
              <a:ext cx="273049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5400000">
              <a:off x="6651075" y="3114615"/>
              <a:ext cx="273049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6033545" y="4749674"/>
              <a:ext cx="90491" cy="90093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6189119" y="4749670"/>
              <a:ext cx="90491" cy="90093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6343109" y="4749674"/>
              <a:ext cx="90491" cy="90093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6487568" y="4749666"/>
              <a:ext cx="90491" cy="90093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6641558" y="4749670"/>
              <a:ext cx="90491" cy="90093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6797132" y="4749666"/>
              <a:ext cx="90491" cy="90093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5970843" y="4839767"/>
              <a:ext cx="1709992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4903776" y="3359214"/>
              <a:ext cx="756158" cy="5557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Rectangle 191"/>
            <p:cNvSpPr/>
            <p:nvPr/>
          </p:nvSpPr>
          <p:spPr>
            <a:xfrm>
              <a:off x="1662608" y="2754250"/>
              <a:ext cx="5648071" cy="2286000"/>
            </a:xfrm>
            <a:prstGeom prst="rect">
              <a:avLst/>
            </a:prstGeom>
            <a:noFill/>
            <a:ln w="1905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tlCol="0" anchor="t" anchorCtr="0"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193" name="Group 153"/>
            <p:cNvGrpSpPr/>
            <p:nvPr/>
          </p:nvGrpSpPr>
          <p:grpSpPr>
            <a:xfrm>
              <a:off x="5876381" y="4198875"/>
              <a:ext cx="914396" cy="542276"/>
              <a:chOff x="5876136" y="2120899"/>
              <a:chExt cx="914396" cy="273052"/>
            </a:xfrm>
          </p:grpSpPr>
          <p:cxnSp>
            <p:nvCxnSpPr>
              <p:cNvPr id="194" name="Straight Connector 193"/>
              <p:cNvCxnSpPr/>
              <p:nvPr/>
            </p:nvCxnSpPr>
            <p:spPr>
              <a:xfrm rot="5400000">
                <a:off x="5741198" y="2255837"/>
                <a:ext cx="273049" cy="3174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5400000">
                <a:off x="5890423" y="2255838"/>
                <a:ext cx="273049" cy="3174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5400000">
                <a:off x="6045997" y="2255838"/>
                <a:ext cx="273049" cy="3174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>
                <a:off x="6195222" y="2255839"/>
                <a:ext cx="273049" cy="3174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5400000">
                <a:off x="6347621" y="2255839"/>
                <a:ext cx="273049" cy="3174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5400000">
                <a:off x="6496846" y="2255840"/>
                <a:ext cx="273049" cy="3174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5400000">
                <a:off x="6652420" y="2255840"/>
                <a:ext cx="273049" cy="3174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03" name="Straight Connector 202"/>
          <p:cNvCxnSpPr/>
          <p:nvPr/>
        </p:nvCxnSpPr>
        <p:spPr>
          <a:xfrm rot="5400000" flipH="1" flipV="1">
            <a:off x="2193343" y="3064458"/>
            <a:ext cx="3698938" cy="842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3854197" y="4919724"/>
            <a:ext cx="2013203" cy="158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Isosceles Triangle 204"/>
          <p:cNvSpPr/>
          <p:nvPr/>
        </p:nvSpPr>
        <p:spPr>
          <a:xfrm rot="5400000">
            <a:off x="1246905" y="4230510"/>
            <a:ext cx="603504" cy="365856"/>
          </a:xfrm>
          <a:prstGeom prst="triangl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none" lIns="0" tIns="91440" rIns="0" bIns="0" rtlCol="0" anchor="ctr"/>
          <a:lstStyle/>
          <a:p>
            <a:pPr algn="ctr"/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206" name="Straight Connector 205"/>
          <p:cNvCxnSpPr/>
          <p:nvPr/>
        </p:nvCxnSpPr>
        <p:spPr>
          <a:xfrm rot="10800000">
            <a:off x="1738428" y="4416486"/>
            <a:ext cx="336550" cy="1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4386454" y="449210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</a:t>
            </a:r>
            <a:endParaRPr lang="en-US" dirty="0"/>
          </a:p>
        </p:txBody>
      </p:sp>
      <p:grpSp>
        <p:nvGrpSpPr>
          <p:cNvPr id="208" name="Group 146"/>
          <p:cNvGrpSpPr/>
          <p:nvPr/>
        </p:nvGrpSpPr>
        <p:grpSpPr>
          <a:xfrm>
            <a:off x="1892047" y="4492686"/>
            <a:ext cx="1173099" cy="292101"/>
            <a:chOff x="9347203" y="6858000"/>
            <a:chExt cx="1173099" cy="292101"/>
          </a:xfrm>
        </p:grpSpPr>
        <p:cxnSp>
          <p:nvCxnSpPr>
            <p:cNvPr id="209" name="Straight Connector 208"/>
            <p:cNvCxnSpPr/>
            <p:nvPr/>
          </p:nvCxnSpPr>
          <p:spPr>
            <a:xfrm flipV="1">
              <a:off x="9347203" y="6858001"/>
              <a:ext cx="423799" cy="292100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V="1">
              <a:off x="9711505" y="6917502"/>
              <a:ext cx="292100" cy="173097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flipV="1">
              <a:off x="9923402" y="6858000"/>
              <a:ext cx="423799" cy="292100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16200000" flipV="1">
              <a:off x="10287704" y="6917501"/>
              <a:ext cx="292100" cy="173097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Freeform 212"/>
          <p:cNvSpPr/>
          <p:nvPr/>
        </p:nvSpPr>
        <p:spPr>
          <a:xfrm>
            <a:off x="7620000" y="990600"/>
            <a:ext cx="425450" cy="2854386"/>
          </a:xfrm>
          <a:custGeom>
            <a:avLst/>
            <a:gdLst>
              <a:gd name="connsiteX0" fmla="*/ 196850 w 425450"/>
              <a:gd name="connsiteY0" fmla="*/ 4978400 h 4978400"/>
              <a:gd name="connsiteX1" fmla="*/ 298450 w 425450"/>
              <a:gd name="connsiteY1" fmla="*/ 4699000 h 4978400"/>
              <a:gd name="connsiteX2" fmla="*/ 196850 w 425450"/>
              <a:gd name="connsiteY2" fmla="*/ 4445000 h 4978400"/>
              <a:gd name="connsiteX3" fmla="*/ 19050 w 425450"/>
              <a:gd name="connsiteY3" fmla="*/ 4178300 h 4978400"/>
              <a:gd name="connsiteX4" fmla="*/ 82550 w 425450"/>
              <a:gd name="connsiteY4" fmla="*/ 3517900 h 4978400"/>
              <a:gd name="connsiteX5" fmla="*/ 374650 w 425450"/>
              <a:gd name="connsiteY5" fmla="*/ 2959100 h 4978400"/>
              <a:gd name="connsiteX6" fmla="*/ 222250 w 425450"/>
              <a:gd name="connsiteY6" fmla="*/ 2451100 h 4978400"/>
              <a:gd name="connsiteX7" fmla="*/ 222250 w 425450"/>
              <a:gd name="connsiteY7" fmla="*/ 2019300 h 4978400"/>
              <a:gd name="connsiteX8" fmla="*/ 69850 w 425450"/>
              <a:gd name="connsiteY8" fmla="*/ 1460500 h 4978400"/>
              <a:gd name="connsiteX9" fmla="*/ 69850 w 425450"/>
              <a:gd name="connsiteY9" fmla="*/ 914400 h 4978400"/>
              <a:gd name="connsiteX10" fmla="*/ 400050 w 425450"/>
              <a:gd name="connsiteY10" fmla="*/ 393700 h 4978400"/>
              <a:gd name="connsiteX11" fmla="*/ 222250 w 425450"/>
              <a:gd name="connsiteY11" fmla="*/ 0 h 49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5450" h="4978400">
                <a:moveTo>
                  <a:pt x="196850" y="4978400"/>
                </a:moveTo>
                <a:cubicBezTo>
                  <a:pt x="247650" y="4883150"/>
                  <a:pt x="298450" y="4787900"/>
                  <a:pt x="298450" y="4699000"/>
                </a:cubicBezTo>
                <a:cubicBezTo>
                  <a:pt x="298450" y="4610100"/>
                  <a:pt x="243417" y="4531783"/>
                  <a:pt x="196850" y="4445000"/>
                </a:cubicBezTo>
                <a:cubicBezTo>
                  <a:pt x="150283" y="4358217"/>
                  <a:pt x="38100" y="4332817"/>
                  <a:pt x="19050" y="4178300"/>
                </a:cubicBezTo>
                <a:cubicBezTo>
                  <a:pt x="0" y="4023783"/>
                  <a:pt x="23283" y="3721100"/>
                  <a:pt x="82550" y="3517900"/>
                </a:cubicBezTo>
                <a:cubicBezTo>
                  <a:pt x="141817" y="3314700"/>
                  <a:pt x="351367" y="3136900"/>
                  <a:pt x="374650" y="2959100"/>
                </a:cubicBezTo>
                <a:cubicBezTo>
                  <a:pt x="397933" y="2781300"/>
                  <a:pt x="247650" y="2607733"/>
                  <a:pt x="222250" y="2451100"/>
                </a:cubicBezTo>
                <a:cubicBezTo>
                  <a:pt x="196850" y="2294467"/>
                  <a:pt x="247650" y="2184400"/>
                  <a:pt x="222250" y="2019300"/>
                </a:cubicBezTo>
                <a:cubicBezTo>
                  <a:pt x="196850" y="1854200"/>
                  <a:pt x="95250" y="1644650"/>
                  <a:pt x="69850" y="1460500"/>
                </a:cubicBezTo>
                <a:cubicBezTo>
                  <a:pt x="44450" y="1276350"/>
                  <a:pt x="14817" y="1092200"/>
                  <a:pt x="69850" y="914400"/>
                </a:cubicBezTo>
                <a:cubicBezTo>
                  <a:pt x="124883" y="736600"/>
                  <a:pt x="374650" y="546100"/>
                  <a:pt x="400050" y="393700"/>
                </a:cubicBezTo>
                <a:cubicBezTo>
                  <a:pt x="425450" y="241300"/>
                  <a:pt x="222250" y="0"/>
                  <a:pt x="222250" y="0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5" name="Straight Connector 214"/>
          <p:cNvCxnSpPr/>
          <p:nvPr/>
        </p:nvCxnSpPr>
        <p:spPr>
          <a:xfrm rot="10800000">
            <a:off x="1053847" y="4416486"/>
            <a:ext cx="336550" cy="1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rot="16200000" flipV="1">
            <a:off x="436532" y="2798730"/>
            <a:ext cx="3241738" cy="1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0" name="Oval Callout 219"/>
          <p:cNvSpPr/>
          <p:nvPr/>
        </p:nvSpPr>
        <p:spPr>
          <a:xfrm>
            <a:off x="2895600" y="2438400"/>
            <a:ext cx="914400" cy="838200"/>
          </a:xfrm>
          <a:prstGeom prst="wedgeEllipseCallout">
            <a:avLst>
              <a:gd name="adj1" fmla="val 65625"/>
              <a:gd name="adj2" fmla="val -9522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sym typeface="Wingdings" pitchFamily="2" charset="2"/>
              </a:rPr>
              <a:t>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3962400" y="1447800"/>
            <a:ext cx="838200" cy="914400"/>
          </a:xfrm>
          <a:prstGeom prst="ellipse">
            <a:avLst/>
          </a:prstGeom>
          <a:solidFill>
            <a:srgbClr val="FFFF00">
              <a:alpha val="5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900" dirty="0" smtClean="0">
                <a:solidFill>
                  <a:srgbClr val="C00000"/>
                </a:solidFill>
              </a:rPr>
              <a:t>Timing Uncertainty</a:t>
            </a:r>
            <a:endParaRPr lang="en-US" sz="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881302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p"/>
      <p:bldP spid="220" grpId="0" animBg="1"/>
      <p:bldP spid="22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/>
              <a:t>Oct. 2017, Wu Jinyuan, Fermilab jywu168@fnal.gov</a:t>
            </a:r>
            <a:endParaRPr lang="en-US" smtClean="0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Applications of FPGA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CABCB9-5F16-4B88-8B49-E694F7000843}" type="slidenum">
              <a:rPr lang="en-US"/>
              <a:pPr/>
              <a:t>47</a:t>
            </a:fld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33400" y="52578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0513" indent="-290513" eaLnBrk="0" hangingPunct="0">
              <a:spcBef>
                <a:spcPct val="20000"/>
              </a:spcBef>
              <a:buClr>
                <a:srgbClr val="254061"/>
              </a:buClr>
              <a:buSzPct val="60000"/>
            </a:pPr>
            <a:r>
              <a:rPr lang="en-US" dirty="0" smtClean="0">
                <a:solidFill>
                  <a:srgbClr val="7030A0"/>
                </a:solidFill>
                <a:latin typeface="Calibri" charset="0"/>
              </a:rPr>
              <a:t>Confining timing uncertainty opens possibilities for further improvements:</a:t>
            </a:r>
          </a:p>
          <a:p>
            <a:pPr marL="290513" indent="-290513" eaLnBrk="0" hangingPunct="0">
              <a:spcBef>
                <a:spcPct val="20000"/>
              </a:spcBef>
              <a:buClr>
                <a:srgbClr val="254061"/>
              </a:buClr>
              <a:buSzPct val="60000"/>
              <a:buFont typeface="Wingdings" charset="2"/>
              <a:buChar char="q"/>
            </a:pPr>
            <a:r>
              <a:rPr lang="en-US" dirty="0" smtClean="0">
                <a:solidFill>
                  <a:srgbClr val="C00000"/>
                </a:solidFill>
                <a:latin typeface="Calibri" charset="0"/>
              </a:rPr>
              <a:t>Resolution or sampling rate can be doubled easily.</a:t>
            </a:r>
          </a:p>
          <a:p>
            <a:pPr marL="290513" indent="-290513" eaLnBrk="0" hangingPunct="0">
              <a:spcBef>
                <a:spcPct val="20000"/>
              </a:spcBef>
              <a:buClr>
                <a:srgbClr val="254061"/>
              </a:buClr>
              <a:buSzPct val="60000"/>
              <a:buFont typeface="Wingdings" charset="2"/>
              <a:buChar char="q"/>
            </a:pPr>
            <a:r>
              <a:rPr lang="en-US" dirty="0" smtClean="0">
                <a:solidFill>
                  <a:srgbClr val="C00000"/>
                </a:solidFill>
                <a:latin typeface="Calibri" charset="0"/>
              </a:rPr>
              <a:t>Improvements by a factor of 4, 8, 16, 32 etc. are possible.</a:t>
            </a:r>
          </a:p>
        </p:txBody>
      </p:sp>
      <p:sp>
        <p:nvSpPr>
          <p:cNvPr id="27654" name="Rectangle 16"/>
          <p:cNvSpPr>
            <a:spLocks noGrp="1"/>
          </p:cNvSpPr>
          <p:nvPr>
            <p:ph type="title" idx="4294967295"/>
          </p:nvPr>
        </p:nvSpPr>
        <p:spPr>
          <a:xfrm>
            <a:off x="457200" y="228601"/>
            <a:ext cx="8229600" cy="609600"/>
          </a:xfrm>
        </p:spPr>
        <p:txBody>
          <a:bodyPr/>
          <a:lstStyle/>
          <a:p>
            <a:r>
              <a:rPr lang="en-US" sz="3200" dirty="0" smtClean="0">
                <a:latin typeface="Cambria" charset="0"/>
              </a:rPr>
              <a:t>Doubling Digitizing Resolution</a:t>
            </a:r>
          </a:p>
        </p:txBody>
      </p:sp>
      <p:sp>
        <p:nvSpPr>
          <p:cNvPr id="97" name="Rectangle 96"/>
          <p:cNvSpPr/>
          <p:nvPr/>
        </p:nvSpPr>
        <p:spPr>
          <a:xfrm>
            <a:off x="5867400" y="4191000"/>
            <a:ext cx="1460246" cy="94297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tlCol="0" anchor="t" anchorCtr="0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Binary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Counter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9" name="Isosceles Triangle 98"/>
          <p:cNvSpPr/>
          <p:nvPr/>
        </p:nvSpPr>
        <p:spPr>
          <a:xfrm rot="5400000">
            <a:off x="5803773" y="4875273"/>
            <a:ext cx="225552" cy="98298"/>
          </a:xfrm>
          <a:prstGeom prst="triangle">
            <a:avLst/>
          </a:prstGeom>
          <a:solidFill>
            <a:schemeClr val="bg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cxnSp>
        <p:nvCxnSpPr>
          <p:cNvPr id="100" name="Straight Connector 99"/>
          <p:cNvCxnSpPr/>
          <p:nvPr/>
        </p:nvCxnSpPr>
        <p:spPr>
          <a:xfrm rot="5400000">
            <a:off x="5989380" y="4052888"/>
            <a:ext cx="273049" cy="317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6138605" y="4052889"/>
            <a:ext cx="273049" cy="317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>
            <a:off x="6294179" y="4052889"/>
            <a:ext cx="273049" cy="317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>
            <a:off x="6443404" y="4052890"/>
            <a:ext cx="273049" cy="317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6595803" y="4052890"/>
            <a:ext cx="273049" cy="317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5400000">
            <a:off x="6745028" y="4052891"/>
            <a:ext cx="273049" cy="317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5400000">
            <a:off x="6900602" y="4052891"/>
            <a:ext cx="273049" cy="317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6124317" y="3827853"/>
            <a:ext cx="90491" cy="9009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V="1">
            <a:off x="6278307" y="3827857"/>
            <a:ext cx="90491" cy="9009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6433881" y="3827853"/>
            <a:ext cx="90491" cy="9009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6587871" y="3827857"/>
            <a:ext cx="90491" cy="9009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V="1">
            <a:off x="6732330" y="3827849"/>
            <a:ext cx="90491" cy="9009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886320" y="3827853"/>
            <a:ext cx="90491" cy="9009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V="1">
            <a:off x="7041894" y="3827849"/>
            <a:ext cx="90491" cy="9009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6214808" y="3826261"/>
            <a:ext cx="1709992" cy="158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rot="5400000" flipH="1" flipV="1">
            <a:off x="2193343" y="3064458"/>
            <a:ext cx="3698938" cy="842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3854197" y="4919724"/>
            <a:ext cx="2013203" cy="158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Isosceles Triangle 204"/>
          <p:cNvSpPr/>
          <p:nvPr/>
        </p:nvSpPr>
        <p:spPr>
          <a:xfrm rot="5400000">
            <a:off x="1246905" y="4230510"/>
            <a:ext cx="603504" cy="365856"/>
          </a:xfrm>
          <a:prstGeom prst="triangl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none" lIns="0" tIns="91440" rIns="0" bIns="0" rtlCol="0" anchor="ctr"/>
          <a:lstStyle/>
          <a:p>
            <a:pPr algn="ctr"/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206" name="Straight Connector 205"/>
          <p:cNvCxnSpPr/>
          <p:nvPr/>
        </p:nvCxnSpPr>
        <p:spPr>
          <a:xfrm rot="10800000">
            <a:off x="1738428" y="4416486"/>
            <a:ext cx="336550" cy="1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4386454" y="449210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</a:t>
            </a:r>
            <a:endParaRPr lang="en-US" dirty="0"/>
          </a:p>
        </p:txBody>
      </p:sp>
      <p:grpSp>
        <p:nvGrpSpPr>
          <p:cNvPr id="5" name="Group 146"/>
          <p:cNvGrpSpPr/>
          <p:nvPr/>
        </p:nvGrpSpPr>
        <p:grpSpPr>
          <a:xfrm>
            <a:off x="1892047" y="4492686"/>
            <a:ext cx="1173099" cy="292101"/>
            <a:chOff x="9347203" y="6858000"/>
            <a:chExt cx="1173099" cy="292101"/>
          </a:xfrm>
        </p:grpSpPr>
        <p:cxnSp>
          <p:nvCxnSpPr>
            <p:cNvPr id="209" name="Straight Connector 208"/>
            <p:cNvCxnSpPr/>
            <p:nvPr/>
          </p:nvCxnSpPr>
          <p:spPr>
            <a:xfrm flipV="1">
              <a:off x="9347203" y="6858001"/>
              <a:ext cx="423799" cy="292100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V="1">
              <a:off x="9711505" y="6917502"/>
              <a:ext cx="292100" cy="173097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flipV="1">
              <a:off x="9923402" y="6858000"/>
              <a:ext cx="423799" cy="292100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16200000" flipV="1">
              <a:off x="10287704" y="6917501"/>
              <a:ext cx="292100" cy="173097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Freeform 212"/>
          <p:cNvSpPr/>
          <p:nvPr/>
        </p:nvSpPr>
        <p:spPr>
          <a:xfrm>
            <a:off x="7620000" y="990600"/>
            <a:ext cx="425450" cy="2854386"/>
          </a:xfrm>
          <a:custGeom>
            <a:avLst/>
            <a:gdLst>
              <a:gd name="connsiteX0" fmla="*/ 196850 w 425450"/>
              <a:gd name="connsiteY0" fmla="*/ 4978400 h 4978400"/>
              <a:gd name="connsiteX1" fmla="*/ 298450 w 425450"/>
              <a:gd name="connsiteY1" fmla="*/ 4699000 h 4978400"/>
              <a:gd name="connsiteX2" fmla="*/ 196850 w 425450"/>
              <a:gd name="connsiteY2" fmla="*/ 4445000 h 4978400"/>
              <a:gd name="connsiteX3" fmla="*/ 19050 w 425450"/>
              <a:gd name="connsiteY3" fmla="*/ 4178300 h 4978400"/>
              <a:gd name="connsiteX4" fmla="*/ 82550 w 425450"/>
              <a:gd name="connsiteY4" fmla="*/ 3517900 h 4978400"/>
              <a:gd name="connsiteX5" fmla="*/ 374650 w 425450"/>
              <a:gd name="connsiteY5" fmla="*/ 2959100 h 4978400"/>
              <a:gd name="connsiteX6" fmla="*/ 222250 w 425450"/>
              <a:gd name="connsiteY6" fmla="*/ 2451100 h 4978400"/>
              <a:gd name="connsiteX7" fmla="*/ 222250 w 425450"/>
              <a:gd name="connsiteY7" fmla="*/ 2019300 h 4978400"/>
              <a:gd name="connsiteX8" fmla="*/ 69850 w 425450"/>
              <a:gd name="connsiteY8" fmla="*/ 1460500 h 4978400"/>
              <a:gd name="connsiteX9" fmla="*/ 69850 w 425450"/>
              <a:gd name="connsiteY9" fmla="*/ 914400 h 4978400"/>
              <a:gd name="connsiteX10" fmla="*/ 400050 w 425450"/>
              <a:gd name="connsiteY10" fmla="*/ 393700 h 4978400"/>
              <a:gd name="connsiteX11" fmla="*/ 222250 w 425450"/>
              <a:gd name="connsiteY11" fmla="*/ 0 h 49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5450" h="4978400">
                <a:moveTo>
                  <a:pt x="196850" y="4978400"/>
                </a:moveTo>
                <a:cubicBezTo>
                  <a:pt x="247650" y="4883150"/>
                  <a:pt x="298450" y="4787900"/>
                  <a:pt x="298450" y="4699000"/>
                </a:cubicBezTo>
                <a:cubicBezTo>
                  <a:pt x="298450" y="4610100"/>
                  <a:pt x="243417" y="4531783"/>
                  <a:pt x="196850" y="4445000"/>
                </a:cubicBezTo>
                <a:cubicBezTo>
                  <a:pt x="150283" y="4358217"/>
                  <a:pt x="38100" y="4332817"/>
                  <a:pt x="19050" y="4178300"/>
                </a:cubicBezTo>
                <a:cubicBezTo>
                  <a:pt x="0" y="4023783"/>
                  <a:pt x="23283" y="3721100"/>
                  <a:pt x="82550" y="3517900"/>
                </a:cubicBezTo>
                <a:cubicBezTo>
                  <a:pt x="141817" y="3314700"/>
                  <a:pt x="351367" y="3136900"/>
                  <a:pt x="374650" y="2959100"/>
                </a:cubicBezTo>
                <a:cubicBezTo>
                  <a:pt x="397933" y="2781300"/>
                  <a:pt x="247650" y="2607733"/>
                  <a:pt x="222250" y="2451100"/>
                </a:cubicBezTo>
                <a:cubicBezTo>
                  <a:pt x="196850" y="2294467"/>
                  <a:pt x="247650" y="2184400"/>
                  <a:pt x="222250" y="2019300"/>
                </a:cubicBezTo>
                <a:cubicBezTo>
                  <a:pt x="196850" y="1854200"/>
                  <a:pt x="95250" y="1644650"/>
                  <a:pt x="69850" y="1460500"/>
                </a:cubicBezTo>
                <a:cubicBezTo>
                  <a:pt x="44450" y="1276350"/>
                  <a:pt x="14817" y="1092200"/>
                  <a:pt x="69850" y="914400"/>
                </a:cubicBezTo>
                <a:cubicBezTo>
                  <a:pt x="124883" y="736600"/>
                  <a:pt x="374650" y="546100"/>
                  <a:pt x="400050" y="393700"/>
                </a:cubicBezTo>
                <a:cubicBezTo>
                  <a:pt x="425450" y="241300"/>
                  <a:pt x="222250" y="0"/>
                  <a:pt x="222250" y="0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5" name="Straight Connector 214"/>
          <p:cNvCxnSpPr/>
          <p:nvPr/>
        </p:nvCxnSpPr>
        <p:spPr>
          <a:xfrm rot="10800000">
            <a:off x="1053847" y="4416486"/>
            <a:ext cx="336550" cy="1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rot="16200000" flipV="1">
            <a:off x="436532" y="2798730"/>
            <a:ext cx="3241738" cy="1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6" name="Group 182"/>
          <p:cNvGrpSpPr/>
          <p:nvPr/>
        </p:nvGrpSpPr>
        <p:grpSpPr>
          <a:xfrm>
            <a:off x="1066800" y="1447800"/>
            <a:ext cx="6720155" cy="2286000"/>
            <a:chOff x="965200" y="315850"/>
            <a:chExt cx="6720155" cy="2286000"/>
          </a:xfrm>
        </p:grpSpPr>
        <p:sp>
          <p:nvSpPr>
            <p:cNvPr id="77" name="Isosceles Triangle 76"/>
            <p:cNvSpPr/>
            <p:nvPr/>
          </p:nvSpPr>
          <p:spPr>
            <a:xfrm rot="5400000">
              <a:off x="2324100" y="467996"/>
              <a:ext cx="1060704" cy="914400"/>
            </a:xfrm>
            <a:prstGeom prst="triangl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wrap="none" lIns="0" tIns="91440" rIns="0" bIns="0"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+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  CMP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-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1940052" y="650812"/>
              <a:ext cx="457200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965200" y="1204850"/>
              <a:ext cx="1432052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155"/>
            <p:cNvGrpSpPr/>
            <p:nvPr/>
          </p:nvGrpSpPr>
          <p:grpSpPr>
            <a:xfrm>
              <a:off x="4413250" y="763524"/>
              <a:ext cx="495046" cy="619125"/>
              <a:chOff x="4413250" y="1127124"/>
              <a:chExt cx="495046" cy="619125"/>
            </a:xfrm>
          </p:grpSpPr>
          <p:sp>
            <p:nvSpPr>
              <p:cNvPr id="131" name="Rectangle 130"/>
              <p:cNvSpPr/>
              <p:nvPr/>
            </p:nvSpPr>
            <p:spPr>
              <a:xfrm>
                <a:off x="4413250" y="1127124"/>
                <a:ext cx="495046" cy="619125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Isosceles Triangle 131"/>
              <p:cNvSpPr/>
              <p:nvPr/>
            </p:nvSpPr>
            <p:spPr>
              <a:xfrm rot="5400000">
                <a:off x="4351212" y="1522477"/>
                <a:ext cx="225552" cy="98298"/>
              </a:xfrm>
              <a:prstGeom prst="triangle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</p:grpSp>
        <p:sp>
          <p:nvSpPr>
            <p:cNvPr id="81" name="Oval 80"/>
            <p:cNvSpPr/>
            <p:nvPr/>
          </p:nvSpPr>
          <p:spPr>
            <a:xfrm flipH="1" flipV="1">
              <a:off x="4181605" y="2175815"/>
              <a:ext cx="237998" cy="225552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3948241" y="1206438"/>
              <a:ext cx="457200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962403" y="2302751"/>
              <a:ext cx="228600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3311652" y="920814"/>
              <a:ext cx="1101598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3552161" y="2024792"/>
              <a:ext cx="858044" cy="79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005601" y="1474391"/>
              <a:ext cx="1102393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5664454" y="814324"/>
              <a:ext cx="1460246" cy="942975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tlCol="0" anchor="t" anchorCtr="0"/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Hold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8" name="Isosceles Triangle 87"/>
            <p:cNvSpPr/>
            <p:nvPr/>
          </p:nvSpPr>
          <p:spPr>
            <a:xfrm rot="5400000">
              <a:off x="5600827" y="1498601"/>
              <a:ext cx="225552" cy="98298"/>
            </a:xfrm>
            <a:prstGeom prst="triangle">
              <a:avLst/>
            </a:prstGeom>
            <a:solidFill>
              <a:schemeClr val="bg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3954462" y="1558862"/>
              <a:ext cx="1709992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884075" y="2311270"/>
              <a:ext cx="90491" cy="90093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>
              <a:off x="5744373" y="676212"/>
              <a:ext cx="273049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5893598" y="676213"/>
              <a:ext cx="273049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6049172" y="676213"/>
              <a:ext cx="273049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>
              <a:off x="6198397" y="676214"/>
              <a:ext cx="273049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6350796" y="676214"/>
              <a:ext cx="273049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6500021" y="676215"/>
              <a:ext cx="273049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>
              <a:off x="6655595" y="676215"/>
              <a:ext cx="273049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>
              <a:off x="6804820" y="676216"/>
              <a:ext cx="273049" cy="31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6200000" flipH="1">
              <a:off x="6818513" y="1880133"/>
              <a:ext cx="246456" cy="2381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6038065" y="2311274"/>
              <a:ext cx="90491" cy="90093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6193639" y="2311270"/>
              <a:ext cx="90491" cy="90093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6347629" y="2311274"/>
              <a:ext cx="90491" cy="90093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6492088" y="2311266"/>
              <a:ext cx="90491" cy="90093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6646078" y="2311270"/>
              <a:ext cx="90491" cy="90093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6801652" y="2311266"/>
              <a:ext cx="90491" cy="90093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5975363" y="2401367"/>
              <a:ext cx="1709992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5143500" y="2002964"/>
              <a:ext cx="1799432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4908296" y="920814"/>
              <a:ext cx="756158" cy="5557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/>
            <p:cNvSpPr/>
            <p:nvPr/>
          </p:nvSpPr>
          <p:spPr>
            <a:xfrm flipH="1" flipV="1">
              <a:off x="4905251" y="1891261"/>
              <a:ext cx="237998" cy="225552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667128" y="315850"/>
              <a:ext cx="5648071" cy="2286000"/>
            </a:xfrm>
            <a:prstGeom prst="rect">
              <a:avLst/>
            </a:prstGeom>
            <a:noFill/>
            <a:ln w="1905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tlCol="0" anchor="t" anchorCtr="0"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118" name="Group 153"/>
            <p:cNvGrpSpPr/>
            <p:nvPr/>
          </p:nvGrpSpPr>
          <p:grpSpPr>
            <a:xfrm>
              <a:off x="5880901" y="1760475"/>
              <a:ext cx="914396" cy="542276"/>
              <a:chOff x="5876136" y="2120899"/>
              <a:chExt cx="914396" cy="273052"/>
            </a:xfrm>
          </p:grpSpPr>
          <p:cxnSp>
            <p:nvCxnSpPr>
              <p:cNvPr id="123" name="Straight Connector 122"/>
              <p:cNvCxnSpPr/>
              <p:nvPr/>
            </p:nvCxnSpPr>
            <p:spPr>
              <a:xfrm rot="5400000">
                <a:off x="5741198" y="2255837"/>
                <a:ext cx="273049" cy="3174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>
                <a:off x="5890423" y="2255838"/>
                <a:ext cx="273049" cy="3174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>
                <a:off x="6045997" y="2255838"/>
                <a:ext cx="273049" cy="3174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5400000">
                <a:off x="6195222" y="2255839"/>
                <a:ext cx="273049" cy="3174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5400000">
                <a:off x="6347621" y="2255839"/>
                <a:ext cx="273049" cy="3174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>
                <a:off x="6496846" y="2255840"/>
                <a:ext cx="273049" cy="3174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>
                <a:off x="6652420" y="2255840"/>
                <a:ext cx="273049" cy="3174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156"/>
            <p:cNvGrpSpPr/>
            <p:nvPr/>
          </p:nvGrpSpPr>
          <p:grpSpPr>
            <a:xfrm>
              <a:off x="4414969" y="1844089"/>
              <a:ext cx="495046" cy="619125"/>
              <a:chOff x="4413250" y="1127124"/>
              <a:chExt cx="495046" cy="619125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4413250" y="1127124"/>
                <a:ext cx="495046" cy="619125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Isosceles Triangle 121"/>
              <p:cNvSpPr/>
              <p:nvPr/>
            </p:nvSpPr>
            <p:spPr>
              <a:xfrm rot="5400000">
                <a:off x="4351212" y="1522477"/>
                <a:ext cx="225552" cy="98298"/>
              </a:xfrm>
              <a:prstGeom prst="triangle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9044187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Unnecessary Challenges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Oct. 2017, Wu Jinyuan, Fermilab jywu168@fnal.gov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Applications of FPGA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0581-557D-3842-8C5B-2D26672F0498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211" name="Rectangle 40"/>
          <p:cNvSpPr>
            <a:spLocks noChangeArrowheads="1"/>
          </p:cNvSpPr>
          <p:nvPr/>
        </p:nvSpPr>
        <p:spPr bwMode="auto">
          <a:xfrm>
            <a:off x="457200" y="5029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sz="1600" dirty="0" smtClean="0">
                <a:latin typeface="Times New Roman" charset="0"/>
              </a:rPr>
              <a:t>In history, Gray code counters, double counters and dual registers + MUX are found in ASIC TDC coarse time counter schemes.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sz="1600" dirty="0" smtClean="0">
                <a:latin typeface="Times New Roman" charset="0"/>
              </a:rPr>
              <a:t>Theses are unnecessary if the TDC is designed appropriately.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sz="1600" dirty="0" smtClean="0">
                <a:latin typeface="Times New Roman" charset="0"/>
              </a:rPr>
              <a:t>In FPGA, a plain binary counter is sufficient.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endParaRPr lang="en-US" sz="1600" dirty="0">
              <a:latin typeface="Times New Roman" charset="0"/>
            </a:endParaRP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3505200" y="3124200"/>
            <a:ext cx="762000" cy="762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>
                <a:latin typeface="Times New Roman" pitchFamily="18" charset="0"/>
              </a:rPr>
              <a:t>Coarse</a:t>
            </a:r>
          </a:p>
          <a:p>
            <a:r>
              <a:rPr lang="en-US" sz="1400">
                <a:latin typeface="Times New Roman" pitchFamily="18" charset="0"/>
              </a:rPr>
              <a:t>Time</a:t>
            </a:r>
          </a:p>
          <a:p>
            <a:r>
              <a:rPr lang="en-US" sz="1400">
                <a:latin typeface="Times New Roman" pitchFamily="18" charset="0"/>
              </a:rPr>
              <a:t>Counter</a:t>
            </a:r>
          </a:p>
        </p:txBody>
      </p:sp>
      <p:sp>
        <p:nvSpPr>
          <p:cNvPr id="107" name="Line 5"/>
          <p:cNvSpPr>
            <a:spLocks noChangeShapeType="1"/>
          </p:cNvSpPr>
          <p:nvPr/>
        </p:nvSpPr>
        <p:spPr bwMode="auto">
          <a:xfrm>
            <a:off x="3276600" y="3657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" name="AutoShape 6"/>
          <p:cNvSpPr>
            <a:spLocks noChangeArrowheads="1"/>
          </p:cNvSpPr>
          <p:nvPr/>
        </p:nvSpPr>
        <p:spPr bwMode="auto">
          <a:xfrm rot="5400000">
            <a:off x="3467100" y="3619500"/>
            <a:ext cx="152400" cy="762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Oval 7"/>
          <p:cNvSpPr>
            <a:spLocks noChangeArrowheads="1"/>
          </p:cNvSpPr>
          <p:nvPr/>
        </p:nvSpPr>
        <p:spPr bwMode="auto">
          <a:xfrm>
            <a:off x="3429000" y="36195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3505200" y="2209800"/>
            <a:ext cx="762000" cy="762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>
                <a:latin typeface="Times New Roman" pitchFamily="18" charset="0"/>
              </a:rPr>
              <a:t>Coarse</a:t>
            </a:r>
          </a:p>
          <a:p>
            <a:r>
              <a:rPr lang="en-US" sz="1400">
                <a:latin typeface="Times New Roman" pitchFamily="18" charset="0"/>
              </a:rPr>
              <a:t>Time</a:t>
            </a:r>
          </a:p>
          <a:p>
            <a:r>
              <a:rPr lang="en-US" sz="1400">
                <a:latin typeface="Times New Roman" pitchFamily="18" charset="0"/>
              </a:rPr>
              <a:t>Counter</a:t>
            </a:r>
          </a:p>
        </p:txBody>
      </p:sp>
      <p:sp>
        <p:nvSpPr>
          <p:cNvPr id="111" name="AutoShape 9"/>
          <p:cNvSpPr>
            <a:spLocks noChangeArrowheads="1"/>
          </p:cNvSpPr>
          <p:nvPr/>
        </p:nvSpPr>
        <p:spPr bwMode="auto">
          <a:xfrm rot="5400000">
            <a:off x="3467100" y="2705100"/>
            <a:ext cx="152400" cy="762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Line 10"/>
          <p:cNvSpPr>
            <a:spLocks noChangeShapeType="1"/>
          </p:cNvSpPr>
          <p:nvPr/>
        </p:nvSpPr>
        <p:spPr bwMode="auto">
          <a:xfrm>
            <a:off x="4267200" y="2514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" name="Line 11"/>
          <p:cNvSpPr>
            <a:spLocks noChangeShapeType="1"/>
          </p:cNvSpPr>
          <p:nvPr/>
        </p:nvSpPr>
        <p:spPr bwMode="auto">
          <a:xfrm>
            <a:off x="2971800" y="2743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" name="Line 12"/>
          <p:cNvSpPr>
            <a:spLocks noChangeShapeType="1"/>
          </p:cNvSpPr>
          <p:nvPr/>
        </p:nvSpPr>
        <p:spPr bwMode="auto">
          <a:xfrm>
            <a:off x="3276600" y="2743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" name="AutoShape 13"/>
          <p:cNvSpPr>
            <a:spLocks noChangeArrowheads="1"/>
          </p:cNvSpPr>
          <p:nvPr/>
        </p:nvSpPr>
        <p:spPr bwMode="auto">
          <a:xfrm rot="-5400000">
            <a:off x="4076700" y="2857500"/>
            <a:ext cx="1371600" cy="381000"/>
          </a:xfrm>
          <a:custGeom>
            <a:avLst/>
            <a:gdLst>
              <a:gd name="G0" fmla="+- 5999 0 0"/>
              <a:gd name="G1" fmla="+- 21600 0 5999"/>
              <a:gd name="G2" fmla="*/ 5999 1 2"/>
              <a:gd name="G3" fmla="+- 21600 0 G2"/>
              <a:gd name="G4" fmla="+/ 5999 21600 2"/>
              <a:gd name="G5" fmla="+/ G1 0 2"/>
              <a:gd name="G6" fmla="*/ 21600 21600 5999"/>
              <a:gd name="G7" fmla="*/ G6 1 2"/>
              <a:gd name="G8" fmla="+- 21600 0 G7"/>
              <a:gd name="G9" fmla="*/ 21600 1 2"/>
              <a:gd name="G10" fmla="+- 5999 0 G9"/>
              <a:gd name="G11" fmla="?: G10 G8 0"/>
              <a:gd name="G12" fmla="?: G10 G7 21600"/>
              <a:gd name="T0" fmla="*/ 18600 w 21600"/>
              <a:gd name="T1" fmla="*/ 10800 h 21600"/>
              <a:gd name="T2" fmla="*/ 10800 w 21600"/>
              <a:gd name="T3" fmla="*/ 21600 h 21600"/>
              <a:gd name="T4" fmla="*/ 3000 w 21600"/>
              <a:gd name="T5" fmla="*/ 10800 h 21600"/>
              <a:gd name="T6" fmla="*/ 10800 w 21600"/>
              <a:gd name="T7" fmla="*/ 0 h 21600"/>
              <a:gd name="T8" fmla="*/ 4800 w 21600"/>
              <a:gd name="T9" fmla="*/ 4800 h 21600"/>
              <a:gd name="T10" fmla="*/ 16800 w 21600"/>
              <a:gd name="T11" fmla="*/ 16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999" y="21600"/>
                </a:lnTo>
                <a:lnTo>
                  <a:pt x="1560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 sz="1400">
              <a:latin typeface="Times New Roman" pitchFamily="18" charset="0"/>
            </a:endParaRPr>
          </a:p>
        </p:txBody>
      </p:sp>
      <p:sp>
        <p:nvSpPr>
          <p:cNvPr id="116" name="Line 14"/>
          <p:cNvSpPr>
            <a:spLocks noChangeShapeType="1"/>
          </p:cNvSpPr>
          <p:nvPr/>
        </p:nvSpPr>
        <p:spPr bwMode="auto">
          <a:xfrm>
            <a:off x="4267200" y="2590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7" name="Line 15"/>
          <p:cNvSpPr>
            <a:spLocks noChangeShapeType="1"/>
          </p:cNvSpPr>
          <p:nvPr/>
        </p:nvSpPr>
        <p:spPr bwMode="auto">
          <a:xfrm>
            <a:off x="4267200" y="2667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" name="Line 16"/>
          <p:cNvSpPr>
            <a:spLocks noChangeShapeType="1"/>
          </p:cNvSpPr>
          <p:nvPr/>
        </p:nvSpPr>
        <p:spPr bwMode="auto">
          <a:xfrm>
            <a:off x="4267200" y="2743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" name="Line 17"/>
          <p:cNvSpPr>
            <a:spLocks noChangeShapeType="1"/>
          </p:cNvSpPr>
          <p:nvPr/>
        </p:nvSpPr>
        <p:spPr bwMode="auto">
          <a:xfrm>
            <a:off x="4267200" y="3429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0" name="Line 18"/>
          <p:cNvSpPr>
            <a:spLocks noChangeShapeType="1"/>
          </p:cNvSpPr>
          <p:nvPr/>
        </p:nvSpPr>
        <p:spPr bwMode="auto">
          <a:xfrm>
            <a:off x="4267200" y="3505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" name="Line 19"/>
          <p:cNvSpPr>
            <a:spLocks noChangeShapeType="1"/>
          </p:cNvSpPr>
          <p:nvPr/>
        </p:nvSpPr>
        <p:spPr bwMode="auto">
          <a:xfrm>
            <a:off x="4267200" y="3581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" name="Line 20"/>
          <p:cNvSpPr>
            <a:spLocks noChangeShapeType="1"/>
          </p:cNvSpPr>
          <p:nvPr/>
        </p:nvSpPr>
        <p:spPr bwMode="auto">
          <a:xfrm>
            <a:off x="4267200" y="3657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" name="Line 21"/>
          <p:cNvSpPr>
            <a:spLocks noChangeShapeType="1"/>
          </p:cNvSpPr>
          <p:nvPr/>
        </p:nvSpPr>
        <p:spPr bwMode="auto">
          <a:xfrm>
            <a:off x="4953000" y="2895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" name="Line 22"/>
          <p:cNvSpPr>
            <a:spLocks noChangeShapeType="1"/>
          </p:cNvSpPr>
          <p:nvPr/>
        </p:nvSpPr>
        <p:spPr bwMode="auto">
          <a:xfrm>
            <a:off x="4953000" y="2971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" name="Line 23"/>
          <p:cNvSpPr>
            <a:spLocks noChangeShapeType="1"/>
          </p:cNvSpPr>
          <p:nvPr/>
        </p:nvSpPr>
        <p:spPr bwMode="auto">
          <a:xfrm>
            <a:off x="49530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6" name="Line 24"/>
          <p:cNvSpPr>
            <a:spLocks noChangeShapeType="1"/>
          </p:cNvSpPr>
          <p:nvPr/>
        </p:nvSpPr>
        <p:spPr bwMode="auto">
          <a:xfrm>
            <a:off x="4953000" y="3124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7" name="Line 25"/>
          <p:cNvSpPr>
            <a:spLocks noChangeShapeType="1"/>
          </p:cNvSpPr>
          <p:nvPr/>
        </p:nvSpPr>
        <p:spPr bwMode="auto">
          <a:xfrm>
            <a:off x="4800600" y="3505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" name="Line 26"/>
          <p:cNvSpPr>
            <a:spLocks noChangeShapeType="1"/>
          </p:cNvSpPr>
          <p:nvPr/>
        </p:nvSpPr>
        <p:spPr bwMode="auto">
          <a:xfrm>
            <a:off x="3276600" y="39624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" name="Line 27"/>
          <p:cNvSpPr>
            <a:spLocks noChangeShapeType="1"/>
          </p:cNvSpPr>
          <p:nvPr/>
        </p:nvSpPr>
        <p:spPr bwMode="auto">
          <a:xfrm>
            <a:off x="6781800" y="3886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0" name="Oval 28"/>
          <p:cNvSpPr>
            <a:spLocks noChangeArrowheads="1"/>
          </p:cNvSpPr>
          <p:nvPr/>
        </p:nvSpPr>
        <p:spPr bwMode="auto">
          <a:xfrm>
            <a:off x="7239000" y="38481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Rectangle 29"/>
          <p:cNvSpPr>
            <a:spLocks noChangeArrowheads="1"/>
          </p:cNvSpPr>
          <p:nvPr/>
        </p:nvSpPr>
        <p:spPr bwMode="auto">
          <a:xfrm>
            <a:off x="7315200" y="2438400"/>
            <a:ext cx="304800" cy="762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>
              <a:latin typeface="Times New Roman" pitchFamily="18" charset="0"/>
            </a:endParaRPr>
          </a:p>
        </p:txBody>
      </p:sp>
      <p:sp>
        <p:nvSpPr>
          <p:cNvPr id="132" name="AutoShape 30"/>
          <p:cNvSpPr>
            <a:spLocks noChangeArrowheads="1"/>
          </p:cNvSpPr>
          <p:nvPr/>
        </p:nvSpPr>
        <p:spPr bwMode="auto">
          <a:xfrm rot="5400000">
            <a:off x="7277100" y="3009900"/>
            <a:ext cx="152400" cy="762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Line 31"/>
          <p:cNvSpPr>
            <a:spLocks noChangeShapeType="1"/>
          </p:cNvSpPr>
          <p:nvPr/>
        </p:nvSpPr>
        <p:spPr bwMode="auto">
          <a:xfrm>
            <a:off x="7620000" y="2514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" name="Line 32"/>
          <p:cNvSpPr>
            <a:spLocks noChangeShapeType="1"/>
          </p:cNvSpPr>
          <p:nvPr/>
        </p:nvSpPr>
        <p:spPr bwMode="auto">
          <a:xfrm>
            <a:off x="6781800" y="3048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" name="Line 33"/>
          <p:cNvSpPr>
            <a:spLocks noChangeShapeType="1"/>
          </p:cNvSpPr>
          <p:nvPr/>
        </p:nvSpPr>
        <p:spPr bwMode="auto">
          <a:xfrm>
            <a:off x="7162800" y="2514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6" name="AutoShape 34"/>
          <p:cNvSpPr>
            <a:spLocks noChangeArrowheads="1"/>
          </p:cNvSpPr>
          <p:nvPr/>
        </p:nvSpPr>
        <p:spPr bwMode="auto">
          <a:xfrm rot="-5400000">
            <a:off x="7429500" y="2857500"/>
            <a:ext cx="1371600" cy="381000"/>
          </a:xfrm>
          <a:custGeom>
            <a:avLst/>
            <a:gdLst>
              <a:gd name="G0" fmla="+- 5999 0 0"/>
              <a:gd name="G1" fmla="+- 21600 0 5999"/>
              <a:gd name="G2" fmla="*/ 5999 1 2"/>
              <a:gd name="G3" fmla="+- 21600 0 G2"/>
              <a:gd name="G4" fmla="+/ 5999 21600 2"/>
              <a:gd name="G5" fmla="+/ G1 0 2"/>
              <a:gd name="G6" fmla="*/ 21600 21600 5999"/>
              <a:gd name="G7" fmla="*/ G6 1 2"/>
              <a:gd name="G8" fmla="+- 21600 0 G7"/>
              <a:gd name="G9" fmla="*/ 21600 1 2"/>
              <a:gd name="G10" fmla="+- 5999 0 G9"/>
              <a:gd name="G11" fmla="?: G10 G8 0"/>
              <a:gd name="G12" fmla="?: G10 G7 21600"/>
              <a:gd name="T0" fmla="*/ 18600 w 21600"/>
              <a:gd name="T1" fmla="*/ 10800 h 21600"/>
              <a:gd name="T2" fmla="*/ 10800 w 21600"/>
              <a:gd name="T3" fmla="*/ 21600 h 21600"/>
              <a:gd name="T4" fmla="*/ 3000 w 21600"/>
              <a:gd name="T5" fmla="*/ 10800 h 21600"/>
              <a:gd name="T6" fmla="*/ 10800 w 21600"/>
              <a:gd name="T7" fmla="*/ 0 h 21600"/>
              <a:gd name="T8" fmla="*/ 4800 w 21600"/>
              <a:gd name="T9" fmla="*/ 4800 h 21600"/>
              <a:gd name="T10" fmla="*/ 16800 w 21600"/>
              <a:gd name="T11" fmla="*/ 16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999" y="21600"/>
                </a:lnTo>
                <a:lnTo>
                  <a:pt x="1560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 sz="1400">
              <a:latin typeface="Times New Roman" pitchFamily="18" charset="0"/>
            </a:endParaRPr>
          </a:p>
        </p:txBody>
      </p:sp>
      <p:sp>
        <p:nvSpPr>
          <p:cNvPr id="137" name="Line 35"/>
          <p:cNvSpPr>
            <a:spLocks noChangeShapeType="1"/>
          </p:cNvSpPr>
          <p:nvPr/>
        </p:nvSpPr>
        <p:spPr bwMode="auto">
          <a:xfrm>
            <a:off x="7620000" y="2590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" name="Line 36"/>
          <p:cNvSpPr>
            <a:spLocks noChangeShapeType="1"/>
          </p:cNvSpPr>
          <p:nvPr/>
        </p:nvSpPr>
        <p:spPr bwMode="auto">
          <a:xfrm>
            <a:off x="7620000" y="2667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" name="Line 37"/>
          <p:cNvSpPr>
            <a:spLocks noChangeShapeType="1"/>
          </p:cNvSpPr>
          <p:nvPr/>
        </p:nvSpPr>
        <p:spPr bwMode="auto">
          <a:xfrm>
            <a:off x="7620000" y="2743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0" name="Line 38"/>
          <p:cNvSpPr>
            <a:spLocks noChangeShapeType="1"/>
          </p:cNvSpPr>
          <p:nvPr/>
        </p:nvSpPr>
        <p:spPr bwMode="auto">
          <a:xfrm>
            <a:off x="7620000" y="3429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" name="Line 39"/>
          <p:cNvSpPr>
            <a:spLocks noChangeShapeType="1"/>
          </p:cNvSpPr>
          <p:nvPr/>
        </p:nvSpPr>
        <p:spPr bwMode="auto">
          <a:xfrm>
            <a:off x="7620000" y="3505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" name="Line 40"/>
          <p:cNvSpPr>
            <a:spLocks noChangeShapeType="1"/>
          </p:cNvSpPr>
          <p:nvPr/>
        </p:nvSpPr>
        <p:spPr bwMode="auto">
          <a:xfrm>
            <a:off x="7620000" y="3581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" name="Line 41"/>
          <p:cNvSpPr>
            <a:spLocks noChangeShapeType="1"/>
          </p:cNvSpPr>
          <p:nvPr/>
        </p:nvSpPr>
        <p:spPr bwMode="auto">
          <a:xfrm>
            <a:off x="7620000" y="3657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" name="Line 42"/>
          <p:cNvSpPr>
            <a:spLocks noChangeShapeType="1"/>
          </p:cNvSpPr>
          <p:nvPr/>
        </p:nvSpPr>
        <p:spPr bwMode="auto">
          <a:xfrm>
            <a:off x="8305800" y="2895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" name="Line 43"/>
          <p:cNvSpPr>
            <a:spLocks noChangeShapeType="1"/>
          </p:cNvSpPr>
          <p:nvPr/>
        </p:nvSpPr>
        <p:spPr bwMode="auto">
          <a:xfrm>
            <a:off x="8305800" y="2971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" name="Line 44"/>
          <p:cNvSpPr>
            <a:spLocks noChangeShapeType="1"/>
          </p:cNvSpPr>
          <p:nvPr/>
        </p:nvSpPr>
        <p:spPr bwMode="auto">
          <a:xfrm>
            <a:off x="8305800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" name="Line 45"/>
          <p:cNvSpPr>
            <a:spLocks noChangeShapeType="1"/>
          </p:cNvSpPr>
          <p:nvPr/>
        </p:nvSpPr>
        <p:spPr bwMode="auto">
          <a:xfrm>
            <a:off x="8305800" y="3124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" name="Line 46"/>
          <p:cNvSpPr>
            <a:spLocks noChangeShapeType="1"/>
          </p:cNvSpPr>
          <p:nvPr/>
        </p:nvSpPr>
        <p:spPr bwMode="auto">
          <a:xfrm>
            <a:off x="8153400" y="3505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9" name="Line 47"/>
          <p:cNvSpPr>
            <a:spLocks noChangeShapeType="1"/>
          </p:cNvSpPr>
          <p:nvPr/>
        </p:nvSpPr>
        <p:spPr bwMode="auto">
          <a:xfrm>
            <a:off x="5638800" y="41148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0" name="Rectangle 48"/>
          <p:cNvSpPr>
            <a:spLocks noChangeArrowheads="1"/>
          </p:cNvSpPr>
          <p:nvPr/>
        </p:nvSpPr>
        <p:spPr bwMode="auto">
          <a:xfrm>
            <a:off x="5943600" y="2438400"/>
            <a:ext cx="762000" cy="762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>
                <a:latin typeface="Times New Roman" pitchFamily="18" charset="0"/>
              </a:rPr>
              <a:t>Coarse</a:t>
            </a:r>
          </a:p>
          <a:p>
            <a:r>
              <a:rPr lang="en-US" sz="1400">
                <a:latin typeface="Times New Roman" pitchFamily="18" charset="0"/>
              </a:rPr>
              <a:t>Time</a:t>
            </a:r>
          </a:p>
          <a:p>
            <a:r>
              <a:rPr lang="en-US" sz="1400">
                <a:latin typeface="Times New Roman" pitchFamily="18" charset="0"/>
              </a:rPr>
              <a:t>Counter</a:t>
            </a:r>
          </a:p>
        </p:txBody>
      </p:sp>
      <p:sp>
        <p:nvSpPr>
          <p:cNvPr id="151" name="AutoShape 49"/>
          <p:cNvSpPr>
            <a:spLocks noChangeArrowheads="1"/>
          </p:cNvSpPr>
          <p:nvPr/>
        </p:nvSpPr>
        <p:spPr bwMode="auto">
          <a:xfrm rot="5400000">
            <a:off x="5905500" y="2933700"/>
            <a:ext cx="152400" cy="762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Line 50"/>
          <p:cNvSpPr>
            <a:spLocks noChangeShapeType="1"/>
          </p:cNvSpPr>
          <p:nvPr/>
        </p:nvSpPr>
        <p:spPr bwMode="auto">
          <a:xfrm>
            <a:off x="5791200" y="2971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" name="Rectangle 51"/>
          <p:cNvSpPr>
            <a:spLocks noChangeArrowheads="1"/>
          </p:cNvSpPr>
          <p:nvPr/>
        </p:nvSpPr>
        <p:spPr bwMode="auto">
          <a:xfrm>
            <a:off x="7315200" y="3276600"/>
            <a:ext cx="304800" cy="762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>
              <a:latin typeface="Times New Roman" pitchFamily="18" charset="0"/>
            </a:endParaRPr>
          </a:p>
        </p:txBody>
      </p:sp>
      <p:sp>
        <p:nvSpPr>
          <p:cNvPr id="154" name="AutoShape 52"/>
          <p:cNvSpPr>
            <a:spLocks noChangeArrowheads="1"/>
          </p:cNvSpPr>
          <p:nvPr/>
        </p:nvSpPr>
        <p:spPr bwMode="auto">
          <a:xfrm rot="5400000">
            <a:off x="7279482" y="3845718"/>
            <a:ext cx="152400" cy="80963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Line 53"/>
          <p:cNvSpPr>
            <a:spLocks noChangeShapeType="1"/>
          </p:cNvSpPr>
          <p:nvPr/>
        </p:nvSpPr>
        <p:spPr bwMode="auto">
          <a:xfrm>
            <a:off x="6705600" y="2514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" name="Line 54"/>
          <p:cNvSpPr>
            <a:spLocks noChangeShapeType="1"/>
          </p:cNvSpPr>
          <p:nvPr/>
        </p:nvSpPr>
        <p:spPr bwMode="auto">
          <a:xfrm>
            <a:off x="6705600" y="2590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" name="Line 55"/>
          <p:cNvSpPr>
            <a:spLocks noChangeShapeType="1"/>
          </p:cNvSpPr>
          <p:nvPr/>
        </p:nvSpPr>
        <p:spPr bwMode="auto">
          <a:xfrm>
            <a:off x="6705600" y="2667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" name="Line 56"/>
          <p:cNvSpPr>
            <a:spLocks noChangeShapeType="1"/>
          </p:cNvSpPr>
          <p:nvPr/>
        </p:nvSpPr>
        <p:spPr bwMode="auto">
          <a:xfrm>
            <a:off x="67056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" name="Line 57"/>
          <p:cNvSpPr>
            <a:spLocks noChangeShapeType="1"/>
          </p:cNvSpPr>
          <p:nvPr/>
        </p:nvSpPr>
        <p:spPr bwMode="auto">
          <a:xfrm>
            <a:off x="71628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0" name="Line 58"/>
          <p:cNvSpPr>
            <a:spLocks noChangeShapeType="1"/>
          </p:cNvSpPr>
          <p:nvPr/>
        </p:nvSpPr>
        <p:spPr bwMode="auto">
          <a:xfrm>
            <a:off x="7086600" y="3505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1" name="Line 59"/>
          <p:cNvSpPr>
            <a:spLocks noChangeShapeType="1"/>
          </p:cNvSpPr>
          <p:nvPr/>
        </p:nvSpPr>
        <p:spPr bwMode="auto">
          <a:xfrm>
            <a:off x="7010400" y="3581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" name="Line 60"/>
          <p:cNvSpPr>
            <a:spLocks noChangeShapeType="1"/>
          </p:cNvSpPr>
          <p:nvPr/>
        </p:nvSpPr>
        <p:spPr bwMode="auto">
          <a:xfrm>
            <a:off x="6934200" y="3657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" name="Line 61"/>
          <p:cNvSpPr>
            <a:spLocks noChangeShapeType="1"/>
          </p:cNvSpPr>
          <p:nvPr/>
        </p:nvSpPr>
        <p:spPr bwMode="auto">
          <a:xfrm>
            <a:off x="7086600" y="2590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" name="Line 62"/>
          <p:cNvSpPr>
            <a:spLocks noChangeShapeType="1"/>
          </p:cNvSpPr>
          <p:nvPr/>
        </p:nvSpPr>
        <p:spPr bwMode="auto">
          <a:xfrm>
            <a:off x="7010400" y="2667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5" name="Line 63"/>
          <p:cNvSpPr>
            <a:spLocks noChangeShapeType="1"/>
          </p:cNvSpPr>
          <p:nvPr/>
        </p:nvSpPr>
        <p:spPr bwMode="auto">
          <a:xfrm>
            <a:off x="6934200" y="2743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6" name="Line 64"/>
          <p:cNvSpPr>
            <a:spLocks noChangeShapeType="1"/>
          </p:cNvSpPr>
          <p:nvPr/>
        </p:nvSpPr>
        <p:spPr bwMode="auto">
          <a:xfrm>
            <a:off x="6781800" y="3048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" name="Line 65"/>
          <p:cNvSpPr>
            <a:spLocks noChangeShapeType="1"/>
          </p:cNvSpPr>
          <p:nvPr/>
        </p:nvSpPr>
        <p:spPr bwMode="auto">
          <a:xfrm>
            <a:off x="5791200" y="2971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" name="Rectangle 66"/>
          <p:cNvSpPr>
            <a:spLocks noChangeArrowheads="1"/>
          </p:cNvSpPr>
          <p:nvPr/>
        </p:nvSpPr>
        <p:spPr bwMode="auto">
          <a:xfrm>
            <a:off x="533400" y="2133600"/>
            <a:ext cx="762000" cy="762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>
                <a:latin typeface="Times New Roman" pitchFamily="18" charset="0"/>
              </a:rPr>
              <a:t>Gray</a:t>
            </a:r>
          </a:p>
          <a:p>
            <a:r>
              <a:rPr lang="en-US" sz="1400">
                <a:latin typeface="Times New Roman" pitchFamily="18" charset="0"/>
              </a:rPr>
              <a:t>Code</a:t>
            </a:r>
          </a:p>
          <a:p>
            <a:r>
              <a:rPr lang="en-US" sz="1400">
                <a:latin typeface="Times New Roman" pitchFamily="18" charset="0"/>
              </a:rPr>
              <a:t>Counter</a:t>
            </a:r>
          </a:p>
        </p:txBody>
      </p:sp>
      <p:sp>
        <p:nvSpPr>
          <p:cNvPr id="169" name="AutoShape 67"/>
          <p:cNvSpPr>
            <a:spLocks noChangeArrowheads="1"/>
          </p:cNvSpPr>
          <p:nvPr/>
        </p:nvSpPr>
        <p:spPr bwMode="auto">
          <a:xfrm rot="5400000">
            <a:off x="495300" y="2628900"/>
            <a:ext cx="152400" cy="762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Line 68"/>
          <p:cNvSpPr>
            <a:spLocks noChangeShapeType="1"/>
          </p:cNvSpPr>
          <p:nvPr/>
        </p:nvSpPr>
        <p:spPr bwMode="auto">
          <a:xfrm>
            <a:off x="1295400" y="2438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1" name="Line 69"/>
          <p:cNvSpPr>
            <a:spLocks noChangeShapeType="1"/>
          </p:cNvSpPr>
          <p:nvPr/>
        </p:nvSpPr>
        <p:spPr bwMode="auto">
          <a:xfrm>
            <a:off x="304800" y="2667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" name="Line 70"/>
          <p:cNvSpPr>
            <a:spLocks noChangeShapeType="1"/>
          </p:cNvSpPr>
          <p:nvPr/>
        </p:nvSpPr>
        <p:spPr bwMode="auto">
          <a:xfrm>
            <a:off x="1295400" y="2514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" name="Line 71"/>
          <p:cNvSpPr>
            <a:spLocks noChangeShapeType="1"/>
          </p:cNvSpPr>
          <p:nvPr/>
        </p:nvSpPr>
        <p:spPr bwMode="auto">
          <a:xfrm>
            <a:off x="1295400" y="2590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" name="Line 72"/>
          <p:cNvSpPr>
            <a:spLocks noChangeShapeType="1"/>
          </p:cNvSpPr>
          <p:nvPr/>
        </p:nvSpPr>
        <p:spPr bwMode="auto">
          <a:xfrm>
            <a:off x="1295400" y="2667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" name="Text Box 73"/>
          <p:cNvSpPr txBox="1">
            <a:spLocks noChangeArrowheads="1"/>
          </p:cNvSpPr>
          <p:nvPr/>
        </p:nvSpPr>
        <p:spPr bwMode="auto">
          <a:xfrm>
            <a:off x="1905000" y="1905000"/>
            <a:ext cx="304800" cy="195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dirty="0">
                <a:latin typeface="Times New Roman" pitchFamily="18" charset="0"/>
              </a:rPr>
              <a:t>000</a:t>
            </a:r>
          </a:p>
          <a:p>
            <a:pPr algn="l"/>
            <a:r>
              <a:rPr lang="en-US" sz="1600" dirty="0">
                <a:latin typeface="Times New Roman" pitchFamily="18" charset="0"/>
              </a:rPr>
              <a:t>001</a:t>
            </a:r>
          </a:p>
          <a:p>
            <a:pPr algn="l"/>
            <a:r>
              <a:rPr lang="en-US" sz="1600" dirty="0">
                <a:latin typeface="Times New Roman" pitchFamily="18" charset="0"/>
              </a:rPr>
              <a:t>011</a:t>
            </a:r>
          </a:p>
          <a:p>
            <a:pPr algn="l"/>
            <a:r>
              <a:rPr lang="en-US" sz="1600" dirty="0">
                <a:latin typeface="Times New Roman" pitchFamily="18" charset="0"/>
              </a:rPr>
              <a:t>010</a:t>
            </a:r>
          </a:p>
          <a:p>
            <a:pPr algn="l"/>
            <a:r>
              <a:rPr lang="en-US" sz="1600" dirty="0">
                <a:latin typeface="Times New Roman" pitchFamily="18" charset="0"/>
              </a:rPr>
              <a:t>110</a:t>
            </a:r>
          </a:p>
          <a:p>
            <a:pPr algn="l"/>
            <a:r>
              <a:rPr lang="en-US" sz="1600" dirty="0">
                <a:latin typeface="Times New Roman" pitchFamily="18" charset="0"/>
              </a:rPr>
              <a:t>111</a:t>
            </a:r>
          </a:p>
          <a:p>
            <a:pPr algn="l"/>
            <a:r>
              <a:rPr lang="en-US" sz="1600" dirty="0">
                <a:latin typeface="Times New Roman" pitchFamily="18" charset="0"/>
              </a:rPr>
              <a:t>101</a:t>
            </a:r>
          </a:p>
          <a:p>
            <a:pPr algn="l"/>
            <a:r>
              <a:rPr lang="en-US" sz="1600" dirty="0">
                <a:latin typeface="Times New Roman" pitchFamily="18" charset="0"/>
              </a:rPr>
              <a:t>100</a:t>
            </a:r>
          </a:p>
        </p:txBody>
      </p:sp>
      <p:sp>
        <p:nvSpPr>
          <p:cNvPr id="176" name="AutoShape 185"/>
          <p:cNvSpPr>
            <a:spLocks noChangeArrowheads="1"/>
          </p:cNvSpPr>
          <p:nvPr/>
        </p:nvSpPr>
        <p:spPr bwMode="auto">
          <a:xfrm>
            <a:off x="228600" y="1371600"/>
            <a:ext cx="8534400" cy="36576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lIns="0" tIns="0" rIns="0" bIns="0" anchor="b"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Unnecessary for 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FPGA TDC</a:t>
            </a:r>
          </a:p>
        </p:txBody>
      </p:sp>
      <p:sp>
        <p:nvSpPr>
          <p:cNvPr id="177" name="Line 187"/>
          <p:cNvSpPr>
            <a:spLocks noChangeShapeType="1"/>
          </p:cNvSpPr>
          <p:nvPr/>
        </p:nvSpPr>
        <p:spPr bwMode="auto">
          <a:xfrm flipH="1">
            <a:off x="457200" y="1600200"/>
            <a:ext cx="7924800" cy="30480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Line 188"/>
          <p:cNvSpPr>
            <a:spLocks noChangeShapeType="1"/>
          </p:cNvSpPr>
          <p:nvPr/>
        </p:nvSpPr>
        <p:spPr bwMode="auto">
          <a:xfrm flipH="1" flipV="1">
            <a:off x="457200" y="1600200"/>
            <a:ext cx="7924800" cy="30480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77" grpId="0" animBg="1"/>
      <p:bldP spid="17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Implementation in ASIC TDC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Oct. 2017, Wu Jinyuan, Fermilab jywu168@fnal.gov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Applications of FPGA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0581-557D-3842-8C5B-2D26672F0498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66" name="TextBox 565"/>
          <p:cNvSpPr txBox="1"/>
          <p:nvPr/>
        </p:nvSpPr>
        <p:spPr>
          <a:xfrm>
            <a:off x="838200" y="762000"/>
            <a:ext cx="1473545" cy="33855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600" dirty="0" smtClean="0">
                <a:latin typeface="+mn-lt"/>
              </a:rPr>
              <a:t>DLL Clock Chain</a:t>
            </a:r>
          </a:p>
        </p:txBody>
      </p:sp>
      <p:cxnSp>
        <p:nvCxnSpPr>
          <p:cNvPr id="262" name="Straight Connector 261"/>
          <p:cNvCxnSpPr/>
          <p:nvPr/>
        </p:nvCxnSpPr>
        <p:spPr>
          <a:xfrm rot="10800000">
            <a:off x="609600" y="2514600"/>
            <a:ext cx="71628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1" name="Rectangle 310"/>
          <p:cNvSpPr>
            <a:spLocks noChangeArrowheads="1"/>
          </p:cNvSpPr>
          <p:nvPr/>
        </p:nvSpPr>
        <p:spPr bwMode="auto">
          <a:xfrm>
            <a:off x="1066800" y="1752600"/>
            <a:ext cx="381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312" name="AutoShape 22"/>
          <p:cNvSpPr>
            <a:spLocks noChangeArrowheads="1"/>
          </p:cNvSpPr>
          <p:nvPr/>
        </p:nvSpPr>
        <p:spPr bwMode="auto">
          <a:xfrm rot="5400000">
            <a:off x="1028700" y="2171700"/>
            <a:ext cx="152400" cy="76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13" name="Straight Connector 312"/>
          <p:cNvCxnSpPr/>
          <p:nvPr/>
        </p:nvCxnSpPr>
        <p:spPr>
          <a:xfrm>
            <a:off x="1447800" y="1905000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>
            <a:off x="990600" y="1905000"/>
            <a:ext cx="762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>
            <a:off x="914400" y="2209800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/>
          <p:nvPr/>
        </p:nvCxnSpPr>
        <p:spPr>
          <a:xfrm rot="16200000" flipH="1">
            <a:off x="762000" y="2362200"/>
            <a:ext cx="304006" cy="794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8" name="AutoShape 22"/>
          <p:cNvSpPr>
            <a:spLocks noChangeArrowheads="1"/>
          </p:cNvSpPr>
          <p:nvPr/>
        </p:nvSpPr>
        <p:spPr bwMode="auto">
          <a:xfrm rot="5400000">
            <a:off x="1028700" y="11049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19" name="Straight Connector 318"/>
          <p:cNvCxnSpPr/>
          <p:nvPr/>
        </p:nvCxnSpPr>
        <p:spPr>
          <a:xfrm>
            <a:off x="609600" y="1295400"/>
            <a:ext cx="4572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Rectangle 437"/>
          <p:cNvSpPr>
            <a:spLocks noChangeArrowheads="1"/>
          </p:cNvSpPr>
          <p:nvPr/>
        </p:nvSpPr>
        <p:spPr bwMode="auto">
          <a:xfrm>
            <a:off x="1371600" y="2895600"/>
            <a:ext cx="6172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latin typeface="+mn-lt"/>
              </a:rPr>
              <a:t>Encoder</a:t>
            </a:r>
            <a:endParaRPr lang="en-US" sz="1400" dirty="0">
              <a:latin typeface="+mn-lt"/>
            </a:endParaRPr>
          </a:p>
        </p:txBody>
      </p:sp>
      <p:cxnSp>
        <p:nvCxnSpPr>
          <p:cNvPr id="439" name="Straight Connector 438"/>
          <p:cNvCxnSpPr/>
          <p:nvPr/>
        </p:nvCxnSpPr>
        <p:spPr>
          <a:xfrm rot="5400000" flipH="1" flipV="1">
            <a:off x="1105694" y="2399506"/>
            <a:ext cx="9906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7" name="Rectangle 446"/>
          <p:cNvSpPr>
            <a:spLocks noChangeArrowheads="1"/>
          </p:cNvSpPr>
          <p:nvPr/>
        </p:nvSpPr>
        <p:spPr bwMode="auto">
          <a:xfrm>
            <a:off x="1903411" y="1752600"/>
            <a:ext cx="381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448" name="AutoShape 22"/>
          <p:cNvSpPr>
            <a:spLocks noChangeArrowheads="1"/>
          </p:cNvSpPr>
          <p:nvPr/>
        </p:nvSpPr>
        <p:spPr bwMode="auto">
          <a:xfrm rot="5400000">
            <a:off x="1865311" y="2171700"/>
            <a:ext cx="152400" cy="76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49" name="Straight Connector 448"/>
          <p:cNvCxnSpPr/>
          <p:nvPr/>
        </p:nvCxnSpPr>
        <p:spPr>
          <a:xfrm>
            <a:off x="2284411" y="1905000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/>
          <p:cNvCxnSpPr/>
          <p:nvPr/>
        </p:nvCxnSpPr>
        <p:spPr>
          <a:xfrm>
            <a:off x="1827211" y="1905000"/>
            <a:ext cx="762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/>
          <p:cNvCxnSpPr/>
          <p:nvPr/>
        </p:nvCxnSpPr>
        <p:spPr>
          <a:xfrm>
            <a:off x="1751011" y="2209800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/>
          <p:cNvCxnSpPr/>
          <p:nvPr/>
        </p:nvCxnSpPr>
        <p:spPr>
          <a:xfrm rot="16200000" flipH="1">
            <a:off x="1598611" y="2362200"/>
            <a:ext cx="304006" cy="794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4" name="AutoShape 22"/>
          <p:cNvSpPr>
            <a:spLocks noChangeArrowheads="1"/>
          </p:cNvSpPr>
          <p:nvPr/>
        </p:nvSpPr>
        <p:spPr bwMode="auto">
          <a:xfrm rot="5400000">
            <a:off x="1865311" y="11049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55" name="Straight Connector 454"/>
          <p:cNvCxnSpPr/>
          <p:nvPr/>
        </p:nvCxnSpPr>
        <p:spPr>
          <a:xfrm>
            <a:off x="1446211" y="1295400"/>
            <a:ext cx="4572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6" name="Rectangle 465"/>
          <p:cNvSpPr>
            <a:spLocks noChangeArrowheads="1"/>
          </p:cNvSpPr>
          <p:nvPr/>
        </p:nvSpPr>
        <p:spPr bwMode="auto">
          <a:xfrm>
            <a:off x="2743200" y="1752600"/>
            <a:ext cx="381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467" name="AutoShape 22"/>
          <p:cNvSpPr>
            <a:spLocks noChangeArrowheads="1"/>
          </p:cNvSpPr>
          <p:nvPr/>
        </p:nvSpPr>
        <p:spPr bwMode="auto">
          <a:xfrm rot="5400000">
            <a:off x="2705100" y="2171700"/>
            <a:ext cx="152400" cy="76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68" name="Straight Connector 467"/>
          <p:cNvCxnSpPr/>
          <p:nvPr/>
        </p:nvCxnSpPr>
        <p:spPr>
          <a:xfrm>
            <a:off x="3124200" y="1905000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/>
          <p:cNvCxnSpPr/>
          <p:nvPr/>
        </p:nvCxnSpPr>
        <p:spPr>
          <a:xfrm>
            <a:off x="2667000" y="1905000"/>
            <a:ext cx="762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0" name="Straight Connector 469"/>
          <p:cNvCxnSpPr/>
          <p:nvPr/>
        </p:nvCxnSpPr>
        <p:spPr>
          <a:xfrm>
            <a:off x="2590800" y="2209800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Connector 471"/>
          <p:cNvCxnSpPr/>
          <p:nvPr/>
        </p:nvCxnSpPr>
        <p:spPr>
          <a:xfrm rot="16200000" flipH="1">
            <a:off x="2438400" y="2362200"/>
            <a:ext cx="304006" cy="794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3" name="AutoShape 22"/>
          <p:cNvSpPr>
            <a:spLocks noChangeArrowheads="1"/>
          </p:cNvSpPr>
          <p:nvPr/>
        </p:nvSpPr>
        <p:spPr bwMode="auto">
          <a:xfrm rot="5400000">
            <a:off x="2705100" y="11049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74" name="Straight Connector 473"/>
          <p:cNvCxnSpPr/>
          <p:nvPr/>
        </p:nvCxnSpPr>
        <p:spPr>
          <a:xfrm>
            <a:off x="2286000" y="1295400"/>
            <a:ext cx="4572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5" name="Rectangle 484"/>
          <p:cNvSpPr>
            <a:spLocks noChangeArrowheads="1"/>
          </p:cNvSpPr>
          <p:nvPr/>
        </p:nvSpPr>
        <p:spPr bwMode="auto">
          <a:xfrm>
            <a:off x="3579811" y="1752600"/>
            <a:ext cx="381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486" name="AutoShape 22"/>
          <p:cNvSpPr>
            <a:spLocks noChangeArrowheads="1"/>
          </p:cNvSpPr>
          <p:nvPr/>
        </p:nvSpPr>
        <p:spPr bwMode="auto">
          <a:xfrm rot="5400000">
            <a:off x="3541711" y="2171700"/>
            <a:ext cx="152400" cy="76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87" name="Straight Connector 486"/>
          <p:cNvCxnSpPr/>
          <p:nvPr/>
        </p:nvCxnSpPr>
        <p:spPr>
          <a:xfrm>
            <a:off x="3960811" y="1905000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8" name="Straight Connector 487"/>
          <p:cNvCxnSpPr/>
          <p:nvPr/>
        </p:nvCxnSpPr>
        <p:spPr>
          <a:xfrm>
            <a:off x="3503611" y="1905000"/>
            <a:ext cx="762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9" name="Straight Connector 488"/>
          <p:cNvCxnSpPr/>
          <p:nvPr/>
        </p:nvCxnSpPr>
        <p:spPr>
          <a:xfrm>
            <a:off x="3427411" y="2209800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1" name="Straight Connector 490"/>
          <p:cNvCxnSpPr/>
          <p:nvPr/>
        </p:nvCxnSpPr>
        <p:spPr>
          <a:xfrm rot="16200000" flipH="1">
            <a:off x="3275011" y="2362200"/>
            <a:ext cx="304006" cy="794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2" name="AutoShape 22"/>
          <p:cNvSpPr>
            <a:spLocks noChangeArrowheads="1"/>
          </p:cNvSpPr>
          <p:nvPr/>
        </p:nvSpPr>
        <p:spPr bwMode="auto">
          <a:xfrm rot="5400000">
            <a:off x="3541711" y="11049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93" name="Straight Connector 492"/>
          <p:cNvCxnSpPr/>
          <p:nvPr/>
        </p:nvCxnSpPr>
        <p:spPr>
          <a:xfrm>
            <a:off x="3122611" y="1295400"/>
            <a:ext cx="4572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4" name="Rectangle 503"/>
          <p:cNvSpPr>
            <a:spLocks noChangeArrowheads="1"/>
          </p:cNvSpPr>
          <p:nvPr/>
        </p:nvSpPr>
        <p:spPr bwMode="auto">
          <a:xfrm>
            <a:off x="4419600" y="1752600"/>
            <a:ext cx="381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505" name="AutoShape 22"/>
          <p:cNvSpPr>
            <a:spLocks noChangeArrowheads="1"/>
          </p:cNvSpPr>
          <p:nvPr/>
        </p:nvSpPr>
        <p:spPr bwMode="auto">
          <a:xfrm rot="5400000">
            <a:off x="4381500" y="2171700"/>
            <a:ext cx="152400" cy="76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06" name="Straight Connector 505"/>
          <p:cNvCxnSpPr/>
          <p:nvPr/>
        </p:nvCxnSpPr>
        <p:spPr>
          <a:xfrm>
            <a:off x="4800600" y="1905000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7" name="Straight Connector 506"/>
          <p:cNvCxnSpPr/>
          <p:nvPr/>
        </p:nvCxnSpPr>
        <p:spPr>
          <a:xfrm>
            <a:off x="4343400" y="1905000"/>
            <a:ext cx="762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8" name="Straight Connector 507"/>
          <p:cNvCxnSpPr/>
          <p:nvPr/>
        </p:nvCxnSpPr>
        <p:spPr>
          <a:xfrm>
            <a:off x="4267200" y="2209800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/>
          <p:cNvCxnSpPr/>
          <p:nvPr/>
        </p:nvCxnSpPr>
        <p:spPr>
          <a:xfrm rot="16200000" flipH="1">
            <a:off x="4114800" y="2362200"/>
            <a:ext cx="304006" cy="794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1" name="AutoShape 22"/>
          <p:cNvSpPr>
            <a:spLocks noChangeArrowheads="1"/>
          </p:cNvSpPr>
          <p:nvPr/>
        </p:nvSpPr>
        <p:spPr bwMode="auto">
          <a:xfrm rot="5400000">
            <a:off x="4381500" y="11049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12" name="Straight Connector 511"/>
          <p:cNvCxnSpPr/>
          <p:nvPr/>
        </p:nvCxnSpPr>
        <p:spPr>
          <a:xfrm>
            <a:off x="3962400" y="1295400"/>
            <a:ext cx="4572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8" name="Rectangle 527"/>
          <p:cNvSpPr>
            <a:spLocks noChangeArrowheads="1"/>
          </p:cNvSpPr>
          <p:nvPr/>
        </p:nvSpPr>
        <p:spPr bwMode="auto">
          <a:xfrm>
            <a:off x="5256211" y="1752600"/>
            <a:ext cx="381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529" name="AutoShape 22"/>
          <p:cNvSpPr>
            <a:spLocks noChangeArrowheads="1"/>
          </p:cNvSpPr>
          <p:nvPr/>
        </p:nvSpPr>
        <p:spPr bwMode="auto">
          <a:xfrm rot="5400000">
            <a:off x="5218111" y="2171700"/>
            <a:ext cx="152400" cy="76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30" name="Straight Connector 529"/>
          <p:cNvCxnSpPr/>
          <p:nvPr/>
        </p:nvCxnSpPr>
        <p:spPr>
          <a:xfrm>
            <a:off x="5637211" y="1905000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1" name="Straight Connector 530"/>
          <p:cNvCxnSpPr/>
          <p:nvPr/>
        </p:nvCxnSpPr>
        <p:spPr>
          <a:xfrm>
            <a:off x="5180011" y="1905000"/>
            <a:ext cx="762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/>
          <p:cNvCxnSpPr/>
          <p:nvPr/>
        </p:nvCxnSpPr>
        <p:spPr>
          <a:xfrm>
            <a:off x="5103811" y="2209800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Connector 533"/>
          <p:cNvCxnSpPr/>
          <p:nvPr/>
        </p:nvCxnSpPr>
        <p:spPr>
          <a:xfrm rot="16200000" flipH="1">
            <a:off x="4951411" y="2362200"/>
            <a:ext cx="304006" cy="794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5" name="AutoShape 22"/>
          <p:cNvSpPr>
            <a:spLocks noChangeArrowheads="1"/>
          </p:cNvSpPr>
          <p:nvPr/>
        </p:nvSpPr>
        <p:spPr bwMode="auto">
          <a:xfrm rot="5400000">
            <a:off x="5218111" y="11049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36" name="Straight Connector 535"/>
          <p:cNvCxnSpPr/>
          <p:nvPr/>
        </p:nvCxnSpPr>
        <p:spPr>
          <a:xfrm>
            <a:off x="4799011" y="1295400"/>
            <a:ext cx="4572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1" name="Rectangle 550"/>
          <p:cNvSpPr>
            <a:spLocks noChangeArrowheads="1"/>
          </p:cNvSpPr>
          <p:nvPr/>
        </p:nvSpPr>
        <p:spPr bwMode="auto">
          <a:xfrm>
            <a:off x="6096000" y="1752600"/>
            <a:ext cx="381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552" name="AutoShape 22"/>
          <p:cNvSpPr>
            <a:spLocks noChangeArrowheads="1"/>
          </p:cNvSpPr>
          <p:nvPr/>
        </p:nvSpPr>
        <p:spPr bwMode="auto">
          <a:xfrm rot="5400000">
            <a:off x="6057900" y="2171700"/>
            <a:ext cx="152400" cy="76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55" name="Straight Connector 554"/>
          <p:cNvCxnSpPr/>
          <p:nvPr/>
        </p:nvCxnSpPr>
        <p:spPr>
          <a:xfrm>
            <a:off x="6477000" y="1905000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Connector 555"/>
          <p:cNvCxnSpPr/>
          <p:nvPr/>
        </p:nvCxnSpPr>
        <p:spPr>
          <a:xfrm>
            <a:off x="6019800" y="1905000"/>
            <a:ext cx="762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Connector 556"/>
          <p:cNvCxnSpPr/>
          <p:nvPr/>
        </p:nvCxnSpPr>
        <p:spPr>
          <a:xfrm>
            <a:off x="5943600" y="2209800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8" name="Straight Connector 557"/>
          <p:cNvCxnSpPr/>
          <p:nvPr/>
        </p:nvCxnSpPr>
        <p:spPr>
          <a:xfrm rot="5400000" flipH="1" flipV="1">
            <a:off x="5715794" y="1600200"/>
            <a:ext cx="608806" cy="794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2" name="Straight Connector 561"/>
          <p:cNvCxnSpPr/>
          <p:nvPr/>
        </p:nvCxnSpPr>
        <p:spPr>
          <a:xfrm rot="16200000" flipH="1">
            <a:off x="5791200" y="2362200"/>
            <a:ext cx="304006" cy="794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3" name="AutoShape 22"/>
          <p:cNvSpPr>
            <a:spLocks noChangeArrowheads="1"/>
          </p:cNvSpPr>
          <p:nvPr/>
        </p:nvSpPr>
        <p:spPr bwMode="auto">
          <a:xfrm rot="5400000">
            <a:off x="6057900" y="11049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64" name="Straight Connector 563"/>
          <p:cNvCxnSpPr/>
          <p:nvPr/>
        </p:nvCxnSpPr>
        <p:spPr>
          <a:xfrm>
            <a:off x="5638800" y="1295400"/>
            <a:ext cx="4572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5" name="Rectangle 634"/>
          <p:cNvSpPr>
            <a:spLocks noChangeArrowheads="1"/>
          </p:cNvSpPr>
          <p:nvPr/>
        </p:nvSpPr>
        <p:spPr bwMode="auto">
          <a:xfrm>
            <a:off x="6932611" y="1752600"/>
            <a:ext cx="381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636" name="AutoShape 22"/>
          <p:cNvSpPr>
            <a:spLocks noChangeArrowheads="1"/>
          </p:cNvSpPr>
          <p:nvPr/>
        </p:nvSpPr>
        <p:spPr bwMode="auto">
          <a:xfrm rot="5400000">
            <a:off x="6894511" y="2171700"/>
            <a:ext cx="152400" cy="76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37" name="Straight Connector 636"/>
          <p:cNvCxnSpPr/>
          <p:nvPr/>
        </p:nvCxnSpPr>
        <p:spPr>
          <a:xfrm>
            <a:off x="7313611" y="1905000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8" name="Straight Connector 637"/>
          <p:cNvCxnSpPr/>
          <p:nvPr/>
        </p:nvCxnSpPr>
        <p:spPr>
          <a:xfrm>
            <a:off x="6856411" y="1905000"/>
            <a:ext cx="762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9" name="Straight Connector 638"/>
          <p:cNvCxnSpPr/>
          <p:nvPr/>
        </p:nvCxnSpPr>
        <p:spPr>
          <a:xfrm>
            <a:off x="6780211" y="2209800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0" name="Straight Connector 639"/>
          <p:cNvCxnSpPr/>
          <p:nvPr/>
        </p:nvCxnSpPr>
        <p:spPr>
          <a:xfrm rot="16200000" flipV="1">
            <a:off x="6553200" y="1600199"/>
            <a:ext cx="608806" cy="795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Connector 640"/>
          <p:cNvCxnSpPr/>
          <p:nvPr/>
        </p:nvCxnSpPr>
        <p:spPr>
          <a:xfrm rot="16200000" flipH="1">
            <a:off x="6627811" y="2362200"/>
            <a:ext cx="304006" cy="794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2" name="AutoShape 22"/>
          <p:cNvSpPr>
            <a:spLocks noChangeArrowheads="1"/>
          </p:cNvSpPr>
          <p:nvPr/>
        </p:nvSpPr>
        <p:spPr bwMode="auto">
          <a:xfrm rot="5400000">
            <a:off x="6894511" y="11049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43" name="Straight Connector 642"/>
          <p:cNvCxnSpPr/>
          <p:nvPr/>
        </p:nvCxnSpPr>
        <p:spPr>
          <a:xfrm>
            <a:off x="6475411" y="1295400"/>
            <a:ext cx="4572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5" name="Rectangle 654"/>
          <p:cNvSpPr>
            <a:spLocks noChangeArrowheads="1"/>
          </p:cNvSpPr>
          <p:nvPr/>
        </p:nvSpPr>
        <p:spPr bwMode="auto">
          <a:xfrm>
            <a:off x="7772401" y="1219200"/>
            <a:ext cx="838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latin typeface="+mn-lt"/>
              </a:rPr>
              <a:t>Coarse</a:t>
            </a:r>
          </a:p>
          <a:p>
            <a:pPr algn="ctr"/>
            <a:r>
              <a:rPr lang="en-US" sz="1400" dirty="0" smtClean="0">
                <a:latin typeface="+mn-lt"/>
              </a:rPr>
              <a:t>Time</a:t>
            </a:r>
          </a:p>
          <a:p>
            <a:pPr algn="ctr"/>
            <a:r>
              <a:rPr lang="en-US" sz="1400" dirty="0" smtClean="0">
                <a:latin typeface="+mn-lt"/>
              </a:rPr>
              <a:t>Counter</a:t>
            </a:r>
            <a:endParaRPr lang="en-US" sz="1400" dirty="0">
              <a:latin typeface="+mn-lt"/>
            </a:endParaRPr>
          </a:p>
        </p:txBody>
      </p:sp>
      <p:sp>
        <p:nvSpPr>
          <p:cNvPr id="656" name="AutoShape 22"/>
          <p:cNvSpPr>
            <a:spLocks noChangeArrowheads="1"/>
          </p:cNvSpPr>
          <p:nvPr/>
        </p:nvSpPr>
        <p:spPr bwMode="auto">
          <a:xfrm rot="5400000">
            <a:off x="7734300" y="1790700"/>
            <a:ext cx="152400" cy="762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7" name="TextBox 656"/>
          <p:cNvSpPr txBox="1"/>
          <p:nvPr/>
        </p:nvSpPr>
        <p:spPr>
          <a:xfrm>
            <a:off x="235241" y="2283023"/>
            <a:ext cx="298159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400" dirty="0" smtClean="0">
                <a:latin typeface="+mn-lt"/>
              </a:rPr>
              <a:t>HIT</a:t>
            </a:r>
          </a:p>
        </p:txBody>
      </p:sp>
      <p:sp>
        <p:nvSpPr>
          <p:cNvPr id="658" name="Rectangle 657"/>
          <p:cNvSpPr>
            <a:spLocks noChangeArrowheads="1"/>
          </p:cNvSpPr>
          <p:nvPr/>
        </p:nvSpPr>
        <p:spPr bwMode="auto">
          <a:xfrm>
            <a:off x="7772401" y="2209800"/>
            <a:ext cx="838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latin typeface="+mn-lt"/>
              </a:rPr>
              <a:t>Coarse</a:t>
            </a:r>
          </a:p>
          <a:p>
            <a:pPr algn="ctr"/>
            <a:r>
              <a:rPr lang="en-US" sz="1400" dirty="0" smtClean="0">
                <a:latin typeface="+mn-lt"/>
              </a:rPr>
              <a:t>Time</a:t>
            </a:r>
          </a:p>
          <a:p>
            <a:pPr algn="ctr"/>
            <a:r>
              <a:rPr lang="en-US" sz="1400" dirty="0" smtClean="0">
                <a:latin typeface="+mn-lt"/>
              </a:rPr>
              <a:t>Register</a:t>
            </a:r>
            <a:endParaRPr lang="en-US" sz="1400" dirty="0">
              <a:latin typeface="+mn-lt"/>
            </a:endParaRPr>
          </a:p>
        </p:txBody>
      </p:sp>
      <p:sp>
        <p:nvSpPr>
          <p:cNvPr id="659" name="AutoShape 22"/>
          <p:cNvSpPr>
            <a:spLocks noChangeArrowheads="1"/>
          </p:cNvSpPr>
          <p:nvPr/>
        </p:nvSpPr>
        <p:spPr bwMode="auto">
          <a:xfrm rot="5400000">
            <a:off x="7734300" y="2476500"/>
            <a:ext cx="152400" cy="76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61" name="Straight Connector 660"/>
          <p:cNvCxnSpPr/>
          <p:nvPr/>
        </p:nvCxnSpPr>
        <p:spPr>
          <a:xfrm rot="16200000" flipV="1">
            <a:off x="7810499" y="2095499"/>
            <a:ext cx="228600" cy="2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4" name="Straight Connector 663"/>
          <p:cNvCxnSpPr/>
          <p:nvPr/>
        </p:nvCxnSpPr>
        <p:spPr>
          <a:xfrm rot="16200000" flipV="1">
            <a:off x="7962899" y="2095499"/>
            <a:ext cx="228600" cy="2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5" name="Straight Connector 664"/>
          <p:cNvCxnSpPr/>
          <p:nvPr/>
        </p:nvCxnSpPr>
        <p:spPr>
          <a:xfrm rot="16200000" flipV="1">
            <a:off x="8115299" y="2095499"/>
            <a:ext cx="228600" cy="2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6" name="Straight Connector 665"/>
          <p:cNvCxnSpPr/>
          <p:nvPr/>
        </p:nvCxnSpPr>
        <p:spPr>
          <a:xfrm rot="16200000" flipV="1">
            <a:off x="8267699" y="2095499"/>
            <a:ext cx="228600" cy="2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7" name="Straight Connector 666"/>
          <p:cNvCxnSpPr/>
          <p:nvPr/>
        </p:nvCxnSpPr>
        <p:spPr>
          <a:xfrm rot="16200000" flipV="1">
            <a:off x="7810501" y="3009899"/>
            <a:ext cx="228600" cy="2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8" name="Straight Connector 667"/>
          <p:cNvCxnSpPr/>
          <p:nvPr/>
        </p:nvCxnSpPr>
        <p:spPr>
          <a:xfrm rot="16200000" flipV="1">
            <a:off x="7962901" y="3009899"/>
            <a:ext cx="228600" cy="2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9" name="Straight Connector 668"/>
          <p:cNvCxnSpPr/>
          <p:nvPr/>
        </p:nvCxnSpPr>
        <p:spPr>
          <a:xfrm rot="16200000" flipV="1">
            <a:off x="8115301" y="3009899"/>
            <a:ext cx="228600" cy="2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0" name="Straight Connector 669"/>
          <p:cNvCxnSpPr/>
          <p:nvPr/>
        </p:nvCxnSpPr>
        <p:spPr>
          <a:xfrm rot="16200000" flipV="1">
            <a:off x="8267701" y="3009899"/>
            <a:ext cx="228600" cy="2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1" name="Rectangle 670"/>
          <p:cNvSpPr>
            <a:spLocks noChangeArrowheads="1"/>
          </p:cNvSpPr>
          <p:nvPr/>
        </p:nvSpPr>
        <p:spPr bwMode="auto">
          <a:xfrm>
            <a:off x="7772400" y="3124200"/>
            <a:ext cx="838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latin typeface="+mn-lt"/>
              </a:rPr>
              <a:t>Coarse</a:t>
            </a:r>
          </a:p>
          <a:p>
            <a:pPr algn="ctr"/>
            <a:r>
              <a:rPr lang="en-US" sz="1400" dirty="0" smtClean="0">
                <a:latin typeface="+mn-lt"/>
              </a:rPr>
              <a:t>Time</a:t>
            </a:r>
          </a:p>
          <a:p>
            <a:pPr algn="ctr"/>
            <a:r>
              <a:rPr lang="en-US" sz="1400" dirty="0" smtClean="0">
                <a:latin typeface="+mn-lt"/>
              </a:rPr>
              <a:t>Selection</a:t>
            </a:r>
          </a:p>
          <a:p>
            <a:pPr algn="ctr"/>
            <a:r>
              <a:rPr lang="en-US" sz="1400" dirty="0" smtClean="0">
                <a:latin typeface="+mn-lt"/>
              </a:rPr>
              <a:t>Logic</a:t>
            </a:r>
            <a:endParaRPr lang="en-US" sz="1400" dirty="0">
              <a:latin typeface="+mn-lt"/>
            </a:endParaRPr>
          </a:p>
        </p:txBody>
      </p:sp>
      <p:sp>
        <p:nvSpPr>
          <p:cNvPr id="672" name="Oval 671"/>
          <p:cNvSpPr/>
          <p:nvPr/>
        </p:nvSpPr>
        <p:spPr>
          <a:xfrm>
            <a:off x="1600200" y="15240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c1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73" name="Oval 672"/>
          <p:cNvSpPr/>
          <p:nvPr/>
        </p:nvSpPr>
        <p:spPr>
          <a:xfrm>
            <a:off x="762000" y="1524000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c0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 rot="5400000" flipH="1" flipV="1">
            <a:off x="4877594" y="1599406"/>
            <a:ext cx="608806" cy="794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rot="5400000" flipH="1" flipV="1">
            <a:off x="3201194" y="1600200"/>
            <a:ext cx="608806" cy="794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rot="16200000" flipV="1">
            <a:off x="4038600" y="1600199"/>
            <a:ext cx="608806" cy="795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rot="5400000" flipH="1" flipV="1">
            <a:off x="2362994" y="1599406"/>
            <a:ext cx="608806" cy="794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5400000" flipH="1" flipV="1">
            <a:off x="686594" y="1600200"/>
            <a:ext cx="608806" cy="794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rot="16200000" flipV="1">
            <a:off x="1524000" y="1600199"/>
            <a:ext cx="608806" cy="795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rot="5400000" flipH="1" flipV="1">
            <a:off x="1943894" y="2399506"/>
            <a:ext cx="9906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rot="5400000" flipH="1" flipV="1">
            <a:off x="2782094" y="2399506"/>
            <a:ext cx="9906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rot="5400000" flipH="1" flipV="1">
            <a:off x="3620294" y="2399506"/>
            <a:ext cx="9906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rot="5400000" flipH="1" flipV="1">
            <a:off x="4458494" y="2399506"/>
            <a:ext cx="9906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rot="5400000" flipH="1" flipV="1">
            <a:off x="5296694" y="2399506"/>
            <a:ext cx="9906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rot="5400000" flipH="1" flipV="1">
            <a:off x="6134894" y="2399506"/>
            <a:ext cx="9906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rot="5400000" flipH="1" flipV="1">
            <a:off x="6973094" y="2399506"/>
            <a:ext cx="9906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AutoShape 185"/>
          <p:cNvSpPr>
            <a:spLocks noChangeArrowheads="1"/>
          </p:cNvSpPr>
          <p:nvPr/>
        </p:nvSpPr>
        <p:spPr bwMode="auto">
          <a:xfrm>
            <a:off x="152400" y="2057400"/>
            <a:ext cx="7772400" cy="8382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lIns="0" tIns="0" rIns="0" bIns="0" anchor="b"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HIT is used as CK input which creates unnecessary challenges.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8" name="Rectangle 40"/>
          <p:cNvSpPr>
            <a:spLocks noChangeArrowheads="1"/>
          </p:cNvSpPr>
          <p:nvPr/>
        </p:nvSpPr>
        <p:spPr bwMode="auto">
          <a:xfrm>
            <a:off x="457200" y="46482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sz="1600" dirty="0" err="1" smtClean="0">
                <a:latin typeface="Times New Roman" charset="0"/>
              </a:rPr>
              <a:t>Deadtime</a:t>
            </a:r>
            <a:r>
              <a:rPr lang="en-US" sz="1600" dirty="0" smtClean="0">
                <a:latin typeface="Times New Roman" charset="0"/>
              </a:rPr>
              <a:t> is unavoidable.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sz="1600" dirty="0" smtClean="0">
                <a:latin typeface="Times New Roman" charset="0"/>
              </a:rPr>
              <a:t>Coarse time recording needs special care.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sz="1600" dirty="0" smtClean="0">
                <a:latin typeface="Times New Roman" charset="0"/>
              </a:rPr>
              <a:t>Two array + encoder sets are needed for raising edge and falling edge.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sz="1600" dirty="0" smtClean="0">
                <a:latin typeface="Times New Roman" charset="0"/>
              </a:rPr>
              <a:t>The register array must be reset for next event.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sz="1600" dirty="0" smtClean="0">
                <a:latin typeface="Times New Roman" charset="0"/>
              </a:rPr>
              <a:t>The encoder must be re-synchronized with system clock in order to interface with readout stage.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28600" y="4114800"/>
            <a:ext cx="7983789" cy="461665"/>
          </a:xfrm>
          <a:prstGeom prst="rect">
            <a:avLst/>
          </a:prstGeom>
          <a:solidFill>
            <a:srgbClr val="0070C0"/>
          </a:solidFill>
          <a:ln>
            <a:solidFill>
              <a:srgbClr val="FFC000"/>
            </a:solidFill>
          </a:ln>
        </p:spPr>
        <p:txBody>
          <a:bodyPr wrap="none" lIns="0" rIns="0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  <a:latin typeface="+mn-lt"/>
              </a:rPr>
              <a:t>Unnecessary Challenges = Extra Efforts + Reduced Performance</a:t>
            </a:r>
          </a:p>
        </p:txBody>
      </p:sp>
    </p:spTree>
    <p:extLst>
      <p:ext uri="{BB962C8B-B14F-4D97-AF65-F5344CB8AC3E}">
        <p14:creationId xmlns:p14="http://schemas.microsoft.com/office/powerpoint/2010/main" val="150863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8" grpId="0"/>
      <p:bldP spid="1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Oct. 2017, Wu Jinyuan, Fermilab jywu168@fnal.gov</a:t>
            </a:r>
            <a:endParaRPr lang="en-US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Applications of FPGA</a:t>
            </a:r>
            <a:endParaRPr lang="en-US"/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20DA7DE-2EAF-4C57-9B39-6DE5DF74EDF5}" type="slidenum">
              <a:rPr lang="en-US" altLang="en-US">
                <a:latin typeface="Garamond" panose="02020404030301010803" pitchFamily="18" charset="0"/>
              </a:rPr>
              <a:pPr eaLnBrk="1" hangingPunct="1"/>
              <a:t>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Soyuz vs iPhone</a:t>
            </a:r>
          </a:p>
        </p:txBody>
      </p:sp>
      <p:sp>
        <p:nvSpPr>
          <p:cNvPr id="19462" name="Rectangle 23"/>
          <p:cNvSpPr>
            <a:spLocks noChangeArrowheads="1"/>
          </p:cNvSpPr>
          <p:nvPr/>
        </p:nvSpPr>
        <p:spPr bwMode="auto">
          <a:xfrm>
            <a:off x="533400" y="5791200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en-US" sz="2400" dirty="0" smtClean="0">
                <a:solidFill>
                  <a:srgbClr val="CC9900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2400" dirty="0" smtClean="0">
                <a:solidFill>
                  <a:srgbClr val="CC9900"/>
                </a:solidFill>
                <a:latin typeface="Times New Roman" panose="02020603050405020304" pitchFamily="18" charset="0"/>
              </a:rPr>
              <a:t>Powerful” </a:t>
            </a:r>
            <a:r>
              <a:rPr lang="en-US" altLang="en-US" sz="2400" dirty="0" smtClean="0">
                <a:solidFill>
                  <a:srgbClr val="CC9900"/>
                </a:solidFill>
                <a:latin typeface="Times New Roman" panose="02020603050405020304" pitchFamily="18" charset="0"/>
              </a:rPr>
              <a:t>!= </a:t>
            </a:r>
            <a:r>
              <a:rPr lang="en-US" altLang="en-US" sz="2400" dirty="0" smtClean="0">
                <a:solidFill>
                  <a:srgbClr val="CC9900"/>
                </a:solidFill>
                <a:latin typeface="Times New Roman" panose="02020603050405020304" pitchFamily="18" charset="0"/>
              </a:rPr>
              <a:t>Good Performance</a:t>
            </a:r>
            <a:r>
              <a:rPr lang="en-US" altLang="en-US" sz="2400" dirty="0" smtClean="0">
                <a:solidFill>
                  <a:srgbClr val="CC9900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CC99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3000"/>
            <a:ext cx="5897880" cy="456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6493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Implementation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Oct. 2017, Wu Jinyuan, Fermilab jywu168@fnal.gov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Applications of FPGA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0581-557D-3842-8C5B-2D26672F0498}" type="slidenum">
              <a:rPr lang="en-US" smtClean="0"/>
              <a:pPr/>
              <a:t>50</a:t>
            </a:fld>
            <a:endParaRPr lang="en-US"/>
          </a:p>
        </p:txBody>
      </p:sp>
      <p:cxnSp>
        <p:nvCxnSpPr>
          <p:cNvPr id="553" name="Straight Connector 552"/>
          <p:cNvCxnSpPr/>
          <p:nvPr/>
        </p:nvCxnSpPr>
        <p:spPr>
          <a:xfrm>
            <a:off x="533400" y="1828800"/>
            <a:ext cx="6400800" cy="158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6" name="TextBox 565"/>
          <p:cNvSpPr txBox="1"/>
          <p:nvPr/>
        </p:nvSpPr>
        <p:spPr>
          <a:xfrm>
            <a:off x="914400" y="762000"/>
            <a:ext cx="1473545" cy="33855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600" dirty="0" smtClean="0">
                <a:latin typeface="+mn-lt"/>
              </a:rPr>
              <a:t>DLL Clock Chain</a:t>
            </a:r>
          </a:p>
        </p:txBody>
      </p:sp>
      <p:grpSp>
        <p:nvGrpSpPr>
          <p:cNvPr id="5" name="Group 549"/>
          <p:cNvGrpSpPr/>
          <p:nvPr/>
        </p:nvGrpSpPr>
        <p:grpSpPr>
          <a:xfrm>
            <a:off x="533400" y="990600"/>
            <a:ext cx="838200" cy="1676400"/>
            <a:chOff x="1295400" y="1524000"/>
            <a:chExt cx="838200" cy="1676400"/>
          </a:xfrm>
        </p:grpSpPr>
        <p:sp>
          <p:nvSpPr>
            <p:cNvPr id="522" name="Rectangle 521"/>
            <p:cNvSpPr>
              <a:spLocks noChangeArrowheads="1"/>
            </p:cNvSpPr>
            <p:nvPr/>
          </p:nvSpPr>
          <p:spPr bwMode="auto">
            <a:xfrm>
              <a:off x="1676400" y="2590800"/>
              <a:ext cx="3810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523" name="AutoShape 22"/>
            <p:cNvSpPr>
              <a:spLocks noChangeArrowheads="1"/>
            </p:cNvSpPr>
            <p:nvPr/>
          </p:nvSpPr>
          <p:spPr bwMode="auto">
            <a:xfrm rot="5400000">
              <a:off x="1638300" y="3009900"/>
              <a:ext cx="152400" cy="7620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24" name="Straight Connector 523"/>
            <p:cNvCxnSpPr/>
            <p:nvPr/>
          </p:nvCxnSpPr>
          <p:spPr>
            <a:xfrm>
              <a:off x="2057400" y="2743200"/>
              <a:ext cx="76200" cy="1588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/>
            <p:cNvCxnSpPr/>
            <p:nvPr/>
          </p:nvCxnSpPr>
          <p:spPr>
            <a:xfrm>
              <a:off x="1600200" y="2743200"/>
              <a:ext cx="76200" cy="1588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Connector 526"/>
            <p:cNvCxnSpPr/>
            <p:nvPr/>
          </p:nvCxnSpPr>
          <p:spPr>
            <a:xfrm>
              <a:off x="1524000" y="3048000"/>
              <a:ext cx="152400" cy="1588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Straight Connector 538"/>
            <p:cNvCxnSpPr/>
            <p:nvPr/>
          </p:nvCxnSpPr>
          <p:spPr>
            <a:xfrm rot="5400000" flipH="1" flipV="1">
              <a:off x="1408906" y="2552700"/>
              <a:ext cx="381000" cy="1588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Straight Connector 539"/>
            <p:cNvCxnSpPr/>
            <p:nvPr/>
          </p:nvCxnSpPr>
          <p:spPr>
            <a:xfrm rot="5400000" flipH="1" flipV="1">
              <a:off x="875506" y="2400300"/>
              <a:ext cx="1296194" cy="794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1" name="AutoShape 22"/>
            <p:cNvSpPr>
              <a:spLocks noChangeArrowheads="1"/>
            </p:cNvSpPr>
            <p:nvPr/>
          </p:nvSpPr>
          <p:spPr bwMode="auto">
            <a:xfrm rot="5400000">
              <a:off x="1638300" y="1562100"/>
              <a:ext cx="457200" cy="38100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42" name="Straight Connector 541"/>
            <p:cNvCxnSpPr/>
            <p:nvPr/>
          </p:nvCxnSpPr>
          <p:spPr>
            <a:xfrm>
              <a:off x="1295400" y="1751012"/>
              <a:ext cx="381000" cy="1588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50"/>
          <p:cNvGrpSpPr/>
          <p:nvPr/>
        </p:nvGrpSpPr>
        <p:grpSpPr>
          <a:xfrm>
            <a:off x="1295400" y="990600"/>
            <a:ext cx="838200" cy="1676400"/>
            <a:chOff x="1295400" y="1524000"/>
            <a:chExt cx="838200" cy="1676400"/>
          </a:xfrm>
          <a:solidFill>
            <a:schemeClr val="bg1"/>
          </a:solidFill>
        </p:grpSpPr>
        <p:sp>
          <p:nvSpPr>
            <p:cNvPr id="554" name="Rectangle 553"/>
            <p:cNvSpPr>
              <a:spLocks noChangeArrowheads="1"/>
            </p:cNvSpPr>
            <p:nvPr/>
          </p:nvSpPr>
          <p:spPr bwMode="auto">
            <a:xfrm>
              <a:off x="1676400" y="2590800"/>
              <a:ext cx="381000" cy="6096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559" name="AutoShape 22"/>
            <p:cNvSpPr>
              <a:spLocks noChangeArrowheads="1"/>
            </p:cNvSpPr>
            <p:nvPr/>
          </p:nvSpPr>
          <p:spPr bwMode="auto">
            <a:xfrm rot="5400000">
              <a:off x="1638300" y="3009900"/>
              <a:ext cx="152400" cy="76200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60" name="Straight Connector 559"/>
            <p:cNvCxnSpPr/>
            <p:nvPr/>
          </p:nvCxnSpPr>
          <p:spPr>
            <a:xfrm>
              <a:off x="2057400" y="2743200"/>
              <a:ext cx="76200" cy="158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/>
            <p:cNvCxnSpPr/>
            <p:nvPr/>
          </p:nvCxnSpPr>
          <p:spPr>
            <a:xfrm>
              <a:off x="1600200" y="2743200"/>
              <a:ext cx="76200" cy="158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/>
            <p:cNvCxnSpPr/>
            <p:nvPr/>
          </p:nvCxnSpPr>
          <p:spPr>
            <a:xfrm>
              <a:off x="1524000" y="3048000"/>
              <a:ext cx="152400" cy="158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Straight Connector 569"/>
            <p:cNvCxnSpPr/>
            <p:nvPr/>
          </p:nvCxnSpPr>
          <p:spPr>
            <a:xfrm rot="5400000" flipH="1" flipV="1">
              <a:off x="1408906" y="2552700"/>
              <a:ext cx="381000" cy="158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Straight Connector 570"/>
            <p:cNvCxnSpPr/>
            <p:nvPr/>
          </p:nvCxnSpPr>
          <p:spPr>
            <a:xfrm rot="5400000" flipH="1" flipV="1">
              <a:off x="875506" y="2400300"/>
              <a:ext cx="1296194" cy="794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2" name="AutoShape 22"/>
            <p:cNvSpPr>
              <a:spLocks noChangeArrowheads="1"/>
            </p:cNvSpPr>
            <p:nvPr/>
          </p:nvSpPr>
          <p:spPr bwMode="auto">
            <a:xfrm rot="5400000">
              <a:off x="1638300" y="1562100"/>
              <a:ext cx="457200" cy="381000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73" name="Straight Connector 572"/>
            <p:cNvCxnSpPr/>
            <p:nvPr/>
          </p:nvCxnSpPr>
          <p:spPr>
            <a:xfrm>
              <a:off x="1295400" y="1751012"/>
              <a:ext cx="381000" cy="158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573"/>
          <p:cNvGrpSpPr/>
          <p:nvPr/>
        </p:nvGrpSpPr>
        <p:grpSpPr>
          <a:xfrm>
            <a:off x="2057400" y="990600"/>
            <a:ext cx="838200" cy="1676400"/>
            <a:chOff x="1295400" y="1524000"/>
            <a:chExt cx="838200" cy="1676400"/>
          </a:xfrm>
          <a:solidFill>
            <a:schemeClr val="bg1"/>
          </a:solidFill>
        </p:grpSpPr>
        <p:sp>
          <p:nvSpPr>
            <p:cNvPr id="575" name="Rectangle 574"/>
            <p:cNvSpPr>
              <a:spLocks noChangeArrowheads="1"/>
            </p:cNvSpPr>
            <p:nvPr/>
          </p:nvSpPr>
          <p:spPr bwMode="auto">
            <a:xfrm>
              <a:off x="1676400" y="2590800"/>
              <a:ext cx="381000" cy="6096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576" name="AutoShape 22"/>
            <p:cNvSpPr>
              <a:spLocks noChangeArrowheads="1"/>
            </p:cNvSpPr>
            <p:nvPr/>
          </p:nvSpPr>
          <p:spPr bwMode="auto">
            <a:xfrm rot="5400000">
              <a:off x="1638300" y="3009900"/>
              <a:ext cx="152400" cy="76200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77" name="Straight Connector 576"/>
            <p:cNvCxnSpPr/>
            <p:nvPr/>
          </p:nvCxnSpPr>
          <p:spPr>
            <a:xfrm>
              <a:off x="2057400" y="2743200"/>
              <a:ext cx="76200" cy="158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/>
            <p:cNvCxnSpPr/>
            <p:nvPr/>
          </p:nvCxnSpPr>
          <p:spPr>
            <a:xfrm>
              <a:off x="1600200" y="2743200"/>
              <a:ext cx="76200" cy="158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Straight Connector 578"/>
            <p:cNvCxnSpPr/>
            <p:nvPr/>
          </p:nvCxnSpPr>
          <p:spPr>
            <a:xfrm>
              <a:off x="1524000" y="3048000"/>
              <a:ext cx="152400" cy="158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Straight Connector 579"/>
            <p:cNvCxnSpPr/>
            <p:nvPr/>
          </p:nvCxnSpPr>
          <p:spPr>
            <a:xfrm rot="5400000" flipH="1" flipV="1">
              <a:off x="1408906" y="2552700"/>
              <a:ext cx="381000" cy="158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Straight Connector 580"/>
            <p:cNvCxnSpPr/>
            <p:nvPr/>
          </p:nvCxnSpPr>
          <p:spPr>
            <a:xfrm rot="5400000" flipH="1" flipV="1">
              <a:off x="875506" y="2400300"/>
              <a:ext cx="1296194" cy="794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2" name="AutoShape 22"/>
            <p:cNvSpPr>
              <a:spLocks noChangeArrowheads="1"/>
            </p:cNvSpPr>
            <p:nvPr/>
          </p:nvSpPr>
          <p:spPr bwMode="auto">
            <a:xfrm rot="5400000">
              <a:off x="1638300" y="1562100"/>
              <a:ext cx="457200" cy="381000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83" name="Straight Connector 582"/>
            <p:cNvCxnSpPr/>
            <p:nvPr/>
          </p:nvCxnSpPr>
          <p:spPr>
            <a:xfrm>
              <a:off x="1295400" y="1751012"/>
              <a:ext cx="381000" cy="158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583"/>
          <p:cNvGrpSpPr/>
          <p:nvPr/>
        </p:nvGrpSpPr>
        <p:grpSpPr>
          <a:xfrm>
            <a:off x="2819400" y="990600"/>
            <a:ext cx="838200" cy="1676400"/>
            <a:chOff x="1295400" y="1524000"/>
            <a:chExt cx="838200" cy="1676400"/>
          </a:xfrm>
          <a:solidFill>
            <a:schemeClr val="bg1"/>
          </a:solidFill>
        </p:grpSpPr>
        <p:sp>
          <p:nvSpPr>
            <p:cNvPr id="585" name="Rectangle 584"/>
            <p:cNvSpPr>
              <a:spLocks noChangeArrowheads="1"/>
            </p:cNvSpPr>
            <p:nvPr/>
          </p:nvSpPr>
          <p:spPr bwMode="auto">
            <a:xfrm>
              <a:off x="1676400" y="2590800"/>
              <a:ext cx="381000" cy="6096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586" name="AutoShape 22"/>
            <p:cNvSpPr>
              <a:spLocks noChangeArrowheads="1"/>
            </p:cNvSpPr>
            <p:nvPr/>
          </p:nvSpPr>
          <p:spPr bwMode="auto">
            <a:xfrm rot="5400000">
              <a:off x="1638300" y="3009900"/>
              <a:ext cx="152400" cy="76200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87" name="Straight Connector 586"/>
            <p:cNvCxnSpPr/>
            <p:nvPr/>
          </p:nvCxnSpPr>
          <p:spPr>
            <a:xfrm>
              <a:off x="2057400" y="2743200"/>
              <a:ext cx="76200" cy="158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Straight Connector 587"/>
            <p:cNvCxnSpPr/>
            <p:nvPr/>
          </p:nvCxnSpPr>
          <p:spPr>
            <a:xfrm>
              <a:off x="1600200" y="2743200"/>
              <a:ext cx="76200" cy="158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Straight Connector 588"/>
            <p:cNvCxnSpPr/>
            <p:nvPr/>
          </p:nvCxnSpPr>
          <p:spPr>
            <a:xfrm>
              <a:off x="1524000" y="3048000"/>
              <a:ext cx="152400" cy="158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Straight Connector 589"/>
            <p:cNvCxnSpPr/>
            <p:nvPr/>
          </p:nvCxnSpPr>
          <p:spPr>
            <a:xfrm rot="5400000" flipH="1" flipV="1">
              <a:off x="1408906" y="2552700"/>
              <a:ext cx="381000" cy="158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Straight Connector 590"/>
            <p:cNvCxnSpPr/>
            <p:nvPr/>
          </p:nvCxnSpPr>
          <p:spPr>
            <a:xfrm rot="5400000" flipH="1" flipV="1">
              <a:off x="875506" y="2400300"/>
              <a:ext cx="1296194" cy="794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2" name="AutoShape 22"/>
            <p:cNvSpPr>
              <a:spLocks noChangeArrowheads="1"/>
            </p:cNvSpPr>
            <p:nvPr/>
          </p:nvSpPr>
          <p:spPr bwMode="auto">
            <a:xfrm rot="5400000">
              <a:off x="1638300" y="1562100"/>
              <a:ext cx="457200" cy="381000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3" name="Straight Connector 592"/>
            <p:cNvCxnSpPr/>
            <p:nvPr/>
          </p:nvCxnSpPr>
          <p:spPr>
            <a:xfrm>
              <a:off x="1295400" y="1751012"/>
              <a:ext cx="381000" cy="158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593"/>
          <p:cNvGrpSpPr/>
          <p:nvPr/>
        </p:nvGrpSpPr>
        <p:grpSpPr>
          <a:xfrm>
            <a:off x="4343400" y="990600"/>
            <a:ext cx="838200" cy="1676400"/>
            <a:chOff x="1295400" y="1524000"/>
            <a:chExt cx="838200" cy="1676400"/>
          </a:xfrm>
          <a:solidFill>
            <a:schemeClr val="bg1"/>
          </a:solidFill>
        </p:grpSpPr>
        <p:sp>
          <p:nvSpPr>
            <p:cNvPr id="595" name="Rectangle 594"/>
            <p:cNvSpPr>
              <a:spLocks noChangeArrowheads="1"/>
            </p:cNvSpPr>
            <p:nvPr/>
          </p:nvSpPr>
          <p:spPr bwMode="auto">
            <a:xfrm>
              <a:off x="1676400" y="2590800"/>
              <a:ext cx="381000" cy="6096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596" name="AutoShape 22"/>
            <p:cNvSpPr>
              <a:spLocks noChangeArrowheads="1"/>
            </p:cNvSpPr>
            <p:nvPr/>
          </p:nvSpPr>
          <p:spPr bwMode="auto">
            <a:xfrm rot="5400000">
              <a:off x="1638300" y="3009900"/>
              <a:ext cx="152400" cy="76200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7" name="Straight Connector 596"/>
            <p:cNvCxnSpPr/>
            <p:nvPr/>
          </p:nvCxnSpPr>
          <p:spPr>
            <a:xfrm>
              <a:off x="2057400" y="2743200"/>
              <a:ext cx="76200" cy="158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Straight Connector 597"/>
            <p:cNvCxnSpPr/>
            <p:nvPr/>
          </p:nvCxnSpPr>
          <p:spPr>
            <a:xfrm>
              <a:off x="1600200" y="2743200"/>
              <a:ext cx="76200" cy="158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Straight Connector 598"/>
            <p:cNvCxnSpPr/>
            <p:nvPr/>
          </p:nvCxnSpPr>
          <p:spPr>
            <a:xfrm>
              <a:off x="1524000" y="3048000"/>
              <a:ext cx="152400" cy="158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Straight Connector 599"/>
            <p:cNvCxnSpPr/>
            <p:nvPr/>
          </p:nvCxnSpPr>
          <p:spPr>
            <a:xfrm rot="5400000" flipH="1" flipV="1">
              <a:off x="1408906" y="2552700"/>
              <a:ext cx="381000" cy="158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Straight Connector 600"/>
            <p:cNvCxnSpPr/>
            <p:nvPr/>
          </p:nvCxnSpPr>
          <p:spPr>
            <a:xfrm rot="5400000" flipH="1" flipV="1">
              <a:off x="875506" y="2400300"/>
              <a:ext cx="1296194" cy="794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2" name="AutoShape 22"/>
            <p:cNvSpPr>
              <a:spLocks noChangeArrowheads="1"/>
            </p:cNvSpPr>
            <p:nvPr/>
          </p:nvSpPr>
          <p:spPr bwMode="auto">
            <a:xfrm rot="5400000">
              <a:off x="1638300" y="1562100"/>
              <a:ext cx="457200" cy="381000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03" name="Straight Connector 602"/>
            <p:cNvCxnSpPr/>
            <p:nvPr/>
          </p:nvCxnSpPr>
          <p:spPr>
            <a:xfrm>
              <a:off x="1295400" y="1751012"/>
              <a:ext cx="381000" cy="158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603"/>
          <p:cNvGrpSpPr/>
          <p:nvPr/>
        </p:nvGrpSpPr>
        <p:grpSpPr>
          <a:xfrm>
            <a:off x="5105400" y="990600"/>
            <a:ext cx="838200" cy="1676400"/>
            <a:chOff x="1295400" y="1524000"/>
            <a:chExt cx="838200" cy="1676400"/>
          </a:xfrm>
          <a:solidFill>
            <a:schemeClr val="bg1"/>
          </a:solidFill>
        </p:grpSpPr>
        <p:sp>
          <p:nvSpPr>
            <p:cNvPr id="605" name="Rectangle 604"/>
            <p:cNvSpPr>
              <a:spLocks noChangeArrowheads="1"/>
            </p:cNvSpPr>
            <p:nvPr/>
          </p:nvSpPr>
          <p:spPr bwMode="auto">
            <a:xfrm>
              <a:off x="1676400" y="2590800"/>
              <a:ext cx="381000" cy="6096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606" name="AutoShape 22"/>
            <p:cNvSpPr>
              <a:spLocks noChangeArrowheads="1"/>
            </p:cNvSpPr>
            <p:nvPr/>
          </p:nvSpPr>
          <p:spPr bwMode="auto">
            <a:xfrm rot="5400000">
              <a:off x="1638300" y="3009900"/>
              <a:ext cx="152400" cy="76200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07" name="Straight Connector 606"/>
            <p:cNvCxnSpPr/>
            <p:nvPr/>
          </p:nvCxnSpPr>
          <p:spPr>
            <a:xfrm>
              <a:off x="2057400" y="2743200"/>
              <a:ext cx="76200" cy="158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/>
            <p:nvPr/>
          </p:nvCxnSpPr>
          <p:spPr>
            <a:xfrm>
              <a:off x="1600200" y="2743200"/>
              <a:ext cx="76200" cy="158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/>
            <p:nvPr/>
          </p:nvCxnSpPr>
          <p:spPr>
            <a:xfrm>
              <a:off x="1524000" y="3048000"/>
              <a:ext cx="152400" cy="158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Straight Connector 609"/>
            <p:cNvCxnSpPr/>
            <p:nvPr/>
          </p:nvCxnSpPr>
          <p:spPr>
            <a:xfrm rot="5400000" flipH="1" flipV="1">
              <a:off x="1408906" y="2552700"/>
              <a:ext cx="381000" cy="158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Straight Connector 610"/>
            <p:cNvCxnSpPr/>
            <p:nvPr/>
          </p:nvCxnSpPr>
          <p:spPr>
            <a:xfrm rot="5400000" flipH="1" flipV="1">
              <a:off x="875506" y="2400300"/>
              <a:ext cx="1296194" cy="794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2" name="AutoShape 22"/>
            <p:cNvSpPr>
              <a:spLocks noChangeArrowheads="1"/>
            </p:cNvSpPr>
            <p:nvPr/>
          </p:nvSpPr>
          <p:spPr bwMode="auto">
            <a:xfrm rot="5400000">
              <a:off x="1638300" y="1562100"/>
              <a:ext cx="457200" cy="381000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13" name="Straight Connector 612"/>
            <p:cNvCxnSpPr/>
            <p:nvPr/>
          </p:nvCxnSpPr>
          <p:spPr>
            <a:xfrm>
              <a:off x="1295400" y="1751012"/>
              <a:ext cx="381000" cy="158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613"/>
          <p:cNvGrpSpPr/>
          <p:nvPr/>
        </p:nvGrpSpPr>
        <p:grpSpPr>
          <a:xfrm>
            <a:off x="5867400" y="990600"/>
            <a:ext cx="838200" cy="1676400"/>
            <a:chOff x="1295400" y="1524000"/>
            <a:chExt cx="838200" cy="1676400"/>
          </a:xfrm>
          <a:solidFill>
            <a:schemeClr val="bg1"/>
          </a:solidFill>
        </p:grpSpPr>
        <p:sp>
          <p:nvSpPr>
            <p:cNvPr id="615" name="Rectangle 614"/>
            <p:cNvSpPr>
              <a:spLocks noChangeArrowheads="1"/>
            </p:cNvSpPr>
            <p:nvPr/>
          </p:nvSpPr>
          <p:spPr bwMode="auto">
            <a:xfrm>
              <a:off x="1676400" y="2590800"/>
              <a:ext cx="381000" cy="6096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616" name="AutoShape 22"/>
            <p:cNvSpPr>
              <a:spLocks noChangeArrowheads="1"/>
            </p:cNvSpPr>
            <p:nvPr/>
          </p:nvSpPr>
          <p:spPr bwMode="auto">
            <a:xfrm rot="5400000">
              <a:off x="1638300" y="3009900"/>
              <a:ext cx="152400" cy="76200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17" name="Straight Connector 616"/>
            <p:cNvCxnSpPr/>
            <p:nvPr/>
          </p:nvCxnSpPr>
          <p:spPr>
            <a:xfrm>
              <a:off x="2057400" y="2743200"/>
              <a:ext cx="76200" cy="158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Straight Connector 617"/>
            <p:cNvCxnSpPr/>
            <p:nvPr/>
          </p:nvCxnSpPr>
          <p:spPr>
            <a:xfrm>
              <a:off x="1600200" y="2743200"/>
              <a:ext cx="76200" cy="158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Straight Connector 618"/>
            <p:cNvCxnSpPr/>
            <p:nvPr/>
          </p:nvCxnSpPr>
          <p:spPr>
            <a:xfrm>
              <a:off x="1524000" y="3048000"/>
              <a:ext cx="152400" cy="158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0" name="Straight Connector 619"/>
            <p:cNvCxnSpPr/>
            <p:nvPr/>
          </p:nvCxnSpPr>
          <p:spPr>
            <a:xfrm rot="5400000" flipH="1" flipV="1">
              <a:off x="1408906" y="2552700"/>
              <a:ext cx="381000" cy="158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Straight Connector 620"/>
            <p:cNvCxnSpPr/>
            <p:nvPr/>
          </p:nvCxnSpPr>
          <p:spPr>
            <a:xfrm rot="5400000" flipH="1" flipV="1">
              <a:off x="875506" y="2400300"/>
              <a:ext cx="1296194" cy="794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2" name="AutoShape 22"/>
            <p:cNvSpPr>
              <a:spLocks noChangeArrowheads="1"/>
            </p:cNvSpPr>
            <p:nvPr/>
          </p:nvSpPr>
          <p:spPr bwMode="auto">
            <a:xfrm rot="5400000">
              <a:off x="1638300" y="1562100"/>
              <a:ext cx="457200" cy="381000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23" name="Straight Connector 622"/>
            <p:cNvCxnSpPr/>
            <p:nvPr/>
          </p:nvCxnSpPr>
          <p:spPr>
            <a:xfrm>
              <a:off x="1295400" y="1751012"/>
              <a:ext cx="381000" cy="158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623"/>
          <p:cNvGrpSpPr/>
          <p:nvPr/>
        </p:nvGrpSpPr>
        <p:grpSpPr>
          <a:xfrm>
            <a:off x="6629400" y="990600"/>
            <a:ext cx="838200" cy="1676400"/>
            <a:chOff x="1295400" y="1524000"/>
            <a:chExt cx="838200" cy="1676400"/>
          </a:xfrm>
          <a:solidFill>
            <a:schemeClr val="bg1"/>
          </a:solidFill>
        </p:grpSpPr>
        <p:sp>
          <p:nvSpPr>
            <p:cNvPr id="625" name="Rectangle 624"/>
            <p:cNvSpPr>
              <a:spLocks noChangeArrowheads="1"/>
            </p:cNvSpPr>
            <p:nvPr/>
          </p:nvSpPr>
          <p:spPr bwMode="auto">
            <a:xfrm>
              <a:off x="1676400" y="2590800"/>
              <a:ext cx="381000" cy="6096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626" name="AutoShape 22"/>
            <p:cNvSpPr>
              <a:spLocks noChangeArrowheads="1"/>
            </p:cNvSpPr>
            <p:nvPr/>
          </p:nvSpPr>
          <p:spPr bwMode="auto">
            <a:xfrm rot="5400000">
              <a:off x="1638300" y="3009900"/>
              <a:ext cx="152400" cy="76200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27" name="Straight Connector 626"/>
            <p:cNvCxnSpPr/>
            <p:nvPr/>
          </p:nvCxnSpPr>
          <p:spPr>
            <a:xfrm>
              <a:off x="2057400" y="2743200"/>
              <a:ext cx="76200" cy="158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Straight Connector 627"/>
            <p:cNvCxnSpPr/>
            <p:nvPr/>
          </p:nvCxnSpPr>
          <p:spPr>
            <a:xfrm>
              <a:off x="1600200" y="2743200"/>
              <a:ext cx="76200" cy="158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Straight Connector 628"/>
            <p:cNvCxnSpPr/>
            <p:nvPr/>
          </p:nvCxnSpPr>
          <p:spPr>
            <a:xfrm>
              <a:off x="1524000" y="3048000"/>
              <a:ext cx="152400" cy="158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Straight Connector 629"/>
            <p:cNvCxnSpPr/>
            <p:nvPr/>
          </p:nvCxnSpPr>
          <p:spPr>
            <a:xfrm rot="5400000" flipH="1" flipV="1">
              <a:off x="1408906" y="2552700"/>
              <a:ext cx="381000" cy="158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Straight Connector 630"/>
            <p:cNvCxnSpPr/>
            <p:nvPr/>
          </p:nvCxnSpPr>
          <p:spPr>
            <a:xfrm rot="5400000" flipH="1" flipV="1">
              <a:off x="875506" y="2400300"/>
              <a:ext cx="1296194" cy="794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2" name="AutoShape 22"/>
            <p:cNvSpPr>
              <a:spLocks noChangeArrowheads="1"/>
            </p:cNvSpPr>
            <p:nvPr/>
          </p:nvSpPr>
          <p:spPr bwMode="auto">
            <a:xfrm rot="5400000">
              <a:off x="1638300" y="1562100"/>
              <a:ext cx="457200" cy="381000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33" name="Straight Connector 632"/>
            <p:cNvCxnSpPr/>
            <p:nvPr/>
          </p:nvCxnSpPr>
          <p:spPr>
            <a:xfrm>
              <a:off x="1295400" y="1751012"/>
              <a:ext cx="381000" cy="158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2" name="Straight Connector 141"/>
          <p:cNvCxnSpPr/>
          <p:nvPr/>
        </p:nvCxnSpPr>
        <p:spPr>
          <a:xfrm rot="5400000" flipH="1" flipV="1">
            <a:off x="5601494" y="2551906"/>
            <a:ext cx="6858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 flipH="1" flipV="1">
            <a:off x="4839494" y="2551906"/>
            <a:ext cx="6858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5400000" flipH="1" flipV="1">
            <a:off x="7125494" y="2551906"/>
            <a:ext cx="6858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rot="5400000" flipH="1" flipV="1">
            <a:off x="6361906" y="2551906"/>
            <a:ext cx="6858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rot="5400000" flipH="1" flipV="1">
            <a:off x="2553494" y="2551906"/>
            <a:ext cx="6858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rot="5400000" flipH="1" flipV="1">
            <a:off x="1791494" y="2551906"/>
            <a:ext cx="6858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rot="5400000" flipH="1" flipV="1">
            <a:off x="1029494" y="2551906"/>
            <a:ext cx="6858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rot="5400000" flipH="1" flipV="1">
            <a:off x="3313906" y="2551906"/>
            <a:ext cx="6858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8" name="Rectangle 207"/>
          <p:cNvSpPr>
            <a:spLocks noChangeArrowheads="1"/>
          </p:cNvSpPr>
          <p:nvPr/>
        </p:nvSpPr>
        <p:spPr bwMode="auto">
          <a:xfrm>
            <a:off x="1676400" y="4191000"/>
            <a:ext cx="4953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latin typeface="+mn-lt"/>
              </a:rPr>
              <a:t>OR + Register</a:t>
            </a:r>
            <a:endParaRPr lang="en-US" sz="1400" dirty="0">
              <a:latin typeface="+mn-lt"/>
            </a:endParaRPr>
          </a:p>
        </p:txBody>
      </p:sp>
      <p:cxnSp>
        <p:nvCxnSpPr>
          <p:cNvPr id="220" name="Straight Connector 219"/>
          <p:cNvCxnSpPr/>
          <p:nvPr/>
        </p:nvCxnSpPr>
        <p:spPr>
          <a:xfrm rot="5400000" flipH="1" flipV="1">
            <a:off x="4077097" y="3009503"/>
            <a:ext cx="990600" cy="794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 rot="5400000" flipH="1" flipV="1">
            <a:off x="-228203" y="3504803"/>
            <a:ext cx="1981200" cy="794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8" name="Rectangle 267"/>
          <p:cNvSpPr>
            <a:spLocks noChangeArrowheads="1"/>
          </p:cNvSpPr>
          <p:nvPr/>
        </p:nvSpPr>
        <p:spPr bwMode="auto">
          <a:xfrm>
            <a:off x="609600" y="2895600"/>
            <a:ext cx="8153400" cy="10668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/>
            <a:r>
              <a:rPr lang="en-US" sz="1400" dirty="0" smtClean="0">
                <a:latin typeface="+mn-lt"/>
              </a:rPr>
              <a:t>Clock</a:t>
            </a:r>
          </a:p>
          <a:p>
            <a:pPr algn="r"/>
            <a:r>
              <a:rPr lang="en-US" sz="1400" dirty="0" smtClean="0">
                <a:latin typeface="+mn-lt"/>
              </a:rPr>
              <a:t>Domain</a:t>
            </a:r>
          </a:p>
          <a:p>
            <a:pPr algn="r"/>
            <a:r>
              <a:rPr lang="en-US" sz="1400" dirty="0" smtClean="0">
                <a:latin typeface="+mn-lt"/>
              </a:rPr>
              <a:t>Transfer</a:t>
            </a:r>
            <a:endParaRPr lang="en-US" sz="1400" dirty="0">
              <a:latin typeface="+mn-lt"/>
            </a:endParaRPr>
          </a:p>
        </p:txBody>
      </p:sp>
      <p:sp>
        <p:nvSpPr>
          <p:cNvPr id="291" name="AutoShape 22"/>
          <p:cNvSpPr>
            <a:spLocks noChangeArrowheads="1"/>
          </p:cNvSpPr>
          <p:nvPr/>
        </p:nvSpPr>
        <p:spPr bwMode="auto">
          <a:xfrm rot="5400000">
            <a:off x="1638300" y="4457700"/>
            <a:ext cx="152400" cy="762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92" name="Straight Connector 291"/>
          <p:cNvCxnSpPr/>
          <p:nvPr/>
        </p:nvCxnSpPr>
        <p:spPr>
          <a:xfrm>
            <a:off x="762000" y="4495800"/>
            <a:ext cx="914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rot="5400000" flipH="1" flipV="1">
            <a:off x="3467894" y="4761706"/>
            <a:ext cx="227806" cy="794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rot="5400000" flipH="1" flipV="1">
            <a:off x="3771900" y="4761706"/>
            <a:ext cx="227806" cy="794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 rot="5400000" flipH="1" flipV="1">
            <a:off x="4076700" y="4761706"/>
            <a:ext cx="227806" cy="794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rot="5400000" flipH="1" flipV="1">
            <a:off x="4229894" y="4761706"/>
            <a:ext cx="227806" cy="794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 rot="5400000" flipH="1" flipV="1">
            <a:off x="4382294" y="4761706"/>
            <a:ext cx="227806" cy="794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 rot="5400000" flipH="1" flipV="1">
            <a:off x="4533900" y="4761706"/>
            <a:ext cx="227806" cy="794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 rot="5400000" flipH="1" flipV="1">
            <a:off x="4686300" y="4761706"/>
            <a:ext cx="227806" cy="794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4" name="TextBox 293"/>
          <p:cNvSpPr txBox="1"/>
          <p:nvPr/>
        </p:nvSpPr>
        <p:spPr>
          <a:xfrm>
            <a:off x="3429000" y="4876800"/>
            <a:ext cx="259686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400" dirty="0" smtClean="0">
                <a:latin typeface="+mn-lt"/>
              </a:rPr>
              <a:t>DV</a:t>
            </a:r>
          </a:p>
        </p:txBody>
      </p:sp>
      <p:sp>
        <p:nvSpPr>
          <p:cNvPr id="295" name="TextBox 294"/>
          <p:cNvSpPr txBox="1"/>
          <p:nvPr/>
        </p:nvSpPr>
        <p:spPr>
          <a:xfrm>
            <a:off x="3778914" y="4876800"/>
            <a:ext cx="238848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400" dirty="0" smtClean="0">
                <a:latin typeface="+mn-lt"/>
              </a:rPr>
              <a:t>EG</a:t>
            </a:r>
          </a:p>
        </p:txBody>
      </p:sp>
      <p:sp>
        <p:nvSpPr>
          <p:cNvPr id="296" name="TextBox 295"/>
          <p:cNvSpPr txBox="1"/>
          <p:nvPr/>
        </p:nvSpPr>
        <p:spPr>
          <a:xfrm>
            <a:off x="4267200" y="4876800"/>
            <a:ext cx="487313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400" dirty="0" smtClean="0">
                <a:latin typeface="+mn-lt"/>
              </a:rPr>
              <a:t>T4..T0</a:t>
            </a:r>
          </a:p>
        </p:txBody>
      </p:sp>
      <p:sp>
        <p:nvSpPr>
          <p:cNvPr id="299" name="TextBox 298"/>
          <p:cNvSpPr txBox="1"/>
          <p:nvPr/>
        </p:nvSpPr>
        <p:spPr>
          <a:xfrm>
            <a:off x="152400" y="1676400"/>
            <a:ext cx="298159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400" dirty="0" smtClean="0">
                <a:latin typeface="+mn-lt"/>
              </a:rPr>
              <a:t>HIT</a:t>
            </a:r>
          </a:p>
        </p:txBody>
      </p:sp>
      <p:sp>
        <p:nvSpPr>
          <p:cNvPr id="210" name="Rectangle 209"/>
          <p:cNvSpPr>
            <a:spLocks noChangeArrowheads="1"/>
          </p:cNvSpPr>
          <p:nvPr/>
        </p:nvSpPr>
        <p:spPr bwMode="auto">
          <a:xfrm>
            <a:off x="609600" y="1752600"/>
            <a:ext cx="8153400" cy="10668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/>
            <a:r>
              <a:rPr lang="en-US" sz="1400" dirty="0" smtClean="0">
                <a:latin typeface="+mn-lt"/>
              </a:rPr>
              <a:t>Multi-</a:t>
            </a:r>
          </a:p>
          <a:p>
            <a:pPr algn="r"/>
            <a:r>
              <a:rPr lang="en-US" sz="1400" dirty="0" smtClean="0">
                <a:latin typeface="+mn-lt"/>
              </a:rPr>
              <a:t>Sampling</a:t>
            </a:r>
          </a:p>
          <a:p>
            <a:pPr algn="r"/>
            <a:r>
              <a:rPr lang="en-US" sz="1400" dirty="0" smtClean="0">
                <a:latin typeface="+mn-lt"/>
              </a:rPr>
              <a:t>Register</a:t>
            </a:r>
          </a:p>
          <a:p>
            <a:pPr algn="r"/>
            <a:r>
              <a:rPr lang="en-US" sz="1400" dirty="0" smtClean="0">
                <a:latin typeface="+mn-lt"/>
              </a:rPr>
              <a:t>Array</a:t>
            </a:r>
            <a:endParaRPr lang="en-US" sz="1400" dirty="0">
              <a:latin typeface="+mn-lt"/>
            </a:endParaRPr>
          </a:p>
        </p:txBody>
      </p:sp>
      <p:sp>
        <p:nvSpPr>
          <p:cNvPr id="211" name="Rectangle 40"/>
          <p:cNvSpPr>
            <a:spLocks noChangeArrowheads="1"/>
          </p:cNvSpPr>
          <p:nvPr/>
        </p:nvSpPr>
        <p:spPr bwMode="auto">
          <a:xfrm>
            <a:off x="457200" y="51054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sz="1400" dirty="0" err="1" smtClean="0">
                <a:latin typeface="Times New Roman" charset="0"/>
              </a:rPr>
              <a:t>Deadtimeless</a:t>
            </a:r>
            <a:r>
              <a:rPr lang="en-US" sz="1400" dirty="0" smtClean="0">
                <a:latin typeface="Times New Roman" charset="0"/>
              </a:rPr>
              <a:t> operation is possible.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sz="1400" dirty="0" smtClean="0">
                <a:latin typeface="Times New Roman" charset="0"/>
              </a:rPr>
              <a:t>No special care is needed for coarse time.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sz="1400" dirty="0" smtClean="0">
                <a:latin typeface="Times New Roman" charset="0"/>
              </a:rPr>
              <a:t>Both raising and falling edges are digitized with a single array + encoder set.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sz="1400" dirty="0" smtClean="0">
                <a:latin typeface="Times New Roman" charset="0"/>
              </a:rPr>
              <a:t>No resetting is needed for the register array.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sz="1400" dirty="0" smtClean="0">
                <a:latin typeface="Times New Roman" charset="0"/>
              </a:rPr>
              <a:t>The output is synchronized with the system clock and is ready to interface with readout stage.</a:t>
            </a:r>
          </a:p>
        </p:txBody>
      </p:sp>
      <p:sp>
        <p:nvSpPr>
          <p:cNvPr id="212" name="Rectangle 211"/>
          <p:cNvSpPr>
            <a:spLocks noChangeArrowheads="1"/>
          </p:cNvSpPr>
          <p:nvPr/>
        </p:nvSpPr>
        <p:spPr bwMode="auto">
          <a:xfrm>
            <a:off x="6781800" y="4038600"/>
            <a:ext cx="838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latin typeface="+mn-lt"/>
              </a:rPr>
              <a:t>Coarse</a:t>
            </a:r>
          </a:p>
          <a:p>
            <a:pPr algn="ctr"/>
            <a:r>
              <a:rPr lang="en-US" sz="1400" dirty="0" smtClean="0">
                <a:latin typeface="+mn-lt"/>
              </a:rPr>
              <a:t>Time</a:t>
            </a:r>
          </a:p>
          <a:p>
            <a:pPr algn="ctr"/>
            <a:r>
              <a:rPr lang="en-US" sz="1400" dirty="0" smtClean="0">
                <a:latin typeface="+mn-lt"/>
              </a:rPr>
              <a:t>Counter</a:t>
            </a:r>
            <a:endParaRPr lang="en-US" sz="1400" dirty="0">
              <a:latin typeface="+mn-lt"/>
            </a:endParaRPr>
          </a:p>
        </p:txBody>
      </p:sp>
      <p:sp>
        <p:nvSpPr>
          <p:cNvPr id="213" name="AutoShape 22"/>
          <p:cNvSpPr>
            <a:spLocks noChangeArrowheads="1"/>
          </p:cNvSpPr>
          <p:nvPr/>
        </p:nvSpPr>
        <p:spPr bwMode="auto">
          <a:xfrm rot="5400000">
            <a:off x="6743699" y="4457700"/>
            <a:ext cx="152400" cy="762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14" name="Straight Connector 213"/>
          <p:cNvCxnSpPr/>
          <p:nvPr/>
        </p:nvCxnSpPr>
        <p:spPr>
          <a:xfrm rot="5400000" flipH="1" flipV="1">
            <a:off x="6819900" y="4761706"/>
            <a:ext cx="227806" cy="794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rot="5400000" flipH="1" flipV="1">
            <a:off x="6973094" y="4761706"/>
            <a:ext cx="227806" cy="794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rot="5400000" flipH="1" flipV="1">
            <a:off x="7125494" y="4761706"/>
            <a:ext cx="227806" cy="794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rot="5400000" flipH="1" flipV="1">
            <a:off x="7277100" y="4761706"/>
            <a:ext cx="227806" cy="794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rot="5400000" flipH="1" flipV="1">
            <a:off x="7429500" y="4761706"/>
            <a:ext cx="227806" cy="794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9" name="TextBox 218"/>
          <p:cNvSpPr txBox="1"/>
          <p:nvPr/>
        </p:nvSpPr>
        <p:spPr>
          <a:xfrm>
            <a:off x="7010400" y="4876800"/>
            <a:ext cx="229230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400" dirty="0" smtClean="0">
                <a:latin typeface="+mn-lt"/>
              </a:rPr>
              <a:t>TC</a:t>
            </a:r>
          </a:p>
        </p:txBody>
      </p:sp>
      <p:sp>
        <p:nvSpPr>
          <p:cNvPr id="223" name="Rectangle 222"/>
          <p:cNvSpPr>
            <a:spLocks noChangeArrowheads="1"/>
          </p:cNvSpPr>
          <p:nvPr/>
        </p:nvSpPr>
        <p:spPr bwMode="auto">
          <a:xfrm>
            <a:off x="914400" y="3200400"/>
            <a:ext cx="3048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latin typeface="+mn-lt"/>
              </a:rPr>
              <a:t>16-bit Encoder with Registered Outputs</a:t>
            </a:r>
            <a:endParaRPr lang="en-US" sz="1400" dirty="0">
              <a:latin typeface="+mn-lt"/>
            </a:endParaRPr>
          </a:p>
        </p:txBody>
      </p:sp>
      <p:sp>
        <p:nvSpPr>
          <p:cNvPr id="224" name="AutoShape 22"/>
          <p:cNvSpPr>
            <a:spLocks noChangeArrowheads="1"/>
          </p:cNvSpPr>
          <p:nvPr/>
        </p:nvSpPr>
        <p:spPr bwMode="auto">
          <a:xfrm rot="5400000">
            <a:off x="876300" y="3467100"/>
            <a:ext cx="152400" cy="762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25" name="Straight Connector 224"/>
          <p:cNvCxnSpPr/>
          <p:nvPr/>
        </p:nvCxnSpPr>
        <p:spPr>
          <a:xfrm rot="5400000" flipH="1" flipV="1">
            <a:off x="1219994" y="3048000"/>
            <a:ext cx="3048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rot="5400000" flipH="1" flipV="1">
            <a:off x="1980406" y="3047206"/>
            <a:ext cx="3048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 rot="5400000" flipH="1" flipV="1">
            <a:off x="2742406" y="3047206"/>
            <a:ext cx="3048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 rot="5400000" flipH="1" flipV="1">
            <a:off x="3504406" y="3047206"/>
            <a:ext cx="3048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 rot="5400000" flipH="1" flipV="1">
            <a:off x="5029994" y="3048000"/>
            <a:ext cx="3048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 rot="5400000" flipH="1" flipV="1">
            <a:off x="5790406" y="3047206"/>
            <a:ext cx="3048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 rot="5400000" flipH="1" flipV="1">
            <a:off x="6552406" y="3047206"/>
            <a:ext cx="3048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 rot="5400000" flipH="1" flipV="1">
            <a:off x="7314406" y="3047206"/>
            <a:ext cx="3048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5" name="Rectangle 274"/>
          <p:cNvSpPr>
            <a:spLocks noChangeArrowheads="1"/>
          </p:cNvSpPr>
          <p:nvPr/>
        </p:nvSpPr>
        <p:spPr bwMode="auto">
          <a:xfrm>
            <a:off x="4724400" y="3200400"/>
            <a:ext cx="3048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latin typeface="+mn-lt"/>
              </a:rPr>
              <a:t>16-bit Encoder with Registered Outputs</a:t>
            </a:r>
            <a:endParaRPr lang="en-US" sz="1400" dirty="0">
              <a:latin typeface="+mn-lt"/>
            </a:endParaRPr>
          </a:p>
        </p:txBody>
      </p:sp>
      <p:sp>
        <p:nvSpPr>
          <p:cNvPr id="276" name="AutoShape 22"/>
          <p:cNvSpPr>
            <a:spLocks noChangeArrowheads="1"/>
          </p:cNvSpPr>
          <p:nvPr/>
        </p:nvSpPr>
        <p:spPr bwMode="auto">
          <a:xfrm rot="5400000">
            <a:off x="4686300" y="3467100"/>
            <a:ext cx="152400" cy="762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7" name="Straight Connector 276"/>
          <p:cNvCxnSpPr/>
          <p:nvPr/>
        </p:nvCxnSpPr>
        <p:spPr>
          <a:xfrm>
            <a:off x="762000" y="3503612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4572000" y="3505200"/>
            <a:ext cx="152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0" name="Moon 299"/>
          <p:cNvSpPr/>
          <p:nvPr/>
        </p:nvSpPr>
        <p:spPr>
          <a:xfrm rot="16200000">
            <a:off x="3962400" y="1905000"/>
            <a:ext cx="381000" cy="4953000"/>
          </a:xfrm>
          <a:prstGeom prst="moon">
            <a:avLst>
              <a:gd name="adj" fmla="val 70313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1" name="Straight Connector 300"/>
          <p:cNvCxnSpPr/>
          <p:nvPr/>
        </p:nvCxnSpPr>
        <p:spPr>
          <a:xfrm rot="5400000" flipH="1" flipV="1">
            <a:off x="2629694" y="3923506"/>
            <a:ext cx="533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 rot="5400000" flipH="1" flipV="1">
            <a:off x="2705894" y="3923506"/>
            <a:ext cx="533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 rot="5400000" flipH="1" flipV="1">
            <a:off x="2782094" y="3923506"/>
            <a:ext cx="533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rot="5400000" flipH="1" flipV="1">
            <a:off x="2858294" y="3923506"/>
            <a:ext cx="533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 rot="5400000" flipH="1" flipV="1">
            <a:off x="5220494" y="3923506"/>
            <a:ext cx="533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 rot="5400000" flipH="1" flipV="1">
            <a:off x="5296694" y="3923506"/>
            <a:ext cx="533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 rot="5400000" flipH="1" flipV="1">
            <a:off x="5372894" y="3923506"/>
            <a:ext cx="533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 rot="5400000" flipH="1" flipV="1">
            <a:off x="5449094" y="3923506"/>
            <a:ext cx="53340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AutoShape 185"/>
          <p:cNvSpPr>
            <a:spLocks noChangeArrowheads="1"/>
          </p:cNvSpPr>
          <p:nvPr/>
        </p:nvSpPr>
        <p:spPr bwMode="auto">
          <a:xfrm>
            <a:off x="76200" y="1447800"/>
            <a:ext cx="7239000" cy="8382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lIns="0" tIns="0" rIns="0" bIns="0" anchor="t" anchorCtr="0"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HIT is used as D input.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7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Oct. 2017, Wu Jinyuan, Fermilab jywu168@fnal.gov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Applications of FPGA</a:t>
            </a:r>
            <a:endParaRPr lang="en-US" dirty="0"/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E873AE-6F7B-475E-906A-5BDAFDA7F831}" type="slidenum">
              <a:rPr lang="en-US" smtClean="0">
                <a:latin typeface="Garamond" pitchFamily="28" charset="0"/>
                <a:ea typeface="ＭＳ Ｐゴシック" pitchFamily="28" charset="-128"/>
              </a:rPr>
              <a:pPr/>
              <a:t>51</a:t>
            </a:fld>
            <a:endParaRPr lang="en-US" smtClean="0">
              <a:latin typeface="Garamond" pitchFamily="28" charset="0"/>
              <a:ea typeface="ＭＳ Ｐゴシック" pitchFamily="28" charset="-128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1246187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28" charset="-128"/>
              </a:rPr>
              <a:t>Summary</a:t>
            </a:r>
          </a:p>
        </p:txBody>
      </p:sp>
      <p:sp>
        <p:nvSpPr>
          <p:cNvPr id="3348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dirty="0" smtClean="0">
                <a:ea typeface="ＭＳ Ｐゴシック" pitchFamily="28" charset="-128"/>
              </a:rPr>
              <a:t>选便宜器件</a:t>
            </a:r>
            <a:r>
              <a:rPr lang="zh-CN" altLang="en-US" dirty="0">
                <a:ea typeface="ＭＳ Ｐゴシック" pitchFamily="28" charset="-128"/>
              </a:rPr>
              <a:t>。</a:t>
            </a:r>
            <a:endParaRPr lang="en-US" dirty="0" smtClean="0">
              <a:ea typeface="ＭＳ Ｐゴシック" pitchFamily="28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dirty="0" smtClean="0">
                <a:ea typeface="ＭＳ Ｐゴシック" pitchFamily="28" charset="-128"/>
              </a:rPr>
              <a:t>控制运行频率。</a:t>
            </a:r>
            <a:endParaRPr lang="en-US" altLang="zh-CN" dirty="0" smtClean="0">
              <a:ea typeface="ＭＳ Ｐゴシック" pitchFamily="28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dirty="0" smtClean="0">
                <a:ea typeface="ＭＳ Ｐゴシック" pitchFamily="28" charset="-128"/>
              </a:rPr>
              <a:t>不自找麻烦。</a:t>
            </a:r>
            <a:endParaRPr lang="en-US" dirty="0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41747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4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4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4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4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4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1981200" cy="838200"/>
          </a:xfrm>
          <a:solidFill>
            <a:srgbClr val="0033CC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End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733800"/>
            <a:ext cx="1295400" cy="609600"/>
          </a:xfrm>
          <a:solidFill>
            <a:srgbClr val="0033CC"/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Thanks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Oct. 2017, Wu Jinyuan, Fermilab jywu168@fnal.gov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Applications of FPGA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2812-7E25-483D-9A26-7E8666E5E564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Coarse Time Counter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Oct. 2017, Wu Jinyuan, Fermilab jywu168@fnal.gov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Applications of FPGA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0581-557D-3842-8C5B-2D26672F0498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211" name="Rectangle 40"/>
          <p:cNvSpPr>
            <a:spLocks noChangeArrowheads="1"/>
          </p:cNvSpPr>
          <p:nvPr/>
        </p:nvSpPr>
        <p:spPr bwMode="auto">
          <a:xfrm>
            <a:off x="381000" y="2895600"/>
            <a:ext cx="2362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sz="1600" dirty="0" smtClean="0">
                <a:latin typeface="Times New Roman" charset="0"/>
              </a:rPr>
              <a:t>The timing uncertainty between HIT and CLK is confined in the sampling register array.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sz="1600" dirty="0" smtClean="0">
                <a:latin typeface="Times New Roman" charset="0"/>
              </a:rPr>
              <a:t>All the remaining logics are driven by the CLK signal.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sz="1600" dirty="0" smtClean="0">
                <a:latin typeface="Times New Roman" charset="0"/>
              </a:rPr>
              <a:t>No special cares such as Gray code counter is needed for coarse time counter.</a:t>
            </a:r>
            <a:endParaRPr lang="en-US" sz="1600" dirty="0">
              <a:latin typeface="Times New Roman" charset="0"/>
            </a:endParaRPr>
          </a:p>
        </p:txBody>
      </p:sp>
      <p:sp>
        <p:nvSpPr>
          <p:cNvPr id="107" name="Text Box 182"/>
          <p:cNvSpPr txBox="1">
            <a:spLocks noChangeArrowheads="1"/>
          </p:cNvSpPr>
          <p:nvPr/>
        </p:nvSpPr>
        <p:spPr bwMode="auto">
          <a:xfrm>
            <a:off x="4267200" y="5715000"/>
            <a:ext cx="1447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en-US" sz="1600">
                <a:latin typeface="Times New Roman" pitchFamily="18" charset="0"/>
              </a:rPr>
              <a:t>Hit Detect Logic</a:t>
            </a:r>
          </a:p>
        </p:txBody>
      </p:sp>
      <p:sp>
        <p:nvSpPr>
          <p:cNvPr id="108" name="Rectangle 75"/>
          <p:cNvSpPr>
            <a:spLocks noChangeArrowheads="1"/>
          </p:cNvSpPr>
          <p:nvPr/>
        </p:nvSpPr>
        <p:spPr bwMode="auto">
          <a:xfrm>
            <a:off x="5638800" y="762000"/>
            <a:ext cx="762000" cy="762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>
                <a:latin typeface="Times New Roman" pitchFamily="18" charset="0"/>
              </a:rPr>
              <a:t>Coarse</a:t>
            </a:r>
          </a:p>
          <a:p>
            <a:r>
              <a:rPr lang="en-US" sz="1400">
                <a:latin typeface="Times New Roman" pitchFamily="18" charset="0"/>
              </a:rPr>
              <a:t>Time</a:t>
            </a:r>
          </a:p>
          <a:p>
            <a:r>
              <a:rPr lang="en-US" sz="1400">
                <a:latin typeface="Times New Roman" pitchFamily="18" charset="0"/>
              </a:rPr>
              <a:t>Counter</a:t>
            </a:r>
          </a:p>
        </p:txBody>
      </p:sp>
      <p:sp>
        <p:nvSpPr>
          <p:cNvPr id="109" name="AutoShape 76"/>
          <p:cNvSpPr>
            <a:spLocks noChangeArrowheads="1"/>
          </p:cNvSpPr>
          <p:nvPr/>
        </p:nvSpPr>
        <p:spPr bwMode="auto">
          <a:xfrm rot="5400000">
            <a:off x="5600700" y="1257300"/>
            <a:ext cx="152400" cy="762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Line 77"/>
          <p:cNvSpPr>
            <a:spLocks noChangeShapeType="1"/>
          </p:cNvSpPr>
          <p:nvPr/>
        </p:nvSpPr>
        <p:spPr bwMode="auto">
          <a:xfrm>
            <a:off x="6400800" y="990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" name="Line 78"/>
          <p:cNvSpPr>
            <a:spLocks noChangeShapeType="1"/>
          </p:cNvSpPr>
          <p:nvPr/>
        </p:nvSpPr>
        <p:spPr bwMode="auto">
          <a:xfrm>
            <a:off x="54102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" name="Rectangle 79"/>
          <p:cNvSpPr>
            <a:spLocks noChangeArrowheads="1"/>
          </p:cNvSpPr>
          <p:nvPr/>
        </p:nvSpPr>
        <p:spPr bwMode="auto">
          <a:xfrm>
            <a:off x="5638800" y="1600200"/>
            <a:ext cx="762000" cy="4114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>
                <a:latin typeface="Times New Roman" pitchFamily="18" charset="0"/>
              </a:rPr>
              <a:t>Fine</a:t>
            </a:r>
          </a:p>
          <a:p>
            <a:r>
              <a:rPr lang="en-US" sz="1400">
                <a:latin typeface="Times New Roman" pitchFamily="18" charset="0"/>
              </a:rPr>
              <a:t>Time</a:t>
            </a:r>
          </a:p>
          <a:p>
            <a:r>
              <a:rPr lang="en-US" sz="1400">
                <a:latin typeface="Times New Roman" pitchFamily="18" charset="0"/>
              </a:rPr>
              <a:t>Encoder</a:t>
            </a:r>
          </a:p>
        </p:txBody>
      </p:sp>
      <p:sp>
        <p:nvSpPr>
          <p:cNvPr id="113" name="AutoShape 80"/>
          <p:cNvSpPr>
            <a:spLocks noChangeArrowheads="1"/>
          </p:cNvSpPr>
          <p:nvPr/>
        </p:nvSpPr>
        <p:spPr bwMode="auto">
          <a:xfrm rot="5400000">
            <a:off x="5600700" y="5524500"/>
            <a:ext cx="152400" cy="762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Line 81"/>
          <p:cNvSpPr>
            <a:spLocks noChangeShapeType="1"/>
          </p:cNvSpPr>
          <p:nvPr/>
        </p:nvSpPr>
        <p:spPr bwMode="auto">
          <a:xfrm>
            <a:off x="5410200" y="5562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" name="Rectangle 82"/>
          <p:cNvSpPr>
            <a:spLocks noChangeArrowheads="1"/>
          </p:cNvSpPr>
          <p:nvPr/>
        </p:nvSpPr>
        <p:spPr bwMode="auto">
          <a:xfrm>
            <a:off x="3886200" y="1600200"/>
            <a:ext cx="304800" cy="4572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AutoShape 83"/>
          <p:cNvSpPr>
            <a:spLocks noChangeArrowheads="1"/>
          </p:cNvSpPr>
          <p:nvPr/>
        </p:nvSpPr>
        <p:spPr bwMode="auto">
          <a:xfrm rot="5400000">
            <a:off x="3849688" y="1865312"/>
            <a:ext cx="147638" cy="762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Line 84"/>
          <p:cNvSpPr>
            <a:spLocks noChangeShapeType="1"/>
          </p:cNvSpPr>
          <p:nvPr/>
        </p:nvSpPr>
        <p:spPr bwMode="auto">
          <a:xfrm flipH="1">
            <a:off x="3429000" y="1676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" name="AutoShape 85"/>
          <p:cNvSpPr>
            <a:spLocks noChangeArrowheads="1"/>
          </p:cNvSpPr>
          <p:nvPr/>
        </p:nvSpPr>
        <p:spPr bwMode="auto">
          <a:xfrm rot="10800000">
            <a:off x="3276600" y="18288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Line 86"/>
          <p:cNvSpPr>
            <a:spLocks noChangeShapeType="1"/>
          </p:cNvSpPr>
          <p:nvPr/>
        </p:nvSpPr>
        <p:spPr bwMode="auto">
          <a:xfrm flipV="1">
            <a:off x="3429000" y="1371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0" name="Line 87"/>
          <p:cNvSpPr>
            <a:spLocks noChangeShapeType="1"/>
          </p:cNvSpPr>
          <p:nvPr/>
        </p:nvSpPr>
        <p:spPr bwMode="auto">
          <a:xfrm flipH="1">
            <a:off x="3733800" y="1905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" name="Rectangle 88"/>
          <p:cNvSpPr>
            <a:spLocks noChangeArrowheads="1"/>
          </p:cNvSpPr>
          <p:nvPr/>
        </p:nvSpPr>
        <p:spPr bwMode="auto">
          <a:xfrm>
            <a:off x="3886200" y="2133600"/>
            <a:ext cx="304800" cy="4572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9"/>
          <p:cNvSpPr>
            <a:spLocks noChangeArrowheads="1"/>
          </p:cNvSpPr>
          <p:nvPr/>
        </p:nvSpPr>
        <p:spPr bwMode="auto">
          <a:xfrm rot="5400000">
            <a:off x="3849688" y="2398712"/>
            <a:ext cx="147638" cy="762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Line 90"/>
          <p:cNvSpPr>
            <a:spLocks noChangeShapeType="1"/>
          </p:cNvSpPr>
          <p:nvPr/>
        </p:nvSpPr>
        <p:spPr bwMode="auto">
          <a:xfrm flipH="1">
            <a:off x="3429000" y="2209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" name="AutoShape 91"/>
          <p:cNvSpPr>
            <a:spLocks noChangeArrowheads="1"/>
          </p:cNvSpPr>
          <p:nvPr/>
        </p:nvSpPr>
        <p:spPr bwMode="auto">
          <a:xfrm rot="10800000">
            <a:off x="3276600" y="23622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Line 92"/>
          <p:cNvSpPr>
            <a:spLocks noChangeShapeType="1"/>
          </p:cNvSpPr>
          <p:nvPr/>
        </p:nvSpPr>
        <p:spPr bwMode="auto">
          <a:xfrm flipV="1">
            <a:off x="3429000" y="2057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6" name="Line 93"/>
          <p:cNvSpPr>
            <a:spLocks noChangeShapeType="1"/>
          </p:cNvSpPr>
          <p:nvPr/>
        </p:nvSpPr>
        <p:spPr bwMode="auto">
          <a:xfrm flipH="1">
            <a:off x="3733800" y="2438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7" name="Rectangle 94"/>
          <p:cNvSpPr>
            <a:spLocks noChangeArrowheads="1"/>
          </p:cNvSpPr>
          <p:nvPr/>
        </p:nvSpPr>
        <p:spPr bwMode="auto">
          <a:xfrm>
            <a:off x="3886200" y="2667000"/>
            <a:ext cx="304800" cy="4572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AutoShape 95"/>
          <p:cNvSpPr>
            <a:spLocks noChangeArrowheads="1"/>
          </p:cNvSpPr>
          <p:nvPr/>
        </p:nvSpPr>
        <p:spPr bwMode="auto">
          <a:xfrm rot="5400000">
            <a:off x="3849688" y="2932112"/>
            <a:ext cx="147638" cy="762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Line 96"/>
          <p:cNvSpPr>
            <a:spLocks noChangeShapeType="1"/>
          </p:cNvSpPr>
          <p:nvPr/>
        </p:nvSpPr>
        <p:spPr bwMode="auto">
          <a:xfrm flipH="1">
            <a:off x="3429000" y="2743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0" name="AutoShape 97"/>
          <p:cNvSpPr>
            <a:spLocks noChangeArrowheads="1"/>
          </p:cNvSpPr>
          <p:nvPr/>
        </p:nvSpPr>
        <p:spPr bwMode="auto">
          <a:xfrm rot="10800000">
            <a:off x="3276600" y="28956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Line 98"/>
          <p:cNvSpPr>
            <a:spLocks noChangeShapeType="1"/>
          </p:cNvSpPr>
          <p:nvPr/>
        </p:nvSpPr>
        <p:spPr bwMode="auto">
          <a:xfrm flipV="1">
            <a:off x="34290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" name="Line 99"/>
          <p:cNvSpPr>
            <a:spLocks noChangeShapeType="1"/>
          </p:cNvSpPr>
          <p:nvPr/>
        </p:nvSpPr>
        <p:spPr bwMode="auto">
          <a:xfrm flipH="1">
            <a:off x="3733800" y="2971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" name="Rectangle 100"/>
          <p:cNvSpPr>
            <a:spLocks noChangeArrowheads="1"/>
          </p:cNvSpPr>
          <p:nvPr/>
        </p:nvSpPr>
        <p:spPr bwMode="auto">
          <a:xfrm>
            <a:off x="3886200" y="3200400"/>
            <a:ext cx="304800" cy="4572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AutoShape 101"/>
          <p:cNvSpPr>
            <a:spLocks noChangeArrowheads="1"/>
          </p:cNvSpPr>
          <p:nvPr/>
        </p:nvSpPr>
        <p:spPr bwMode="auto">
          <a:xfrm rot="5400000">
            <a:off x="3849688" y="3465512"/>
            <a:ext cx="147638" cy="762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Line 102"/>
          <p:cNvSpPr>
            <a:spLocks noChangeShapeType="1"/>
          </p:cNvSpPr>
          <p:nvPr/>
        </p:nvSpPr>
        <p:spPr bwMode="auto">
          <a:xfrm flipH="1">
            <a:off x="3429000" y="3276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6" name="AutoShape 103"/>
          <p:cNvSpPr>
            <a:spLocks noChangeArrowheads="1"/>
          </p:cNvSpPr>
          <p:nvPr/>
        </p:nvSpPr>
        <p:spPr bwMode="auto">
          <a:xfrm rot="10800000">
            <a:off x="3276600" y="34290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Line 104"/>
          <p:cNvSpPr>
            <a:spLocks noChangeShapeType="1"/>
          </p:cNvSpPr>
          <p:nvPr/>
        </p:nvSpPr>
        <p:spPr bwMode="auto">
          <a:xfrm flipV="1">
            <a:off x="3429000" y="3124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" name="Line 105"/>
          <p:cNvSpPr>
            <a:spLocks noChangeShapeType="1"/>
          </p:cNvSpPr>
          <p:nvPr/>
        </p:nvSpPr>
        <p:spPr bwMode="auto">
          <a:xfrm flipH="1">
            <a:off x="3733800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" name="Rectangle 106"/>
          <p:cNvSpPr>
            <a:spLocks noChangeArrowheads="1"/>
          </p:cNvSpPr>
          <p:nvPr/>
        </p:nvSpPr>
        <p:spPr bwMode="auto">
          <a:xfrm>
            <a:off x="3886200" y="3733800"/>
            <a:ext cx="304800" cy="4572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AutoShape 107"/>
          <p:cNvSpPr>
            <a:spLocks noChangeArrowheads="1"/>
          </p:cNvSpPr>
          <p:nvPr/>
        </p:nvSpPr>
        <p:spPr bwMode="auto">
          <a:xfrm rot="5400000">
            <a:off x="3849688" y="3998912"/>
            <a:ext cx="147638" cy="762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" name="Line 108"/>
          <p:cNvSpPr>
            <a:spLocks noChangeShapeType="1"/>
          </p:cNvSpPr>
          <p:nvPr/>
        </p:nvSpPr>
        <p:spPr bwMode="auto">
          <a:xfrm flipH="1">
            <a:off x="3429000" y="3810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" name="AutoShape 109"/>
          <p:cNvSpPr>
            <a:spLocks noChangeArrowheads="1"/>
          </p:cNvSpPr>
          <p:nvPr/>
        </p:nvSpPr>
        <p:spPr bwMode="auto">
          <a:xfrm rot="10800000">
            <a:off x="3276600" y="39624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" name="Line 110"/>
          <p:cNvSpPr>
            <a:spLocks noChangeShapeType="1"/>
          </p:cNvSpPr>
          <p:nvPr/>
        </p:nvSpPr>
        <p:spPr bwMode="auto">
          <a:xfrm flipV="1">
            <a:off x="3429000" y="3657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" name="Line 111"/>
          <p:cNvSpPr>
            <a:spLocks noChangeShapeType="1"/>
          </p:cNvSpPr>
          <p:nvPr/>
        </p:nvSpPr>
        <p:spPr bwMode="auto">
          <a:xfrm flipH="1">
            <a:off x="3733800" y="4038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" name="Rectangle 112"/>
          <p:cNvSpPr>
            <a:spLocks noChangeArrowheads="1"/>
          </p:cNvSpPr>
          <p:nvPr/>
        </p:nvSpPr>
        <p:spPr bwMode="auto">
          <a:xfrm>
            <a:off x="3886200" y="4267200"/>
            <a:ext cx="304800" cy="4572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AutoShape 113"/>
          <p:cNvSpPr>
            <a:spLocks noChangeArrowheads="1"/>
          </p:cNvSpPr>
          <p:nvPr/>
        </p:nvSpPr>
        <p:spPr bwMode="auto">
          <a:xfrm rot="5400000">
            <a:off x="3849688" y="4532312"/>
            <a:ext cx="147638" cy="762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" name="Line 114"/>
          <p:cNvSpPr>
            <a:spLocks noChangeShapeType="1"/>
          </p:cNvSpPr>
          <p:nvPr/>
        </p:nvSpPr>
        <p:spPr bwMode="auto">
          <a:xfrm flipH="1">
            <a:off x="3429000" y="4343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" name="AutoShape 115"/>
          <p:cNvSpPr>
            <a:spLocks noChangeArrowheads="1"/>
          </p:cNvSpPr>
          <p:nvPr/>
        </p:nvSpPr>
        <p:spPr bwMode="auto">
          <a:xfrm rot="10800000">
            <a:off x="3276600" y="44958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" name="Line 116"/>
          <p:cNvSpPr>
            <a:spLocks noChangeShapeType="1"/>
          </p:cNvSpPr>
          <p:nvPr/>
        </p:nvSpPr>
        <p:spPr bwMode="auto">
          <a:xfrm flipV="1">
            <a:off x="3429000" y="4191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0" name="Line 117"/>
          <p:cNvSpPr>
            <a:spLocks noChangeShapeType="1"/>
          </p:cNvSpPr>
          <p:nvPr/>
        </p:nvSpPr>
        <p:spPr bwMode="auto">
          <a:xfrm flipH="1">
            <a:off x="3733800" y="4572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1" name="Rectangle 118"/>
          <p:cNvSpPr>
            <a:spLocks noChangeArrowheads="1"/>
          </p:cNvSpPr>
          <p:nvPr/>
        </p:nvSpPr>
        <p:spPr bwMode="auto">
          <a:xfrm>
            <a:off x="3886200" y="4800600"/>
            <a:ext cx="304800" cy="4572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AutoShape 119"/>
          <p:cNvSpPr>
            <a:spLocks noChangeArrowheads="1"/>
          </p:cNvSpPr>
          <p:nvPr/>
        </p:nvSpPr>
        <p:spPr bwMode="auto">
          <a:xfrm rot="5400000">
            <a:off x="3849688" y="5065712"/>
            <a:ext cx="147638" cy="762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Line 120"/>
          <p:cNvSpPr>
            <a:spLocks noChangeShapeType="1"/>
          </p:cNvSpPr>
          <p:nvPr/>
        </p:nvSpPr>
        <p:spPr bwMode="auto">
          <a:xfrm flipH="1">
            <a:off x="3429000" y="4876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" name="AutoShape 121"/>
          <p:cNvSpPr>
            <a:spLocks noChangeArrowheads="1"/>
          </p:cNvSpPr>
          <p:nvPr/>
        </p:nvSpPr>
        <p:spPr bwMode="auto">
          <a:xfrm rot="10800000">
            <a:off x="3276600" y="50292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Line 122"/>
          <p:cNvSpPr>
            <a:spLocks noChangeShapeType="1"/>
          </p:cNvSpPr>
          <p:nvPr/>
        </p:nvSpPr>
        <p:spPr bwMode="auto">
          <a:xfrm flipV="1">
            <a:off x="342900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" name="Line 123"/>
          <p:cNvSpPr>
            <a:spLocks noChangeShapeType="1"/>
          </p:cNvSpPr>
          <p:nvPr/>
        </p:nvSpPr>
        <p:spPr bwMode="auto">
          <a:xfrm flipH="1">
            <a:off x="3733800" y="5105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" name="Rectangle 124"/>
          <p:cNvSpPr>
            <a:spLocks noChangeArrowheads="1"/>
          </p:cNvSpPr>
          <p:nvPr/>
        </p:nvSpPr>
        <p:spPr bwMode="auto">
          <a:xfrm>
            <a:off x="3886200" y="5334000"/>
            <a:ext cx="304800" cy="4572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AutoShape 125"/>
          <p:cNvSpPr>
            <a:spLocks noChangeArrowheads="1"/>
          </p:cNvSpPr>
          <p:nvPr/>
        </p:nvSpPr>
        <p:spPr bwMode="auto">
          <a:xfrm rot="5400000">
            <a:off x="3849688" y="5599112"/>
            <a:ext cx="147638" cy="762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Line 126"/>
          <p:cNvSpPr>
            <a:spLocks noChangeShapeType="1"/>
          </p:cNvSpPr>
          <p:nvPr/>
        </p:nvSpPr>
        <p:spPr bwMode="auto">
          <a:xfrm flipH="1">
            <a:off x="3429000" y="5410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0" name="Line 127"/>
          <p:cNvSpPr>
            <a:spLocks noChangeShapeType="1"/>
          </p:cNvSpPr>
          <p:nvPr/>
        </p:nvSpPr>
        <p:spPr bwMode="auto">
          <a:xfrm flipV="1">
            <a:off x="34290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1" name="Line 128"/>
          <p:cNvSpPr>
            <a:spLocks noChangeShapeType="1"/>
          </p:cNvSpPr>
          <p:nvPr/>
        </p:nvSpPr>
        <p:spPr bwMode="auto">
          <a:xfrm flipH="1">
            <a:off x="3733800" y="563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" name="Line 129"/>
          <p:cNvSpPr>
            <a:spLocks noChangeShapeType="1"/>
          </p:cNvSpPr>
          <p:nvPr/>
        </p:nvSpPr>
        <p:spPr bwMode="auto">
          <a:xfrm>
            <a:off x="3733800" y="19050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" name="Line 130"/>
          <p:cNvSpPr>
            <a:spLocks noChangeShapeType="1"/>
          </p:cNvSpPr>
          <p:nvPr/>
        </p:nvSpPr>
        <p:spPr bwMode="auto">
          <a:xfrm>
            <a:off x="2895600" y="1371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" name="Line 131"/>
          <p:cNvSpPr>
            <a:spLocks noChangeShapeType="1"/>
          </p:cNvSpPr>
          <p:nvPr/>
        </p:nvSpPr>
        <p:spPr bwMode="auto">
          <a:xfrm>
            <a:off x="2895600" y="5791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5" name="Text Box 132"/>
          <p:cNvSpPr txBox="1">
            <a:spLocks noChangeArrowheads="1"/>
          </p:cNvSpPr>
          <p:nvPr/>
        </p:nvSpPr>
        <p:spPr bwMode="auto">
          <a:xfrm>
            <a:off x="2954338" y="1447800"/>
            <a:ext cx="3414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dirty="0" smtClean="0">
                <a:latin typeface="Times New Roman" pitchFamily="18" charset="0"/>
              </a:rPr>
              <a:t>HIT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166" name="Line 133"/>
          <p:cNvSpPr>
            <a:spLocks noChangeShapeType="1"/>
          </p:cNvSpPr>
          <p:nvPr/>
        </p:nvSpPr>
        <p:spPr bwMode="auto">
          <a:xfrm>
            <a:off x="4191000" y="1676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" name="Line 134"/>
          <p:cNvSpPr>
            <a:spLocks noChangeShapeType="1"/>
          </p:cNvSpPr>
          <p:nvPr/>
        </p:nvSpPr>
        <p:spPr bwMode="auto">
          <a:xfrm>
            <a:off x="4191000" y="2209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" name="Line 135"/>
          <p:cNvSpPr>
            <a:spLocks noChangeShapeType="1"/>
          </p:cNvSpPr>
          <p:nvPr/>
        </p:nvSpPr>
        <p:spPr bwMode="auto">
          <a:xfrm>
            <a:off x="4191000" y="2743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9" name="Line 136"/>
          <p:cNvSpPr>
            <a:spLocks noChangeShapeType="1"/>
          </p:cNvSpPr>
          <p:nvPr/>
        </p:nvSpPr>
        <p:spPr bwMode="auto">
          <a:xfrm>
            <a:off x="4191000" y="3276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0" name="Line 137"/>
          <p:cNvSpPr>
            <a:spLocks noChangeShapeType="1"/>
          </p:cNvSpPr>
          <p:nvPr/>
        </p:nvSpPr>
        <p:spPr bwMode="auto">
          <a:xfrm>
            <a:off x="4191000" y="3810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1" name="Line 138"/>
          <p:cNvSpPr>
            <a:spLocks noChangeShapeType="1"/>
          </p:cNvSpPr>
          <p:nvPr/>
        </p:nvSpPr>
        <p:spPr bwMode="auto">
          <a:xfrm>
            <a:off x="4191000" y="4343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" name="Line 139"/>
          <p:cNvSpPr>
            <a:spLocks noChangeShapeType="1"/>
          </p:cNvSpPr>
          <p:nvPr/>
        </p:nvSpPr>
        <p:spPr bwMode="auto">
          <a:xfrm>
            <a:off x="4191000" y="4876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" name="Line 140"/>
          <p:cNvSpPr>
            <a:spLocks noChangeShapeType="1"/>
          </p:cNvSpPr>
          <p:nvPr/>
        </p:nvSpPr>
        <p:spPr bwMode="auto">
          <a:xfrm>
            <a:off x="4191000" y="5410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" name="Rectangle 141"/>
          <p:cNvSpPr>
            <a:spLocks noChangeArrowheads="1"/>
          </p:cNvSpPr>
          <p:nvPr/>
        </p:nvSpPr>
        <p:spPr bwMode="auto">
          <a:xfrm>
            <a:off x="6096000" y="5867400"/>
            <a:ext cx="304800" cy="4572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AutoShape 142"/>
          <p:cNvSpPr>
            <a:spLocks noChangeArrowheads="1"/>
          </p:cNvSpPr>
          <p:nvPr/>
        </p:nvSpPr>
        <p:spPr bwMode="auto">
          <a:xfrm rot="5400000">
            <a:off x="6059488" y="6132512"/>
            <a:ext cx="147638" cy="762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Line 143"/>
          <p:cNvSpPr>
            <a:spLocks noChangeShapeType="1"/>
          </p:cNvSpPr>
          <p:nvPr/>
        </p:nvSpPr>
        <p:spPr bwMode="auto">
          <a:xfrm flipH="1">
            <a:off x="5943600" y="6172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" name="AutoShape 144"/>
          <p:cNvSpPr>
            <a:spLocks noChangeArrowheads="1"/>
          </p:cNvSpPr>
          <p:nvPr/>
        </p:nvSpPr>
        <p:spPr bwMode="auto">
          <a:xfrm>
            <a:off x="5181600" y="5791200"/>
            <a:ext cx="304800" cy="304800"/>
          </a:xfrm>
          <a:prstGeom prst="flowChartDelay">
            <a:avLst/>
          </a:prstGeom>
          <a:solidFill>
            <a:srgbClr val="66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Line 145"/>
          <p:cNvSpPr>
            <a:spLocks noChangeShapeType="1"/>
          </p:cNvSpPr>
          <p:nvPr/>
        </p:nvSpPr>
        <p:spPr bwMode="auto">
          <a:xfrm>
            <a:off x="4572000" y="6019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" name="Oval 146"/>
          <p:cNvSpPr>
            <a:spLocks noChangeArrowheads="1"/>
          </p:cNvSpPr>
          <p:nvPr/>
        </p:nvSpPr>
        <p:spPr bwMode="auto">
          <a:xfrm>
            <a:off x="5105400" y="59817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Line 147"/>
          <p:cNvSpPr>
            <a:spLocks noChangeShapeType="1"/>
          </p:cNvSpPr>
          <p:nvPr/>
        </p:nvSpPr>
        <p:spPr bwMode="auto">
          <a:xfrm flipV="1">
            <a:off x="4800600" y="5867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" name="Line 148"/>
          <p:cNvSpPr>
            <a:spLocks noChangeShapeType="1"/>
          </p:cNvSpPr>
          <p:nvPr/>
        </p:nvSpPr>
        <p:spPr bwMode="auto">
          <a:xfrm flipV="1">
            <a:off x="4800600" y="541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Line 149"/>
          <p:cNvSpPr>
            <a:spLocks noChangeShapeType="1"/>
          </p:cNvSpPr>
          <p:nvPr/>
        </p:nvSpPr>
        <p:spPr bwMode="auto">
          <a:xfrm>
            <a:off x="4572000" y="16764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" name="Line 150"/>
          <p:cNvSpPr>
            <a:spLocks noChangeShapeType="1"/>
          </p:cNvSpPr>
          <p:nvPr/>
        </p:nvSpPr>
        <p:spPr bwMode="auto">
          <a:xfrm>
            <a:off x="5486400" y="5943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7" name="Rectangle 151"/>
          <p:cNvSpPr>
            <a:spLocks noChangeArrowheads="1"/>
          </p:cNvSpPr>
          <p:nvPr/>
        </p:nvSpPr>
        <p:spPr bwMode="auto">
          <a:xfrm>
            <a:off x="7086600" y="914400"/>
            <a:ext cx="457200" cy="20574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" name="AutoShape 152"/>
          <p:cNvSpPr>
            <a:spLocks noChangeArrowheads="1"/>
          </p:cNvSpPr>
          <p:nvPr/>
        </p:nvSpPr>
        <p:spPr bwMode="auto">
          <a:xfrm rot="5400000">
            <a:off x="7050088" y="2322512"/>
            <a:ext cx="147638" cy="762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" name="Line 153"/>
          <p:cNvSpPr>
            <a:spLocks noChangeShapeType="1"/>
          </p:cNvSpPr>
          <p:nvPr/>
        </p:nvSpPr>
        <p:spPr bwMode="auto">
          <a:xfrm flipH="1">
            <a:off x="6934200" y="2362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" name="Line 154"/>
          <p:cNvSpPr>
            <a:spLocks noChangeShapeType="1"/>
          </p:cNvSpPr>
          <p:nvPr/>
        </p:nvSpPr>
        <p:spPr bwMode="auto">
          <a:xfrm>
            <a:off x="6400800" y="1066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1" name="Line 155"/>
          <p:cNvSpPr>
            <a:spLocks noChangeShapeType="1"/>
          </p:cNvSpPr>
          <p:nvPr/>
        </p:nvSpPr>
        <p:spPr bwMode="auto">
          <a:xfrm>
            <a:off x="6400800" y="1143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" name="Line 156"/>
          <p:cNvSpPr>
            <a:spLocks noChangeShapeType="1"/>
          </p:cNvSpPr>
          <p:nvPr/>
        </p:nvSpPr>
        <p:spPr bwMode="auto">
          <a:xfrm>
            <a:off x="6400800" y="1219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3" name="Line 157"/>
          <p:cNvSpPr>
            <a:spLocks noChangeShapeType="1"/>
          </p:cNvSpPr>
          <p:nvPr/>
        </p:nvSpPr>
        <p:spPr bwMode="auto">
          <a:xfrm>
            <a:off x="6400800" y="1828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" name="Line 158"/>
          <p:cNvSpPr>
            <a:spLocks noChangeShapeType="1"/>
          </p:cNvSpPr>
          <p:nvPr/>
        </p:nvSpPr>
        <p:spPr bwMode="auto">
          <a:xfrm>
            <a:off x="6400800" y="1905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" name="Line 159"/>
          <p:cNvSpPr>
            <a:spLocks noChangeShapeType="1"/>
          </p:cNvSpPr>
          <p:nvPr/>
        </p:nvSpPr>
        <p:spPr bwMode="auto">
          <a:xfrm>
            <a:off x="6400800" y="1981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" name="Line 160"/>
          <p:cNvSpPr>
            <a:spLocks noChangeShapeType="1"/>
          </p:cNvSpPr>
          <p:nvPr/>
        </p:nvSpPr>
        <p:spPr bwMode="auto">
          <a:xfrm>
            <a:off x="6400800" y="2057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" name="Line 161"/>
          <p:cNvSpPr>
            <a:spLocks noChangeShapeType="1"/>
          </p:cNvSpPr>
          <p:nvPr/>
        </p:nvSpPr>
        <p:spPr bwMode="auto">
          <a:xfrm flipH="1">
            <a:off x="6629400" y="28194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" name="Line 162"/>
          <p:cNvSpPr>
            <a:spLocks noChangeShapeType="1"/>
          </p:cNvSpPr>
          <p:nvPr/>
        </p:nvSpPr>
        <p:spPr bwMode="auto">
          <a:xfrm>
            <a:off x="6629400" y="2819400"/>
            <a:ext cx="0" cy="3124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9" name="Rectangle 163"/>
          <p:cNvSpPr>
            <a:spLocks noChangeArrowheads="1"/>
          </p:cNvSpPr>
          <p:nvPr/>
        </p:nvSpPr>
        <p:spPr bwMode="auto">
          <a:xfrm>
            <a:off x="7086600" y="5867400"/>
            <a:ext cx="457200" cy="4572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0" name="AutoShape 164"/>
          <p:cNvSpPr>
            <a:spLocks noChangeArrowheads="1"/>
          </p:cNvSpPr>
          <p:nvPr/>
        </p:nvSpPr>
        <p:spPr bwMode="auto">
          <a:xfrm rot="5400000">
            <a:off x="7050088" y="6132512"/>
            <a:ext cx="147638" cy="762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" name="Line 165"/>
          <p:cNvSpPr>
            <a:spLocks noChangeShapeType="1"/>
          </p:cNvSpPr>
          <p:nvPr/>
        </p:nvSpPr>
        <p:spPr bwMode="auto">
          <a:xfrm flipH="1">
            <a:off x="6934200" y="6172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3" name="Line 166"/>
          <p:cNvSpPr>
            <a:spLocks noChangeShapeType="1"/>
          </p:cNvSpPr>
          <p:nvPr/>
        </p:nvSpPr>
        <p:spPr bwMode="auto">
          <a:xfrm>
            <a:off x="6400800" y="59436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4" name="Line 167"/>
          <p:cNvSpPr>
            <a:spLocks noChangeShapeType="1"/>
          </p:cNvSpPr>
          <p:nvPr/>
        </p:nvSpPr>
        <p:spPr bwMode="auto">
          <a:xfrm>
            <a:off x="7543800" y="5943600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" name="Group 168"/>
          <p:cNvGrpSpPr>
            <a:grpSpLocks/>
          </p:cNvGrpSpPr>
          <p:nvPr/>
        </p:nvGrpSpPr>
        <p:grpSpPr bwMode="auto">
          <a:xfrm>
            <a:off x="7543800" y="990600"/>
            <a:ext cx="228600" cy="1066800"/>
            <a:chOff x="3648" y="720"/>
            <a:chExt cx="432" cy="672"/>
          </a:xfrm>
        </p:grpSpPr>
        <p:sp>
          <p:nvSpPr>
            <p:cNvPr id="221" name="Line 169"/>
            <p:cNvSpPr>
              <a:spLocks noChangeShapeType="1"/>
            </p:cNvSpPr>
            <p:nvPr/>
          </p:nvSpPr>
          <p:spPr bwMode="auto">
            <a:xfrm>
              <a:off x="3648" y="72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170"/>
            <p:cNvSpPr>
              <a:spLocks noChangeShapeType="1"/>
            </p:cNvSpPr>
            <p:nvPr/>
          </p:nvSpPr>
          <p:spPr bwMode="auto">
            <a:xfrm>
              <a:off x="3648" y="76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171"/>
            <p:cNvSpPr>
              <a:spLocks noChangeShapeType="1"/>
            </p:cNvSpPr>
            <p:nvPr/>
          </p:nvSpPr>
          <p:spPr bwMode="auto">
            <a:xfrm>
              <a:off x="3648" y="81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172"/>
            <p:cNvSpPr>
              <a:spLocks noChangeShapeType="1"/>
            </p:cNvSpPr>
            <p:nvPr/>
          </p:nvSpPr>
          <p:spPr bwMode="auto">
            <a:xfrm>
              <a:off x="3648" y="86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173"/>
            <p:cNvSpPr>
              <a:spLocks noChangeShapeType="1"/>
            </p:cNvSpPr>
            <p:nvPr/>
          </p:nvSpPr>
          <p:spPr bwMode="auto">
            <a:xfrm>
              <a:off x="3648" y="124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174"/>
            <p:cNvSpPr>
              <a:spLocks noChangeShapeType="1"/>
            </p:cNvSpPr>
            <p:nvPr/>
          </p:nvSpPr>
          <p:spPr bwMode="auto">
            <a:xfrm>
              <a:off x="3648" y="129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175"/>
            <p:cNvSpPr>
              <a:spLocks noChangeShapeType="1"/>
            </p:cNvSpPr>
            <p:nvPr/>
          </p:nvSpPr>
          <p:spPr bwMode="auto">
            <a:xfrm>
              <a:off x="3648" y="134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Line 176"/>
            <p:cNvSpPr>
              <a:spLocks noChangeShapeType="1"/>
            </p:cNvSpPr>
            <p:nvPr/>
          </p:nvSpPr>
          <p:spPr bwMode="auto">
            <a:xfrm>
              <a:off x="3648" y="139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6" name="Text Box 177"/>
          <p:cNvSpPr txBox="1">
            <a:spLocks noChangeArrowheads="1"/>
          </p:cNvSpPr>
          <p:nvPr/>
        </p:nvSpPr>
        <p:spPr bwMode="auto">
          <a:xfrm>
            <a:off x="2971800" y="5486400"/>
            <a:ext cx="404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Times New Roman" pitchFamily="18" charset="0"/>
              </a:rPr>
              <a:t>CLK</a:t>
            </a:r>
          </a:p>
        </p:txBody>
      </p:sp>
      <p:sp>
        <p:nvSpPr>
          <p:cNvPr id="217" name="Text Box 178"/>
          <p:cNvSpPr txBox="1">
            <a:spLocks noChangeArrowheads="1"/>
          </p:cNvSpPr>
          <p:nvPr/>
        </p:nvSpPr>
        <p:spPr bwMode="auto">
          <a:xfrm>
            <a:off x="7086600" y="2651125"/>
            <a:ext cx="415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Times New Roman" pitchFamily="18" charset="0"/>
              </a:rPr>
              <a:t>ENA</a:t>
            </a:r>
          </a:p>
        </p:txBody>
      </p:sp>
      <p:sp>
        <p:nvSpPr>
          <p:cNvPr id="218" name="Text Box 179"/>
          <p:cNvSpPr txBox="1">
            <a:spLocks noChangeArrowheads="1"/>
          </p:cNvSpPr>
          <p:nvPr/>
        </p:nvSpPr>
        <p:spPr bwMode="auto">
          <a:xfrm>
            <a:off x="7924800" y="1676400"/>
            <a:ext cx="4302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Times New Roman" pitchFamily="18" charset="0"/>
              </a:rPr>
              <a:t>Fine</a:t>
            </a:r>
          </a:p>
          <a:p>
            <a:pPr algn="l"/>
            <a:r>
              <a:rPr lang="en-US" sz="1600">
                <a:latin typeface="Times New Roman" pitchFamily="18" charset="0"/>
              </a:rPr>
              <a:t>Time</a:t>
            </a:r>
          </a:p>
        </p:txBody>
      </p:sp>
      <p:sp>
        <p:nvSpPr>
          <p:cNvPr id="219" name="Text Box 180"/>
          <p:cNvSpPr txBox="1">
            <a:spLocks noChangeArrowheads="1"/>
          </p:cNvSpPr>
          <p:nvPr/>
        </p:nvSpPr>
        <p:spPr bwMode="auto">
          <a:xfrm>
            <a:off x="7924800" y="838200"/>
            <a:ext cx="565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Times New Roman" pitchFamily="18" charset="0"/>
              </a:rPr>
              <a:t>Coarse</a:t>
            </a:r>
          </a:p>
          <a:p>
            <a:pPr algn="l"/>
            <a:r>
              <a:rPr lang="en-US" sz="1600">
                <a:latin typeface="Times New Roman" pitchFamily="18" charset="0"/>
              </a:rPr>
              <a:t>Time</a:t>
            </a:r>
          </a:p>
        </p:txBody>
      </p:sp>
      <p:sp>
        <p:nvSpPr>
          <p:cNvPr id="220" name="Text Box 181"/>
          <p:cNvSpPr txBox="1">
            <a:spLocks noChangeArrowheads="1"/>
          </p:cNvSpPr>
          <p:nvPr/>
        </p:nvSpPr>
        <p:spPr bwMode="auto">
          <a:xfrm>
            <a:off x="8001000" y="5791200"/>
            <a:ext cx="43409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dirty="0">
                <a:latin typeface="Times New Roman" pitchFamily="18" charset="0"/>
              </a:rPr>
              <a:t>Data</a:t>
            </a:r>
          </a:p>
          <a:p>
            <a:pPr algn="l"/>
            <a:r>
              <a:rPr lang="en-US" sz="1600" dirty="0" smtClean="0">
                <a:latin typeface="Times New Roman" pitchFamily="18" charset="0"/>
              </a:rPr>
              <a:t>Valid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229" name="Oval 189"/>
          <p:cNvSpPr>
            <a:spLocks noChangeArrowheads="1"/>
          </p:cNvSpPr>
          <p:nvPr/>
        </p:nvSpPr>
        <p:spPr bwMode="auto">
          <a:xfrm>
            <a:off x="4191000" y="5486400"/>
            <a:ext cx="4419600" cy="1066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Oval 189"/>
          <p:cNvSpPr>
            <a:spLocks noChangeArrowheads="1"/>
          </p:cNvSpPr>
          <p:nvPr/>
        </p:nvSpPr>
        <p:spPr bwMode="auto">
          <a:xfrm>
            <a:off x="2438400" y="914400"/>
            <a:ext cx="2057400" cy="5029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0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 animBg="1"/>
      <p:bldP spid="18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ea typeface="ＭＳ Ｐゴシック" pitchFamily="28" charset="-128"/>
              </a:rPr>
              <a:t>Improvement:</a:t>
            </a:r>
            <a:br>
              <a:rPr lang="en-US" cap="none" dirty="0" smtClean="0">
                <a:ea typeface="ＭＳ Ｐゴシック" pitchFamily="28" charset="-128"/>
              </a:rPr>
            </a:br>
            <a:r>
              <a:rPr lang="en-US" cap="none" dirty="0" smtClean="0">
                <a:ea typeface="ＭＳ Ｐゴシック" pitchFamily="28" charset="-128"/>
              </a:rPr>
              <a:t>Cable Delay Monitoring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Oct. 2017, Wu Jinyuan, Fermilab jywu168@fnal.gov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Applications of FPGA</a:t>
            </a:r>
            <a:endParaRPr lang="en-US" dirty="0"/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692F84-99FF-4C01-B818-288FE9E73D3C}" type="slidenum">
              <a:rPr lang="en-US" smtClean="0">
                <a:latin typeface="Garamond" pitchFamily="28" charset="0"/>
                <a:ea typeface="ＭＳ Ｐゴシック" pitchFamily="28" charset="-128"/>
              </a:rPr>
              <a:pPr/>
              <a:t>54</a:t>
            </a:fld>
            <a:endParaRPr lang="en-US" smtClean="0">
              <a:latin typeface="Garamond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7627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16"/>
          <p:cNvSpPr>
            <a:spLocks noChangeArrowheads="1"/>
          </p:cNvSpPr>
          <p:nvPr/>
        </p:nvSpPr>
        <p:spPr bwMode="auto">
          <a:xfrm>
            <a:off x="1905000" y="2133601"/>
            <a:ext cx="762000" cy="457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dirty="0" smtClean="0">
                <a:latin typeface="+mn-lt"/>
              </a:rPr>
              <a:t>Digitizer</a:t>
            </a:r>
            <a:endParaRPr lang="en-US" sz="1400" dirty="0">
              <a:latin typeface="+mn-lt"/>
            </a:endParaRPr>
          </a:p>
        </p:txBody>
      </p:sp>
      <p:sp>
        <p:nvSpPr>
          <p:cNvPr id="12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Applications of FPGA</a:t>
            </a:r>
            <a:endParaRPr lang="en-US" altLang="en-US"/>
          </a:p>
        </p:txBody>
      </p:sp>
      <p:sp>
        <p:nvSpPr>
          <p:cNvPr id="1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9218-9CD2-4DFB-9B90-83AC3F9BCE4C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712787"/>
          </a:xfrm>
        </p:spPr>
        <p:txBody>
          <a:bodyPr/>
          <a:lstStyle/>
          <a:p>
            <a:r>
              <a:rPr lang="en-US" dirty="0" smtClean="0"/>
              <a:t>Cable Delay Variation</a:t>
            </a:r>
            <a:endParaRPr lang="en-US" dirty="0"/>
          </a:p>
        </p:txBody>
      </p:sp>
      <p:sp>
        <p:nvSpPr>
          <p:cNvPr id="162" name="Rectangle 40"/>
          <p:cNvSpPr>
            <a:spLocks noChangeArrowheads="1"/>
          </p:cNvSpPr>
          <p:nvPr/>
        </p:nvSpPr>
        <p:spPr bwMode="auto">
          <a:xfrm>
            <a:off x="462258" y="5029200"/>
            <a:ext cx="799594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sz="1600" dirty="0" smtClean="0">
                <a:latin typeface="Times New Roman" charset="0"/>
              </a:rPr>
              <a:t>The cable length may vary as temperature change.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sz="1600" dirty="0" smtClean="0">
                <a:latin typeface="Times New Roman" charset="0"/>
              </a:rPr>
              <a:t>In some applications, it is necessary to monitor the cable delay for high precision timing measurement.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Oct. 2017, Wu Jinyuan, Fermilab jywu168@fnal.gov</a:t>
            </a:r>
            <a:endParaRPr lang="en-US" dirty="0"/>
          </a:p>
        </p:txBody>
      </p:sp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1828800" y="1219200"/>
            <a:ext cx="9144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+mn-lt"/>
              </a:rPr>
              <a:t>Detector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5" name="Rectangle 16"/>
          <p:cNvSpPr>
            <a:spLocks noChangeArrowheads="1"/>
          </p:cNvSpPr>
          <p:nvPr/>
        </p:nvSpPr>
        <p:spPr bwMode="auto">
          <a:xfrm>
            <a:off x="1828800" y="3429000"/>
            <a:ext cx="4572000" cy="457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dirty="0" smtClean="0">
                <a:latin typeface="+mn-lt"/>
              </a:rPr>
              <a:t>Read Out Controller</a:t>
            </a:r>
            <a:endParaRPr lang="en-US" sz="1400" dirty="0">
              <a:latin typeface="+mn-lt"/>
            </a:endParaRPr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3124200" y="2209802"/>
            <a:ext cx="762000" cy="457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dirty="0" smtClean="0">
                <a:latin typeface="+mn-lt"/>
              </a:rPr>
              <a:t>Digitizer</a:t>
            </a:r>
            <a:endParaRPr lang="en-US" sz="1400" dirty="0">
              <a:latin typeface="+mn-lt"/>
            </a:endParaRPr>
          </a:p>
        </p:txBody>
      </p:sp>
      <p:sp>
        <p:nvSpPr>
          <p:cNvPr id="58" name="Rectangle 16"/>
          <p:cNvSpPr>
            <a:spLocks noChangeArrowheads="1"/>
          </p:cNvSpPr>
          <p:nvPr/>
        </p:nvSpPr>
        <p:spPr bwMode="auto">
          <a:xfrm>
            <a:off x="3048000" y="1295401"/>
            <a:ext cx="9144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+mn-lt"/>
              </a:rPr>
              <a:t>Detector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9" name="Rectangle 16"/>
          <p:cNvSpPr>
            <a:spLocks noChangeArrowheads="1"/>
          </p:cNvSpPr>
          <p:nvPr/>
        </p:nvSpPr>
        <p:spPr bwMode="auto">
          <a:xfrm>
            <a:off x="4343400" y="2286000"/>
            <a:ext cx="762000" cy="457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dirty="0" smtClean="0">
                <a:latin typeface="+mn-lt"/>
              </a:rPr>
              <a:t>Digitizer</a:t>
            </a:r>
            <a:endParaRPr lang="en-US" sz="1400" dirty="0">
              <a:latin typeface="+mn-lt"/>
            </a:endParaRPr>
          </a:p>
        </p:txBody>
      </p:sp>
      <p:sp>
        <p:nvSpPr>
          <p:cNvPr id="60" name="Rectangle 16"/>
          <p:cNvSpPr>
            <a:spLocks noChangeArrowheads="1"/>
          </p:cNvSpPr>
          <p:nvPr/>
        </p:nvSpPr>
        <p:spPr bwMode="auto">
          <a:xfrm>
            <a:off x="4267200" y="1371599"/>
            <a:ext cx="9144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+mn-lt"/>
              </a:rPr>
              <a:t>Detector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1" name="Rectangle 16"/>
          <p:cNvSpPr>
            <a:spLocks noChangeArrowheads="1"/>
          </p:cNvSpPr>
          <p:nvPr/>
        </p:nvSpPr>
        <p:spPr bwMode="auto">
          <a:xfrm>
            <a:off x="5562600" y="2133601"/>
            <a:ext cx="762000" cy="457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dirty="0" smtClean="0">
                <a:latin typeface="+mn-lt"/>
              </a:rPr>
              <a:t>Digitizer</a:t>
            </a:r>
            <a:endParaRPr lang="en-US" sz="1400" dirty="0">
              <a:latin typeface="+mn-lt"/>
            </a:endParaRPr>
          </a:p>
        </p:txBody>
      </p:sp>
      <p:sp>
        <p:nvSpPr>
          <p:cNvPr id="62" name="Rectangle 16"/>
          <p:cNvSpPr>
            <a:spLocks noChangeArrowheads="1"/>
          </p:cNvSpPr>
          <p:nvPr/>
        </p:nvSpPr>
        <p:spPr bwMode="auto">
          <a:xfrm>
            <a:off x="5486400" y="1219200"/>
            <a:ext cx="9144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+mn-lt"/>
              </a:rPr>
              <a:t>Detector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3" name="Line 25"/>
          <p:cNvSpPr>
            <a:spLocks noChangeShapeType="1"/>
          </p:cNvSpPr>
          <p:nvPr/>
        </p:nvSpPr>
        <p:spPr bwMode="auto">
          <a:xfrm flipV="1">
            <a:off x="2286000" y="2590801"/>
            <a:ext cx="0" cy="8381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25"/>
          <p:cNvSpPr>
            <a:spLocks noChangeShapeType="1"/>
          </p:cNvSpPr>
          <p:nvPr/>
        </p:nvSpPr>
        <p:spPr bwMode="auto">
          <a:xfrm flipV="1">
            <a:off x="3505200" y="2667001"/>
            <a:ext cx="0" cy="76199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25"/>
          <p:cNvSpPr>
            <a:spLocks noChangeShapeType="1"/>
          </p:cNvSpPr>
          <p:nvPr/>
        </p:nvSpPr>
        <p:spPr bwMode="auto">
          <a:xfrm flipV="1">
            <a:off x="4724400" y="2743199"/>
            <a:ext cx="0" cy="6857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25"/>
          <p:cNvSpPr>
            <a:spLocks noChangeShapeType="1"/>
          </p:cNvSpPr>
          <p:nvPr/>
        </p:nvSpPr>
        <p:spPr bwMode="auto">
          <a:xfrm flipV="1">
            <a:off x="5943600" y="2590801"/>
            <a:ext cx="0" cy="83819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V="1">
            <a:off x="6629400" y="2667000"/>
            <a:ext cx="0" cy="76199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0759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Oct. 2017, Wu Jinyuan, Fermilab jywu168@fnal.gov</a:t>
            </a:r>
            <a:endParaRPr lang="en-US"/>
          </a:p>
        </p:txBody>
      </p:sp>
      <p:sp>
        <p:nvSpPr>
          <p:cNvPr id="18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Applications of FPGA</a:t>
            </a:r>
            <a:endParaRPr lang="en-US"/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BD6E64-FA0F-4E85-80AA-A8B46ADE2C44}" type="slidenum">
              <a:rPr lang="en-US" smtClean="0">
                <a:latin typeface="Garamond" pitchFamily="28" charset="0"/>
                <a:ea typeface="ＭＳ Ｐゴシック" pitchFamily="28" charset="-128"/>
              </a:rPr>
              <a:pPr/>
              <a:t>56</a:t>
            </a:fld>
            <a:endParaRPr lang="en-US" smtClean="0">
              <a:latin typeface="Garamond" pitchFamily="28" charset="0"/>
              <a:ea typeface="ＭＳ Ｐゴシック" pitchFamily="28" charset="-128"/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28" charset="-128"/>
              </a:rPr>
              <a:t>Cable Delay Variation Due to Temperature</a:t>
            </a:r>
          </a:p>
        </p:txBody>
      </p:sp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304800" y="5486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8" charset="2"/>
              <a:buChar char="n"/>
            </a:pPr>
            <a:r>
              <a:rPr lang="en-US" sz="1600" dirty="0" smtClean="0">
                <a:solidFill>
                  <a:schemeClr val="accent2"/>
                </a:solidFill>
                <a:latin typeface="Times New Roman" pitchFamily="28" charset="0"/>
                <a:sym typeface="Wingdings" pitchFamily="28" charset="2"/>
              </a:rPr>
              <a:t>The cable delay and fan-out channel timing character change with temperature.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8" charset="2"/>
              <a:buChar char="n"/>
            </a:pPr>
            <a:r>
              <a:rPr lang="en-US" sz="1600" dirty="0" smtClean="0">
                <a:solidFill>
                  <a:schemeClr val="accent2"/>
                </a:solidFill>
                <a:latin typeface="Times New Roman" pitchFamily="28" charset="0"/>
                <a:sym typeface="Wingdings" pitchFamily="28" charset="2"/>
              </a:rPr>
              <a:t>In parallel scheme, it is not easy to control these variations.</a:t>
            </a:r>
          </a:p>
        </p:txBody>
      </p:sp>
      <p:pic>
        <p:nvPicPr>
          <p:cNvPr id="56" name="Picture 55" descr="fblm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14400"/>
            <a:ext cx="5714286" cy="4285715"/>
          </a:xfrm>
          <a:prstGeom prst="rect">
            <a:avLst/>
          </a:prstGeom>
        </p:spPr>
      </p:pic>
      <p:sp>
        <p:nvSpPr>
          <p:cNvPr id="57" name="Rectangular Callout 56"/>
          <p:cNvSpPr/>
          <p:nvPr/>
        </p:nvSpPr>
        <p:spPr>
          <a:xfrm>
            <a:off x="6705600" y="1752600"/>
            <a:ext cx="1524000" cy="612648"/>
          </a:xfrm>
          <a:prstGeom prst="wedgeRectCallout">
            <a:avLst>
              <a:gd name="adj1" fmla="val -103958"/>
              <a:gd name="adj2" fmla="val 13246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25 </a:t>
            </a:r>
            <a:r>
              <a:rPr lang="en-US" baseline="30000" dirty="0" err="1" smtClean="0">
                <a:solidFill>
                  <a:srgbClr val="FF0000"/>
                </a:solidFill>
              </a:rPr>
              <a:t>o</a:t>
            </a:r>
            <a:r>
              <a:rPr lang="en-US" dirty="0" err="1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8" name="Rectangular Callout 57"/>
          <p:cNvSpPr/>
          <p:nvPr/>
        </p:nvSpPr>
        <p:spPr>
          <a:xfrm>
            <a:off x="3505200" y="3048000"/>
            <a:ext cx="1524000" cy="612648"/>
          </a:xfrm>
          <a:prstGeom prst="wedgeRectCallout">
            <a:avLst>
              <a:gd name="adj1" fmla="val 89792"/>
              <a:gd name="adj2" fmla="val -7431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50 </a:t>
            </a:r>
            <a:r>
              <a:rPr lang="en-US" baseline="30000" dirty="0" err="1" smtClean="0">
                <a:solidFill>
                  <a:srgbClr val="FF0000"/>
                </a:solidFill>
              </a:rPr>
              <a:t>o</a:t>
            </a:r>
            <a:r>
              <a:rPr lang="en-US" dirty="0" err="1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81342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build="p" bldLvl="2" autoUpdateAnimBg="0" advAuto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 b="6081"/>
          <a:stretch>
            <a:fillRect/>
          </a:stretch>
        </p:blipFill>
        <p:spPr bwMode="auto">
          <a:xfrm>
            <a:off x="381000" y="1249087"/>
            <a:ext cx="6256337" cy="423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Oct. 2017, Wu Jinyuan, Fermilab jywu168@fnal.gov</a:t>
            </a:r>
            <a:endParaRPr lang="en-US"/>
          </a:p>
        </p:txBody>
      </p:sp>
      <p:sp>
        <p:nvSpPr>
          <p:cNvPr id="18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Applications of FPGA</a:t>
            </a:r>
            <a:endParaRPr lang="en-US"/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BD6E64-FA0F-4E85-80AA-A8B46ADE2C44}" type="slidenum">
              <a:rPr lang="en-US" smtClean="0">
                <a:latin typeface="Garamond" pitchFamily="28" charset="0"/>
                <a:ea typeface="ＭＳ Ｐゴシック" pitchFamily="28" charset="-128"/>
              </a:rPr>
              <a:pPr/>
              <a:t>57</a:t>
            </a:fld>
            <a:endParaRPr lang="en-US" smtClean="0">
              <a:latin typeface="Garamond" pitchFamily="28" charset="0"/>
              <a:ea typeface="ＭＳ Ｐゴシック" pitchFamily="28" charset="-128"/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28" charset="-128"/>
              </a:rPr>
              <a:t>Signal Reflection in an Open Cable</a:t>
            </a:r>
          </a:p>
        </p:txBody>
      </p:sp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304800" y="5562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8" charset="2"/>
              <a:buChar char="n"/>
            </a:pPr>
            <a:r>
              <a:rPr lang="en-US" sz="1600" dirty="0" smtClean="0">
                <a:solidFill>
                  <a:schemeClr val="accent2"/>
                </a:solidFill>
                <a:latin typeface="Times New Roman" pitchFamily="28" charset="0"/>
                <a:sym typeface="Wingdings" pitchFamily="28" charset="2"/>
              </a:rPr>
              <a:t>Cables are usually terminated at the end to eliminate signal reflection.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8" charset="2"/>
              <a:buChar char="n"/>
            </a:pPr>
            <a:r>
              <a:rPr lang="en-US" sz="1600" dirty="0" smtClean="0">
                <a:solidFill>
                  <a:schemeClr val="accent2"/>
                </a:solidFill>
                <a:latin typeface="Times New Roman" pitchFamily="28" charset="0"/>
                <a:sym typeface="Wingdings" pitchFamily="28" charset="2"/>
              </a:rPr>
              <a:t>An open cable causes a reflected waveform with same polarity as the transmission signal.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 b="10135"/>
          <a:stretch>
            <a:fillRect/>
          </a:stretch>
        </p:blipFill>
        <p:spPr bwMode="auto">
          <a:xfrm>
            <a:off x="2743200" y="822409"/>
            <a:ext cx="6256337" cy="405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45325231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build="p" bldLvl="2" autoUpdateAnimBg="0" advAuto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ectangle 201"/>
          <p:cNvSpPr/>
          <p:nvPr/>
        </p:nvSpPr>
        <p:spPr>
          <a:xfrm>
            <a:off x="533400" y="1665428"/>
            <a:ext cx="1387432" cy="102868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dirty="0"/>
          </a:p>
        </p:txBody>
      </p:sp>
      <p:sp>
        <p:nvSpPr>
          <p:cNvPr id="18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Oct. 2017, Wu Jinyuan, Fermilab jywu168@fnal.gov</a:t>
            </a:r>
            <a:endParaRPr lang="en-US"/>
          </a:p>
        </p:txBody>
      </p:sp>
      <p:sp>
        <p:nvSpPr>
          <p:cNvPr id="18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Applications of FPGA</a:t>
            </a:r>
            <a:endParaRPr lang="en-US"/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BD6E64-FA0F-4E85-80AA-A8B46ADE2C44}" type="slidenum">
              <a:rPr lang="en-US" smtClean="0">
                <a:latin typeface="Garamond" pitchFamily="28" charset="0"/>
                <a:ea typeface="ＭＳ Ｐゴシック" pitchFamily="28" charset="-128"/>
              </a:rPr>
              <a:pPr/>
              <a:t>58</a:t>
            </a:fld>
            <a:endParaRPr lang="en-US" smtClean="0">
              <a:latin typeface="Garamond" pitchFamily="28" charset="0"/>
              <a:ea typeface="ＭＳ Ｐゴシック" pitchFamily="28" charset="-128"/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304800"/>
            <a:ext cx="8424862" cy="685800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28" charset="-128"/>
              </a:rPr>
              <a:t>The CAKE Clocking</a:t>
            </a:r>
            <a:r>
              <a:rPr lang="en-US" sz="2800" dirty="0" smtClean="0">
                <a:ea typeface="ＭＳ Ｐゴシック" pitchFamily="28" charset="-128"/>
              </a:rPr>
              <a:t>: (Cable Automatic </a:t>
            </a:r>
            <a:r>
              <a:rPr lang="en-US" sz="2800" dirty="0" err="1" smtClean="0">
                <a:ea typeface="ＭＳ Ｐゴシック" pitchFamily="28" charset="-128"/>
              </a:rPr>
              <a:t>sKew</a:t>
            </a:r>
            <a:r>
              <a:rPr lang="en-US" sz="2800" dirty="0" smtClean="0">
                <a:ea typeface="ＭＳ Ｐゴシック" pitchFamily="28" charset="-128"/>
              </a:rPr>
              <a:t> Elimination)</a:t>
            </a:r>
          </a:p>
        </p:txBody>
      </p:sp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304800" y="4648200"/>
            <a:ext cx="8458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8" charset="2"/>
              <a:buChar char="n"/>
            </a:pPr>
            <a:r>
              <a:rPr lang="en-US" sz="1600" dirty="0" smtClean="0">
                <a:solidFill>
                  <a:schemeClr val="accent2"/>
                </a:solidFill>
                <a:latin typeface="Times New Roman" pitchFamily="28" charset="0"/>
                <a:sym typeface="Wingdings" pitchFamily="28" charset="2"/>
              </a:rPr>
              <a:t>The clock pulses a driven through a cable to a high impedance receiver.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8" charset="2"/>
              <a:buChar char="n"/>
            </a:pPr>
            <a:r>
              <a:rPr lang="en-US" sz="1600" dirty="0" smtClean="0">
                <a:solidFill>
                  <a:schemeClr val="accent2"/>
                </a:solidFill>
                <a:latin typeface="Times New Roman" pitchFamily="28" charset="0"/>
                <a:sym typeface="Wingdings" pitchFamily="28" charset="2"/>
              </a:rPr>
              <a:t>The pulses are reflected back to the sending side.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8" charset="2"/>
              <a:buChar char="n"/>
            </a:pPr>
            <a:r>
              <a:rPr lang="en-US" sz="1600" dirty="0" smtClean="0">
                <a:solidFill>
                  <a:schemeClr val="accent2"/>
                </a:solidFill>
                <a:latin typeface="Times New Roman" pitchFamily="28" charset="0"/>
                <a:sym typeface="Wingdings" pitchFamily="28" charset="2"/>
              </a:rPr>
              <a:t>The transmission and reflection signals are added together to form a cake shaped-waveform.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1430653" y="1343025"/>
            <a:ext cx="638174" cy="159703"/>
            <a:chOff x="4943476" y="2640251"/>
            <a:chExt cx="638174" cy="159703"/>
          </a:xfrm>
        </p:grpSpPr>
        <p:cxnSp>
          <p:nvCxnSpPr>
            <p:cNvPr id="174" name="Straight Connector 173"/>
            <p:cNvCxnSpPr/>
            <p:nvPr/>
          </p:nvCxnSpPr>
          <p:spPr bwMode="auto">
            <a:xfrm flipH="1">
              <a:off x="5257800" y="2640251"/>
              <a:ext cx="3143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auto">
            <a:xfrm flipH="1">
              <a:off x="5257800" y="2640251"/>
              <a:ext cx="1" cy="153115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auto">
            <a:xfrm>
              <a:off x="5581650" y="2640966"/>
              <a:ext cx="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auto">
            <a:xfrm flipH="1">
              <a:off x="4943476" y="2799954"/>
              <a:ext cx="3143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TextBox 116"/>
          <p:cNvSpPr txBox="1"/>
          <p:nvPr/>
        </p:nvSpPr>
        <p:spPr>
          <a:xfrm>
            <a:off x="1801405" y="838200"/>
            <a:ext cx="238848" cy="430887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r>
              <a:rPr lang="en-US" sz="2800" i="1" dirty="0" smtClean="0">
                <a:latin typeface="+mn-lt"/>
              </a:rPr>
              <a:t>w</a:t>
            </a:r>
            <a:endParaRPr lang="en-US" sz="2800" i="1" dirty="0">
              <a:latin typeface="+mn-lt"/>
            </a:endParaRPr>
          </a:p>
        </p:txBody>
      </p:sp>
      <p:cxnSp>
        <p:nvCxnSpPr>
          <p:cNvPr id="118" name="Straight Connector 117"/>
          <p:cNvCxnSpPr/>
          <p:nvPr/>
        </p:nvCxnSpPr>
        <p:spPr bwMode="auto">
          <a:xfrm>
            <a:off x="1529306" y="2350099"/>
            <a:ext cx="179784" cy="1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2133963" y="2350099"/>
            <a:ext cx="307777" cy="246221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latin typeface="+mn-lt"/>
              </a:rPr>
              <a:t>V/4</a:t>
            </a:r>
            <a:endParaRPr lang="en-US" sz="1600" dirty="0">
              <a:latin typeface="+mn-lt"/>
            </a:endParaRPr>
          </a:p>
        </p:txBody>
      </p:sp>
      <p:sp>
        <p:nvSpPr>
          <p:cNvPr id="121" name="Isosceles Triangle 120"/>
          <p:cNvSpPr/>
          <p:nvPr/>
        </p:nvSpPr>
        <p:spPr>
          <a:xfrm rot="16200000" flipV="1">
            <a:off x="1621153" y="1762126"/>
            <a:ext cx="304801" cy="2286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2275422" y="1571625"/>
            <a:ext cx="136256" cy="246221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latin typeface="+mn-lt"/>
              </a:rPr>
              <a:t>R</a:t>
            </a:r>
            <a:endParaRPr lang="en-US" sz="1600" dirty="0">
              <a:latin typeface="+mn-lt"/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1887853" y="1800225"/>
            <a:ext cx="914399" cy="152400"/>
            <a:chOff x="5105401" y="1524001"/>
            <a:chExt cx="914399" cy="152400"/>
          </a:xfrm>
        </p:grpSpPr>
        <p:cxnSp>
          <p:nvCxnSpPr>
            <p:cNvPr id="167" name="Straight Connector 166"/>
            <p:cNvCxnSpPr/>
            <p:nvPr/>
          </p:nvCxnSpPr>
          <p:spPr bwMode="auto">
            <a:xfrm rot="10800000">
              <a:off x="5334001" y="1524001"/>
              <a:ext cx="152400" cy="151606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auto">
            <a:xfrm flipV="1">
              <a:off x="5257801" y="1524001"/>
              <a:ext cx="76200" cy="75406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auto">
            <a:xfrm rot="5400000" flipH="1" flipV="1">
              <a:off x="5486401" y="1524001"/>
              <a:ext cx="1524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auto">
            <a:xfrm rot="10800000">
              <a:off x="5638801" y="1524001"/>
              <a:ext cx="152400" cy="151606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auto">
            <a:xfrm flipV="1">
              <a:off x="5791202" y="1600201"/>
              <a:ext cx="76200" cy="75406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auto">
            <a:xfrm rot="10800000" flipV="1">
              <a:off x="5105401" y="1600201"/>
              <a:ext cx="152400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auto">
            <a:xfrm flipH="1" flipV="1">
              <a:off x="5867401" y="1600201"/>
              <a:ext cx="152399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Rectangle 123"/>
          <p:cNvSpPr/>
          <p:nvPr/>
        </p:nvSpPr>
        <p:spPr>
          <a:xfrm>
            <a:off x="914399" y="2160711"/>
            <a:ext cx="609600" cy="3417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TDC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25" name="Straight Connector 124"/>
          <p:cNvCxnSpPr/>
          <p:nvPr/>
        </p:nvCxnSpPr>
        <p:spPr bwMode="auto">
          <a:xfrm flipH="1">
            <a:off x="2769826" y="1876425"/>
            <a:ext cx="1" cy="360487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3188997" y="2028827"/>
            <a:ext cx="128240" cy="307777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r>
              <a:rPr lang="en-US" sz="2000" i="1" dirty="0" smtClean="0">
                <a:latin typeface="+mn-lt"/>
              </a:rPr>
              <a:t>d</a:t>
            </a:r>
            <a:endParaRPr lang="en-US" sz="2000" baseline="-25000" dirty="0">
              <a:latin typeface="+mn-lt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3945253" y="1803086"/>
            <a:ext cx="103582" cy="1556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992154" y="1798774"/>
            <a:ext cx="1001914" cy="158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2930244" y="1803088"/>
            <a:ext cx="103582" cy="1556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Connector 129"/>
          <p:cNvCxnSpPr/>
          <p:nvPr/>
        </p:nvCxnSpPr>
        <p:spPr bwMode="auto">
          <a:xfrm flipH="1">
            <a:off x="4059552" y="1879464"/>
            <a:ext cx="114301" cy="1432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 bwMode="auto">
          <a:xfrm flipH="1" flipV="1">
            <a:off x="2802253" y="1879464"/>
            <a:ext cx="179782" cy="1432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 bwMode="auto">
          <a:xfrm flipH="1">
            <a:off x="2992154" y="1965401"/>
            <a:ext cx="1032869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Isosceles Triangle 132"/>
          <p:cNvSpPr/>
          <p:nvPr/>
        </p:nvSpPr>
        <p:spPr>
          <a:xfrm rot="16200000" flipV="1">
            <a:off x="4135752" y="1851101"/>
            <a:ext cx="304801" cy="2286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 rot="5400000" flipH="1" flipV="1">
            <a:off x="1638722" y="2220392"/>
            <a:ext cx="319786" cy="244431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Connector 134"/>
          <p:cNvCxnSpPr/>
          <p:nvPr/>
        </p:nvCxnSpPr>
        <p:spPr bwMode="auto">
          <a:xfrm>
            <a:off x="1920831" y="2236911"/>
            <a:ext cx="832606" cy="1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 bwMode="auto">
          <a:xfrm>
            <a:off x="1920831" y="2443507"/>
            <a:ext cx="179784" cy="1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 bwMode="auto">
          <a:xfrm>
            <a:off x="3994069" y="2028825"/>
            <a:ext cx="179784" cy="1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 bwMode="auto">
          <a:xfrm flipH="1">
            <a:off x="2988584" y="1800225"/>
            <a:ext cx="1032869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381000" y="2971800"/>
            <a:ext cx="7924800" cy="246222"/>
            <a:chOff x="381000" y="2971800"/>
            <a:chExt cx="7924800" cy="246222"/>
          </a:xfrm>
        </p:grpSpPr>
        <p:cxnSp>
          <p:nvCxnSpPr>
            <p:cNvPr id="80" name="Straight Connector 79"/>
            <p:cNvCxnSpPr/>
            <p:nvPr/>
          </p:nvCxnSpPr>
          <p:spPr bwMode="auto">
            <a:xfrm flipH="1">
              <a:off x="2209800" y="2989421"/>
              <a:ext cx="76200" cy="208087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 bwMode="auto">
            <a:xfrm flipV="1">
              <a:off x="1295400" y="3218021"/>
              <a:ext cx="9144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 bwMode="auto">
            <a:xfrm flipV="1">
              <a:off x="2286000" y="2989421"/>
              <a:ext cx="914400" cy="2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 bwMode="auto">
            <a:xfrm>
              <a:off x="3200400" y="2989421"/>
              <a:ext cx="762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 bwMode="auto">
            <a:xfrm>
              <a:off x="3276600" y="3218021"/>
              <a:ext cx="19812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 bwMode="auto">
            <a:xfrm flipH="1">
              <a:off x="5257800" y="2989421"/>
              <a:ext cx="76200" cy="208087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 bwMode="auto">
            <a:xfrm flipV="1">
              <a:off x="5334000" y="2989421"/>
              <a:ext cx="914400" cy="2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 bwMode="auto">
            <a:xfrm>
              <a:off x="6248400" y="2989421"/>
              <a:ext cx="762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 bwMode="auto">
            <a:xfrm>
              <a:off x="6324600" y="3218021"/>
              <a:ext cx="19812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TextBox 187"/>
            <p:cNvSpPr txBox="1"/>
            <p:nvPr/>
          </p:nvSpPr>
          <p:spPr>
            <a:xfrm>
              <a:off x="381000" y="2971800"/>
              <a:ext cx="1102033" cy="246221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Transmission</a:t>
              </a:r>
              <a:endParaRPr lang="en-US" sz="1600" dirty="0">
                <a:latin typeface="+mn-lt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81000" y="3352800"/>
            <a:ext cx="8382000" cy="246221"/>
            <a:chOff x="381000" y="3352800"/>
            <a:chExt cx="8382000" cy="246221"/>
          </a:xfrm>
        </p:grpSpPr>
        <p:cxnSp>
          <p:nvCxnSpPr>
            <p:cNvPr id="96" name="Straight Connector 95"/>
            <p:cNvCxnSpPr/>
            <p:nvPr/>
          </p:nvCxnSpPr>
          <p:spPr bwMode="auto">
            <a:xfrm flipH="1">
              <a:off x="2667000" y="3370420"/>
              <a:ext cx="76200" cy="208087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 bwMode="auto">
            <a:xfrm flipV="1">
              <a:off x="1752600" y="3599020"/>
              <a:ext cx="9144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auto">
            <a:xfrm flipV="1">
              <a:off x="2743200" y="3370420"/>
              <a:ext cx="914400" cy="2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auto">
            <a:xfrm>
              <a:off x="3657600" y="3370420"/>
              <a:ext cx="762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auto">
            <a:xfrm>
              <a:off x="3733800" y="3599020"/>
              <a:ext cx="19812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auto">
            <a:xfrm flipH="1">
              <a:off x="5715000" y="3370420"/>
              <a:ext cx="76200" cy="208087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auto">
            <a:xfrm flipV="1">
              <a:off x="5791200" y="3370420"/>
              <a:ext cx="914400" cy="2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auto">
            <a:xfrm>
              <a:off x="6705600" y="3370420"/>
              <a:ext cx="762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auto">
            <a:xfrm>
              <a:off x="6781800" y="3599020"/>
              <a:ext cx="19812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/>
            <p:cNvSpPr txBox="1"/>
            <p:nvPr/>
          </p:nvSpPr>
          <p:spPr>
            <a:xfrm>
              <a:off x="381000" y="3352800"/>
              <a:ext cx="857607" cy="246221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Reflection</a:t>
              </a:r>
              <a:endParaRPr lang="en-US" sz="1600" dirty="0">
                <a:latin typeface="+mn-lt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04800" y="3827621"/>
            <a:ext cx="8001000" cy="533400"/>
            <a:chOff x="304800" y="3827621"/>
            <a:chExt cx="8001000" cy="533400"/>
          </a:xfrm>
        </p:grpSpPr>
        <p:cxnSp>
          <p:nvCxnSpPr>
            <p:cNvPr id="110" name="Straight Connector 109"/>
            <p:cNvCxnSpPr/>
            <p:nvPr/>
          </p:nvCxnSpPr>
          <p:spPr bwMode="auto">
            <a:xfrm flipH="1">
              <a:off x="2209800" y="4132421"/>
              <a:ext cx="76200" cy="208087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auto">
            <a:xfrm>
              <a:off x="3200400" y="3903821"/>
              <a:ext cx="762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auto">
            <a:xfrm flipH="1">
              <a:off x="2667000" y="3903821"/>
              <a:ext cx="76200" cy="208087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 bwMode="auto">
            <a:xfrm>
              <a:off x="3657600" y="4132420"/>
              <a:ext cx="762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 bwMode="auto">
            <a:xfrm flipV="1">
              <a:off x="2743200" y="3903821"/>
              <a:ext cx="4572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 bwMode="auto">
            <a:xfrm flipV="1">
              <a:off x="3276600" y="4132421"/>
              <a:ext cx="3810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 bwMode="auto">
            <a:xfrm flipV="1">
              <a:off x="2286000" y="4132421"/>
              <a:ext cx="3810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 bwMode="auto">
            <a:xfrm flipV="1">
              <a:off x="1295400" y="4361020"/>
              <a:ext cx="9144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 bwMode="auto">
            <a:xfrm>
              <a:off x="3733800" y="4361021"/>
              <a:ext cx="15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 bwMode="auto">
            <a:xfrm flipH="1">
              <a:off x="5257800" y="4132421"/>
              <a:ext cx="76200" cy="208087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 bwMode="auto">
            <a:xfrm>
              <a:off x="6248400" y="3903821"/>
              <a:ext cx="762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 bwMode="auto">
            <a:xfrm flipH="1">
              <a:off x="5715000" y="3903821"/>
              <a:ext cx="76200" cy="208087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 bwMode="auto">
            <a:xfrm>
              <a:off x="6705600" y="4132420"/>
              <a:ext cx="762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 bwMode="auto">
            <a:xfrm flipV="1">
              <a:off x="5791200" y="3903821"/>
              <a:ext cx="4572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 bwMode="auto">
            <a:xfrm flipV="1">
              <a:off x="6324600" y="4132421"/>
              <a:ext cx="3810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 bwMode="auto">
            <a:xfrm flipV="1">
              <a:off x="5334000" y="4132421"/>
              <a:ext cx="3810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 bwMode="auto">
            <a:xfrm>
              <a:off x="6781800" y="4361021"/>
              <a:ext cx="15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191"/>
            <p:cNvSpPr txBox="1"/>
            <p:nvPr/>
          </p:nvSpPr>
          <p:spPr>
            <a:xfrm>
              <a:off x="304800" y="3827621"/>
              <a:ext cx="1102033" cy="492443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Transmission</a:t>
              </a:r>
            </a:p>
            <a:p>
              <a:r>
                <a:rPr lang="en-US" sz="1600" dirty="0" smtClean="0">
                  <a:latin typeface="+mn-lt"/>
                </a:rPr>
                <a:t>+Reflection</a:t>
              </a:r>
              <a:endParaRPr lang="en-US" sz="1600" dirty="0">
                <a:latin typeface="+mn-lt"/>
              </a:endParaRPr>
            </a:p>
          </p:txBody>
        </p:sp>
      </p:grpSp>
      <p:sp>
        <p:nvSpPr>
          <p:cNvPr id="86" name="Freeform 85"/>
          <p:cNvSpPr/>
          <p:nvPr/>
        </p:nvSpPr>
        <p:spPr>
          <a:xfrm>
            <a:off x="2886075" y="1962150"/>
            <a:ext cx="2324100" cy="2105025"/>
          </a:xfrm>
          <a:custGeom>
            <a:avLst/>
            <a:gdLst>
              <a:gd name="connsiteX0" fmla="*/ 2324100 w 2324100"/>
              <a:gd name="connsiteY0" fmla="*/ 2105025 h 2105025"/>
              <a:gd name="connsiteX1" fmla="*/ 1866900 w 2324100"/>
              <a:gd name="connsiteY1" fmla="*/ 923925 h 2105025"/>
              <a:gd name="connsiteX2" fmla="*/ 504825 w 2324100"/>
              <a:gd name="connsiteY2" fmla="*/ 742950 h 2105025"/>
              <a:gd name="connsiteX3" fmla="*/ 0 w 2324100"/>
              <a:gd name="connsiteY3" fmla="*/ 0 h 210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4100" h="2105025">
                <a:moveTo>
                  <a:pt x="2324100" y="2105025"/>
                </a:moveTo>
                <a:cubicBezTo>
                  <a:pt x="2247106" y="1627981"/>
                  <a:pt x="2170112" y="1150937"/>
                  <a:pt x="1866900" y="923925"/>
                </a:cubicBezTo>
                <a:cubicBezTo>
                  <a:pt x="1563688" y="696913"/>
                  <a:pt x="815975" y="896937"/>
                  <a:pt x="504825" y="742950"/>
                </a:cubicBezTo>
                <a:cubicBezTo>
                  <a:pt x="193675" y="588963"/>
                  <a:pt x="96837" y="294481"/>
                  <a:pt x="0" y="0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Documents and Settings\Erencom\Local Settings\Temporary Internet Files\Content.IE5\90RCFPCQ\MC90043021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990600"/>
            <a:ext cx="1730375" cy="1851025"/>
          </a:xfrm>
          <a:prstGeom prst="rect">
            <a:avLst/>
          </a:prstGeom>
          <a:noFill/>
        </p:spPr>
      </p:pic>
      <p:sp>
        <p:nvSpPr>
          <p:cNvPr id="88" name="Oval 87"/>
          <p:cNvSpPr/>
          <p:nvPr/>
        </p:nvSpPr>
        <p:spPr>
          <a:xfrm>
            <a:off x="3505200" y="152400"/>
            <a:ext cx="5181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18645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1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build="p" bldLvl="2" autoUpdateAnimBg="0" advAuto="0"/>
      <p:bldP spid="86" grpId="0" animBg="1"/>
      <p:bldP spid="8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ectangle 201"/>
          <p:cNvSpPr/>
          <p:nvPr/>
        </p:nvSpPr>
        <p:spPr>
          <a:xfrm>
            <a:off x="914400" y="2247917"/>
            <a:ext cx="1387432" cy="270508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dirty="0"/>
          </a:p>
        </p:txBody>
      </p:sp>
      <p:sp>
        <p:nvSpPr>
          <p:cNvPr id="18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Oct. 2017, Wu Jinyuan, Fermilab jywu168@fnal.gov</a:t>
            </a:r>
            <a:endParaRPr lang="en-US"/>
          </a:p>
        </p:txBody>
      </p:sp>
      <p:sp>
        <p:nvSpPr>
          <p:cNvPr id="18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Applications of FPGA</a:t>
            </a:r>
            <a:endParaRPr lang="en-US"/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BD6E64-FA0F-4E85-80AA-A8B46ADE2C44}" type="slidenum">
              <a:rPr lang="en-US" smtClean="0">
                <a:latin typeface="Garamond" pitchFamily="28" charset="0"/>
                <a:ea typeface="ＭＳ Ｐゴシック" pitchFamily="28" charset="-128"/>
              </a:rPr>
              <a:pPr/>
              <a:t>59</a:t>
            </a:fld>
            <a:endParaRPr lang="en-US" smtClean="0">
              <a:latin typeface="Garamond" pitchFamily="28" charset="0"/>
              <a:ea typeface="ＭＳ Ｐゴシック" pitchFamily="28" charset="-128"/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304800"/>
            <a:ext cx="8424862" cy="685800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28" charset="-128"/>
              </a:rPr>
              <a:t>The CAKE </a:t>
            </a:r>
            <a:r>
              <a:rPr lang="en-US" sz="2800" dirty="0" smtClean="0">
                <a:ea typeface="ＭＳ Ｐゴシック" pitchFamily="28" charset="-128"/>
              </a:rPr>
              <a:t>Clocking Waveforms</a:t>
            </a:r>
          </a:p>
        </p:txBody>
      </p:sp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304800" y="5105400"/>
            <a:ext cx="8458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8" charset="2"/>
              <a:buChar char="n"/>
            </a:pPr>
            <a:r>
              <a:rPr lang="en-US" sz="1600" dirty="0" smtClean="0">
                <a:solidFill>
                  <a:schemeClr val="accent2"/>
                </a:solidFill>
                <a:latin typeface="Times New Roman" pitchFamily="28" charset="0"/>
                <a:sym typeface="Wingdings" pitchFamily="28" charset="2"/>
              </a:rPr>
              <a:t>The width of the cake base is (</a:t>
            </a:r>
            <a:r>
              <a:rPr lang="en-US" sz="1600" i="1" dirty="0" smtClean="0"/>
              <a:t>w+2d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28" charset="0"/>
                <a:sym typeface="Wingdings" pitchFamily="28" charset="2"/>
              </a:rPr>
              <a:t>) and the cable length can be measured and monitored continuously based on TDC values collected from sending side only.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99"/>
          <a:stretch/>
        </p:blipFill>
        <p:spPr>
          <a:xfrm>
            <a:off x="5019652" y="1314795"/>
            <a:ext cx="3771946" cy="3429000"/>
          </a:xfrm>
          <a:prstGeom prst="rect">
            <a:avLst/>
          </a:prstGeom>
        </p:spPr>
      </p:pic>
      <p:grpSp>
        <p:nvGrpSpPr>
          <p:cNvPr id="2" name="Group 115"/>
          <p:cNvGrpSpPr/>
          <p:nvPr/>
        </p:nvGrpSpPr>
        <p:grpSpPr>
          <a:xfrm>
            <a:off x="1811653" y="1925514"/>
            <a:ext cx="638174" cy="159703"/>
            <a:chOff x="4943476" y="2640251"/>
            <a:chExt cx="638174" cy="159703"/>
          </a:xfrm>
        </p:grpSpPr>
        <p:cxnSp>
          <p:nvCxnSpPr>
            <p:cNvPr id="174" name="Straight Connector 173"/>
            <p:cNvCxnSpPr/>
            <p:nvPr/>
          </p:nvCxnSpPr>
          <p:spPr bwMode="auto">
            <a:xfrm flipH="1">
              <a:off x="5257800" y="2640251"/>
              <a:ext cx="3143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auto">
            <a:xfrm flipH="1">
              <a:off x="5257800" y="2640251"/>
              <a:ext cx="1" cy="153115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auto">
            <a:xfrm>
              <a:off x="5581650" y="2640966"/>
              <a:ext cx="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auto">
            <a:xfrm flipH="1">
              <a:off x="4943476" y="2799954"/>
              <a:ext cx="3143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TextBox 116"/>
          <p:cNvSpPr txBox="1"/>
          <p:nvPr/>
        </p:nvSpPr>
        <p:spPr>
          <a:xfrm>
            <a:off x="2182405" y="1420689"/>
            <a:ext cx="238848" cy="430887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r>
              <a:rPr lang="en-US" sz="2800" i="1" dirty="0" smtClean="0">
                <a:latin typeface="+mn-lt"/>
              </a:rPr>
              <a:t>w</a:t>
            </a:r>
            <a:endParaRPr lang="en-US" sz="2800" i="1" dirty="0">
              <a:latin typeface="+mn-lt"/>
            </a:endParaRPr>
          </a:p>
        </p:txBody>
      </p:sp>
      <p:cxnSp>
        <p:nvCxnSpPr>
          <p:cNvPr id="118" name="Straight Connector 117"/>
          <p:cNvCxnSpPr/>
          <p:nvPr/>
        </p:nvCxnSpPr>
        <p:spPr bwMode="auto">
          <a:xfrm>
            <a:off x="1910306" y="2932588"/>
            <a:ext cx="179784" cy="1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2514963" y="2932588"/>
            <a:ext cx="307777" cy="246221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latin typeface="+mn-lt"/>
              </a:rPr>
              <a:t>V/4</a:t>
            </a:r>
            <a:endParaRPr lang="en-US" sz="1600" dirty="0">
              <a:latin typeface="+mn-lt"/>
            </a:endParaRPr>
          </a:p>
        </p:txBody>
      </p:sp>
      <p:sp>
        <p:nvSpPr>
          <p:cNvPr id="121" name="Isosceles Triangle 120"/>
          <p:cNvSpPr/>
          <p:nvPr/>
        </p:nvSpPr>
        <p:spPr>
          <a:xfrm rot="16200000" flipV="1">
            <a:off x="2002153" y="2344615"/>
            <a:ext cx="304801" cy="2286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2656422" y="2154114"/>
            <a:ext cx="136256" cy="246221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latin typeface="+mn-lt"/>
              </a:rPr>
              <a:t>R</a:t>
            </a:r>
            <a:endParaRPr lang="en-US" sz="1600" dirty="0">
              <a:latin typeface="+mn-lt"/>
            </a:endParaRPr>
          </a:p>
        </p:txBody>
      </p:sp>
      <p:grpSp>
        <p:nvGrpSpPr>
          <p:cNvPr id="3" name="Group 122"/>
          <p:cNvGrpSpPr/>
          <p:nvPr/>
        </p:nvGrpSpPr>
        <p:grpSpPr>
          <a:xfrm>
            <a:off x="2268853" y="2382714"/>
            <a:ext cx="914399" cy="152400"/>
            <a:chOff x="5105401" y="1524001"/>
            <a:chExt cx="914399" cy="152400"/>
          </a:xfrm>
        </p:grpSpPr>
        <p:cxnSp>
          <p:nvCxnSpPr>
            <p:cNvPr id="167" name="Straight Connector 166"/>
            <p:cNvCxnSpPr/>
            <p:nvPr/>
          </p:nvCxnSpPr>
          <p:spPr bwMode="auto">
            <a:xfrm rot="10800000">
              <a:off x="5334001" y="1524001"/>
              <a:ext cx="152400" cy="151606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auto">
            <a:xfrm flipV="1">
              <a:off x="5257801" y="1524001"/>
              <a:ext cx="76200" cy="75406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auto">
            <a:xfrm rot="5400000" flipH="1" flipV="1">
              <a:off x="5486401" y="1524001"/>
              <a:ext cx="1524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auto">
            <a:xfrm rot="10800000">
              <a:off x="5638801" y="1524001"/>
              <a:ext cx="152400" cy="151606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auto">
            <a:xfrm flipV="1">
              <a:off x="5791202" y="1600201"/>
              <a:ext cx="76200" cy="75406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auto">
            <a:xfrm rot="10800000" flipV="1">
              <a:off x="5105401" y="1600201"/>
              <a:ext cx="152400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auto">
            <a:xfrm flipH="1" flipV="1">
              <a:off x="5867401" y="1600201"/>
              <a:ext cx="152399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Rectangle 123"/>
          <p:cNvSpPr/>
          <p:nvPr/>
        </p:nvSpPr>
        <p:spPr>
          <a:xfrm>
            <a:off x="1295399" y="2743200"/>
            <a:ext cx="609600" cy="3417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TDC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25" name="Straight Connector 124"/>
          <p:cNvCxnSpPr/>
          <p:nvPr/>
        </p:nvCxnSpPr>
        <p:spPr bwMode="auto">
          <a:xfrm flipH="1">
            <a:off x="3150826" y="2458914"/>
            <a:ext cx="1" cy="360487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3569997" y="2611316"/>
            <a:ext cx="251672" cy="307777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r>
              <a:rPr lang="en-US" sz="2000" i="1" dirty="0" err="1" smtClean="0">
                <a:latin typeface="+mn-lt"/>
              </a:rPr>
              <a:t>d</a:t>
            </a:r>
            <a:r>
              <a:rPr lang="en-US" sz="2000" baseline="-25000" dirty="0" err="1" smtClean="0">
                <a:latin typeface="+mn-lt"/>
              </a:rPr>
              <a:t>A</a:t>
            </a:r>
            <a:endParaRPr lang="en-US" sz="2000" baseline="-25000" dirty="0">
              <a:latin typeface="+mn-lt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4326253" y="2385575"/>
            <a:ext cx="103582" cy="1556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3373154" y="2381263"/>
            <a:ext cx="1001914" cy="158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3311244" y="2385577"/>
            <a:ext cx="103582" cy="1556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Connector 129"/>
          <p:cNvCxnSpPr/>
          <p:nvPr/>
        </p:nvCxnSpPr>
        <p:spPr bwMode="auto">
          <a:xfrm flipH="1">
            <a:off x="4440552" y="2461953"/>
            <a:ext cx="114301" cy="1432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 bwMode="auto">
          <a:xfrm flipH="1" flipV="1">
            <a:off x="3183253" y="2461953"/>
            <a:ext cx="179782" cy="1432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 bwMode="auto">
          <a:xfrm flipH="1">
            <a:off x="3373154" y="2547890"/>
            <a:ext cx="1032869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Isosceles Triangle 132"/>
          <p:cNvSpPr/>
          <p:nvPr/>
        </p:nvSpPr>
        <p:spPr>
          <a:xfrm rot="16200000" flipV="1">
            <a:off x="4516752" y="2433590"/>
            <a:ext cx="304801" cy="2286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 rot="5400000" flipH="1" flipV="1">
            <a:off x="2019722" y="2802881"/>
            <a:ext cx="319786" cy="244431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Connector 134"/>
          <p:cNvCxnSpPr/>
          <p:nvPr/>
        </p:nvCxnSpPr>
        <p:spPr bwMode="auto">
          <a:xfrm>
            <a:off x="2301831" y="2819400"/>
            <a:ext cx="832606" cy="1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 bwMode="auto">
          <a:xfrm>
            <a:off x="2301831" y="3025996"/>
            <a:ext cx="179784" cy="1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 bwMode="auto">
          <a:xfrm>
            <a:off x="4375069" y="2611314"/>
            <a:ext cx="179784" cy="1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Isosceles Triangle 139"/>
          <p:cNvSpPr/>
          <p:nvPr/>
        </p:nvSpPr>
        <p:spPr>
          <a:xfrm rot="16200000" flipV="1">
            <a:off x="2002153" y="3994988"/>
            <a:ext cx="304801" cy="2286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2656422" y="3716179"/>
            <a:ext cx="136256" cy="246221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latin typeface="+mn-lt"/>
              </a:rPr>
              <a:t>R</a:t>
            </a:r>
            <a:endParaRPr lang="en-US" sz="1600" dirty="0">
              <a:latin typeface="+mn-lt"/>
            </a:endParaRPr>
          </a:p>
        </p:txBody>
      </p:sp>
      <p:grpSp>
        <p:nvGrpSpPr>
          <p:cNvPr id="4" name="Group 141"/>
          <p:cNvGrpSpPr/>
          <p:nvPr/>
        </p:nvGrpSpPr>
        <p:grpSpPr>
          <a:xfrm>
            <a:off x="2268853" y="4033087"/>
            <a:ext cx="914399" cy="152400"/>
            <a:chOff x="5105401" y="1524001"/>
            <a:chExt cx="914399" cy="152400"/>
          </a:xfrm>
        </p:grpSpPr>
        <p:cxnSp>
          <p:nvCxnSpPr>
            <p:cNvPr id="160" name="Straight Connector 159"/>
            <p:cNvCxnSpPr/>
            <p:nvPr/>
          </p:nvCxnSpPr>
          <p:spPr bwMode="auto">
            <a:xfrm rot="10800000">
              <a:off x="5334001" y="1524001"/>
              <a:ext cx="152400" cy="151606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 bwMode="auto">
            <a:xfrm flipV="1">
              <a:off x="5257801" y="1524001"/>
              <a:ext cx="76200" cy="75406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 bwMode="auto">
            <a:xfrm rot="5400000" flipH="1" flipV="1">
              <a:off x="5486401" y="1524001"/>
              <a:ext cx="1524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rot="10800000">
              <a:off x="5638801" y="1524001"/>
              <a:ext cx="152400" cy="151606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auto">
            <a:xfrm flipV="1">
              <a:off x="5791202" y="1600201"/>
              <a:ext cx="76200" cy="75406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auto">
            <a:xfrm rot="10800000" flipV="1">
              <a:off x="5105401" y="1600201"/>
              <a:ext cx="152400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auto">
            <a:xfrm flipH="1" flipV="1">
              <a:off x="5867401" y="1600201"/>
              <a:ext cx="152399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TextBox 144"/>
          <p:cNvSpPr txBox="1"/>
          <p:nvPr/>
        </p:nvSpPr>
        <p:spPr>
          <a:xfrm>
            <a:off x="3569997" y="4261689"/>
            <a:ext cx="242054" cy="307777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r>
              <a:rPr lang="en-US" sz="2000" i="1" dirty="0" smtClean="0">
                <a:latin typeface="+mn-lt"/>
              </a:rPr>
              <a:t>d</a:t>
            </a:r>
            <a:r>
              <a:rPr lang="en-US" sz="2000" baseline="-25000" dirty="0">
                <a:latin typeface="+mn-lt"/>
              </a:rPr>
              <a:t>B</a:t>
            </a:r>
          </a:p>
        </p:txBody>
      </p:sp>
      <p:grpSp>
        <p:nvGrpSpPr>
          <p:cNvPr id="5" name="Group 145"/>
          <p:cNvGrpSpPr/>
          <p:nvPr/>
        </p:nvGrpSpPr>
        <p:grpSpPr>
          <a:xfrm>
            <a:off x="3183253" y="4033087"/>
            <a:ext cx="1056083" cy="158478"/>
            <a:chOff x="6172200" y="1444939"/>
            <a:chExt cx="1056083" cy="158478"/>
          </a:xfrm>
        </p:grpSpPr>
        <p:sp>
          <p:nvSpPr>
            <p:cNvPr id="153" name="Oval 152"/>
            <p:cNvSpPr/>
            <p:nvPr/>
          </p:nvSpPr>
          <p:spPr>
            <a:xfrm>
              <a:off x="7010400" y="1447800"/>
              <a:ext cx="103582" cy="1556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6365077" y="1444939"/>
              <a:ext cx="697114" cy="1584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5" name="Straight Connector 154"/>
            <p:cNvCxnSpPr/>
            <p:nvPr/>
          </p:nvCxnSpPr>
          <p:spPr bwMode="auto">
            <a:xfrm flipH="1">
              <a:off x="6351982" y="1444939"/>
              <a:ext cx="734618" cy="2858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Oval 155"/>
            <p:cNvSpPr/>
            <p:nvPr/>
          </p:nvSpPr>
          <p:spPr>
            <a:xfrm>
              <a:off x="6300191" y="1447802"/>
              <a:ext cx="103582" cy="1556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7" name="Straight Connector 156"/>
            <p:cNvCxnSpPr/>
            <p:nvPr/>
          </p:nvCxnSpPr>
          <p:spPr bwMode="auto">
            <a:xfrm flipH="1">
              <a:off x="7113982" y="1524178"/>
              <a:ext cx="114301" cy="1432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 bwMode="auto">
            <a:xfrm flipH="1" flipV="1">
              <a:off x="6172200" y="1524178"/>
              <a:ext cx="179782" cy="1432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 bwMode="auto">
            <a:xfrm flipH="1">
              <a:off x="6365077" y="1603414"/>
              <a:ext cx="721523" cy="1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Isosceles Triangle 146"/>
          <p:cNvSpPr/>
          <p:nvPr/>
        </p:nvSpPr>
        <p:spPr>
          <a:xfrm rot="16200000" flipV="1">
            <a:off x="4163136" y="4083963"/>
            <a:ext cx="304801" cy="2286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Connector 150"/>
          <p:cNvCxnSpPr/>
          <p:nvPr/>
        </p:nvCxnSpPr>
        <p:spPr bwMode="auto">
          <a:xfrm>
            <a:off x="4021453" y="4261687"/>
            <a:ext cx="179784" cy="1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 bwMode="auto">
          <a:xfrm flipH="1">
            <a:off x="3369584" y="2382714"/>
            <a:ext cx="1032869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8" name="Freeform 177"/>
          <p:cNvSpPr/>
          <p:nvPr/>
        </p:nvSpPr>
        <p:spPr>
          <a:xfrm>
            <a:off x="3107051" y="1752600"/>
            <a:ext cx="2001439" cy="667817"/>
          </a:xfrm>
          <a:custGeom>
            <a:avLst/>
            <a:gdLst>
              <a:gd name="connsiteX0" fmla="*/ 2838450 w 2838450"/>
              <a:gd name="connsiteY0" fmla="*/ 103313 h 1474913"/>
              <a:gd name="connsiteX1" fmla="*/ 933450 w 2838450"/>
              <a:gd name="connsiteY1" fmla="*/ 141413 h 1474913"/>
              <a:gd name="connsiteX2" fmla="*/ 0 w 2838450"/>
              <a:gd name="connsiteY2" fmla="*/ 1474913 h 147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8450" h="1474913">
                <a:moveTo>
                  <a:pt x="2838450" y="103313"/>
                </a:moveTo>
                <a:cubicBezTo>
                  <a:pt x="2122487" y="8063"/>
                  <a:pt x="1406525" y="-87187"/>
                  <a:pt x="933450" y="141413"/>
                </a:cubicBezTo>
                <a:cubicBezTo>
                  <a:pt x="460375" y="370013"/>
                  <a:pt x="230187" y="922463"/>
                  <a:pt x="0" y="1474913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reeform 189"/>
          <p:cNvSpPr/>
          <p:nvPr/>
        </p:nvSpPr>
        <p:spPr>
          <a:xfrm>
            <a:off x="4497702" y="2277224"/>
            <a:ext cx="988698" cy="143194"/>
          </a:xfrm>
          <a:custGeom>
            <a:avLst/>
            <a:gdLst>
              <a:gd name="connsiteX0" fmla="*/ 2838450 w 2838450"/>
              <a:gd name="connsiteY0" fmla="*/ 103313 h 1474913"/>
              <a:gd name="connsiteX1" fmla="*/ 933450 w 2838450"/>
              <a:gd name="connsiteY1" fmla="*/ 141413 h 1474913"/>
              <a:gd name="connsiteX2" fmla="*/ 0 w 2838450"/>
              <a:gd name="connsiteY2" fmla="*/ 1474913 h 147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8450" h="1474913">
                <a:moveTo>
                  <a:pt x="2838450" y="103313"/>
                </a:moveTo>
                <a:cubicBezTo>
                  <a:pt x="2122487" y="8063"/>
                  <a:pt x="1406525" y="-87187"/>
                  <a:pt x="933450" y="141413"/>
                </a:cubicBezTo>
                <a:cubicBezTo>
                  <a:pt x="460375" y="370013"/>
                  <a:pt x="230187" y="922463"/>
                  <a:pt x="0" y="1474913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 190"/>
          <p:cNvSpPr/>
          <p:nvPr/>
        </p:nvSpPr>
        <p:spPr>
          <a:xfrm>
            <a:off x="3110625" y="3370783"/>
            <a:ext cx="2001439" cy="667817"/>
          </a:xfrm>
          <a:custGeom>
            <a:avLst/>
            <a:gdLst>
              <a:gd name="connsiteX0" fmla="*/ 2838450 w 2838450"/>
              <a:gd name="connsiteY0" fmla="*/ 103313 h 1474913"/>
              <a:gd name="connsiteX1" fmla="*/ 933450 w 2838450"/>
              <a:gd name="connsiteY1" fmla="*/ 141413 h 1474913"/>
              <a:gd name="connsiteX2" fmla="*/ 0 w 2838450"/>
              <a:gd name="connsiteY2" fmla="*/ 1474913 h 147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8450" h="1474913">
                <a:moveTo>
                  <a:pt x="2838450" y="103313"/>
                </a:moveTo>
                <a:cubicBezTo>
                  <a:pt x="2122487" y="8063"/>
                  <a:pt x="1406525" y="-87187"/>
                  <a:pt x="933450" y="141413"/>
                </a:cubicBezTo>
                <a:cubicBezTo>
                  <a:pt x="460375" y="370013"/>
                  <a:pt x="230187" y="922463"/>
                  <a:pt x="0" y="1474913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192"/>
          <p:cNvSpPr/>
          <p:nvPr/>
        </p:nvSpPr>
        <p:spPr>
          <a:xfrm>
            <a:off x="4192902" y="3810000"/>
            <a:ext cx="1293498" cy="228600"/>
          </a:xfrm>
          <a:custGeom>
            <a:avLst/>
            <a:gdLst>
              <a:gd name="connsiteX0" fmla="*/ 2838450 w 2838450"/>
              <a:gd name="connsiteY0" fmla="*/ 103313 h 1474913"/>
              <a:gd name="connsiteX1" fmla="*/ 933450 w 2838450"/>
              <a:gd name="connsiteY1" fmla="*/ 141413 h 1474913"/>
              <a:gd name="connsiteX2" fmla="*/ 0 w 2838450"/>
              <a:gd name="connsiteY2" fmla="*/ 1474913 h 147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8450" h="1474913">
                <a:moveTo>
                  <a:pt x="2838450" y="103313"/>
                </a:moveTo>
                <a:cubicBezTo>
                  <a:pt x="2122487" y="8063"/>
                  <a:pt x="1406525" y="-87187"/>
                  <a:pt x="933450" y="141413"/>
                </a:cubicBezTo>
                <a:cubicBezTo>
                  <a:pt x="460375" y="370013"/>
                  <a:pt x="230187" y="922463"/>
                  <a:pt x="0" y="1474913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4" name="Straight Connector 193"/>
          <p:cNvCxnSpPr/>
          <p:nvPr/>
        </p:nvCxnSpPr>
        <p:spPr bwMode="auto">
          <a:xfrm>
            <a:off x="7162800" y="1045929"/>
            <a:ext cx="0" cy="1087671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 bwMode="auto">
          <a:xfrm>
            <a:off x="7924800" y="1045929"/>
            <a:ext cx="0" cy="1087671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TextBox 195"/>
          <p:cNvSpPr txBox="1"/>
          <p:nvPr/>
        </p:nvSpPr>
        <p:spPr>
          <a:xfrm>
            <a:off x="7181850" y="943297"/>
            <a:ext cx="724557" cy="307777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wrap="none" lIns="0" tIns="0" rIns="0" bIns="0" rtlCol="0">
            <a:spAutoFit/>
          </a:bodyPr>
          <a:lstStyle/>
          <a:p>
            <a:r>
              <a:rPr lang="en-US" sz="2000" i="1" dirty="0">
                <a:latin typeface="+mn-lt"/>
              </a:rPr>
              <a:t>w</a:t>
            </a:r>
            <a:r>
              <a:rPr lang="en-US" sz="2000" i="1" dirty="0" smtClean="0">
                <a:latin typeface="+mn-lt"/>
              </a:rPr>
              <a:t>+2d</a:t>
            </a:r>
            <a:r>
              <a:rPr lang="en-US" sz="2000" baseline="-25000" dirty="0" smtClean="0">
                <a:latin typeface="+mn-lt"/>
              </a:rPr>
              <a:t>A</a:t>
            </a:r>
            <a:endParaRPr lang="en-US" sz="2000" baseline="-25000" dirty="0">
              <a:latin typeface="+mn-lt"/>
            </a:endParaRPr>
          </a:p>
        </p:txBody>
      </p:sp>
      <p:cxnSp>
        <p:nvCxnSpPr>
          <p:cNvPr id="197" name="Straight Connector 196"/>
          <p:cNvCxnSpPr/>
          <p:nvPr/>
        </p:nvCxnSpPr>
        <p:spPr bwMode="auto">
          <a:xfrm>
            <a:off x="7239000" y="2992314"/>
            <a:ext cx="0" cy="665286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9" name="TextBox 198"/>
          <p:cNvSpPr txBox="1"/>
          <p:nvPr/>
        </p:nvSpPr>
        <p:spPr>
          <a:xfrm>
            <a:off x="7181849" y="2631798"/>
            <a:ext cx="714939" cy="307777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wrap="none" lIns="0" tIns="0" rIns="0" bIns="0" rtlCol="0">
            <a:spAutoFit/>
          </a:bodyPr>
          <a:lstStyle/>
          <a:p>
            <a:r>
              <a:rPr lang="en-US" sz="2000" i="1" dirty="0" smtClean="0">
                <a:latin typeface="+mn-lt"/>
              </a:rPr>
              <a:t>w+2d</a:t>
            </a:r>
            <a:r>
              <a:rPr lang="en-US" sz="2000" baseline="-25000" dirty="0">
                <a:latin typeface="+mn-lt"/>
              </a:rPr>
              <a:t>B</a:t>
            </a:r>
          </a:p>
        </p:txBody>
      </p:sp>
      <p:cxnSp>
        <p:nvCxnSpPr>
          <p:cNvPr id="201" name="Straight Connector 200"/>
          <p:cNvCxnSpPr/>
          <p:nvPr/>
        </p:nvCxnSpPr>
        <p:spPr bwMode="auto">
          <a:xfrm>
            <a:off x="7848600" y="2992314"/>
            <a:ext cx="0" cy="665286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 bwMode="auto">
          <a:xfrm>
            <a:off x="1910307" y="4588474"/>
            <a:ext cx="179784" cy="1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Rectangle 205"/>
          <p:cNvSpPr/>
          <p:nvPr/>
        </p:nvSpPr>
        <p:spPr>
          <a:xfrm>
            <a:off x="1295400" y="4399086"/>
            <a:ext cx="609600" cy="3417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TDC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07" name="Straight Connector 206"/>
          <p:cNvCxnSpPr/>
          <p:nvPr/>
        </p:nvCxnSpPr>
        <p:spPr bwMode="auto">
          <a:xfrm flipH="1">
            <a:off x="3150827" y="4114800"/>
            <a:ext cx="1" cy="360487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8" name="Isosceles Triangle 207"/>
          <p:cNvSpPr/>
          <p:nvPr/>
        </p:nvSpPr>
        <p:spPr>
          <a:xfrm rot="5400000" flipH="1" flipV="1">
            <a:off x="2019723" y="4458767"/>
            <a:ext cx="319786" cy="244431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Connector 208"/>
          <p:cNvCxnSpPr/>
          <p:nvPr/>
        </p:nvCxnSpPr>
        <p:spPr bwMode="auto">
          <a:xfrm>
            <a:off x="2301832" y="4475286"/>
            <a:ext cx="832606" cy="1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 bwMode="auto">
          <a:xfrm>
            <a:off x="2301832" y="4681882"/>
            <a:ext cx="179784" cy="1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1" name="TextBox 210"/>
          <p:cNvSpPr txBox="1"/>
          <p:nvPr/>
        </p:nvSpPr>
        <p:spPr>
          <a:xfrm>
            <a:off x="2514600" y="4630579"/>
            <a:ext cx="307777" cy="246221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latin typeface="+mn-lt"/>
              </a:rPr>
              <a:t>V/4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1385192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build="p" bldLvl="2" autoUpdateAnimBg="0" advAuto="0"/>
      <p:bldP spid="178" grpId="0" animBg="1"/>
      <p:bldP spid="190" grpId="0" animBg="1"/>
      <p:bldP spid="191" grpId="0" animBg="1"/>
      <p:bldP spid="193" grpId="0" animBg="1"/>
      <p:bldP spid="196" grpId="0" animBg="1"/>
      <p:bldP spid="1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Oct. 2017, Wu Jinyuan, Fermilab jywu168@fnal.gov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Applications of FPGA</a:t>
            </a:r>
            <a:endParaRPr lang="en-US"/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8063231-EF1E-4BBD-B899-985933B9CFED}" type="slidenum">
              <a:rPr lang="en-US" altLang="en-US">
                <a:latin typeface="Garamond" panose="02020404030301010803" pitchFamily="18" charset="0"/>
              </a:rPr>
              <a:pPr eaLnBrk="1" hangingPunct="1"/>
              <a:t>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712787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Considering for a Good FPGA Design:</a:t>
            </a:r>
          </a:p>
        </p:txBody>
      </p:sp>
      <p:sp>
        <p:nvSpPr>
          <p:cNvPr id="3348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System Reliability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anose="020B0600070205080204" pitchFamily="34" charset="-128"/>
              </a:rPr>
              <a:t>Operating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Frequency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anose="020B0600070205080204" pitchFamily="34" charset="-128"/>
              </a:rPr>
              <a:t>Device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Cost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Power </a:t>
            </a:r>
            <a:r>
              <a:rPr lang="en-US" altLang="en-US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Consumption</a:t>
            </a:r>
            <a:endParaRPr lang="en-US" altLang="en-US" dirty="0" smtClean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052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219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4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4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4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4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4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4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4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Oct. 2017, Wu Jinyuan, Fermilab jywu168@fnal.gov</a:t>
            </a:r>
            <a:endParaRPr lang="en-US"/>
          </a:p>
        </p:txBody>
      </p:sp>
      <p:sp>
        <p:nvSpPr>
          <p:cNvPr id="18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Applications of FPGA</a:t>
            </a:r>
            <a:endParaRPr lang="en-US"/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BD6E64-FA0F-4E85-80AA-A8B46ADE2C44}" type="slidenum">
              <a:rPr lang="en-US" smtClean="0">
                <a:latin typeface="Garamond" pitchFamily="28" charset="0"/>
                <a:ea typeface="ＭＳ Ｐゴシック" pitchFamily="28" charset="-128"/>
              </a:rPr>
              <a:pPr/>
              <a:t>60</a:t>
            </a:fld>
            <a:endParaRPr lang="en-US" smtClean="0">
              <a:latin typeface="Garamond" pitchFamily="28" charset="0"/>
              <a:ea typeface="ＭＳ Ｐゴシック" pitchFamily="28" charset="-128"/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9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28" charset="-128"/>
              </a:rPr>
              <a:t>Test Results</a:t>
            </a:r>
          </a:p>
        </p:txBody>
      </p:sp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304800" y="51816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8" charset="2"/>
              <a:buChar char="n"/>
            </a:pPr>
            <a:r>
              <a:rPr lang="en-US" sz="1600" dirty="0" smtClean="0">
                <a:solidFill>
                  <a:schemeClr val="accent2"/>
                </a:solidFill>
                <a:latin typeface="Times New Roman" pitchFamily="28" charset="0"/>
                <a:sym typeface="Wingdings" pitchFamily="28" charset="2"/>
              </a:rPr>
              <a:t>If the FPGA sends clock pulses at the same time, the clock edges at the receiving ends won’t be aligned due to cable length difference.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8" charset="2"/>
              <a:buChar char="n"/>
            </a:pPr>
            <a:r>
              <a:rPr lang="en-US" sz="1600" dirty="0" smtClean="0">
                <a:solidFill>
                  <a:schemeClr val="accent2"/>
                </a:solidFill>
                <a:latin typeface="Times New Roman" pitchFamily="28" charset="0"/>
                <a:sym typeface="Wingdings" pitchFamily="28" charset="2"/>
              </a:rPr>
              <a:t>If the mean times of the cake-shaped pulses at the sending end are aligned, the clock edge at the receiving ends will be aligned.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99" b="12000"/>
          <a:stretch/>
        </p:blipFill>
        <p:spPr>
          <a:xfrm>
            <a:off x="655320" y="1371600"/>
            <a:ext cx="3840480" cy="3017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99" b="12000"/>
          <a:stretch/>
        </p:blipFill>
        <p:spPr>
          <a:xfrm>
            <a:off x="4572000" y="1371600"/>
            <a:ext cx="3840480" cy="3017520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1993872" y="963452"/>
            <a:ext cx="1224694" cy="276999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latin typeface="+mn-lt"/>
              </a:rPr>
              <a:t>Sending Side</a:t>
            </a:r>
            <a:endParaRPr lang="en-US" dirty="0">
              <a:latin typeface="+mn-l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791200" y="942201"/>
            <a:ext cx="1404231" cy="276999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latin typeface="+mn-lt"/>
              </a:rPr>
              <a:t>Receiving Side</a:t>
            </a:r>
            <a:endParaRPr lang="en-US" dirty="0">
              <a:latin typeface="+mn-lt"/>
            </a:endParaRPr>
          </a:p>
        </p:txBody>
      </p:sp>
      <p:cxnSp>
        <p:nvCxnSpPr>
          <p:cNvPr id="97" name="Straight Connector 96"/>
          <p:cNvCxnSpPr/>
          <p:nvPr/>
        </p:nvCxnSpPr>
        <p:spPr bwMode="auto">
          <a:xfrm>
            <a:off x="1143000" y="1792689"/>
            <a:ext cx="0" cy="1087671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 bwMode="auto">
          <a:xfrm>
            <a:off x="5791200" y="1828800"/>
            <a:ext cx="0" cy="120396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 bwMode="auto">
          <a:xfrm>
            <a:off x="6096000" y="1828800"/>
            <a:ext cx="0" cy="82296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 bwMode="auto">
          <a:xfrm>
            <a:off x="5791200" y="2209800"/>
            <a:ext cx="304800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 bwMode="auto">
          <a:xfrm>
            <a:off x="2609852" y="3200400"/>
            <a:ext cx="0" cy="1087671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 bwMode="auto">
          <a:xfrm>
            <a:off x="6096000" y="3200400"/>
            <a:ext cx="0" cy="1087671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1162052" y="3429000"/>
            <a:ext cx="1432560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 flipH="1">
            <a:off x="2625092" y="3429000"/>
            <a:ext cx="1432560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flipH="1">
            <a:off x="2632712" y="4114800"/>
            <a:ext cx="1177288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>
            <a:off x="1447800" y="4114800"/>
            <a:ext cx="1162052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832716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build="p" bldLvl="2" autoUpdateAnimBg="0" advAuto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ea typeface="ＭＳ Ｐゴシック" pitchFamily="28" charset="-128"/>
              </a:rPr>
              <a:t>Improvement:</a:t>
            </a:r>
            <a:br>
              <a:rPr lang="en-US" cap="none" dirty="0" smtClean="0">
                <a:ea typeface="ＭＳ Ｐゴシック" pitchFamily="28" charset="-128"/>
              </a:rPr>
            </a:br>
            <a:r>
              <a:rPr lang="en-US" cap="none" dirty="0" smtClean="0">
                <a:ea typeface="ＭＳ Ｐゴシック" pitchFamily="28" charset="-128"/>
              </a:rPr>
              <a:t>Sending Clock to Several Modules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Oct. 2017, Wu Jinyuan, Fermilab jywu168@fnal.gov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Applications of FPGA</a:t>
            </a:r>
            <a:endParaRPr lang="en-US" dirty="0"/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692F84-99FF-4C01-B818-288FE9E73D3C}" type="slidenum">
              <a:rPr lang="en-US" smtClean="0">
                <a:latin typeface="Garamond" pitchFamily="28" charset="0"/>
                <a:ea typeface="ＭＳ Ｐゴシック" pitchFamily="28" charset="-128"/>
              </a:rPr>
              <a:pPr/>
              <a:t>61</a:t>
            </a:fld>
            <a:endParaRPr lang="en-US" smtClean="0">
              <a:latin typeface="Garamond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462197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Oct. 2017, Wu Jinyuan, Fermilab jywu168@fnal.gov</a:t>
            </a:r>
            <a:endParaRPr lang="en-US"/>
          </a:p>
        </p:txBody>
      </p:sp>
      <p:sp>
        <p:nvSpPr>
          <p:cNvPr id="18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Applications of FPGA</a:t>
            </a:r>
            <a:endParaRPr lang="en-US"/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BD6E64-FA0F-4E85-80AA-A8B46ADE2C44}" type="slidenum">
              <a:rPr lang="en-US" smtClean="0">
                <a:latin typeface="Garamond" pitchFamily="28" charset="0"/>
                <a:ea typeface="ＭＳ Ｐゴシック" pitchFamily="28" charset="-128"/>
              </a:rPr>
              <a:pPr/>
              <a:t>62</a:t>
            </a:fld>
            <a:endParaRPr lang="en-US" smtClean="0">
              <a:latin typeface="Garamond" pitchFamily="28" charset="0"/>
              <a:ea typeface="ＭＳ Ｐゴシック" pitchFamily="28" charset="-128"/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28" charset="-128"/>
              </a:rPr>
              <a:t>Clock Fan-Out: A Lot of Cables</a:t>
            </a:r>
          </a:p>
        </p:txBody>
      </p:sp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1295400" y="5410200"/>
            <a:ext cx="7391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8" charset="2"/>
              <a:buChar char="n"/>
            </a:pPr>
            <a:r>
              <a:rPr lang="en-US" sz="1600" dirty="0" smtClean="0">
                <a:solidFill>
                  <a:schemeClr val="accent2"/>
                </a:solidFill>
                <a:latin typeface="Times New Roman" pitchFamily="28" charset="0"/>
                <a:sym typeface="Wingdings" pitchFamily="28" charset="2"/>
              </a:rPr>
              <a:t>Multiple copies of the clock signal are produced using a fan-out module.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8" charset="2"/>
              <a:buChar char="n"/>
            </a:pPr>
            <a:r>
              <a:rPr lang="en-US" sz="1600" dirty="0" smtClean="0">
                <a:solidFill>
                  <a:schemeClr val="accent2"/>
                </a:solidFill>
                <a:latin typeface="Times New Roman" pitchFamily="28" charset="0"/>
                <a:sym typeface="Wingdings" pitchFamily="28" charset="2"/>
              </a:rPr>
              <a:t>Many copies of clock are to be generated so a dedicated fan-out module is needed.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8" charset="2"/>
              <a:buChar char="n"/>
            </a:pPr>
            <a:r>
              <a:rPr lang="en-US" sz="1600" dirty="0" smtClean="0">
                <a:solidFill>
                  <a:schemeClr val="accent2"/>
                </a:solidFill>
                <a:latin typeface="Times New Roman" pitchFamily="28" charset="0"/>
                <a:sym typeface="Wingdings" pitchFamily="28" charset="2"/>
              </a:rPr>
              <a:t>Each module is fed with a clock signal via a cable.</a:t>
            </a:r>
          </a:p>
        </p:txBody>
      </p:sp>
      <p:pic>
        <p:nvPicPr>
          <p:cNvPr id="7" name="Picture 6" descr="429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04672" cy="4992624"/>
          </a:xfrm>
          <a:prstGeom prst="rect">
            <a:avLst/>
          </a:prstGeom>
        </p:spPr>
      </p:pic>
      <p:pic>
        <p:nvPicPr>
          <p:cNvPr id="8" name="Picture 7" descr="PB300142s.JPG"/>
          <p:cNvPicPr>
            <a:picLocks noChangeAspect="1"/>
          </p:cNvPicPr>
          <p:nvPr/>
        </p:nvPicPr>
        <p:blipFill>
          <a:blip r:embed="rId3"/>
          <a:srcRect l="12305" r="7031" b="9375"/>
          <a:stretch>
            <a:fillRect/>
          </a:stretch>
        </p:blipFill>
        <p:spPr>
          <a:xfrm>
            <a:off x="1600200" y="1066678"/>
            <a:ext cx="5245030" cy="441972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648200" y="762000"/>
            <a:ext cx="4267200" cy="2286000"/>
            <a:chOff x="1600200" y="2209800"/>
            <a:chExt cx="4267200" cy="2286000"/>
          </a:xfrm>
        </p:grpSpPr>
        <p:sp>
          <p:nvSpPr>
            <p:cNvPr id="11" name="Rectangle 10"/>
            <p:cNvSpPr/>
            <p:nvPr/>
          </p:nvSpPr>
          <p:spPr>
            <a:xfrm>
              <a:off x="1600200" y="2209800"/>
              <a:ext cx="4267200" cy="2286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52600" y="2362200"/>
              <a:ext cx="990600" cy="1981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rot="10800000">
              <a:off x="1981200" y="2667000"/>
              <a:ext cx="228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Isosceles Triangle 13"/>
            <p:cNvSpPr/>
            <p:nvPr/>
          </p:nvSpPr>
          <p:spPr>
            <a:xfrm rot="16200000" flipV="1">
              <a:off x="2171700" y="2476500"/>
              <a:ext cx="457200" cy="381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6200000" flipV="1">
              <a:off x="2171700" y="2933700"/>
              <a:ext cx="457200" cy="381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 rot="16200000" flipV="1">
              <a:off x="2171700" y="3390900"/>
              <a:ext cx="457200" cy="381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 rot="16200000" flipV="1">
              <a:off x="2171700" y="3848100"/>
              <a:ext cx="457200" cy="381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 rot="10800000">
              <a:off x="1981201" y="3122611"/>
              <a:ext cx="228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auto">
            <a:xfrm rot="10800000">
              <a:off x="1981201" y="3581401"/>
              <a:ext cx="228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 rot="10800000">
              <a:off x="1981202" y="4037012"/>
              <a:ext cx="228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1295402" y="3352800"/>
              <a:ext cx="1371598" cy="3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 rot="10800000" flipV="1">
              <a:off x="1676400" y="3352798"/>
              <a:ext cx="304800" cy="1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41"/>
            <p:cNvGrpSpPr/>
            <p:nvPr/>
          </p:nvGrpSpPr>
          <p:grpSpPr>
            <a:xfrm>
              <a:off x="3429000" y="2286000"/>
              <a:ext cx="1447800" cy="762000"/>
              <a:chOff x="4343400" y="3810000"/>
              <a:chExt cx="1447800" cy="7620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4343400" y="3810000"/>
                <a:ext cx="1447800" cy="762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 rot="16200000" flipV="1">
                <a:off x="4457700" y="4000500"/>
                <a:ext cx="457200" cy="381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42"/>
            <p:cNvGrpSpPr/>
            <p:nvPr/>
          </p:nvGrpSpPr>
          <p:grpSpPr>
            <a:xfrm>
              <a:off x="3733800" y="2743200"/>
              <a:ext cx="1447800" cy="762000"/>
              <a:chOff x="4343400" y="3810000"/>
              <a:chExt cx="1447800" cy="7620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4343400" y="3810000"/>
                <a:ext cx="1447800" cy="762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 rot="16200000" flipV="1">
                <a:off x="4457700" y="4000500"/>
                <a:ext cx="457200" cy="381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45"/>
            <p:cNvGrpSpPr/>
            <p:nvPr/>
          </p:nvGrpSpPr>
          <p:grpSpPr>
            <a:xfrm>
              <a:off x="4038600" y="3200400"/>
              <a:ext cx="1447800" cy="762000"/>
              <a:chOff x="4343400" y="3810000"/>
              <a:chExt cx="1447800" cy="7620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4343400" y="3810000"/>
                <a:ext cx="1447800" cy="762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 rot="16200000" flipV="1">
                <a:off x="4457700" y="4000500"/>
                <a:ext cx="457200" cy="381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48"/>
            <p:cNvGrpSpPr/>
            <p:nvPr/>
          </p:nvGrpSpPr>
          <p:grpSpPr>
            <a:xfrm>
              <a:off x="4343400" y="3657600"/>
              <a:ext cx="1447800" cy="762000"/>
              <a:chOff x="4343400" y="3810000"/>
              <a:chExt cx="1447800" cy="7620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4343400" y="3810000"/>
                <a:ext cx="1447800" cy="762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Isosceles Triangle 31"/>
              <p:cNvSpPr/>
              <p:nvPr/>
            </p:nvSpPr>
            <p:spPr>
              <a:xfrm rot="16200000" flipV="1">
                <a:off x="4457700" y="4000500"/>
                <a:ext cx="457200" cy="381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7" name="Straight Connector 20"/>
            <p:cNvCxnSpPr/>
            <p:nvPr/>
          </p:nvCxnSpPr>
          <p:spPr bwMode="auto">
            <a:xfrm rot="10800000">
              <a:off x="2590802" y="2667000"/>
              <a:ext cx="990599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 rot="10800000" flipV="1">
              <a:off x="2590801" y="3124198"/>
              <a:ext cx="1295401" cy="1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auto">
            <a:xfrm rot="10800000">
              <a:off x="2590800" y="3581400"/>
              <a:ext cx="160020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 rot="10800000">
              <a:off x="2590800" y="4038600"/>
              <a:ext cx="1905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8561401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build="p" bldLvl="2" autoUpdateAnimBg="0" advAuto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Oct. 2017, Wu Jinyuan, Fermilab jywu168@fnal.gov</a:t>
            </a:r>
            <a:endParaRPr lang="en-US"/>
          </a:p>
        </p:txBody>
      </p:sp>
      <p:sp>
        <p:nvSpPr>
          <p:cNvPr id="18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Applications of FPGA</a:t>
            </a:r>
            <a:endParaRPr lang="en-US"/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BD6E64-FA0F-4E85-80AA-A8B46ADE2C44}" type="slidenum">
              <a:rPr lang="en-US" smtClean="0">
                <a:latin typeface="Garamond" pitchFamily="28" charset="0"/>
                <a:ea typeface="ＭＳ Ｐゴシック" pitchFamily="28" charset="-128"/>
              </a:rPr>
              <a:pPr/>
              <a:t>63</a:t>
            </a:fld>
            <a:endParaRPr lang="en-US" smtClean="0">
              <a:latin typeface="Garamond" pitchFamily="28" charset="0"/>
              <a:ea typeface="ＭＳ Ｐゴシック" pitchFamily="28" charset="-128"/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28" charset="-128"/>
              </a:rPr>
              <a:t>Multi-drop Clocking Scheme Using T Connectors</a:t>
            </a:r>
          </a:p>
        </p:txBody>
      </p:sp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304800" y="5486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8" charset="2"/>
              <a:buChar char="n"/>
            </a:pPr>
            <a:r>
              <a:rPr lang="en-US" sz="1600" dirty="0" smtClean="0">
                <a:solidFill>
                  <a:schemeClr val="accent2"/>
                </a:solidFill>
                <a:latin typeface="Times New Roman" pitchFamily="28" charset="0"/>
                <a:sym typeface="Wingdings" pitchFamily="28" charset="2"/>
              </a:rPr>
              <a:t>Cable segments are connected using T connectors to form a multi-drop cable assembly.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8" charset="2"/>
              <a:buChar char="n"/>
            </a:pPr>
            <a:r>
              <a:rPr lang="en-US" sz="1600" dirty="0" smtClean="0">
                <a:solidFill>
                  <a:schemeClr val="accent2"/>
                </a:solidFill>
                <a:latin typeface="Times New Roman" pitchFamily="28" charset="0"/>
                <a:sym typeface="Wingdings" pitchFamily="28" charset="2"/>
              </a:rPr>
              <a:t>Clock driver can be absorbed into the same user module, eliminating a dedicated clock fan-out module.</a:t>
            </a:r>
          </a:p>
        </p:txBody>
      </p:sp>
      <p:pic>
        <p:nvPicPr>
          <p:cNvPr id="7" name="Picture 6" descr="PB300150s.JPG"/>
          <p:cNvPicPr>
            <a:picLocks noChangeAspect="1"/>
          </p:cNvPicPr>
          <p:nvPr/>
        </p:nvPicPr>
        <p:blipFill>
          <a:blip r:embed="rId2"/>
          <a:srcRect t="12187" b="12188"/>
          <a:stretch>
            <a:fillRect/>
          </a:stretch>
        </p:blipFill>
        <p:spPr>
          <a:xfrm>
            <a:off x="533400" y="1676400"/>
            <a:ext cx="6502400" cy="368808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43400" y="914400"/>
            <a:ext cx="4648200" cy="2438400"/>
            <a:chOff x="4343400" y="914400"/>
            <a:chExt cx="4648200" cy="2438400"/>
          </a:xfrm>
        </p:grpSpPr>
        <p:sp>
          <p:nvSpPr>
            <p:cNvPr id="8" name="Rectangle 7"/>
            <p:cNvSpPr/>
            <p:nvPr/>
          </p:nvSpPr>
          <p:spPr>
            <a:xfrm>
              <a:off x="4343400" y="914400"/>
              <a:ext cx="4648200" cy="2438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495800" y="1066800"/>
              <a:ext cx="4343400" cy="2045732"/>
              <a:chOff x="1219200" y="2286000"/>
              <a:chExt cx="4343400" cy="2045732"/>
            </a:xfrm>
          </p:grpSpPr>
          <p:sp>
            <p:nvSpPr>
              <p:cNvPr id="10" name="TextBox 9"/>
              <p:cNvSpPr txBox="1"/>
              <p:nvPr/>
            </p:nvSpPr>
            <p:spPr bwMode="auto">
              <a:xfrm>
                <a:off x="4424318" y="2286000"/>
                <a:ext cx="300082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 smtClean="0">
                    <a:latin typeface="+mn-lt"/>
                  </a:rPr>
                  <a:t>x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219200" y="2426732"/>
                <a:ext cx="1905000" cy="1905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581400" y="2960132"/>
                <a:ext cx="914400" cy="13716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648200" y="2960132"/>
                <a:ext cx="914400" cy="13716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16200000" flipV="1">
                <a:off x="1333500" y="2617232"/>
                <a:ext cx="457200" cy="381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/>
              <p:nvPr/>
            </p:nvCxnSpPr>
            <p:spPr bwMode="auto">
              <a:xfrm rot="10800000">
                <a:off x="2514600" y="2807732"/>
                <a:ext cx="2590800" cy="1166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4038600" y="2655332"/>
                <a:ext cx="10668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 bwMode="auto">
              <a:xfrm rot="10800000">
                <a:off x="1981200" y="2731532"/>
                <a:ext cx="152400" cy="1516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 bwMode="auto">
              <a:xfrm flipV="1">
                <a:off x="1905000" y="2731532"/>
                <a:ext cx="76200" cy="754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 bwMode="auto">
              <a:xfrm rot="5400000" flipH="1" flipV="1">
                <a:off x="2133600" y="2731532"/>
                <a:ext cx="1524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 bwMode="auto">
              <a:xfrm rot="10800000">
                <a:off x="2286000" y="2731532"/>
                <a:ext cx="152400" cy="1516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 bwMode="auto">
              <a:xfrm flipV="1">
                <a:off x="2438401" y="2807732"/>
                <a:ext cx="76200" cy="754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 bwMode="auto">
              <a:xfrm rot="10800000" flipV="1">
                <a:off x="1752600" y="2806938"/>
                <a:ext cx="152400" cy="7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 bwMode="auto">
              <a:xfrm rot="10800000" flipV="1">
                <a:off x="3886200" y="3569732"/>
                <a:ext cx="304800" cy="7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 bwMode="auto">
              <a:xfrm rot="5400000">
                <a:off x="3924300" y="2922032"/>
                <a:ext cx="228602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Isosceles Triangle 24"/>
              <p:cNvSpPr/>
              <p:nvPr/>
            </p:nvSpPr>
            <p:spPr>
              <a:xfrm flipV="1">
                <a:off x="3810000" y="3036332"/>
                <a:ext cx="457200" cy="381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Connector 25"/>
              <p:cNvCxnSpPr/>
              <p:nvPr/>
            </p:nvCxnSpPr>
            <p:spPr bwMode="auto">
              <a:xfrm rot="10800000" flipV="1">
                <a:off x="3886201" y="3645932"/>
                <a:ext cx="304800" cy="7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auto">
              <a:xfrm rot="16200000" flipH="1">
                <a:off x="3962400" y="3722132"/>
                <a:ext cx="152402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auto">
              <a:xfrm rot="16200000" flipH="1">
                <a:off x="3962400" y="3493533"/>
                <a:ext cx="152402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auto">
              <a:xfrm rot="10800000" flipV="1">
                <a:off x="4953000" y="3569732"/>
                <a:ext cx="304800" cy="7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auto">
              <a:xfrm rot="5400000">
                <a:off x="4991100" y="2922032"/>
                <a:ext cx="228602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Isosceles Triangle 30"/>
              <p:cNvSpPr/>
              <p:nvPr/>
            </p:nvSpPr>
            <p:spPr>
              <a:xfrm flipV="1">
                <a:off x="4876800" y="3036332"/>
                <a:ext cx="457200" cy="381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/>
              <p:nvPr/>
            </p:nvCxnSpPr>
            <p:spPr bwMode="auto">
              <a:xfrm rot="10800000" flipV="1">
                <a:off x="4953001" y="3645932"/>
                <a:ext cx="304800" cy="7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auto">
              <a:xfrm rot="16200000" flipH="1">
                <a:off x="5029200" y="3722132"/>
                <a:ext cx="152402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auto">
              <a:xfrm rot="16200000" flipH="1">
                <a:off x="5029200" y="3493533"/>
                <a:ext cx="152402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auto">
              <a:xfrm rot="10800000" flipV="1">
                <a:off x="2590800" y="3569732"/>
                <a:ext cx="304800" cy="7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auto">
              <a:xfrm rot="5400000">
                <a:off x="2628900" y="2922032"/>
                <a:ext cx="228602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Isosceles Triangle 36"/>
              <p:cNvSpPr/>
              <p:nvPr/>
            </p:nvSpPr>
            <p:spPr>
              <a:xfrm flipV="1">
                <a:off x="2514600" y="3036332"/>
                <a:ext cx="457200" cy="381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/>
              <p:cNvCxnSpPr/>
              <p:nvPr/>
            </p:nvCxnSpPr>
            <p:spPr bwMode="auto">
              <a:xfrm rot="10800000" flipV="1">
                <a:off x="2590801" y="3645932"/>
                <a:ext cx="304800" cy="7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 bwMode="auto">
              <a:xfrm rot="16200000" flipH="1">
                <a:off x="2667000" y="3722132"/>
                <a:ext cx="152402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 bwMode="auto">
              <a:xfrm rot="16200000" flipH="1">
                <a:off x="2667000" y="3493533"/>
                <a:ext cx="152402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7329902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build="p" bldLvl="2" autoUpdateAnimBg="0" advAuto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Oct. 2017, Wu Jinyuan, Fermilab jywu168@fnal.gov</a:t>
            </a:r>
            <a:endParaRPr lang="en-US"/>
          </a:p>
        </p:txBody>
      </p:sp>
      <p:sp>
        <p:nvSpPr>
          <p:cNvPr id="18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Applications of FPGA</a:t>
            </a:r>
            <a:endParaRPr lang="en-US"/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BD6E64-FA0F-4E85-80AA-A8B46ADE2C44}" type="slidenum">
              <a:rPr lang="en-US" smtClean="0">
                <a:latin typeface="Garamond" pitchFamily="28" charset="0"/>
                <a:ea typeface="ＭＳ Ｐゴシック" pitchFamily="28" charset="-128"/>
              </a:rPr>
              <a:pPr/>
              <a:t>64</a:t>
            </a:fld>
            <a:endParaRPr lang="en-US" smtClean="0">
              <a:latin typeface="Garamond" pitchFamily="28" charset="0"/>
              <a:ea typeface="ＭＳ Ｐゴシック" pitchFamily="28" charset="-128"/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28" charset="-128"/>
              </a:rPr>
              <a:t>The Trapezoidal Clocking in a Nut Shell</a:t>
            </a:r>
          </a:p>
        </p:txBody>
      </p:sp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304800" y="5562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8" charset="2"/>
              <a:buChar char="n"/>
            </a:pPr>
            <a:r>
              <a:rPr lang="en-US" sz="1600" dirty="0" smtClean="0">
                <a:solidFill>
                  <a:schemeClr val="accent2"/>
                </a:solidFill>
                <a:latin typeface="Times New Roman" pitchFamily="28" charset="0"/>
                <a:sym typeface="Wingdings" pitchFamily="28" charset="2"/>
              </a:rPr>
              <a:t>Trapezoidal-like pulses are fed into a transmission line and return back.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8" charset="2"/>
              <a:buChar char="n"/>
            </a:pPr>
            <a:r>
              <a:rPr lang="en-US" sz="1600" dirty="0" smtClean="0">
                <a:solidFill>
                  <a:schemeClr val="accent2"/>
                </a:solidFill>
                <a:latin typeface="Times New Roman" pitchFamily="28" charset="0"/>
                <a:sym typeface="Wingdings" pitchFamily="28" charset="2"/>
              </a:rPr>
              <a:t>The ramps of two opposite traveling pulses are summed in cable.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8" charset="2"/>
              <a:buChar char="n"/>
            </a:pPr>
            <a:r>
              <a:rPr lang="en-US" sz="1600" dirty="0" smtClean="0">
                <a:solidFill>
                  <a:schemeClr val="accent2"/>
                </a:solidFill>
                <a:latin typeface="Times New Roman" pitchFamily="28" charset="0"/>
                <a:sym typeface="Wingdings" pitchFamily="28" charset="2"/>
              </a:rPr>
              <a:t>An isochronous common crossing exists at each tap.</a:t>
            </a:r>
          </a:p>
        </p:txBody>
      </p:sp>
      <p:grpSp>
        <p:nvGrpSpPr>
          <p:cNvPr id="58" name="Group 77"/>
          <p:cNvGrpSpPr/>
          <p:nvPr/>
        </p:nvGrpSpPr>
        <p:grpSpPr>
          <a:xfrm>
            <a:off x="152400" y="685800"/>
            <a:ext cx="7924800" cy="4953000"/>
            <a:chOff x="609600" y="990600"/>
            <a:chExt cx="7924800" cy="4953000"/>
          </a:xfrm>
        </p:grpSpPr>
        <p:cxnSp>
          <p:nvCxnSpPr>
            <p:cNvPr id="59" name="Straight Connector 58"/>
            <p:cNvCxnSpPr/>
            <p:nvPr/>
          </p:nvCxnSpPr>
          <p:spPr bwMode="auto">
            <a:xfrm>
              <a:off x="2438400" y="1371600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 bwMode="auto">
            <a:xfrm rot="5400000" flipH="1" flipV="1">
              <a:off x="419894" y="3618706"/>
              <a:ext cx="4648200" cy="158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 bwMode="auto">
            <a:xfrm>
              <a:off x="2438400" y="990600"/>
              <a:ext cx="300082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smtClean="0">
                  <a:latin typeface="+mn-lt"/>
                </a:rPr>
                <a:t>x</a:t>
              </a:r>
              <a:endParaRPr lang="en-US" dirty="0">
                <a:latin typeface="+mn-lt"/>
              </a:endParaRPr>
            </a:p>
          </p:txBody>
        </p:sp>
        <p:grpSp>
          <p:nvGrpSpPr>
            <p:cNvPr id="62" name="Group 274"/>
            <p:cNvGrpSpPr/>
            <p:nvPr/>
          </p:nvGrpSpPr>
          <p:grpSpPr>
            <a:xfrm>
              <a:off x="914400" y="1524000"/>
              <a:ext cx="7315200" cy="915988"/>
              <a:chOff x="533400" y="1676401"/>
              <a:chExt cx="7315200" cy="915988"/>
            </a:xfrm>
          </p:grpSpPr>
          <p:cxnSp>
            <p:nvCxnSpPr>
              <p:cNvPr id="171" name="Straight Connector 170"/>
              <p:cNvCxnSpPr/>
              <p:nvPr/>
            </p:nvCxnSpPr>
            <p:spPr bwMode="auto">
              <a:xfrm rot="10800000">
                <a:off x="533400" y="2590801"/>
                <a:ext cx="9144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 bwMode="auto">
              <a:xfrm rot="5400000">
                <a:off x="1447800" y="1676401"/>
                <a:ext cx="914400" cy="9144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 bwMode="auto">
              <a:xfrm rot="10800000">
                <a:off x="2362200" y="1676401"/>
                <a:ext cx="9144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 bwMode="auto">
              <a:xfrm rot="16200000" flipH="1">
                <a:off x="3276600" y="1676401"/>
                <a:ext cx="914400" cy="9144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 bwMode="auto">
              <a:xfrm rot="10800000">
                <a:off x="4191000" y="2590801"/>
                <a:ext cx="9144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 bwMode="auto">
              <a:xfrm rot="5400000">
                <a:off x="5105400" y="1676401"/>
                <a:ext cx="914400" cy="9144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 bwMode="auto">
              <a:xfrm rot="10800000">
                <a:off x="6019800" y="1676401"/>
                <a:ext cx="9144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 bwMode="auto">
              <a:xfrm rot="16200000" flipH="1">
                <a:off x="6934200" y="1676401"/>
                <a:ext cx="914400" cy="9144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256"/>
            <p:cNvGrpSpPr/>
            <p:nvPr/>
          </p:nvGrpSpPr>
          <p:grpSpPr>
            <a:xfrm>
              <a:off x="609600" y="1524000"/>
              <a:ext cx="7315201" cy="915988"/>
              <a:chOff x="457200" y="3047206"/>
              <a:chExt cx="7315201" cy="915988"/>
            </a:xfrm>
          </p:grpSpPr>
          <p:cxnSp>
            <p:nvCxnSpPr>
              <p:cNvPr id="163" name="Straight Connector 162"/>
              <p:cNvCxnSpPr/>
              <p:nvPr/>
            </p:nvCxnSpPr>
            <p:spPr bwMode="auto">
              <a:xfrm rot="10800000" flipV="1">
                <a:off x="2286000" y="3048000"/>
                <a:ext cx="914400" cy="7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 bwMode="auto">
              <a:xfrm rot="10800000" flipV="1">
                <a:off x="457200" y="3962400"/>
                <a:ext cx="914400" cy="7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 bwMode="auto">
              <a:xfrm rot="5400000">
                <a:off x="1371600" y="3048000"/>
                <a:ext cx="914400" cy="914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 bwMode="auto">
              <a:xfrm rot="16200000" flipH="1">
                <a:off x="3200400" y="3048000"/>
                <a:ext cx="914400" cy="914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 bwMode="auto">
              <a:xfrm rot="10800000" flipV="1">
                <a:off x="5943601" y="3047206"/>
                <a:ext cx="914400" cy="7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 bwMode="auto">
              <a:xfrm rot="10800000" flipV="1">
                <a:off x="4114801" y="3961606"/>
                <a:ext cx="914400" cy="7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 bwMode="auto">
              <a:xfrm rot="5400000">
                <a:off x="5029201" y="3047206"/>
                <a:ext cx="914400" cy="914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 bwMode="auto">
              <a:xfrm rot="16200000" flipH="1">
                <a:off x="6858001" y="3047206"/>
                <a:ext cx="914400" cy="914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302"/>
            <p:cNvGrpSpPr/>
            <p:nvPr/>
          </p:nvGrpSpPr>
          <p:grpSpPr>
            <a:xfrm>
              <a:off x="914400" y="3961605"/>
              <a:ext cx="3657601" cy="1828800"/>
              <a:chOff x="914400" y="3505200"/>
              <a:chExt cx="3657601" cy="1828800"/>
            </a:xfrm>
          </p:grpSpPr>
          <p:cxnSp>
            <p:nvCxnSpPr>
              <p:cNvPr id="159" name="Straight Connector 158"/>
              <p:cNvCxnSpPr/>
              <p:nvPr/>
            </p:nvCxnSpPr>
            <p:spPr bwMode="auto">
              <a:xfrm rot="10800000">
                <a:off x="914400" y="5332412"/>
                <a:ext cx="9144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 bwMode="auto">
              <a:xfrm rot="5400000">
                <a:off x="1372395" y="3961606"/>
                <a:ext cx="1827211" cy="9144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 bwMode="auto">
              <a:xfrm rot="10800000">
                <a:off x="2743201" y="3505201"/>
                <a:ext cx="9144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 bwMode="auto">
              <a:xfrm rot="16200000" flipH="1">
                <a:off x="3201195" y="3961606"/>
                <a:ext cx="1827211" cy="9144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275"/>
            <p:cNvGrpSpPr/>
            <p:nvPr/>
          </p:nvGrpSpPr>
          <p:grpSpPr>
            <a:xfrm>
              <a:off x="914400" y="2741612"/>
              <a:ext cx="7315200" cy="915988"/>
              <a:chOff x="533400" y="1676401"/>
              <a:chExt cx="7315200" cy="915988"/>
            </a:xfrm>
          </p:grpSpPr>
          <p:cxnSp>
            <p:nvCxnSpPr>
              <p:cNvPr id="151" name="Straight Connector 150"/>
              <p:cNvCxnSpPr/>
              <p:nvPr/>
            </p:nvCxnSpPr>
            <p:spPr bwMode="auto">
              <a:xfrm rot="10800000">
                <a:off x="533400" y="2590801"/>
                <a:ext cx="9144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 bwMode="auto">
              <a:xfrm rot="5400000">
                <a:off x="1447800" y="1676401"/>
                <a:ext cx="914400" cy="9144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 bwMode="auto">
              <a:xfrm rot="10800000">
                <a:off x="2362200" y="1676401"/>
                <a:ext cx="9144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 bwMode="auto">
              <a:xfrm rot="16200000" flipH="1">
                <a:off x="3276600" y="1676401"/>
                <a:ext cx="914400" cy="9144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 bwMode="auto">
              <a:xfrm rot="10800000">
                <a:off x="4191000" y="2590801"/>
                <a:ext cx="9144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 bwMode="auto">
              <a:xfrm rot="5400000">
                <a:off x="5105400" y="1676401"/>
                <a:ext cx="914400" cy="9144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 bwMode="auto">
              <a:xfrm rot="10800000">
                <a:off x="6019800" y="1676401"/>
                <a:ext cx="9144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 bwMode="auto">
              <a:xfrm rot="16200000" flipH="1">
                <a:off x="6934200" y="1676401"/>
                <a:ext cx="914400" cy="9144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284"/>
            <p:cNvGrpSpPr/>
            <p:nvPr/>
          </p:nvGrpSpPr>
          <p:grpSpPr>
            <a:xfrm>
              <a:off x="1219199" y="2741612"/>
              <a:ext cx="7315201" cy="915988"/>
              <a:chOff x="457200" y="3047206"/>
              <a:chExt cx="7315201" cy="915988"/>
            </a:xfrm>
          </p:grpSpPr>
          <p:cxnSp>
            <p:nvCxnSpPr>
              <p:cNvPr id="143" name="Straight Connector 142"/>
              <p:cNvCxnSpPr/>
              <p:nvPr/>
            </p:nvCxnSpPr>
            <p:spPr bwMode="auto">
              <a:xfrm rot="10800000" flipV="1">
                <a:off x="2286000" y="3048000"/>
                <a:ext cx="914400" cy="7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 bwMode="auto">
              <a:xfrm rot="10800000" flipV="1">
                <a:off x="457200" y="3962400"/>
                <a:ext cx="914400" cy="7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 bwMode="auto">
              <a:xfrm rot="5400000">
                <a:off x="1371600" y="3048000"/>
                <a:ext cx="914400" cy="914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 bwMode="auto">
              <a:xfrm rot="16200000" flipH="1">
                <a:off x="3200400" y="3048000"/>
                <a:ext cx="914400" cy="914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 bwMode="auto">
              <a:xfrm rot="10800000" flipV="1">
                <a:off x="5943601" y="3047206"/>
                <a:ext cx="914400" cy="7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 bwMode="auto">
              <a:xfrm rot="10800000" flipV="1">
                <a:off x="4114801" y="3961606"/>
                <a:ext cx="914400" cy="7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 bwMode="auto">
              <a:xfrm rot="5400000">
                <a:off x="5029201" y="3047206"/>
                <a:ext cx="914400" cy="914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 bwMode="auto">
              <a:xfrm rot="16200000" flipH="1">
                <a:off x="6858001" y="3047206"/>
                <a:ext cx="914400" cy="914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312"/>
            <p:cNvGrpSpPr/>
            <p:nvPr/>
          </p:nvGrpSpPr>
          <p:grpSpPr>
            <a:xfrm>
              <a:off x="1219200" y="3961605"/>
              <a:ext cx="7315200" cy="1829595"/>
              <a:chOff x="1219200" y="3505200"/>
              <a:chExt cx="7315200" cy="1829595"/>
            </a:xfrm>
          </p:grpSpPr>
          <p:cxnSp>
            <p:nvCxnSpPr>
              <p:cNvPr id="79" name="Straight Connector 78"/>
              <p:cNvCxnSpPr/>
              <p:nvPr/>
            </p:nvCxnSpPr>
            <p:spPr bwMode="auto">
              <a:xfrm rot="10800000" flipV="1">
                <a:off x="3048000" y="3505200"/>
                <a:ext cx="304800" cy="7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 bwMode="auto">
              <a:xfrm rot="5400000">
                <a:off x="1981200" y="4267200"/>
                <a:ext cx="609600" cy="304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 bwMode="auto">
              <a:xfrm rot="5400000">
                <a:off x="1524000" y="4724400"/>
                <a:ext cx="609600" cy="609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 bwMode="auto">
              <a:xfrm rot="5400000">
                <a:off x="2438400" y="3505200"/>
                <a:ext cx="609600" cy="609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 bwMode="auto">
              <a:xfrm rot="16200000" flipH="1">
                <a:off x="3810000" y="4267201"/>
                <a:ext cx="609600" cy="304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 bwMode="auto">
              <a:xfrm rot="16200000" flipH="1">
                <a:off x="4267200" y="4724400"/>
                <a:ext cx="609600" cy="609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 bwMode="auto">
              <a:xfrm rot="16200000" flipH="1">
                <a:off x="3352800" y="3505200"/>
                <a:ext cx="609600" cy="609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 bwMode="auto">
              <a:xfrm rot="10800000" flipV="1">
                <a:off x="1219200" y="5334000"/>
                <a:ext cx="304800" cy="7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 bwMode="auto">
              <a:xfrm rot="10800000" flipV="1">
                <a:off x="6705600" y="3505201"/>
                <a:ext cx="304800" cy="7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 bwMode="auto">
              <a:xfrm rot="5400000">
                <a:off x="5638800" y="4267201"/>
                <a:ext cx="609600" cy="304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 bwMode="auto">
              <a:xfrm rot="5400000">
                <a:off x="5181600" y="4724401"/>
                <a:ext cx="609600" cy="609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auto">
              <a:xfrm rot="5400000">
                <a:off x="6096000" y="3505201"/>
                <a:ext cx="609600" cy="609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auto">
              <a:xfrm rot="16200000" flipH="1">
                <a:off x="7467600" y="4267202"/>
                <a:ext cx="609600" cy="304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auto">
              <a:xfrm rot="16200000" flipH="1">
                <a:off x="7924800" y="4724401"/>
                <a:ext cx="609600" cy="609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auto">
              <a:xfrm rot="16200000" flipH="1">
                <a:off x="7010400" y="3505201"/>
                <a:ext cx="609600" cy="609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 bwMode="auto">
              <a:xfrm rot="10800000" flipV="1">
                <a:off x="4876800" y="5334001"/>
                <a:ext cx="304800" cy="7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313"/>
            <p:cNvGrpSpPr/>
            <p:nvPr/>
          </p:nvGrpSpPr>
          <p:grpSpPr>
            <a:xfrm>
              <a:off x="4572000" y="3961605"/>
              <a:ext cx="3657601" cy="1828800"/>
              <a:chOff x="914400" y="3505200"/>
              <a:chExt cx="3657601" cy="1828800"/>
            </a:xfrm>
          </p:grpSpPr>
          <p:cxnSp>
            <p:nvCxnSpPr>
              <p:cNvPr id="75" name="Straight Connector 74"/>
              <p:cNvCxnSpPr/>
              <p:nvPr/>
            </p:nvCxnSpPr>
            <p:spPr bwMode="auto">
              <a:xfrm rot="10800000">
                <a:off x="914400" y="5332412"/>
                <a:ext cx="9144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 bwMode="auto">
              <a:xfrm rot="5400000">
                <a:off x="1372395" y="3961606"/>
                <a:ext cx="1827211" cy="9144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 bwMode="auto">
              <a:xfrm rot="10800000">
                <a:off x="2743201" y="3505201"/>
                <a:ext cx="9144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 bwMode="auto">
              <a:xfrm rot="16200000" flipH="1">
                <a:off x="3201195" y="3961606"/>
                <a:ext cx="1827211" cy="9144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traight Connector 68"/>
            <p:cNvCxnSpPr/>
            <p:nvPr/>
          </p:nvCxnSpPr>
          <p:spPr bwMode="auto">
            <a:xfrm rot="5400000" flipH="1" flipV="1">
              <a:off x="115094" y="3618706"/>
              <a:ext cx="4648200" cy="158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 bwMode="auto">
            <a:xfrm rot="5400000" flipH="1" flipV="1">
              <a:off x="723105" y="3618706"/>
              <a:ext cx="4648200" cy="158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>
              <a:off x="2743200" y="1371600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 bwMode="auto">
            <a:xfrm>
              <a:off x="685800" y="1447800"/>
              <a:ext cx="1369157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smtClean="0">
                  <a:latin typeface="+mn-lt"/>
                </a:rPr>
                <a:t>Transmitting</a:t>
              </a:r>
              <a:endParaRPr lang="en-US" dirty="0">
                <a:latin typeface="+mn-lt"/>
              </a:endParaRPr>
            </a:p>
          </p:txBody>
        </p:sp>
        <p:sp>
          <p:nvSpPr>
            <p:cNvPr id="73" name="TextBox 72"/>
            <p:cNvSpPr txBox="1"/>
            <p:nvPr/>
          </p:nvSpPr>
          <p:spPr bwMode="auto">
            <a:xfrm>
              <a:off x="990600" y="3048000"/>
              <a:ext cx="114646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smtClean="0">
                  <a:latin typeface="+mn-lt"/>
                </a:rPr>
                <a:t>Reflecting</a:t>
              </a:r>
              <a:endParaRPr lang="en-US" dirty="0">
                <a:latin typeface="+mn-lt"/>
              </a:endParaRPr>
            </a:p>
          </p:txBody>
        </p:sp>
        <p:sp>
          <p:nvSpPr>
            <p:cNvPr id="74" name="TextBox 73"/>
            <p:cNvSpPr txBox="1"/>
            <p:nvPr/>
          </p:nvSpPr>
          <p:spPr bwMode="auto">
            <a:xfrm>
              <a:off x="1066800" y="4876800"/>
              <a:ext cx="607859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smtClean="0">
                  <a:latin typeface="+mn-lt"/>
                </a:rPr>
                <a:t>Sum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179" name="Rectangle 178"/>
          <p:cNvSpPr/>
          <p:nvPr/>
        </p:nvSpPr>
        <p:spPr>
          <a:xfrm>
            <a:off x="4343400" y="2209800"/>
            <a:ext cx="4648200" cy="2438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4495800" y="2362200"/>
            <a:ext cx="4343400" cy="2045732"/>
            <a:chOff x="1219200" y="2286000"/>
            <a:chExt cx="4343400" cy="2045732"/>
          </a:xfrm>
        </p:grpSpPr>
        <p:sp>
          <p:nvSpPr>
            <p:cNvPr id="90" name="TextBox 89"/>
            <p:cNvSpPr txBox="1"/>
            <p:nvPr/>
          </p:nvSpPr>
          <p:spPr bwMode="auto">
            <a:xfrm>
              <a:off x="4424318" y="2286000"/>
              <a:ext cx="300082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smtClean="0">
                  <a:latin typeface="+mn-lt"/>
                </a:rPr>
                <a:t>x</a:t>
              </a:r>
              <a:endParaRPr lang="en-US" dirty="0">
                <a:latin typeface="+mn-lt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219200" y="2426732"/>
              <a:ext cx="1905000" cy="1905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581400" y="2960132"/>
              <a:ext cx="914400" cy="13716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648200" y="2960132"/>
              <a:ext cx="914400" cy="13716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Isosceles Triangle 100"/>
            <p:cNvSpPr/>
            <p:nvPr/>
          </p:nvSpPr>
          <p:spPr>
            <a:xfrm rot="16200000" flipV="1">
              <a:off x="1333500" y="2617232"/>
              <a:ext cx="457200" cy="381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Connector 101"/>
            <p:cNvCxnSpPr/>
            <p:nvPr/>
          </p:nvCxnSpPr>
          <p:spPr bwMode="auto">
            <a:xfrm rot="10800000">
              <a:off x="2514600" y="2807732"/>
              <a:ext cx="2590800" cy="11668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auto">
            <a:xfrm>
              <a:off x="4038600" y="2655332"/>
              <a:ext cx="1066800" cy="1588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 bwMode="auto">
            <a:xfrm rot="10800000">
              <a:off x="1981200" y="2731532"/>
              <a:ext cx="152400" cy="151606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 bwMode="auto">
            <a:xfrm flipV="1">
              <a:off x="1905000" y="2731532"/>
              <a:ext cx="76200" cy="75406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 rot="5400000" flipH="1" flipV="1">
              <a:off x="2133600" y="2731532"/>
              <a:ext cx="1524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 bwMode="auto">
            <a:xfrm rot="10800000">
              <a:off x="2286000" y="2731532"/>
              <a:ext cx="152400" cy="151606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 bwMode="auto">
            <a:xfrm flipV="1">
              <a:off x="2438401" y="2807732"/>
              <a:ext cx="76200" cy="75406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 bwMode="auto">
            <a:xfrm rot="10800000" flipV="1">
              <a:off x="1752600" y="2806938"/>
              <a:ext cx="152400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 bwMode="auto">
            <a:xfrm rot="10800000" flipV="1">
              <a:off x="3886200" y="3569732"/>
              <a:ext cx="304800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 bwMode="auto">
            <a:xfrm rot="5400000">
              <a:off x="3924300" y="2922032"/>
              <a:ext cx="228602" cy="2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Isosceles Triangle 121"/>
            <p:cNvSpPr/>
            <p:nvPr/>
          </p:nvSpPr>
          <p:spPr>
            <a:xfrm flipV="1">
              <a:off x="3810000" y="3036332"/>
              <a:ext cx="457200" cy="381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Connector 122"/>
            <p:cNvCxnSpPr/>
            <p:nvPr/>
          </p:nvCxnSpPr>
          <p:spPr bwMode="auto">
            <a:xfrm rot="10800000" flipV="1">
              <a:off x="3886201" y="3645932"/>
              <a:ext cx="304800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 bwMode="auto">
            <a:xfrm rot="16200000" flipH="1">
              <a:off x="3962400" y="3722132"/>
              <a:ext cx="152402" cy="1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 bwMode="auto">
            <a:xfrm rot="16200000" flipH="1">
              <a:off x="3962400" y="3493533"/>
              <a:ext cx="152402" cy="1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 bwMode="auto">
            <a:xfrm rot="10800000" flipV="1">
              <a:off x="4953000" y="3569732"/>
              <a:ext cx="304800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 bwMode="auto">
            <a:xfrm rot="5400000">
              <a:off x="4991100" y="2922032"/>
              <a:ext cx="228602" cy="2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Isosceles Triangle 127"/>
            <p:cNvSpPr/>
            <p:nvPr/>
          </p:nvSpPr>
          <p:spPr>
            <a:xfrm flipV="1">
              <a:off x="4876800" y="3036332"/>
              <a:ext cx="457200" cy="381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Connector 128"/>
            <p:cNvCxnSpPr/>
            <p:nvPr/>
          </p:nvCxnSpPr>
          <p:spPr bwMode="auto">
            <a:xfrm rot="10800000" flipV="1">
              <a:off x="4953001" y="3645932"/>
              <a:ext cx="304800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 bwMode="auto">
            <a:xfrm rot="16200000" flipH="1">
              <a:off x="5029200" y="3722132"/>
              <a:ext cx="152402" cy="1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 bwMode="auto">
            <a:xfrm rot="16200000" flipH="1">
              <a:off x="5029200" y="3493533"/>
              <a:ext cx="152402" cy="1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 bwMode="auto">
            <a:xfrm rot="10800000" flipV="1">
              <a:off x="2590800" y="3569732"/>
              <a:ext cx="304800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 bwMode="auto">
            <a:xfrm rot="5400000">
              <a:off x="2628900" y="2922032"/>
              <a:ext cx="228602" cy="2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Isosceles Triangle 133"/>
            <p:cNvSpPr/>
            <p:nvPr/>
          </p:nvSpPr>
          <p:spPr>
            <a:xfrm flipV="1">
              <a:off x="2514600" y="3036332"/>
              <a:ext cx="457200" cy="381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5" name="Straight Connector 134"/>
            <p:cNvCxnSpPr/>
            <p:nvPr/>
          </p:nvCxnSpPr>
          <p:spPr bwMode="auto">
            <a:xfrm rot="10800000" flipV="1">
              <a:off x="2590801" y="3645932"/>
              <a:ext cx="304800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 bwMode="auto">
            <a:xfrm rot="16200000" flipH="1">
              <a:off x="2667000" y="3722132"/>
              <a:ext cx="152402" cy="1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 bwMode="auto">
            <a:xfrm rot="16200000" flipH="1">
              <a:off x="2667000" y="3493533"/>
              <a:ext cx="152402" cy="1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8607547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build="p" bldLvl="2" autoUpdateAnimBg="0" advAuto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Oct. 2017, Wu Jinyuan, Fermilab jywu168@fnal.gov</a:t>
            </a:r>
            <a:endParaRPr lang="en-US"/>
          </a:p>
        </p:txBody>
      </p:sp>
      <p:sp>
        <p:nvSpPr>
          <p:cNvPr id="18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Applications of FPGA</a:t>
            </a:r>
            <a:endParaRPr lang="en-US"/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BD6E64-FA0F-4E85-80AA-A8B46ADE2C44}" type="slidenum">
              <a:rPr lang="en-US" smtClean="0">
                <a:latin typeface="Garamond" pitchFamily="28" charset="0"/>
                <a:ea typeface="ＭＳ Ｐゴシック" pitchFamily="28" charset="-128"/>
              </a:rPr>
              <a:pPr/>
              <a:t>65</a:t>
            </a:fld>
            <a:endParaRPr lang="en-US" smtClean="0">
              <a:latin typeface="Garamond" pitchFamily="28" charset="0"/>
              <a:ea typeface="ＭＳ Ｐゴシック" pitchFamily="28" charset="-128"/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9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28" charset="-128"/>
              </a:rPr>
              <a:t>The Trapezoidal Clocking</a:t>
            </a:r>
          </a:p>
        </p:txBody>
      </p:sp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304800" y="5410200"/>
            <a:ext cx="845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8" charset="2"/>
              <a:buChar char="n"/>
            </a:pPr>
            <a:r>
              <a:rPr lang="en-US" sz="1600" dirty="0" smtClean="0">
                <a:solidFill>
                  <a:schemeClr val="accent2"/>
                </a:solidFill>
                <a:latin typeface="Times New Roman" pitchFamily="28" charset="0"/>
                <a:sym typeface="Wingdings" pitchFamily="28" charset="2"/>
              </a:rPr>
              <a:t>The 4 oscilloscope channels are connected with 3 cable segments (4 ns each).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8" charset="2"/>
              <a:buChar char="n"/>
            </a:pPr>
            <a:r>
              <a:rPr lang="en-US" sz="1600" dirty="0" smtClean="0">
                <a:solidFill>
                  <a:schemeClr val="accent2"/>
                </a:solidFill>
                <a:latin typeface="Times New Roman" pitchFamily="28" charset="0"/>
                <a:sym typeface="Wingdings" pitchFamily="28" charset="2"/>
              </a:rPr>
              <a:t>When cable is terminated (Top traces), skews are seen.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8" charset="2"/>
              <a:buChar char="n"/>
            </a:pPr>
            <a:r>
              <a:rPr lang="en-US" sz="1600" dirty="0" smtClean="0">
                <a:solidFill>
                  <a:schemeClr val="accent2"/>
                </a:solidFill>
                <a:latin typeface="Times New Roman" pitchFamily="28" charset="0"/>
                <a:sym typeface="Wingdings" pitchFamily="28" charset="2"/>
              </a:rPr>
              <a:t>When reflection is allowed, zero crossings become isochronous. (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28" charset="0"/>
                <a:sym typeface="Wingdings" pitchFamily="28" charset="2"/>
              </a:rPr>
              <a:t>i.e., cable delays don’t matter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28" charset="0"/>
                <a:sym typeface="Wingdings" pitchFamily="28" charset="2"/>
              </a:rPr>
              <a:t>) </a:t>
            </a:r>
          </a:p>
        </p:txBody>
      </p:sp>
      <p:pic>
        <p:nvPicPr>
          <p:cNvPr id="119" name="Picture 118" descr="TC01.png"/>
          <p:cNvPicPr>
            <a:picLocks noChangeAspect="1"/>
          </p:cNvPicPr>
          <p:nvPr/>
        </p:nvPicPr>
        <p:blipFill rotWithShape="1">
          <a:blip r:embed="rId2"/>
          <a:srcRect l="1" r="17509"/>
          <a:stretch/>
        </p:blipFill>
        <p:spPr>
          <a:xfrm>
            <a:off x="3657600" y="762000"/>
            <a:ext cx="5029200" cy="45726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1939" y="4343400"/>
            <a:ext cx="304800" cy="8763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4915296"/>
            <a:ext cx="304800" cy="30956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914400" y="4763689"/>
            <a:ext cx="0" cy="151607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flipH="1">
            <a:off x="566739" y="4762500"/>
            <a:ext cx="2176461" cy="1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95400" y="4914107"/>
            <a:ext cx="304800" cy="30956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1447800" y="4762500"/>
            <a:ext cx="0" cy="151607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828800" y="4915296"/>
            <a:ext cx="304800" cy="30956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1981200" y="4763689"/>
            <a:ext cx="0" cy="151607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362200" y="4914107"/>
            <a:ext cx="304800" cy="30956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2514600" y="4762500"/>
            <a:ext cx="0" cy="151607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914400" y="3210595"/>
            <a:ext cx="2743200" cy="1474913"/>
          </a:xfrm>
          <a:custGeom>
            <a:avLst/>
            <a:gdLst>
              <a:gd name="connsiteX0" fmla="*/ 2838450 w 2838450"/>
              <a:gd name="connsiteY0" fmla="*/ 103313 h 1474913"/>
              <a:gd name="connsiteX1" fmla="*/ 933450 w 2838450"/>
              <a:gd name="connsiteY1" fmla="*/ 141413 h 1474913"/>
              <a:gd name="connsiteX2" fmla="*/ 0 w 2838450"/>
              <a:gd name="connsiteY2" fmla="*/ 1474913 h 147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8450" h="1474913">
                <a:moveTo>
                  <a:pt x="2838450" y="103313"/>
                </a:moveTo>
                <a:cubicBezTo>
                  <a:pt x="2122487" y="8063"/>
                  <a:pt x="1406525" y="-87187"/>
                  <a:pt x="933450" y="141413"/>
                </a:cubicBezTo>
                <a:cubicBezTo>
                  <a:pt x="460375" y="370013"/>
                  <a:pt x="230187" y="922463"/>
                  <a:pt x="0" y="1474913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428750" y="3228183"/>
            <a:ext cx="2228850" cy="1474913"/>
          </a:xfrm>
          <a:custGeom>
            <a:avLst/>
            <a:gdLst>
              <a:gd name="connsiteX0" fmla="*/ 2838450 w 2838450"/>
              <a:gd name="connsiteY0" fmla="*/ 103313 h 1474913"/>
              <a:gd name="connsiteX1" fmla="*/ 933450 w 2838450"/>
              <a:gd name="connsiteY1" fmla="*/ 141413 h 1474913"/>
              <a:gd name="connsiteX2" fmla="*/ 0 w 2838450"/>
              <a:gd name="connsiteY2" fmla="*/ 1474913 h 147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8450" h="1474913">
                <a:moveTo>
                  <a:pt x="2838450" y="103313"/>
                </a:moveTo>
                <a:cubicBezTo>
                  <a:pt x="2122487" y="8063"/>
                  <a:pt x="1406525" y="-87187"/>
                  <a:pt x="933450" y="141413"/>
                </a:cubicBezTo>
                <a:cubicBezTo>
                  <a:pt x="460375" y="370013"/>
                  <a:pt x="230187" y="922463"/>
                  <a:pt x="0" y="1474913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981200" y="3228183"/>
            <a:ext cx="1676400" cy="1474913"/>
          </a:xfrm>
          <a:custGeom>
            <a:avLst/>
            <a:gdLst>
              <a:gd name="connsiteX0" fmla="*/ 2838450 w 2838450"/>
              <a:gd name="connsiteY0" fmla="*/ 103313 h 1474913"/>
              <a:gd name="connsiteX1" fmla="*/ 933450 w 2838450"/>
              <a:gd name="connsiteY1" fmla="*/ 141413 h 1474913"/>
              <a:gd name="connsiteX2" fmla="*/ 0 w 2838450"/>
              <a:gd name="connsiteY2" fmla="*/ 1474913 h 147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8450" h="1474913">
                <a:moveTo>
                  <a:pt x="2838450" y="103313"/>
                </a:moveTo>
                <a:cubicBezTo>
                  <a:pt x="2122487" y="8063"/>
                  <a:pt x="1406525" y="-87187"/>
                  <a:pt x="933450" y="141413"/>
                </a:cubicBezTo>
                <a:cubicBezTo>
                  <a:pt x="460375" y="370013"/>
                  <a:pt x="230187" y="922463"/>
                  <a:pt x="0" y="1474913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514600" y="3228183"/>
            <a:ext cx="1143000" cy="1474913"/>
          </a:xfrm>
          <a:custGeom>
            <a:avLst/>
            <a:gdLst>
              <a:gd name="connsiteX0" fmla="*/ 2838450 w 2838450"/>
              <a:gd name="connsiteY0" fmla="*/ 103313 h 1474913"/>
              <a:gd name="connsiteX1" fmla="*/ 933450 w 2838450"/>
              <a:gd name="connsiteY1" fmla="*/ 141413 h 1474913"/>
              <a:gd name="connsiteX2" fmla="*/ 0 w 2838450"/>
              <a:gd name="connsiteY2" fmla="*/ 1474913 h 147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8450" h="1474913">
                <a:moveTo>
                  <a:pt x="2838450" y="103313"/>
                </a:moveTo>
                <a:cubicBezTo>
                  <a:pt x="2122487" y="8063"/>
                  <a:pt x="1406525" y="-87187"/>
                  <a:pt x="933450" y="141413"/>
                </a:cubicBezTo>
                <a:cubicBezTo>
                  <a:pt x="460375" y="370013"/>
                  <a:pt x="230187" y="922463"/>
                  <a:pt x="0" y="1474913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733800" y="3352800"/>
            <a:ext cx="5181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09775" y="1524000"/>
            <a:ext cx="1309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With 50 </a:t>
            </a:r>
            <a:r>
              <a:rPr lang="en-US" dirty="0" smtClean="0">
                <a:latin typeface="Symbol" pitchFamily="18" charset="2"/>
              </a:rPr>
              <a:t>W</a:t>
            </a:r>
          </a:p>
          <a:p>
            <a:r>
              <a:rPr lang="en-US" dirty="0" smtClean="0">
                <a:latin typeface="+mn-lt"/>
              </a:rPr>
              <a:t>Termination</a:t>
            </a:r>
            <a:endParaRPr lang="en-US" dirty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15084" y="2438718"/>
            <a:ext cx="1456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Without 50 </a:t>
            </a:r>
            <a:r>
              <a:rPr lang="en-US" dirty="0" smtClean="0">
                <a:latin typeface="Symbol" pitchFamily="18" charset="2"/>
              </a:rPr>
              <a:t>W</a:t>
            </a:r>
          </a:p>
          <a:p>
            <a:r>
              <a:rPr lang="en-US" dirty="0" smtClean="0">
                <a:latin typeface="+mn-lt"/>
              </a:rPr>
              <a:t>Termination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859278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build="p" bldLvl="2" autoUpdateAnimBg="0" advAuto="0"/>
      <p:bldP spid="4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Oct. 2017, Wu Jinyuan, Fermilab jywu168@fnal.gov</a:t>
            </a:r>
            <a:endParaRPr lang="en-US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Applications of FPGA</a:t>
            </a:r>
            <a:endParaRPr lang="en-US"/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20DA7DE-2EAF-4C57-9B39-6DE5DF74EDF5}" type="slidenum">
              <a:rPr lang="en-US" altLang="en-US">
                <a:latin typeface="Garamond" panose="02020404030301010803" pitchFamily="18" charset="0"/>
              </a:rPr>
              <a:pPr eaLnBrk="1" hangingPunct="1"/>
              <a:t>7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An FPGA Application Liquid Argon</a:t>
            </a:r>
          </a:p>
        </p:txBody>
      </p:sp>
      <p:sp>
        <p:nvSpPr>
          <p:cNvPr id="19462" name="Rectangle 23"/>
          <p:cNvSpPr>
            <a:spLocks noChangeArrowheads="1"/>
          </p:cNvSpPr>
          <p:nvPr/>
        </p:nvSpPr>
        <p:spPr bwMode="auto">
          <a:xfrm>
            <a:off x="533400" y="990600"/>
            <a:ext cx="3733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en-US" sz="2400" dirty="0" smtClean="0">
                <a:solidFill>
                  <a:srgbClr val="CC9900"/>
                </a:solidFill>
                <a:latin typeface="Times New Roman" panose="02020603050405020304" pitchFamily="18" charset="0"/>
              </a:rPr>
              <a:t>Waveform digitization at 2 MSPS, 12-bit.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en-US" sz="2400" dirty="0" smtClean="0">
                <a:solidFill>
                  <a:srgbClr val="CC9900"/>
                </a:solidFill>
                <a:latin typeface="Times New Roman" panose="02020603050405020304" pitchFamily="18" charset="0"/>
              </a:rPr>
              <a:t>Operating at 77/87 K.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en-US" sz="2400" dirty="0" smtClean="0">
                <a:solidFill>
                  <a:srgbClr val="CC9900"/>
                </a:solidFill>
                <a:latin typeface="Times New Roman" panose="02020603050405020304" pitchFamily="18" charset="0"/>
              </a:rPr>
              <a:t>High reliability</a:t>
            </a:r>
            <a:endParaRPr lang="en-US" altLang="en-US" sz="2400" dirty="0">
              <a:solidFill>
                <a:srgbClr val="CC99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14400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8284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Oct. 2017, Wu Jinyuan, Fermilab jywu168@fnal.gov</a:t>
            </a:r>
            <a:endParaRPr lang="en-US" smtClean="0"/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Applications of FPGA</a:t>
            </a:r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99525A-4121-4476-94C9-6766DAF1A0BC}" type="slidenum">
              <a:rPr lang="en-US"/>
              <a:pPr/>
              <a:t>8</a:t>
            </a:fld>
            <a:endParaRPr lang="en-US"/>
          </a:p>
        </p:txBody>
      </p:sp>
      <p:sp>
        <p:nvSpPr>
          <p:cNvPr id="35846" name="Rectangle 1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mbria" charset="0"/>
              </a:rPr>
              <a:t>Block Diagram</a:t>
            </a:r>
          </a:p>
        </p:txBody>
      </p:sp>
      <p:sp>
        <p:nvSpPr>
          <p:cNvPr id="35852" name="Line 117"/>
          <p:cNvSpPr>
            <a:spLocks noChangeShapeType="1"/>
          </p:cNvSpPr>
          <p:nvPr/>
        </p:nvSpPr>
        <p:spPr bwMode="auto">
          <a:xfrm>
            <a:off x="1600200" y="26352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5" name="Rectangle 7"/>
          <p:cNvSpPr>
            <a:spLocks noChangeArrowheads="1"/>
          </p:cNvSpPr>
          <p:nvPr/>
        </p:nvSpPr>
        <p:spPr bwMode="auto">
          <a:xfrm>
            <a:off x="1752600" y="2406650"/>
            <a:ext cx="6858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Times New Roman" charset="0"/>
              </a:rPr>
              <a:t>Shaper</a:t>
            </a:r>
          </a:p>
        </p:txBody>
      </p:sp>
      <p:sp>
        <p:nvSpPr>
          <p:cNvPr id="35857" name="Rectangle 35"/>
          <p:cNvSpPr>
            <a:spLocks noChangeArrowheads="1"/>
          </p:cNvSpPr>
          <p:nvPr/>
        </p:nvSpPr>
        <p:spPr bwMode="auto">
          <a:xfrm>
            <a:off x="838200" y="2406650"/>
            <a:ext cx="7620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latin typeface="Times New Roman" charset="0"/>
              </a:rPr>
              <a:t>Signal</a:t>
            </a:r>
          </a:p>
          <a:p>
            <a:pPr algn="ctr"/>
            <a:r>
              <a:rPr lang="en-US" sz="1600" dirty="0" smtClean="0">
                <a:latin typeface="Times New Roman" charset="0"/>
              </a:rPr>
              <a:t>Source</a:t>
            </a:r>
            <a:endParaRPr lang="en-US" sz="1600" dirty="0">
              <a:latin typeface="Times New Roman" charset="0"/>
            </a:endParaRPr>
          </a:p>
        </p:txBody>
      </p:sp>
      <p:sp>
        <p:nvSpPr>
          <p:cNvPr id="35862" name="Line 117"/>
          <p:cNvSpPr>
            <a:spLocks noChangeShapeType="1"/>
          </p:cNvSpPr>
          <p:nvPr/>
        </p:nvSpPr>
        <p:spPr bwMode="auto">
          <a:xfrm>
            <a:off x="1600200" y="31686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3" name="Rectangle 7"/>
          <p:cNvSpPr>
            <a:spLocks noChangeArrowheads="1"/>
          </p:cNvSpPr>
          <p:nvPr/>
        </p:nvSpPr>
        <p:spPr bwMode="auto">
          <a:xfrm>
            <a:off x="1752600" y="2940050"/>
            <a:ext cx="6858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Times New Roman" charset="0"/>
              </a:rPr>
              <a:t>Shaper</a:t>
            </a:r>
          </a:p>
        </p:txBody>
      </p:sp>
      <p:sp>
        <p:nvSpPr>
          <p:cNvPr id="35884" name="Rectangle 128"/>
          <p:cNvSpPr>
            <a:spLocks noChangeArrowheads="1"/>
          </p:cNvSpPr>
          <p:nvPr/>
        </p:nvSpPr>
        <p:spPr bwMode="auto">
          <a:xfrm>
            <a:off x="457200" y="5029200"/>
            <a:ext cx="8153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dirty="0" smtClean="0">
                <a:solidFill>
                  <a:srgbClr val="0000FF"/>
                </a:solidFill>
                <a:latin typeface="Times New Roman" charset="0"/>
              </a:rPr>
              <a:t>The ramping reference voltage is generated from digital outputs of FPGA.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dirty="0" smtClean="0">
                <a:solidFill>
                  <a:srgbClr val="0000FF"/>
                </a:solidFill>
                <a:latin typeface="Times New Roman" charset="0"/>
              </a:rPr>
              <a:t>The differential receivers for the FPGA input are used as comparator.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en-US" dirty="0" smtClean="0">
                <a:solidFill>
                  <a:srgbClr val="0000FF"/>
                </a:solidFill>
                <a:latin typeface="Times New Roman" charset="0"/>
              </a:rPr>
              <a:t>TDC is implemented in the FPGA with approximately 125 </a:t>
            </a:r>
            <a:r>
              <a:rPr lang="en-US" dirty="0" err="1" smtClean="0">
                <a:solidFill>
                  <a:srgbClr val="0000FF"/>
                </a:solidFill>
                <a:latin typeface="Times New Roman" charset="0"/>
              </a:rPr>
              <a:t>ps</a:t>
            </a:r>
            <a:r>
              <a:rPr lang="en-US" dirty="0" smtClean="0">
                <a:solidFill>
                  <a:srgbClr val="0000FF"/>
                </a:solidFill>
                <a:latin typeface="Times New Roman" charset="0"/>
              </a:rPr>
              <a:t> bin width</a:t>
            </a:r>
            <a:r>
              <a:rPr lang="en-US" dirty="0" smtClean="0">
                <a:solidFill>
                  <a:srgbClr val="0000FF"/>
                </a:solidFill>
                <a:latin typeface="Times New Roman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</a:pPr>
            <a:r>
              <a:rPr lang="zh-CN" altLang="en-US" dirty="0" smtClean="0">
                <a:solidFill>
                  <a:srgbClr val="0000FF"/>
                </a:solidFill>
                <a:latin typeface="Times New Roman" charset="0"/>
              </a:rPr>
              <a:t>忘了画</a:t>
            </a:r>
            <a:r>
              <a:rPr lang="en-US" altLang="zh-CN" dirty="0" smtClean="0">
                <a:solidFill>
                  <a:srgbClr val="0000FF"/>
                </a:solidFill>
                <a:latin typeface="Times New Roman" charset="0"/>
              </a:rPr>
              <a:t>ADC</a:t>
            </a:r>
            <a:r>
              <a:rPr lang="zh-CN" altLang="en-US" dirty="0" smtClean="0">
                <a:solidFill>
                  <a:srgbClr val="0000FF"/>
                </a:solidFill>
                <a:latin typeface="Times New Roman" charset="0"/>
              </a:rPr>
              <a:t>？</a:t>
            </a:r>
            <a:endParaRPr lang="en-US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8" name="Rectangle 9"/>
          <p:cNvSpPr>
            <a:spLocks noChangeArrowheads="1"/>
          </p:cNvSpPr>
          <p:nvPr/>
        </p:nvSpPr>
        <p:spPr bwMode="auto">
          <a:xfrm>
            <a:off x="2971800" y="1524283"/>
            <a:ext cx="3657600" cy="22857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 bIns="0"/>
          <a:lstStyle/>
          <a:p>
            <a:pPr algn="ctr"/>
            <a:r>
              <a:rPr lang="en-US" sz="1600">
                <a:latin typeface="Times New Roman" charset="0"/>
              </a:rPr>
              <a:t>FPGA</a:t>
            </a:r>
          </a:p>
        </p:txBody>
      </p:sp>
      <p:sp>
        <p:nvSpPr>
          <p:cNvPr id="69" name="Oval 10"/>
          <p:cNvSpPr>
            <a:spLocks noChangeArrowheads="1"/>
          </p:cNvSpPr>
          <p:nvPr/>
        </p:nvSpPr>
        <p:spPr bwMode="auto">
          <a:xfrm>
            <a:off x="2895600" y="2749458"/>
            <a:ext cx="76200" cy="7618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11"/>
          <p:cNvSpPr>
            <a:spLocks noChangeShapeType="1"/>
          </p:cNvSpPr>
          <p:nvPr/>
        </p:nvSpPr>
        <p:spPr bwMode="auto">
          <a:xfrm>
            <a:off x="2438400" y="2635179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Line 12"/>
          <p:cNvSpPr>
            <a:spLocks noChangeShapeType="1"/>
          </p:cNvSpPr>
          <p:nvPr/>
        </p:nvSpPr>
        <p:spPr bwMode="auto">
          <a:xfrm>
            <a:off x="2667000" y="2787551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AutoShape 13"/>
          <p:cNvSpPr>
            <a:spLocks noChangeArrowheads="1"/>
          </p:cNvSpPr>
          <p:nvPr/>
        </p:nvSpPr>
        <p:spPr bwMode="auto">
          <a:xfrm rot="5400000">
            <a:off x="2859925" y="2594683"/>
            <a:ext cx="457115" cy="233363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14"/>
          <p:cNvSpPr>
            <a:spLocks noChangeArrowheads="1"/>
          </p:cNvSpPr>
          <p:nvPr/>
        </p:nvSpPr>
        <p:spPr bwMode="auto">
          <a:xfrm>
            <a:off x="3276600" y="2635179"/>
            <a:ext cx="533400" cy="304743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Times New Roman" charset="0"/>
              </a:rPr>
              <a:t>TDC</a:t>
            </a:r>
          </a:p>
        </p:txBody>
      </p:sp>
      <p:sp>
        <p:nvSpPr>
          <p:cNvPr id="74" name="Line 15"/>
          <p:cNvSpPr>
            <a:spLocks noChangeShapeType="1"/>
          </p:cNvSpPr>
          <p:nvPr/>
        </p:nvSpPr>
        <p:spPr bwMode="auto">
          <a:xfrm>
            <a:off x="3200400" y="271136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" name="Line 16"/>
          <p:cNvSpPr>
            <a:spLocks noChangeShapeType="1"/>
          </p:cNvSpPr>
          <p:nvPr/>
        </p:nvSpPr>
        <p:spPr bwMode="auto">
          <a:xfrm>
            <a:off x="3810000" y="271136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" name="Line 17"/>
          <p:cNvSpPr>
            <a:spLocks noChangeShapeType="1"/>
          </p:cNvSpPr>
          <p:nvPr/>
        </p:nvSpPr>
        <p:spPr bwMode="auto">
          <a:xfrm>
            <a:off x="3810000" y="2787551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" name="Line 18"/>
          <p:cNvSpPr>
            <a:spLocks noChangeShapeType="1"/>
          </p:cNvSpPr>
          <p:nvPr/>
        </p:nvSpPr>
        <p:spPr bwMode="auto">
          <a:xfrm>
            <a:off x="3810000" y="2863737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" name="Oval 19"/>
          <p:cNvSpPr>
            <a:spLocks noChangeArrowheads="1"/>
          </p:cNvSpPr>
          <p:nvPr/>
        </p:nvSpPr>
        <p:spPr bwMode="auto">
          <a:xfrm>
            <a:off x="2895600" y="3358945"/>
            <a:ext cx="76200" cy="7618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21"/>
          <p:cNvSpPr>
            <a:spLocks noChangeShapeType="1"/>
          </p:cNvSpPr>
          <p:nvPr/>
        </p:nvSpPr>
        <p:spPr bwMode="auto">
          <a:xfrm>
            <a:off x="2667000" y="3397037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" name="AutoShape 22"/>
          <p:cNvSpPr>
            <a:spLocks noChangeArrowheads="1"/>
          </p:cNvSpPr>
          <p:nvPr/>
        </p:nvSpPr>
        <p:spPr bwMode="auto">
          <a:xfrm rot="5400000">
            <a:off x="2859925" y="3204170"/>
            <a:ext cx="457115" cy="233363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Rectangle 23"/>
          <p:cNvSpPr>
            <a:spLocks noChangeArrowheads="1"/>
          </p:cNvSpPr>
          <p:nvPr/>
        </p:nvSpPr>
        <p:spPr bwMode="auto">
          <a:xfrm>
            <a:off x="3276600" y="3244666"/>
            <a:ext cx="533400" cy="304743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Times New Roman" charset="0"/>
              </a:rPr>
              <a:t>TDC</a:t>
            </a:r>
          </a:p>
        </p:txBody>
      </p:sp>
      <p:sp>
        <p:nvSpPr>
          <p:cNvPr id="82" name="Line 24"/>
          <p:cNvSpPr>
            <a:spLocks noChangeShapeType="1"/>
          </p:cNvSpPr>
          <p:nvPr/>
        </p:nvSpPr>
        <p:spPr bwMode="auto">
          <a:xfrm>
            <a:off x="3200400" y="3320852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" name="Line 25"/>
          <p:cNvSpPr>
            <a:spLocks noChangeShapeType="1"/>
          </p:cNvSpPr>
          <p:nvPr/>
        </p:nvSpPr>
        <p:spPr bwMode="auto">
          <a:xfrm>
            <a:off x="3810000" y="3320852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" name="Line 26"/>
          <p:cNvSpPr>
            <a:spLocks noChangeShapeType="1"/>
          </p:cNvSpPr>
          <p:nvPr/>
        </p:nvSpPr>
        <p:spPr bwMode="auto">
          <a:xfrm>
            <a:off x="3810000" y="3397037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" name="Line 27"/>
          <p:cNvSpPr>
            <a:spLocks noChangeShapeType="1"/>
          </p:cNvSpPr>
          <p:nvPr/>
        </p:nvSpPr>
        <p:spPr bwMode="auto">
          <a:xfrm>
            <a:off x="3810000" y="347322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" name="AutoShape 28"/>
          <p:cNvSpPr>
            <a:spLocks noChangeArrowheads="1"/>
          </p:cNvSpPr>
          <p:nvPr/>
        </p:nvSpPr>
        <p:spPr bwMode="auto">
          <a:xfrm rot="10800000">
            <a:off x="3048000" y="3625595"/>
            <a:ext cx="533400" cy="157134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543300" y="3777967"/>
            <a:ext cx="76200" cy="7618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Line 30"/>
          <p:cNvSpPr>
            <a:spLocks noChangeShapeType="1"/>
          </p:cNvSpPr>
          <p:nvPr/>
        </p:nvSpPr>
        <p:spPr bwMode="auto">
          <a:xfrm>
            <a:off x="2667000" y="2787551"/>
            <a:ext cx="0" cy="19046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276600" y="4387453"/>
            <a:ext cx="0" cy="1523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048000" y="4463639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>
            <a:off x="3352800" y="4387453"/>
            <a:ext cx="0" cy="1523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352800" y="4463639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" name="Line 35"/>
          <p:cNvSpPr>
            <a:spLocks noChangeShapeType="1"/>
          </p:cNvSpPr>
          <p:nvPr/>
        </p:nvSpPr>
        <p:spPr bwMode="auto">
          <a:xfrm flipV="1">
            <a:off x="3048000" y="3777967"/>
            <a:ext cx="0" cy="1523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" name="Line 36"/>
          <p:cNvSpPr>
            <a:spLocks noChangeShapeType="1"/>
          </p:cNvSpPr>
          <p:nvPr/>
        </p:nvSpPr>
        <p:spPr bwMode="auto">
          <a:xfrm>
            <a:off x="3048000" y="4235082"/>
            <a:ext cx="0" cy="4571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" name="Line 37"/>
          <p:cNvSpPr>
            <a:spLocks noChangeShapeType="1"/>
          </p:cNvSpPr>
          <p:nvPr/>
        </p:nvSpPr>
        <p:spPr bwMode="auto">
          <a:xfrm>
            <a:off x="3581400" y="4235082"/>
            <a:ext cx="0" cy="4571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" name="Group 38"/>
          <p:cNvGrpSpPr>
            <a:grpSpLocks/>
          </p:cNvGrpSpPr>
          <p:nvPr/>
        </p:nvGrpSpPr>
        <p:grpSpPr bwMode="auto">
          <a:xfrm>
            <a:off x="2971800" y="3930338"/>
            <a:ext cx="76200" cy="304743"/>
            <a:chOff x="1248" y="3648"/>
            <a:chExt cx="48" cy="192"/>
          </a:xfrm>
        </p:grpSpPr>
        <p:sp>
          <p:nvSpPr>
            <p:cNvPr id="116" name="Line 39"/>
            <p:cNvSpPr>
              <a:spLocks noChangeShapeType="1"/>
            </p:cNvSpPr>
            <p:nvPr/>
          </p:nvSpPr>
          <p:spPr bwMode="auto">
            <a:xfrm flipH="1">
              <a:off x="1248" y="364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40"/>
            <p:cNvSpPr>
              <a:spLocks noChangeShapeType="1"/>
            </p:cNvSpPr>
            <p:nvPr/>
          </p:nvSpPr>
          <p:spPr bwMode="auto">
            <a:xfrm>
              <a:off x="1248" y="369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41"/>
            <p:cNvSpPr>
              <a:spLocks noChangeShapeType="1"/>
            </p:cNvSpPr>
            <p:nvPr/>
          </p:nvSpPr>
          <p:spPr bwMode="auto">
            <a:xfrm flipH="1">
              <a:off x="1248" y="374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42"/>
            <p:cNvSpPr>
              <a:spLocks noChangeShapeType="1"/>
            </p:cNvSpPr>
            <p:nvPr/>
          </p:nvSpPr>
          <p:spPr bwMode="auto">
            <a:xfrm>
              <a:off x="1248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7" name="Group 43"/>
          <p:cNvGrpSpPr>
            <a:grpSpLocks/>
          </p:cNvGrpSpPr>
          <p:nvPr/>
        </p:nvGrpSpPr>
        <p:grpSpPr bwMode="auto">
          <a:xfrm>
            <a:off x="3505200" y="3930338"/>
            <a:ext cx="76200" cy="304743"/>
            <a:chOff x="1248" y="3648"/>
            <a:chExt cx="48" cy="192"/>
          </a:xfrm>
        </p:grpSpPr>
        <p:sp>
          <p:nvSpPr>
            <p:cNvPr id="112" name="Line 44"/>
            <p:cNvSpPr>
              <a:spLocks noChangeShapeType="1"/>
            </p:cNvSpPr>
            <p:nvPr/>
          </p:nvSpPr>
          <p:spPr bwMode="auto">
            <a:xfrm flipH="1">
              <a:off x="1248" y="364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45"/>
            <p:cNvSpPr>
              <a:spLocks noChangeShapeType="1"/>
            </p:cNvSpPr>
            <p:nvPr/>
          </p:nvSpPr>
          <p:spPr bwMode="auto">
            <a:xfrm>
              <a:off x="1248" y="369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46"/>
            <p:cNvSpPr>
              <a:spLocks noChangeShapeType="1"/>
            </p:cNvSpPr>
            <p:nvPr/>
          </p:nvSpPr>
          <p:spPr bwMode="auto">
            <a:xfrm flipH="1">
              <a:off x="1248" y="374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47"/>
            <p:cNvSpPr>
              <a:spLocks noChangeShapeType="1"/>
            </p:cNvSpPr>
            <p:nvPr/>
          </p:nvSpPr>
          <p:spPr bwMode="auto">
            <a:xfrm>
              <a:off x="1248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" name="Group 48"/>
          <p:cNvGrpSpPr>
            <a:grpSpLocks/>
          </p:cNvGrpSpPr>
          <p:nvPr/>
        </p:nvGrpSpPr>
        <p:grpSpPr bwMode="auto">
          <a:xfrm rot="16200000">
            <a:off x="3314707" y="4577890"/>
            <a:ext cx="76186" cy="304800"/>
            <a:chOff x="1248" y="3648"/>
            <a:chExt cx="48" cy="192"/>
          </a:xfrm>
        </p:grpSpPr>
        <p:sp>
          <p:nvSpPr>
            <p:cNvPr id="108" name="Line 49"/>
            <p:cNvSpPr>
              <a:spLocks noChangeShapeType="1"/>
            </p:cNvSpPr>
            <p:nvPr/>
          </p:nvSpPr>
          <p:spPr bwMode="auto">
            <a:xfrm flipH="1">
              <a:off x="1248" y="364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50"/>
            <p:cNvSpPr>
              <a:spLocks noChangeShapeType="1"/>
            </p:cNvSpPr>
            <p:nvPr/>
          </p:nvSpPr>
          <p:spPr bwMode="auto">
            <a:xfrm>
              <a:off x="1248" y="3696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51"/>
            <p:cNvSpPr>
              <a:spLocks noChangeShapeType="1"/>
            </p:cNvSpPr>
            <p:nvPr/>
          </p:nvSpPr>
          <p:spPr bwMode="auto">
            <a:xfrm flipH="1">
              <a:off x="1248" y="374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52"/>
            <p:cNvSpPr>
              <a:spLocks noChangeShapeType="1"/>
            </p:cNvSpPr>
            <p:nvPr/>
          </p:nvSpPr>
          <p:spPr bwMode="auto">
            <a:xfrm>
              <a:off x="1248" y="379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" name="Line 53"/>
          <p:cNvSpPr>
            <a:spLocks noChangeShapeType="1"/>
          </p:cNvSpPr>
          <p:nvPr/>
        </p:nvSpPr>
        <p:spPr bwMode="auto">
          <a:xfrm>
            <a:off x="3505200" y="4692197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" name="Line 54"/>
          <p:cNvSpPr>
            <a:spLocks noChangeShapeType="1"/>
          </p:cNvSpPr>
          <p:nvPr/>
        </p:nvSpPr>
        <p:spPr bwMode="auto">
          <a:xfrm>
            <a:off x="2667000" y="4692197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" name="Line 55"/>
          <p:cNvSpPr>
            <a:spLocks noChangeShapeType="1"/>
          </p:cNvSpPr>
          <p:nvPr/>
        </p:nvSpPr>
        <p:spPr bwMode="auto">
          <a:xfrm>
            <a:off x="3581400" y="3854152"/>
            <a:ext cx="0" cy="761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" name="Text Box 56"/>
          <p:cNvSpPr txBox="1">
            <a:spLocks noChangeArrowheads="1"/>
          </p:cNvSpPr>
          <p:nvPr/>
        </p:nvSpPr>
        <p:spPr bwMode="auto">
          <a:xfrm>
            <a:off x="2819400" y="4006524"/>
            <a:ext cx="102592" cy="1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latin typeface="Times New Roman" charset="0"/>
              </a:rPr>
              <a:t>R</a:t>
            </a:r>
          </a:p>
        </p:txBody>
      </p:sp>
      <p:sp>
        <p:nvSpPr>
          <p:cNvPr id="103" name="Text Box 57"/>
          <p:cNvSpPr txBox="1">
            <a:spLocks noChangeArrowheads="1"/>
          </p:cNvSpPr>
          <p:nvPr/>
        </p:nvSpPr>
        <p:spPr bwMode="auto">
          <a:xfrm>
            <a:off x="3657600" y="4006524"/>
            <a:ext cx="102592" cy="1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latin typeface="Times New Roman" charset="0"/>
              </a:rPr>
              <a:t>R</a:t>
            </a:r>
          </a:p>
        </p:txBody>
      </p:sp>
      <p:sp>
        <p:nvSpPr>
          <p:cNvPr id="104" name="Text Box 58"/>
          <p:cNvSpPr txBox="1">
            <a:spLocks noChangeArrowheads="1"/>
          </p:cNvSpPr>
          <p:nvPr/>
        </p:nvSpPr>
        <p:spPr bwMode="auto">
          <a:xfrm>
            <a:off x="3657600" y="4311267"/>
            <a:ext cx="102592" cy="1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latin typeface="Times New Roman" charset="0"/>
              </a:rPr>
              <a:t>C</a:t>
            </a:r>
          </a:p>
        </p:txBody>
      </p:sp>
      <p:sp>
        <p:nvSpPr>
          <p:cNvPr id="105" name="Text Box 59"/>
          <p:cNvSpPr txBox="1">
            <a:spLocks noChangeArrowheads="1"/>
          </p:cNvSpPr>
          <p:nvPr/>
        </p:nvSpPr>
        <p:spPr bwMode="auto">
          <a:xfrm>
            <a:off x="3200400" y="4844568"/>
            <a:ext cx="179536" cy="1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latin typeface="Times New Roman" charset="0"/>
              </a:rPr>
              <a:t>R1</a:t>
            </a:r>
          </a:p>
        </p:txBody>
      </p:sp>
      <p:sp>
        <p:nvSpPr>
          <p:cNvPr id="106" name="Text Box 60"/>
          <p:cNvSpPr txBox="1">
            <a:spLocks noChangeArrowheads="1"/>
          </p:cNvSpPr>
          <p:nvPr/>
        </p:nvSpPr>
        <p:spPr bwMode="auto">
          <a:xfrm>
            <a:off x="2286000" y="3930338"/>
            <a:ext cx="296863" cy="18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latin typeface="Times New Roman" charset="0"/>
              </a:rPr>
              <a:t>V</a:t>
            </a:r>
            <a:r>
              <a:rPr lang="en-US" sz="1200" baseline="-25000">
                <a:latin typeface="Times New Roman" charset="0"/>
              </a:rPr>
              <a:t>REF</a:t>
            </a:r>
          </a:p>
        </p:txBody>
      </p:sp>
      <p:sp>
        <p:nvSpPr>
          <p:cNvPr id="107" name="Line 11"/>
          <p:cNvSpPr>
            <a:spLocks noChangeShapeType="1"/>
          </p:cNvSpPr>
          <p:nvPr/>
        </p:nvSpPr>
        <p:spPr bwMode="auto">
          <a:xfrm>
            <a:off x="2438400" y="3244666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" name="Rectangle 35"/>
          <p:cNvSpPr>
            <a:spLocks noChangeArrowheads="1"/>
          </p:cNvSpPr>
          <p:nvPr/>
        </p:nvSpPr>
        <p:spPr bwMode="auto">
          <a:xfrm>
            <a:off x="838200" y="2940050"/>
            <a:ext cx="7620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latin typeface="Times New Roman" charset="0"/>
              </a:rPr>
              <a:t>Signal</a:t>
            </a:r>
          </a:p>
          <a:p>
            <a:pPr algn="ctr"/>
            <a:r>
              <a:rPr lang="en-US" sz="1600" dirty="0" smtClean="0">
                <a:latin typeface="Times New Roman" charset="0"/>
              </a:rPr>
              <a:t>Source</a:t>
            </a:r>
            <a:endParaRPr lang="en-US" sz="1600" dirty="0">
              <a:latin typeface="Times New Roman" charset="0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4762500" y="3657600"/>
            <a:ext cx="342900" cy="477685"/>
            <a:chOff x="2331179" y="4611688"/>
            <a:chExt cx="342900" cy="477685"/>
          </a:xfrm>
        </p:grpSpPr>
        <p:cxnSp>
          <p:nvCxnSpPr>
            <p:cNvPr id="148" name="Straight Connector 147"/>
            <p:cNvCxnSpPr/>
            <p:nvPr/>
          </p:nvCxnSpPr>
          <p:spPr>
            <a:xfrm flipV="1">
              <a:off x="2413767" y="4786161"/>
              <a:ext cx="0" cy="303212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V="1">
              <a:off x="2566167" y="4938561"/>
              <a:ext cx="813" cy="15081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Oval 149"/>
            <p:cNvSpPr/>
            <p:nvPr/>
          </p:nvSpPr>
          <p:spPr>
            <a:xfrm>
              <a:off x="2489967" y="4786161"/>
              <a:ext cx="1603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AutoShape 56"/>
            <p:cNvSpPr>
              <a:spLocks noChangeArrowheads="1"/>
            </p:cNvSpPr>
            <p:nvPr/>
          </p:nvSpPr>
          <p:spPr bwMode="auto">
            <a:xfrm>
              <a:off x="2331179" y="4611688"/>
              <a:ext cx="342900" cy="174473"/>
            </a:xfrm>
            <a:prstGeom prst="triangle">
              <a:avLst>
                <a:gd name="adj" fmla="val 5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6178121" y="3627589"/>
            <a:ext cx="342900" cy="487211"/>
            <a:chOff x="3212242" y="4603750"/>
            <a:chExt cx="342900" cy="487211"/>
          </a:xfrm>
        </p:grpSpPr>
        <p:cxnSp>
          <p:nvCxnSpPr>
            <p:cNvPr id="144" name="Straight Connector 143"/>
            <p:cNvCxnSpPr/>
            <p:nvPr/>
          </p:nvCxnSpPr>
          <p:spPr>
            <a:xfrm>
              <a:off x="3318642" y="4787749"/>
              <a:ext cx="0" cy="303212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V="1">
              <a:off x="3471042" y="4940149"/>
              <a:ext cx="813" cy="15081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/>
            <p:cNvSpPr/>
            <p:nvPr/>
          </p:nvSpPr>
          <p:spPr>
            <a:xfrm>
              <a:off x="3394842" y="4787749"/>
              <a:ext cx="1603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AutoShape 56"/>
            <p:cNvSpPr>
              <a:spLocks noChangeArrowheads="1"/>
            </p:cNvSpPr>
            <p:nvPr/>
          </p:nvSpPr>
          <p:spPr bwMode="auto">
            <a:xfrm flipV="1">
              <a:off x="3212242" y="4603750"/>
              <a:ext cx="342900" cy="174473"/>
            </a:xfrm>
            <a:prstGeom prst="triangle">
              <a:avLst>
                <a:gd name="adj" fmla="val 5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123" name="Rectangle 54"/>
          <p:cNvSpPr>
            <a:spLocks noChangeArrowheads="1"/>
          </p:cNvSpPr>
          <p:nvPr/>
        </p:nvSpPr>
        <p:spPr bwMode="auto">
          <a:xfrm>
            <a:off x="4762500" y="3097152"/>
            <a:ext cx="342900" cy="291949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 smtClean="0"/>
              <a:t>PLL</a:t>
            </a:r>
          </a:p>
        </p:txBody>
      </p:sp>
      <p:cxnSp>
        <p:nvCxnSpPr>
          <p:cNvPr id="124" name="Straight Connector 123"/>
          <p:cNvCxnSpPr/>
          <p:nvPr/>
        </p:nvCxnSpPr>
        <p:spPr>
          <a:xfrm>
            <a:off x="4933950" y="3478152"/>
            <a:ext cx="35556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4921288" y="3401952"/>
            <a:ext cx="0" cy="25564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5289512" y="3401952"/>
            <a:ext cx="0" cy="762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Rectangle 54"/>
          <p:cNvSpPr>
            <a:spLocks noChangeArrowheads="1"/>
          </p:cNvSpPr>
          <p:nvPr/>
        </p:nvSpPr>
        <p:spPr bwMode="auto">
          <a:xfrm>
            <a:off x="4629150" y="2639952"/>
            <a:ext cx="342900" cy="291949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 smtClean="0"/>
              <a:t>Timing</a:t>
            </a:r>
          </a:p>
        </p:txBody>
      </p:sp>
      <p:sp>
        <p:nvSpPr>
          <p:cNvPr id="128" name="Rectangle 54"/>
          <p:cNvSpPr>
            <a:spLocks noChangeArrowheads="1"/>
          </p:cNvSpPr>
          <p:nvPr/>
        </p:nvSpPr>
        <p:spPr bwMode="auto">
          <a:xfrm>
            <a:off x="5181600" y="2639952"/>
            <a:ext cx="685800" cy="29916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 smtClean="0"/>
              <a:t>CmdReg1a</a:t>
            </a:r>
          </a:p>
        </p:txBody>
      </p:sp>
      <p:cxnSp>
        <p:nvCxnSpPr>
          <p:cNvPr id="129" name="Straight Connector 128"/>
          <p:cNvCxnSpPr/>
          <p:nvPr/>
        </p:nvCxnSpPr>
        <p:spPr>
          <a:xfrm flipV="1">
            <a:off x="4830800" y="2928815"/>
            <a:ext cx="0" cy="16824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5289512" y="2935042"/>
            <a:ext cx="0" cy="16824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5270462" y="2471706"/>
            <a:ext cx="0" cy="16824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5334000" y="2471706"/>
            <a:ext cx="0" cy="16824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5410200" y="2471706"/>
            <a:ext cx="0" cy="16824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5473738" y="2471706"/>
            <a:ext cx="0" cy="16824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5562600" y="2471706"/>
            <a:ext cx="0" cy="16824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5626138" y="2471706"/>
            <a:ext cx="0" cy="16824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5702338" y="2471706"/>
            <a:ext cx="0" cy="16824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5765876" y="2471706"/>
            <a:ext cx="0" cy="16824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Rectangle 54"/>
          <p:cNvSpPr>
            <a:spLocks noChangeArrowheads="1"/>
          </p:cNvSpPr>
          <p:nvPr/>
        </p:nvSpPr>
        <p:spPr bwMode="auto">
          <a:xfrm>
            <a:off x="6172200" y="2133600"/>
            <a:ext cx="342900" cy="291949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 smtClean="0"/>
              <a:t>8B10B</a:t>
            </a:r>
          </a:p>
        </p:txBody>
      </p:sp>
      <p:cxnSp>
        <p:nvCxnSpPr>
          <p:cNvPr id="140" name="Straight Connector 139"/>
          <p:cNvCxnSpPr/>
          <p:nvPr/>
        </p:nvCxnSpPr>
        <p:spPr>
          <a:xfrm>
            <a:off x="6324600" y="2438400"/>
            <a:ext cx="0" cy="1185893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Text Box 109"/>
          <p:cNvSpPr txBox="1">
            <a:spLocks noChangeArrowheads="1"/>
          </p:cNvSpPr>
          <p:nvPr/>
        </p:nvSpPr>
        <p:spPr bwMode="auto">
          <a:xfrm>
            <a:off x="4724400" y="4191000"/>
            <a:ext cx="6536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 b="1" dirty="0" smtClean="0">
                <a:latin typeface="Times New Roman" charset="0"/>
              </a:rPr>
              <a:t>Clock &amp; Command In</a:t>
            </a:r>
          </a:p>
        </p:txBody>
      </p:sp>
      <p:sp>
        <p:nvSpPr>
          <p:cNvPr id="142" name="Text Box 109"/>
          <p:cNvSpPr txBox="1">
            <a:spLocks noChangeArrowheads="1"/>
          </p:cNvSpPr>
          <p:nvPr/>
        </p:nvSpPr>
        <p:spPr bwMode="auto">
          <a:xfrm>
            <a:off x="6248400" y="4191000"/>
            <a:ext cx="3268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 b="1" dirty="0" smtClean="0">
                <a:latin typeface="Times New Roman" charset="0"/>
              </a:rPr>
              <a:t>Data</a:t>
            </a:r>
          </a:p>
          <a:p>
            <a:r>
              <a:rPr lang="en-US" sz="900" b="1" dirty="0" smtClean="0">
                <a:latin typeface="Times New Roman" charset="0"/>
              </a:rPr>
              <a:t>Out</a:t>
            </a:r>
          </a:p>
        </p:txBody>
      </p:sp>
      <p:sp>
        <p:nvSpPr>
          <p:cNvPr id="143" name="Rectangle 54"/>
          <p:cNvSpPr>
            <a:spLocks noChangeArrowheads="1"/>
          </p:cNvSpPr>
          <p:nvPr/>
        </p:nvSpPr>
        <p:spPr bwMode="auto">
          <a:xfrm>
            <a:off x="5105400" y="3097152"/>
            <a:ext cx="508076" cy="291949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 smtClean="0"/>
              <a:t>C5</a:t>
            </a:r>
          </a:p>
          <a:p>
            <a:pPr algn="ctr"/>
            <a:r>
              <a:rPr lang="en-US" sz="800" dirty="0" smtClean="0"/>
              <a:t>Decoder</a:t>
            </a:r>
          </a:p>
        </p:txBody>
      </p:sp>
      <p:sp>
        <p:nvSpPr>
          <p:cNvPr id="152" name="Rectangle 7"/>
          <p:cNvSpPr>
            <a:spLocks noChangeArrowheads="1"/>
          </p:cNvSpPr>
          <p:nvPr/>
        </p:nvSpPr>
        <p:spPr bwMode="auto">
          <a:xfrm>
            <a:off x="7162800" y="1524000"/>
            <a:ext cx="914400" cy="7175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smtClean="0">
                <a:latin typeface="Times New Roman" charset="0"/>
              </a:rPr>
              <a:t>DDR2/3</a:t>
            </a:r>
            <a:endParaRPr lang="en-US" sz="1600" dirty="0">
              <a:latin typeface="Times New Roman" charset="0"/>
            </a:endParaRPr>
          </a:p>
        </p:txBody>
      </p:sp>
      <p:sp>
        <p:nvSpPr>
          <p:cNvPr id="154" name="Line 11"/>
          <p:cNvSpPr>
            <a:spLocks noChangeShapeType="1"/>
          </p:cNvSpPr>
          <p:nvPr/>
        </p:nvSpPr>
        <p:spPr bwMode="auto">
          <a:xfrm>
            <a:off x="6629400" y="1676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" name="Line 11"/>
          <p:cNvSpPr>
            <a:spLocks noChangeShapeType="1"/>
          </p:cNvSpPr>
          <p:nvPr/>
        </p:nvSpPr>
        <p:spPr bwMode="auto">
          <a:xfrm>
            <a:off x="6629400" y="1828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" name="Line 11"/>
          <p:cNvSpPr>
            <a:spLocks noChangeShapeType="1"/>
          </p:cNvSpPr>
          <p:nvPr/>
        </p:nvSpPr>
        <p:spPr bwMode="auto">
          <a:xfrm>
            <a:off x="6629400" y="1981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7" name="Line 11"/>
          <p:cNvSpPr>
            <a:spLocks noChangeShapeType="1"/>
          </p:cNvSpPr>
          <p:nvPr/>
        </p:nvSpPr>
        <p:spPr bwMode="auto">
          <a:xfrm>
            <a:off x="6629400" y="2133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12934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Oct. 2017, Wu Jinyuan, Fermilab jywu168@fnal.gov</a:t>
            </a:r>
            <a:endParaRPr lang="en-US" altLang="en-US"/>
          </a:p>
        </p:txBody>
      </p:sp>
      <p:sp>
        <p:nvSpPr>
          <p:cNvPr id="17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Applications of FPGA</a:t>
            </a:r>
            <a:endParaRPr lang="en-US" altLang="en-US"/>
          </a:p>
        </p:txBody>
      </p:sp>
      <p:sp>
        <p:nvSpPr>
          <p:cNvPr id="17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E1CE-9829-4482-9F01-5238FD463D51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086600" cy="685800"/>
          </a:xfrm>
        </p:spPr>
        <p:txBody>
          <a:bodyPr/>
          <a:lstStyle/>
          <a:p>
            <a:r>
              <a:rPr lang="en-US" altLang="en-US" sz="3200" dirty="0" smtClean="0">
                <a:latin typeface="Times New Roman" pitchFamily="18" charset="0"/>
              </a:rPr>
              <a:t>Digitization of Analog Waveforms</a:t>
            </a:r>
            <a:endParaRPr lang="en-US" altLang="en-US" sz="3200" dirty="0">
              <a:latin typeface="Times New Roman" pitchFamily="18" charset="0"/>
            </a:endParaRPr>
          </a:p>
        </p:txBody>
      </p:sp>
      <p:sp>
        <p:nvSpPr>
          <p:cNvPr id="352384" name="Rectangle 128"/>
          <p:cNvSpPr>
            <a:spLocks noChangeArrowheads="1"/>
          </p:cNvSpPr>
          <p:nvPr/>
        </p:nvSpPr>
        <p:spPr bwMode="auto">
          <a:xfrm>
            <a:off x="381000" y="5181600"/>
            <a:ext cx="8610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dirty="0" smtClean="0">
                <a:solidFill>
                  <a:srgbClr val="0000FF"/>
                </a:solidFill>
              </a:rPr>
              <a:t>ADC chips cost and power consumption are relatively high</a:t>
            </a:r>
            <a:r>
              <a:rPr lang="en-US" altLang="en-US" sz="2000" dirty="0" smtClean="0">
                <a:solidFill>
                  <a:srgbClr val="0000FF"/>
                </a:solidFill>
              </a:rPr>
              <a:t>.</a:t>
            </a:r>
            <a:endParaRPr lang="en-US" altLang="en-US" sz="2000" dirty="0">
              <a:solidFill>
                <a:srgbClr val="0000FF"/>
              </a:solidFill>
            </a:endParaRPr>
          </a:p>
          <a:p>
            <a:r>
              <a:rPr lang="en-US" altLang="en-US" sz="2000" dirty="0" smtClean="0">
                <a:solidFill>
                  <a:srgbClr val="0000FF"/>
                </a:solidFill>
              </a:rPr>
              <a:t>The reliability of the ADC device is unknown.</a:t>
            </a:r>
          </a:p>
          <a:p>
            <a:r>
              <a:rPr lang="zh-CN" altLang="en-US" sz="2000" dirty="0" smtClean="0">
                <a:solidFill>
                  <a:srgbClr val="0000FF"/>
                </a:solidFill>
              </a:rPr>
              <a:t>什么</a:t>
            </a:r>
            <a:r>
              <a:rPr lang="en-US" altLang="zh-CN" sz="2000" dirty="0" smtClean="0">
                <a:solidFill>
                  <a:srgbClr val="0000FF"/>
                </a:solidFill>
              </a:rPr>
              <a:t>ADC</a:t>
            </a:r>
            <a:r>
              <a:rPr lang="zh-CN" altLang="en-US" sz="2000" dirty="0" smtClean="0">
                <a:solidFill>
                  <a:srgbClr val="0000FF"/>
                </a:solidFill>
              </a:rPr>
              <a:t>最可靠？没有</a:t>
            </a:r>
            <a:r>
              <a:rPr lang="en-US" altLang="zh-CN" sz="2000" dirty="0" smtClean="0">
                <a:solidFill>
                  <a:srgbClr val="0000FF"/>
                </a:solidFill>
              </a:rPr>
              <a:t>ADC</a:t>
            </a:r>
            <a:r>
              <a:rPr lang="zh-CN" altLang="en-US" sz="2000" dirty="0" smtClean="0">
                <a:solidFill>
                  <a:srgbClr val="0000FF"/>
                </a:solidFill>
              </a:rPr>
              <a:t>最可靠。</a:t>
            </a:r>
            <a:endParaRPr lang="en-US" altLang="en-US" sz="2000" dirty="0" smtClean="0">
              <a:solidFill>
                <a:srgbClr val="0000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38400" y="2362200"/>
            <a:ext cx="3886200" cy="2667000"/>
            <a:chOff x="4648200" y="2743200"/>
            <a:chExt cx="3886200" cy="2667000"/>
          </a:xfrm>
        </p:grpSpPr>
        <p:sp>
          <p:nvSpPr>
            <p:cNvPr id="179" name="Rectangle 3"/>
            <p:cNvSpPr>
              <a:spLocks noChangeArrowheads="1"/>
            </p:cNvSpPr>
            <p:nvPr/>
          </p:nvSpPr>
          <p:spPr bwMode="auto">
            <a:xfrm>
              <a:off x="4876800" y="2895600"/>
              <a:ext cx="914400" cy="5334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600">
                  <a:latin typeface="Times New Roman" pitchFamily="18" charset="0"/>
                </a:rPr>
                <a:t>AMP &amp;</a:t>
              </a:r>
            </a:p>
            <a:p>
              <a:pPr algn="ctr"/>
              <a:r>
                <a:rPr lang="en-US" altLang="en-US" sz="1600">
                  <a:latin typeface="Times New Roman" pitchFamily="18" charset="0"/>
                </a:rPr>
                <a:t>Shaper</a:t>
              </a:r>
            </a:p>
          </p:txBody>
        </p:sp>
        <p:sp>
          <p:nvSpPr>
            <p:cNvPr id="180" name="Rectangle 4"/>
            <p:cNvSpPr>
              <a:spLocks noChangeArrowheads="1"/>
            </p:cNvSpPr>
            <p:nvPr/>
          </p:nvSpPr>
          <p:spPr bwMode="auto">
            <a:xfrm>
              <a:off x="4876800" y="3505200"/>
              <a:ext cx="914400" cy="5334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600">
                  <a:latin typeface="Times New Roman" pitchFamily="18" charset="0"/>
                </a:rPr>
                <a:t>AMP &amp;</a:t>
              </a:r>
            </a:p>
            <a:p>
              <a:pPr algn="ctr"/>
              <a:r>
                <a:rPr lang="en-US" altLang="en-US" sz="1600">
                  <a:latin typeface="Times New Roman" pitchFamily="18" charset="0"/>
                </a:rPr>
                <a:t>Shaper</a:t>
              </a:r>
            </a:p>
          </p:txBody>
        </p:sp>
        <p:sp>
          <p:nvSpPr>
            <p:cNvPr id="181" name="Rectangle 5"/>
            <p:cNvSpPr>
              <a:spLocks noChangeArrowheads="1"/>
            </p:cNvSpPr>
            <p:nvPr/>
          </p:nvSpPr>
          <p:spPr bwMode="auto">
            <a:xfrm>
              <a:off x="4876800" y="4114800"/>
              <a:ext cx="914400" cy="5334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600">
                  <a:latin typeface="Times New Roman" pitchFamily="18" charset="0"/>
                </a:rPr>
                <a:t>AMP &amp;</a:t>
              </a:r>
            </a:p>
            <a:p>
              <a:pPr algn="ctr"/>
              <a:r>
                <a:rPr lang="en-US" altLang="en-US" sz="1600">
                  <a:latin typeface="Times New Roman" pitchFamily="18" charset="0"/>
                </a:rPr>
                <a:t>Shaper</a:t>
              </a:r>
            </a:p>
          </p:txBody>
        </p:sp>
        <p:sp>
          <p:nvSpPr>
            <p:cNvPr id="182" name="Rectangle 6"/>
            <p:cNvSpPr>
              <a:spLocks noChangeArrowheads="1"/>
            </p:cNvSpPr>
            <p:nvPr/>
          </p:nvSpPr>
          <p:spPr bwMode="auto">
            <a:xfrm>
              <a:off x="4876800" y="4724400"/>
              <a:ext cx="914400" cy="5334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600">
                  <a:latin typeface="Times New Roman" pitchFamily="18" charset="0"/>
                </a:rPr>
                <a:t>AMP &amp;</a:t>
              </a:r>
            </a:p>
            <a:p>
              <a:pPr algn="ctr"/>
              <a:r>
                <a:rPr lang="en-US" altLang="en-US" sz="1600">
                  <a:latin typeface="Times New Roman" pitchFamily="18" charset="0"/>
                </a:rPr>
                <a:t>Shaper</a:t>
              </a:r>
            </a:p>
          </p:txBody>
        </p:sp>
        <p:sp>
          <p:nvSpPr>
            <p:cNvPr id="183" name="Rectangle 11"/>
            <p:cNvSpPr>
              <a:spLocks noChangeArrowheads="1"/>
            </p:cNvSpPr>
            <p:nvPr/>
          </p:nvSpPr>
          <p:spPr bwMode="auto">
            <a:xfrm>
              <a:off x="6172200" y="2895600"/>
              <a:ext cx="914400" cy="5334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600">
                  <a:latin typeface="Times New Roman" pitchFamily="18" charset="0"/>
                </a:rPr>
                <a:t>ADC</a:t>
              </a:r>
            </a:p>
          </p:txBody>
        </p:sp>
        <p:sp>
          <p:nvSpPr>
            <p:cNvPr id="184" name="Line 12"/>
            <p:cNvSpPr>
              <a:spLocks noChangeShapeType="1"/>
            </p:cNvSpPr>
            <p:nvPr/>
          </p:nvSpPr>
          <p:spPr bwMode="auto">
            <a:xfrm>
              <a:off x="5791200" y="31242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13"/>
            <p:cNvSpPr>
              <a:spLocks noChangeShapeType="1"/>
            </p:cNvSpPr>
            <p:nvPr/>
          </p:nvSpPr>
          <p:spPr bwMode="auto">
            <a:xfrm>
              <a:off x="7086600" y="29718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14"/>
            <p:cNvSpPr>
              <a:spLocks noChangeShapeType="1"/>
            </p:cNvSpPr>
            <p:nvPr/>
          </p:nvSpPr>
          <p:spPr bwMode="auto">
            <a:xfrm>
              <a:off x="7086600" y="30480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15"/>
            <p:cNvSpPr>
              <a:spLocks noChangeShapeType="1"/>
            </p:cNvSpPr>
            <p:nvPr/>
          </p:nvSpPr>
          <p:spPr bwMode="auto">
            <a:xfrm>
              <a:off x="7086600" y="31242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16"/>
            <p:cNvSpPr>
              <a:spLocks noChangeShapeType="1"/>
            </p:cNvSpPr>
            <p:nvPr/>
          </p:nvSpPr>
          <p:spPr bwMode="auto">
            <a:xfrm>
              <a:off x="7086600" y="32004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17"/>
            <p:cNvSpPr>
              <a:spLocks noChangeShapeType="1"/>
            </p:cNvSpPr>
            <p:nvPr/>
          </p:nvSpPr>
          <p:spPr bwMode="auto">
            <a:xfrm>
              <a:off x="7086600" y="32766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18"/>
            <p:cNvSpPr>
              <a:spLocks noChangeShapeType="1"/>
            </p:cNvSpPr>
            <p:nvPr/>
          </p:nvSpPr>
          <p:spPr bwMode="auto">
            <a:xfrm>
              <a:off x="7086600" y="33528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Rectangle 19"/>
            <p:cNvSpPr>
              <a:spLocks noChangeArrowheads="1"/>
            </p:cNvSpPr>
            <p:nvPr/>
          </p:nvSpPr>
          <p:spPr bwMode="auto">
            <a:xfrm>
              <a:off x="6172200" y="3505200"/>
              <a:ext cx="914400" cy="5334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600">
                  <a:latin typeface="Times New Roman" pitchFamily="18" charset="0"/>
                </a:rPr>
                <a:t>ADC</a:t>
              </a:r>
            </a:p>
          </p:txBody>
        </p:sp>
        <p:sp>
          <p:nvSpPr>
            <p:cNvPr id="192" name="Line 20"/>
            <p:cNvSpPr>
              <a:spLocks noChangeShapeType="1"/>
            </p:cNvSpPr>
            <p:nvPr/>
          </p:nvSpPr>
          <p:spPr bwMode="auto">
            <a:xfrm>
              <a:off x="5791200" y="37338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21"/>
            <p:cNvSpPr>
              <a:spLocks noChangeShapeType="1"/>
            </p:cNvSpPr>
            <p:nvPr/>
          </p:nvSpPr>
          <p:spPr bwMode="auto">
            <a:xfrm>
              <a:off x="7086600" y="35814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22"/>
            <p:cNvSpPr>
              <a:spLocks noChangeShapeType="1"/>
            </p:cNvSpPr>
            <p:nvPr/>
          </p:nvSpPr>
          <p:spPr bwMode="auto">
            <a:xfrm>
              <a:off x="7086600" y="36576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23"/>
            <p:cNvSpPr>
              <a:spLocks noChangeShapeType="1"/>
            </p:cNvSpPr>
            <p:nvPr/>
          </p:nvSpPr>
          <p:spPr bwMode="auto">
            <a:xfrm>
              <a:off x="7086600" y="37338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24"/>
            <p:cNvSpPr>
              <a:spLocks noChangeShapeType="1"/>
            </p:cNvSpPr>
            <p:nvPr/>
          </p:nvSpPr>
          <p:spPr bwMode="auto">
            <a:xfrm>
              <a:off x="7086600" y="38100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25"/>
            <p:cNvSpPr>
              <a:spLocks noChangeShapeType="1"/>
            </p:cNvSpPr>
            <p:nvPr/>
          </p:nvSpPr>
          <p:spPr bwMode="auto">
            <a:xfrm>
              <a:off x="7086600" y="38862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26"/>
            <p:cNvSpPr>
              <a:spLocks noChangeShapeType="1"/>
            </p:cNvSpPr>
            <p:nvPr/>
          </p:nvSpPr>
          <p:spPr bwMode="auto">
            <a:xfrm>
              <a:off x="7086600" y="39624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Rectangle 27"/>
            <p:cNvSpPr>
              <a:spLocks noChangeArrowheads="1"/>
            </p:cNvSpPr>
            <p:nvPr/>
          </p:nvSpPr>
          <p:spPr bwMode="auto">
            <a:xfrm>
              <a:off x="6172200" y="4114800"/>
              <a:ext cx="914400" cy="5334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600">
                  <a:latin typeface="Times New Roman" pitchFamily="18" charset="0"/>
                </a:rPr>
                <a:t>ADC</a:t>
              </a:r>
            </a:p>
          </p:txBody>
        </p:sp>
        <p:sp>
          <p:nvSpPr>
            <p:cNvPr id="200" name="Line 28"/>
            <p:cNvSpPr>
              <a:spLocks noChangeShapeType="1"/>
            </p:cNvSpPr>
            <p:nvPr/>
          </p:nvSpPr>
          <p:spPr bwMode="auto">
            <a:xfrm>
              <a:off x="5791200" y="43434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29"/>
            <p:cNvSpPr>
              <a:spLocks noChangeShapeType="1"/>
            </p:cNvSpPr>
            <p:nvPr/>
          </p:nvSpPr>
          <p:spPr bwMode="auto">
            <a:xfrm>
              <a:off x="7086600" y="41910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30"/>
            <p:cNvSpPr>
              <a:spLocks noChangeShapeType="1"/>
            </p:cNvSpPr>
            <p:nvPr/>
          </p:nvSpPr>
          <p:spPr bwMode="auto">
            <a:xfrm>
              <a:off x="7086600" y="42672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31"/>
            <p:cNvSpPr>
              <a:spLocks noChangeShapeType="1"/>
            </p:cNvSpPr>
            <p:nvPr/>
          </p:nvSpPr>
          <p:spPr bwMode="auto">
            <a:xfrm>
              <a:off x="7086600" y="43434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32"/>
            <p:cNvSpPr>
              <a:spLocks noChangeShapeType="1"/>
            </p:cNvSpPr>
            <p:nvPr/>
          </p:nvSpPr>
          <p:spPr bwMode="auto">
            <a:xfrm>
              <a:off x="7086600" y="44196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33"/>
            <p:cNvSpPr>
              <a:spLocks noChangeShapeType="1"/>
            </p:cNvSpPr>
            <p:nvPr/>
          </p:nvSpPr>
          <p:spPr bwMode="auto">
            <a:xfrm>
              <a:off x="7086600" y="44958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34"/>
            <p:cNvSpPr>
              <a:spLocks noChangeShapeType="1"/>
            </p:cNvSpPr>
            <p:nvPr/>
          </p:nvSpPr>
          <p:spPr bwMode="auto">
            <a:xfrm>
              <a:off x="7086600" y="45720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Rectangle 35"/>
            <p:cNvSpPr>
              <a:spLocks noChangeArrowheads="1"/>
            </p:cNvSpPr>
            <p:nvPr/>
          </p:nvSpPr>
          <p:spPr bwMode="auto">
            <a:xfrm>
              <a:off x="6172200" y="4724400"/>
              <a:ext cx="914400" cy="5334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600">
                  <a:latin typeface="Times New Roman" pitchFamily="18" charset="0"/>
                </a:rPr>
                <a:t>ADC</a:t>
              </a:r>
            </a:p>
          </p:txBody>
        </p:sp>
        <p:sp>
          <p:nvSpPr>
            <p:cNvPr id="208" name="Line 36"/>
            <p:cNvSpPr>
              <a:spLocks noChangeShapeType="1"/>
            </p:cNvSpPr>
            <p:nvPr/>
          </p:nvSpPr>
          <p:spPr bwMode="auto">
            <a:xfrm>
              <a:off x="5791200" y="49530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37"/>
            <p:cNvSpPr>
              <a:spLocks noChangeShapeType="1"/>
            </p:cNvSpPr>
            <p:nvPr/>
          </p:nvSpPr>
          <p:spPr bwMode="auto">
            <a:xfrm>
              <a:off x="7086600" y="48006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38"/>
            <p:cNvSpPr>
              <a:spLocks noChangeShapeType="1"/>
            </p:cNvSpPr>
            <p:nvPr/>
          </p:nvSpPr>
          <p:spPr bwMode="auto">
            <a:xfrm>
              <a:off x="7086600" y="48768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39"/>
            <p:cNvSpPr>
              <a:spLocks noChangeShapeType="1"/>
            </p:cNvSpPr>
            <p:nvPr/>
          </p:nvSpPr>
          <p:spPr bwMode="auto">
            <a:xfrm>
              <a:off x="7086600" y="49530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40"/>
            <p:cNvSpPr>
              <a:spLocks noChangeShapeType="1"/>
            </p:cNvSpPr>
            <p:nvPr/>
          </p:nvSpPr>
          <p:spPr bwMode="auto">
            <a:xfrm>
              <a:off x="7086600" y="50292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41"/>
            <p:cNvSpPr>
              <a:spLocks noChangeShapeType="1"/>
            </p:cNvSpPr>
            <p:nvPr/>
          </p:nvSpPr>
          <p:spPr bwMode="auto">
            <a:xfrm>
              <a:off x="7086600" y="51054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42"/>
            <p:cNvSpPr>
              <a:spLocks noChangeShapeType="1"/>
            </p:cNvSpPr>
            <p:nvPr/>
          </p:nvSpPr>
          <p:spPr bwMode="auto">
            <a:xfrm>
              <a:off x="7086600" y="51816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Rectangle 112"/>
            <p:cNvSpPr>
              <a:spLocks noChangeArrowheads="1"/>
            </p:cNvSpPr>
            <p:nvPr/>
          </p:nvSpPr>
          <p:spPr bwMode="auto">
            <a:xfrm>
              <a:off x="7467600" y="2743200"/>
              <a:ext cx="1066800" cy="2667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/>
            <a:lstStyle/>
            <a:p>
              <a:pPr algn="ctr"/>
              <a:r>
                <a:rPr lang="en-US" altLang="en-US" sz="1600">
                  <a:latin typeface="Times New Roman" pitchFamily="18" charset="0"/>
                </a:rPr>
                <a:t>FPGA</a:t>
              </a:r>
            </a:p>
          </p:txBody>
        </p:sp>
        <p:sp>
          <p:nvSpPr>
            <p:cNvPr id="216" name="Line 113"/>
            <p:cNvSpPr>
              <a:spLocks noChangeShapeType="1"/>
            </p:cNvSpPr>
            <p:nvPr/>
          </p:nvSpPr>
          <p:spPr bwMode="auto">
            <a:xfrm>
              <a:off x="4648200" y="31242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114"/>
            <p:cNvSpPr>
              <a:spLocks noChangeShapeType="1"/>
            </p:cNvSpPr>
            <p:nvPr/>
          </p:nvSpPr>
          <p:spPr bwMode="auto">
            <a:xfrm>
              <a:off x="4648200" y="37338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115"/>
            <p:cNvSpPr>
              <a:spLocks noChangeShapeType="1"/>
            </p:cNvSpPr>
            <p:nvPr/>
          </p:nvSpPr>
          <p:spPr bwMode="auto">
            <a:xfrm>
              <a:off x="4648200" y="43434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116"/>
            <p:cNvSpPr>
              <a:spLocks noChangeShapeType="1"/>
            </p:cNvSpPr>
            <p:nvPr/>
          </p:nvSpPr>
          <p:spPr bwMode="auto">
            <a:xfrm>
              <a:off x="4648200" y="49530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8" name="Freeform 227"/>
          <p:cNvSpPr/>
          <p:nvPr/>
        </p:nvSpPr>
        <p:spPr>
          <a:xfrm>
            <a:off x="457200" y="2057400"/>
            <a:ext cx="2667000" cy="332306"/>
          </a:xfrm>
          <a:custGeom>
            <a:avLst/>
            <a:gdLst>
              <a:gd name="connsiteX0" fmla="*/ 0 w 2262187"/>
              <a:gd name="connsiteY0" fmla="*/ 22201 h 332306"/>
              <a:gd name="connsiteX1" fmla="*/ 85725 w 2262187"/>
              <a:gd name="connsiteY1" fmla="*/ 60301 h 332306"/>
              <a:gd name="connsiteX2" fmla="*/ 233362 w 2262187"/>
              <a:gd name="connsiteY2" fmla="*/ 331764 h 332306"/>
              <a:gd name="connsiteX3" fmla="*/ 752475 w 2262187"/>
              <a:gd name="connsiteY3" fmla="*/ 126976 h 332306"/>
              <a:gd name="connsiteX4" fmla="*/ 1176337 w 2262187"/>
              <a:gd name="connsiteY4" fmla="*/ 12676 h 332306"/>
              <a:gd name="connsiteX5" fmla="*/ 2262187 w 2262187"/>
              <a:gd name="connsiteY5" fmla="*/ 7914 h 332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2187" h="332306">
                <a:moveTo>
                  <a:pt x="0" y="22201"/>
                </a:moveTo>
                <a:cubicBezTo>
                  <a:pt x="23415" y="15454"/>
                  <a:pt x="46831" y="8707"/>
                  <a:pt x="85725" y="60301"/>
                </a:cubicBezTo>
                <a:cubicBezTo>
                  <a:pt x="124619" y="111895"/>
                  <a:pt x="122237" y="320652"/>
                  <a:pt x="233362" y="331764"/>
                </a:cubicBezTo>
                <a:cubicBezTo>
                  <a:pt x="344487" y="342877"/>
                  <a:pt x="595313" y="180157"/>
                  <a:pt x="752475" y="126976"/>
                </a:cubicBezTo>
                <a:cubicBezTo>
                  <a:pt x="909638" y="73795"/>
                  <a:pt x="924718" y="32520"/>
                  <a:pt x="1176337" y="12676"/>
                </a:cubicBezTo>
                <a:cubicBezTo>
                  <a:pt x="1427956" y="-7168"/>
                  <a:pt x="1845071" y="373"/>
                  <a:pt x="2262187" y="7914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 flipV="1">
            <a:off x="4303820" y="1857375"/>
            <a:ext cx="344380" cy="590550"/>
            <a:chOff x="2170220" y="1857375"/>
            <a:chExt cx="344380" cy="590550"/>
          </a:xfrm>
        </p:grpSpPr>
        <p:sp>
          <p:nvSpPr>
            <p:cNvPr id="9" name="Freeform 8"/>
            <p:cNvSpPr/>
            <p:nvPr/>
          </p:nvSpPr>
          <p:spPr>
            <a:xfrm>
              <a:off x="2170220" y="1857375"/>
              <a:ext cx="126214" cy="542925"/>
            </a:xfrm>
            <a:custGeom>
              <a:avLst/>
              <a:gdLst>
                <a:gd name="connsiteX0" fmla="*/ 68155 w 126214"/>
                <a:gd name="connsiteY0" fmla="*/ 542925 h 542925"/>
                <a:gd name="connsiteX1" fmla="*/ 1480 w 126214"/>
                <a:gd name="connsiteY1" fmla="*/ 381000 h 542925"/>
                <a:gd name="connsiteX2" fmla="*/ 125305 w 126214"/>
                <a:gd name="connsiteY2" fmla="*/ 295275 h 542925"/>
                <a:gd name="connsiteX3" fmla="*/ 58630 w 126214"/>
                <a:gd name="connsiteY3" fmla="*/ 114300 h 542925"/>
                <a:gd name="connsiteX4" fmla="*/ 77680 w 126214"/>
                <a:gd name="connsiteY4" fmla="*/ 0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214" h="542925">
                  <a:moveTo>
                    <a:pt x="68155" y="542925"/>
                  </a:moveTo>
                  <a:cubicBezTo>
                    <a:pt x="30055" y="482600"/>
                    <a:pt x="-8045" y="422275"/>
                    <a:pt x="1480" y="381000"/>
                  </a:cubicBezTo>
                  <a:cubicBezTo>
                    <a:pt x="11005" y="339725"/>
                    <a:pt x="115780" y="339725"/>
                    <a:pt x="125305" y="295275"/>
                  </a:cubicBezTo>
                  <a:cubicBezTo>
                    <a:pt x="134830" y="250825"/>
                    <a:pt x="66567" y="163512"/>
                    <a:pt x="58630" y="114300"/>
                  </a:cubicBezTo>
                  <a:cubicBezTo>
                    <a:pt x="50693" y="65088"/>
                    <a:pt x="64186" y="32544"/>
                    <a:pt x="77680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2286000" y="1895475"/>
              <a:ext cx="126214" cy="542925"/>
            </a:xfrm>
            <a:custGeom>
              <a:avLst/>
              <a:gdLst>
                <a:gd name="connsiteX0" fmla="*/ 68155 w 126214"/>
                <a:gd name="connsiteY0" fmla="*/ 542925 h 542925"/>
                <a:gd name="connsiteX1" fmla="*/ 1480 w 126214"/>
                <a:gd name="connsiteY1" fmla="*/ 381000 h 542925"/>
                <a:gd name="connsiteX2" fmla="*/ 125305 w 126214"/>
                <a:gd name="connsiteY2" fmla="*/ 295275 h 542925"/>
                <a:gd name="connsiteX3" fmla="*/ 58630 w 126214"/>
                <a:gd name="connsiteY3" fmla="*/ 114300 h 542925"/>
                <a:gd name="connsiteX4" fmla="*/ 77680 w 126214"/>
                <a:gd name="connsiteY4" fmla="*/ 0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214" h="542925">
                  <a:moveTo>
                    <a:pt x="68155" y="542925"/>
                  </a:moveTo>
                  <a:cubicBezTo>
                    <a:pt x="30055" y="482600"/>
                    <a:pt x="-8045" y="422275"/>
                    <a:pt x="1480" y="381000"/>
                  </a:cubicBezTo>
                  <a:cubicBezTo>
                    <a:pt x="11005" y="339725"/>
                    <a:pt x="115780" y="339725"/>
                    <a:pt x="125305" y="295275"/>
                  </a:cubicBezTo>
                  <a:cubicBezTo>
                    <a:pt x="134830" y="250825"/>
                    <a:pt x="66567" y="163512"/>
                    <a:pt x="58630" y="114300"/>
                  </a:cubicBezTo>
                  <a:cubicBezTo>
                    <a:pt x="50693" y="65088"/>
                    <a:pt x="64186" y="32544"/>
                    <a:pt x="77680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2388386" y="1905000"/>
              <a:ext cx="126214" cy="542925"/>
            </a:xfrm>
            <a:custGeom>
              <a:avLst/>
              <a:gdLst>
                <a:gd name="connsiteX0" fmla="*/ 68155 w 126214"/>
                <a:gd name="connsiteY0" fmla="*/ 542925 h 542925"/>
                <a:gd name="connsiteX1" fmla="*/ 1480 w 126214"/>
                <a:gd name="connsiteY1" fmla="*/ 381000 h 542925"/>
                <a:gd name="connsiteX2" fmla="*/ 125305 w 126214"/>
                <a:gd name="connsiteY2" fmla="*/ 295275 h 542925"/>
                <a:gd name="connsiteX3" fmla="*/ 58630 w 126214"/>
                <a:gd name="connsiteY3" fmla="*/ 114300 h 542925"/>
                <a:gd name="connsiteX4" fmla="*/ 77680 w 126214"/>
                <a:gd name="connsiteY4" fmla="*/ 0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214" h="542925">
                  <a:moveTo>
                    <a:pt x="68155" y="542925"/>
                  </a:moveTo>
                  <a:cubicBezTo>
                    <a:pt x="30055" y="482600"/>
                    <a:pt x="-8045" y="422275"/>
                    <a:pt x="1480" y="381000"/>
                  </a:cubicBezTo>
                  <a:cubicBezTo>
                    <a:pt x="11005" y="339725"/>
                    <a:pt x="115780" y="339725"/>
                    <a:pt x="125305" y="295275"/>
                  </a:cubicBezTo>
                  <a:cubicBezTo>
                    <a:pt x="134830" y="250825"/>
                    <a:pt x="66567" y="163512"/>
                    <a:pt x="58630" y="114300"/>
                  </a:cubicBezTo>
                  <a:cubicBezTo>
                    <a:pt x="50693" y="65088"/>
                    <a:pt x="64186" y="32544"/>
                    <a:pt x="77680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7883053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2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2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2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2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2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2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2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384" grpId="0" uiExpand="1" build="p"/>
    </p:bld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7481</TotalTime>
  <Words>3783</Words>
  <Application>Microsoft Macintosh PowerPoint</Application>
  <PresentationFormat>On-screen Show (4:3)</PresentationFormat>
  <Paragraphs>967</Paragraphs>
  <Slides>65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5" baseType="lpstr">
      <vt:lpstr>Calibri</vt:lpstr>
      <vt:lpstr>Cambria</vt:lpstr>
      <vt:lpstr>Garamond</vt:lpstr>
      <vt:lpstr>ＭＳ Ｐゴシック</vt:lpstr>
      <vt:lpstr>Songti TC</vt:lpstr>
      <vt:lpstr>Symbol</vt:lpstr>
      <vt:lpstr>Times New Roman</vt:lpstr>
      <vt:lpstr>Wingdings</vt:lpstr>
      <vt:lpstr>Arial</vt:lpstr>
      <vt:lpstr>Edge</vt:lpstr>
      <vt:lpstr>巧用 FPGA</vt:lpstr>
      <vt:lpstr>FPGA Applications:</vt:lpstr>
      <vt:lpstr>Threshold of FPGA Application</vt:lpstr>
      <vt:lpstr>Performance Degrading in CPU/GPU, ASIC &amp; FPGA</vt:lpstr>
      <vt:lpstr>Soyuz vs iPhone</vt:lpstr>
      <vt:lpstr>Considering for a Good FPGA Design:</vt:lpstr>
      <vt:lpstr>An FPGA Application Liquid Argon</vt:lpstr>
      <vt:lpstr>Block Diagram</vt:lpstr>
      <vt:lpstr>Digitization of Analog Waveforms</vt:lpstr>
      <vt:lpstr>ADC Using FPGA</vt:lpstr>
      <vt:lpstr>Testing</vt:lpstr>
      <vt:lpstr>After Testing</vt:lpstr>
      <vt:lpstr>Raw Data</vt:lpstr>
      <vt:lpstr>Digitized Waveform</vt:lpstr>
      <vt:lpstr>Good Design Practice: Reduce Clock Frequency</vt:lpstr>
      <vt:lpstr>Running Counter at Lower Frequency</vt:lpstr>
      <vt:lpstr>Detail Structure and Timing Diagram</vt:lpstr>
      <vt:lpstr>Low-Power Design Practice: Clock Speed</vt:lpstr>
      <vt:lpstr>DDR2/3 Operating Frequencies</vt:lpstr>
      <vt:lpstr>Good Design Practice: Data Compression</vt:lpstr>
      <vt:lpstr>Raw PMT Hits</vt:lpstr>
      <vt:lpstr>Slow Variation of Raw Data</vt:lpstr>
      <vt:lpstr>The Huffman Coding</vt:lpstr>
      <vt:lpstr>The Huffman Coding Block @ 1G samples/s</vt:lpstr>
      <vt:lpstr>Raw Hits, 1M Samples</vt:lpstr>
      <vt:lpstr>The Lossless Compression with Huffman Coding</vt:lpstr>
      <vt:lpstr>Dynamic Decimation + Huffman Coding</vt:lpstr>
      <vt:lpstr>Application</vt:lpstr>
      <vt:lpstr>Good Architecture: Single Cable Support Digitizer</vt:lpstr>
      <vt:lpstr>One Cable per Digitizer</vt:lpstr>
      <vt:lpstr>Interconnections of a Real Application</vt:lpstr>
      <vt:lpstr>Sending Command In the Clock Line</vt:lpstr>
      <vt:lpstr>The Clock-Command Combined Carrier Coding (C5) </vt:lpstr>
      <vt:lpstr>Transceivers in Powerful FPGA</vt:lpstr>
      <vt:lpstr>Data with Clock or Clock with Data? </vt:lpstr>
      <vt:lpstr>Extra Reliability: Common Timing Reference</vt:lpstr>
      <vt:lpstr>Sending Timing Reference Across Modules</vt:lpstr>
      <vt:lpstr>Adding another TDC Channel in Digitizer</vt:lpstr>
      <vt:lpstr>The Mean Times of All Channels</vt:lpstr>
      <vt:lpstr>Is this a good design? Clock Domain Transfer</vt:lpstr>
      <vt:lpstr>A Design Seen</vt:lpstr>
      <vt:lpstr>Fast Clock to Slow Clock</vt:lpstr>
      <vt:lpstr>Is this a good design? Timing Uncertainty Confinement</vt:lpstr>
      <vt:lpstr>Pipeline in FPGA</vt:lpstr>
      <vt:lpstr>A Common Implementation of ADC</vt:lpstr>
      <vt:lpstr>An Improvement</vt:lpstr>
      <vt:lpstr>Doubling Digitizing Resolution</vt:lpstr>
      <vt:lpstr>Unnecessary Challenges</vt:lpstr>
      <vt:lpstr>Historical Implementation in ASIC TDC</vt:lpstr>
      <vt:lpstr>A Better Implementation</vt:lpstr>
      <vt:lpstr>Summary</vt:lpstr>
      <vt:lpstr>The End</vt:lpstr>
      <vt:lpstr>Coarse Time Counter</vt:lpstr>
      <vt:lpstr>Improvement: Cable Delay Monitoring</vt:lpstr>
      <vt:lpstr>Cable Delay Variation</vt:lpstr>
      <vt:lpstr>Cable Delay Variation Due to Temperature</vt:lpstr>
      <vt:lpstr>Signal Reflection in an Open Cable</vt:lpstr>
      <vt:lpstr>The CAKE Clocking: (Cable Automatic sKew Elimination)</vt:lpstr>
      <vt:lpstr>The CAKE Clocking Waveforms</vt:lpstr>
      <vt:lpstr>Test Results</vt:lpstr>
      <vt:lpstr>Improvement: Sending Clock to Several Modules</vt:lpstr>
      <vt:lpstr>Clock Fan-Out: A Lot of Cables</vt:lpstr>
      <vt:lpstr>Multi-drop Clocking Scheme Using T Connectors</vt:lpstr>
      <vt:lpstr>The Trapezoidal Clocking in a Nut Shell</vt:lpstr>
      <vt:lpstr>The Trapezoidal Clocking</vt:lpstr>
    </vt:vector>
  </TitlesOfParts>
  <Company>Fermi Lab - Particle Physics Division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jywu168</dc:creator>
  <cp:lastModifiedBy>Jin-Yuan Wu</cp:lastModifiedBy>
  <cp:revision>467</cp:revision>
  <dcterms:created xsi:type="dcterms:W3CDTF">2010-03-17T01:23:46Z</dcterms:created>
  <dcterms:modified xsi:type="dcterms:W3CDTF">2017-10-10T03:22:48Z</dcterms:modified>
</cp:coreProperties>
</file>