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88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71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79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21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51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307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43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73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06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72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65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3CCAD-6671-4E7F-8BC6-19FE096126D5}" type="datetimeFigureOut">
              <a:rPr lang="zh-CN" altLang="en-US" smtClean="0"/>
              <a:t>2017/12/24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2F682-96D6-4DFF-8791-C7F794A88B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43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840352"/>
            <a:ext cx="9144000" cy="2387600"/>
          </a:xfrm>
        </p:spPr>
        <p:txBody>
          <a:bodyPr/>
          <a:lstStyle/>
          <a:p>
            <a:r>
              <a:rPr lang="en-US" altLang="zh-CN" b="1" dirty="0" smtClean="0"/>
              <a:t>Closing Announcement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en-US" altLang="zh-CN" sz="3600" b="1" dirty="0" smtClean="0"/>
              <a:t>Shan Jin</a:t>
            </a:r>
          </a:p>
          <a:p>
            <a:r>
              <a:rPr lang="en-US" altLang="zh-CN" sz="3600" b="1" dirty="0" smtClean="0"/>
              <a:t>Nanjing University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2338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+mn-lt"/>
              </a:rPr>
              <a:t>A few remarks</a:t>
            </a:r>
            <a:endParaRPr lang="zh-CN" altLang="en-US" b="1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790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3200" b="1" dirty="0" smtClean="0"/>
              <a:t>Chinese Teams of ATLAS/CMS/</a:t>
            </a:r>
            <a:r>
              <a:rPr lang="en-US" altLang="zh-CN" sz="3200" b="1" dirty="0" err="1" smtClean="0"/>
              <a:t>LHCb</a:t>
            </a:r>
            <a:r>
              <a:rPr lang="en-US" altLang="zh-CN" sz="3200" b="1" dirty="0" smtClean="0"/>
              <a:t>/ALICE significantly expanded during past years.</a:t>
            </a:r>
          </a:p>
          <a:p>
            <a:pPr>
              <a:spcBef>
                <a:spcPts val="1800"/>
              </a:spcBef>
            </a:pPr>
            <a:r>
              <a:rPr lang="en-US" altLang="zh-CN" sz="3200" b="1" dirty="0" smtClean="0"/>
              <a:t>A lot of significant achievements! </a:t>
            </a:r>
          </a:p>
          <a:p>
            <a:pPr>
              <a:spcBef>
                <a:spcPts val="1800"/>
              </a:spcBef>
            </a:pPr>
            <a:r>
              <a:rPr lang="en-US" altLang="zh-CN" sz="3200" b="1" dirty="0" smtClean="0"/>
              <a:t>Visibility significantly enhanced</a:t>
            </a:r>
          </a:p>
          <a:p>
            <a:pPr>
              <a:spcBef>
                <a:spcPts val="1800"/>
              </a:spcBef>
            </a:pPr>
            <a:r>
              <a:rPr lang="en-US" altLang="zh-CN" sz="3200" b="1" dirty="0" smtClean="0">
                <a:solidFill>
                  <a:srgbClr val="0000FF"/>
                </a:solidFill>
              </a:rPr>
              <a:t>Funding support also significantly increased… but not enough!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sz="4000" b="1" dirty="0" smtClean="0">
                <a:solidFill>
                  <a:srgbClr val="C00000"/>
                </a:solidFill>
              </a:rPr>
              <a:t>Let’s continuously support each other!</a:t>
            </a:r>
            <a:endParaRPr lang="en-US" altLang="zh-CN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8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+mn-lt"/>
              </a:rPr>
              <a:t>Future CLHCP </a:t>
            </a:r>
            <a:r>
              <a:rPr lang="en-US" altLang="zh-CN" b="1" dirty="0" smtClean="0">
                <a:latin typeface="+mn-lt"/>
              </a:rPr>
              <a:t>Organization</a:t>
            </a:r>
            <a:endParaRPr lang="zh-CN" altLang="en-US" b="1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Advisory Committee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 marL="457200" lvl="1" indent="0">
              <a:lnSpc>
                <a:spcPts val="3200"/>
              </a:lnSpc>
              <a:buNone/>
            </a:pPr>
            <a:r>
              <a:rPr lang="en-US" altLang="zh-CN" b="1" dirty="0" err="1" smtClean="0">
                <a:solidFill>
                  <a:srgbClr val="0000FF"/>
                </a:solidFill>
              </a:rPr>
              <a:t>Guoming</a:t>
            </a:r>
            <a:r>
              <a:rPr lang="en-US" altLang="zh-CN" b="1" dirty="0" smtClean="0">
                <a:solidFill>
                  <a:srgbClr val="0000FF"/>
                </a:solidFill>
              </a:rPr>
              <a:t> Chen,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Hesheng</a:t>
            </a:r>
            <a:r>
              <a:rPr lang="en-US" altLang="zh-CN" b="1" dirty="0" smtClean="0">
                <a:solidFill>
                  <a:srgbClr val="0000FF"/>
                </a:solidFill>
              </a:rPr>
              <a:t> Chen, Joao Costa,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Yuanning</a:t>
            </a:r>
            <a:r>
              <a:rPr lang="en-US" altLang="zh-CN" b="1" dirty="0" smtClean="0">
                <a:solidFill>
                  <a:srgbClr val="0000FF"/>
                </a:solidFill>
              </a:rPr>
              <a:t> Gao, Shan Jin,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Yugang</a:t>
            </a:r>
            <a:r>
              <a:rPr lang="en-US" altLang="zh-CN" b="1" dirty="0" smtClean="0">
                <a:solidFill>
                  <a:srgbClr val="0000FF"/>
                </a:solidFill>
              </a:rPr>
              <a:t> Ma,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Yajun</a:t>
            </a:r>
            <a:r>
              <a:rPr lang="en-US" altLang="zh-CN" b="1" dirty="0" smtClean="0">
                <a:solidFill>
                  <a:srgbClr val="0000FF"/>
                </a:solidFill>
              </a:rPr>
              <a:t> Mao,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Xinchou</a:t>
            </a:r>
            <a:r>
              <a:rPr lang="en-US" altLang="zh-CN" b="1" dirty="0" smtClean="0">
                <a:solidFill>
                  <a:srgbClr val="0000FF"/>
                </a:solidFill>
              </a:rPr>
              <a:t> Lou,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Minxin</a:t>
            </a:r>
            <a:r>
              <a:rPr lang="en-US" altLang="zh-CN" b="1" dirty="0" smtClean="0">
                <a:solidFill>
                  <a:srgbClr val="0000FF"/>
                </a:solidFill>
              </a:rPr>
              <a:t> Luo,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Xinnian</a:t>
            </a:r>
            <a:r>
              <a:rPr lang="en-US" altLang="zh-CN" b="1" dirty="0" smtClean="0">
                <a:solidFill>
                  <a:srgbClr val="0000FF"/>
                </a:solidFill>
              </a:rPr>
              <a:t> Wang,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Yifang</a:t>
            </a:r>
            <a:r>
              <a:rPr lang="en-US" altLang="zh-CN" b="1" dirty="0" smtClean="0">
                <a:solidFill>
                  <a:srgbClr val="0000FF"/>
                </a:solidFill>
              </a:rPr>
              <a:t> Wang,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Yueliang</a:t>
            </a:r>
            <a:r>
              <a:rPr lang="en-US" altLang="zh-CN" b="1" dirty="0" smtClean="0">
                <a:solidFill>
                  <a:srgbClr val="0000FF"/>
                </a:solidFill>
              </a:rPr>
              <a:t> Wu,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Zhaoxi</a:t>
            </a:r>
            <a:r>
              <a:rPr lang="en-US" altLang="zh-CN" b="1" dirty="0" smtClean="0">
                <a:solidFill>
                  <a:srgbClr val="0000FF"/>
                </a:solidFill>
              </a:rPr>
              <a:t> Zhang,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Guangda</a:t>
            </a:r>
            <a:r>
              <a:rPr lang="en-US" altLang="zh-CN" b="1" dirty="0" smtClean="0">
                <a:solidFill>
                  <a:srgbClr val="0000FF"/>
                </a:solidFill>
              </a:rPr>
              <a:t> Zhao,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Zhengguo</a:t>
            </a:r>
            <a:r>
              <a:rPr lang="en-US" altLang="zh-CN" b="1" dirty="0" smtClean="0">
                <a:solidFill>
                  <a:srgbClr val="0000FF"/>
                </a:solidFill>
              </a:rPr>
              <a:t> Zhao,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Daicui</a:t>
            </a:r>
            <a:r>
              <a:rPr lang="en-US" altLang="zh-CN" b="1" dirty="0" smtClean="0">
                <a:solidFill>
                  <a:srgbClr val="0000FF"/>
                </a:solidFill>
              </a:rPr>
              <a:t> Zhou,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Pengfei</a:t>
            </a:r>
            <a:r>
              <a:rPr lang="en-US" altLang="zh-CN" b="1" dirty="0" smtClean="0">
                <a:solidFill>
                  <a:srgbClr val="0000FF"/>
                </a:solidFill>
              </a:rPr>
              <a:t> Zhuang</a:t>
            </a:r>
          </a:p>
          <a:p>
            <a:pPr marL="457200" lvl="1" indent="0">
              <a:buNone/>
            </a:pPr>
            <a:endParaRPr lang="en-US" altLang="zh-CN" b="1" dirty="0">
              <a:solidFill>
                <a:srgbClr val="0000FF"/>
              </a:solidFill>
            </a:endParaRPr>
          </a:p>
          <a:p>
            <a:r>
              <a:rPr lang="en-US" altLang="zh-CN" b="1" dirty="0" smtClean="0"/>
              <a:t>Program Committee</a:t>
            </a:r>
          </a:p>
          <a:p>
            <a:pPr marL="457200" lvl="1" indent="0">
              <a:buNone/>
            </a:pPr>
            <a:r>
              <a:rPr lang="en-US" altLang="zh-CN" b="1" dirty="0" smtClean="0">
                <a:solidFill>
                  <a:srgbClr val="0000FF"/>
                </a:solidFill>
              </a:rPr>
              <a:t>Theory Chair: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Qinghong</a:t>
            </a:r>
            <a:r>
              <a:rPr lang="en-US" altLang="zh-CN" b="1" dirty="0" smtClean="0">
                <a:solidFill>
                  <a:srgbClr val="0000FF"/>
                </a:solidFill>
              </a:rPr>
              <a:t> Cao,  Experiment Chair: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Haijun</a:t>
            </a:r>
            <a:r>
              <a:rPr lang="en-US" altLang="zh-CN" b="1" dirty="0" smtClean="0">
                <a:solidFill>
                  <a:srgbClr val="0000FF"/>
                </a:solidFill>
              </a:rPr>
              <a:t> Yang</a:t>
            </a:r>
          </a:p>
          <a:p>
            <a:pPr marL="457200" lvl="1" indent="0">
              <a:buNone/>
            </a:pPr>
            <a:r>
              <a:rPr lang="en-US" altLang="zh-CN" b="1" dirty="0" smtClean="0">
                <a:solidFill>
                  <a:srgbClr val="0000FF"/>
                </a:solidFill>
              </a:rPr>
              <a:t>Theory: 3</a:t>
            </a:r>
          </a:p>
          <a:p>
            <a:pPr marL="457200" lvl="1" indent="0">
              <a:buNone/>
            </a:pPr>
            <a:r>
              <a:rPr lang="en-US" altLang="zh-CN" b="1" dirty="0" smtClean="0">
                <a:solidFill>
                  <a:srgbClr val="0000FF"/>
                </a:solidFill>
              </a:rPr>
              <a:t>ATLAS: 4   CMS: 2  LHCb:2  ALICE:2   Upgrade:2</a:t>
            </a:r>
          </a:p>
        </p:txBody>
      </p:sp>
    </p:spTree>
    <p:extLst>
      <p:ext uri="{BB962C8B-B14F-4D97-AF65-F5344CB8AC3E}">
        <p14:creationId xmlns:p14="http://schemas.microsoft.com/office/powerpoint/2010/main" val="17447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+mn-lt"/>
              </a:rPr>
              <a:t>CLHCP2018</a:t>
            </a:r>
            <a:r>
              <a:rPr lang="zh-CN" altLang="en-US" b="1" dirty="0">
                <a:latin typeface="+mn-lt"/>
              </a:rPr>
              <a:t>，</a:t>
            </a:r>
            <a:r>
              <a:rPr lang="en-US" altLang="zh-CN" b="1" dirty="0">
                <a:latin typeface="+mn-lt"/>
              </a:rPr>
              <a:t>2019 </a:t>
            </a:r>
            <a:r>
              <a:rPr lang="en-US" altLang="zh-CN" b="1" dirty="0" smtClean="0">
                <a:latin typeface="+mn-lt"/>
              </a:rPr>
              <a:t>applications</a:t>
            </a:r>
            <a:endParaRPr lang="zh-CN" altLang="en-US" b="1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For CLHCP2018, please send your proposal (5 page slides) to the Advisory Committee (AC) by Spring Festival, 2018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For CLHCP2019, the </a:t>
            </a:r>
            <a:r>
              <a:rPr lang="en-US" altLang="zh-CN" sz="3200" b="1" dirty="0" smtClean="0"/>
              <a:t>applications </a:t>
            </a:r>
            <a:r>
              <a:rPr lang="en-US" altLang="zh-CN" sz="3200" b="1" dirty="0"/>
              <a:t>should be submitted to </a:t>
            </a:r>
            <a:r>
              <a:rPr lang="en-US" altLang="zh-CN" sz="3200" b="1" dirty="0" smtClean="0"/>
              <a:t>AC before CLHCP2018.</a:t>
            </a: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3062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587170" y="158223"/>
            <a:ext cx="9017660" cy="785813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defRPr sz="6700" b="1">
                <a:solidFill>
                  <a:srgbClr val="0433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 dirty="0"/>
              <a:t>Best poster presentations</a:t>
            </a:r>
          </a:p>
        </p:txBody>
      </p:sp>
      <p:sp>
        <p:nvSpPr>
          <p:cNvPr id="120" name="Shape 120"/>
          <p:cNvSpPr/>
          <p:nvPr/>
        </p:nvSpPr>
        <p:spPr>
          <a:xfrm>
            <a:off x="1713163" y="1157162"/>
            <a:ext cx="9079330" cy="601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b">
            <a:normAutofit fontScale="92500" lnSpcReduction="20000"/>
          </a:bodyPr>
          <a:lstStyle/>
          <a:p>
            <a:pPr defTabSz="321457">
              <a:lnSpc>
                <a:spcPct val="150000"/>
              </a:lnSpc>
              <a:defRPr sz="4000" b="1">
                <a:latin typeface="Arial"/>
                <a:ea typeface="Arial"/>
                <a:cs typeface="Arial"/>
                <a:sym typeface="Arial"/>
              </a:defRPr>
            </a:pPr>
            <a:r>
              <a:rPr sz="2812">
                <a:solidFill>
                  <a:srgbClr val="0433FF"/>
                </a:solidFill>
              </a:rPr>
              <a:t>13</a:t>
            </a:r>
            <a:r>
              <a:rPr sz="2812"/>
              <a:t> posters &amp; </a:t>
            </a:r>
            <a:r>
              <a:rPr sz="2812">
                <a:solidFill>
                  <a:srgbClr val="0433FF"/>
                </a:solidFill>
              </a:rPr>
              <a:t>48</a:t>
            </a:r>
            <a:r>
              <a:rPr sz="2812"/>
              <a:t> people voted in the poster session</a:t>
            </a:r>
          </a:p>
        </p:txBody>
      </p:sp>
      <p:sp>
        <p:nvSpPr>
          <p:cNvPr id="121" name="Shape 121"/>
          <p:cNvSpPr/>
          <p:nvPr/>
        </p:nvSpPr>
        <p:spPr>
          <a:xfrm>
            <a:off x="1970485" y="4800544"/>
            <a:ext cx="8564688" cy="1881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b">
            <a:normAutofit/>
          </a:bodyPr>
          <a:lstStyle/>
          <a:p>
            <a:pPr defTabSz="318242">
              <a:spcBef>
                <a:spcPts val="773"/>
              </a:spcBef>
              <a:defRPr sz="3959" b="1">
                <a:latin typeface="Arial"/>
                <a:ea typeface="Arial"/>
                <a:cs typeface="Arial"/>
                <a:sym typeface="Arial"/>
              </a:defRPr>
            </a:pPr>
            <a:r>
              <a:rPr sz="2784">
                <a:solidFill>
                  <a:srgbClr val="0433FF"/>
                </a:solidFill>
              </a:rPr>
              <a:t>SHI, Liaoshan</a:t>
            </a:r>
            <a:r>
              <a:rPr sz="2784"/>
              <a:t> (</a:t>
            </a:r>
            <a:r>
              <a:rPr sz="2784">
                <a:solidFill>
                  <a:srgbClr val="FF2600"/>
                </a:solidFill>
              </a:rPr>
              <a:t>12</a:t>
            </a:r>
            <a:r>
              <a:rPr sz="2784"/>
              <a:t> votes) </a:t>
            </a:r>
          </a:p>
          <a:p>
            <a:pPr defTabSz="318242">
              <a:spcBef>
                <a:spcPts val="773"/>
              </a:spcBef>
              <a:defRPr sz="3959" b="1">
                <a:latin typeface="Arial"/>
                <a:ea typeface="Arial"/>
                <a:cs typeface="Arial"/>
                <a:sym typeface="Arial"/>
              </a:defRPr>
            </a:pPr>
            <a:r>
              <a:rPr sz="2784"/>
              <a:t>Search for Higgs boson production via weak boson fusion in its association with a high-energy photon with ATLAS detector at sqrt(s)=13TeV</a:t>
            </a:r>
          </a:p>
        </p:txBody>
      </p:sp>
      <p:sp>
        <p:nvSpPr>
          <p:cNvPr id="122" name="Shape 122"/>
          <p:cNvSpPr/>
          <p:nvPr/>
        </p:nvSpPr>
        <p:spPr>
          <a:xfrm>
            <a:off x="1966787" y="1971368"/>
            <a:ext cx="8097691" cy="1060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b">
            <a:normAutofit/>
          </a:bodyPr>
          <a:lstStyle/>
          <a:p>
            <a:pPr defTabSz="321457">
              <a:spcBef>
                <a:spcPts val="844"/>
              </a:spcBef>
              <a:defRPr sz="4000" b="1">
                <a:latin typeface="Arial"/>
                <a:ea typeface="Arial"/>
                <a:cs typeface="Arial"/>
                <a:sym typeface="Arial"/>
              </a:defRPr>
            </a:pPr>
            <a:r>
              <a:rPr sz="2812">
                <a:solidFill>
                  <a:srgbClr val="0433FF"/>
                </a:solidFill>
              </a:rPr>
              <a:t>HU, Shuyang </a:t>
            </a:r>
            <a:r>
              <a:rPr sz="2812"/>
              <a:t>(</a:t>
            </a:r>
            <a:r>
              <a:rPr sz="2812">
                <a:solidFill>
                  <a:srgbClr val="FF2600"/>
                </a:solidFill>
              </a:rPr>
              <a:t>16</a:t>
            </a:r>
            <a:r>
              <a:rPr sz="2812"/>
              <a:t> votes)</a:t>
            </a:r>
            <a:endParaRPr sz="2812">
              <a:solidFill>
                <a:srgbClr val="0433FF"/>
              </a:solidFill>
            </a:endParaRPr>
          </a:p>
          <a:p>
            <a:pPr defTabSz="321457">
              <a:spcBef>
                <a:spcPts val="844"/>
              </a:spcBef>
              <a:defRPr sz="4000" b="1">
                <a:latin typeface="Arial"/>
                <a:ea typeface="Arial"/>
                <a:cs typeface="Arial"/>
                <a:sym typeface="Arial"/>
              </a:defRPr>
            </a:pPr>
            <a:r>
              <a:rPr sz="2812"/>
              <a:t>The combined ttH analysis at ATLAS</a:t>
            </a:r>
          </a:p>
        </p:txBody>
      </p:sp>
      <p:sp>
        <p:nvSpPr>
          <p:cNvPr id="123" name="Shape 123"/>
          <p:cNvSpPr/>
          <p:nvPr/>
        </p:nvSpPr>
        <p:spPr>
          <a:xfrm>
            <a:off x="1970484" y="3223896"/>
            <a:ext cx="8222708" cy="1428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b">
            <a:normAutofit lnSpcReduction="10000"/>
          </a:bodyPr>
          <a:lstStyle/>
          <a:p>
            <a:pPr defTabSz="321457">
              <a:spcBef>
                <a:spcPts val="844"/>
              </a:spcBef>
              <a:defRPr sz="4000" b="1">
                <a:latin typeface="Arial"/>
                <a:ea typeface="Arial"/>
                <a:cs typeface="Arial"/>
                <a:sym typeface="Arial"/>
              </a:defRPr>
            </a:pPr>
            <a:r>
              <a:rPr sz="2812">
                <a:solidFill>
                  <a:srgbClr val="0433FF"/>
                </a:solidFill>
              </a:rPr>
              <a:t>LI, Jing </a:t>
            </a:r>
            <a:r>
              <a:rPr sz="2812"/>
              <a:t>(</a:t>
            </a:r>
            <a:r>
              <a:rPr sz="2812">
                <a:solidFill>
                  <a:srgbClr val="FF2600"/>
                </a:solidFill>
              </a:rPr>
              <a:t>14</a:t>
            </a:r>
            <a:r>
              <a:rPr sz="2812"/>
              <a:t> votes)</a:t>
            </a:r>
            <a:endParaRPr sz="2812">
              <a:solidFill>
                <a:srgbClr val="0433FF"/>
              </a:solidFill>
            </a:endParaRPr>
          </a:p>
          <a:p>
            <a:pPr defTabSz="321457">
              <a:spcBef>
                <a:spcPts val="844"/>
              </a:spcBef>
              <a:defRPr sz="4000" b="1">
                <a:latin typeface="Arial"/>
                <a:ea typeface="Arial"/>
                <a:cs typeface="Arial"/>
                <a:sym typeface="Arial"/>
              </a:defRPr>
            </a:pPr>
            <a:r>
              <a:rPr sz="2812"/>
              <a:t>Matrix Element Method and tth in multilepton final states at sqrt(s) = 13 TeV in CMS</a:t>
            </a:r>
          </a:p>
        </p:txBody>
      </p:sp>
    </p:spTree>
    <p:extLst>
      <p:ext uri="{BB962C8B-B14F-4D97-AF65-F5344CB8AC3E}">
        <p14:creationId xmlns:p14="http://schemas.microsoft.com/office/powerpoint/2010/main" val="255756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  <a:latin typeface="+mn-lt"/>
              </a:rPr>
              <a:t>Many</a:t>
            </a:r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 thanks </a:t>
            </a:r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to:</a:t>
            </a:r>
            <a:endParaRPr lang="zh-CN" alt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b="1" dirty="0" smtClean="0"/>
              <a:t>Program Committee of CLHCP2017</a:t>
            </a:r>
          </a:p>
          <a:p>
            <a:pPr marL="457200" lvl="1" indent="0"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Theory:  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Qinghong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Cao,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Zuowei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Liu,  Jing Shu</a:t>
            </a:r>
          </a:p>
          <a:p>
            <a:pPr marL="457200" lvl="1" indent="0"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ATLAS:      Jun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Guo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Zhijun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Liang,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Yanwen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Liu,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Chengguang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Zhu</a:t>
            </a:r>
          </a:p>
          <a:p>
            <a:pPr marL="457200" lvl="1" indent="0"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CMS:       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Guoming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Chen,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Qiang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Li</a:t>
            </a:r>
          </a:p>
          <a:p>
            <a:pPr marL="457200" lvl="1" indent="0">
              <a:buNone/>
            </a:pPr>
            <a:r>
              <a:rPr lang="en-US" altLang="zh-CN" sz="2800" b="1" dirty="0" err="1" smtClean="0">
                <a:solidFill>
                  <a:srgbClr val="0000FF"/>
                </a:solidFill>
              </a:rPr>
              <a:t>LHCb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:      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Yuehong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Xie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Zhenwei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Yang</a:t>
            </a:r>
          </a:p>
          <a:p>
            <a:pPr marL="457200" lvl="1" indent="0"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ALICE:     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Yaxian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Mao,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Zhongbao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Yin</a:t>
            </a:r>
          </a:p>
          <a:p>
            <a:pPr marL="457200" lvl="1" indent="0"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Upgrade: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Jianbei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Liu, 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Huaqiao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Zhang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r>
              <a:rPr lang="en-US" altLang="zh-CN" sz="3200" b="1" dirty="0" smtClean="0"/>
              <a:t>All Speakers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518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  <a:latin typeface="+mn-lt"/>
              </a:rPr>
              <a:t>Special</a:t>
            </a:r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 thanks to:</a:t>
            </a:r>
            <a:endParaRPr lang="zh-CN" alt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8286"/>
          </a:xfrm>
        </p:spPr>
        <p:txBody>
          <a:bodyPr>
            <a:normAutofit lnSpcReduction="10000"/>
          </a:bodyPr>
          <a:lstStyle/>
          <a:p>
            <a:r>
              <a:rPr lang="en-US" altLang="zh-C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Postdocs</a:t>
            </a:r>
            <a:r>
              <a:rPr lang="zh-CN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Xuewen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Liu 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刘学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文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)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Yu Zhang (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张宇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)</a:t>
            </a:r>
          </a:p>
          <a:p>
            <a:r>
              <a:rPr lang="en-US" altLang="zh-CN" sz="3200" b="1" dirty="0" smtClean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Students: </a:t>
            </a:r>
          </a:p>
          <a:p>
            <a:pPr marL="0" indent="0" algn="just" defTabSz="457200">
              <a:lnSpc>
                <a:spcPct val="150000"/>
              </a:lnSpc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lang="en-US" altLang="zh-CN" dirty="0" err="1">
                <a:solidFill>
                  <a:srgbClr val="0000FF"/>
                </a:solidFill>
              </a:rPr>
              <a:t>Dewen</a:t>
            </a:r>
            <a:r>
              <a:rPr lang="en-US" altLang="zh-CN" dirty="0">
                <a:solidFill>
                  <a:srgbClr val="0000FF"/>
                </a:solidFill>
              </a:rPr>
              <a:t> Cao (</a:t>
            </a:r>
            <a:r>
              <a:rPr lang="zh-CN" altLang="en-US" dirty="0">
                <a:solidFill>
                  <a:srgbClr val="0000FF"/>
                </a:solidFill>
              </a:rPr>
              <a:t>曹德文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  <a:r>
              <a:rPr lang="en-US" altLang="zh-CN" dirty="0" err="1">
                <a:solidFill>
                  <a:srgbClr val="0000FF"/>
                </a:solidFill>
              </a:rPr>
              <a:t>Mingxuan</a:t>
            </a:r>
            <a:r>
              <a:rPr lang="en-US" altLang="zh-CN" dirty="0">
                <a:solidFill>
                  <a:srgbClr val="0000FF"/>
                </a:solidFill>
              </a:rPr>
              <a:t> Du (</a:t>
            </a:r>
            <a:r>
              <a:rPr lang="zh-CN" altLang="en-US" dirty="0">
                <a:solidFill>
                  <a:srgbClr val="0000FF"/>
                </a:solidFill>
              </a:rPr>
              <a:t>杜明轩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  <a:r>
              <a:rPr lang="en-US" altLang="zh-CN" dirty="0" err="1">
                <a:solidFill>
                  <a:srgbClr val="0000FF"/>
                </a:solidFill>
              </a:rPr>
              <a:t>Qiaodan</a:t>
            </a:r>
            <a:r>
              <a:rPr lang="en-US" altLang="zh-CN" dirty="0">
                <a:solidFill>
                  <a:srgbClr val="0000FF"/>
                </a:solidFill>
              </a:rPr>
              <a:t> Li </a:t>
            </a:r>
          </a:p>
          <a:p>
            <a:pPr marL="0" indent="0" algn="just" defTabSz="457200">
              <a:lnSpc>
                <a:spcPct val="150000"/>
              </a:lnSpc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lang="en-US" altLang="zh-CN" dirty="0">
                <a:solidFill>
                  <a:srgbClr val="0000FF"/>
                </a:solidFill>
              </a:rPr>
              <a:t>(</a:t>
            </a:r>
            <a:r>
              <a:rPr lang="zh-CN" altLang="en-US" dirty="0">
                <a:solidFill>
                  <a:srgbClr val="0000FF"/>
                </a:solidFill>
              </a:rPr>
              <a:t>黎乔丹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  <a:r>
              <a:rPr lang="en-US" altLang="zh-CN" dirty="0" err="1">
                <a:solidFill>
                  <a:srgbClr val="0000FF"/>
                </a:solidFill>
              </a:rPr>
              <a:t>Jinhan</a:t>
            </a:r>
            <a:r>
              <a:rPr lang="en-US" altLang="zh-CN" dirty="0">
                <a:solidFill>
                  <a:srgbClr val="0000FF"/>
                </a:solidFill>
              </a:rPr>
              <a:t> Liang (</a:t>
            </a:r>
            <a:r>
              <a:rPr lang="zh-CN" altLang="en-US" dirty="0">
                <a:solidFill>
                  <a:srgbClr val="0000FF"/>
                </a:solidFill>
              </a:rPr>
              <a:t>梁锦汉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  <a:r>
              <a:rPr lang="en-US" altLang="zh-CN" dirty="0" err="1">
                <a:solidFill>
                  <a:srgbClr val="0000FF"/>
                </a:solidFill>
              </a:rPr>
              <a:t>Heyang</a:t>
            </a:r>
            <a:r>
              <a:rPr lang="en-US" altLang="zh-CN" dirty="0">
                <a:solidFill>
                  <a:srgbClr val="0000FF"/>
                </a:solidFill>
              </a:rPr>
              <a:t> Long (</a:t>
            </a:r>
            <a:r>
              <a:rPr lang="zh-CN" altLang="en-US" dirty="0">
                <a:solidFill>
                  <a:srgbClr val="0000FF"/>
                </a:solidFill>
              </a:rPr>
              <a:t>龙鹤洋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</a:p>
          <a:p>
            <a:pPr marL="0" indent="0" algn="just" defTabSz="457200">
              <a:lnSpc>
                <a:spcPct val="150000"/>
              </a:lnSpc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lang="en-US" altLang="zh-CN" dirty="0" err="1">
                <a:solidFill>
                  <a:srgbClr val="0000FF"/>
                </a:solidFill>
              </a:rPr>
              <a:t>Youhang</a:t>
            </a:r>
            <a:r>
              <a:rPr lang="en-US" altLang="zh-CN" dirty="0">
                <a:solidFill>
                  <a:srgbClr val="0000FF"/>
                </a:solidFill>
              </a:rPr>
              <a:t> Liu (</a:t>
            </a:r>
            <a:r>
              <a:rPr lang="zh-CN" altLang="en-US" dirty="0">
                <a:solidFill>
                  <a:srgbClr val="0000FF"/>
                </a:solidFill>
              </a:rPr>
              <a:t>刘幼航</a:t>
            </a:r>
            <a:r>
              <a:rPr lang="en-US" altLang="zh-CN" dirty="0">
                <a:solidFill>
                  <a:srgbClr val="0000FF"/>
                </a:solidFill>
              </a:rPr>
              <a:t>), Zheng Ma (</a:t>
            </a:r>
            <a:r>
              <a:rPr lang="zh-CN" altLang="en-US" dirty="0">
                <a:solidFill>
                  <a:srgbClr val="0000FF"/>
                </a:solidFill>
              </a:rPr>
              <a:t>马铮</a:t>
            </a:r>
            <a:r>
              <a:rPr lang="en-US" altLang="zh-CN" dirty="0">
                <a:solidFill>
                  <a:srgbClr val="0000FF"/>
                </a:solidFill>
              </a:rPr>
              <a:t>), Wei Wang (</a:t>
            </a:r>
            <a:r>
              <a:rPr lang="zh-CN" altLang="en-US" dirty="0">
                <a:solidFill>
                  <a:srgbClr val="0000FF"/>
                </a:solidFill>
              </a:rPr>
              <a:t>王维</a:t>
            </a:r>
            <a:r>
              <a:rPr lang="en-US" altLang="zh-CN" dirty="0">
                <a:solidFill>
                  <a:srgbClr val="0000FF"/>
                </a:solidFill>
              </a:rPr>
              <a:t>),</a:t>
            </a:r>
          </a:p>
          <a:p>
            <a:pPr marL="0" indent="0" algn="just" defTabSz="457200">
              <a:lnSpc>
                <a:spcPct val="150000"/>
              </a:lnSpc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lang="en-US" altLang="zh-CN" dirty="0" err="1">
                <a:solidFill>
                  <a:srgbClr val="0000FF"/>
                </a:solidFill>
              </a:rPr>
              <a:t>Runing</a:t>
            </a:r>
            <a:r>
              <a:rPr lang="en-US" altLang="zh-CN" dirty="0">
                <a:solidFill>
                  <a:srgbClr val="0000FF"/>
                </a:solidFill>
              </a:rPr>
              <a:t> Wei (</a:t>
            </a:r>
            <a:r>
              <a:rPr lang="zh-CN" altLang="en-US" dirty="0">
                <a:solidFill>
                  <a:srgbClr val="0000FF"/>
                </a:solidFill>
              </a:rPr>
              <a:t>魏如宁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  <a:r>
              <a:rPr lang="en-US" altLang="zh-CN" dirty="0" err="1">
                <a:solidFill>
                  <a:srgbClr val="0000FF"/>
                </a:solidFill>
              </a:rPr>
              <a:t>Yongheng</a:t>
            </a:r>
            <a:r>
              <a:rPr lang="en-US" altLang="zh-CN" dirty="0">
                <a:solidFill>
                  <a:srgbClr val="0000FF"/>
                </a:solidFill>
              </a:rPr>
              <a:t> Xu (</a:t>
            </a:r>
            <a:r>
              <a:rPr lang="zh-CN" altLang="en-US" dirty="0">
                <a:solidFill>
                  <a:srgbClr val="0000FF"/>
                </a:solidFill>
              </a:rPr>
              <a:t>徐永衡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</a:p>
          <a:p>
            <a:pPr marL="0" indent="0" algn="just" defTabSz="457200">
              <a:lnSpc>
                <a:spcPct val="150000"/>
              </a:lnSpc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lang="en-US" altLang="zh-CN" dirty="0" err="1">
                <a:solidFill>
                  <a:srgbClr val="0000FF"/>
                </a:solidFill>
              </a:rPr>
              <a:t>Yilun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err="1">
                <a:solidFill>
                  <a:srgbClr val="0000FF"/>
                </a:solidFill>
              </a:rPr>
              <a:t>Xue</a:t>
            </a:r>
            <a:r>
              <a:rPr lang="en-US" altLang="zh-CN" dirty="0">
                <a:solidFill>
                  <a:srgbClr val="0000FF"/>
                </a:solidFill>
              </a:rPr>
              <a:t> (</a:t>
            </a:r>
            <a:r>
              <a:rPr lang="zh-CN" altLang="en-US" dirty="0">
                <a:solidFill>
                  <a:srgbClr val="0000FF"/>
                </a:solidFill>
              </a:rPr>
              <a:t>薛依伦</a:t>
            </a:r>
            <a:r>
              <a:rPr lang="en-US" altLang="zh-CN" dirty="0">
                <a:solidFill>
                  <a:srgbClr val="0000FF"/>
                </a:solidFill>
              </a:rPr>
              <a:t>), </a:t>
            </a:r>
            <a:r>
              <a:rPr lang="en-US" altLang="zh-CN" dirty="0" err="1">
                <a:solidFill>
                  <a:srgbClr val="0000FF"/>
                </a:solidFill>
              </a:rPr>
              <a:t>Rui</a:t>
            </a:r>
            <a:r>
              <a:rPr lang="en-US" altLang="zh-CN" dirty="0">
                <a:solidFill>
                  <a:srgbClr val="0000FF"/>
                </a:solidFill>
              </a:rPr>
              <a:t> Zhang (</a:t>
            </a:r>
            <a:r>
              <a:rPr lang="zh-CN" altLang="en-US" dirty="0">
                <a:solidFill>
                  <a:srgbClr val="0000FF"/>
                </a:solidFill>
              </a:rPr>
              <a:t>张瑞</a:t>
            </a:r>
            <a:r>
              <a:rPr lang="en-US" altLang="zh-CN" dirty="0">
                <a:solidFill>
                  <a:srgbClr val="0000FF"/>
                </a:solidFill>
              </a:rPr>
              <a:t>)</a:t>
            </a:r>
          </a:p>
          <a:p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916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Very big thanks </a:t>
            </a:r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to:</a:t>
            </a:r>
            <a:endParaRPr lang="zh-CN" alt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Prof. Ming </a:t>
            </a:r>
            <a:r>
              <a:rPr lang="en-US" altLang="zh-CN" sz="3600" b="1" dirty="0" smtClean="0"/>
              <a:t>Qi 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（祁鸣）</a:t>
            </a:r>
            <a:r>
              <a:rPr lang="en-US" altLang="zh-CN" sz="3600" b="1" dirty="0" smtClean="0"/>
              <a:t>,  </a:t>
            </a:r>
            <a:r>
              <a:rPr lang="en-US" altLang="zh-CN" sz="3600" b="1" dirty="0" smtClean="0"/>
              <a:t>Prof. </a:t>
            </a:r>
            <a:r>
              <a:rPr lang="en-US" altLang="zh-CN" sz="3600" b="1" dirty="0" err="1" smtClean="0"/>
              <a:t>Zuowei</a:t>
            </a:r>
            <a:r>
              <a:rPr lang="en-US" altLang="zh-CN" sz="3600" b="1" dirty="0" smtClean="0"/>
              <a:t> </a:t>
            </a:r>
            <a:r>
              <a:rPr lang="en-US" altLang="zh-CN" sz="3600" b="1" dirty="0" smtClean="0"/>
              <a:t>Liu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（刘佐伟）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b="1" dirty="0"/>
          </a:p>
          <a:p>
            <a:r>
              <a:rPr lang="en-US" altLang="zh-CN" sz="3600" b="1" dirty="0" err="1" smtClean="0"/>
              <a:t>Ms</a:t>
            </a:r>
            <a:r>
              <a:rPr lang="en-US" altLang="zh-CN" sz="3600" b="1" dirty="0" smtClean="0"/>
              <a:t> </a:t>
            </a:r>
            <a:r>
              <a:rPr lang="en-US" altLang="zh-CN" sz="3600" b="1" dirty="0" err="1" smtClean="0"/>
              <a:t>Sicheng</a:t>
            </a:r>
            <a:r>
              <a:rPr lang="en-US" altLang="zh-CN" sz="3600" b="1" dirty="0" smtClean="0"/>
              <a:t> </a:t>
            </a:r>
            <a:r>
              <a:rPr lang="en-US" altLang="zh-CN" sz="3600" b="1" dirty="0" smtClean="0"/>
              <a:t>Zhou 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（周思成）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b="1" dirty="0"/>
          </a:p>
          <a:p>
            <a:r>
              <a:rPr lang="en-US" altLang="zh-CN" sz="3600" b="1" dirty="0" smtClean="0"/>
              <a:t>Also to Prof. Wu  (Prof. Qi’s wife)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2904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472867" y="900173"/>
            <a:ext cx="11246266" cy="2387600"/>
          </a:xfrm>
        </p:spPr>
        <p:txBody>
          <a:bodyPr>
            <a:normAutofit/>
          </a:bodyPr>
          <a:lstStyle/>
          <a:p>
            <a:r>
              <a:rPr lang="en-US" altLang="zh-CN" sz="5400" b="1" dirty="0" smtClean="0">
                <a:solidFill>
                  <a:srgbClr val="FF0000"/>
                </a:solidFill>
                <a:latin typeface="+mn-lt"/>
              </a:rPr>
              <a:t>Merry Christmas and Happy New Year!</a:t>
            </a:r>
            <a:endParaRPr lang="zh-CN" alt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圣诞新年快乐！</a:t>
            </a:r>
            <a:endParaRPr lang="zh-CN" altLang="en-US" sz="60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64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453</Words>
  <Application>Microsoft Office PowerPoint</Application>
  <PresentationFormat>宽屏</PresentationFormat>
  <Paragraphs>56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黑体</vt:lpstr>
      <vt:lpstr>华文隶书</vt:lpstr>
      <vt:lpstr>宋体</vt:lpstr>
      <vt:lpstr>Arial</vt:lpstr>
      <vt:lpstr>Calibri</vt:lpstr>
      <vt:lpstr>Calibri Light</vt:lpstr>
      <vt:lpstr>Office 主题</vt:lpstr>
      <vt:lpstr>Closing Announcement</vt:lpstr>
      <vt:lpstr>A few remarks</vt:lpstr>
      <vt:lpstr>Future CLHCP Organization</vt:lpstr>
      <vt:lpstr>CLHCP2018，2019 applications</vt:lpstr>
      <vt:lpstr>Best poster presentations</vt:lpstr>
      <vt:lpstr>Many thanks to:</vt:lpstr>
      <vt:lpstr>Special thanks to:</vt:lpstr>
      <vt:lpstr>Very big thanks to:</vt:lpstr>
      <vt:lpstr>Merry Christmas and Happy New Year!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Announcement</dc:title>
  <dc:creator>user</dc:creator>
  <cp:lastModifiedBy>user</cp:lastModifiedBy>
  <cp:revision>19</cp:revision>
  <dcterms:created xsi:type="dcterms:W3CDTF">2017-12-23T14:19:56Z</dcterms:created>
  <dcterms:modified xsi:type="dcterms:W3CDTF">2017-12-24T00:09:23Z</dcterms:modified>
</cp:coreProperties>
</file>