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83" r:id="rId2"/>
    <p:sldId id="281" r:id="rId3"/>
    <p:sldId id="317" r:id="rId4"/>
    <p:sldId id="319" r:id="rId5"/>
    <p:sldId id="320" r:id="rId6"/>
    <p:sldId id="321" r:id="rId7"/>
    <p:sldId id="322" r:id="rId8"/>
    <p:sldId id="325" r:id="rId9"/>
    <p:sldId id="326" r:id="rId10"/>
    <p:sldId id="327" r:id="rId11"/>
    <p:sldId id="323" r:id="rId12"/>
    <p:sldId id="329" r:id="rId13"/>
    <p:sldId id="305" r:id="rId14"/>
  </p:sldIdLst>
  <p:sldSz cx="9144000" cy="6858000" type="screen4x3"/>
  <p:notesSz cx="7099300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3" autoAdjust="0"/>
    <p:restoredTop sz="87262" autoAdjust="0"/>
  </p:normalViewPr>
  <p:slideViewPr>
    <p:cSldViewPr>
      <p:cViewPr varScale="1">
        <p:scale>
          <a:sx n="71" d="100"/>
          <a:sy n="71" d="100"/>
        </p:scale>
        <p:origin x="1563" y="31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52A30A2F-4853-4346-813D-3A033CA5741E}" type="datetimeFigureOut">
              <a:rPr lang="zh-CN" altLang="en-US"/>
              <a:pPr>
                <a:defRPr/>
              </a:pPr>
              <a:t>2017/12/23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AA2A230B-DF40-4D68-B1CE-DEACCA12A4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84157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A230B-DF40-4D68-B1CE-DEACCA12A4AE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450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A230B-DF40-4D68-B1CE-DEACCA12A4AE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8836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A230B-DF40-4D68-B1CE-DEACCA12A4AE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589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limited geometrical acceptance, and an insufficient redundancy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A230B-DF40-4D68-B1CE-DEACCA12A4AE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8334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Ga:</a:t>
            </a:r>
            <a:r>
              <a:rPr lang="en-US" altLang="zh-CN" baseline="0" dirty="0" smtClean="0"/>
              <a:t> gallium, As: arsenic,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Silicon Bipolar Junction Transistors</a:t>
            </a:r>
          </a:p>
          <a:p>
            <a:r>
              <a:rPr lang="en-US" altLang="zh-CN" dirty="0" smtClean="0"/>
              <a:t>Ge: germanium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A230B-DF40-4D68-B1CE-DEACCA12A4AE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0456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A230B-DF40-4D68-B1CE-DEACCA12A4AE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394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标题占位符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 smtClean="0">
                <a:solidFill>
                  <a:srgbClr val="0000FF"/>
                </a:solidFill>
                <a:ea typeface="华文楷体" pitchFamily="2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44036" name="文本占位符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mtClean="0">
                <a:solidFill>
                  <a:schemeClr val="folHlink"/>
                </a:solidFill>
                <a:ea typeface="华文细黑" pitchFamily="2" charset="-122"/>
              </a:defRPr>
            </a:lvl1pPr>
          </a:lstStyle>
          <a:p>
            <a:r>
              <a:rPr lang="zh-CN" altLang="en-US" smtClean="0"/>
              <a:t>单击此处编辑母版副标题样式</a:t>
            </a:r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2017.12.23</a:t>
            </a:r>
            <a:endParaRPr lang="en-US" altLang="zh-CN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The Third China LHC Physics Workshop (CLHCP 2017) </a:t>
            </a: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BC5D1-7F46-4666-91A0-523C4043BD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44042" name="Picture 10" descr="校徽副本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30175"/>
            <a:ext cx="16922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2017.12.23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The Third China LHC Physics Workshop (CLHCP 2017) 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ED009-D900-41A0-879A-531D988C0B9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2017.12.23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The Third China LHC Physics Workshop (CLHCP 2017) 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31F35-2B78-4D93-92A3-46698ACCC3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校徽副本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44450"/>
            <a:ext cx="1187450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2"/>
          <p:cNvPicPr>
            <a:picLocks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268413"/>
            <a:ext cx="79883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9"/>
          <p:cNvSpPr>
            <a:spLocks noChangeShapeType="1"/>
          </p:cNvSpPr>
          <p:nvPr userDrawn="1"/>
        </p:nvSpPr>
        <p:spPr bwMode="auto">
          <a:xfrm>
            <a:off x="603250" y="6308725"/>
            <a:ext cx="80010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xtLst/>
        </p:spPr>
        <p:txBody>
          <a:bodyPr/>
          <a:lstStyle/>
          <a:p>
            <a:pPr eaLnBrk="0" hangingPunct="0">
              <a:defRPr/>
            </a:pPr>
            <a:endParaRPr lang="zh-CN" altLang="en-US" sz="20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571184" cy="77809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2017.12.23</a:t>
            </a: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The Third China LHC Physics Workshop (CLHCP 2017) </a:t>
            </a: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04582-41AC-4A13-9FCA-C231B8EF8B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2017.12.23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The Third China LHC Physics Workshop (CLHCP 2017) 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FA0FF-D3B2-476B-A613-D3F77274F31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2017.12.23</a:t>
            </a: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The Third China LHC Physics Workshop (CLHCP 2017) 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4EEE1-A998-4058-8272-4478C81380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2017.12.23</a:t>
            </a: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The Third China LHC Physics Workshop (CLHCP 2017) </a:t>
            </a: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4C0AC-29B3-494B-B22C-0EDECAF703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2017.12.23</a:t>
            </a: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The Third China LHC Physics Workshop (CLHCP 2017) </a:t>
            </a: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C1B33-0771-4CD2-9E9A-F2C831D361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2017.12.23</a:t>
            </a: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The Third China LHC Physics Workshop (CLHCP 2017) </a:t>
            </a: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A35CE-830D-4CC2-8C81-1A973D376F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2017.12.23</a:t>
            </a: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The Third China LHC Physics Workshop (CLHCP 2017) 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3BABE-EBC6-45A0-B41F-5DCBBC4A05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2017.12.23</a:t>
            </a: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The Third China LHC Physics Workshop (CLHCP 2017) 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CB1A1-2ACA-404E-AC82-973A9FC8264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2253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en-US" altLang="zh-CN" smtClean="0"/>
              <a:t>2017.12.23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en-US" altLang="zh-CN" smtClean="0"/>
              <a:t>The Third China LHC Physics Workshop (CLHCP 2017) 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33C9123-1E78-4F2C-9593-633BEC96AB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rgbClr val="0000FF"/>
          </a:solidFill>
          <a:latin typeface="Times New Roman" panose="02020603050405020304" pitchFamily="18" charset="0"/>
          <a:ea typeface="华文楷体" panose="02010600040101010101" pitchFamily="2" charset="-122"/>
          <a:cs typeface="Times New Roman" panose="02020603050405020304" pitchFamily="18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470025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R&amp;D on high performance RPC for the ATLAS Phase-II upgrade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subTitle" idx="1"/>
          </p:nvPr>
        </p:nvSpPr>
        <p:spPr>
          <a:xfrm>
            <a:off x="1411560" y="3861048"/>
            <a:ext cx="6400800" cy="2063750"/>
          </a:xfrm>
        </p:spPr>
        <p:txBody>
          <a:bodyPr/>
          <a:lstStyle/>
          <a:p>
            <a:r>
              <a:rPr lang="en-US" altLang="zh-CN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Yongjie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Sun</a:t>
            </a:r>
          </a:p>
          <a:p>
            <a:endParaRPr lang="en-US" altLang="zh-CN" sz="1000" dirty="0" smtClean="0">
              <a:solidFill>
                <a:schemeClr val="accent2"/>
              </a:solidFill>
            </a:endParaRPr>
          </a:p>
          <a:p>
            <a:r>
              <a:rPr lang="en-US" altLang="zh-CN" sz="2000" dirty="0"/>
              <a:t>State Key Laboratory of Particle detection and electronics</a:t>
            </a:r>
          </a:p>
          <a:p>
            <a:r>
              <a:rPr lang="en-US" altLang="zh-CN" sz="2000" dirty="0"/>
              <a:t>Department of Modern Physics, USTC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Main progresses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CN" sz="2400" dirty="0" smtClean="0"/>
              <a:t>Thinner gas gap, thinner structure and very sensitive FEE introduces many problems for RPC operation.</a:t>
            </a:r>
          </a:p>
          <a:p>
            <a:pPr lvl="1" algn="just"/>
            <a:r>
              <a:rPr lang="en-US" altLang="zh-CN" sz="2000" dirty="0" smtClean="0"/>
              <a:t>The gas ionization and avalanche process</a:t>
            </a:r>
          </a:p>
          <a:p>
            <a:pPr lvl="1" algn="just"/>
            <a:r>
              <a:rPr lang="en-US" altLang="zh-CN" sz="2000" dirty="0" smtClean="0"/>
              <a:t>The signal induction</a:t>
            </a:r>
            <a:endParaRPr lang="en-US" altLang="zh-CN" sz="2000" dirty="0"/>
          </a:p>
          <a:p>
            <a:pPr lvl="1" algn="just"/>
            <a:r>
              <a:rPr lang="en-US" altLang="zh-CN" sz="2000" dirty="0" smtClean="0"/>
              <a:t>Signal transport </a:t>
            </a:r>
          </a:p>
          <a:p>
            <a:pPr lvl="1" algn="just"/>
            <a:r>
              <a:rPr lang="en-US" altLang="zh-CN" sz="2000" dirty="0"/>
              <a:t>I</a:t>
            </a:r>
            <a:r>
              <a:rPr lang="en-US" altLang="zh-CN" sz="2000" dirty="0" smtClean="0"/>
              <a:t>mpedance matching</a:t>
            </a:r>
          </a:p>
          <a:p>
            <a:pPr lvl="1" algn="just"/>
            <a:r>
              <a:rPr lang="en-US" altLang="zh-CN" sz="2000" dirty="0" smtClean="0"/>
              <a:t>Shielding and GND connection</a:t>
            </a:r>
          </a:p>
          <a:p>
            <a:pPr lvl="1" algn="just"/>
            <a:r>
              <a:rPr lang="en-US" altLang="zh-CN" sz="2000" dirty="0" smtClean="0"/>
              <a:t>Gas flow and mechanical problems </a:t>
            </a:r>
          </a:p>
          <a:p>
            <a:pPr algn="just"/>
            <a:r>
              <a:rPr lang="en-US" altLang="zh-CN" dirty="0" smtClean="0"/>
              <a:t>Simulation work already started together with the test of the BIS78 prototypes.</a:t>
            </a:r>
          </a:p>
          <a:p>
            <a:pPr algn="just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2017.12.23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The Third China LHC Physics Workshop (CLHCP 2017) 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38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Simulation on cross-talk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2017.12.23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The Third China LHC Physics Workshop (CLHCP 2017) 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51520" y="5672875"/>
            <a:ext cx="6984776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 smtClean="0"/>
              <a:t>Relation between Cross Talk and propagation distance and HV layer resistivity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21485"/>
            <a:ext cx="5022978" cy="338347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85271" y="1412776"/>
            <a:ext cx="6734729" cy="707886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 smtClean="0"/>
              <a:t>Join the BIS78 assembly, beam test and data analysis.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 smtClean="0"/>
              <a:t>Simulated the cross-talk observed from test results.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940152" y="4866292"/>
            <a:ext cx="2987824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Simulation of </a:t>
            </a:r>
            <a:r>
              <a:rPr lang="en-US" altLang="zh-CN" sz="1400" dirty="0" smtClean="0"/>
              <a:t>signal propagation </a:t>
            </a:r>
            <a:r>
              <a:rPr lang="en-US" altLang="zh-CN" sz="1400" dirty="0"/>
              <a:t>in RPC for Atlas Phase </a:t>
            </a:r>
            <a:r>
              <a:rPr lang="en-US" altLang="zh-CN" sz="1400" dirty="0" smtClean="0"/>
              <a:t>II Upgrade</a:t>
            </a:r>
          </a:p>
          <a:p>
            <a:r>
              <a:rPr lang="en-US" altLang="zh-CN" sz="1400" dirty="0" smtClean="0"/>
              <a:t>--</a:t>
            </a:r>
            <a:r>
              <a:rPr lang="en-US" altLang="zh-CN" sz="1400" dirty="0" err="1" smtClean="0"/>
              <a:t>Xiangyu</a:t>
            </a:r>
            <a:r>
              <a:rPr lang="en-US" altLang="zh-CN" sz="1400" dirty="0" smtClean="0"/>
              <a:t> XIE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0857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Prototype assembly and test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CN" sz="2800" dirty="0" smtClean="0"/>
              <a:t>BIS78 similar gas gaps has been built with the same material, same technology.</a:t>
            </a:r>
          </a:p>
          <a:p>
            <a:pPr algn="just"/>
            <a:r>
              <a:rPr lang="en-US" altLang="zh-CN" sz="2800" dirty="0" smtClean="0"/>
              <a:t>RPC counter will be built for performance test.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zh-CN" sz="2800" dirty="0" smtClean="0"/>
              <a:t>The idea is to start from the BIS78-like technology and get comparable results, then start our own:</a:t>
            </a:r>
          </a:p>
          <a:p>
            <a:pPr lvl="1" algn="just"/>
            <a:r>
              <a:rPr lang="en-US" altLang="zh-CN" sz="2400" dirty="0" smtClean="0"/>
              <a:t>Readout pattern R&amp;D: material, new design…</a:t>
            </a:r>
          </a:p>
          <a:p>
            <a:pPr lvl="1" algn="just"/>
            <a:r>
              <a:rPr lang="en-US" altLang="zh-CN" sz="2400" dirty="0" smtClean="0"/>
              <a:t>New gas mixture performance test.</a:t>
            </a:r>
          </a:p>
          <a:p>
            <a:pPr lvl="1" algn="just"/>
            <a:r>
              <a:rPr lang="en-US" altLang="zh-CN" sz="2400" dirty="0" smtClean="0"/>
              <a:t>Optimize the assembling, shielding, mechanical structure….</a:t>
            </a:r>
          </a:p>
          <a:p>
            <a:pPr lvl="1" algn="just"/>
            <a:r>
              <a:rPr lang="en-US" altLang="zh-CN" sz="2400" dirty="0" smtClean="0"/>
              <a:t>Built real size detector for phase-II upgrade 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2017.12.23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The Third China LHC Physics Workshop (CLHCP 2017) 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49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2017.12.23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The Third China LHC Physics Workshop (CLHCP 2017) 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29F38-4376-4C40-AE21-9D97387CB5B7}" type="slidenum">
              <a:rPr lang="zh-CN" altLang="en-US"/>
              <a:pPr>
                <a:defRPr/>
              </a:pPr>
              <a:t>13</a:t>
            </a:fld>
            <a:endParaRPr lang="zh-CN" altLang="en-US"/>
          </a:p>
        </p:txBody>
      </p:sp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333375"/>
            <a:ext cx="8229600" cy="868363"/>
          </a:xfrm>
        </p:spPr>
        <p:txBody>
          <a:bodyPr/>
          <a:lstStyle/>
          <a:p>
            <a:r>
              <a:rPr lang="en-US" altLang="zh-CN" sz="4000" dirty="0" smtClean="0"/>
              <a:t>Summary</a:t>
            </a:r>
            <a:endParaRPr lang="zh-CN" altLang="en-US" sz="4000" dirty="0" smtClean="0">
              <a:solidFill>
                <a:srgbClr val="0000FF"/>
              </a:solidFill>
              <a:ea typeface="华文楷体" pitchFamily="2" charset="-122"/>
            </a:endParaRPr>
          </a:p>
        </p:txBody>
      </p:sp>
      <p:sp>
        <p:nvSpPr>
          <p:cNvPr id="4505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1"/>
            <a:ext cx="8229600" cy="3412976"/>
          </a:xfrm>
        </p:spPr>
        <p:txBody>
          <a:bodyPr/>
          <a:lstStyle/>
          <a:p>
            <a:pPr algn="just"/>
            <a:r>
              <a:rPr lang="en-US" altLang="zh-CN" sz="2400" dirty="0" smtClean="0"/>
              <a:t>Supported by MOST, we take part in the ATLAS Phase-II muon trigger RPC upgrade.</a:t>
            </a:r>
          </a:p>
          <a:p>
            <a:pPr algn="just"/>
            <a:r>
              <a:rPr lang="en-US" altLang="zh-CN" sz="2400" dirty="0" smtClean="0"/>
              <a:t>Following the pilot work of Phase-I BIS78 upgrade, the simulation and prototype assembly has already started.</a:t>
            </a:r>
          </a:p>
          <a:p>
            <a:pPr algn="just"/>
            <a:r>
              <a:rPr lang="en-US" altLang="zh-CN" sz="2400" dirty="0" smtClean="0"/>
              <a:t>We will deeply explore any possibilities to extend the potential of RPC, fulfill the requirements of the upgrade.</a:t>
            </a:r>
          </a:p>
          <a:p>
            <a:pPr algn="just"/>
            <a:r>
              <a:rPr lang="en-US" altLang="zh-CN" sz="2400" dirty="0" smtClean="0"/>
              <a:t>Take the responsibility and make real contributions to the ATLAS collaboration.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 rot="20713182">
            <a:off x="5228031" y="5242220"/>
            <a:ext cx="3657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000" dirty="0">
                <a:solidFill>
                  <a:srgbClr val="333399"/>
                </a:solidFill>
                <a:latin typeface="CommercialScript BT" panose="03030803040807090C04" pitchFamily="66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01578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2017.12.23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The Third China LHC Physics Workshop (CLHCP 2017) 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05583-22BF-4C51-B4A1-028B3E4085CC}" type="slidenum">
              <a:rPr lang="zh-CN" altLang="en-US"/>
              <a:pPr>
                <a:defRPr/>
              </a:pPr>
              <a:t>2</a:t>
            </a:fld>
            <a:endParaRPr lang="zh-CN" altLang="en-US"/>
          </a:p>
        </p:txBody>
      </p:sp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333375"/>
            <a:ext cx="8229600" cy="868363"/>
          </a:xfrm>
        </p:spPr>
        <p:txBody>
          <a:bodyPr/>
          <a:lstStyle/>
          <a:p>
            <a:r>
              <a:rPr lang="en-US" altLang="zh-CN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idx="4294967295"/>
          </p:nvPr>
        </p:nvSpPr>
        <p:spPr>
          <a:xfrm>
            <a:off x="683568" y="1600200"/>
            <a:ext cx="8003232" cy="4525963"/>
          </a:xfrm>
        </p:spPr>
        <p:txBody>
          <a:bodyPr>
            <a:normAutofit/>
          </a:bodyPr>
          <a:lstStyle/>
          <a:p>
            <a:pPr marL="447675" indent="-447675">
              <a:buFont typeface="Wingdings" pitchFamily="2" charset="2"/>
              <a:buChar char="Ø"/>
            </a:pPr>
            <a:r>
              <a:rPr lang="en-US" altLang="zh-CN" sz="2800" dirty="0" smtClean="0">
                <a:latin typeface="Times New Roman" panose="02020603050405020304" pitchFamily="18" charset="0"/>
                <a:ea typeface="华文细黑" pitchFamily="2" charset="-122"/>
                <a:cs typeface="Times New Roman" panose="02020603050405020304" pitchFamily="18" charset="0"/>
              </a:rPr>
              <a:t>ATLAS Phase-II </a:t>
            </a:r>
            <a:r>
              <a:rPr lang="en-US" altLang="zh-CN" sz="2800" dirty="0">
                <a:latin typeface="Times New Roman" panose="02020603050405020304" pitchFamily="18" charset="0"/>
                <a:ea typeface="华文细黑" pitchFamily="2" charset="-122"/>
                <a:cs typeface="Times New Roman" panose="02020603050405020304" pitchFamily="18" charset="0"/>
              </a:rPr>
              <a:t>Muon </a:t>
            </a:r>
            <a:r>
              <a:rPr lang="en-US" altLang="zh-CN" sz="2800" dirty="0" smtClean="0">
                <a:latin typeface="Times New Roman" panose="02020603050405020304" pitchFamily="18" charset="0"/>
                <a:ea typeface="华文细黑" pitchFamily="2" charset="-122"/>
                <a:cs typeface="Times New Roman" panose="02020603050405020304" pitchFamily="18" charset="0"/>
              </a:rPr>
              <a:t>Spectrometer upgrade </a:t>
            </a:r>
          </a:p>
          <a:p>
            <a:pPr marL="447675" indent="-447675">
              <a:buFont typeface="Wingdings" pitchFamily="2" charset="2"/>
              <a:buChar char="Ø"/>
            </a:pPr>
            <a:r>
              <a:rPr lang="en-US" altLang="zh-CN" sz="2800" dirty="0" smtClean="0">
                <a:latin typeface="Times New Roman" panose="02020603050405020304" pitchFamily="18" charset="0"/>
                <a:ea typeface="华文细黑" pitchFamily="2" charset="-122"/>
                <a:cs typeface="Times New Roman" panose="02020603050405020304" pitchFamily="18" charset="0"/>
              </a:rPr>
              <a:t>RPC trigger detector</a:t>
            </a: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en-US" altLang="zh-CN" dirty="0" smtClean="0">
                <a:latin typeface="Times New Roman" panose="02020603050405020304" pitchFamily="18" charset="0"/>
                <a:ea typeface="华文细黑" pitchFamily="2" charset="-122"/>
                <a:cs typeface="Times New Roman" panose="02020603050405020304" pitchFamily="18" charset="0"/>
              </a:rPr>
              <a:t>Requirements on performance</a:t>
            </a: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challenges </a:t>
            </a: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en-US" altLang="zh-CN" dirty="0">
                <a:latin typeface="Times New Roman" panose="02020603050405020304" pitchFamily="18" charset="0"/>
                <a:ea typeface="华文细黑" pitchFamily="2" charset="-122"/>
                <a:cs typeface="Times New Roman" panose="02020603050405020304" pitchFamily="18" charset="0"/>
              </a:rPr>
              <a:t>R&amp;D on thin gap RPC</a:t>
            </a: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en-US" altLang="zh-CN" sz="2800" dirty="0" smtClean="0">
                <a:latin typeface="Times New Roman" panose="02020603050405020304" pitchFamily="18" charset="0"/>
                <a:ea typeface="华文细黑" pitchFamily="2" charset="-122"/>
                <a:cs typeface="Times New Roman" panose="02020603050405020304" pitchFamily="18" charset="0"/>
              </a:rPr>
              <a:t>Current progresses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Times New Roman" panose="02020603050405020304" pitchFamily="18" charset="0"/>
                <a:ea typeface="华文细黑" pitchFamily="2" charset="-122"/>
                <a:cs typeface="Times New Roman" panose="02020603050405020304" pitchFamily="18" charset="0"/>
              </a:rPr>
              <a:t>Summary</a:t>
            </a:r>
            <a:endParaRPr lang="zh-CN" altLang="en-US" dirty="0">
              <a:latin typeface="Times New Roman" panose="02020603050405020304" pitchFamily="18" charset="0"/>
              <a:ea typeface="华文细黑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LHC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HL-LHC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2017.12.23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The Third China LHC Physics Workshop (CLHCP 2017) 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80" y="1335100"/>
            <a:ext cx="7797552" cy="4947844"/>
          </a:xfrm>
          <a:prstGeom prst="rect">
            <a:avLst/>
          </a:prstGeom>
        </p:spPr>
      </p:pic>
      <p:sp>
        <p:nvSpPr>
          <p:cNvPr id="9" name="Oval 5"/>
          <p:cNvSpPr/>
          <p:nvPr/>
        </p:nvSpPr>
        <p:spPr>
          <a:xfrm>
            <a:off x="2659648" y="5085184"/>
            <a:ext cx="904240" cy="53848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0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ATLAS Phase-II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upgrade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2017.12.23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The Third China LHC Physics Workshop (CLHCP 2017) 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642893"/>
            <a:ext cx="6368785" cy="4175759"/>
          </a:xfrm>
          <a:prstGeom prst="rect">
            <a:avLst/>
          </a:prstGeom>
        </p:spPr>
      </p:pic>
      <p:sp>
        <p:nvSpPr>
          <p:cNvPr id="8" name="Rounded Rectangular Callout 28"/>
          <p:cNvSpPr/>
          <p:nvPr/>
        </p:nvSpPr>
        <p:spPr>
          <a:xfrm>
            <a:off x="1403648" y="5370632"/>
            <a:ext cx="1932785" cy="576065"/>
          </a:xfrm>
          <a:prstGeom prst="wedgeRoundRectCallout">
            <a:avLst>
              <a:gd name="adj1" fmla="val 108038"/>
              <a:gd name="adj2" fmla="val -112020"/>
              <a:gd name="adj3" fmla="val 16667"/>
            </a:avLst>
          </a:prstGeom>
          <a:solidFill>
            <a:srgbClr val="FFFF6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0000FF"/>
                </a:solidFill>
                <a:ea typeface="华文楷体"/>
                <a:cs typeface="华文楷体"/>
              </a:rPr>
              <a:t>High-η</a:t>
            </a:r>
            <a:r>
              <a:rPr lang="zh-CN" altLang="en-US" dirty="0" smtClean="0">
                <a:solidFill>
                  <a:srgbClr val="0000FF"/>
                </a:solidFill>
                <a:ea typeface="华文楷体"/>
                <a:cs typeface="华文楷体"/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  <a:ea typeface="华文楷体"/>
                <a:cs typeface="华文楷体"/>
              </a:rPr>
              <a:t>tagger</a:t>
            </a:r>
            <a:endParaRPr lang="en-US" altLang="zh-TW" dirty="0">
              <a:solidFill>
                <a:srgbClr val="0000FF"/>
              </a:solidFill>
              <a:ea typeface="华文楷体"/>
              <a:cs typeface="华文楷体"/>
            </a:endParaRPr>
          </a:p>
        </p:txBody>
      </p:sp>
      <p:sp>
        <p:nvSpPr>
          <p:cNvPr id="9" name="Rounded Rectangular Callout 29"/>
          <p:cNvSpPr/>
          <p:nvPr/>
        </p:nvSpPr>
        <p:spPr>
          <a:xfrm>
            <a:off x="345081" y="2545109"/>
            <a:ext cx="1850654" cy="755636"/>
          </a:xfrm>
          <a:prstGeom prst="wedgeRoundRectCallout">
            <a:avLst>
              <a:gd name="adj1" fmla="val 83166"/>
              <a:gd name="adj2" fmla="val 117086"/>
              <a:gd name="adj3" fmla="val 16667"/>
            </a:avLst>
          </a:prstGeom>
          <a:solidFill>
            <a:srgbClr val="FFFF6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  <a:ea typeface="华文楷体"/>
                <a:cs typeface="华文楷体"/>
              </a:rPr>
              <a:t>Thin gap muon trigger RPC</a:t>
            </a:r>
            <a:endParaRPr lang="en-US" altLang="zh-TW" dirty="0">
              <a:solidFill>
                <a:srgbClr val="FF0000"/>
              </a:solidFill>
              <a:ea typeface="华文楷体"/>
              <a:cs typeface="华文楷体"/>
            </a:endParaRPr>
          </a:p>
        </p:txBody>
      </p:sp>
      <p:sp>
        <p:nvSpPr>
          <p:cNvPr id="10" name="Rounded Rectangle 39"/>
          <p:cNvSpPr/>
          <p:nvPr/>
        </p:nvSpPr>
        <p:spPr>
          <a:xfrm>
            <a:off x="3379761" y="1386803"/>
            <a:ext cx="2192362" cy="617302"/>
          </a:xfrm>
          <a:prstGeom prst="roundRect">
            <a:avLst/>
          </a:prstGeom>
          <a:solidFill>
            <a:srgbClr val="FFFF6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0000FF"/>
                </a:solidFill>
                <a:ea typeface="华文楷体"/>
                <a:cs typeface="华文楷体"/>
              </a:rPr>
              <a:t>Front-end and readout electronics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Rounded Rectangular Callout 41"/>
          <p:cNvSpPr/>
          <p:nvPr/>
        </p:nvSpPr>
        <p:spPr>
          <a:xfrm>
            <a:off x="499441" y="4345309"/>
            <a:ext cx="1593160" cy="670703"/>
          </a:xfrm>
          <a:prstGeom prst="wedgeRoundRectCallout">
            <a:avLst>
              <a:gd name="adj1" fmla="val 95737"/>
              <a:gd name="adj2" fmla="val 67403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华文楷体"/>
                <a:cs typeface="华文楷体"/>
              </a:rPr>
              <a:t>Inner tracker</a:t>
            </a:r>
          </a:p>
          <a:p>
            <a:pPr algn="ctr"/>
            <a:r>
              <a:rPr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华文楷体"/>
              </a:rPr>
              <a:t>（</a:t>
            </a:r>
            <a:r>
              <a:rPr lang="en-US" altLang="zh-CN" dirty="0" err="1" smtClean="0">
                <a:solidFill>
                  <a:schemeClr val="tx2">
                    <a:lumMod val="60000"/>
                    <a:lumOff val="40000"/>
                  </a:schemeClr>
                </a:solidFill>
                <a:ea typeface="华文楷体"/>
              </a:rPr>
              <a:t>ITk</a:t>
            </a:r>
            <a:r>
              <a:rPr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华文楷体"/>
              </a:rPr>
              <a:t>）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71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ATLAS RPC muon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trigger system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2017.12.23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The Third China LHC Physics Workshop (CLHCP 2017) 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  <p:pic>
        <p:nvPicPr>
          <p:cNvPr id="7" name="图片 6" descr="C:\Users\sunday\Desktop\截图\trigger schematics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85"/>
          <a:stretch/>
        </p:blipFill>
        <p:spPr bwMode="auto">
          <a:xfrm>
            <a:off x="1097460" y="3708845"/>
            <a:ext cx="3861861" cy="25948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5079379" y="1124467"/>
            <a:ext cx="4037684" cy="3336095"/>
            <a:chOff x="841838" y="2236710"/>
            <a:chExt cx="4443679" cy="3791682"/>
          </a:xfrm>
        </p:grpSpPr>
        <p:pic>
          <p:nvPicPr>
            <p:cNvPr id="9" name="Content Placeholder 6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51" t="2534" r="18593" b="2422"/>
            <a:stretch/>
          </p:blipFill>
          <p:spPr>
            <a:xfrm>
              <a:off x="841838" y="2236710"/>
              <a:ext cx="4443679" cy="3791682"/>
            </a:xfrm>
            <a:prstGeom prst="rect">
              <a:avLst/>
            </a:prstGeom>
          </p:spPr>
        </p:pic>
        <p:pic>
          <p:nvPicPr>
            <p:cNvPr id="10" name="Picture 8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42130" l="0" r="20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618" b="57199"/>
            <a:stretch/>
          </p:blipFill>
          <p:spPr>
            <a:xfrm>
              <a:off x="1987213" y="3316097"/>
              <a:ext cx="1341886" cy="1585058"/>
            </a:xfrm>
            <a:prstGeom prst="rect">
              <a:avLst/>
            </a:prstGeom>
          </p:spPr>
        </p:pic>
        <p:grpSp>
          <p:nvGrpSpPr>
            <p:cNvPr id="11" name="Group 25"/>
            <p:cNvGrpSpPr/>
            <p:nvPr/>
          </p:nvGrpSpPr>
          <p:grpSpPr>
            <a:xfrm>
              <a:off x="2758570" y="2407574"/>
              <a:ext cx="207568" cy="1717020"/>
              <a:chOff x="3019335" y="1595149"/>
              <a:chExt cx="276758" cy="2289360"/>
            </a:xfrm>
          </p:grpSpPr>
          <p:cxnSp>
            <p:nvCxnSpPr>
              <p:cNvPr id="12" name="Straight Connector 21"/>
              <p:cNvCxnSpPr>
                <a:cxnSpLocks noChangeAspect="1"/>
              </p:cNvCxnSpPr>
              <p:nvPr/>
            </p:nvCxnSpPr>
            <p:spPr>
              <a:xfrm>
                <a:off x="3019335" y="1595149"/>
                <a:ext cx="38436" cy="319376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22"/>
              <p:cNvCxnSpPr>
                <a:cxnSpLocks noChangeAspect="1"/>
              </p:cNvCxnSpPr>
              <p:nvPr/>
            </p:nvCxnSpPr>
            <p:spPr>
              <a:xfrm>
                <a:off x="3099671" y="2265290"/>
                <a:ext cx="12754" cy="106018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23"/>
              <p:cNvCxnSpPr>
                <a:cxnSpLocks noChangeAspect="1"/>
              </p:cNvCxnSpPr>
              <p:nvPr/>
            </p:nvCxnSpPr>
            <p:spPr>
              <a:xfrm>
                <a:off x="3204808" y="3125998"/>
                <a:ext cx="91285" cy="758511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Content Placeholder 7"/>
          <p:cNvSpPr txBox="1">
            <a:spLocks/>
          </p:cNvSpPr>
          <p:nvPr/>
        </p:nvSpPr>
        <p:spPr>
          <a:xfrm>
            <a:off x="277362" y="1466568"/>
            <a:ext cx="4681959" cy="20305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altLang="zh-CN" sz="1800" b="1" dirty="0" smtClean="0"/>
              <a:t>6 layers RPC (BM and BO), measure </a:t>
            </a:r>
            <a:r>
              <a:rPr lang="en-US" altLang="zh-CN" sz="1800" b="1" dirty="0" err="1" smtClean="0"/>
              <a:t>η&amp;φ</a:t>
            </a:r>
            <a:r>
              <a:rPr lang="en-US" altLang="zh-CN" sz="1800" b="1" dirty="0" smtClean="0"/>
              <a:t> position on each layer.</a:t>
            </a:r>
            <a:endParaRPr lang="en-US" sz="1800" b="1" dirty="0" smtClean="0"/>
          </a:p>
          <a:p>
            <a:r>
              <a:rPr lang="en-US" sz="1800" b="1" dirty="0" smtClean="0"/>
              <a:t>OUTER LAYER (BO) for High </a:t>
            </a:r>
            <a:r>
              <a:rPr lang="en-US" sz="1800" b="1" dirty="0" err="1" smtClean="0"/>
              <a:t>p</a:t>
            </a:r>
            <a:r>
              <a:rPr lang="en-US" sz="1800" b="1" baseline="-25000" dirty="0" err="1" smtClean="0"/>
              <a:t>T</a:t>
            </a:r>
            <a:r>
              <a:rPr lang="en-US" sz="1800" b="1" baseline="-25000" dirty="0" smtClean="0"/>
              <a:t> </a:t>
            </a:r>
            <a:r>
              <a:rPr lang="en-US" sz="1800" b="1" dirty="0" smtClean="0"/>
              <a:t>trigger</a:t>
            </a:r>
          </a:p>
          <a:p>
            <a:r>
              <a:rPr lang="en-US" altLang="zh-CN" sz="1800" b="1" dirty="0" smtClean="0"/>
              <a:t>MIDDLE LAYER </a:t>
            </a:r>
            <a:r>
              <a:rPr lang="en-US" altLang="zh-CN" sz="1800" b="1" dirty="0"/>
              <a:t>(</a:t>
            </a:r>
            <a:r>
              <a:rPr lang="en-US" altLang="zh-CN" sz="1800" b="1" dirty="0" smtClean="0"/>
              <a:t>BM) </a:t>
            </a:r>
            <a:r>
              <a:rPr lang="en-US" altLang="zh-CN" sz="1800" b="1" dirty="0"/>
              <a:t>for </a:t>
            </a:r>
            <a:r>
              <a:rPr lang="en-US" altLang="zh-CN" sz="1800" b="1" dirty="0" smtClean="0"/>
              <a:t>Low </a:t>
            </a:r>
            <a:r>
              <a:rPr lang="en-US" altLang="zh-CN" sz="1800" b="1" dirty="0" err="1"/>
              <a:t>p</a:t>
            </a:r>
            <a:r>
              <a:rPr lang="en-US" altLang="zh-CN" sz="1800" b="1" baseline="-25000" dirty="0" err="1"/>
              <a:t>T</a:t>
            </a:r>
            <a:r>
              <a:rPr lang="en-US" altLang="zh-CN" sz="1800" b="1" baseline="-25000" dirty="0"/>
              <a:t> </a:t>
            </a:r>
            <a:r>
              <a:rPr lang="en-US" altLang="zh-CN" sz="1800" b="1" dirty="0"/>
              <a:t>trigger</a:t>
            </a:r>
          </a:p>
          <a:p>
            <a:r>
              <a:rPr lang="en-US" altLang="zh-CN" sz="1800" b="1" dirty="0" smtClean="0">
                <a:solidFill>
                  <a:srgbClr val="FF0000"/>
                </a:solidFill>
              </a:rPr>
              <a:t>NO RPC on  INNER LAYER (BI)</a:t>
            </a:r>
            <a:r>
              <a:rPr lang="zh-CN" altLang="en-US" sz="1800" b="1" dirty="0" smtClean="0">
                <a:solidFill>
                  <a:srgbClr val="FF0000"/>
                </a:solidFill>
              </a:rPr>
              <a:t>）</a:t>
            </a:r>
            <a:endParaRPr lang="en-US" sz="1800" b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31"/>
          <p:cNvCxnSpPr/>
          <p:nvPr/>
        </p:nvCxnSpPr>
        <p:spPr>
          <a:xfrm flipH="1" flipV="1">
            <a:off x="4133710" y="4130065"/>
            <a:ext cx="2570397" cy="116568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 descr="C:\Users\sunday\Desktop\截图\RPC chamber cross section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647" y="4522046"/>
            <a:ext cx="2466134" cy="16850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Straight Arrow Connector 37"/>
          <p:cNvCxnSpPr/>
          <p:nvPr/>
        </p:nvCxnSpPr>
        <p:spPr>
          <a:xfrm>
            <a:off x="3635896" y="3102548"/>
            <a:ext cx="2808312" cy="0"/>
          </a:xfrm>
          <a:prstGeom prst="straightConnector1">
            <a:avLst/>
          </a:prstGeom>
          <a:ln w="28575">
            <a:solidFill>
              <a:srgbClr val="FFFF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19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problems of current RPC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2017.12.23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The Third China LHC Physics Workshop (CLHCP 2017) 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3958563"/>
            <a:ext cx="2516025" cy="231940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044" y="4221088"/>
            <a:ext cx="2152628" cy="207246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0869" y="1849361"/>
            <a:ext cx="3183130" cy="1686010"/>
          </a:xfrm>
          <a:prstGeom prst="rect">
            <a:avLst/>
          </a:prstGeom>
        </p:spPr>
      </p:pic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418833" y="1268760"/>
            <a:ext cx="5809351" cy="525658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0000FF"/>
                </a:solidFill>
              </a:rPr>
              <a:t>Longevity:</a:t>
            </a:r>
          </a:p>
          <a:p>
            <a:pPr marL="357188" lvl="1" indent="-174625">
              <a:lnSpc>
                <a:spcPct val="120000"/>
              </a:lnSpc>
            </a:pPr>
            <a:r>
              <a:rPr lang="en-US" altLang="zh-CN" sz="1600" dirty="0" smtClean="0"/>
              <a:t>Designed for work under </a:t>
            </a:r>
            <a:r>
              <a:rPr lang="en-US" altLang="zh-CN" sz="1600" dirty="0" smtClean="0">
                <a:solidFill>
                  <a:srgbClr val="FF0000"/>
                </a:solidFill>
              </a:rPr>
              <a:t>1×10</a:t>
            </a:r>
            <a:r>
              <a:rPr lang="en-US" altLang="zh-CN" sz="1600" baseline="30000" dirty="0" smtClean="0">
                <a:solidFill>
                  <a:srgbClr val="FF0000"/>
                </a:solidFill>
              </a:rPr>
              <a:t>34 </a:t>
            </a:r>
            <a:r>
              <a:rPr lang="en-US" altLang="zh-CN" sz="1600" dirty="0" smtClean="0"/>
              <a:t>cm</a:t>
            </a:r>
            <a:r>
              <a:rPr lang="en-US" altLang="zh-CN" sz="1600" baseline="30000" dirty="0" smtClean="0"/>
              <a:t>-2</a:t>
            </a:r>
            <a:r>
              <a:rPr lang="en-US" altLang="zh-CN" sz="1600" dirty="0" smtClean="0"/>
              <a:t>s</a:t>
            </a:r>
            <a:r>
              <a:rPr lang="en-US" altLang="zh-CN" sz="1600" baseline="30000" dirty="0" smtClean="0"/>
              <a:t>-1</a:t>
            </a:r>
            <a:r>
              <a:rPr lang="en-US" altLang="zh-CN" sz="1600" dirty="0" smtClean="0"/>
              <a:t>@14TeV for 10 years, corresponding to integrate charge of </a:t>
            </a:r>
            <a:r>
              <a:rPr lang="en-US" altLang="zh-CN" sz="1600" dirty="0" smtClean="0">
                <a:solidFill>
                  <a:srgbClr val="FF0000"/>
                </a:solidFill>
              </a:rPr>
              <a:t>0.3 C/cm</a:t>
            </a:r>
            <a:r>
              <a:rPr lang="en-US" altLang="zh-CN" sz="1600" baseline="30000" dirty="0" smtClean="0">
                <a:solidFill>
                  <a:srgbClr val="FF0000"/>
                </a:solidFill>
              </a:rPr>
              <a:t>2</a:t>
            </a:r>
            <a:endParaRPr lang="en-US" altLang="zh-CN" sz="1600" dirty="0" smtClean="0"/>
          </a:p>
          <a:p>
            <a:pPr marL="357188" lvl="1" indent="-174625">
              <a:lnSpc>
                <a:spcPct val="120000"/>
              </a:lnSpc>
            </a:pPr>
            <a:r>
              <a:rPr lang="en-US" altLang="zh-CN" sz="1600" dirty="0" smtClean="0">
                <a:solidFill>
                  <a:prstClr val="black"/>
                </a:solidFill>
              </a:rPr>
              <a:t>Reach the life time at HL-LHC</a:t>
            </a:r>
          </a:p>
          <a:p>
            <a:pPr marL="357188" lvl="1" indent="-174625">
              <a:lnSpc>
                <a:spcPct val="120000"/>
              </a:lnSpc>
            </a:pPr>
            <a:r>
              <a:rPr lang="en-US" altLang="zh-CN" sz="1600" dirty="0" smtClean="0">
                <a:solidFill>
                  <a:prstClr val="black"/>
                </a:solidFill>
              </a:rPr>
              <a:t>Can only work under lower voltage with detection efficiency lost of </a:t>
            </a:r>
            <a:r>
              <a:rPr lang="en-US" altLang="zh-CN" sz="1600" dirty="0" smtClean="0">
                <a:solidFill>
                  <a:srgbClr val="FF0000"/>
                </a:solidFill>
              </a:rPr>
              <a:t>15%-35%</a:t>
            </a:r>
            <a:endParaRPr lang="en-US" altLang="zh-CN" sz="160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0000FF"/>
                </a:solidFill>
              </a:rPr>
              <a:t>The rate capability:</a:t>
            </a:r>
          </a:p>
          <a:p>
            <a:pPr marL="357188" lvl="1" indent="-174625">
              <a:lnSpc>
                <a:spcPct val="120000"/>
              </a:lnSpc>
            </a:pPr>
            <a:r>
              <a:rPr lang="en-US" altLang="zh-CN" sz="1600" dirty="0">
                <a:solidFill>
                  <a:prstClr val="black"/>
                </a:solidFill>
              </a:rPr>
              <a:t>Under HL-LHC, the </a:t>
            </a:r>
            <a:r>
              <a:rPr lang="en-US" altLang="zh-CN" sz="1600" dirty="0" smtClean="0">
                <a:solidFill>
                  <a:prstClr val="black"/>
                </a:solidFill>
              </a:rPr>
              <a:t>extrapolated rate on RPC will be an </a:t>
            </a:r>
            <a:r>
              <a:rPr lang="en-US" altLang="zh-CN" sz="1600" dirty="0">
                <a:solidFill>
                  <a:prstClr val="black"/>
                </a:solidFill>
              </a:rPr>
              <a:t>order of magnitude </a:t>
            </a:r>
            <a:r>
              <a:rPr lang="en-US" altLang="zh-CN" sz="1600" dirty="0" smtClean="0">
                <a:solidFill>
                  <a:prstClr val="black"/>
                </a:solidFill>
              </a:rPr>
              <a:t>higher, </a:t>
            </a:r>
            <a:r>
              <a:rPr lang="en-US" altLang="zh-CN" sz="1600" dirty="0" smtClean="0">
                <a:solidFill>
                  <a:srgbClr val="FF0000"/>
                </a:solidFill>
              </a:rPr>
              <a:t>~300Hz/cm</a:t>
            </a:r>
            <a:r>
              <a:rPr lang="en-US" altLang="zh-CN" sz="1600" baseline="30000" dirty="0" smtClean="0">
                <a:solidFill>
                  <a:srgbClr val="FF0000"/>
                </a:solidFill>
              </a:rPr>
              <a:t>2</a:t>
            </a:r>
            <a:endParaRPr lang="en-US" altLang="zh-CN" sz="16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0000FF"/>
                </a:solidFill>
                <a:sym typeface="Wingdings" panose="05000000000000000000" pitchFamily="2" charset="2"/>
              </a:rPr>
              <a:t>Basic solution:</a:t>
            </a:r>
          </a:p>
          <a:p>
            <a:pPr marL="357188" lvl="1" indent="-174625"/>
            <a:r>
              <a:rPr lang="en-US" altLang="zh-CN" sz="1600" dirty="0" smtClean="0">
                <a:solidFill>
                  <a:prstClr val="black"/>
                </a:solidFill>
              </a:rPr>
              <a:t>Add </a:t>
            </a:r>
            <a:r>
              <a:rPr lang="en-US" altLang="zh-CN" sz="1600" dirty="0" smtClean="0">
                <a:solidFill>
                  <a:srgbClr val="FF0000"/>
                </a:solidFill>
              </a:rPr>
              <a:t>3 BI RPC layers</a:t>
            </a:r>
          </a:p>
          <a:p>
            <a:pPr marL="357188" lvl="1" indent="-174625"/>
            <a:r>
              <a:rPr lang="en-US" altLang="zh-CN" sz="1600" dirty="0" smtClean="0">
                <a:solidFill>
                  <a:prstClr val="black"/>
                </a:solidFill>
              </a:rPr>
              <a:t>Rate: </a:t>
            </a:r>
            <a:r>
              <a:rPr lang="en-US" altLang="zh-CN" sz="1600" dirty="0" smtClean="0">
                <a:solidFill>
                  <a:srgbClr val="FF0000"/>
                </a:solidFill>
              </a:rPr>
              <a:t>~ kHz/cm</a:t>
            </a:r>
            <a:r>
              <a:rPr lang="en-US" altLang="zh-CN" sz="1600" baseline="30000" dirty="0" smtClean="0">
                <a:solidFill>
                  <a:srgbClr val="FF0000"/>
                </a:solidFill>
              </a:rPr>
              <a:t>2</a:t>
            </a:r>
            <a:r>
              <a:rPr lang="en-US" altLang="zh-CN" sz="1600" dirty="0" smtClean="0"/>
              <a:t>, work </a:t>
            </a:r>
            <a:r>
              <a:rPr lang="en-US" altLang="zh-CN" sz="1600" dirty="0" smtClean="0">
                <a:solidFill>
                  <a:srgbClr val="FF0000"/>
                </a:solidFill>
              </a:rPr>
              <a:t>10 years</a:t>
            </a:r>
            <a:r>
              <a:rPr lang="en-US" altLang="zh-CN" sz="1600" dirty="0" smtClean="0"/>
              <a:t> for HL-LHC</a:t>
            </a:r>
            <a:endParaRPr lang="en-US" altLang="zh-CN" sz="1600" dirty="0"/>
          </a:p>
          <a:p>
            <a:pPr marL="357188" lvl="1" indent="-174625"/>
            <a:r>
              <a:rPr lang="en-US" altLang="zh-CN" sz="1600" dirty="0" smtClean="0"/>
              <a:t>With </a:t>
            </a:r>
            <a:r>
              <a:rPr lang="en-US" altLang="zh-CN" sz="1600" dirty="0" smtClean="0">
                <a:solidFill>
                  <a:srgbClr val="FF0000"/>
                </a:solidFill>
              </a:rPr>
              <a:t>higher spatial and time resolution</a:t>
            </a:r>
          </a:p>
          <a:p>
            <a:pPr marL="182563" lvl="1" indent="0">
              <a:buNone/>
            </a:pPr>
            <a:r>
              <a:rPr lang="en-US" altLang="zh-CN" sz="1600" dirty="0"/>
              <a:t> </a:t>
            </a:r>
            <a:r>
              <a:rPr lang="en-US" altLang="zh-CN" sz="1600" dirty="0" smtClean="0"/>
              <a:t>   for muon tracking and bunch crossing ID</a:t>
            </a:r>
            <a:endParaRPr lang="zh-CN" altLang="en-US" sz="1600" dirty="0" smtClean="0"/>
          </a:p>
          <a:p>
            <a:pPr marL="357188" lvl="1" indent="-174625"/>
            <a:r>
              <a:rPr lang="en-US" altLang="zh-CN" sz="1600" dirty="0" smtClean="0"/>
              <a:t>Close most of the acceptance holes</a:t>
            </a:r>
          </a:p>
          <a:p>
            <a:endParaRPr lang="zh-CN" altLang="en-US" sz="1600" dirty="0"/>
          </a:p>
        </p:txBody>
      </p:sp>
      <p:sp>
        <p:nvSpPr>
          <p:cNvPr id="13" name="文本框 12"/>
          <p:cNvSpPr txBox="1"/>
          <p:nvPr/>
        </p:nvSpPr>
        <p:spPr>
          <a:xfrm>
            <a:off x="5990334" y="1401646"/>
            <a:ext cx="312419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L=7×10</a:t>
            </a:r>
            <a:r>
              <a:rPr lang="en-US" altLang="zh-CN" baseline="30000" dirty="0" smtClean="0">
                <a:solidFill>
                  <a:srgbClr val="FF0000"/>
                </a:solidFill>
              </a:rPr>
              <a:t>34</a:t>
            </a:r>
            <a:r>
              <a:rPr lang="en-US" altLang="zh-CN" dirty="0" smtClean="0">
                <a:solidFill>
                  <a:srgbClr val="FF0000"/>
                </a:solidFill>
              </a:rPr>
              <a:t>cm</a:t>
            </a:r>
            <a:r>
              <a:rPr lang="en-US" altLang="zh-CN" baseline="30000" dirty="0" smtClean="0">
                <a:solidFill>
                  <a:srgbClr val="FF0000"/>
                </a:solidFill>
              </a:rPr>
              <a:t>-2</a:t>
            </a:r>
            <a:r>
              <a:rPr lang="en-US" altLang="zh-CN" dirty="0" smtClean="0">
                <a:solidFill>
                  <a:srgbClr val="FF0000"/>
                </a:solidFill>
              </a:rPr>
              <a:t>s</a:t>
            </a:r>
            <a:r>
              <a:rPr lang="en-US" altLang="zh-CN" baseline="30000" dirty="0" smtClean="0">
                <a:solidFill>
                  <a:srgbClr val="FF0000"/>
                </a:solidFill>
              </a:rPr>
              <a:t>-1</a:t>
            </a:r>
            <a:r>
              <a:rPr lang="en-US" altLang="zh-CN" dirty="0" smtClean="0">
                <a:solidFill>
                  <a:srgbClr val="FF0000"/>
                </a:solidFill>
              </a:rPr>
              <a:t>@14TeV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34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basic requirements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2017.12.23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The Third China LHC Physics Workshop (CLHCP 2017) 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27584" y="1343058"/>
            <a:ext cx="775335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SzPct val="50000"/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Higher rate capability: </a:t>
            </a:r>
            <a:r>
              <a:rPr lang="en-US" altLang="zh-CN" sz="2400" dirty="0" smtClean="0">
                <a:solidFill>
                  <a:srgbClr val="FF0000"/>
                </a:solidFill>
              </a:rPr>
              <a:t>~ kHz/cm</a:t>
            </a:r>
            <a:r>
              <a:rPr lang="en-US" altLang="zh-CN" sz="2400" baseline="30000" dirty="0" smtClean="0">
                <a:solidFill>
                  <a:srgbClr val="FF0000"/>
                </a:solidFill>
              </a:rPr>
              <a:t>2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pPr marL="342900" indent="-342900" algn="just">
              <a:buSzPct val="50000"/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Longer longevity: </a:t>
            </a:r>
            <a:r>
              <a:rPr lang="en-US" altLang="zh-CN" sz="2400" dirty="0" smtClean="0">
                <a:solidFill>
                  <a:srgbClr val="FF0000"/>
                </a:solidFill>
              </a:rPr>
              <a:t>10 years of HL-LHC</a:t>
            </a:r>
          </a:p>
          <a:p>
            <a:pPr marL="342900" indent="-342900" algn="just">
              <a:buSzPct val="50000"/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Higher spatial resolution: </a:t>
            </a:r>
            <a:r>
              <a:rPr lang="en-US" altLang="zh-CN" sz="2400" dirty="0" smtClean="0">
                <a:solidFill>
                  <a:srgbClr val="FF0000"/>
                </a:solidFill>
              </a:rPr>
              <a:t>~ mm</a:t>
            </a:r>
          </a:p>
          <a:p>
            <a:pPr marL="342900" indent="-342900" algn="just">
              <a:buSzPct val="50000"/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Higher time resolution: ~</a:t>
            </a:r>
            <a:r>
              <a:rPr lang="en-US" altLang="zh-CN" sz="2400" dirty="0" smtClean="0">
                <a:solidFill>
                  <a:srgbClr val="FF0000"/>
                </a:solidFill>
              </a:rPr>
              <a:t>0.5ns</a:t>
            </a:r>
          </a:p>
        </p:txBody>
      </p:sp>
      <p:sp>
        <p:nvSpPr>
          <p:cNvPr id="9" name="矩形 8"/>
          <p:cNvSpPr/>
          <p:nvPr/>
        </p:nvSpPr>
        <p:spPr>
          <a:xfrm>
            <a:off x="827584" y="3005658"/>
            <a:ext cx="7753350" cy="3231654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chemeClr val="accent2">
                    <a:lumMod val="75000"/>
                  </a:schemeClr>
                </a:solidFill>
              </a:rPr>
              <a:t>Current RPC detector: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 smtClean="0">
                <a:solidFill>
                  <a:srgbClr val="FF0000"/>
                </a:solidFill>
              </a:rPr>
              <a:t>2 mm gas gap</a:t>
            </a:r>
            <a:r>
              <a:rPr lang="en-US" altLang="zh-CN" sz="2200" dirty="0" smtClean="0"/>
              <a:t>, with </a:t>
            </a:r>
            <a:r>
              <a:rPr lang="en-US" altLang="zh-CN" sz="2200" dirty="0"/>
              <a:t>a</a:t>
            </a:r>
            <a:r>
              <a:rPr lang="en-US" altLang="zh-CN" sz="2200" dirty="0" smtClean="0"/>
              <a:t>valanche mode  </a:t>
            </a:r>
            <a:r>
              <a:rPr lang="en-US" altLang="zh-CN" sz="2200" dirty="0" smtClean="0">
                <a:sym typeface="Wingdings" panose="05000000000000000000" pitchFamily="2" charset="2"/>
              </a:rPr>
              <a:t> </a:t>
            </a:r>
            <a:endParaRPr lang="en-US" altLang="zh-CN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 smtClean="0"/>
              <a:t>Work </a:t>
            </a:r>
            <a:r>
              <a:rPr lang="en-US" altLang="zh-CN" sz="2200" dirty="0"/>
              <a:t>voltage: 4.8 </a:t>
            </a:r>
            <a:r>
              <a:rPr lang="en-US" altLang="zh-CN" sz="2200" dirty="0" smtClean="0"/>
              <a:t>kV/mm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/>
              <a:t>Charge: </a:t>
            </a:r>
            <a:r>
              <a:rPr lang="en-US" altLang="zh-CN" sz="2200" dirty="0">
                <a:solidFill>
                  <a:srgbClr val="FF0000"/>
                </a:solidFill>
              </a:rPr>
              <a:t>30 </a:t>
            </a:r>
            <a:r>
              <a:rPr lang="en-US" altLang="zh-CN" sz="2200" dirty="0" err="1">
                <a:solidFill>
                  <a:srgbClr val="FF0000"/>
                </a:solidFill>
              </a:rPr>
              <a:t>pC</a:t>
            </a:r>
            <a:r>
              <a:rPr lang="en-US" altLang="zh-CN" sz="2200" dirty="0">
                <a:solidFill>
                  <a:srgbClr val="FF0000"/>
                </a:solidFill>
              </a:rPr>
              <a:t>/count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/>
              <a:t>Rate: 100 Hz/cm</a:t>
            </a:r>
            <a:r>
              <a:rPr lang="en-US" altLang="zh-CN" sz="2200" baseline="30000" dirty="0"/>
              <a:t>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/>
              <a:t>Time resolution: 1.1 </a:t>
            </a:r>
            <a:r>
              <a:rPr lang="en-US" altLang="zh-CN" sz="2200" dirty="0" smtClean="0"/>
              <a:t>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 smtClean="0"/>
              <a:t>Strip pitch: 26-35 mm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 smtClean="0">
                <a:solidFill>
                  <a:srgbClr val="FF0000"/>
                </a:solidFill>
              </a:rPr>
              <a:t>FEE: GaAs technology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 smtClean="0"/>
              <a:t>Gas component: Freon, </a:t>
            </a:r>
            <a:r>
              <a:rPr lang="en-US" altLang="zh-CN" sz="2200" dirty="0" err="1" smtClean="0"/>
              <a:t>Iso</a:t>
            </a:r>
            <a:r>
              <a:rPr lang="en-US" altLang="zh-CN" sz="2200" dirty="0" smtClean="0"/>
              <a:t>-butane, SF6</a:t>
            </a:r>
            <a:endParaRPr lang="en-US" altLang="zh-CN" sz="2200" dirty="0"/>
          </a:p>
        </p:txBody>
      </p:sp>
      <p:sp>
        <p:nvSpPr>
          <p:cNvPr id="10" name="文本框 9"/>
          <p:cNvSpPr txBox="1"/>
          <p:nvPr/>
        </p:nvSpPr>
        <p:spPr>
          <a:xfrm>
            <a:off x="6621848" y="3454558"/>
            <a:ext cx="1340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altLang="zh-CN" sz="2400" dirty="0" smtClean="0">
                <a:solidFill>
                  <a:srgbClr val="FF0000"/>
                </a:solidFill>
              </a:rPr>
              <a:t>1 mm</a:t>
            </a:r>
            <a:endParaRPr lang="en-US" altLang="zh-CN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6621848" y="3772207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altLang="zh-CN" sz="2400" dirty="0" smtClean="0">
                <a:solidFill>
                  <a:srgbClr val="FF0000"/>
                </a:solidFill>
              </a:rPr>
              <a:t>~2.7 kV</a:t>
            </a:r>
            <a:endParaRPr lang="en-US" altLang="zh-CN" sz="2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6621848" y="4767535"/>
            <a:ext cx="1409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altLang="zh-CN" sz="2400" dirty="0" smtClean="0">
                <a:solidFill>
                  <a:srgbClr val="FF0000"/>
                </a:solidFill>
              </a:rPr>
              <a:t>0.5 ns</a:t>
            </a:r>
            <a:endParaRPr lang="en-US" altLang="zh-CN" sz="2400" dirty="0"/>
          </a:p>
        </p:txBody>
      </p:sp>
      <p:sp>
        <p:nvSpPr>
          <p:cNvPr id="14" name="文本框 13"/>
          <p:cNvSpPr txBox="1"/>
          <p:nvPr/>
        </p:nvSpPr>
        <p:spPr>
          <a:xfrm>
            <a:off x="5112324" y="5445224"/>
            <a:ext cx="2881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altLang="zh-CN" sz="2400" dirty="0" smtClean="0">
                <a:solidFill>
                  <a:srgbClr val="FF0000"/>
                </a:solidFill>
              </a:rPr>
              <a:t>Si BJT   </a:t>
            </a:r>
            <a:r>
              <a:rPr lang="en-US" altLang="zh-CN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altLang="zh-CN" sz="2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SiGe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320154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Main challenges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864" y="1561325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altLang="zh-CN" sz="2400" dirty="0" smtClean="0"/>
              <a:t>More sensitive, high signal-to-noise ratio, fast, low power consumption </a:t>
            </a:r>
            <a:r>
              <a:rPr lang="en-US" altLang="zh-CN" sz="2400" dirty="0" smtClean="0">
                <a:solidFill>
                  <a:srgbClr val="FF0000"/>
                </a:solidFill>
              </a:rPr>
              <a:t>Front End Electronics</a:t>
            </a:r>
            <a:endParaRPr lang="en-US" altLang="zh-CN" sz="2400" dirty="0" smtClean="0"/>
          </a:p>
          <a:p>
            <a:pPr algn="just"/>
            <a:r>
              <a:rPr lang="en-US" altLang="zh-CN" sz="2400" dirty="0" smtClean="0">
                <a:solidFill>
                  <a:srgbClr val="FF0000"/>
                </a:solidFill>
              </a:rPr>
              <a:t>New </a:t>
            </a:r>
            <a:r>
              <a:rPr lang="en-US" altLang="zh-CN" sz="2400" dirty="0">
                <a:solidFill>
                  <a:srgbClr val="FF0000"/>
                </a:solidFill>
              </a:rPr>
              <a:t>materials </a:t>
            </a:r>
            <a:r>
              <a:rPr lang="en-US" altLang="zh-CN" sz="2400" dirty="0"/>
              <a:t>for a thinner and more rigid chamber </a:t>
            </a:r>
            <a:r>
              <a:rPr lang="en-US" altLang="zh-CN" sz="2400" dirty="0" smtClean="0"/>
              <a:t>structure</a:t>
            </a:r>
            <a:endParaRPr lang="en-US" altLang="zh-CN" sz="2400" dirty="0"/>
          </a:p>
          <a:p>
            <a:pPr algn="just"/>
            <a:r>
              <a:rPr lang="en-US" altLang="zh-CN" sz="2400" dirty="0"/>
              <a:t>I</a:t>
            </a:r>
            <a:r>
              <a:rPr lang="en-US" altLang="zh-CN" sz="2400" dirty="0" smtClean="0"/>
              <a:t>ncreasing </a:t>
            </a:r>
            <a:r>
              <a:rPr lang="en-US" altLang="zh-CN" sz="2400" dirty="0"/>
              <a:t>the signal-to-noise ratio by optimizing </a:t>
            </a:r>
            <a:r>
              <a:rPr lang="en-US" altLang="zh-CN" sz="2400" dirty="0">
                <a:solidFill>
                  <a:srgbClr val="FF0000"/>
                </a:solidFill>
              </a:rPr>
              <a:t>the gas gap and readout panel </a:t>
            </a:r>
            <a:r>
              <a:rPr lang="en-US" altLang="zh-CN" sz="2400" dirty="0" smtClean="0">
                <a:solidFill>
                  <a:srgbClr val="FF0000"/>
                </a:solidFill>
              </a:rPr>
              <a:t>structure</a:t>
            </a:r>
            <a:endParaRPr lang="en-US" altLang="zh-CN" sz="2400" dirty="0">
              <a:solidFill>
                <a:srgbClr val="FF0000"/>
              </a:solidFill>
            </a:endParaRPr>
          </a:p>
          <a:p>
            <a:pPr algn="just"/>
            <a:r>
              <a:rPr lang="en-US" altLang="zh-CN" sz="2400" dirty="0"/>
              <a:t>O</a:t>
            </a:r>
            <a:r>
              <a:rPr lang="en-US" altLang="zh-CN" sz="2400" dirty="0" smtClean="0"/>
              <a:t>ptimizing </a:t>
            </a:r>
            <a:r>
              <a:rPr lang="en-US" altLang="zh-CN" sz="2400" dirty="0"/>
              <a:t>the detector parameters for </a:t>
            </a:r>
            <a:r>
              <a:rPr lang="en-US" altLang="zh-CN" sz="2400" dirty="0">
                <a:solidFill>
                  <a:srgbClr val="FF0000"/>
                </a:solidFill>
              </a:rPr>
              <a:t>maximizing spatial and time resolution</a:t>
            </a:r>
            <a:r>
              <a:rPr lang="en-US" altLang="zh-CN" sz="2400" dirty="0"/>
              <a:t>, </a:t>
            </a:r>
            <a:r>
              <a:rPr lang="en-US" altLang="zh-CN" sz="2400" dirty="0" smtClean="0"/>
              <a:t>thus </a:t>
            </a:r>
            <a:r>
              <a:rPr lang="en-US" altLang="zh-CN" sz="2400" dirty="0"/>
              <a:t>momentum resolution, and track-to-track separation</a:t>
            </a:r>
            <a:r>
              <a:rPr lang="en-US" altLang="zh-CN" sz="2400" dirty="0" smtClean="0"/>
              <a:t>.</a:t>
            </a:r>
          </a:p>
          <a:p>
            <a:pPr algn="just"/>
            <a:r>
              <a:rPr lang="en-US" altLang="zh-CN" sz="2400" dirty="0" smtClean="0"/>
              <a:t>Looking for new </a:t>
            </a:r>
            <a:r>
              <a:rPr lang="en-US" altLang="zh-CN" sz="2400" dirty="0" smtClean="0">
                <a:solidFill>
                  <a:srgbClr val="FF0000"/>
                </a:solidFill>
              </a:rPr>
              <a:t>environment friendly </a:t>
            </a:r>
            <a:r>
              <a:rPr lang="en-US" altLang="zh-CN" sz="2400" dirty="0" smtClean="0"/>
              <a:t>gas mixture.</a:t>
            </a:r>
            <a:endParaRPr lang="zh-CN" altLang="en-US" sz="24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2017.12.23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The Third China LHC Physics Workshop (CLHCP 2017) 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43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R&amp;D on thin gap RPC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CN" sz="2400" dirty="0" smtClean="0"/>
              <a:t>Supported by the </a:t>
            </a:r>
            <a:r>
              <a:rPr lang="en-US" altLang="zh-CN" sz="2400" dirty="0" smtClean="0">
                <a:solidFill>
                  <a:srgbClr val="FF0000"/>
                </a:solidFill>
              </a:rPr>
              <a:t>MOST </a:t>
            </a:r>
            <a:r>
              <a:rPr lang="en-US" altLang="zh-CN" sz="2400" dirty="0">
                <a:solidFill>
                  <a:srgbClr val="FF0000"/>
                </a:solidFill>
              </a:rPr>
              <a:t>National key research and development </a:t>
            </a:r>
            <a:r>
              <a:rPr lang="en-US" altLang="zh-CN" sz="2400" dirty="0" smtClean="0">
                <a:solidFill>
                  <a:srgbClr val="FF0000"/>
                </a:solidFill>
              </a:rPr>
              <a:t>program</a:t>
            </a:r>
            <a:r>
              <a:rPr lang="en-US" altLang="zh-CN" sz="2400" dirty="0" smtClean="0"/>
              <a:t>, USTC, SDU and SJTU started the R&amp;D on thin gap RPC for ATLAS Phase-II upgrade.</a:t>
            </a:r>
          </a:p>
          <a:p>
            <a:pPr algn="just"/>
            <a:r>
              <a:rPr lang="en-US" altLang="zh-CN" sz="2400" dirty="0" smtClean="0"/>
              <a:t>Mainly focus on:</a:t>
            </a:r>
          </a:p>
          <a:p>
            <a:pPr lvl="1" algn="just"/>
            <a:r>
              <a:rPr lang="en-US" altLang="zh-CN" sz="2200" dirty="0" smtClean="0"/>
              <a:t>New electrode material, gas gap structure, readout material and structure, working conditions.</a:t>
            </a:r>
          </a:p>
          <a:p>
            <a:pPr lvl="1" algn="just"/>
            <a:r>
              <a:rPr lang="en-US" altLang="zh-CN" sz="2200" dirty="0" smtClean="0"/>
              <a:t>Join the FEE and readout electronics design.</a:t>
            </a:r>
          </a:p>
          <a:p>
            <a:pPr lvl="1" algn="just"/>
            <a:r>
              <a:rPr lang="en-US" altLang="zh-CN" sz="2200" dirty="0" smtClean="0"/>
              <a:t>Simulation, design and test RPC prototypes, achieve the required performances.</a:t>
            </a:r>
          </a:p>
          <a:p>
            <a:pPr lvl="1" algn="just"/>
            <a:r>
              <a:rPr lang="en-US" altLang="zh-CN" sz="2200" dirty="0" smtClean="0"/>
              <a:t>Built and test real size RPC detector.</a:t>
            </a:r>
          </a:p>
          <a:p>
            <a:pPr lvl="1" algn="just"/>
            <a:r>
              <a:rPr lang="en-US" altLang="zh-CN" sz="2200" dirty="0" smtClean="0"/>
              <a:t>Establish the assembly and test procedure, quality control and assurance, get ready for the mass production 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2017.12.23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The Third China LHC Physics Workshop (CLHCP 2017) 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582-41AC-4A13-9FCA-C231B8EF8B35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21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4914</TotalTime>
  <Words>906</Words>
  <Application>Microsoft Office PowerPoint</Application>
  <PresentationFormat>全屏显示(4:3)</PresentationFormat>
  <Paragraphs>145</Paragraphs>
  <Slides>13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华文楷体</vt:lpstr>
      <vt:lpstr>华文细黑</vt:lpstr>
      <vt:lpstr>宋体</vt:lpstr>
      <vt:lpstr>Arial</vt:lpstr>
      <vt:lpstr>Calibri</vt:lpstr>
      <vt:lpstr>CommercialScript BT</vt:lpstr>
      <vt:lpstr>Times New Roman</vt:lpstr>
      <vt:lpstr>Wingdings</vt:lpstr>
      <vt:lpstr>Wingdings 3</vt:lpstr>
      <vt:lpstr>Office 主题</vt:lpstr>
      <vt:lpstr>R&amp;D on high performance RPC for the ATLAS Phase-II upgrade</vt:lpstr>
      <vt:lpstr>outline</vt:lpstr>
      <vt:lpstr>LHC to HL-LHC</vt:lpstr>
      <vt:lpstr>ATLAS Phase-II upgrade</vt:lpstr>
      <vt:lpstr>Current ATLAS RPC muon trigger system</vt:lpstr>
      <vt:lpstr>The main problems of current RPC</vt:lpstr>
      <vt:lpstr>The basic requirements</vt:lpstr>
      <vt:lpstr>Main challenges</vt:lpstr>
      <vt:lpstr>R&amp;D on thin gap RPC</vt:lpstr>
      <vt:lpstr>Main progresses</vt:lpstr>
      <vt:lpstr>Simulation on cross-talk</vt:lpstr>
      <vt:lpstr>Prototype assembly and test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宇宙线缪子成像的探测器基础</dc:title>
  <dc:creator>SONG</dc:creator>
  <cp:lastModifiedBy>孙勇杰</cp:lastModifiedBy>
  <cp:revision>253</cp:revision>
  <cp:lastPrinted>2014-07-17T08:26:15Z</cp:lastPrinted>
  <dcterms:created xsi:type="dcterms:W3CDTF">2014-03-31T03:19:18Z</dcterms:created>
  <dcterms:modified xsi:type="dcterms:W3CDTF">2017-12-23T07:15:01Z</dcterms:modified>
</cp:coreProperties>
</file>