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mp" ContentType="image/p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802" r:id="rId2"/>
    <p:sldId id="1002" r:id="rId3"/>
    <p:sldId id="1008" r:id="rId4"/>
    <p:sldId id="1053" r:id="rId5"/>
    <p:sldId id="983" r:id="rId6"/>
    <p:sldId id="1041" r:id="rId7"/>
    <p:sldId id="1042" r:id="rId8"/>
    <p:sldId id="981" r:id="rId9"/>
    <p:sldId id="986" r:id="rId10"/>
    <p:sldId id="1024" r:id="rId11"/>
    <p:sldId id="1025" r:id="rId12"/>
    <p:sldId id="1026" r:id="rId13"/>
    <p:sldId id="950" r:id="rId14"/>
    <p:sldId id="1043" r:id="rId15"/>
    <p:sldId id="1014" r:id="rId16"/>
    <p:sldId id="1015" r:id="rId17"/>
    <p:sldId id="1016" r:id="rId18"/>
    <p:sldId id="1017" r:id="rId19"/>
    <p:sldId id="1019" r:id="rId20"/>
    <p:sldId id="1048" r:id="rId21"/>
    <p:sldId id="1049" r:id="rId22"/>
    <p:sldId id="1050" r:id="rId23"/>
    <p:sldId id="838" r:id="rId24"/>
    <p:sldId id="946" r:id="rId25"/>
    <p:sldId id="1030" r:id="rId26"/>
    <p:sldId id="1031" r:id="rId27"/>
    <p:sldId id="1032" r:id="rId28"/>
    <p:sldId id="1033" r:id="rId29"/>
    <p:sldId id="1034" r:id="rId30"/>
    <p:sldId id="1035" r:id="rId31"/>
    <p:sldId id="1036" r:id="rId32"/>
    <p:sldId id="1037" r:id="rId33"/>
    <p:sldId id="1038" r:id="rId34"/>
    <p:sldId id="1039" r:id="rId35"/>
    <p:sldId id="1044" r:id="rId36"/>
    <p:sldId id="1046" r:id="rId37"/>
    <p:sldId id="1047" r:id="rId38"/>
    <p:sldId id="1051" r:id="rId39"/>
    <p:sldId id="1052" r:id="rId40"/>
    <p:sldId id="105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61FF"/>
    <a:srgbClr val="EBFF46"/>
    <a:srgbClr val="FFFF67"/>
    <a:srgbClr val="F3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2" autoAdjust="0"/>
    <p:restoredTop sz="94660"/>
  </p:normalViewPr>
  <p:slideViewPr>
    <p:cSldViewPr snapToGrid="0" snapToObjects="1">
      <p:cViewPr>
        <p:scale>
          <a:sx n="121" d="100"/>
          <a:sy n="121" d="100"/>
        </p:scale>
        <p:origin x="-129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2425A-B869-ED44-AABC-864CA411AED4}" type="datetimeFigureOut">
              <a:rPr lang="en-US" smtClean="0"/>
              <a:t>21/12/17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D4BE7-F420-8A48-AFA4-886DC486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4C7EB-5FA1-2A48-96AC-B3FDC2A4A197}" type="datetimeFigureOut">
              <a:rPr lang="en-US" smtClean="0"/>
              <a:t>21/12/17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2964-9D25-F140-BCE5-41B8A854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10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73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97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defTabSz="90697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0697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0697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0697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06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06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06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06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EBFCD0-E2AC-7245-B138-03DE011AFD20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294" y="4343703"/>
            <a:ext cx="5027414" cy="41154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Final object: leptons (e, </a:t>
            </a:r>
            <a:r>
              <a:rPr lang="en-US" sz="1200" dirty="0" smtClean="0">
                <a:solidFill>
                  <a:srgbClr val="FF0000"/>
                </a:solidFill>
                <a:sym typeface="Symbol" charset="2"/>
              </a:rPr>
              <a:t>, ), , </a:t>
            </a:r>
            <a:r>
              <a:rPr lang="en-US" sz="1200" dirty="0" smtClean="0">
                <a:solidFill>
                  <a:srgbClr val="FF0000"/>
                </a:solidFill>
              </a:rPr>
              <a:t>jets, Missing E</a:t>
            </a:r>
            <a:r>
              <a:rPr lang="en-US" sz="1200" baseline="-25000" dirty="0" smtClean="0">
                <a:solidFill>
                  <a:srgbClr val="FF0000"/>
                </a:solidFill>
              </a:rPr>
              <a:t>T</a:t>
            </a:r>
            <a:endParaRPr lang="en-US" sz="1200" dirty="0" smtClean="0">
              <a:solidFill>
                <a:srgbClr val="FF0000"/>
              </a:solidFill>
            </a:endParaRPr>
          </a:p>
          <a:p>
            <a:pPr eaLnBrk="1" hangingPunct="1"/>
            <a:endParaRPr lang="fr-FR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N1, N2: number of proton</a:t>
            </a:r>
            <a:r>
              <a:rPr lang="en-US" baseline="0" dirty="0" smtClean="0"/>
              <a:t> per bunch</a:t>
            </a:r>
          </a:p>
          <a:p>
            <a:r>
              <a:rPr lang="en-US" baseline="0" dirty="0" smtClean="0"/>
              <a:t>f:  beam crossing frequency </a:t>
            </a:r>
          </a:p>
          <a:p>
            <a:r>
              <a:rPr lang="en-US" baseline="0" dirty="0" err="1" smtClean="0"/>
              <a:t>kB</a:t>
            </a:r>
            <a:r>
              <a:rPr lang="en-US" baseline="0" dirty="0" smtClean="0"/>
              <a:t>: number of bunch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8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10 M RMB from NSFC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89732C-CC42-4E2F-89F3-8671BD78827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6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 observable to understand the properties of the created medium: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 </a:t>
            </a:r>
            <a:r>
              <a:rPr lang="en-US" sz="1200" b="1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Sensi0vity to the thermaliza0on of the quarks in the medium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</a:t>
            </a:r>
            <a:r>
              <a:rPr lang="en-US" sz="1200" b="1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Path length dependence of energy loss in the QGP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56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sz="1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FCABD81-FBCE-AC48-8487-4333E5EC21E4}" type="datetime1">
              <a:rPr lang="zh-CN" altLang="en-US" smtClean="0"/>
              <a:pPr/>
              <a:t>21/12/17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1DE87A-A2B8-44AD-BB12-B1350200C9FE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151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sz="1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FCABD81-FBCE-AC48-8487-4333E5EC21E4}" type="datetime1">
              <a:rPr lang="zh-CN" altLang="en-US" smtClean="0"/>
              <a:pPr/>
              <a:t>21/12/17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1DE87A-A2B8-44AD-BB12-B1350200C9FE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776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Hadron Physics </a:t>
            </a:r>
            <a:br>
              <a:rPr lang="en-US" dirty="0" smtClean="0"/>
            </a:br>
            <a:r>
              <a:rPr lang="en-US" dirty="0" smtClean="0"/>
              <a:t>in China and the Facilities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067" y="3886200"/>
            <a:ext cx="7366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Zhengguo</a:t>
            </a:r>
            <a:r>
              <a:rPr lang="en-US" dirty="0" smtClean="0"/>
              <a:t> Zhao</a:t>
            </a:r>
          </a:p>
          <a:p>
            <a:r>
              <a:rPr lang="en-US" dirty="0" smtClean="0"/>
              <a:t>University of Science and Technology of China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A085-29D3-5842-AA80-0B45B45B61D7}" type="datetime1">
              <a:rPr lang="en-US" smtClean="0"/>
              <a:t>21/12/17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6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2ED4-D69E-544B-8D7C-9835517C5D96}" type="datetime1">
              <a:rPr lang="en-US" smtClean="0"/>
              <a:t>21/12/17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37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3B54-E698-FC42-ADF5-26F652C5AB8B}" type="datetime1">
              <a:rPr lang="en-US" smtClean="0"/>
              <a:t>21/12/17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8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C407-C525-F644-8BA8-276E0EEF4603}" type="datetime1">
              <a:rPr lang="en-US" smtClean="0"/>
              <a:t>21/12/17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A2F6C-EB47-8E48-9100-153391A91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3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C396-D79F-BF44-B777-D1CAD157A589}" type="datetime1">
              <a:rPr lang="en-US" smtClean="0"/>
              <a:t>21/12/17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602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686300" y="6417310"/>
            <a:ext cx="3392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R. Bruce, LHCC 2017.11.30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52433"/>
            <a:ext cx="8226854" cy="558988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kumimoji="0" lang="en-US" dirty="0" smtClean="0"/>
              <a:t>Click to edit title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949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0" y="50539"/>
            <a:ext cx="9110800" cy="71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Hadron Physics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075" y="1059768"/>
            <a:ext cx="8654105" cy="5066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12FB2-63AF-EC42-AC4A-2AB9F5224ED9}" type="datetime1">
              <a:rPr lang="en-US" smtClean="0"/>
              <a:t>21/12/17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00" y="889795"/>
            <a:ext cx="91191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39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6" r:id="rId5"/>
    <p:sldLayoutId id="2147483657" r:id="rId6"/>
    <p:sldLayoutId id="2147483658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tiff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tmp"/><Relationship Id="rId3" Type="http://schemas.openxmlformats.org/officeDocument/2006/relationships/image" Target="../media/image63.tm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32.jpe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6010"/>
            <a:ext cx="9144000" cy="9784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Comic Sans MS"/>
              </a:rPr>
              <a:t>Status </a:t>
            </a:r>
            <a:r>
              <a:rPr lang="en-US" b="1" dirty="0">
                <a:cs typeface="Comic Sans MS"/>
              </a:rPr>
              <a:t>O</a:t>
            </a:r>
            <a:r>
              <a:rPr lang="en-US" b="1" dirty="0" smtClean="0">
                <a:cs typeface="Comic Sans MS"/>
              </a:rPr>
              <a:t>f </a:t>
            </a:r>
            <a:r>
              <a:rPr lang="en-US" b="1" dirty="0">
                <a:cs typeface="Comic Sans MS"/>
              </a:rPr>
              <a:t>T</a:t>
            </a:r>
            <a:r>
              <a:rPr lang="en-US" b="1" dirty="0" smtClean="0">
                <a:cs typeface="Comic Sans MS"/>
              </a:rPr>
              <a:t>he </a:t>
            </a:r>
            <a:r>
              <a:rPr lang="en-US" b="1" dirty="0">
                <a:cs typeface="Comic Sans MS"/>
              </a:rPr>
              <a:t>E</a:t>
            </a:r>
            <a:r>
              <a:rPr lang="en-US" b="1" dirty="0" smtClean="0">
                <a:cs typeface="Comic Sans MS"/>
              </a:rPr>
              <a:t>xperiments At LHC </a:t>
            </a:r>
            <a:endParaRPr lang="en-US" b="1" dirty="0">
              <a:cs typeface="Comic Sans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2936" y="1813853"/>
            <a:ext cx="8686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  <a:cs typeface="Comic Sans MS"/>
              </a:rPr>
              <a:t>Zhengguo Zhao</a:t>
            </a:r>
          </a:p>
          <a:p>
            <a:pPr algn="ctr"/>
            <a:endParaRPr lang="en-US" sz="2400" b="1" dirty="0">
              <a:latin typeface="+mj-lt"/>
              <a:cs typeface="Comic Sans MS"/>
            </a:endParaRPr>
          </a:p>
          <a:p>
            <a:pPr algn="ctr"/>
            <a:r>
              <a:rPr lang="en-US" sz="3200" b="1" dirty="0" smtClean="0">
                <a:latin typeface="+mj-lt"/>
                <a:cs typeface="Comic Sans MS"/>
              </a:rPr>
              <a:t>University of Science and Technology of China</a:t>
            </a:r>
          </a:p>
          <a:p>
            <a:pPr algn="ctr"/>
            <a:endParaRPr lang="en-US" sz="3200" b="1" dirty="0">
              <a:latin typeface="+mj-lt"/>
              <a:cs typeface="Comic Sans MS"/>
            </a:endParaRPr>
          </a:p>
          <a:p>
            <a:pPr algn="ctr"/>
            <a:endParaRPr lang="en-US" sz="3200" b="1" dirty="0" smtClean="0">
              <a:latin typeface="+mj-lt"/>
              <a:cs typeface="Comic Sans MS"/>
            </a:endParaRPr>
          </a:p>
          <a:p>
            <a:pPr algn="ctr"/>
            <a:r>
              <a:rPr lang="en-US" sz="2400" b="1" dirty="0" smtClean="0">
                <a:latin typeface="+mj-lt"/>
                <a:cs typeface="Comic Sans MS"/>
              </a:rPr>
              <a:t>12/27/2017, Nanjing University</a:t>
            </a:r>
          </a:p>
        </p:txBody>
      </p:sp>
    </p:spTree>
    <p:extLst>
      <p:ext uri="{BB962C8B-B14F-4D97-AF65-F5344CB8AC3E}">
        <p14:creationId xmlns:p14="http://schemas.microsoft.com/office/powerpoint/2010/main" val="229139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CMS Performance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3243" y="4592987"/>
            <a:ext cx="8686993" cy="96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/>
              <a:t>Integrated luminosity: recorded/delivered</a:t>
            </a:r>
            <a:r>
              <a:rPr lang="en-US" sz="2400" b="1" dirty="0"/>
              <a:t> </a:t>
            </a:r>
            <a:r>
              <a:rPr lang="en-US" sz="2400" b="1" dirty="0" smtClean="0"/>
              <a:t>= 45.14/49.98=</a:t>
            </a:r>
            <a:r>
              <a:rPr lang="en-US" sz="2400" b="1" dirty="0" smtClean="0">
                <a:solidFill>
                  <a:srgbClr val="FF0000"/>
                </a:solidFill>
              </a:rPr>
              <a:t>90.3%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/>
              <a:t>~93% since August, though not so good before that. </a:t>
            </a:r>
          </a:p>
        </p:txBody>
      </p:sp>
      <p:pic>
        <p:nvPicPr>
          <p:cNvPr id="10" name="Picture 2" descr="ttps://cms-service-lumi.web.cern.ch/cms-service-lumi/publicplots/int_lumi_per_day_cumulative_pp_2017On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624"/>
            <a:ext cx="4400439" cy="33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346532" y="1263446"/>
            <a:ext cx="4413335" cy="2739692"/>
            <a:chOff x="6690050" y="3355718"/>
            <a:chExt cx="5523986" cy="3502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050" y="3355718"/>
              <a:ext cx="5523986" cy="350228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5420046" y="4976625"/>
              <a:ext cx="282000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Recorded/Delivered </a:t>
              </a:r>
              <a:r>
                <a:rPr lang="en-US" sz="1000" b="1" dirty="0">
                  <a:solidFill>
                    <a:srgbClr val="0070C0"/>
                  </a:solidFill>
                </a:rPr>
                <a:t>Luminosity</a:t>
              </a:r>
              <a:r>
                <a:rPr lang="en-US" sz="1000" dirty="0">
                  <a:solidFill>
                    <a:srgbClr val="0070C0"/>
                  </a:solidFill>
                </a:rPr>
                <a:t> per week (%)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10736501" y="4961235"/>
              <a:ext cx="26388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Delivered Luminosity per week (5-1)</a:t>
              </a:r>
            </a:p>
          </p:txBody>
        </p:sp>
        <p:sp>
          <p:nvSpPr>
            <p:cNvPr id="15" name="Textfeld 5"/>
            <p:cNvSpPr txBox="1"/>
            <p:nvPr/>
          </p:nvSpPr>
          <p:spPr>
            <a:xfrm>
              <a:off x="7212784" y="3424163"/>
              <a:ext cx="20281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/>
                <a:t>2016 </a:t>
              </a:r>
              <a:r>
                <a:rPr lang="en-US" sz="1400" b="1" dirty="0" smtClean="0"/>
                <a:t>efficiency</a:t>
              </a:r>
              <a:r>
                <a:rPr lang="de-DE" sz="1400" b="1" dirty="0" smtClean="0"/>
                <a:t> ~92%</a:t>
              </a:r>
              <a:endParaRPr lang="de-DE" sz="1400" b="1" dirty="0"/>
            </a:p>
          </p:txBody>
        </p:sp>
        <p:sp>
          <p:nvSpPr>
            <p:cNvPr id="16" name="Pfeil nach oben 14343"/>
            <p:cNvSpPr/>
            <p:nvPr/>
          </p:nvSpPr>
          <p:spPr>
            <a:xfrm flipV="1">
              <a:off x="7723234" y="3682065"/>
              <a:ext cx="77467" cy="249499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7" name="Gerader Verbinder 2"/>
            <p:cNvCxnSpPr/>
            <p:nvPr/>
          </p:nvCxnSpPr>
          <p:spPr>
            <a:xfrm>
              <a:off x="7251488" y="3967208"/>
              <a:ext cx="4391378" cy="294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12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 smtClean="0"/>
              <a:t>LHCb</a:t>
            </a:r>
            <a:r>
              <a:rPr lang="en-US" b="1" dirty="0" smtClean="0"/>
              <a:t> Data </a:t>
            </a:r>
            <a:r>
              <a:rPr lang="en-US" b="1" dirty="0"/>
              <a:t>A</a:t>
            </a:r>
            <a:r>
              <a:rPr lang="en-US" b="1" dirty="0" smtClean="0"/>
              <a:t>nd </a:t>
            </a:r>
            <a:r>
              <a:rPr lang="en-US" b="1" dirty="0"/>
              <a:t>D</a:t>
            </a:r>
            <a:r>
              <a:rPr lang="en-US" b="1" dirty="0" smtClean="0"/>
              <a:t>etector </a:t>
            </a:r>
            <a:r>
              <a:rPr lang="en-US" b="1" dirty="0"/>
              <a:t>P</a:t>
            </a:r>
            <a:r>
              <a:rPr lang="en-US" b="1" dirty="0" smtClean="0"/>
              <a:t>erformance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98" y="1253509"/>
            <a:ext cx="4235472" cy="2984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71" y="1253509"/>
            <a:ext cx="4229477" cy="29845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49079" y="4908603"/>
            <a:ext cx="5566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/>
              <a:t>R</a:t>
            </a:r>
            <a:r>
              <a:rPr lang="en-US" sz="2400" b="1" dirty="0" smtClean="0"/>
              <a:t>eached target of </a:t>
            </a:r>
            <a:r>
              <a:rPr lang="en-US" sz="2400" b="1" dirty="0" smtClean="0">
                <a:solidFill>
                  <a:srgbClr val="FF0000"/>
                </a:solidFill>
              </a:rPr>
              <a:t>1.7</a:t>
            </a:r>
            <a:r>
              <a:rPr lang="en-US" sz="2400" b="1" dirty="0" smtClean="0"/>
              <a:t> fb</a:t>
            </a:r>
            <a:r>
              <a:rPr lang="en-US" sz="2400" b="1" baseline="30000" dirty="0" smtClean="0"/>
              <a:t>-1 </a:t>
            </a:r>
            <a:r>
              <a:rPr lang="en-US" sz="2400" b="1" dirty="0"/>
              <a:t>in </a:t>
            </a:r>
            <a:r>
              <a:rPr lang="en-US" sz="2400" b="1" dirty="0" smtClean="0">
                <a:solidFill>
                  <a:srgbClr val="FF0000"/>
                </a:solidFill>
              </a:rPr>
              <a:t>2017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Total</a:t>
            </a:r>
            <a:r>
              <a:rPr lang="en-US" sz="2400" b="1" dirty="0" smtClean="0"/>
              <a:t> integrated luminosity: ~</a:t>
            </a:r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r>
              <a:rPr lang="en-US" sz="2400" b="1" dirty="0" smtClean="0"/>
              <a:t> fb</a:t>
            </a:r>
            <a:r>
              <a:rPr lang="en-US" sz="2400" b="1" baseline="30000" dirty="0" smtClean="0"/>
              <a:t>-1 </a:t>
            </a:r>
            <a:endParaRPr lang="en-US" sz="2400" b="1" baseline="30000" dirty="0"/>
          </a:p>
        </p:txBody>
      </p:sp>
    </p:spTree>
    <p:extLst>
      <p:ext uri="{BB962C8B-B14F-4D97-AF65-F5344CB8AC3E}">
        <p14:creationId xmlns:p14="http://schemas.microsoft.com/office/powerpoint/2010/main" val="331099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ALICE Data </a:t>
            </a:r>
            <a:r>
              <a:rPr lang="en-US" b="1" dirty="0"/>
              <a:t>A</a:t>
            </a:r>
            <a:r>
              <a:rPr lang="en-US" b="1" dirty="0" smtClean="0"/>
              <a:t>nd </a:t>
            </a:r>
            <a:r>
              <a:rPr lang="en-US" b="1" dirty="0"/>
              <a:t>D</a:t>
            </a:r>
            <a:r>
              <a:rPr lang="en-US" b="1" dirty="0" smtClean="0"/>
              <a:t>etector Performance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52" y="1080201"/>
            <a:ext cx="5049737" cy="42757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7504" y="5685924"/>
            <a:ext cx="8072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97.4% </a:t>
            </a:r>
            <a:r>
              <a:rPr lang="en-US" sz="2400" b="1" dirty="0"/>
              <a:t>data-taking </a:t>
            </a:r>
            <a:r>
              <a:rPr lang="en-US" sz="2400" b="1" dirty="0" smtClean="0"/>
              <a:t>efficiency for </a:t>
            </a:r>
            <a:r>
              <a:rPr lang="en-US" sz="2400" b="1" dirty="0" err="1"/>
              <a:t>Xe-Xe</a:t>
            </a:r>
            <a:r>
              <a:rPr lang="en-US" sz="2400" b="1" dirty="0"/>
              <a:t> </a:t>
            </a:r>
            <a:r>
              <a:rPr lang="en-US" sz="2400" b="1" dirty="0" smtClean="0"/>
              <a:t>pilot </a:t>
            </a:r>
            <a:r>
              <a:rPr lang="en-US" sz="2400" b="1" dirty="0"/>
              <a:t>run </a:t>
            </a:r>
            <a:r>
              <a:rPr lang="en-US" sz="2400" b="1" dirty="0" smtClean="0"/>
              <a:t>at </a:t>
            </a:r>
            <a:r>
              <a:rPr lang="en-US" sz="2400" b="1" dirty="0"/>
              <a:t>5.44 </a:t>
            </a:r>
            <a:r>
              <a:rPr lang="en-US" sz="2400" b="1" dirty="0" err="1"/>
              <a:t>TeV</a:t>
            </a:r>
            <a:r>
              <a:rPr lang="en-US" sz="2400" b="1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786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751"/>
            <a:ext cx="9144000" cy="34965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917" y="4193152"/>
            <a:ext cx="874437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2800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High statistics </a:t>
            </a:r>
            <a:r>
              <a:rPr lang="en-US" altLang="zh-CN" sz="2800" b="1" dirty="0" smtClean="0">
                <a:latin typeface="+mj-lt"/>
                <a:ea typeface="华文楷体"/>
                <a:cs typeface="华文楷体"/>
              </a:rPr>
              <a:t>data to study </a:t>
            </a:r>
            <a:r>
              <a:rPr lang="en-US" altLang="zh-CN" sz="2800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Higgs</a:t>
            </a:r>
            <a:r>
              <a:rPr lang="en-US" altLang="zh-CN" sz="2800" b="1" dirty="0" smtClean="0">
                <a:latin typeface="+mj-lt"/>
                <a:ea typeface="华文楷体"/>
                <a:cs typeface="华文楷体"/>
              </a:rPr>
              <a:t> boson property and </a:t>
            </a:r>
          </a:p>
          <a:p>
            <a:r>
              <a:rPr lang="en-US" altLang="zh-CN" sz="2800" b="1" dirty="0">
                <a:latin typeface="+mj-lt"/>
                <a:ea typeface="华文楷体"/>
                <a:cs typeface="华文楷体"/>
              </a:rPr>
              <a:t> </a:t>
            </a:r>
            <a:r>
              <a:rPr lang="en-US" altLang="zh-CN" sz="2800" b="1" dirty="0" smtClean="0">
                <a:latin typeface="+mj-lt"/>
                <a:ea typeface="华文楷体"/>
                <a:cs typeface="华文楷体"/>
              </a:rPr>
              <a:t>    search for </a:t>
            </a:r>
            <a:r>
              <a:rPr lang="en-US" altLang="zh-CN" sz="2800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new phenomenon </a:t>
            </a:r>
            <a:r>
              <a:rPr lang="en-US" altLang="zh-CN" sz="2800" b="1" dirty="0" smtClean="0">
                <a:latin typeface="+mj-lt"/>
                <a:ea typeface="华文楷体"/>
                <a:cs typeface="华文楷体"/>
              </a:rPr>
              <a:t>beyond SM.  </a:t>
            </a:r>
          </a:p>
          <a:p>
            <a:endParaRPr lang="en-US" altLang="zh-CN" sz="1000" b="1" dirty="0" smtClean="0">
              <a:latin typeface="华文楷体"/>
              <a:ea typeface="华文楷体"/>
              <a:cs typeface="华文楷体"/>
            </a:endParaRPr>
          </a:p>
          <a:p>
            <a:pPr marL="457200" indent="-457200">
              <a:buFont typeface="Arial"/>
              <a:buChar char="•"/>
            </a:pPr>
            <a:r>
              <a:rPr lang="en-US" altLang="zh-CN" sz="2800" b="1" dirty="0" smtClean="0">
                <a:ea typeface="华文楷体"/>
                <a:cs typeface="Symbol" charset="2"/>
              </a:rPr>
              <a:t>LHC experiments are moving into </a:t>
            </a:r>
            <a:r>
              <a:rPr lang="en-US" altLang="zh-CN" sz="2800" b="1" dirty="0" smtClean="0">
                <a:solidFill>
                  <a:srgbClr val="FF0000"/>
                </a:solidFill>
                <a:ea typeface="华文楷体"/>
                <a:cs typeface="Symbol" charset="2"/>
              </a:rPr>
              <a:t>upgraded </a:t>
            </a:r>
            <a:r>
              <a:rPr lang="en-US" altLang="zh-CN" sz="2800" b="1" dirty="0" smtClean="0">
                <a:ea typeface="华文楷体"/>
                <a:cs typeface="Symbol" charset="2"/>
              </a:rPr>
              <a:t>stages</a:t>
            </a:r>
          </a:p>
          <a:p>
            <a:r>
              <a:rPr lang="en-US" altLang="zh-CN" sz="2800" b="1" dirty="0">
                <a:ea typeface="华文楷体"/>
                <a:cs typeface="Symbol" charset="2"/>
                <a:sym typeface="Wingdings"/>
              </a:rPr>
              <a:t> </a:t>
            </a:r>
            <a:r>
              <a:rPr lang="en-US" altLang="zh-CN" sz="2800" b="1" dirty="0" smtClean="0">
                <a:ea typeface="华文楷体"/>
                <a:cs typeface="Symbol" charset="2"/>
                <a:sym typeface="Wingdings"/>
              </a:rPr>
              <a:t>     challenge to experts, new technology, management</a:t>
            </a:r>
          </a:p>
          <a:p>
            <a:r>
              <a:rPr lang="en-US" altLang="zh-CN" sz="2800" b="1" dirty="0">
                <a:ea typeface="华文楷体"/>
                <a:cs typeface="Symbol" charset="2"/>
                <a:sym typeface="Wingdings"/>
              </a:rPr>
              <a:t> </a:t>
            </a:r>
            <a:r>
              <a:rPr lang="en-US" altLang="zh-CN" sz="2800" b="1" dirty="0" smtClean="0">
                <a:ea typeface="华文楷体"/>
                <a:cs typeface="Symbol" charset="2"/>
                <a:sym typeface="Wingdings"/>
              </a:rPr>
              <a:t>    as well as financial support. </a:t>
            </a:r>
            <a:endParaRPr lang="en-US" sz="2800" b="1" dirty="0">
              <a:ea typeface="华文楷体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202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Chinese Participation </a:t>
            </a:r>
            <a:r>
              <a:rPr lang="en-US" b="1" dirty="0"/>
              <a:t>T</a:t>
            </a:r>
            <a:r>
              <a:rPr lang="en-US" b="1" dirty="0" smtClean="0"/>
              <a:t>o </a:t>
            </a:r>
            <a:r>
              <a:rPr lang="en-US" b="1" dirty="0"/>
              <a:t>P</a:t>
            </a:r>
            <a:r>
              <a:rPr lang="en-US" b="1" dirty="0" smtClean="0"/>
              <a:t>hase 2 Upgrade</a:t>
            </a:r>
            <a:br>
              <a:rPr lang="en-US" b="1" dirty="0" smtClean="0"/>
            </a:br>
            <a:r>
              <a:rPr lang="en-US" sz="2700" b="1" dirty="0" smtClean="0">
                <a:solidFill>
                  <a:srgbClr val="FF0000"/>
                </a:solidFill>
              </a:rPr>
              <a:t>(45 M from MOST)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9" y="1001379"/>
            <a:ext cx="6620322" cy="57200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00FF"/>
                </a:solidFill>
              </a:rPr>
              <a:t>1. ATLAS ITK silicon strip (</a:t>
            </a:r>
            <a:r>
              <a:rPr lang="en-US" sz="2400" b="1" dirty="0" smtClean="0">
                <a:solidFill>
                  <a:srgbClr val="FF0000"/>
                </a:solidFill>
              </a:rPr>
              <a:t>IHEP, QHU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FF"/>
                </a:solidFill>
              </a:rPr>
              <a:t>    </a:t>
            </a:r>
            <a:r>
              <a:rPr lang="en-US" sz="2400" b="1" dirty="0" smtClean="0"/>
              <a:t>- FE RO ASIC design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 - Si strip model design and construction 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 - CMOS based Si strip property study</a:t>
            </a:r>
            <a:endParaRPr lang="en-US" sz="1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FF"/>
                </a:solidFill>
              </a:rPr>
              <a:t>2. ATLAS </a:t>
            </a:r>
            <a:r>
              <a:rPr lang="en-US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2400" b="1" dirty="0" smtClean="0">
                <a:solidFill>
                  <a:srgbClr val="0000FF"/>
                </a:solidFill>
              </a:rPr>
              <a:t> spectrometer (</a:t>
            </a:r>
            <a:r>
              <a:rPr lang="en-US" sz="2400" b="1" dirty="0" smtClean="0">
                <a:solidFill>
                  <a:srgbClr val="FF0000"/>
                </a:solidFill>
              </a:rPr>
              <a:t>USTC, SDU, SJTU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FF"/>
                </a:solidFill>
              </a:rPr>
              <a:t>    </a:t>
            </a:r>
            <a:r>
              <a:rPr lang="en-US" sz="2400" b="1" dirty="0" smtClean="0">
                <a:solidFill>
                  <a:srgbClr val="000000"/>
                </a:solidFill>
              </a:rPr>
              <a:t>- thin gap RPC trigger chamber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  - large </a:t>
            </a:r>
            <a:r>
              <a:rPr lang="en-US" sz="24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h m </a:t>
            </a:r>
            <a:r>
              <a:rPr lang="en-US" sz="2400" b="1" dirty="0" smtClean="0">
                <a:solidFill>
                  <a:srgbClr val="000000"/>
                </a:solidFill>
                <a:latin typeface="+mj-lt"/>
                <a:cs typeface="Symbol" charset="2"/>
              </a:rPr>
              <a:t>detector (</a:t>
            </a:r>
            <a:r>
              <a:rPr lang="en-US" sz="2400" b="1" dirty="0" err="1" smtClean="0">
                <a:solidFill>
                  <a:srgbClr val="000000"/>
                </a:solidFill>
                <a:latin typeface="+mj-lt"/>
                <a:cs typeface="Symbol" charset="2"/>
              </a:rPr>
              <a:t>wGEM</a:t>
            </a:r>
            <a:r>
              <a:rPr lang="en-US" sz="2400" b="1" dirty="0" smtClean="0">
                <a:solidFill>
                  <a:srgbClr val="000000"/>
                </a:solidFill>
                <a:latin typeface="+mj-lt"/>
                <a:cs typeface="Symbol" charset="2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Symbol" charset="2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+mj-lt"/>
                <a:cs typeface="Symbol" charset="2"/>
              </a:rPr>
              <a:t>   - MDT TDS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FF"/>
                </a:solidFill>
              </a:rPr>
              <a:t>3. CMS </a:t>
            </a:r>
            <a:r>
              <a:rPr lang="en-US" sz="2400" b="1" dirty="0" err="1" smtClean="0">
                <a:solidFill>
                  <a:srgbClr val="0000FF"/>
                </a:solidFill>
              </a:rPr>
              <a:t>endcap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2400" b="1" dirty="0" smtClean="0">
                <a:solidFill>
                  <a:srgbClr val="0000FF"/>
                </a:solidFill>
              </a:rPr>
              <a:t> spectrometer and </a:t>
            </a:r>
            <a:r>
              <a:rPr lang="en-US" sz="2400" b="1" dirty="0" err="1" smtClean="0">
                <a:solidFill>
                  <a:srgbClr val="0000FF"/>
                </a:solidFill>
              </a:rPr>
              <a:t>LHCb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PKU, QHU</a:t>
            </a:r>
            <a:r>
              <a:rPr lang="en-US" sz="2400" b="1" dirty="0">
                <a:solidFill>
                  <a:srgbClr val="0000FF"/>
                </a:solidFill>
              </a:rPr>
              <a:t>) 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   </a:t>
            </a:r>
            <a:r>
              <a:rPr lang="en-US" sz="2400" b="1" dirty="0" smtClean="0">
                <a:solidFill>
                  <a:srgbClr val="000000"/>
                </a:solidFill>
              </a:rPr>
              <a:t>- GEM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  - glass RPC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  - </a:t>
            </a:r>
            <a:r>
              <a:rPr lang="en-US" sz="2400" b="1" dirty="0" err="1" smtClean="0">
                <a:solidFill>
                  <a:srgbClr val="000000"/>
                </a:solidFill>
              </a:rPr>
              <a:t>LHCb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SciFi</a:t>
            </a:r>
            <a:r>
              <a:rPr lang="en-US" sz="2400" b="1" dirty="0" smtClean="0">
                <a:solidFill>
                  <a:srgbClr val="000000"/>
                </a:solidFill>
              </a:rPr>
              <a:t> system monitor and test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FF"/>
                </a:solidFill>
              </a:rPr>
              <a:t>4. CMS </a:t>
            </a:r>
            <a:r>
              <a:rPr lang="en-US" sz="2400" b="1" dirty="0" err="1" smtClean="0">
                <a:solidFill>
                  <a:srgbClr val="0000FF"/>
                </a:solidFill>
              </a:rPr>
              <a:t>endcap</a:t>
            </a:r>
            <a:r>
              <a:rPr lang="en-US" sz="2400" b="1" dirty="0" smtClean="0">
                <a:solidFill>
                  <a:srgbClr val="0000FF"/>
                </a:solidFill>
              </a:rPr>
              <a:t> calorimeter and level-1 trigger (</a:t>
            </a:r>
            <a:r>
              <a:rPr lang="en-US" sz="2400" b="1" dirty="0" smtClean="0">
                <a:solidFill>
                  <a:srgbClr val="FF0000"/>
                </a:solidFill>
              </a:rPr>
              <a:t>IHEP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FF"/>
                </a:solidFill>
              </a:rPr>
              <a:t>    </a:t>
            </a:r>
            <a:r>
              <a:rPr lang="en-US" sz="2400" b="1" dirty="0" smtClean="0">
                <a:solidFill>
                  <a:srgbClr val="000000"/>
                </a:solidFill>
              </a:rPr>
              <a:t>- HGC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  - Level-1 trigger (</a:t>
            </a:r>
            <a:r>
              <a:rPr lang="en-US" sz="24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="1" dirty="0" smtClean="0">
                <a:solidFill>
                  <a:srgbClr val="000000"/>
                </a:solidFill>
              </a:rPr>
              <a:t> track)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76583" y="1102097"/>
            <a:ext cx="2615946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R&amp;D and partial </a:t>
            </a:r>
          </a:p>
          <a:p>
            <a:r>
              <a:rPr lang="en-US" sz="2800" dirty="0"/>
              <a:t>m</a:t>
            </a:r>
            <a:r>
              <a:rPr lang="en-US" sz="2800" dirty="0" smtClean="0"/>
              <a:t>ass production</a:t>
            </a:r>
          </a:p>
        </p:txBody>
      </p:sp>
    </p:spTree>
    <p:extLst>
      <p:ext uri="{BB962C8B-B14F-4D97-AF65-F5344CB8AC3E}">
        <p14:creationId xmlns:p14="http://schemas.microsoft.com/office/powerpoint/2010/main" val="336901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C1976-C770-44E2-BA77-50275DCD4E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smtClean="0">
                <a:latin typeface="+mj-lt"/>
                <a:cs typeface="Times New Roman" pitchFamily="18" charset="0"/>
              </a:rPr>
              <a:t>ATLAS Phase I : Muon NSW Project</a:t>
            </a:r>
          </a:p>
          <a:p>
            <a:pPr algn="ctr" eaLnBrk="1" hangingPunct="1"/>
            <a:r>
              <a:rPr lang="en-US" altLang="zh-CN" sz="2400" b="1" dirty="0" smtClean="0">
                <a:latin typeface="+mj-lt"/>
                <a:cs typeface="Times New Roman" pitchFamily="18" charset="0"/>
              </a:rPr>
              <a:t>(</a:t>
            </a: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12 MRMB from NSFC</a:t>
            </a:r>
            <a:r>
              <a:rPr lang="en-US" altLang="zh-CN" sz="2400" b="1" dirty="0" smtClean="0">
                <a:latin typeface="+mj-lt"/>
                <a:cs typeface="Times New Roman" pitchFamily="18" charset="0"/>
              </a:rPr>
              <a:t>) </a:t>
            </a:r>
            <a:r>
              <a:rPr lang="zh-CN" altLang="en-US" sz="2400" b="1" dirty="0" smtClean="0">
                <a:latin typeface="+mj-lt"/>
                <a:ea typeface="黑体" pitchFamily="49" charset="-122"/>
                <a:cs typeface="Times New Roman" pitchFamily="18" charset="0"/>
              </a:rPr>
              <a:t> </a:t>
            </a:r>
            <a:endParaRPr lang="en-US" altLang="zh-CN" sz="2400" b="1" baseline="30000" dirty="0">
              <a:latin typeface="+mj-lt"/>
              <a:ea typeface="黑体" pitchFamily="49" charset="-122"/>
            </a:endParaRPr>
          </a:p>
        </p:txBody>
      </p:sp>
      <p:sp>
        <p:nvSpPr>
          <p:cNvPr id="26" name="TextBox 12"/>
          <p:cNvSpPr txBox="1"/>
          <p:nvPr/>
        </p:nvSpPr>
        <p:spPr bwMode="auto">
          <a:xfrm>
            <a:off x="59183" y="4019833"/>
            <a:ext cx="4139744" cy="120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2/3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 coverage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kHz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for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5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34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cm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-1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TextBox 12"/>
          <p:cNvSpPr txBox="1"/>
          <p:nvPr/>
        </p:nvSpPr>
        <p:spPr bwMode="auto">
          <a:xfrm>
            <a:off x="117271" y="5311322"/>
            <a:ext cx="4380596" cy="120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 smtClean="0">
                <a:latin typeface="+mj-lt"/>
                <a:cs typeface="Times New Roman" panose="02020603050405020304" pitchFamily="18" charset="0"/>
              </a:rPr>
              <a:t>Challenge: 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altLang="zh-CN" sz="2400" b="1" dirty="0" smtClean="0">
                <a:latin typeface="+mj-lt"/>
                <a:cs typeface="Times New Roman" panose="02020603050405020304" pitchFamily="18" charset="0"/>
              </a:rPr>
              <a:t>High background ~</a:t>
            </a: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15</a:t>
            </a:r>
            <a:r>
              <a:rPr lang="en-US" altLang="zh-CN" sz="2400" b="1" dirty="0" smtClean="0">
                <a:latin typeface="+mj-lt"/>
                <a:cs typeface="Times New Roman" panose="02020603050405020304" pitchFamily="18" charset="0"/>
              </a:rPr>
              <a:t>kHz/cm</a:t>
            </a:r>
            <a:r>
              <a:rPr lang="en-US" altLang="zh-CN" sz="2400" b="1" baseline="30000" dirty="0" smtClean="0">
                <a:latin typeface="+mj-lt"/>
                <a:cs typeface="Times New Roman" panose="02020603050405020304" pitchFamily="18" charset="0"/>
              </a:rPr>
              <a:t>2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altLang="zh-CN" sz="2400" b="1" dirty="0" smtClean="0">
                <a:latin typeface="+mj-lt"/>
                <a:cs typeface="Times New Roman" panose="02020603050405020304" pitchFamily="18" charset="0"/>
              </a:rPr>
              <a:t>Spatial resolution </a:t>
            </a:r>
            <a:r>
              <a:rPr lang="en-US" altLang="zh-CN" sz="2400" b="1" dirty="0">
                <a:latin typeface="+mj-lt"/>
                <a:cs typeface="Times New Roman" panose="02020603050405020304" pitchFamily="18" charset="0"/>
              </a:rPr>
              <a:t>~</a:t>
            </a:r>
            <a:r>
              <a:rPr lang="en-US" altLang="zh-C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100</a:t>
            </a:r>
            <a:r>
              <a:rPr lang="el-GR" altLang="zh-CN" sz="2400" b="1" dirty="0">
                <a:latin typeface="+mj-lt"/>
                <a:cs typeface="Times New Roman" panose="02020603050405020304" pitchFamily="18" charset="0"/>
              </a:rPr>
              <a:t>μ</a:t>
            </a:r>
            <a:r>
              <a:rPr lang="en-US" altLang="zh-CN" sz="2400" b="1" dirty="0" smtClean="0">
                <a:latin typeface="+mj-lt"/>
                <a:cs typeface="Times New Roman" panose="02020603050405020304" pitchFamily="18" charset="0"/>
              </a:rPr>
              <a:t>m</a:t>
            </a:r>
            <a:endParaRPr lang="zh-CN" altLang="en-US" sz="24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-66497" y="993567"/>
            <a:ext cx="4370555" cy="2582937"/>
            <a:chOff x="-63792" y="740765"/>
            <a:chExt cx="3958157" cy="2520193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>
              <a:lum bright="-40000" contrast="50000"/>
            </a:blip>
            <a:stretch>
              <a:fillRect/>
            </a:stretch>
          </p:blipFill>
          <p:spPr>
            <a:xfrm>
              <a:off x="154595" y="740765"/>
              <a:ext cx="3739770" cy="2520193"/>
            </a:xfrm>
            <a:prstGeom prst="rect">
              <a:avLst/>
            </a:prstGeom>
          </p:spPr>
        </p:pic>
        <p:sp>
          <p:nvSpPr>
            <p:cNvPr id="23" name="椭圆 22"/>
            <p:cNvSpPr/>
            <p:nvPr/>
          </p:nvSpPr>
          <p:spPr>
            <a:xfrm>
              <a:off x="1613059" y="2168740"/>
              <a:ext cx="377012" cy="93777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-63792" y="1862361"/>
              <a:ext cx="179773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NSW(New Small Wheel)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7867" y="1271023"/>
            <a:ext cx="4110666" cy="230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文本框 40"/>
          <p:cNvSpPr txBox="1"/>
          <p:nvPr/>
        </p:nvSpPr>
        <p:spPr>
          <a:xfrm>
            <a:off x="4571034" y="973747"/>
            <a:ext cx="3369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+mj-lt"/>
                <a:cs typeface="Times New Roman" panose="02020603050405020304" pitchFamily="18" charset="0"/>
              </a:rPr>
              <a:t>SDU: 128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sTGC</a:t>
            </a:r>
            <a:r>
              <a:rPr lang="en-US" altLang="zh-CN" sz="2400" b="1" dirty="0" smtClean="0">
                <a:latin typeface="+mj-lt"/>
                <a:cs typeface="Times New Roman" panose="02020603050405020304" pitchFamily="18" charset="0"/>
              </a:rPr>
              <a:t> chambers</a:t>
            </a:r>
            <a:endParaRPr lang="zh-CN" altLang="en-US" sz="24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5">
            <a:lum bright="-20000" contrast="30000"/>
          </a:blip>
          <a:stretch>
            <a:fillRect/>
          </a:stretch>
        </p:blipFill>
        <p:spPr>
          <a:xfrm>
            <a:off x="4400410" y="4030621"/>
            <a:ext cx="4286390" cy="2888947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4497867" y="3578912"/>
            <a:ext cx="439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cs typeface="Times New Roman" panose="02020603050405020304" pitchFamily="18" charset="0"/>
              </a:rPr>
              <a:t>USTC: </a:t>
            </a:r>
            <a:r>
              <a:rPr lang="en-US" altLang="zh-CN" sz="24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FEB</a:t>
            </a:r>
            <a:r>
              <a:rPr lang="en-US" altLang="zh-CN" sz="2400" b="1" dirty="0" smtClean="0">
                <a:cs typeface="Times New Roman" panose="02020603050405020304" pitchFamily="18" charset="0"/>
              </a:rPr>
              <a:t> design and production</a:t>
            </a:r>
            <a:endParaRPr lang="zh-CN" altLang="en-US" sz="2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5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xsec.gif"/>
          <p:cNvPicPr/>
          <p:nvPr/>
        </p:nvPicPr>
        <p:blipFill>
          <a:blip r:embed="rId2" cstate="print"/>
          <a:srcRect t="9779" r="1653" b="4890"/>
          <a:stretch>
            <a:fillRect/>
          </a:stretch>
        </p:blipFill>
        <p:spPr>
          <a:xfrm>
            <a:off x="833447" y="1163886"/>
            <a:ext cx="7039059" cy="3810048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D0B330-556F-4027-98D6-235B0EF71D21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sp>
        <p:nvSpPr>
          <p:cNvPr id="7" name="TextBox 6"/>
          <p:cNvSpPr txBox="1"/>
          <p:nvPr/>
        </p:nvSpPr>
        <p:spPr>
          <a:xfrm>
            <a:off x="0" y="-5204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/>
              <a:t>CMS Phase-1 Contribution </a:t>
            </a:r>
            <a:r>
              <a:rPr lang="en-US" altLang="zh-CN" sz="4000" b="1" dirty="0"/>
              <a:t>F</a:t>
            </a:r>
            <a:r>
              <a:rPr lang="en-US" altLang="zh-CN" sz="4000" b="1" dirty="0" smtClean="0"/>
              <a:t>rom China</a:t>
            </a:r>
          </a:p>
          <a:p>
            <a:pPr algn="ctr"/>
            <a:r>
              <a:rPr kumimoji="1" lang="en-US" altLang="zh-CN" sz="2000" b="1" dirty="0"/>
              <a:t>(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0.7 MRMB from NSFC</a:t>
            </a:r>
            <a:r>
              <a:rPr kumimoji="1" lang="en-US" altLang="zh-CN" sz="2000" b="1" dirty="0"/>
              <a:t>)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 </a:t>
            </a:r>
            <a:endParaRPr lang="zh-CN" alt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2636912"/>
            <a:ext cx="37096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2800" b="1" dirty="0"/>
          </a:p>
          <a:p>
            <a:endParaRPr lang="en-US" altLang="zh-CN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52824" y="5237460"/>
            <a:ext cx="813397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400" b="1" dirty="0" smtClean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1/3 of </a:t>
            </a: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CSC</a:t>
            </a:r>
            <a:r>
              <a:rPr lang="en-US" altLang="zh-CN" sz="2400" b="1" dirty="0" smtClean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 for ME4/2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2400" b="1" dirty="0" smtClean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CPPF(Concentrator</a:t>
            </a:r>
            <a:r>
              <a:rPr lang="en-US" altLang="zh-CN" sz="2400" b="1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,  Preprocessor and </a:t>
            </a:r>
            <a:r>
              <a:rPr lang="en-US" altLang="zh-CN" sz="2400" b="1" dirty="0" smtClean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Fan-out) system for MUON L1-trigger</a:t>
            </a:r>
            <a:endParaRPr lang="zh-CN" altLang="en-US" sz="2400" b="1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 bwMode="auto">
          <a:xfrm flipV="1">
            <a:off x="4843305" y="3068910"/>
            <a:ext cx="1436915" cy="218637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016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0" y="0"/>
            <a:ext cx="9110800" cy="853440"/>
          </a:xfrm>
        </p:spPr>
        <p:txBody>
          <a:bodyPr>
            <a:noAutofit/>
          </a:bodyPr>
          <a:lstStyle/>
          <a:p>
            <a:r>
              <a:rPr lang="en-US" b="1" dirty="0" smtClean="0">
                <a:ea typeface="华文楷体"/>
                <a:cs typeface="华文楷体"/>
              </a:rPr>
              <a:t>ATLAS Phase II Upgrade </a:t>
            </a:r>
            <a:endParaRPr lang="en-US" b="1" dirty="0"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855" y="1950720"/>
            <a:ext cx="6368785" cy="4175759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1950720" y="5762625"/>
            <a:ext cx="2458720" cy="981710"/>
          </a:xfrm>
          <a:prstGeom prst="wedgeRoundRectCallout">
            <a:avLst>
              <a:gd name="adj1" fmla="val 49678"/>
              <a:gd name="adj2" fmla="val -86530"/>
              <a:gd name="adj3" fmla="val 16667"/>
            </a:avLst>
          </a:prstGeom>
          <a:solidFill>
            <a:srgbClr val="FFFF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Large </a:t>
            </a:r>
            <a:r>
              <a:rPr lang="en-US" altLang="zh-TW" sz="2400" b="1" dirty="0" smtClean="0">
                <a:solidFill>
                  <a:srgbClr val="0000FF"/>
                </a:solidFill>
                <a:latin typeface="Symbol" charset="2"/>
                <a:ea typeface="华文楷体"/>
                <a:cs typeface="Symbol" charset="2"/>
              </a:rPr>
              <a:t>h</a:t>
            </a:r>
            <a:r>
              <a:rPr lang="en-US" altLang="zh-TW" sz="2400" b="1" dirty="0" smtClean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 tagger</a:t>
            </a:r>
            <a:r>
              <a:rPr lang="en-US" altLang="zh-TW" sz="2400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TW" sz="2400" b="1" dirty="0" smtClean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(MGEM</a:t>
            </a:r>
            <a:r>
              <a:rPr lang="en-US" altLang="zh-TW" sz="2400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)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-1" y="2445049"/>
            <a:ext cx="2307855" cy="1163523"/>
          </a:xfrm>
          <a:prstGeom prst="wedgeRoundRectCallout">
            <a:avLst>
              <a:gd name="adj1" fmla="val 70358"/>
              <a:gd name="adj2" fmla="val 89357"/>
              <a:gd name="adj3" fmla="val 16667"/>
            </a:avLst>
          </a:prstGeom>
          <a:solidFill>
            <a:srgbClr val="FFFF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TW" sz="2200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μ</a:t>
            </a:r>
            <a:r>
              <a:rPr lang="en-US" altLang="zh-TW" sz="2200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TW" sz="2200" b="1" dirty="0" smtClean="0">
                <a:solidFill>
                  <a:srgbClr val="0000FF"/>
                </a:solidFill>
                <a:ea typeface="华文楷体"/>
                <a:cs typeface="华文楷体"/>
              </a:rPr>
              <a:t>spectrometer</a:t>
            </a:r>
          </a:p>
          <a:p>
            <a:pPr algn="ctr"/>
            <a:r>
              <a:rPr lang="en-US" altLang="zh-TW" sz="2200" b="1" dirty="0" smtClean="0">
                <a:solidFill>
                  <a:srgbClr val="0000FF"/>
                </a:solidFill>
                <a:ea typeface="华文楷体"/>
                <a:cs typeface="华文楷体"/>
              </a:rPr>
              <a:t>trigger chamber</a:t>
            </a:r>
          </a:p>
          <a:p>
            <a:pPr algn="ctr"/>
            <a:r>
              <a:rPr lang="en-US" altLang="zh-TW" sz="22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(</a:t>
            </a:r>
            <a:r>
              <a:rPr lang="en-US" altLang="zh-TW" sz="2200" b="1" dirty="0" smtClean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thin gap RPC</a:t>
            </a:r>
            <a:r>
              <a:rPr lang="en-US" altLang="zh-TW" sz="22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)</a:t>
            </a:r>
            <a:endParaRPr lang="en-US" altLang="zh-TW" sz="2200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444240" y="910852"/>
            <a:ext cx="2430164" cy="1140070"/>
          </a:xfrm>
          <a:prstGeom prst="roundRect">
            <a:avLst/>
          </a:prstGeom>
          <a:solidFill>
            <a:srgbClr val="FFFF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Electronics of </a:t>
            </a:r>
            <a:r>
              <a:rPr lang="el-GR" altLang="zh-TW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μ</a:t>
            </a:r>
            <a:r>
              <a:rPr lang="en-US" altLang="zh-TW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TW" sz="2400" b="1" dirty="0" smtClean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spectrometer (MDT)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621280" y="5171440"/>
            <a:ext cx="822960" cy="254000"/>
          </a:xfrm>
          <a:prstGeom prst="roundRect">
            <a:avLst/>
          </a:prstGeom>
          <a:solidFill>
            <a:srgbClr val="26C4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ular Callout 41"/>
          <p:cNvSpPr/>
          <p:nvPr/>
        </p:nvSpPr>
        <p:spPr>
          <a:xfrm>
            <a:off x="175179" y="4393790"/>
            <a:ext cx="2029541" cy="930049"/>
          </a:xfrm>
          <a:prstGeom prst="wedgeRoundRectCallout">
            <a:avLst>
              <a:gd name="adj1" fmla="val 72276"/>
              <a:gd name="adj2" fmla="val 47500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Inner tracker (Si strip)</a:t>
            </a:r>
            <a:endParaRPr lang="en-US" sz="2400" b="1" dirty="0"/>
          </a:p>
        </p:txBody>
      </p:sp>
      <p:sp>
        <p:nvSpPr>
          <p:cNvPr id="43" name="Rectangle 42"/>
          <p:cNvSpPr/>
          <p:nvPr/>
        </p:nvSpPr>
        <p:spPr>
          <a:xfrm>
            <a:off x="4409440" y="5212080"/>
            <a:ext cx="45719" cy="22351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23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2"/>
    </mc:Choice>
    <mc:Fallback xmlns="">
      <p:transition xmlns:p14="http://schemas.microsoft.com/office/powerpoint/2010/main" spd="slow" advTm="438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12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712" y="999451"/>
            <a:ext cx="6832792" cy="451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9217"/>
          <p:cNvSpPr txBox="1">
            <a:spLocks noChangeArrowheads="1"/>
          </p:cNvSpPr>
          <p:nvPr/>
        </p:nvSpPr>
        <p:spPr bwMode="auto">
          <a:xfrm>
            <a:off x="3025068" y="5403826"/>
            <a:ext cx="2982126" cy="12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1313" indent="-341313" algn="ctr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b="1" dirty="0" err="1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Endcap</a:t>
            </a: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muon</a:t>
            </a: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 </a:t>
            </a:r>
          </a:p>
          <a:p>
            <a:pPr marL="341313" indent="-341313" algn="ctr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trigger chamber</a:t>
            </a:r>
          </a:p>
          <a:p>
            <a:pPr marL="341313" indent="-341313" algn="ctr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(Large area GEM)</a:t>
            </a:r>
          </a:p>
        </p:txBody>
      </p:sp>
      <p:sp>
        <p:nvSpPr>
          <p:cNvPr id="27" name="文本框 9217"/>
          <p:cNvSpPr txBox="1">
            <a:spLocks noChangeArrowheads="1"/>
          </p:cNvSpPr>
          <p:nvPr/>
        </p:nvSpPr>
        <p:spPr bwMode="auto">
          <a:xfrm>
            <a:off x="6370636" y="5363580"/>
            <a:ext cx="2577873" cy="115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1313" indent="-341313" algn="ctr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b="1" dirty="0" err="1">
                <a:solidFill>
                  <a:srgbClr val="FF0000"/>
                </a:solidFill>
                <a:ea typeface="华文楷体"/>
                <a:cs typeface="华文楷体"/>
              </a:rPr>
              <a:t>Endcap</a:t>
            </a:r>
            <a:r>
              <a:rPr lang="en-US" altLang="zh-CN" sz="2000" b="1" dirty="0">
                <a:solidFill>
                  <a:srgbClr val="FF0000"/>
                </a:solidFill>
                <a:ea typeface="华文楷体"/>
                <a:cs typeface="华文楷体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ea typeface="华文楷体"/>
                <a:cs typeface="华文楷体"/>
              </a:rPr>
              <a:t>muon</a:t>
            </a:r>
            <a:r>
              <a:rPr lang="en-US" altLang="zh-CN" sz="2000" b="1" dirty="0">
                <a:solidFill>
                  <a:srgbClr val="FF0000"/>
                </a:solidFill>
                <a:ea typeface="华文楷体"/>
                <a:cs typeface="华文楷体"/>
              </a:rPr>
              <a:t> </a:t>
            </a:r>
          </a:p>
          <a:p>
            <a:pPr marL="341313" indent="-341313" algn="ctr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b="1" dirty="0">
                <a:solidFill>
                  <a:srgbClr val="FF0000"/>
                </a:solidFill>
                <a:ea typeface="华文楷体"/>
                <a:cs typeface="华文楷体"/>
              </a:rPr>
              <a:t>trigger chamber</a:t>
            </a:r>
          </a:p>
          <a:p>
            <a:pPr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(thin glass RPC)</a:t>
            </a:r>
            <a:endParaRPr lang="en-US" altLang="zh-CN" sz="2400" b="1" dirty="0">
              <a:solidFill>
                <a:srgbClr val="FF0000"/>
              </a:solidFill>
              <a:latin typeface="+mj-lt"/>
              <a:ea typeface="华文楷体"/>
              <a:cs typeface="华文楷体"/>
            </a:endParaRPr>
          </a:p>
        </p:txBody>
      </p:sp>
      <p:sp>
        <p:nvSpPr>
          <p:cNvPr id="28" name="文本框 9217"/>
          <p:cNvSpPr txBox="1">
            <a:spLocks noChangeArrowheads="1"/>
          </p:cNvSpPr>
          <p:nvPr/>
        </p:nvSpPr>
        <p:spPr bwMode="auto">
          <a:xfrm>
            <a:off x="23040" y="5329099"/>
            <a:ext cx="2759669" cy="119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1313" indent="-341313"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b="1" dirty="0" err="1" smtClean="0">
                <a:solidFill>
                  <a:srgbClr val="CC00FF"/>
                </a:solidFill>
                <a:latin typeface="+mj-lt"/>
                <a:ea typeface="华文楷体"/>
                <a:cs typeface="华文楷体"/>
              </a:rPr>
              <a:t>Endcap</a:t>
            </a:r>
            <a:r>
              <a:rPr lang="en-US" altLang="zh-CN" sz="2400" b="1" dirty="0" smtClean="0">
                <a:solidFill>
                  <a:srgbClr val="CC00FF"/>
                </a:solidFill>
                <a:latin typeface="+mj-lt"/>
                <a:ea typeface="华文楷体"/>
                <a:cs typeface="华文楷体"/>
              </a:rPr>
              <a:t> calorimeter</a:t>
            </a:r>
          </a:p>
          <a:p>
            <a:pPr marL="341313" indent="-341313"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b="1" dirty="0" smtClean="0">
                <a:solidFill>
                  <a:srgbClr val="CC00FF"/>
                </a:solidFill>
                <a:latin typeface="+mj-lt"/>
                <a:ea typeface="华文楷体"/>
                <a:cs typeface="华文楷体"/>
              </a:rPr>
              <a:t>(High granularity)</a:t>
            </a:r>
            <a:endParaRPr lang="en-US" altLang="zh-CN" sz="2400" b="1" dirty="0" smtClean="0">
              <a:solidFill>
                <a:srgbClr val="CC00FF"/>
              </a:solidFill>
              <a:latin typeface="华文楷体"/>
              <a:ea typeface="华文楷体"/>
              <a:cs typeface="华文楷体"/>
            </a:endParaRPr>
          </a:p>
        </p:txBody>
      </p:sp>
      <p:cxnSp>
        <p:nvCxnSpPr>
          <p:cNvPr id="34" name="直接箭头连接符 33"/>
          <p:cNvCxnSpPr/>
          <p:nvPr/>
        </p:nvCxnSpPr>
        <p:spPr bwMode="auto">
          <a:xfrm flipV="1">
            <a:off x="2269464" y="4789358"/>
            <a:ext cx="858398" cy="65109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C00FF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5" name="直接箭头连接符 34"/>
          <p:cNvCxnSpPr/>
          <p:nvPr/>
        </p:nvCxnSpPr>
        <p:spPr bwMode="auto">
          <a:xfrm flipH="1" flipV="1">
            <a:off x="4033296" y="5038862"/>
            <a:ext cx="235178" cy="4783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44" name="直接连接符 43"/>
          <p:cNvCxnSpPr/>
          <p:nvPr/>
        </p:nvCxnSpPr>
        <p:spPr bwMode="auto">
          <a:xfrm>
            <a:off x="3619673" y="3919838"/>
            <a:ext cx="520279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5" name="直接连接符 44"/>
          <p:cNvCxnSpPr/>
          <p:nvPr/>
        </p:nvCxnSpPr>
        <p:spPr bwMode="auto">
          <a:xfrm flipV="1">
            <a:off x="3384595" y="3884564"/>
            <a:ext cx="288032" cy="36004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7" name="直接连接符 46"/>
          <p:cNvCxnSpPr/>
          <p:nvPr/>
        </p:nvCxnSpPr>
        <p:spPr bwMode="auto">
          <a:xfrm flipV="1">
            <a:off x="2964306" y="4326910"/>
            <a:ext cx="360040" cy="21602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9" name="直接连接符 48"/>
          <p:cNvCxnSpPr/>
          <p:nvPr/>
        </p:nvCxnSpPr>
        <p:spPr bwMode="auto">
          <a:xfrm>
            <a:off x="2987824" y="5012003"/>
            <a:ext cx="0" cy="2685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2" name="直接连接符 51"/>
          <p:cNvCxnSpPr/>
          <p:nvPr/>
        </p:nvCxnSpPr>
        <p:spPr bwMode="auto">
          <a:xfrm>
            <a:off x="3025068" y="5013176"/>
            <a:ext cx="111488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8" name="Title 1"/>
          <p:cNvSpPr txBox="1">
            <a:spLocks/>
          </p:cNvSpPr>
          <p:nvPr/>
        </p:nvSpPr>
        <p:spPr>
          <a:xfrm>
            <a:off x="23040" y="0"/>
            <a:ext cx="9110800" cy="8534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>
                <a:ea typeface="华文楷体"/>
                <a:cs typeface="华文楷体"/>
              </a:rPr>
              <a:t>CMS Upgrade</a:t>
            </a:r>
            <a:endParaRPr lang="en-US" b="1" dirty="0">
              <a:ea typeface="华文楷体"/>
              <a:cs typeface="华文楷体"/>
            </a:endParaRPr>
          </a:p>
        </p:txBody>
      </p:sp>
      <p:cxnSp>
        <p:nvCxnSpPr>
          <p:cNvPr id="42" name="直接连接符 46"/>
          <p:cNvCxnSpPr/>
          <p:nvPr/>
        </p:nvCxnSpPr>
        <p:spPr bwMode="auto">
          <a:xfrm flipV="1">
            <a:off x="2964306" y="4542934"/>
            <a:ext cx="0" cy="54625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8" name="直接箭头连接符 34"/>
          <p:cNvCxnSpPr/>
          <p:nvPr/>
        </p:nvCxnSpPr>
        <p:spPr bwMode="auto">
          <a:xfrm flipH="1" flipV="1">
            <a:off x="4185696" y="4644510"/>
            <a:ext cx="82778" cy="7959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50" name="直接箭头连接符 34"/>
          <p:cNvCxnSpPr/>
          <p:nvPr/>
        </p:nvCxnSpPr>
        <p:spPr bwMode="auto">
          <a:xfrm flipV="1">
            <a:off x="4268474" y="4542934"/>
            <a:ext cx="881916" cy="9742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948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0"/>
    </mc:Choice>
    <mc:Fallback xmlns="">
      <p:transition xmlns:p14="http://schemas.microsoft.com/office/powerpoint/2010/main" spd="slow" advTm="2996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 txBox="1">
            <a:spLocks noGrp="1"/>
          </p:cNvSpPr>
          <p:nvPr/>
        </p:nvSpPr>
        <p:spPr bwMode="auto">
          <a:xfrm>
            <a:off x="6553200" y="6496050"/>
            <a:ext cx="21336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36" tIns="43618" rIns="87236" bIns="43618" anchor="b">
            <a:prstTxWarp prst="textNoShape">
              <a:avLst/>
            </a:prstTxWarp>
          </a:bodyPr>
          <a:lstStyle/>
          <a:p>
            <a:pPr algn="r"/>
            <a:fld id="{A10ECD90-7570-B449-A650-8E115122AA4F}" type="slidenum">
              <a:rPr lang="en-US" altLang="zh-CN">
                <a:latin typeface="Garamond" pitchFamily="-108" charset="0"/>
              </a:rPr>
              <a:pPr algn="r"/>
              <a:t>19</a:t>
            </a:fld>
            <a:endParaRPr lang="en-US" altLang="zh-CN">
              <a:latin typeface="Garamond" pitchFamily="-108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5476"/>
            <a:ext cx="9143999" cy="826489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b="1" dirty="0" smtClean="0">
                <a:solidFill>
                  <a:srgbClr val="000000"/>
                </a:solidFill>
                <a:cs typeface="宋体" pitchFamily="-108" charset="-122"/>
              </a:rPr>
              <a:t>ALICE: Phase II Upgrade </a:t>
            </a:r>
            <a:endParaRPr lang="en-US" altLang="zh-CN" b="1" dirty="0">
              <a:solidFill>
                <a:srgbClr val="000000"/>
              </a:solidFill>
              <a:cs typeface="宋体" pitchFamily="-108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8418"/>
            <a:ext cx="4427592" cy="593803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336263" y="1247840"/>
            <a:ext cx="4807736" cy="5251641"/>
          </a:xfrm>
          <a:prstGeom prst="rect">
            <a:avLst/>
          </a:prstGeom>
        </p:spPr>
        <p:txBody>
          <a:bodyPr wrap="square" lIns="80211" tIns="40106" rIns="80211" bIns="40106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CN" sz="2400" b="1" kern="0" dirty="0">
                <a:ea typeface="Gungsuh" panose="02030600000101010101" pitchFamily="18" charset="-127"/>
                <a:cs typeface="Times New Roman" panose="02020603050405020304" pitchFamily="18" charset="0"/>
              </a:rPr>
              <a:t>Efforts on chip design (Wuhan/CCNU) on matrix readout architecture and </a:t>
            </a:r>
            <a:r>
              <a:rPr lang="en-US" altLang="zh-CN" sz="2400" b="1" kern="0" dirty="0">
                <a:solidFill>
                  <a:srgbClr val="FF0000"/>
                </a:solidFill>
                <a:ea typeface="Gungsuh" panose="02030600000101010101" pitchFamily="18" charset="-127"/>
                <a:cs typeface="Times New Roman" panose="02020603050405020304" pitchFamily="18" charset="0"/>
              </a:rPr>
              <a:t>pixel</a:t>
            </a:r>
            <a:r>
              <a:rPr lang="en-US" altLang="zh-CN" sz="2400" b="1" kern="0" dirty="0">
                <a:ea typeface="Gungsuh" panose="02030600000101010101" pitchFamily="18" charset="-127"/>
                <a:cs typeface="Times New Roman" panose="02020603050405020304" pitchFamily="18" charset="0"/>
              </a:rPr>
              <a:t> analog front-end</a:t>
            </a:r>
          </a:p>
          <a:p>
            <a:endParaRPr lang="en-US" altLang="zh-CN" sz="2400" b="1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altLang="zh-CN" sz="2400" b="1" kern="0" dirty="0" smtClean="0">
                <a:latin typeface="+mj-lt"/>
                <a:ea typeface="Gungsuh" panose="02030600000101010101" pitchFamily="18" charset="-127"/>
                <a:cs typeface="Times New Roman" panose="02020603050405020304" pitchFamily="18" charset="0"/>
              </a:rPr>
              <a:t>Assembly </a:t>
            </a:r>
            <a:r>
              <a:rPr lang="en-US" altLang="zh-CN" sz="2400" b="1" kern="0" dirty="0">
                <a:latin typeface="+mj-lt"/>
                <a:ea typeface="Gungsuh" panose="02030600000101010101" pitchFamily="18" charset="-127"/>
                <a:cs typeface="Times New Roman" panose="02020603050405020304" pitchFamily="18" charset="0"/>
              </a:rPr>
              <a:t>and </a:t>
            </a:r>
            <a:r>
              <a:rPr lang="en-US" altLang="zh-CN" sz="2400" b="1" kern="0" dirty="0" smtClean="0">
                <a:latin typeface="+mj-lt"/>
                <a:ea typeface="Gungsuh" panose="02030600000101010101" pitchFamily="18" charset="-127"/>
                <a:cs typeface="Times New Roman" panose="02020603050405020304" pitchFamily="18" charset="0"/>
              </a:rPr>
              <a:t>test </a:t>
            </a:r>
            <a:r>
              <a:rPr lang="en-US" altLang="zh-CN" sz="2400" b="1" kern="0" dirty="0">
                <a:latin typeface="+mj-lt"/>
                <a:ea typeface="Gungsuh" panose="02030600000101010101" pitchFamily="18" charset="-127"/>
                <a:cs typeface="Times New Roman" panose="02020603050405020304" pitchFamily="18" charset="0"/>
              </a:rPr>
              <a:t>of 500 chips-modules (~</a:t>
            </a:r>
            <a:r>
              <a:rPr lang="en-US" altLang="zh-CN" sz="2400" b="1" kern="0" dirty="0">
                <a:solidFill>
                  <a:srgbClr val="FF0000"/>
                </a:solidFill>
                <a:latin typeface="+mj-lt"/>
                <a:ea typeface="Gungsuh" panose="02030600000101010101" pitchFamily="18" charset="-127"/>
                <a:cs typeface="Times New Roman" panose="02020603050405020304" pitchFamily="18" charset="0"/>
              </a:rPr>
              <a:t>1/5</a:t>
            </a:r>
            <a:r>
              <a:rPr lang="en-US" altLang="zh-CN" sz="2400" b="1" kern="0" dirty="0">
                <a:latin typeface="+mj-lt"/>
                <a:ea typeface="Gungsuh" panose="02030600000101010101" pitchFamily="18" charset="-127"/>
                <a:cs typeface="Times New Roman" panose="02020603050405020304" pitchFamily="18" charset="0"/>
              </a:rPr>
              <a:t>) of ITS upgrade detec</a:t>
            </a:r>
            <a:r>
              <a:rPr lang="en-US" altLang="zh-CN" sz="2400" b="1" kern="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tor</a:t>
            </a:r>
          </a:p>
          <a:p>
            <a:endParaRPr lang="en-US" altLang="zh-CN" sz="2400" b="1" dirty="0" smtClean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altLang="zh-CN" sz="2400" b="1" dirty="0" smtClean="0">
                <a:latin typeface="+mj-lt"/>
              </a:rPr>
              <a:t> MOST </a:t>
            </a:r>
            <a:r>
              <a:rPr lang="en-US" altLang="zh-CN" sz="2400" b="1" dirty="0">
                <a:latin typeface="+mj-lt"/>
              </a:rPr>
              <a:t>a</a:t>
            </a:r>
            <a:r>
              <a:rPr lang="en-US" altLang="zh-CN" sz="2400" b="1" dirty="0" smtClean="0">
                <a:latin typeface="+mj-lt"/>
              </a:rPr>
              <a:t>pproved </a:t>
            </a:r>
            <a:r>
              <a:rPr lang="en-US" altLang="zh-CN" sz="2400" b="1" dirty="0">
                <a:solidFill>
                  <a:srgbClr val="FF0000"/>
                </a:solidFill>
                <a:latin typeface="+mj-lt"/>
              </a:rPr>
              <a:t>7.52</a:t>
            </a:r>
            <a:r>
              <a:rPr lang="en-US" altLang="zh-CN" sz="2400" b="1" dirty="0">
                <a:latin typeface="+mj-lt"/>
              </a:rPr>
              <a:t> M </a:t>
            </a:r>
            <a:r>
              <a:rPr lang="en-US" altLang="zh-CN" sz="2400" b="1" dirty="0" smtClean="0">
                <a:latin typeface="+mj-lt"/>
              </a:rPr>
              <a:t>RMB</a:t>
            </a:r>
          </a:p>
          <a:p>
            <a:pPr marL="342900" indent="-342900">
              <a:buFont typeface="Arial"/>
              <a:buChar char="•"/>
            </a:pPr>
            <a:endParaRPr lang="en-US" altLang="zh-CN" sz="2400" b="1" dirty="0">
              <a:latin typeface="+mj-lt"/>
            </a:endParaRPr>
          </a:p>
          <a:p>
            <a:endParaRPr lang="en-US" altLang="zh-CN" sz="2400" b="1" dirty="0">
              <a:latin typeface="+mj-lt"/>
            </a:endParaRPr>
          </a:p>
          <a:p>
            <a:endParaRPr lang="en-US" altLang="zh-CN" sz="2400" b="1" dirty="0">
              <a:solidFill>
                <a:srgbClr val="0000FF"/>
              </a:solidFill>
              <a:latin typeface="+mj-lt"/>
            </a:endParaRPr>
          </a:p>
          <a:p>
            <a:endParaRPr lang="en-US" altLang="zh-CN" sz="2400" b="1" dirty="0">
              <a:latin typeface="+mj-lt"/>
            </a:endParaRPr>
          </a:p>
        </p:txBody>
      </p:sp>
      <p:pic>
        <p:nvPicPr>
          <p:cNvPr id="7" name="图片 24" descr="IMG_20171214_17410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6"/>
          <a:stretch/>
        </p:blipFill>
        <p:spPr>
          <a:xfrm>
            <a:off x="131609" y="3799769"/>
            <a:ext cx="3793619" cy="3058232"/>
          </a:xfrm>
          <a:prstGeom prst="rect">
            <a:avLst/>
          </a:prstGeom>
        </p:spPr>
      </p:pic>
      <p:sp>
        <p:nvSpPr>
          <p:cNvPr id="8" name="文本框 6"/>
          <p:cNvSpPr txBox="1"/>
          <p:nvPr/>
        </p:nvSpPr>
        <p:spPr>
          <a:xfrm>
            <a:off x="131608" y="6470514"/>
            <a:ext cx="379361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rgbClr val="3366FF"/>
                </a:solidFill>
              </a:rPr>
              <a:t>ALICE ITS HIC Production at CCNU</a:t>
            </a:r>
            <a:endParaRPr kumimoji="1" lang="zh-CN" altLang="en-US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4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25200" y="1794259"/>
            <a:ext cx="5580506" cy="299143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LHC machine status</a:t>
            </a:r>
          </a:p>
          <a:p>
            <a:r>
              <a:rPr lang="en-US" sz="3200" b="1" dirty="0" smtClean="0"/>
              <a:t>Data talking </a:t>
            </a:r>
          </a:p>
          <a:p>
            <a:r>
              <a:rPr lang="en-US" sz="3200" b="1" strike="sngStrike" dirty="0" smtClean="0"/>
              <a:t>Selected physics highlights </a:t>
            </a:r>
          </a:p>
          <a:p>
            <a:r>
              <a:rPr lang="en-US" sz="3200" b="1" dirty="0" smtClean="0"/>
              <a:t>Programs of upgrade</a:t>
            </a:r>
          </a:p>
          <a:p>
            <a:r>
              <a:rPr lang="en-US" sz="3200" b="1" dirty="0" smtClean="0"/>
              <a:t>Summary 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394" y="6171684"/>
            <a:ext cx="513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Material based on talks from CLHC, November 2017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236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Chinese Participation to LHC Experiments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26812"/>
              </p:ext>
            </p:extLst>
          </p:nvPr>
        </p:nvGraphicFramePr>
        <p:xfrm>
          <a:off x="134470" y="933823"/>
          <a:ext cx="891241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001"/>
                <a:gridCol w="978647"/>
                <a:gridCol w="978647"/>
                <a:gridCol w="986117"/>
                <a:gridCol w="888998"/>
              </a:tblGrid>
              <a:tr h="32093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Institution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ATLAS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LHCb</a:t>
                      </a:r>
                      <a:endParaRPr lang="en-US" dirty="0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Institute</a:t>
                      </a:r>
                      <a:r>
                        <a:rPr lang="en-US" baseline="0" dirty="0" smtClean="0"/>
                        <a:t> of High Energy Physics, CAS (IHEP)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University of Science and Technology of China(USTC)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Beijing University (PKU)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Qinghua</a:t>
                      </a:r>
                      <a:r>
                        <a:rPr lang="en-US" dirty="0" smtClean="0"/>
                        <a:t> University (QHU)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Shanghai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Jiaotong</a:t>
                      </a:r>
                      <a:r>
                        <a:rPr lang="en-US" baseline="0" dirty="0" smtClean="0"/>
                        <a:t> University (SJTU)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Shangdong</a:t>
                      </a:r>
                      <a:r>
                        <a:rPr lang="en-US" dirty="0" smtClean="0"/>
                        <a:t> University (SDU)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Nanjing University (NJU)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Beijing University</a:t>
                      </a:r>
                      <a:r>
                        <a:rPr lang="en-US" altLang="zh-CN" sz="1600" baseline="0" dirty="0" smtClean="0"/>
                        <a:t> o</a:t>
                      </a:r>
                      <a:r>
                        <a:rPr lang="en-US" altLang="zh-CN" sz="1600" dirty="0" smtClean="0"/>
                        <a:t>f</a:t>
                      </a:r>
                      <a:r>
                        <a:rPr lang="en-US" altLang="zh-CN" sz="1600" baseline="0" dirty="0" smtClean="0"/>
                        <a:t> Aeronautics and Astronautics(BUAA)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University of CAS (UCAS)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j-lt"/>
                          <a:ea typeface="Arial Unicode MS" pitchFamily="34" charset="-122"/>
                          <a:cs typeface="Arial Unicode MS" pitchFamily="34" charset="-122"/>
                        </a:rPr>
                        <a:t>Central China Normal University (CCNU)</a:t>
                      </a:r>
                      <a:endParaRPr lang="zh-CN" altLang="en-US" sz="1800" dirty="0">
                        <a:latin typeface="+mj-lt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Shanghai Institute of Application</a:t>
                      </a:r>
                      <a:r>
                        <a:rPr lang="en-US" sz="1600" baseline="0" dirty="0" smtClean="0"/>
                        <a:t> Physics, CAS (SINAP)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China Institute of Atomic Energy (CIAE)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Wuhan University (WHU)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err="1" smtClean="0">
                          <a:solidFill>
                            <a:schemeClr val="dk1"/>
                          </a:solidFill>
                          <a:latin typeface="+mj-lt"/>
                          <a:ea typeface="Arial Unicode MS" pitchFamily="34" charset="-122"/>
                          <a:cs typeface="Arial Unicode MS" pitchFamily="34" charset="-122"/>
                        </a:rPr>
                        <a:t>Huazhong</a:t>
                      </a:r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j-lt"/>
                          <a:ea typeface="Arial Unicode MS" pitchFamily="34" charset="-122"/>
                          <a:cs typeface="Arial Unicode MS" pitchFamily="34" charset="-122"/>
                        </a:rPr>
                        <a:t> University of Science &amp; Technology (HUST)</a:t>
                      </a:r>
                      <a:endParaRPr lang="zh-CN" altLang="en-US" sz="1600" kern="1200" dirty="0" smtClean="0">
                        <a:solidFill>
                          <a:schemeClr val="dk1"/>
                        </a:solidFill>
                        <a:latin typeface="+mj-lt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j-lt"/>
                          <a:ea typeface="Arial Unicode MS" pitchFamily="34" charset="-122"/>
                          <a:cs typeface="Arial Unicode MS" pitchFamily="34" charset="-122"/>
                        </a:rPr>
                        <a:t>Hubei University of Technology (HBUT)</a:t>
                      </a:r>
                      <a:endParaRPr lang="zh-CN" altLang="en-US" sz="1600" kern="1200" dirty="0" smtClean="0">
                        <a:solidFill>
                          <a:schemeClr val="dk1"/>
                        </a:solidFill>
                        <a:latin typeface="+mj-lt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351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Total authors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69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390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Resources to LHC Experiments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752250"/>
              </p:ext>
            </p:extLst>
          </p:nvPr>
        </p:nvGraphicFramePr>
        <p:xfrm>
          <a:off x="216645" y="1187824"/>
          <a:ext cx="8680825" cy="4886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165"/>
                <a:gridCol w="1736165"/>
                <a:gridCol w="1736165"/>
                <a:gridCol w="1736165"/>
                <a:gridCol w="1736165"/>
              </a:tblGrid>
              <a:tr h="61152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Construction</a:t>
                      </a:r>
                    </a:p>
                    <a:p>
                      <a:pPr algn="ctr"/>
                      <a:r>
                        <a:rPr lang="en-US" dirty="0" smtClean="0"/>
                        <a:t>and Commissioning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Upgrade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Physics Analysis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Position </a:t>
                      </a:r>
                    </a:p>
                    <a:p>
                      <a:pPr algn="ctr"/>
                      <a:r>
                        <a:rPr lang="en-US" dirty="0" smtClean="0"/>
                        <a:t>(Manpower, start fund)</a:t>
                      </a:r>
                      <a:endParaRPr lang="en-US" dirty="0"/>
                    </a:p>
                  </a:txBody>
                  <a:tcPr/>
                </a:tc>
              </a:tr>
              <a:tr h="6115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NSFC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6115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MOST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6115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CAS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6115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6115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Government </a:t>
                      </a:r>
                    </a:p>
                    <a:p>
                      <a:pPr algn="ctr"/>
                      <a:r>
                        <a:rPr lang="en-US" dirty="0" smtClean="0"/>
                        <a:t>talent recruiting program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6115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Institution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00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Approved Funds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056724"/>
              </p:ext>
            </p:extLst>
          </p:nvPr>
        </p:nvGraphicFramePr>
        <p:xfrm>
          <a:off x="110398" y="991524"/>
          <a:ext cx="8971346" cy="4463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308"/>
                <a:gridCol w="889000"/>
                <a:gridCol w="889000"/>
                <a:gridCol w="1979706"/>
                <a:gridCol w="971176"/>
                <a:gridCol w="1867647"/>
                <a:gridCol w="1013509"/>
              </a:tblGrid>
              <a:tr h="406516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Experiment 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Physics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Phase I (NSFC)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Phase II (MOST)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3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NSFC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     Task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</a:t>
                      </a:r>
                      <a:r>
                        <a:rPr lang="en-US" baseline="0" dirty="0" smtClean="0"/>
                        <a:t> RMB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</a:t>
                      </a:r>
                      <a:r>
                        <a:rPr lang="en-US" baseline="0" dirty="0" smtClean="0"/>
                        <a:t> RMB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81303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ATLAS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Muon</a:t>
                      </a:r>
                      <a:r>
                        <a:rPr lang="en-US" sz="1600" dirty="0" smtClean="0"/>
                        <a:t> Spectrometer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(TGC, trigger electronics)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Tracking detector</a:t>
                      </a:r>
                    </a:p>
                    <a:p>
                      <a:pPr algn="ctr"/>
                      <a:r>
                        <a:rPr lang="en-US" sz="1600" dirty="0" smtClean="0"/>
                        <a:t>Si strip,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RPC trigger chamber,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MDC electronics, Large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600" dirty="0" smtClean="0"/>
                        <a:t> 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25.85</a:t>
                      </a:r>
                      <a:endParaRPr lang="en-US" dirty="0"/>
                    </a:p>
                  </a:txBody>
                  <a:tcPr/>
                </a:tc>
              </a:tr>
              <a:tr h="81303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L1 trigger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Endcap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muon</a:t>
                      </a:r>
                      <a:r>
                        <a:rPr lang="en-US" sz="1600" dirty="0" smtClean="0"/>
                        <a:t>(GEM, MRPC),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Endcap</a:t>
                      </a:r>
                      <a:r>
                        <a:rPr lang="en-US" sz="1600" baseline="0" dirty="0" smtClean="0"/>
                        <a:t> CAL, Trigger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19.15</a:t>
                      </a:r>
                      <a:endParaRPr lang="en-US" dirty="0"/>
                    </a:p>
                  </a:txBody>
                  <a:tcPr/>
                </a:tc>
              </a:tr>
              <a:tr h="67400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LHCb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SciFiber</a:t>
                      </a:r>
                      <a:r>
                        <a:rPr lang="en-US" sz="1600" dirty="0" smtClean="0"/>
                        <a:t> readout electronic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81303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ECAL, PHOS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 </a:t>
                      </a:r>
                    </a:p>
                    <a:p>
                      <a:pPr algn="ctr"/>
                      <a:r>
                        <a:rPr lang="en-US" sz="1600" dirty="0" smtClean="0"/>
                        <a:t>(NSFC+MOE)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Inner tracking</a:t>
                      </a:r>
                      <a:r>
                        <a:rPr lang="en-US" sz="1600" baseline="0" dirty="0" smtClean="0"/>
                        <a:t> system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65412" y="5712407"/>
            <a:ext cx="7193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NSFC will support mass production of Phase II upgrade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MOST will continue support Phase II in 14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2400" b="1" dirty="0" smtClean="0">
                <a:solidFill>
                  <a:srgbClr val="0000FF"/>
                </a:solidFill>
              </a:rPr>
              <a:t>-5 year plan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1446485" y="3518649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~35 M for all 4 experiments</a:t>
            </a:r>
          </a:p>
        </p:txBody>
      </p:sp>
    </p:spTree>
    <p:extLst>
      <p:ext uri="{BB962C8B-B14F-4D97-AF65-F5344CB8AC3E}">
        <p14:creationId xmlns:p14="http://schemas.microsoft.com/office/powerpoint/2010/main" val="403918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79"/>
            <a:ext cx="8229600" cy="809095"/>
          </a:xfrm>
        </p:spPr>
        <p:txBody>
          <a:bodyPr/>
          <a:lstStyle/>
          <a:p>
            <a:r>
              <a:rPr lang="en-US" b="1" dirty="0" smtClean="0">
                <a:cs typeface="Chalkboard"/>
              </a:rPr>
              <a:t>Summary</a:t>
            </a:r>
            <a:endParaRPr lang="en-US" b="1" dirty="0">
              <a:cs typeface="Chalkboar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084" y="1110397"/>
            <a:ext cx="8534400" cy="4873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latin typeface="+mj-lt"/>
                <a:cs typeface="Chalkboard"/>
              </a:rPr>
              <a:t>Both LHC and the experiments on it are performed well in 2017. LHC provided 123 fb</a:t>
            </a:r>
            <a:r>
              <a:rPr lang="en-US" sz="2400" b="1" baseline="30000" dirty="0" smtClean="0">
                <a:latin typeface="+mj-lt"/>
                <a:cs typeface="Chalkboard"/>
              </a:rPr>
              <a:t>-1 </a:t>
            </a:r>
            <a:r>
              <a:rPr lang="en-US" sz="2400" b="1" dirty="0" smtClean="0">
                <a:latin typeface="+mj-lt"/>
                <a:cs typeface="Chalkboard"/>
              </a:rPr>
              <a:t>data in total.  </a:t>
            </a:r>
          </a:p>
          <a:p>
            <a:endParaRPr lang="en-US" sz="1000" b="1" baseline="30000" dirty="0" smtClean="0">
              <a:latin typeface="+mj-lt"/>
              <a:cs typeface="Chalkboard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latin typeface="+mj-lt"/>
                <a:cs typeface="Chalkboard"/>
              </a:rPr>
              <a:t>Physics program and results are rich. </a:t>
            </a:r>
          </a:p>
          <a:p>
            <a:endParaRPr lang="en-US" sz="1000" b="1" dirty="0" smtClean="0">
              <a:latin typeface="+mj-lt"/>
              <a:cs typeface="Chalkboard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cs typeface="Chalkboard"/>
              </a:rPr>
              <a:t>Challenge of the upgrade for both LHC and the detectors. </a:t>
            </a:r>
          </a:p>
          <a:p>
            <a:endParaRPr lang="en-US" sz="1000" b="1" dirty="0" smtClean="0">
              <a:cs typeface="Chalkboard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 dirty="0">
                <a:solidFill>
                  <a:srgbClr val="FF0000"/>
                </a:solidFill>
                <a:cs typeface="Chalkboard"/>
              </a:rPr>
              <a:t>LHC</a:t>
            </a:r>
            <a:r>
              <a:rPr lang="en-US" sz="2400" b="1" dirty="0">
                <a:cs typeface="Chalkboard"/>
              </a:rPr>
              <a:t> experiments </a:t>
            </a:r>
            <a:r>
              <a:rPr lang="en-US" sz="2400" b="1" dirty="0" smtClean="0">
                <a:cs typeface="Chalkboard"/>
              </a:rPr>
              <a:t>will be the frontier of energy frontier in the decades to come. </a:t>
            </a:r>
          </a:p>
          <a:p>
            <a:endParaRPr lang="en-US" sz="1000" b="1" dirty="0" smtClean="0">
              <a:latin typeface="+mj-lt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+mj-lt"/>
                <a:cs typeface="Chalkboard"/>
              </a:rPr>
              <a:t> Chinese </a:t>
            </a:r>
            <a:r>
              <a:rPr lang="en-US" sz="2400" b="1" dirty="0" smtClean="0">
                <a:cs typeface="Chalkboard"/>
              </a:rPr>
              <a:t>participation</a:t>
            </a:r>
            <a:r>
              <a:rPr lang="en-US" sz="2400" b="1" dirty="0">
                <a:cs typeface="Chalkboard"/>
              </a:rPr>
              <a:t>, as well as contributions </a:t>
            </a:r>
            <a:r>
              <a:rPr lang="en-US" sz="2400" b="1" dirty="0" smtClean="0">
                <a:cs typeface="Chalkboard"/>
              </a:rPr>
              <a:t>to </a:t>
            </a:r>
            <a:r>
              <a:rPr lang="en-US" sz="2400" b="1" dirty="0">
                <a:cs typeface="Chalkboard"/>
              </a:rPr>
              <a:t>the LHC </a:t>
            </a:r>
            <a:r>
              <a:rPr lang="en-US" sz="2400" b="1" dirty="0" smtClean="0">
                <a:cs typeface="Chalkboard"/>
              </a:rPr>
              <a:t>    </a:t>
            </a:r>
          </a:p>
          <a:p>
            <a:r>
              <a:rPr lang="en-US" sz="2400" b="1" dirty="0" smtClean="0">
                <a:cs typeface="Chalkboard"/>
              </a:rPr>
              <a:t>      experiments </a:t>
            </a:r>
            <a:r>
              <a:rPr lang="en-US" sz="2400" b="1" dirty="0">
                <a:cs typeface="Chalkboard"/>
              </a:rPr>
              <a:t>has been </a:t>
            </a:r>
            <a:r>
              <a:rPr lang="en-US" sz="2400" b="1" dirty="0">
                <a:solidFill>
                  <a:srgbClr val="FF0000"/>
                </a:solidFill>
                <a:cs typeface="Chalkboard"/>
              </a:rPr>
              <a:t>enhancing </a:t>
            </a:r>
            <a:r>
              <a:rPr lang="en-US" sz="2400" b="1" dirty="0" smtClean="0">
                <a:solidFill>
                  <a:srgbClr val="FF0000"/>
                </a:solidFill>
                <a:cs typeface="Chalkboard"/>
              </a:rPr>
              <a:t>fast. </a:t>
            </a:r>
          </a:p>
          <a:p>
            <a:endParaRPr lang="en-US" sz="1000" b="1" dirty="0" smtClean="0"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cs typeface="Chalkboard"/>
              </a:rPr>
              <a:t> We </a:t>
            </a:r>
            <a:r>
              <a:rPr lang="en-US" sz="2400" b="1" dirty="0">
                <a:cs typeface="Chalkboard"/>
              </a:rPr>
              <a:t>are </a:t>
            </a:r>
            <a:r>
              <a:rPr lang="en-US" sz="2400" b="1" dirty="0">
                <a:solidFill>
                  <a:srgbClr val="FF0000"/>
                </a:solidFill>
                <a:cs typeface="Chalkboard"/>
              </a:rPr>
              <a:t>better </a:t>
            </a:r>
            <a:r>
              <a:rPr lang="en-US" sz="2400" b="1" dirty="0" smtClean="0">
                <a:solidFill>
                  <a:srgbClr val="FF0000"/>
                </a:solidFill>
                <a:cs typeface="Chalkboard"/>
              </a:rPr>
              <a:t>organized</a:t>
            </a:r>
            <a:r>
              <a:rPr lang="en-US" sz="2400" b="1" dirty="0" smtClean="0">
                <a:cs typeface="Chalkboard"/>
              </a:rPr>
              <a:t>, better supported by  MOST and NSFC </a:t>
            </a:r>
            <a:r>
              <a:rPr lang="en-US" sz="2400" b="1" dirty="0" smtClean="0">
                <a:cs typeface="Chalkboard"/>
                <a:sym typeface="Wingdings"/>
              </a:rPr>
              <a:t> </a:t>
            </a:r>
            <a:r>
              <a:rPr lang="en-US" sz="2400" b="1" dirty="0" smtClean="0">
                <a:cs typeface="Chalkboard"/>
              </a:rPr>
              <a:t>It’s a time for us to have better performance and impressive impact to he LHC experiments.</a:t>
            </a:r>
            <a:endParaRPr lang="en-US" sz="2400" b="1" dirty="0">
              <a:cs typeface="Chalkboar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3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ATLAS: Evidence of </a:t>
            </a:r>
            <a:r>
              <a:rPr lang="en-US" b="1" dirty="0" err="1" smtClean="0"/>
              <a:t>ttH</a:t>
            </a:r>
            <a:r>
              <a:rPr lang="en-US" b="1" dirty="0" smtClean="0"/>
              <a:t> production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324" y="1334799"/>
            <a:ext cx="4142638" cy="2819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03" y="1010423"/>
            <a:ext cx="4868427" cy="3645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540" y="5049333"/>
            <a:ext cx="2543388" cy="396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947" y="5641213"/>
            <a:ext cx="3005618" cy="3631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1892" y="-321156"/>
            <a:ext cx="389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8224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             </a:t>
            </a:r>
            <a:r>
              <a:rPr lang="en-US" b="1" dirty="0" err="1" smtClean="0"/>
              <a:t>m</a:t>
            </a:r>
            <a:r>
              <a:rPr lang="en-US" b="1" baseline="-25000" dirty="0" err="1" smtClean="0"/>
              <a:t>t</a:t>
            </a:r>
            <a:r>
              <a:rPr lang="en-US" b="1" baseline="-25000" dirty="0" smtClean="0"/>
              <a:t>                          </a:t>
            </a:r>
            <a:r>
              <a:rPr lang="en-US" b="1" dirty="0" smtClean="0"/>
              <a:t> </a:t>
            </a:r>
            <a:r>
              <a:rPr lang="en-US" b="1" baseline="-25000" dirty="0" smtClean="0"/>
              <a:t> </a:t>
            </a:r>
            <a:r>
              <a:rPr lang="en-US" b="1" dirty="0" err="1" smtClean="0"/>
              <a:t>pp</a:t>
            </a:r>
            <a:r>
              <a:rPr lang="en-US" b="1" dirty="0" err="1" smtClean="0">
                <a:sym typeface="Wingdings"/>
              </a:rPr>
              <a:t>ZZ</a:t>
            </a:r>
            <a:r>
              <a:rPr lang="en-US" b="1" dirty="0">
                <a:sym typeface="Wingdings"/>
              </a:rPr>
              <a:t>(</a:t>
            </a:r>
            <a:r>
              <a:rPr lang="en-US" b="1" dirty="0" smtClean="0">
                <a:sym typeface="Wingdings"/>
              </a:rPr>
              <a:t>4l) production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5" y="2667550"/>
            <a:ext cx="4096771" cy="3206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23" y="979007"/>
            <a:ext cx="4002780" cy="3757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1606" y="4859536"/>
            <a:ext cx="494237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b="1" baseline="-25000" dirty="0" err="1" smtClean="0">
                <a:solidFill>
                  <a:srgbClr val="0000FF"/>
                </a:solidFill>
                <a:latin typeface="+mj-lt"/>
                <a:cs typeface="Symbol" charset="2"/>
              </a:rPr>
              <a:t>inclusive</a:t>
            </a:r>
            <a:r>
              <a:rPr lang="en-US" b="1" baseline="-25000" dirty="0" smtClean="0">
                <a:solidFill>
                  <a:srgbClr val="0000FF"/>
                </a:solidFill>
                <a:latin typeface="+mj-lt"/>
                <a:cs typeface="Symbol" charset="2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+mj-lt"/>
                <a:cs typeface="Symbol" charset="2"/>
              </a:rPr>
              <a:t>= 17.3</a:t>
            </a:r>
            <a:r>
              <a:rPr lang="en-US" b="1" dirty="0">
                <a:solidFill>
                  <a:srgbClr val="0000FF"/>
                </a:solidFill>
              </a:rPr>
              <a:t>±</a:t>
            </a:r>
            <a:r>
              <a:rPr lang="en-US" b="1" dirty="0" smtClean="0">
                <a:solidFill>
                  <a:srgbClr val="0000FF"/>
                </a:solidFill>
                <a:latin typeface="+mj-lt"/>
                <a:cs typeface="Symbol" charset="2"/>
              </a:rPr>
              <a:t> 0.6</a:t>
            </a:r>
            <a:r>
              <a:rPr lang="en-US" b="1" dirty="0">
                <a:solidFill>
                  <a:srgbClr val="0000FF"/>
                </a:solidFill>
                <a:latin typeface="+mj-lt"/>
                <a:cs typeface="Symbol" charset="2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+mj-lt"/>
                <a:cs typeface="Symbol" charset="2"/>
              </a:rPr>
              <a:t>stat.)</a:t>
            </a:r>
            <a:r>
              <a:rPr lang="en-US" b="1" dirty="0" smtClean="0">
                <a:solidFill>
                  <a:srgbClr val="0000FF"/>
                </a:solidFill>
              </a:rPr>
              <a:t>±</a:t>
            </a:r>
            <a:r>
              <a:rPr lang="en-US" b="1" dirty="0" smtClean="0">
                <a:solidFill>
                  <a:srgbClr val="0000FF"/>
                </a:solidFill>
                <a:latin typeface="+mj-lt"/>
                <a:cs typeface="Symbol" charset="2"/>
              </a:rPr>
              <a:t>0.5(</a:t>
            </a:r>
            <a:r>
              <a:rPr lang="en-US" b="1" dirty="0" err="1" smtClean="0">
                <a:solidFill>
                  <a:srgbClr val="0000FF"/>
                </a:solidFill>
                <a:latin typeface="+mj-lt"/>
                <a:cs typeface="Symbol" charset="2"/>
              </a:rPr>
              <a:t>stst</a:t>
            </a:r>
            <a:r>
              <a:rPr lang="en-US" b="1" dirty="0" smtClean="0">
                <a:solidFill>
                  <a:srgbClr val="0000FF"/>
                </a:solidFill>
                <a:latin typeface="+mj-lt"/>
                <a:cs typeface="Symbol" charset="2"/>
              </a:rPr>
              <a:t>.)</a:t>
            </a:r>
            <a:r>
              <a:rPr lang="en-US" b="1" dirty="0" smtClean="0">
                <a:solidFill>
                  <a:srgbClr val="0000FF"/>
                </a:solidFill>
              </a:rPr>
              <a:t>±</a:t>
            </a:r>
            <a:r>
              <a:rPr lang="en-US" b="1" dirty="0" smtClean="0">
                <a:solidFill>
                  <a:srgbClr val="0000FF"/>
                </a:solidFill>
                <a:latin typeface="+mj-lt"/>
                <a:cs typeface="Symbol" charset="2"/>
              </a:rPr>
              <a:t> 0.6(</a:t>
            </a:r>
            <a:r>
              <a:rPr lang="en-US" b="1" dirty="0" err="1" smtClean="0">
                <a:solidFill>
                  <a:srgbClr val="0000FF"/>
                </a:solidFill>
                <a:latin typeface="+mj-lt"/>
                <a:cs typeface="Symbol" charset="2"/>
              </a:rPr>
              <a:t>Lum</a:t>
            </a:r>
            <a:r>
              <a:rPr lang="en-US" b="1" dirty="0" smtClean="0">
                <a:solidFill>
                  <a:srgbClr val="0000FF"/>
                </a:solidFill>
                <a:latin typeface="+mj-lt"/>
                <a:cs typeface="Symbol" charset="2"/>
              </a:rPr>
              <a:t>.)</a:t>
            </a:r>
          </a:p>
          <a:p>
            <a:pPr marL="342900" indent="-342900" algn="just">
              <a:buFont typeface="Arial"/>
              <a:buChar char="•"/>
            </a:pPr>
            <a:r>
              <a:rPr lang="en-US" b="1" dirty="0" smtClean="0"/>
              <a:t>Test EW sector of SM at high energy</a:t>
            </a:r>
          </a:p>
          <a:p>
            <a:pPr marL="285750" indent="-285750" algn="just">
              <a:buFont typeface="Arial"/>
              <a:buChar char="•"/>
            </a:pPr>
            <a:r>
              <a:rPr lang="en-US" b="1" dirty="0" smtClean="0"/>
              <a:t>Integrated and differential cross sections</a:t>
            </a:r>
          </a:p>
          <a:p>
            <a:pPr algn="just"/>
            <a:r>
              <a:rPr lang="en-US" b="1" dirty="0"/>
              <a:t> </a:t>
            </a:r>
            <a:r>
              <a:rPr lang="en-US" b="1" dirty="0" smtClean="0"/>
              <a:t>     measured agree with NNLO predictions</a:t>
            </a:r>
          </a:p>
          <a:p>
            <a:pPr marL="342900" indent="-342900" algn="just">
              <a:buFont typeface="Arial"/>
              <a:buChar char="•"/>
            </a:pPr>
            <a:r>
              <a:rPr lang="en-US" b="1" dirty="0" smtClean="0"/>
              <a:t>Search for  BSM neutral triple gauge couplings </a:t>
            </a:r>
          </a:p>
          <a:p>
            <a:pPr algn="just"/>
            <a:r>
              <a:rPr lang="en-US" b="1" dirty="0"/>
              <a:t> </a:t>
            </a:r>
            <a:r>
              <a:rPr lang="en-US" b="1" dirty="0" smtClean="0"/>
              <a:t>     </a:t>
            </a:r>
            <a:r>
              <a:rPr lang="en-US" b="1" dirty="0" smtClean="0"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no evidence </a:t>
            </a:r>
            <a:r>
              <a:rPr lang="en-US" b="1" dirty="0" smtClean="0">
                <a:sym typeface="Wingdings"/>
              </a:rPr>
              <a:t>found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9424" y="1278443"/>
            <a:ext cx="407706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Provide data for global fits of EW parameters that used to test consistency of the SM.  </a:t>
            </a:r>
          </a:p>
        </p:txBody>
      </p:sp>
    </p:spTree>
    <p:extLst>
      <p:ext uri="{BB962C8B-B14F-4D97-AF65-F5344CB8AC3E}">
        <p14:creationId xmlns:p14="http://schemas.microsoft.com/office/powerpoint/2010/main" val="3908697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CMS: </a:t>
            </a:r>
            <a:r>
              <a:rPr lang="en-US" sz="3600" b="1" dirty="0" err="1" smtClean="0"/>
              <a:t>H</a:t>
            </a:r>
            <a:r>
              <a:rPr lang="en-US" sz="3600" b="1" dirty="0" err="1" smtClean="0">
                <a:sym typeface="Wingdings"/>
              </a:rPr>
              <a:t></a:t>
            </a:r>
            <a:r>
              <a:rPr lang="en-US" sz="3600" b="1" dirty="0" err="1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3600" b="1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3600" b="1" dirty="0" smtClean="0">
                <a:cs typeface="Symbol" charset="2"/>
                <a:sym typeface="Wingdings"/>
              </a:rPr>
              <a:t>and t production in </a:t>
            </a:r>
            <a:r>
              <a:rPr lang="en-US" sz="3600" b="1" dirty="0" err="1" smtClean="0">
                <a:cs typeface="Symbol" charset="2"/>
                <a:sym typeface="Wingdings"/>
              </a:rPr>
              <a:t>pPb</a:t>
            </a:r>
            <a:r>
              <a:rPr lang="en-US" sz="3600" b="1" dirty="0" smtClean="0">
                <a:cs typeface="Symbol" charset="2"/>
                <a:sym typeface="Wingdings"/>
              </a:rPr>
              <a:t> collision</a:t>
            </a:r>
            <a:endParaRPr lang="en-US" sz="3600" b="1" dirty="0">
              <a:latin typeface="Symbol" charset="2"/>
              <a:cs typeface="Symbol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63649"/>
            <a:ext cx="21336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7" y="1019109"/>
            <a:ext cx="3781750" cy="2669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9757" y="1479248"/>
            <a:ext cx="53655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Upper limit on obs. (exp.) prod. rate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2.64 (1.89) x SM at 95% CL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Upper limit on obs.(exp.) Br for </a:t>
            </a:r>
            <a:r>
              <a:rPr lang="en-US" sz="2400" b="1" dirty="0" err="1" smtClean="0"/>
              <a:t>H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err="1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2400" b="1" dirty="0" smtClean="0">
                <a:sym typeface="Wingdings"/>
              </a:rPr>
              <a:t> </a:t>
            </a:r>
          </a:p>
          <a:p>
            <a:r>
              <a:rPr lang="en-US" sz="2400" b="1" dirty="0">
                <a:sym typeface="Wingdings"/>
              </a:rPr>
              <a:t> </a:t>
            </a:r>
            <a:r>
              <a:rPr lang="en-US" sz="2400" b="1" dirty="0" smtClean="0">
                <a:sym typeface="Wingdings"/>
              </a:rPr>
              <a:t>    5.7 (5.1) x 10</a:t>
            </a:r>
            <a:r>
              <a:rPr lang="en-US" sz="2400" b="1" baseline="30000" dirty="0" smtClean="0">
                <a:sym typeface="Wingdings"/>
              </a:rPr>
              <a:t>-4</a:t>
            </a:r>
            <a:r>
              <a:rPr lang="en-US" sz="2400" b="1" dirty="0" smtClean="0">
                <a:sym typeface="Wingdings"/>
              </a:rPr>
              <a:t> (7+8+13 </a:t>
            </a:r>
            <a:r>
              <a:rPr lang="en-US" sz="2400" b="1" dirty="0" err="1" smtClean="0">
                <a:sym typeface="Wingdings"/>
              </a:rPr>
              <a:t>TeV</a:t>
            </a:r>
            <a:r>
              <a:rPr lang="en-US" sz="2400" b="1" dirty="0" smtClean="0">
                <a:sym typeface="Wingdings"/>
              </a:rPr>
              <a:t>)</a:t>
            </a:r>
            <a:endParaRPr lang="en-US" sz="2400" b="1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4" y="4064801"/>
            <a:ext cx="3773488" cy="2568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7190" y="4654354"/>
            <a:ext cx="16622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(5 </a:t>
            </a:r>
            <a:r>
              <a:rPr lang="en-US" sz="1200" dirty="0" err="1" smtClean="0"/>
              <a:t>TeV</a:t>
            </a:r>
            <a:r>
              <a:rPr lang="en-US" sz="1200" dirty="0" smtClean="0"/>
              <a:t>): </a:t>
            </a:r>
            <a:r>
              <a:rPr lang="en-US" sz="1200" dirty="0"/>
              <a:t>300pb</a:t>
            </a:r>
            <a:r>
              <a:rPr lang="en-US" sz="1200" baseline="30000" dirty="0"/>
              <a:t>-1</a:t>
            </a:r>
            <a:r>
              <a:rPr lang="en-US" sz="1200" dirty="0"/>
              <a:t> of data 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4800" y="4552501"/>
            <a:ext cx="483394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First observation in p-</a:t>
            </a:r>
            <a:r>
              <a:rPr lang="en-US" sz="2400" b="1" dirty="0" err="1" smtClean="0"/>
              <a:t>Pb</a:t>
            </a:r>
            <a:r>
              <a:rPr lang="en-US" sz="2400" b="1" dirty="0" smtClean="0"/>
              <a:t> collision </a:t>
            </a:r>
            <a:endParaRPr lang="en-US" sz="2400" b="1" dirty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Consistent </a:t>
            </a:r>
            <a:r>
              <a:rPr lang="en-US" sz="2400" b="1" dirty="0"/>
              <a:t>with the predictions from </a:t>
            </a:r>
            <a:r>
              <a:rPr lang="en-US" sz="2400" b="1" dirty="0" err="1"/>
              <a:t>perturbative</a:t>
            </a:r>
            <a:r>
              <a:rPr lang="en-US" sz="2400" b="1" dirty="0"/>
              <a:t> </a:t>
            </a:r>
            <a:r>
              <a:rPr lang="en-US" sz="2400" b="1" dirty="0" smtClean="0"/>
              <a:t>QCD NNLO.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9746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Evidence for </a:t>
            </a:r>
            <a:r>
              <a:rPr lang="en-US" b="1" dirty="0" err="1"/>
              <a:t>tZq</a:t>
            </a:r>
            <a:r>
              <a:rPr lang="en-US" b="1" dirty="0"/>
              <a:t> production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3656" y="3809900"/>
            <a:ext cx="5102101" cy="1912248"/>
          </a:xfrm>
        </p:spPr>
        <p:txBody>
          <a:bodyPr>
            <a:normAutofit/>
          </a:bodyPr>
          <a:lstStyle/>
          <a:p>
            <a:r>
              <a:rPr lang="en-US" sz="2400" b="1" dirty="0"/>
              <a:t>Rare SM process (~120 </a:t>
            </a:r>
            <a:r>
              <a:rPr lang="en-US" sz="2400" b="1" dirty="0" err="1"/>
              <a:t>fb</a:t>
            </a:r>
            <a:r>
              <a:rPr lang="en-US" sz="2400" b="1" dirty="0"/>
              <a:t>)</a:t>
            </a:r>
          </a:p>
          <a:p>
            <a:r>
              <a:rPr lang="en-US" sz="2400" b="1" dirty="0" smtClean="0"/>
              <a:t>Probes </a:t>
            </a:r>
            <a:r>
              <a:rPr lang="en-US" sz="2400" b="1" dirty="0"/>
              <a:t>both </a:t>
            </a:r>
            <a:r>
              <a:rPr lang="en-US" sz="2400" b="1" dirty="0" err="1"/>
              <a:t>tZ</a:t>
            </a:r>
            <a:r>
              <a:rPr lang="en-US" sz="2400" b="1" dirty="0"/>
              <a:t> and WWZ </a:t>
            </a:r>
            <a:r>
              <a:rPr lang="en-US" sz="2400" b="1" dirty="0" smtClean="0"/>
              <a:t>couplings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Evidence: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  </a:t>
            </a:r>
            <a:r>
              <a:rPr lang="en-US" sz="2400" b="1" dirty="0" smtClean="0">
                <a:solidFill>
                  <a:srgbClr val="FF0000"/>
                </a:solidFill>
              </a:rPr>
              <a:t>3.7𝜎</a:t>
            </a:r>
            <a:r>
              <a:rPr lang="en-US" sz="2400" b="1" dirty="0" smtClean="0"/>
              <a:t> </a:t>
            </a:r>
            <a:r>
              <a:rPr lang="en-US" sz="2400" b="1" dirty="0"/>
              <a:t>observed  (3.1𝜎 expected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0254"/>
          <a:stretch/>
        </p:blipFill>
        <p:spPr>
          <a:xfrm>
            <a:off x="198677" y="2942615"/>
            <a:ext cx="3297983" cy="3778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223" y="1052096"/>
            <a:ext cx="1896212" cy="174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32" y="920523"/>
            <a:ext cx="1822902" cy="1656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965" y="1052096"/>
            <a:ext cx="2080493" cy="13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19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CMS: Low </a:t>
            </a:r>
            <a:r>
              <a:rPr lang="en-US" b="1" dirty="0"/>
              <a:t>mass H→𝛾𝛾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368" y="960287"/>
            <a:ext cx="8503500" cy="864377"/>
          </a:xfrm>
        </p:spPr>
        <p:txBody>
          <a:bodyPr>
            <a:normAutofit/>
          </a:bodyPr>
          <a:lstStyle/>
          <a:p>
            <a:r>
              <a:rPr lang="en-US" sz="2400" b="1" dirty="0"/>
              <a:t>Some BSM models (NMSSM, 2HDM) gives rise to several Higgs bosons, </a:t>
            </a:r>
            <a:r>
              <a:rPr lang="en-US" sz="2400" b="1" dirty="0" smtClean="0"/>
              <a:t>of </a:t>
            </a:r>
            <a:r>
              <a:rPr lang="en-US" sz="2400" b="1" dirty="0"/>
              <a:t>which </a:t>
            </a:r>
            <a:r>
              <a:rPr lang="en-US" sz="2400" b="1" dirty="0" smtClean="0"/>
              <a:t>some could </a:t>
            </a:r>
            <a:r>
              <a:rPr lang="en-US" sz="2400" b="1" dirty="0"/>
              <a:t>have </a:t>
            </a:r>
            <a:r>
              <a:rPr lang="en-US" sz="2400" b="1" dirty="0" err="1" smtClean="0"/>
              <a:t>m</a:t>
            </a:r>
            <a:r>
              <a:rPr lang="en-US" sz="2400" b="1" baseline="-25000" dirty="0" err="1" smtClean="0"/>
              <a:t>H</a:t>
            </a:r>
            <a:r>
              <a:rPr lang="en-US" sz="2400" b="1" dirty="0" smtClean="0"/>
              <a:t> &lt; 125 </a:t>
            </a:r>
            <a:r>
              <a:rPr lang="en-US" sz="2400" b="1" dirty="0" err="1" smtClean="0"/>
              <a:t>GeV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02" y="1892358"/>
            <a:ext cx="3216458" cy="3263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60" y="1892358"/>
            <a:ext cx="3493136" cy="30043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010" y="5155841"/>
            <a:ext cx="8503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Results: </a:t>
            </a:r>
            <a:r>
              <a:rPr lang="en-US" sz="2400" b="1" dirty="0">
                <a:solidFill>
                  <a:srgbClr val="FF0000"/>
                </a:solidFill>
              </a:rPr>
              <a:t>No evidence observed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13 </a:t>
            </a:r>
            <a:r>
              <a:rPr lang="en-US" sz="2400" b="1" dirty="0" err="1">
                <a:solidFill>
                  <a:srgbClr val="000000"/>
                </a:solidFill>
              </a:rPr>
              <a:t>TeV</a:t>
            </a:r>
            <a:r>
              <a:rPr lang="en-US" sz="2400" b="1" dirty="0">
                <a:solidFill>
                  <a:srgbClr val="000000"/>
                </a:solidFill>
              </a:rPr>
              <a:t>:      ~2.9𝜎 local (1.47𝜎 global) significance @ 95.3 </a:t>
            </a:r>
            <a:r>
              <a:rPr lang="en-US" sz="2400" b="1" dirty="0" err="1">
                <a:solidFill>
                  <a:srgbClr val="000000"/>
                </a:solidFill>
              </a:rPr>
              <a:t>GeV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8 </a:t>
            </a:r>
            <a:r>
              <a:rPr lang="en-US" sz="2400" b="1" dirty="0" err="1">
                <a:solidFill>
                  <a:srgbClr val="000000"/>
                </a:solidFill>
              </a:rPr>
              <a:t>TeV</a:t>
            </a:r>
            <a:r>
              <a:rPr lang="en-US" sz="2400" b="1" dirty="0">
                <a:solidFill>
                  <a:srgbClr val="000000"/>
                </a:solidFill>
              </a:rPr>
              <a:t>:        ~2𝜎 local significance @ 97.6 </a:t>
            </a:r>
            <a:r>
              <a:rPr lang="en-US" sz="2400" b="1" dirty="0" err="1">
                <a:solidFill>
                  <a:srgbClr val="000000"/>
                </a:solidFill>
              </a:rPr>
              <a:t>GeV</a:t>
            </a:r>
            <a:r>
              <a:rPr lang="en-US" sz="2400" b="1" dirty="0">
                <a:solidFill>
                  <a:srgbClr val="000000"/>
                </a:solidFill>
              </a:rPr>
              <a:t>    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Combined</a:t>
            </a:r>
            <a:r>
              <a:rPr lang="en-US" sz="2400" b="1" dirty="0">
                <a:solidFill>
                  <a:srgbClr val="000000"/>
                </a:solidFill>
              </a:rPr>
              <a:t>: ~2.8𝜎 local (1.3𝜎 global) significance @95.3 </a:t>
            </a:r>
            <a:r>
              <a:rPr lang="en-US" sz="2400" b="1" dirty="0" err="1">
                <a:solidFill>
                  <a:srgbClr val="000000"/>
                </a:solidFill>
              </a:rPr>
              <a:t>GeV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5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" y="0"/>
            <a:ext cx="9110800" cy="860425"/>
          </a:xfrm>
        </p:spPr>
        <p:txBody>
          <a:bodyPr>
            <a:noAutofit/>
          </a:bodyPr>
          <a:lstStyle/>
          <a:p>
            <a:r>
              <a:rPr lang="en-US" sz="4000" b="1" dirty="0">
                <a:cs typeface="Comic Sans MS"/>
              </a:rPr>
              <a:t>Experiments at Large Hadron Collider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400" b="1" dirty="0">
                <a:solidFill>
                  <a:srgbClr val="0000FF"/>
                </a:solidFill>
                <a:cs typeface="Comic Sans MS"/>
              </a:rPr>
              <a:t>Frontier of high energy physics in the next two decades </a:t>
            </a:r>
            <a:endParaRPr lang="en-US" sz="2400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2" descr="CERN_picture_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2" y="882323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47749" y="2327233"/>
            <a:ext cx="7429705" cy="3963906"/>
            <a:chOff x="1657349" y="2327233"/>
            <a:chExt cx="7429705" cy="3963906"/>
          </a:xfrm>
        </p:grpSpPr>
        <p:sp>
          <p:nvSpPr>
            <p:cNvPr id="7" name="Line 70"/>
            <p:cNvSpPr>
              <a:spLocks noChangeShapeType="1"/>
            </p:cNvSpPr>
            <p:nvPr/>
          </p:nvSpPr>
          <p:spPr bwMode="auto">
            <a:xfrm flipV="1">
              <a:off x="3924299" y="2588707"/>
              <a:ext cx="505619" cy="10932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Line 71"/>
            <p:cNvSpPr>
              <a:spLocks noChangeShapeType="1"/>
            </p:cNvSpPr>
            <p:nvPr/>
          </p:nvSpPr>
          <p:spPr bwMode="auto">
            <a:xfrm>
              <a:off x="3924299" y="2386255"/>
              <a:ext cx="466725" cy="206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72"/>
            <p:cNvSpPr>
              <a:spLocks noChangeArrowheads="1"/>
            </p:cNvSpPr>
            <p:nvPr/>
          </p:nvSpPr>
          <p:spPr bwMode="auto">
            <a:xfrm>
              <a:off x="4364631" y="2566622"/>
              <a:ext cx="129183" cy="871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pic>
          <p:nvPicPr>
            <p:cNvPr id="10" name="Picture 73" descr="bul-pho-2007-0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349" y="2346991"/>
              <a:ext cx="2266950" cy="1334961"/>
            </a:xfrm>
            <a:prstGeom prst="rect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66700" dist="38100" dir="270000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74"/>
            <p:cNvSpPr txBox="1">
              <a:spLocks noChangeArrowheads="1"/>
            </p:cNvSpPr>
            <p:nvPr/>
          </p:nvSpPr>
          <p:spPr bwMode="auto">
            <a:xfrm>
              <a:off x="3269753" y="2327233"/>
              <a:ext cx="6736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de-CH" b="1" dirty="0" smtClean="0">
                  <a:solidFill>
                    <a:prstClr val="white"/>
                  </a:solidFill>
                  <a:latin typeface="Century Gothic" charset="0"/>
                </a:rPr>
                <a:t>CMS</a:t>
              </a:r>
              <a:endParaRPr lang="de-CH" sz="2000" b="1" dirty="0" smtClean="0">
                <a:solidFill>
                  <a:prstClr val="white"/>
                </a:solidFill>
                <a:latin typeface="Tahoma" charset="0"/>
              </a:endParaRPr>
            </a:p>
          </p:txBody>
        </p:sp>
        <p:sp>
          <p:nvSpPr>
            <p:cNvPr id="12" name="Oval 76"/>
            <p:cNvSpPr>
              <a:spLocks noChangeArrowheads="1"/>
            </p:cNvSpPr>
            <p:nvPr/>
          </p:nvSpPr>
          <p:spPr bwMode="auto">
            <a:xfrm>
              <a:off x="3182540" y="5276120"/>
              <a:ext cx="116681" cy="7975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7" name="Oval 83"/>
            <p:cNvSpPr>
              <a:spLocks noChangeArrowheads="1"/>
            </p:cNvSpPr>
            <p:nvPr/>
          </p:nvSpPr>
          <p:spPr bwMode="auto">
            <a:xfrm>
              <a:off x="7940860" y="3439657"/>
              <a:ext cx="105569" cy="6871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20" name="Group 90"/>
            <p:cNvGrpSpPr>
              <a:grpSpLocks/>
            </p:cNvGrpSpPr>
            <p:nvPr/>
          </p:nvGrpSpPr>
          <p:grpSpPr bwMode="auto">
            <a:xfrm>
              <a:off x="6657378" y="4945141"/>
              <a:ext cx="2429676" cy="1304285"/>
              <a:chOff x="3600" y="2976"/>
              <a:chExt cx="1920" cy="1063"/>
            </a:xfrm>
          </p:grpSpPr>
          <p:sp>
            <p:nvSpPr>
              <p:cNvPr id="23" name="Oval 9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4" name="Line 9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9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26" name="Picture 94" descr="0511013_0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266700" dist="38100" dir="270000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Rectangle 95"/>
            <p:cNvSpPr>
              <a:spLocks noChangeArrowheads="1"/>
            </p:cNvSpPr>
            <p:nvPr/>
          </p:nvSpPr>
          <p:spPr bwMode="auto">
            <a:xfrm>
              <a:off x="8593526" y="6012618"/>
              <a:ext cx="485935" cy="235581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2" name="Text Box 96"/>
            <p:cNvSpPr txBox="1">
              <a:spLocks noChangeArrowheads="1"/>
            </p:cNvSpPr>
            <p:nvPr/>
          </p:nvSpPr>
          <p:spPr bwMode="auto">
            <a:xfrm>
              <a:off x="8287674" y="5952585"/>
              <a:ext cx="79178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de-CH" b="1" dirty="0" smtClean="0">
                  <a:solidFill>
                    <a:prstClr val="white"/>
                  </a:solidFill>
                  <a:latin typeface="Century Gothic" charset="0"/>
                </a:rPr>
                <a:t>ATLAS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420654" y="4022019"/>
            <a:ext cx="38125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cs typeface="Comic Sans MS"/>
              </a:rPr>
              <a:t>Tunnel circumference: </a:t>
            </a:r>
            <a:r>
              <a:rPr lang="en-US" sz="2400" dirty="0" smtClean="0">
                <a:solidFill>
                  <a:srgbClr val="FFFF00"/>
                </a:solidFill>
                <a:cs typeface="Comic Sans MS"/>
              </a:rPr>
              <a:t>27 km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{p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TeV</a:t>
            </a:r>
            <a:r>
              <a:rPr lang="en-US" sz="2400" dirty="0">
                <a:solidFill>
                  <a:srgbClr val="FFFF00"/>
                </a:solidFill>
              </a:rPr>
              <a:t>) = 0.3 B(T) R(km</a:t>
            </a:r>
            <a:r>
              <a:rPr lang="en-US" sz="2400" dirty="0" smtClean="0">
                <a:solidFill>
                  <a:srgbClr val="FFFF00"/>
                </a:solidFill>
              </a:rPr>
              <a:t>)]</a:t>
            </a:r>
            <a:endParaRPr lang="en-US" sz="2400" dirty="0">
              <a:solidFill>
                <a:srgbClr val="FFFF00"/>
              </a:solidFill>
              <a:cs typeface="Comic Sans MS"/>
            </a:endParaRPr>
          </a:p>
          <a:p>
            <a:r>
              <a:rPr lang="en-US" sz="2400" dirty="0">
                <a:solidFill>
                  <a:srgbClr val="FFFF00"/>
                </a:solidFill>
                <a:cs typeface="Comic Sans MS"/>
              </a:rPr>
              <a:t>D</a:t>
            </a:r>
            <a:r>
              <a:rPr lang="en-US" sz="2400" dirty="0" smtClean="0">
                <a:solidFill>
                  <a:srgbClr val="FFFF00"/>
                </a:solidFill>
                <a:cs typeface="Comic Sans MS"/>
              </a:rPr>
              <a:t>iameter</a:t>
            </a:r>
            <a:r>
              <a:rPr lang="en-US" sz="2400" dirty="0">
                <a:solidFill>
                  <a:srgbClr val="FFFF00"/>
                </a:solidFill>
                <a:cs typeface="Comic Sans MS"/>
              </a:rPr>
              <a:t>: 3.8 m</a:t>
            </a:r>
          </a:p>
          <a:p>
            <a:r>
              <a:rPr lang="en-US" sz="2400" dirty="0">
                <a:solidFill>
                  <a:srgbClr val="FFFF00"/>
                </a:solidFill>
                <a:cs typeface="Comic Sans MS"/>
              </a:rPr>
              <a:t>Depth: 70 – 140 </a:t>
            </a:r>
            <a:r>
              <a:rPr lang="en-US" sz="2400" dirty="0" smtClean="0">
                <a:solidFill>
                  <a:srgbClr val="FFFF00"/>
                </a:solidFill>
                <a:cs typeface="Comic Sans MS"/>
              </a:rPr>
              <a:t>m</a:t>
            </a:r>
            <a:endParaRPr lang="en-US" sz="2400" dirty="0">
              <a:solidFill>
                <a:srgbClr val="FFFF00"/>
              </a:solidFill>
              <a:cs typeface="Comic Sans M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91171" y="1411587"/>
            <a:ext cx="1930529" cy="2096781"/>
            <a:chOff x="6591171" y="1411587"/>
            <a:chExt cx="1930529" cy="209678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436829" y="2843403"/>
              <a:ext cx="1084871" cy="664965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676669" y="2843403"/>
              <a:ext cx="654591" cy="596254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1171" y="1411587"/>
              <a:ext cx="1901745" cy="1431816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602" y="5351273"/>
            <a:ext cx="2166551" cy="151497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6058" y="2835989"/>
            <a:ext cx="2226629" cy="1231606"/>
          </a:xfrm>
          <a:prstGeom prst="rect">
            <a:avLst/>
          </a:prstGeom>
        </p:spPr>
      </p:pic>
      <p:sp>
        <p:nvSpPr>
          <p:cNvPr id="29" name="Slide Number Placeholder 1"/>
          <p:cNvSpPr txBox="1">
            <a:spLocks/>
          </p:cNvSpPr>
          <p:nvPr/>
        </p:nvSpPr>
        <p:spPr>
          <a:xfrm>
            <a:off x="6449500" y="46788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F7031F-3985-8841-9F96-93325AFB8D2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428174" y="810852"/>
            <a:ext cx="1878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FFFF00"/>
                </a:solidFill>
                <a:latin typeface="Arial" pitchFamily="34" charset="0"/>
                <a:ea typeface="+mn-ea"/>
              </a:rPr>
              <a:t>ATLAS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 pitchFamily="34" charset="0"/>
              </a:rPr>
              <a:t>2800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ea typeface="+mn-ea"/>
              </a:rPr>
              <a:t> 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Physicists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  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ea typeface="+mn-ea"/>
              </a:rPr>
              <a:t>1</a:t>
            </a:r>
            <a:r>
              <a:rPr lang="en-US" altLang="zh-CN" dirty="0" smtClean="0">
                <a:solidFill>
                  <a:srgbClr val="FFFF00"/>
                </a:solidFill>
                <a:latin typeface="Arial" pitchFamily="34" charset="0"/>
                <a:ea typeface="+mn-ea"/>
              </a:rPr>
              <a:t>82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ea typeface="+mn-ea"/>
              </a:rPr>
              <a:t> 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Institutions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   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</a:rPr>
              <a:t>40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ea typeface="+mn-ea"/>
              </a:rPr>
              <a:t> 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countries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  550 MCHF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301401" y="820559"/>
            <a:ext cx="187652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FFFF00"/>
                </a:solidFill>
              </a:rPr>
              <a:t>CMS</a:t>
            </a: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2800 </a:t>
            </a:r>
            <a:r>
              <a:rPr lang="en-US" dirty="0">
                <a:solidFill>
                  <a:srgbClr val="FFFF00"/>
                </a:solidFill>
              </a:rPr>
              <a:t>Physicists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 184 Institutions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   </a:t>
            </a:r>
            <a:r>
              <a:rPr lang="en-US" dirty="0" smtClean="0">
                <a:solidFill>
                  <a:srgbClr val="FFFF00"/>
                </a:solidFill>
              </a:rPr>
              <a:t>40 </a:t>
            </a:r>
            <a:r>
              <a:rPr lang="en-US" dirty="0">
                <a:solidFill>
                  <a:srgbClr val="FFFF00"/>
                </a:solidFill>
              </a:rPr>
              <a:t>countries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 550 MCHF</a:t>
            </a: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5880295" y="860425"/>
            <a:ext cx="1878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FFFF00"/>
                </a:solidFill>
                <a:latin typeface="Arial" pitchFamily="34" charset="0"/>
                <a:ea typeface="+mn-ea"/>
              </a:rPr>
              <a:t>ALICE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 pitchFamily="34" charset="0"/>
                <a:ea typeface="+mn-ea"/>
              </a:rPr>
              <a:t>1550 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Physicists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  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ea typeface="+mn-ea"/>
              </a:rPr>
              <a:t>151 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Institutions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    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ea typeface="+mn-ea"/>
              </a:rPr>
              <a:t>37 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countries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  150 MCHF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068020" y="860425"/>
            <a:ext cx="184631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 err="1">
                <a:solidFill>
                  <a:srgbClr val="FFFF00"/>
                </a:solidFill>
              </a:rPr>
              <a:t>LHCb</a:t>
            </a:r>
            <a:endParaRPr lang="en-US" i="1" dirty="0">
              <a:solidFill>
                <a:srgbClr val="FFFF00"/>
              </a:solidFill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1160 </a:t>
            </a:r>
            <a:r>
              <a:rPr lang="en-US" dirty="0">
                <a:solidFill>
                  <a:srgbClr val="FFFF00"/>
                </a:solidFill>
              </a:rPr>
              <a:t>Physicists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  </a:t>
            </a:r>
            <a:r>
              <a:rPr lang="en-US" dirty="0" smtClean="0">
                <a:solidFill>
                  <a:srgbClr val="FFFF00"/>
                </a:solidFill>
              </a:rPr>
              <a:t>69 </a:t>
            </a:r>
            <a:r>
              <a:rPr lang="en-US" dirty="0">
                <a:solidFill>
                  <a:srgbClr val="FFFF00"/>
                </a:solidFill>
              </a:rPr>
              <a:t>Institutions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  </a:t>
            </a:r>
            <a:r>
              <a:rPr lang="en-US" dirty="0" smtClean="0">
                <a:solidFill>
                  <a:srgbClr val="FFFF00"/>
                </a:solidFill>
              </a:rPr>
              <a:t>16 </a:t>
            </a:r>
            <a:r>
              <a:rPr lang="en-US" dirty="0">
                <a:solidFill>
                  <a:srgbClr val="FFFF00"/>
                </a:solidFill>
              </a:rPr>
              <a:t>countries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  75 MCHF</a:t>
            </a:r>
          </a:p>
        </p:txBody>
      </p:sp>
    </p:spTree>
    <p:extLst>
      <p:ext uri="{BB962C8B-B14F-4D97-AF65-F5344CB8AC3E}">
        <p14:creationId xmlns:p14="http://schemas.microsoft.com/office/powerpoint/2010/main" val="194087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4" grpId="0"/>
      <p:bldP spid="35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Measurement of </a:t>
            </a:r>
            <a:r>
              <a:rPr lang="en-US" sz="3600" b="1" dirty="0" err="1" smtClean="0">
                <a:latin typeface="Symbol" charset="2"/>
                <a:cs typeface="Symbol" charset="2"/>
              </a:rPr>
              <a:t>f</a:t>
            </a:r>
            <a:r>
              <a:rPr lang="en-US" sz="3600" b="1" baseline="-25000" dirty="0" err="1" smtClean="0">
                <a:cs typeface="Symbol" charset="2"/>
              </a:rPr>
              <a:t>s</a:t>
            </a:r>
            <a:r>
              <a:rPr lang="en-US" sz="3600" b="1" baseline="30000" dirty="0" err="1" smtClean="0"/>
              <a:t>dd</a:t>
            </a:r>
            <a:r>
              <a:rPr lang="en-US" sz="3600" b="1" baseline="30000" dirty="0" smtClean="0"/>
              <a:t> </a:t>
            </a:r>
            <a:r>
              <a:rPr lang="en-US" sz="3600" b="1" dirty="0" smtClean="0"/>
              <a:t>in B</a:t>
            </a:r>
            <a:r>
              <a:rPr lang="en-US" sz="3600" b="1" baseline="-25000" dirty="0" smtClean="0"/>
              <a:t>s</a:t>
            </a:r>
            <a:r>
              <a:rPr lang="en-US" sz="3600" b="1" baseline="30000" dirty="0" smtClean="0"/>
              <a:t>0</a:t>
            </a:r>
            <a:r>
              <a:rPr lang="en-US" sz="3600" b="1" dirty="0" smtClean="0">
                <a:sym typeface="Wingdings"/>
              </a:rPr>
              <a:t>(</a:t>
            </a:r>
            <a:r>
              <a:rPr lang="en-US" sz="3600" b="1" dirty="0" err="1" smtClean="0">
                <a:sym typeface="Wingdings"/>
              </a:rPr>
              <a:t>K</a:t>
            </a:r>
            <a:r>
              <a:rPr lang="en-US" sz="3600" b="1" baseline="30000" dirty="0" err="1" smtClean="0">
                <a:sym typeface="Wingdings"/>
              </a:rPr>
              <a:t>+</a:t>
            </a:r>
            <a:r>
              <a:rPr lang="en-US" sz="3600" b="1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3600" b="1" baseline="30000" dirty="0" smtClean="0">
                <a:sym typeface="Wingdings"/>
              </a:rPr>
              <a:t>-</a:t>
            </a:r>
            <a:r>
              <a:rPr lang="en-US" sz="3600" b="1" dirty="0" smtClean="0">
                <a:sym typeface="Wingdings"/>
              </a:rPr>
              <a:t>)(K</a:t>
            </a:r>
            <a:r>
              <a:rPr lang="en-US" sz="3600" b="1" baseline="30000" dirty="0" smtClean="0">
                <a:sym typeface="Wingdings"/>
              </a:rPr>
              <a:t>-</a:t>
            </a:r>
            <a:r>
              <a:rPr lang="en-US" sz="3600" b="1" dirty="0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3600" b="1" baseline="30000" dirty="0" smtClean="0">
                <a:sym typeface="Wingdings"/>
              </a:rPr>
              <a:t>+</a:t>
            </a:r>
            <a:r>
              <a:rPr lang="en-US" sz="3600" b="1" dirty="0" smtClean="0">
                <a:sym typeface="Wingdings"/>
              </a:rPr>
              <a:t>) decays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19" y="951662"/>
            <a:ext cx="7465712" cy="17448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4735" y="2940030"/>
            <a:ext cx="82115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/>
              <a:t>Using 3 </a:t>
            </a:r>
            <a:r>
              <a:rPr lang="en-US" sz="2400" b="1" dirty="0" smtClean="0"/>
              <a:t>fb</a:t>
            </a:r>
            <a:r>
              <a:rPr lang="en-US" sz="2400" b="1" baseline="30000" dirty="0" smtClean="0"/>
              <a:t>-1 </a:t>
            </a:r>
            <a:r>
              <a:rPr lang="en-US" sz="2400" b="1" dirty="0"/>
              <a:t> </a:t>
            </a:r>
            <a:r>
              <a:rPr lang="en-US" sz="2400" b="1" dirty="0" smtClean="0"/>
              <a:t>(7 + 8 </a:t>
            </a:r>
            <a:r>
              <a:rPr lang="en-US" sz="2400" b="1" dirty="0" err="1" smtClean="0"/>
              <a:t>TeV</a:t>
            </a:r>
            <a:r>
              <a:rPr lang="en-US" sz="2400" b="1" dirty="0" smtClean="0"/>
              <a:t>)</a:t>
            </a:r>
            <a:endParaRPr lang="en-US" sz="2400" b="1" dirty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Time</a:t>
            </a:r>
            <a:r>
              <a:rPr lang="en-US" sz="2400" b="1" dirty="0"/>
              <a:t>-dependent amplitude </a:t>
            </a:r>
            <a:r>
              <a:rPr lang="en-US" sz="2400" b="1" dirty="0" smtClean="0"/>
              <a:t>analysis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First</a:t>
            </a:r>
            <a:r>
              <a:rPr lang="en-US" sz="2400" b="1" dirty="0" smtClean="0"/>
              <a:t> </a:t>
            </a:r>
            <a:r>
              <a:rPr lang="en-US" sz="2400" b="1" dirty="0"/>
              <a:t>measurement of the CP-violating phase </a:t>
            </a:r>
            <a:r>
              <a:rPr lang="en-US" sz="2400" b="1" dirty="0" err="1" smtClean="0">
                <a:latin typeface="Symbol" charset="2"/>
                <a:cs typeface="Symbol" charset="2"/>
              </a:rPr>
              <a:t>f</a:t>
            </a:r>
            <a:r>
              <a:rPr lang="en-US" sz="2400" b="1" baseline="-25000" dirty="0" err="1" smtClean="0"/>
              <a:t>s</a:t>
            </a:r>
            <a:r>
              <a:rPr lang="en-US" sz="2400" b="1" dirty="0" smtClean="0"/>
              <a:t> using </a:t>
            </a:r>
            <a:r>
              <a:rPr lang="en-US" sz="2400" b="1" dirty="0" err="1" smtClean="0"/>
              <a:t>b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err="1" smtClean="0"/>
              <a:t>dds</a:t>
            </a:r>
            <a:r>
              <a:rPr lang="en-US" sz="2400" b="1" dirty="0" smtClean="0"/>
              <a:t> </a:t>
            </a:r>
            <a:endParaRPr lang="en-US" sz="2400" b="1" dirty="0"/>
          </a:p>
          <a:p>
            <a:r>
              <a:rPr lang="en-US" sz="2400" b="1" dirty="0" smtClean="0"/>
              <a:t>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s</a:t>
            </a:r>
            <a:r>
              <a:rPr lang="en-US" sz="2400" b="1" baseline="30000" dirty="0" err="1" smtClean="0">
                <a:solidFill>
                  <a:srgbClr val="FF0000"/>
                </a:solidFill>
              </a:rPr>
              <a:t>dd</a:t>
            </a:r>
            <a:r>
              <a:rPr lang="en-US" sz="2400" b="1" dirty="0" smtClean="0">
                <a:solidFill>
                  <a:srgbClr val="FF0000"/>
                </a:solidFill>
              </a:rPr>
              <a:t> = -0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r>
              <a:rPr lang="en-US" sz="2400" b="1" dirty="0" smtClean="0">
                <a:solidFill>
                  <a:srgbClr val="FF0000"/>
                </a:solidFill>
              </a:rPr>
              <a:t>10 ± 0.13</a:t>
            </a:r>
            <a:r>
              <a:rPr lang="en-US" sz="2400" b="1" dirty="0">
                <a:solidFill>
                  <a:srgbClr val="FF0000"/>
                </a:solidFill>
              </a:rPr>
              <a:t>(stat) </a:t>
            </a:r>
            <a:r>
              <a:rPr lang="en-US" sz="2400" b="1" dirty="0" smtClean="0">
                <a:solidFill>
                  <a:srgbClr val="FF0000"/>
                </a:solidFill>
              </a:rPr>
              <a:t>± 0.13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400" b="1" dirty="0" err="1">
                <a:solidFill>
                  <a:srgbClr val="FF0000"/>
                </a:solidFill>
              </a:rPr>
              <a:t>syst</a:t>
            </a:r>
            <a:r>
              <a:rPr lang="en-US" sz="2400" b="1" dirty="0">
                <a:solidFill>
                  <a:srgbClr val="FF0000"/>
                </a:solidFill>
              </a:rPr>
              <a:t>) rad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Consistent with SM expectation </a:t>
            </a:r>
            <a:r>
              <a:rPr lang="en-US" sz="2400" b="1" dirty="0" smtClean="0"/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s</a:t>
            </a:r>
            <a:r>
              <a:rPr lang="en-US" sz="2400" b="1" baseline="30000" dirty="0" err="1" smtClean="0">
                <a:solidFill>
                  <a:srgbClr val="FF0000"/>
                </a:solidFill>
              </a:rPr>
              <a:t>dd</a:t>
            </a:r>
            <a:r>
              <a:rPr lang="en-US" sz="2400" b="1" dirty="0" smtClean="0">
                <a:solidFill>
                  <a:srgbClr val="FF0000"/>
                </a:solidFill>
              </a:rPr>
              <a:t> ≈ 0 </a:t>
            </a:r>
            <a:r>
              <a:rPr lang="en-US" sz="2400" b="1" dirty="0" smtClean="0"/>
              <a:t>in SM)</a:t>
            </a:r>
            <a:r>
              <a:rPr lang="en-US" sz="2400" b="1" dirty="0"/>
              <a:t> </a:t>
            </a:r>
            <a:r>
              <a:rPr lang="en-US" sz="2400" b="1" dirty="0" smtClean="0"/>
              <a:t>and </a:t>
            </a:r>
            <a:r>
              <a:rPr lang="en-US" sz="2400" b="1" dirty="0"/>
              <a:t>with the corresponding result of </a:t>
            </a:r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s</a:t>
            </a:r>
            <a:r>
              <a:rPr lang="en-US" sz="2400" b="1" baseline="30000" dirty="0" err="1" smtClean="0">
                <a:solidFill>
                  <a:srgbClr val="FF0000"/>
                </a:solidFill>
              </a:rPr>
              <a:t>ss</a:t>
            </a:r>
            <a:endParaRPr lang="en-US" sz="2400" b="1" dirty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</a:t>
            </a:r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s</a:t>
            </a:r>
            <a:r>
              <a:rPr lang="en-US" sz="2400" b="1" baseline="30000" dirty="0" err="1" smtClean="0">
                <a:solidFill>
                  <a:srgbClr val="FF0000"/>
                </a:solidFill>
              </a:rPr>
              <a:t>ss</a:t>
            </a:r>
            <a:r>
              <a:rPr lang="en-US" sz="2400" b="1" dirty="0" smtClean="0">
                <a:solidFill>
                  <a:srgbClr val="FF0000"/>
                </a:solidFill>
              </a:rPr>
              <a:t> = -0.17 </a:t>
            </a:r>
            <a:r>
              <a:rPr lang="en-US" sz="2400" b="1" dirty="0">
                <a:solidFill>
                  <a:srgbClr val="FF0000"/>
                </a:solidFill>
              </a:rPr>
              <a:t>±</a:t>
            </a:r>
            <a:r>
              <a:rPr lang="en-US" sz="2400" b="1" dirty="0" smtClean="0">
                <a:solidFill>
                  <a:srgbClr val="FF0000"/>
                </a:solidFill>
              </a:rPr>
              <a:t> 0.15</a:t>
            </a:r>
            <a:r>
              <a:rPr lang="en-US" sz="2400" b="1" dirty="0">
                <a:solidFill>
                  <a:srgbClr val="FF0000"/>
                </a:solidFill>
              </a:rPr>
              <a:t>(stat) ±</a:t>
            </a:r>
            <a:r>
              <a:rPr lang="en-US" sz="2400" b="1" dirty="0" smtClean="0">
                <a:solidFill>
                  <a:srgbClr val="FF0000"/>
                </a:solidFill>
              </a:rPr>
              <a:t> 0.03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400" b="1" dirty="0" err="1">
                <a:solidFill>
                  <a:srgbClr val="FF0000"/>
                </a:solidFill>
              </a:rPr>
              <a:t>syst</a:t>
            </a:r>
            <a:r>
              <a:rPr lang="en-US" sz="2400" b="1" dirty="0" smtClean="0">
                <a:solidFill>
                  <a:srgbClr val="FF0000"/>
                </a:solidFill>
              </a:rPr>
              <a:t>) rad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First</a:t>
            </a:r>
            <a:r>
              <a:rPr lang="en-US" sz="2400" b="1" dirty="0"/>
              <a:t> determination of the CP asymmetry of the </a:t>
            </a:r>
            <a:r>
              <a:rPr lang="en-US" sz="2400" b="1" dirty="0">
                <a:sym typeface="Wingdings"/>
              </a:rPr>
              <a:t>(</a:t>
            </a:r>
            <a:r>
              <a:rPr lang="en-US" sz="2400" b="1" dirty="0" err="1">
                <a:sym typeface="Wingdings"/>
              </a:rPr>
              <a:t>K</a:t>
            </a:r>
            <a:r>
              <a:rPr lang="en-US" sz="2400" b="1" baseline="30000" dirty="0" err="1">
                <a:sym typeface="Wingdings"/>
              </a:rPr>
              <a:t>+</a:t>
            </a:r>
            <a:r>
              <a:rPr lang="en-US" sz="2400" b="1" dirty="0" err="1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="1" baseline="30000" dirty="0">
                <a:sym typeface="Wingdings"/>
              </a:rPr>
              <a:t>-</a:t>
            </a:r>
            <a:r>
              <a:rPr lang="en-US" sz="2400" b="1" dirty="0">
                <a:sym typeface="Wingdings"/>
              </a:rPr>
              <a:t>)(K</a:t>
            </a:r>
            <a:r>
              <a:rPr lang="en-US" sz="2400" b="1" baseline="30000" dirty="0">
                <a:sym typeface="Wingdings"/>
              </a:rPr>
              <a:t>-</a:t>
            </a:r>
            <a:r>
              <a:rPr lang="en-US" sz="2400" b="1" dirty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="1" baseline="30000" dirty="0">
                <a:sym typeface="Wingdings"/>
              </a:rPr>
              <a:t>+</a:t>
            </a:r>
            <a:r>
              <a:rPr lang="en-US" sz="2400" b="1" dirty="0">
                <a:sym typeface="Wingdings"/>
              </a:rPr>
              <a:t>) </a:t>
            </a:r>
            <a:r>
              <a:rPr lang="en-US" sz="2400" b="1" dirty="0" smtClean="0">
                <a:sym typeface="Wingdings"/>
              </a:rPr>
              <a:t>final</a:t>
            </a:r>
            <a:r>
              <a:rPr lang="en-US" sz="2400" b="1" dirty="0" smtClean="0"/>
              <a:t> state.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4750" y="-21169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188755" y="330538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867697" y="38236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_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0319" y="498322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_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25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D</a:t>
            </a:r>
            <a:r>
              <a:rPr lang="en-US" sz="4000" b="1" baseline="30000" dirty="0"/>
              <a:t>0</a:t>
            </a:r>
            <a:r>
              <a:rPr lang="en-US" sz="4000" b="1" dirty="0"/>
              <a:t>-</a:t>
            </a:r>
            <a:r>
              <a:rPr lang="en-US" sz="4000" b="1" dirty="0" smtClean="0"/>
              <a:t>D</a:t>
            </a:r>
            <a:r>
              <a:rPr lang="en-US" sz="4000" b="1" baseline="30000" dirty="0" smtClean="0"/>
              <a:t>0</a:t>
            </a:r>
            <a:r>
              <a:rPr lang="en-US" sz="4000" b="1" dirty="0" smtClean="0"/>
              <a:t> </a:t>
            </a:r>
            <a:r>
              <a:rPr lang="en-US" sz="4000" b="1" dirty="0"/>
              <a:t>mixing </a:t>
            </a:r>
            <a:r>
              <a:rPr lang="en-US" sz="4000" b="1" dirty="0" smtClean="0"/>
              <a:t>and CPV </a:t>
            </a:r>
            <a:r>
              <a:rPr lang="en-US" sz="4000" b="1" dirty="0"/>
              <a:t>in </a:t>
            </a:r>
            <a:r>
              <a:rPr lang="en-US" sz="4000" b="1" dirty="0" smtClean="0"/>
              <a:t>D</a:t>
            </a:r>
            <a:r>
              <a:rPr lang="en-US" sz="4000" b="1" baseline="30000" dirty="0" smtClean="0"/>
              <a:t>0</a:t>
            </a:r>
            <a:r>
              <a:rPr lang="en-US" sz="4000" b="1" dirty="0" smtClean="0">
                <a:sym typeface="Wingdings"/>
              </a:rPr>
              <a:t></a:t>
            </a:r>
            <a:r>
              <a:rPr lang="en-US" sz="4000" b="1" dirty="0" smtClean="0"/>
              <a:t>K</a:t>
            </a:r>
            <a:r>
              <a:rPr lang="en-US" sz="4000" b="1" baseline="30000" dirty="0" smtClean="0"/>
              <a:t>+</a:t>
            </a:r>
            <a:r>
              <a:rPr lang="en-US" sz="4000" b="1" dirty="0" smtClean="0">
                <a:latin typeface="Symbol" charset="2"/>
                <a:cs typeface="Symbol" charset="2"/>
              </a:rPr>
              <a:t>p</a:t>
            </a:r>
            <a:r>
              <a:rPr lang="en-US" sz="4000" b="1" baseline="30000" dirty="0" smtClean="0"/>
              <a:t>-</a:t>
            </a:r>
            <a:r>
              <a:rPr lang="en-US" sz="4000" b="1" dirty="0" smtClean="0"/>
              <a:t> decays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1437" y="996525"/>
            <a:ext cx="7480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/>
              <a:t>Study D</a:t>
            </a:r>
            <a:r>
              <a:rPr lang="en-US" sz="2400" b="1" baseline="30000" dirty="0"/>
              <a:t>0</a:t>
            </a:r>
            <a:r>
              <a:rPr lang="en-US" sz="2400" b="1" dirty="0"/>
              <a:t>-D</a:t>
            </a:r>
            <a:r>
              <a:rPr lang="en-US" sz="2400" b="1" baseline="30000" dirty="0"/>
              <a:t>0</a:t>
            </a:r>
            <a:r>
              <a:rPr lang="en-US" sz="2400" b="1" dirty="0"/>
              <a:t> </a:t>
            </a:r>
            <a:r>
              <a:rPr lang="en-US" sz="2400" b="1" dirty="0" smtClean="0"/>
              <a:t>oscillations using D</a:t>
            </a:r>
            <a:r>
              <a:rPr lang="en-US" sz="2400" b="1" baseline="30000" dirty="0" smtClean="0"/>
              <a:t>*+</a:t>
            </a:r>
            <a:r>
              <a:rPr lang="en-US" sz="2400" b="1" dirty="0" smtClean="0">
                <a:sym typeface="Wingdings"/>
              </a:rPr>
              <a:t></a:t>
            </a:r>
            <a:r>
              <a:rPr lang="en-US" sz="2400" b="1" dirty="0" smtClean="0"/>
              <a:t>D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(</a:t>
            </a:r>
            <a:r>
              <a:rPr lang="en-US" sz="2400" b="1" dirty="0" smtClean="0">
                <a:sym typeface="Wingdings"/>
              </a:rPr>
              <a:t></a:t>
            </a:r>
            <a:r>
              <a:rPr lang="en-US" sz="2400" b="1" dirty="0" err="1" smtClean="0"/>
              <a:t>K</a:t>
            </a:r>
            <a:r>
              <a:rPr lang="en-US" sz="2400" b="1" baseline="30000" dirty="0" err="1" smtClean="0"/>
              <a:t>+</a:t>
            </a:r>
            <a:r>
              <a:rPr lang="en-US" sz="2400" b="1" dirty="0" err="1" smtClean="0">
                <a:latin typeface="Symbol" charset="2"/>
                <a:cs typeface="Symbol" charset="2"/>
              </a:rPr>
              <a:t>p</a:t>
            </a:r>
            <a:r>
              <a:rPr lang="en-US" sz="2400" b="1" baseline="30000" dirty="0" smtClean="0"/>
              <a:t>-</a:t>
            </a:r>
            <a:r>
              <a:rPr lang="en-US" sz="2400" b="1" dirty="0" smtClean="0"/>
              <a:t>)</a:t>
            </a:r>
            <a:r>
              <a:rPr lang="en-US" sz="2400" b="1" dirty="0" smtClean="0">
                <a:latin typeface="Symbol" charset="2"/>
                <a:cs typeface="Symbol" charset="2"/>
              </a:rPr>
              <a:t>p</a:t>
            </a:r>
            <a:r>
              <a:rPr lang="en-US" sz="2400" b="1" baseline="30000" dirty="0" smtClean="0"/>
              <a:t>+</a:t>
            </a:r>
            <a:r>
              <a:rPr lang="en-US" sz="2400" b="1" dirty="0" smtClean="0"/>
              <a:t> </a:t>
            </a:r>
            <a:r>
              <a:rPr lang="en-US" sz="2400" b="1" dirty="0"/>
              <a:t>decays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" y="1496961"/>
            <a:ext cx="3945147" cy="1867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4155" y="3428296"/>
            <a:ext cx="84159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/>
              <a:t>Using 5 </a:t>
            </a:r>
            <a:r>
              <a:rPr lang="en-US" sz="2400" b="1" dirty="0" smtClean="0"/>
              <a:t>fb</a:t>
            </a:r>
            <a:r>
              <a:rPr lang="en-US" sz="2400" b="1" baseline="30000" dirty="0" smtClean="0"/>
              <a:t>-1 </a:t>
            </a:r>
            <a:r>
              <a:rPr lang="en-US" sz="2400" b="1" dirty="0"/>
              <a:t>(</a:t>
            </a:r>
            <a:r>
              <a:rPr lang="en-US" sz="2400" b="1" dirty="0" smtClean="0"/>
              <a:t>7+8+13 </a:t>
            </a:r>
            <a:r>
              <a:rPr lang="en-US" sz="2400" b="1" dirty="0" err="1" smtClean="0"/>
              <a:t>TeV</a:t>
            </a:r>
            <a:r>
              <a:rPr lang="en-US" sz="2400" b="1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For </a:t>
            </a:r>
            <a:r>
              <a:rPr lang="en-US" sz="2400" b="1" dirty="0"/>
              <a:t>CP </a:t>
            </a:r>
            <a:r>
              <a:rPr lang="en-US" sz="2400" b="1" dirty="0" smtClean="0"/>
              <a:t>conservation:</a:t>
            </a:r>
          </a:p>
          <a:p>
            <a:endParaRPr lang="en-US" sz="2400" b="1" dirty="0"/>
          </a:p>
          <a:p>
            <a:pPr marL="342900" indent="-342900">
              <a:buFont typeface="Arial"/>
              <a:buChar char="•"/>
            </a:pPr>
            <a:endParaRPr lang="en-US" sz="2400" b="1" dirty="0" smtClean="0"/>
          </a:p>
          <a:p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For CPV, </a:t>
            </a:r>
            <a:r>
              <a:rPr lang="en-US" sz="2400" b="1" dirty="0"/>
              <a:t>m</a:t>
            </a:r>
            <a:r>
              <a:rPr lang="en-US" sz="2400" b="1" dirty="0" smtClean="0"/>
              <a:t>easurement </a:t>
            </a:r>
            <a:r>
              <a:rPr lang="en-US" sz="2400" b="1" dirty="0"/>
              <a:t>performed separately for D</a:t>
            </a:r>
            <a:r>
              <a:rPr lang="en-US" sz="2400" b="1" baseline="30000" dirty="0"/>
              <a:t>0</a:t>
            </a:r>
            <a:r>
              <a:rPr lang="en-US" sz="2400" b="1" dirty="0"/>
              <a:t> and </a:t>
            </a:r>
            <a:r>
              <a:rPr lang="en-US" sz="2400" b="1" dirty="0" smtClean="0"/>
              <a:t>D</a:t>
            </a:r>
            <a:r>
              <a:rPr lang="en-US" sz="2400" b="1" baseline="30000" dirty="0" smtClean="0"/>
              <a:t>0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b="1" dirty="0"/>
              <a:t>Direct </a:t>
            </a:r>
            <a:r>
              <a:rPr lang="en-US" sz="2400" b="1" dirty="0" smtClean="0"/>
              <a:t>CP</a:t>
            </a:r>
            <a:r>
              <a:rPr lang="en-US" sz="2400" b="1" dirty="0"/>
              <a:t>V</a:t>
            </a:r>
            <a:r>
              <a:rPr lang="en-US" sz="2400" b="1" dirty="0" smtClean="0"/>
              <a:t> </a:t>
            </a:r>
            <a:r>
              <a:rPr lang="en-US" sz="2400" b="1" dirty="0"/>
              <a:t>asymmetry 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A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D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= </a:t>
            </a:r>
            <a:r>
              <a:rPr lang="en-US" sz="2400" b="1" dirty="0" smtClean="0">
                <a:solidFill>
                  <a:srgbClr val="0000FF"/>
                </a:solidFill>
              </a:rPr>
              <a:t>(-0</a:t>
            </a:r>
            <a:r>
              <a:rPr lang="en-US" sz="2400" b="1" dirty="0">
                <a:solidFill>
                  <a:srgbClr val="0000FF"/>
                </a:solidFill>
              </a:rPr>
              <a:t>.</a:t>
            </a:r>
            <a:r>
              <a:rPr lang="en-US" sz="2400" b="1" dirty="0" smtClean="0">
                <a:solidFill>
                  <a:srgbClr val="0000FF"/>
                </a:solidFill>
              </a:rPr>
              <a:t>1 ± 9</a:t>
            </a:r>
            <a:r>
              <a:rPr lang="en-US" sz="2400" b="1" dirty="0">
                <a:solidFill>
                  <a:srgbClr val="0000FF"/>
                </a:solidFill>
              </a:rPr>
              <a:t>.</a:t>
            </a:r>
            <a:r>
              <a:rPr lang="en-US" sz="2400" b="1" dirty="0" smtClean="0">
                <a:solidFill>
                  <a:srgbClr val="0000FF"/>
                </a:solidFill>
              </a:rPr>
              <a:t>1</a:t>
            </a:r>
            <a:r>
              <a:rPr lang="en-US" sz="2400" b="1" dirty="0">
                <a:solidFill>
                  <a:srgbClr val="0000FF"/>
                </a:solidFill>
              </a:rPr>
              <a:t>)  </a:t>
            </a:r>
            <a:r>
              <a:rPr lang="en-US" sz="2400" b="1" dirty="0" smtClean="0">
                <a:solidFill>
                  <a:srgbClr val="0000FF"/>
                </a:solidFill>
              </a:rPr>
              <a:t>× 10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-3</a:t>
            </a:r>
            <a:endParaRPr lang="en-US" sz="2400" b="1" dirty="0">
              <a:solidFill>
                <a:srgbClr val="0000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b="1" dirty="0" smtClean="0"/>
              <a:t>Magnitude </a:t>
            </a:r>
            <a:r>
              <a:rPr lang="en-US" sz="2400" b="1" dirty="0"/>
              <a:t>of the ratio of mixing parameters </a:t>
            </a:r>
            <a:endParaRPr lang="en-US" sz="2400" b="1" dirty="0" smtClean="0"/>
          </a:p>
          <a:p>
            <a:pPr lvl="1"/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    </a:t>
            </a:r>
            <a:r>
              <a:rPr lang="en-US" sz="2400" b="1" dirty="0" smtClean="0">
                <a:solidFill>
                  <a:srgbClr val="0000FF"/>
                </a:solidFill>
              </a:rPr>
              <a:t>1.00 </a:t>
            </a:r>
            <a:r>
              <a:rPr lang="en-US" sz="2400" b="1" dirty="0">
                <a:solidFill>
                  <a:srgbClr val="0000FF"/>
                </a:solidFill>
              </a:rPr>
              <a:t>&lt; </a:t>
            </a:r>
            <a:r>
              <a:rPr lang="en-US" sz="2400" b="1" dirty="0" smtClean="0">
                <a:solidFill>
                  <a:srgbClr val="0000FF"/>
                </a:solidFill>
              </a:rPr>
              <a:t>|q</a:t>
            </a:r>
            <a:r>
              <a:rPr lang="en-US" sz="2400" b="1" dirty="0">
                <a:solidFill>
                  <a:srgbClr val="0000FF"/>
                </a:solidFill>
              </a:rPr>
              <a:t>/</a:t>
            </a:r>
            <a:r>
              <a:rPr lang="en-US" sz="2400" b="1" dirty="0" smtClean="0">
                <a:solidFill>
                  <a:srgbClr val="0000FF"/>
                </a:solidFill>
              </a:rPr>
              <a:t>p| </a:t>
            </a:r>
            <a:r>
              <a:rPr lang="en-US" sz="2400" b="1" dirty="0">
                <a:solidFill>
                  <a:srgbClr val="0000FF"/>
                </a:solidFill>
              </a:rPr>
              <a:t>&lt; </a:t>
            </a:r>
            <a:r>
              <a:rPr lang="en-US" sz="2400" b="1" dirty="0" smtClean="0">
                <a:solidFill>
                  <a:srgbClr val="0000FF"/>
                </a:solidFill>
              </a:rPr>
              <a:t>1.35 </a:t>
            </a:r>
            <a:r>
              <a:rPr lang="en-US" sz="2400" b="1" dirty="0">
                <a:solidFill>
                  <a:srgbClr val="0000FF"/>
                </a:solidFill>
              </a:rPr>
              <a:t>at 68:3% </a:t>
            </a:r>
            <a:r>
              <a:rPr lang="en-US" sz="2400" b="1" dirty="0" smtClean="0">
                <a:solidFill>
                  <a:srgbClr val="0000FF"/>
                </a:solidFill>
              </a:rPr>
              <a:t>CL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541" y="1496961"/>
            <a:ext cx="5326549" cy="1931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521" y="4239630"/>
            <a:ext cx="3630173" cy="10091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0205" y="4458456"/>
            <a:ext cx="781008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 evidence </a:t>
            </a:r>
            <a:r>
              <a:rPr lang="en-US" sz="2800" dirty="0" smtClean="0">
                <a:solidFill>
                  <a:srgbClr val="FF0000"/>
                </a:solidFill>
              </a:rPr>
              <a:t>yet for </a:t>
            </a:r>
            <a:r>
              <a:rPr lang="en-US" sz="2800" dirty="0">
                <a:solidFill>
                  <a:srgbClr val="FF0000"/>
                </a:solidFill>
              </a:rPr>
              <a:t>CP </a:t>
            </a:r>
            <a:r>
              <a:rPr lang="en-US" sz="2800" dirty="0" smtClean="0">
                <a:solidFill>
                  <a:srgbClr val="FF0000"/>
                </a:solidFill>
              </a:rPr>
              <a:t>violation in </a:t>
            </a:r>
            <a:r>
              <a:rPr lang="en-US" sz="2800" dirty="0">
                <a:solidFill>
                  <a:srgbClr val="FF0000"/>
                </a:solidFill>
              </a:rPr>
              <a:t>charm mixing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5095" y="-36550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_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09306" y="68869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2484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Search </a:t>
            </a:r>
            <a:r>
              <a:rPr lang="en-US" b="1" dirty="0"/>
              <a:t>for the rare decay </a:t>
            </a:r>
            <a:r>
              <a:rPr lang="en-US" b="1" dirty="0" smtClean="0">
                <a:latin typeface="Symbol" charset="2"/>
                <a:cs typeface="Symbol" charset="2"/>
              </a:rPr>
              <a:t>S</a:t>
            </a:r>
            <a:r>
              <a:rPr lang="en-US" b="1" baseline="30000" dirty="0" smtClean="0">
                <a:latin typeface="Symbol" charset="2"/>
                <a:cs typeface="Symbol" charset="2"/>
              </a:rPr>
              <a:t>+</a:t>
            </a:r>
            <a:r>
              <a:rPr lang="en-US" b="1" dirty="0" smtClean="0">
                <a:sym typeface="Wingdings"/>
              </a:rPr>
              <a:t></a:t>
            </a:r>
            <a:r>
              <a:rPr lang="en-US" b="1" dirty="0" err="1" smtClean="0">
                <a:cs typeface="Symbol" charset="2"/>
                <a:sym typeface="Wingdings"/>
              </a:rPr>
              <a:t>p</a:t>
            </a:r>
            <a:r>
              <a:rPr lang="en-US" b="1" dirty="0" err="1" smtClean="0">
                <a:latin typeface="Symbol" charset="2"/>
                <a:cs typeface="Symbol" charset="2"/>
              </a:rPr>
              <a:t>m</a:t>
            </a:r>
            <a:r>
              <a:rPr lang="en-US" b="1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b="1" dirty="0" err="1" smtClean="0">
                <a:latin typeface="Symbol" charset="2"/>
                <a:cs typeface="Symbol" charset="2"/>
              </a:rPr>
              <a:t>m</a:t>
            </a:r>
            <a:r>
              <a:rPr lang="en-US" b="1" baseline="30000" dirty="0" smtClean="0">
                <a:latin typeface="Symbol" charset="2"/>
                <a:cs typeface="Symbol" charset="2"/>
              </a:rPr>
              <a:t>-</a:t>
            </a:r>
            <a:endParaRPr lang="en-US" b="1" baseline="30000" dirty="0">
              <a:latin typeface="Symbol" charset="2"/>
              <a:cs typeface="Symbol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45" y="3918010"/>
            <a:ext cx="4010585" cy="2759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734" y="3918010"/>
            <a:ext cx="3973130" cy="27014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114" y="960204"/>
            <a:ext cx="85751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/>
              <a:t>P</a:t>
            </a:r>
            <a:r>
              <a:rPr lang="en-US" sz="2400" b="1" dirty="0" smtClean="0"/>
              <a:t>hysics with s quark provides </a:t>
            </a:r>
            <a:r>
              <a:rPr lang="en-US" sz="2400" b="1" dirty="0"/>
              <a:t>a unique &amp; complementary probe to test SM </a:t>
            </a:r>
            <a:r>
              <a:rPr lang="en-US" sz="2400" b="1" dirty="0" err="1"/>
              <a:t>wrt</a:t>
            </a:r>
            <a:r>
              <a:rPr lang="en-US" sz="2400" b="1" dirty="0"/>
              <a:t> </a:t>
            </a:r>
            <a:r>
              <a:rPr lang="en-US" sz="2400" b="1" dirty="0" smtClean="0"/>
              <a:t>c and b quarks.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Using 3 </a:t>
            </a:r>
            <a:r>
              <a:rPr lang="en-US" sz="2400" b="1" dirty="0" smtClean="0"/>
              <a:t>fb</a:t>
            </a:r>
            <a:r>
              <a:rPr lang="en-US" sz="2400" b="1" baseline="30000" dirty="0" smtClean="0"/>
              <a:t>-1 </a:t>
            </a:r>
            <a:r>
              <a:rPr lang="en-US" sz="2400" b="1" dirty="0"/>
              <a:t>(</a:t>
            </a:r>
            <a:r>
              <a:rPr lang="en-US" sz="2400" b="1" dirty="0" smtClean="0"/>
              <a:t>7+8 </a:t>
            </a:r>
            <a:r>
              <a:rPr lang="en-US" sz="2400" b="1" dirty="0" err="1" smtClean="0"/>
              <a:t>TeV</a:t>
            </a:r>
            <a:r>
              <a:rPr lang="en-US" sz="2400" b="1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Measured Br                            </a:t>
            </a:r>
            <a:r>
              <a:rPr lang="en-US" sz="2400" b="1" dirty="0" smtClean="0">
                <a:sym typeface="Wingdings"/>
              </a:rPr>
              <a:t> </a:t>
            </a:r>
            <a:r>
              <a:rPr lang="en-US" sz="2400" b="1" dirty="0" smtClean="0"/>
              <a:t>consistent with SM                     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err="1" smtClean="0"/>
              <a:t>HyperCP</a:t>
            </a:r>
            <a:r>
              <a:rPr lang="en-US" sz="2400" b="1" dirty="0" smtClean="0"/>
              <a:t> results not confirmed with present data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- “Evidence </a:t>
            </a:r>
            <a:r>
              <a:rPr lang="en-US" sz="2400" b="1" dirty="0"/>
              <a:t>for the </a:t>
            </a:r>
            <a:r>
              <a:rPr lang="en-US" sz="2400" b="1" dirty="0" smtClean="0"/>
              <a:t>decay </a:t>
            </a:r>
            <a:r>
              <a:rPr lang="en-US" sz="2400" b="1" dirty="0" smtClean="0">
                <a:latin typeface="Symbol" charset="2"/>
                <a:cs typeface="Symbol" charset="2"/>
              </a:rPr>
              <a:t>S</a:t>
            </a:r>
            <a:r>
              <a:rPr lang="en-US" sz="2400" b="1" baseline="30000" dirty="0">
                <a:latin typeface="Symbol" charset="2"/>
                <a:cs typeface="Symbol" charset="2"/>
              </a:rPr>
              <a:t>+</a:t>
            </a:r>
            <a:r>
              <a:rPr lang="en-US" sz="2400" b="1" dirty="0">
                <a:sym typeface="Wingdings"/>
              </a:rPr>
              <a:t></a:t>
            </a:r>
            <a:r>
              <a:rPr lang="en-US" sz="2400" b="1" dirty="0" err="1" smtClean="0">
                <a:cs typeface="Symbol" charset="2"/>
                <a:sym typeface="Wingdings"/>
              </a:rPr>
              <a:t>p</a:t>
            </a:r>
            <a:r>
              <a:rPr lang="en-US" sz="2400" b="1" dirty="0" err="1" smtClean="0">
                <a:latin typeface="Symbol" charset="2"/>
                <a:cs typeface="Symbol" charset="2"/>
              </a:rPr>
              <a:t>mm</a:t>
            </a:r>
            <a:r>
              <a:rPr lang="en-US" sz="2400" b="1" dirty="0" smtClean="0">
                <a:latin typeface="Symbol" charset="2"/>
                <a:cs typeface="Symbol" charset="2"/>
              </a:rPr>
              <a:t>”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Symbol" charset="2"/>
              </a:rPr>
              <a:t>PRL 94 021801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cs typeface="Symbol" charset="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Symbol" charset="2"/>
              </a:rPr>
              <a:t>   </a:t>
            </a:r>
            <a:r>
              <a:rPr lang="en-US" sz="2400" b="1" dirty="0" smtClean="0">
                <a:latin typeface="+mj-lt"/>
                <a:cs typeface="Symbol" charset="2"/>
              </a:rPr>
              <a:t>- </a:t>
            </a:r>
            <a:endParaRPr lang="en-US" sz="2400" b="1" dirty="0" smtClean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738" y="2117418"/>
            <a:ext cx="1699002" cy="453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615" y="1486222"/>
            <a:ext cx="2109485" cy="20529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969" y="3268528"/>
            <a:ext cx="6472842" cy="28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2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J/</a:t>
            </a:r>
            <a:r>
              <a:rPr lang="en-US" b="1" dirty="0" err="1"/>
              <a:t>ψ</a:t>
            </a:r>
            <a:r>
              <a:rPr lang="en-US" b="1" dirty="0"/>
              <a:t> </a:t>
            </a:r>
            <a:r>
              <a:rPr lang="en-US" b="1" dirty="0" smtClean="0"/>
              <a:t>elliptic </a:t>
            </a:r>
            <a:r>
              <a:rPr lang="en-US" b="1" dirty="0"/>
              <a:t>flow in </a:t>
            </a:r>
            <a:r>
              <a:rPr lang="en-US" b="1" dirty="0" err="1"/>
              <a:t>Pb-Pb</a:t>
            </a:r>
            <a:r>
              <a:rPr lang="en-US" b="1" dirty="0"/>
              <a:t> collisions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401" y="1269965"/>
            <a:ext cx="4612083" cy="3363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68" y="1617200"/>
            <a:ext cx="2592111" cy="18050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8291" y="4563615"/>
            <a:ext cx="81809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/>
              <a:t>Evidence of J/</a:t>
            </a:r>
            <a:r>
              <a:rPr lang="en-US" sz="2400" b="1" dirty="0" err="1"/>
              <a:t>ψ</a:t>
            </a:r>
            <a:r>
              <a:rPr lang="en-US" sz="2400" b="1" dirty="0"/>
              <a:t> v2&gt; 0 in the </a:t>
            </a:r>
            <a:r>
              <a:rPr lang="en-US" sz="2400" b="1" dirty="0" smtClean="0"/>
              <a:t>interval 4</a:t>
            </a:r>
            <a:r>
              <a:rPr lang="en-US" sz="2400" b="1" dirty="0"/>
              <a:t>&lt;</a:t>
            </a:r>
            <a:r>
              <a:rPr lang="en-US" sz="2400" b="1" i="1" dirty="0" err="1"/>
              <a:t>p</a:t>
            </a:r>
            <a:r>
              <a:rPr lang="en-US" sz="2400" b="1" baseline="-25000" dirty="0" err="1"/>
              <a:t>T</a:t>
            </a:r>
            <a:r>
              <a:rPr lang="en-US" sz="2400" b="1" dirty="0"/>
              <a:t>&lt;6 </a:t>
            </a:r>
            <a:r>
              <a:rPr lang="en-US" sz="2400" b="1" dirty="0" err="1"/>
              <a:t>GeV</a:t>
            </a:r>
            <a:r>
              <a:rPr lang="en-US" sz="2400" b="1" dirty="0"/>
              <a:t>/</a:t>
            </a:r>
            <a:r>
              <a:rPr lang="en-US" sz="2400" b="1" i="1" dirty="0"/>
              <a:t>c </a:t>
            </a:r>
            <a:r>
              <a:rPr lang="en-US" sz="2400" b="1" dirty="0"/>
              <a:t>in semi-</a:t>
            </a:r>
            <a:r>
              <a:rPr lang="en-US" sz="2400" b="1" dirty="0" smtClean="0"/>
              <a:t>central collisions </a:t>
            </a:r>
            <a:r>
              <a:rPr lang="en-US" sz="2400" b="1" dirty="0"/>
              <a:t>(significance 6.6σ</a:t>
            </a:r>
            <a:r>
              <a:rPr lang="en-US" sz="2400" b="1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Low </a:t>
            </a:r>
            <a:r>
              <a:rPr lang="en-US" sz="2400" b="1" i="1" dirty="0" err="1"/>
              <a:t>p</a:t>
            </a:r>
            <a:r>
              <a:rPr lang="en-US" sz="2400" b="1" baseline="-25000" dirty="0" err="1"/>
              <a:t>T</a:t>
            </a:r>
            <a:r>
              <a:rPr lang="en-US" sz="2400" b="1" dirty="0"/>
              <a:t> J/</a:t>
            </a:r>
            <a:r>
              <a:rPr lang="en-US" sz="2400" b="1" dirty="0" err="1"/>
              <a:t>ψ</a:t>
            </a:r>
            <a:r>
              <a:rPr lang="en-US" sz="2400" b="1" dirty="0"/>
              <a:t> are formed by </a:t>
            </a:r>
            <a:r>
              <a:rPr lang="en-US" sz="2400" b="1" dirty="0" err="1" smtClean="0"/>
              <a:t>recombinaon</a:t>
            </a:r>
            <a:r>
              <a:rPr lang="en-US" sz="2400" b="1" dirty="0" smtClean="0"/>
              <a:t> of the </a:t>
            </a:r>
            <a:r>
              <a:rPr lang="en-US" sz="2400" b="1" dirty="0"/>
              <a:t>charm quarks in the </a:t>
            </a:r>
            <a:r>
              <a:rPr lang="en-US" sz="2400" b="1" dirty="0" smtClean="0"/>
              <a:t>medium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</a:t>
            </a:r>
            <a:r>
              <a:rPr lang="en-US" sz="2400" b="1" dirty="0" smtClean="0">
                <a:sym typeface="Wingdings"/>
              </a:rPr>
              <a:t></a:t>
            </a:r>
            <a:r>
              <a:rPr lang="en-US" sz="2400" b="1" dirty="0" smtClean="0"/>
              <a:t>charm </a:t>
            </a:r>
            <a:r>
              <a:rPr lang="en-US" sz="2400" b="1" dirty="0"/>
              <a:t>quarks thermalize and flow with </a:t>
            </a:r>
            <a:r>
              <a:rPr lang="en-US" sz="2400" b="1" dirty="0" smtClean="0"/>
              <a:t>the medium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5180369" y="937957"/>
            <a:ext cx="3521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arXiv:1709:05260, accepted by PRL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38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Triton and 3He spectra in </a:t>
            </a:r>
            <a:r>
              <a:rPr lang="en-US" b="1" dirty="0" err="1"/>
              <a:t>pp</a:t>
            </a:r>
            <a:r>
              <a:rPr lang="en-US" b="1" dirty="0"/>
              <a:t> collisions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4377" y="995043"/>
            <a:ext cx="8817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Important for the study of of anti-nuclei production </a:t>
            </a:r>
            <a:r>
              <a:rPr lang="en-US" sz="2400" b="1" dirty="0"/>
              <a:t>mechanisms</a:t>
            </a:r>
            <a:r>
              <a:rPr lang="en-US" sz="2400" b="1" dirty="0" smtClean="0"/>
              <a:t> 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Interesting to cosmology: e.g. </a:t>
            </a:r>
            <a:r>
              <a:rPr lang="en-US" sz="2400" b="1" dirty="0"/>
              <a:t>b</a:t>
            </a:r>
            <a:r>
              <a:rPr lang="en-US" sz="2400" b="1" dirty="0" smtClean="0"/>
              <a:t>ackground </a:t>
            </a:r>
            <a:r>
              <a:rPr lang="en-US" sz="2400" b="1" dirty="0"/>
              <a:t>for dark </a:t>
            </a:r>
            <a:r>
              <a:rPr lang="en-US" sz="2400" b="1" dirty="0" smtClean="0"/>
              <a:t>maker search 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983" y="1817528"/>
            <a:ext cx="5977996" cy="34987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5965" y="5325390"/>
            <a:ext cx="746702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/>
              <a:t>B</a:t>
            </a:r>
            <a:r>
              <a:rPr lang="en-US" sz="2400" b="1" baseline="-25000" dirty="0"/>
              <a:t>3</a:t>
            </a:r>
            <a:r>
              <a:rPr lang="en-US" sz="2400" b="1" dirty="0"/>
              <a:t> increases with </a:t>
            </a:r>
            <a:r>
              <a:rPr lang="en-US" sz="2400" b="1" i="1" dirty="0" err="1" smtClean="0"/>
              <a:t>p</a:t>
            </a:r>
            <a:r>
              <a:rPr lang="en-US" sz="2400" b="1" baseline="-25000" dirty="0" err="1" smtClean="0"/>
              <a:t>T</a:t>
            </a:r>
            <a:endParaRPr lang="en-US" sz="2400" b="1" baseline="-25000" dirty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B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</a:t>
            </a:r>
            <a:r>
              <a:rPr lang="en-US" sz="2400" b="1" dirty="0"/>
              <a:t>well described by QCD-</a:t>
            </a:r>
            <a:r>
              <a:rPr lang="en-US" sz="2400" b="1" dirty="0" smtClean="0"/>
              <a:t>inspired generators </a:t>
            </a:r>
            <a:r>
              <a:rPr lang="en-US" sz="2400" b="1" dirty="0"/>
              <a:t>when a coalescence-</a:t>
            </a:r>
            <a:r>
              <a:rPr lang="en-US" sz="2400" b="1" dirty="0" smtClean="0"/>
              <a:t>based </a:t>
            </a:r>
            <a:r>
              <a:rPr lang="en-US" sz="2400" b="1" dirty="0" err="1" smtClean="0"/>
              <a:t>aferburner</a:t>
            </a:r>
            <a:r>
              <a:rPr lang="en-US" sz="2400" b="1" dirty="0" smtClean="0"/>
              <a:t> </a:t>
            </a:r>
            <a:r>
              <a:rPr lang="en-US" sz="2400" b="1" dirty="0"/>
              <a:t>is added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1981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H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="1" baseline="30000" dirty="0" err="1" smtClean="0">
                <a:sym typeface="Wingdings"/>
              </a:rPr>
              <a:t>+</a:t>
            </a:r>
            <a:r>
              <a:rPr lang="en-US" b="1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="1" baseline="30000" dirty="0" smtClean="0">
                <a:sym typeface="Wingdings"/>
              </a:rPr>
              <a:t>-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75" y="928383"/>
            <a:ext cx="8654105" cy="97669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/>
              <a:t>Small </a:t>
            </a:r>
            <a:r>
              <a:rPr lang="en-US" sz="2400" b="1" dirty="0"/>
              <a:t>branching </a:t>
            </a:r>
            <a:r>
              <a:rPr lang="en-US" sz="2400" b="1" dirty="0" smtClean="0"/>
              <a:t>fraction, large D-Y </a:t>
            </a:r>
            <a:r>
              <a:rPr lang="en-US" sz="2400" b="1" dirty="0"/>
              <a:t>background, </a:t>
            </a:r>
            <a:r>
              <a:rPr lang="en-US" sz="2400" b="1" dirty="0" smtClean="0"/>
              <a:t>high </a:t>
            </a:r>
            <a:r>
              <a:rPr lang="en-US" sz="2400" b="1" dirty="0"/>
              <a:t>resolution</a:t>
            </a:r>
          </a:p>
          <a:p>
            <a:pPr>
              <a:lnSpc>
                <a:spcPct val="90000"/>
              </a:lnSpc>
            </a:pPr>
            <a:r>
              <a:rPr lang="en-US" sz="2400" b="1" dirty="0" smtClean="0"/>
              <a:t>Probe </a:t>
            </a:r>
            <a:r>
              <a:rPr lang="en-US" sz="2400" b="1" dirty="0"/>
              <a:t>Higgs couplings to second-</a:t>
            </a:r>
            <a:r>
              <a:rPr lang="en-US" sz="2400" b="1" dirty="0" smtClean="0"/>
              <a:t>generation fermions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673" y="0"/>
            <a:ext cx="1401470" cy="87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391" y="1700992"/>
            <a:ext cx="4333495" cy="3850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18" y="1752620"/>
            <a:ext cx="4105302" cy="38023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003086"/>
              </p:ext>
            </p:extLst>
          </p:nvPr>
        </p:nvGraphicFramePr>
        <p:xfrm>
          <a:off x="210712" y="5634355"/>
          <a:ext cx="867046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429"/>
                <a:gridCol w="4262807"/>
                <a:gridCol w="173823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Observed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expected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upper limit at 95%CL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Signal strength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Run 2 (13 </a:t>
                      </a:r>
                      <a:r>
                        <a:rPr lang="en-US" b="1" dirty="0" err="1" smtClean="0"/>
                        <a:t>TeV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3.0</a:t>
                      </a:r>
                      <a:r>
                        <a:rPr lang="en-US" b="1" dirty="0" smtClean="0"/>
                        <a:t> /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3.1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-0.07 ± 1.5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Run 1+Run 2(7, 8, 13 </a:t>
                      </a:r>
                      <a:r>
                        <a:rPr lang="en-US" b="1" dirty="0" err="1" smtClean="0"/>
                        <a:t>TeV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2.7</a:t>
                      </a:r>
                      <a:r>
                        <a:rPr lang="en-US" b="1" dirty="0" smtClean="0"/>
                        <a:t> / 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2.8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-0.13 </a:t>
                      </a:r>
                      <a:r>
                        <a:rPr lang="sv-SE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1.4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83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ATLAS: </a:t>
            </a:r>
            <a:r>
              <a:rPr lang="en-US" dirty="0" err="1" smtClean="0"/>
              <a:t>H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36</a:t>
            </a:fld>
            <a:endParaRPr lang="en-US"/>
          </a:p>
        </p:txBody>
      </p:sp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98" y="1600200"/>
            <a:ext cx="3029201" cy="2905980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91" y="1600200"/>
            <a:ext cx="2966834" cy="3156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3982" y="5276929"/>
            <a:ext cx="5505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PRL 119 (2017)051802, editor’s suggestion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4763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" y="1369259"/>
            <a:ext cx="9144000" cy="454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39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TitleBKG2"/>
          <p:cNvPicPr>
            <a:picLocks noChangeAspect="1" noChangeArrowheads="1"/>
          </p:cNvPicPr>
          <p:nvPr/>
        </p:nvPicPr>
        <p:blipFill>
          <a:blip r:embed="rId3" cstate="print"/>
          <a:srcRect t="92222"/>
          <a:stretch>
            <a:fillRect/>
          </a:stretch>
        </p:blipFill>
        <p:spPr bwMode="auto">
          <a:xfrm>
            <a:off x="0" y="621257"/>
            <a:ext cx="9144000" cy="7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6"/>
          <p:cNvSpPr txBox="1"/>
          <p:nvPr/>
        </p:nvSpPr>
        <p:spPr>
          <a:xfrm>
            <a:off x="35496" y="9746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0090"/>
                </a:solidFill>
              </a:rPr>
              <a:t>CCNU Activities on ALICE ITS Upgrade</a:t>
            </a:r>
            <a:endParaRPr lang="zh-CN" altLang="en-US" sz="2000" dirty="0">
              <a:solidFill>
                <a:srgbClr val="800000"/>
              </a:solidFill>
            </a:endParaRPr>
          </a:p>
        </p:txBody>
      </p:sp>
      <p:sp>
        <p:nvSpPr>
          <p:cNvPr id="22" name="页脚占位符 11"/>
          <p:cNvSpPr>
            <a:spLocks noGrp="1"/>
          </p:cNvSpPr>
          <p:nvPr>
            <p:ph type="ftr" sz="quarter" idx="11"/>
          </p:nvPr>
        </p:nvSpPr>
        <p:spPr>
          <a:xfrm>
            <a:off x="1835696" y="6525344"/>
            <a:ext cx="5472608" cy="332656"/>
          </a:xfrm>
        </p:spPr>
        <p:txBody>
          <a:bodyPr/>
          <a:lstStyle/>
          <a:p>
            <a:r>
              <a:rPr lang="en-US" altLang="zh-CN" dirty="0" err="1" smtClean="0"/>
              <a:t>Yaping</a:t>
            </a:r>
            <a:r>
              <a:rPr lang="en-US" altLang="zh-CN" dirty="0" smtClean="0"/>
              <a:t> Wang for PLAC Review</a:t>
            </a:r>
            <a:endParaRPr lang="zh-CN" altLang="en-US" dirty="0"/>
          </a:p>
        </p:txBody>
      </p:sp>
      <p:sp>
        <p:nvSpPr>
          <p:cNvPr id="23" name="页脚占位符 11"/>
          <p:cNvSpPr txBox="1">
            <a:spLocks/>
          </p:cNvSpPr>
          <p:nvPr/>
        </p:nvSpPr>
        <p:spPr>
          <a:xfrm>
            <a:off x="35496" y="6525344"/>
            <a:ext cx="2808312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b="1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 smtClean="0"/>
              <a:t>Dec. 17, 2017</a:t>
            </a:r>
            <a:endParaRPr lang="zh-CN" altLang="en-US" dirty="0"/>
          </a:p>
        </p:txBody>
      </p:sp>
      <p:pic>
        <p:nvPicPr>
          <p:cNvPr id="24" name="Picture 15" descr="TitleBKG2"/>
          <p:cNvPicPr>
            <a:picLocks noChangeAspect="1" noChangeArrowheads="1"/>
          </p:cNvPicPr>
          <p:nvPr/>
        </p:nvPicPr>
        <p:blipFill>
          <a:blip r:embed="rId3" cstate="print"/>
          <a:srcRect t="92223"/>
          <a:stretch>
            <a:fillRect/>
          </a:stretch>
        </p:blipFill>
        <p:spPr bwMode="auto">
          <a:xfrm rot="10800000" flipV="1">
            <a:off x="0" y="6479624"/>
            <a:ext cx="9144000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16675"/>
          <a:stretch/>
        </p:blipFill>
        <p:spPr>
          <a:xfrm>
            <a:off x="251520" y="692696"/>
            <a:ext cx="4176464" cy="233869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427984" y="750493"/>
            <a:ext cx="4716016" cy="1893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rgbClr val="800000"/>
                </a:solidFill>
                <a:latin typeface="Comic Sans MS"/>
                <a:cs typeface="Comic Sans MS"/>
              </a:rPr>
              <a:t>New Inner</a:t>
            </a:r>
            <a:r>
              <a:rPr lang="en-US" altLang="zh-CN" dirty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altLang="zh-CN" dirty="0" smtClean="0">
                <a:solidFill>
                  <a:srgbClr val="800000"/>
                </a:solidFill>
                <a:latin typeface="Comic Sans MS"/>
                <a:cs typeface="Comic Sans MS"/>
              </a:rPr>
              <a:t>Tracking</a:t>
            </a:r>
            <a:r>
              <a:rPr lang="en-US" altLang="zh-CN" dirty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altLang="zh-CN" dirty="0" smtClean="0">
                <a:solidFill>
                  <a:srgbClr val="800000"/>
                </a:solidFill>
                <a:latin typeface="Comic Sans MS"/>
                <a:cs typeface="Comic Sans MS"/>
              </a:rPr>
              <a:t>System</a:t>
            </a:r>
            <a:r>
              <a:rPr lang="en-US" altLang="zh-CN" dirty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altLang="zh-CN" dirty="0" smtClean="0">
                <a:solidFill>
                  <a:srgbClr val="800000"/>
                </a:solidFill>
                <a:latin typeface="Comic Sans MS"/>
                <a:cs typeface="Comic Sans MS"/>
              </a:rPr>
              <a:t>(ITS)</a:t>
            </a:r>
            <a:endParaRPr lang="mr-IN" altLang="zh-CN" dirty="0">
              <a:solidFill>
                <a:srgbClr val="800000"/>
              </a:solidFill>
              <a:latin typeface="Comic Sans MS"/>
              <a:cs typeface="Comic Sans MS"/>
            </a:endParaRPr>
          </a:p>
          <a:p>
            <a:pPr marL="285750" indent="-285750">
              <a:lnSpc>
                <a:spcPct val="120000"/>
              </a:lnSpc>
              <a:buFont typeface="Wingdings" charset="0"/>
              <a:buChar char="à"/>
            </a:pPr>
            <a:r>
              <a:rPr lang="en-US" altLang="zh-CN" sz="1600" dirty="0" smtClean="0">
                <a:latin typeface="Comic Sans MS"/>
                <a:cs typeface="Comic Sans MS"/>
              </a:rPr>
              <a:t>MAPS technology, 7 layers of pixel</a:t>
            </a:r>
          </a:p>
          <a:p>
            <a:pPr marL="285750" indent="-285750">
              <a:lnSpc>
                <a:spcPct val="120000"/>
              </a:lnSpc>
              <a:buFont typeface="Wingdings" charset="0"/>
              <a:buChar char="à"/>
            </a:pPr>
            <a:r>
              <a:rPr lang="en-US" altLang="zh-CN" sz="1600" dirty="0" smtClean="0">
                <a:latin typeface="Comic Sans MS"/>
                <a:cs typeface="Comic Sans MS"/>
              </a:rPr>
              <a:t>Improved resolution, less</a:t>
            </a:r>
            <a:r>
              <a:rPr lang="en-US" altLang="zh-CN" sz="1600" dirty="0">
                <a:latin typeface="Comic Sans MS"/>
                <a:cs typeface="Comic Sans MS"/>
              </a:rPr>
              <a:t> </a:t>
            </a:r>
            <a:r>
              <a:rPr lang="en-US" altLang="zh-CN" sz="1600" dirty="0" smtClean="0">
                <a:latin typeface="Comic Sans MS"/>
                <a:cs typeface="Comic Sans MS"/>
              </a:rPr>
              <a:t>material, faster</a:t>
            </a:r>
            <a:r>
              <a:rPr lang="en-US" altLang="zh-CN" sz="1600" dirty="0">
                <a:latin typeface="Comic Sans MS"/>
                <a:cs typeface="Comic Sans MS"/>
              </a:rPr>
              <a:t> </a:t>
            </a:r>
            <a:r>
              <a:rPr lang="en-US" altLang="zh-CN" sz="1600" dirty="0" smtClean="0">
                <a:latin typeface="Comic Sans MS"/>
                <a:cs typeface="Comic Sans MS"/>
              </a:rPr>
              <a:t>readout</a:t>
            </a:r>
          </a:p>
          <a:p>
            <a:pPr marL="285750" indent="-285750">
              <a:lnSpc>
                <a:spcPct val="120000"/>
              </a:lnSpc>
              <a:buFont typeface="Wingdings" charset="0"/>
              <a:buChar char="à"/>
            </a:pPr>
            <a:r>
              <a:rPr lang="en-US" altLang="zh-CN" sz="1600" dirty="0" smtClean="0">
                <a:solidFill>
                  <a:srgbClr val="800000"/>
                </a:solidFill>
                <a:latin typeface="Comic Sans MS"/>
                <a:cs typeface="Comic Sans MS"/>
              </a:rPr>
              <a:t>Physics goal: </a:t>
            </a:r>
            <a:r>
              <a:rPr lang="en-US" altLang="zh-CN" sz="1600" dirty="0" smtClean="0">
                <a:latin typeface="Comic Sans MS"/>
                <a:cs typeface="Comic Sans MS"/>
              </a:rPr>
              <a:t>high-precision measurements of QGP properties.</a:t>
            </a:r>
            <a:endParaRPr lang="zh-CN" altLang="en-US" sz="1600" dirty="0">
              <a:latin typeface="Comic Sans MS"/>
              <a:cs typeface="Comic Sans MS"/>
            </a:endParaRPr>
          </a:p>
        </p:txBody>
      </p:sp>
      <p:pic>
        <p:nvPicPr>
          <p:cNvPr id="25" name="图片 24" descr="IMG_20171214_17410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6"/>
          <a:stretch/>
        </p:blipFill>
        <p:spPr>
          <a:xfrm>
            <a:off x="5652120" y="3065029"/>
            <a:ext cx="3240360" cy="338830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07504" y="2784833"/>
            <a:ext cx="5400600" cy="3740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584200" hangingPunct="0">
              <a:lnSpc>
                <a:spcPct val="12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FF0000"/>
                </a:solidFill>
                <a:latin typeface="Comic Sans MS"/>
                <a:cs typeface="Comic Sans MS"/>
              </a:rPr>
              <a:t>20% ALICE/ITS OB HIC assembly &amp; testing</a:t>
            </a:r>
          </a:p>
          <a:p>
            <a:pPr marL="285750" indent="-285750" algn="just" defTabSz="584200" hangingPunct="0">
              <a:lnSpc>
                <a:spcPct val="12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Clean room </a:t>
            </a:r>
            <a:r>
              <a:rPr lang="en-US" altLang="zh-CN" sz="1600" dirty="0" smtClean="0">
                <a:latin typeface="Comic Sans MS"/>
                <a:cs typeface="Comic Sans MS"/>
              </a:rPr>
              <a:t>was constructed and run in good status since November, 2016</a:t>
            </a:r>
          </a:p>
          <a:p>
            <a:pPr marL="266700" indent="73025" algn="just" defTabSz="584200" hangingPunct="0">
              <a:lnSpc>
                <a:spcPct val="120000"/>
              </a:lnSpc>
              <a:buFont typeface="Wingdings" charset="2"/>
              <a:buChar char="ü"/>
            </a:pPr>
            <a:r>
              <a:rPr lang="en-US" altLang="zh-CN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 Ground floor (vibration velocity RMS ~ 3 </a:t>
            </a:r>
            <a:r>
              <a:rPr lang="en-US" altLang="zh-CN" sz="1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μm</a:t>
            </a:r>
            <a:r>
              <a:rPr lang="en-US" altLang="zh-CN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/s)  </a:t>
            </a:r>
          </a:p>
          <a:p>
            <a:pPr marL="266700" indent="73025" algn="just" defTabSz="584200" hangingPunct="0">
              <a:lnSpc>
                <a:spcPct val="120000"/>
              </a:lnSpc>
              <a:buFont typeface="Wingdings" charset="2"/>
              <a:buChar char="ü"/>
            </a:pPr>
            <a:r>
              <a:rPr lang="en-US" altLang="zh-CN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 Temperature</a:t>
            </a:r>
            <a:r>
              <a:rPr lang="en-US" altLang="zh-CN" sz="1400" dirty="0">
                <a:solidFill>
                  <a:srgbClr val="0000FF"/>
                </a:solidFill>
                <a:latin typeface="Comic Sans MS"/>
                <a:cs typeface="Comic Sans MS"/>
              </a:rPr>
              <a:t>/humidity </a:t>
            </a:r>
            <a:r>
              <a:rPr lang="en-US" altLang="zh-CN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controllable</a:t>
            </a:r>
          </a:p>
          <a:p>
            <a:pPr marL="554038" indent="-285750" algn="just" defTabSz="584200" hangingPunct="0">
              <a:lnSpc>
                <a:spcPct val="120000"/>
              </a:lnSpc>
              <a:buFont typeface="Wingdings" charset="2"/>
              <a:buChar char="ü"/>
              <a:tabLst>
                <a:tab pos="268288" algn="l"/>
              </a:tabLst>
            </a:pPr>
            <a:r>
              <a:rPr lang="en-US" altLang="zh-CN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ISO6 clean level ~ 70 m</a:t>
            </a:r>
            <a:r>
              <a:rPr lang="en-US" altLang="zh-CN" sz="1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altLang="zh-CN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(2.6 m head room) </a:t>
            </a:r>
            <a:r>
              <a:rPr lang="en-US" altLang="zh-CN" sz="1400" dirty="0">
                <a:solidFill>
                  <a:srgbClr val="0000FF"/>
                </a:solidFill>
                <a:latin typeface="Comic Sans MS"/>
                <a:cs typeface="Comic Sans MS"/>
              </a:rPr>
              <a:t>+ </a:t>
            </a:r>
            <a:r>
              <a:rPr lang="en-US" altLang="zh-CN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   </a:t>
            </a:r>
          </a:p>
          <a:p>
            <a:pPr marL="554038" indent="-285750" algn="just" defTabSz="584200" hangingPunct="0">
              <a:lnSpc>
                <a:spcPct val="120000"/>
              </a:lnSpc>
              <a:buFont typeface="Wingdings" charset="2"/>
              <a:buChar char="ü"/>
              <a:tabLst>
                <a:tab pos="268288" algn="l"/>
              </a:tabLst>
            </a:pPr>
            <a:r>
              <a:rPr lang="en-US" altLang="zh-CN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ISO7 clean level ~ </a:t>
            </a:r>
            <a:r>
              <a:rPr lang="en-US" altLang="zh-CN" sz="14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altLang="zh-CN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0 m</a:t>
            </a:r>
            <a:r>
              <a:rPr lang="en-US" altLang="zh-CN" sz="1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altLang="zh-CN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(2.9 m head room)</a:t>
            </a:r>
          </a:p>
          <a:p>
            <a:pPr marL="266700" indent="73025" algn="just" defTabSz="584200" hangingPunct="0">
              <a:lnSpc>
                <a:spcPct val="120000"/>
              </a:lnSpc>
              <a:buFont typeface="Wingdings" charset="2"/>
              <a:buChar char="ü"/>
            </a:pPr>
            <a:r>
              <a:rPr lang="en-US" altLang="zh-CN" sz="1400" dirty="0" smtClean="0">
                <a:solidFill>
                  <a:srgbClr val="0000FF"/>
                </a:solidFill>
                <a:latin typeface="Comic Sans MS"/>
                <a:cs typeface="Comic Sans MS"/>
                <a:sym typeface="Gill Sans"/>
              </a:rPr>
              <a:t>   Gas supply system</a:t>
            </a:r>
          </a:p>
          <a:p>
            <a:pPr marL="285750" indent="-285750" algn="just" defTabSz="584200" hangingPunct="0">
              <a:lnSpc>
                <a:spcPct val="120000"/>
              </a:lnSpc>
              <a:buFont typeface="Arial"/>
              <a:buChar char="•"/>
            </a:pPr>
            <a:r>
              <a:rPr lang="en-US" altLang="zh-CN" sz="1600" dirty="0" smtClean="0">
                <a:latin typeface="Comic Sans MS"/>
                <a:cs typeface="Comic Sans MS"/>
                <a:sym typeface="Gill Sans"/>
              </a:rPr>
              <a:t>Pixel chip assembly &amp; inspection machine </a:t>
            </a:r>
            <a:r>
              <a:rPr lang="en-US" altLang="zh-CN" sz="1600" dirty="0" smtClean="0">
                <a:solidFill>
                  <a:srgbClr val="800000"/>
                </a:solidFill>
                <a:latin typeface="Comic Sans MS"/>
                <a:cs typeface="Comic Sans MS"/>
                <a:sym typeface="Gill Sans"/>
              </a:rPr>
              <a:t>(IBS</a:t>
            </a:r>
            <a:r>
              <a:rPr lang="en-US" altLang="zh-CN" sz="1600" dirty="0" smtClean="0">
                <a:latin typeface="Comic Sans MS"/>
                <a:cs typeface="Comic Sans MS"/>
                <a:sym typeface="Gill Sans"/>
              </a:rPr>
              <a:t> </a:t>
            </a:r>
            <a:r>
              <a:rPr lang="en-US" altLang="zh-CN" sz="1600" dirty="0" smtClean="0">
                <a:solidFill>
                  <a:srgbClr val="800000"/>
                </a:solidFill>
                <a:latin typeface="Comic Sans MS"/>
                <a:cs typeface="Comic Sans MS"/>
                <a:sym typeface="Gill Sans"/>
              </a:rPr>
              <a:t>ALICIA-6)</a:t>
            </a:r>
            <a:r>
              <a:rPr lang="en-US" altLang="zh-CN" sz="1600" dirty="0" smtClean="0">
                <a:latin typeface="Comic Sans MS"/>
                <a:cs typeface="Comic Sans MS"/>
                <a:sym typeface="Gill Sans"/>
              </a:rPr>
              <a:t> and wire-bonding machine (</a:t>
            </a:r>
            <a:r>
              <a:rPr lang="en-US" altLang="zh-CN" sz="1600" dirty="0">
                <a:solidFill>
                  <a:srgbClr val="800000"/>
                </a:solidFill>
                <a:latin typeface="Comic Sans MS"/>
                <a:cs typeface="Comic Sans MS"/>
                <a:sym typeface="Gill Sans"/>
              </a:rPr>
              <a:t>F&amp;K </a:t>
            </a:r>
            <a:r>
              <a:rPr lang="en-US" altLang="zh-CN" sz="1600" dirty="0" err="1">
                <a:solidFill>
                  <a:srgbClr val="800000"/>
                </a:solidFill>
                <a:latin typeface="Comic Sans MS"/>
                <a:cs typeface="Comic Sans MS"/>
                <a:sym typeface="Gill Sans"/>
              </a:rPr>
              <a:t>Delvotec</a:t>
            </a:r>
            <a:r>
              <a:rPr lang="en-US" altLang="zh-CN" sz="1600" dirty="0">
                <a:solidFill>
                  <a:srgbClr val="800000"/>
                </a:solidFill>
                <a:latin typeface="Comic Sans MS"/>
                <a:cs typeface="Comic Sans MS"/>
                <a:sym typeface="Gill Sans"/>
              </a:rPr>
              <a:t> G5 </a:t>
            </a:r>
            <a:r>
              <a:rPr lang="en-US" altLang="zh-CN" sz="1600" dirty="0" smtClean="0">
                <a:solidFill>
                  <a:srgbClr val="800000"/>
                </a:solidFill>
                <a:latin typeface="Comic Sans MS"/>
                <a:cs typeface="Comic Sans MS"/>
                <a:sym typeface="Gill Sans"/>
              </a:rPr>
              <a:t>64000)</a:t>
            </a:r>
            <a:r>
              <a:rPr lang="en-US" altLang="zh-CN" sz="1600" dirty="0" smtClean="0">
                <a:latin typeface="Comic Sans MS"/>
                <a:cs typeface="Comic Sans MS"/>
                <a:sym typeface="Gill Sans"/>
              </a:rPr>
              <a:t> installed</a:t>
            </a:r>
            <a:endParaRPr lang="en-US" altLang="zh-CN" sz="1600" dirty="0">
              <a:latin typeface="Comic Sans MS"/>
              <a:cs typeface="Comic Sans MS"/>
              <a:sym typeface="Gill Sans"/>
            </a:endParaRPr>
          </a:p>
          <a:p>
            <a:pPr marL="285750" indent="-285750" algn="just" defTabSz="584200" hangingPunct="0">
              <a:lnSpc>
                <a:spcPct val="12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008000"/>
                </a:solidFill>
                <a:latin typeface="Comic Sans MS"/>
                <a:cs typeface="Comic Sans MS"/>
              </a:rPr>
              <a:t>Pre-series production has been started, and the series production will start in Jan. 2018</a:t>
            </a:r>
            <a:endParaRPr lang="en-US" altLang="zh-CN" sz="16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52120" y="6114782"/>
            <a:ext cx="3240360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 smtClean="0">
                <a:solidFill>
                  <a:srgbClr val="FFFF00"/>
                </a:solidFill>
              </a:rPr>
              <a:t>ALICE ITS HIC Production @ CCNU</a:t>
            </a:r>
            <a:endParaRPr kumimoji="1" lang="zh-CN" altLang="en-US" sz="1600" dirty="0">
              <a:solidFill>
                <a:srgbClr val="FFFF00"/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1010" y="44624"/>
            <a:ext cx="757494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0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TitleBKG2"/>
          <p:cNvPicPr>
            <a:picLocks noChangeAspect="1" noChangeArrowheads="1"/>
          </p:cNvPicPr>
          <p:nvPr/>
        </p:nvPicPr>
        <p:blipFill>
          <a:blip r:embed="rId3" cstate="print"/>
          <a:srcRect t="92222"/>
          <a:stretch>
            <a:fillRect/>
          </a:stretch>
        </p:blipFill>
        <p:spPr bwMode="auto">
          <a:xfrm>
            <a:off x="0" y="621257"/>
            <a:ext cx="9144000" cy="7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TitleBKG2"/>
          <p:cNvPicPr>
            <a:picLocks noChangeAspect="1" noChangeArrowheads="1"/>
          </p:cNvPicPr>
          <p:nvPr/>
        </p:nvPicPr>
        <p:blipFill>
          <a:blip r:embed="rId3" cstate="print"/>
          <a:srcRect t="92223"/>
          <a:stretch>
            <a:fillRect/>
          </a:stretch>
        </p:blipFill>
        <p:spPr bwMode="auto">
          <a:xfrm rot="10800000" flipV="1">
            <a:off x="0" y="6479624"/>
            <a:ext cx="9144000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6"/>
          <p:cNvSpPr txBox="1"/>
          <p:nvPr/>
        </p:nvSpPr>
        <p:spPr>
          <a:xfrm>
            <a:off x="35496" y="9746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0090"/>
                </a:solidFill>
              </a:rPr>
              <a:t>CCNU Activities on ALICE ITS Upgrade</a:t>
            </a:r>
            <a:endParaRPr lang="zh-CN" altLang="en-US" sz="2000" dirty="0">
              <a:solidFill>
                <a:srgbClr val="8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700807"/>
            <a:ext cx="3810555" cy="151216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07504" y="764704"/>
            <a:ext cx="8928992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/>
              <a:buChar char="•"/>
            </a:pPr>
            <a:r>
              <a:rPr lang="en-US" altLang="zh-CN" dirty="0" smtClean="0">
                <a:latin typeface="Comic Sans MS"/>
                <a:cs typeface="Comic Sans MS"/>
              </a:rPr>
              <a:t>ALPIDE chips (dimension of 3cmx1.5cmx100μm) can be automatically aligned with positioning accuracy of better than 5 μm@3σ by the </a:t>
            </a:r>
            <a:r>
              <a:rPr lang="en-US" altLang="zh-CN" dirty="0" smtClean="0">
                <a:solidFill>
                  <a:srgbClr val="800000"/>
                </a:solidFill>
                <a:latin typeface="Comic Sans MS"/>
                <a:cs typeface="Comic Sans MS"/>
              </a:rPr>
              <a:t>ALICIA machine</a:t>
            </a:r>
            <a:r>
              <a:rPr lang="en-US" altLang="zh-CN" dirty="0" smtClean="0">
                <a:latin typeface="Comic Sans MS"/>
                <a:cs typeface="Comic Sans MS"/>
              </a:rPr>
              <a:t>. </a:t>
            </a:r>
            <a:endParaRPr lang="en-US" altLang="zh-CN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881" y="4077072"/>
            <a:ext cx="4027607" cy="187220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07504" y="3257167"/>
            <a:ext cx="8928992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/>
              <a:buChar char="•"/>
            </a:pPr>
            <a:r>
              <a:rPr lang="en-US" altLang="zh-CN" dirty="0" smtClean="0">
                <a:latin typeface="Comic Sans MS"/>
                <a:cs typeface="Comic Sans MS"/>
              </a:rPr>
              <a:t>The chip-FPC interconnections are realized with wire-bonding method, which is done fully automatically by the </a:t>
            </a:r>
            <a:r>
              <a:rPr lang="en-US" altLang="zh-CN" dirty="0" smtClean="0">
                <a:solidFill>
                  <a:srgbClr val="800000"/>
                </a:solidFill>
                <a:latin typeface="Comic Sans MS"/>
                <a:cs typeface="Comic Sans MS"/>
              </a:rPr>
              <a:t>F&amp;K G5 64000 machine </a:t>
            </a:r>
            <a:r>
              <a:rPr lang="en-US" altLang="zh-CN" dirty="0" smtClean="0">
                <a:latin typeface="Comic Sans MS"/>
                <a:cs typeface="Comic Sans MS"/>
              </a:rPr>
              <a:t>with positioning accuracy ~ </a:t>
            </a:r>
            <a:r>
              <a:rPr lang="en-US" altLang="zh-CN" dirty="0">
                <a:latin typeface="Comic Sans MS"/>
                <a:cs typeface="Comic Sans MS"/>
              </a:rPr>
              <a:t>5 μm@</a:t>
            </a:r>
            <a:r>
              <a:rPr lang="en-US" altLang="zh-CN" dirty="0" smtClean="0">
                <a:latin typeface="Comic Sans MS"/>
                <a:cs typeface="Comic Sans MS"/>
              </a:rPr>
              <a:t>3σ (large working area).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4397817"/>
            <a:ext cx="3526780" cy="155146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07504" y="5965830"/>
            <a:ext cx="89289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/>
              <a:buChar char="•"/>
            </a:pPr>
            <a:r>
              <a:rPr lang="en-US" altLang="zh-CN" dirty="0" smtClean="0">
                <a:latin typeface="Comic Sans MS"/>
                <a:cs typeface="Comic Sans MS"/>
              </a:rPr>
              <a:t>R&amp;D on chip-FPC interconnections technology, such as laser bonding, is ongoing.</a:t>
            </a:r>
          </a:p>
        </p:txBody>
      </p:sp>
      <p:pic>
        <p:nvPicPr>
          <p:cNvPr id="15" name="图片 14" descr="FinalPositionHIC_SAT_Wuhan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4" t="17210" r="37583" b="70301"/>
          <a:stretch/>
        </p:blipFill>
        <p:spPr>
          <a:xfrm>
            <a:off x="4067945" y="1628800"/>
            <a:ext cx="4968552" cy="1584176"/>
          </a:xfrm>
          <a:prstGeom prst="rect">
            <a:avLst/>
          </a:prstGeom>
        </p:spPr>
      </p:pic>
      <p:sp>
        <p:nvSpPr>
          <p:cNvPr id="19" name="页脚占位符 11"/>
          <p:cNvSpPr>
            <a:spLocks noGrp="1"/>
          </p:cNvSpPr>
          <p:nvPr>
            <p:ph type="ftr" sz="quarter" idx="11"/>
          </p:nvPr>
        </p:nvSpPr>
        <p:spPr>
          <a:xfrm>
            <a:off x="1835696" y="6525344"/>
            <a:ext cx="5472608" cy="332656"/>
          </a:xfrm>
        </p:spPr>
        <p:txBody>
          <a:bodyPr/>
          <a:lstStyle/>
          <a:p>
            <a:r>
              <a:rPr lang="en-US" altLang="zh-CN" dirty="0" err="1" smtClean="0"/>
              <a:t>Yaping</a:t>
            </a:r>
            <a:r>
              <a:rPr lang="en-US" altLang="zh-CN" dirty="0" smtClean="0"/>
              <a:t> Wang for PLAC Review</a:t>
            </a:r>
            <a:endParaRPr lang="zh-CN" altLang="en-US" dirty="0"/>
          </a:p>
        </p:txBody>
      </p:sp>
      <p:sp>
        <p:nvSpPr>
          <p:cNvPr id="21" name="页脚占位符 11"/>
          <p:cNvSpPr txBox="1">
            <a:spLocks/>
          </p:cNvSpPr>
          <p:nvPr/>
        </p:nvSpPr>
        <p:spPr>
          <a:xfrm>
            <a:off x="35496" y="6525344"/>
            <a:ext cx="2808312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b="1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 smtClean="0"/>
              <a:t>Dec. 17, 2017</a:t>
            </a:r>
            <a:endParaRPr lang="zh-CN" altLang="en-US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1010" y="44624"/>
            <a:ext cx="757494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2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fr-FR" sz="3200"/>
          </a:p>
        </p:txBody>
      </p:sp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0" y="76200"/>
            <a:ext cx="9144000" cy="6641158"/>
            <a:chOff x="0" y="48"/>
            <a:chExt cx="5760" cy="4038"/>
          </a:xfrm>
        </p:grpSpPr>
        <p:pic>
          <p:nvPicPr>
            <p:cNvPr id="2356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"/>
              <a:ext cx="5760" cy="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1" name="Rectangle 5"/>
            <p:cNvSpPr>
              <a:spLocks noChangeArrowheads="1"/>
            </p:cNvSpPr>
            <p:nvPr/>
          </p:nvSpPr>
          <p:spPr bwMode="auto">
            <a:xfrm>
              <a:off x="2890" y="1511"/>
              <a:ext cx="2102" cy="225"/>
            </a:xfrm>
            <a:prstGeom prst="rect">
              <a:avLst/>
            </a:prstGeom>
            <a:noFill/>
            <a:ln w="38100" cap="sq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3562" name="Rectangle 6"/>
            <p:cNvSpPr>
              <a:spLocks noChangeArrowheads="1"/>
            </p:cNvSpPr>
            <p:nvPr/>
          </p:nvSpPr>
          <p:spPr bwMode="auto">
            <a:xfrm>
              <a:off x="4128" y="624"/>
              <a:ext cx="124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3" name="Text Box 7"/>
            <p:cNvSpPr txBox="1">
              <a:spLocks noChangeAspect="1" noChangeArrowheads="1"/>
            </p:cNvSpPr>
            <p:nvPr/>
          </p:nvSpPr>
          <p:spPr bwMode="auto">
            <a:xfrm rot="20400000">
              <a:off x="2400" y="1107"/>
              <a:ext cx="495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009900"/>
                  </a:solidFill>
                  <a:latin typeface="Comic Sans MS" charset="0"/>
                </a:rPr>
                <a:t>25 ns</a:t>
              </a:r>
            </a:p>
          </p:txBody>
        </p:sp>
        <p:sp>
          <p:nvSpPr>
            <p:cNvPr id="23564" name="Line 8"/>
            <p:cNvSpPr>
              <a:spLocks noChangeAspect="1" noChangeShapeType="1"/>
            </p:cNvSpPr>
            <p:nvPr/>
          </p:nvSpPr>
          <p:spPr bwMode="auto">
            <a:xfrm rot="-2100000">
              <a:off x="2352" y="1104"/>
              <a:ext cx="421" cy="105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Rectangle 9"/>
            <p:cNvSpPr>
              <a:spLocks noChangeArrowheads="1"/>
            </p:cNvSpPr>
            <p:nvPr/>
          </p:nvSpPr>
          <p:spPr bwMode="auto">
            <a:xfrm>
              <a:off x="2784" y="1392"/>
              <a:ext cx="2400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45A189-D339-D241-A899-53613D7D2585}" type="slidenum">
              <a:rPr lang="en-US">
                <a:solidFill>
                  <a:srgbClr val="898989"/>
                </a:solidFill>
              </a:rPr>
              <a:pPr eaLnBrk="1" hangingPunct="1"/>
              <a:t>4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24400" y="2449969"/>
            <a:ext cx="4419600" cy="144655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200" dirty="0"/>
              <a:t>N = L × </a:t>
            </a:r>
            <a:r>
              <a:rPr lang="en-US" sz="2200" dirty="0">
                <a:sym typeface="Symbol" charset="2"/>
              </a:rPr>
              <a:t>(</a:t>
            </a:r>
            <a:r>
              <a:rPr lang="en-US" sz="2200" dirty="0" err="1">
                <a:sym typeface="Symbol" charset="2"/>
              </a:rPr>
              <a:t>ppx</a:t>
            </a:r>
            <a:r>
              <a:rPr lang="en-US" sz="2200" dirty="0">
                <a:sym typeface="Symbol" charset="2"/>
              </a:rPr>
              <a:t>) = </a:t>
            </a:r>
            <a:r>
              <a:rPr lang="en-US" sz="2200" dirty="0">
                <a:solidFill>
                  <a:srgbClr val="FF0000"/>
                </a:solidFill>
                <a:sym typeface="Symbol" charset="2"/>
              </a:rPr>
              <a:t>10</a:t>
            </a:r>
            <a:r>
              <a:rPr lang="en-US" sz="2200" baseline="30000" dirty="0">
                <a:solidFill>
                  <a:srgbClr val="FF0000"/>
                </a:solidFill>
                <a:sym typeface="Symbol" charset="2"/>
              </a:rPr>
              <a:t>9</a:t>
            </a:r>
            <a:r>
              <a:rPr lang="en-US" sz="2200" baseline="30000" dirty="0">
                <a:sym typeface="Symbol" charset="2"/>
              </a:rPr>
              <a:t> </a:t>
            </a:r>
            <a:r>
              <a:rPr lang="en-US" sz="2200" dirty="0">
                <a:sym typeface="Symbol" charset="2"/>
              </a:rPr>
              <a:t>collision/</a:t>
            </a:r>
            <a:r>
              <a:rPr lang="en-US" sz="2200" dirty="0" smtClean="0">
                <a:sym typeface="Symbol" charset="2"/>
              </a:rPr>
              <a:t>s</a:t>
            </a:r>
            <a:endParaRPr lang="en-US" sz="2200" dirty="0">
              <a:sym typeface="Symbol" charset="2"/>
            </a:endParaRPr>
          </a:p>
          <a:p>
            <a:pPr>
              <a:buFontTx/>
              <a:buChar char="•"/>
            </a:pPr>
            <a:r>
              <a:rPr lang="en-US" sz="2200" dirty="0" smtClean="0">
                <a:sym typeface="Symbol" charset="2"/>
              </a:rPr>
              <a:t> Mostly low </a:t>
            </a:r>
            <a:r>
              <a:rPr lang="en-US" sz="2200" dirty="0" err="1" smtClean="0">
                <a:sym typeface="Symbol" charset="2"/>
              </a:rPr>
              <a:t>p</a:t>
            </a:r>
            <a:r>
              <a:rPr lang="en-US" sz="2200" baseline="-25000" dirty="0" err="1" smtClean="0">
                <a:sym typeface="Symbol" charset="2"/>
              </a:rPr>
              <a:t>T</a:t>
            </a:r>
            <a:r>
              <a:rPr lang="en-US" sz="2200" dirty="0" smtClean="0">
                <a:sym typeface="Symbol" charset="2"/>
              </a:rPr>
              <a:t> events</a:t>
            </a:r>
          </a:p>
          <a:p>
            <a:pPr>
              <a:buFontTx/>
              <a:buChar char="•"/>
            </a:pPr>
            <a:r>
              <a:rPr lang="en-US" sz="2200" dirty="0" smtClean="0">
                <a:sym typeface="Symbol" charset="2"/>
              </a:rPr>
              <a:t> Interesting </a:t>
            </a:r>
            <a:r>
              <a:rPr lang="en-US" sz="2200" dirty="0">
                <a:solidFill>
                  <a:srgbClr val="FF0000"/>
                </a:solidFill>
                <a:sym typeface="Symbol" charset="2"/>
              </a:rPr>
              <a:t>high </a:t>
            </a:r>
            <a:r>
              <a:rPr lang="en-US" sz="2200" dirty="0" err="1" smtClean="0">
                <a:solidFill>
                  <a:srgbClr val="FF0000"/>
                </a:solidFill>
                <a:sym typeface="Symbol" charset="2"/>
              </a:rPr>
              <a:t>p</a:t>
            </a:r>
            <a:r>
              <a:rPr lang="en-US" sz="2200" baseline="-25000" dirty="0" err="1">
                <a:solidFill>
                  <a:srgbClr val="FF0000"/>
                </a:solidFill>
                <a:sym typeface="Symbol" charset="2"/>
              </a:rPr>
              <a:t>T</a:t>
            </a:r>
            <a:r>
              <a:rPr lang="en-US" sz="2200" dirty="0" smtClean="0">
                <a:sym typeface="Symbol" charset="2"/>
              </a:rPr>
              <a:t> </a:t>
            </a:r>
            <a:r>
              <a:rPr lang="en-US" sz="2200" dirty="0">
                <a:sym typeface="Symbol" charset="2"/>
              </a:rPr>
              <a:t>events are </a:t>
            </a:r>
            <a:r>
              <a:rPr lang="en-US" sz="2200" dirty="0">
                <a:solidFill>
                  <a:srgbClr val="FF0000"/>
                </a:solidFill>
                <a:sym typeface="Symbol" charset="2"/>
              </a:rPr>
              <a:t>rare</a:t>
            </a:r>
            <a:endParaRPr lang="en-US" sz="2200" dirty="0">
              <a:sym typeface="Symbol" charset="2"/>
            </a:endParaRPr>
          </a:p>
          <a:p>
            <a:pPr>
              <a:buFontTx/>
              <a:buChar char="•"/>
            </a:pPr>
            <a:r>
              <a:rPr lang="en-US" sz="2200" dirty="0">
                <a:sym typeface="Symbol" charset="2"/>
              </a:rPr>
              <a:t> New physics rate ~ 10</a:t>
            </a:r>
            <a:r>
              <a:rPr lang="en-US" sz="2200" baseline="30000" dirty="0">
                <a:sym typeface="Symbol" charset="2"/>
              </a:rPr>
              <a:t>-(3-5)</a:t>
            </a:r>
            <a:r>
              <a:rPr lang="en-US" sz="2200" dirty="0">
                <a:sym typeface="Symbol" charset="2"/>
              </a:rPr>
              <a:t> Hz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49810" y="4242257"/>
            <a:ext cx="3694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Need a very power detector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704" y="285871"/>
            <a:ext cx="6265675" cy="6431487"/>
            <a:chOff x="14704" y="285871"/>
            <a:chExt cx="6265675" cy="6431487"/>
          </a:xfrm>
        </p:grpSpPr>
        <p:grpSp>
          <p:nvGrpSpPr>
            <p:cNvPr id="16" name="Group 15"/>
            <p:cNvGrpSpPr/>
            <p:nvPr/>
          </p:nvGrpSpPr>
          <p:grpSpPr>
            <a:xfrm>
              <a:off x="14704" y="285871"/>
              <a:ext cx="6265675" cy="6431487"/>
              <a:chOff x="63500" y="883557"/>
              <a:chExt cx="5613400" cy="5642172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500" y="912329"/>
                <a:ext cx="5613400" cy="561340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3500" y="883557"/>
                <a:ext cx="1778000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Symbol" charset="2"/>
                    <a:ea typeface="Symbol" charset="2"/>
                    <a:cs typeface="Symbol" charset="2"/>
                  </a:rPr>
                  <a:t>f</a:t>
                </a:r>
                <a:r>
                  <a:rPr kumimoji="0" lang="en-US" sz="1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rPr>
                  <a:t>-</a:t>
                </a:r>
                <a:r>
                  <a:rPr kumimoji="0" lang="en-US" sz="1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Symbol" charset="2"/>
                    <a:ea typeface="Symbol" charset="2"/>
                    <a:cs typeface="Symbol" charset="2"/>
                    <a:sym typeface="Calibri"/>
                  </a:rPr>
                  <a:t>h</a:t>
                </a:r>
                <a:r>
                  <a:rPr kumimoji="0" lang="en-US" sz="1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rPr>
                  <a:t> plane</a:t>
                </a: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3500" y="5480957"/>
                <a:ext cx="1778000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z</a:t>
                </a:r>
                <a:r>
                  <a:rPr lang="en-US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-axis</a:t>
                </a: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" charset="0"/>
                  <a:ea typeface="Helvetica" charset="0"/>
                  <a:cs typeface="Helvetica" charset="0"/>
                  <a:sym typeface="Calibri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500677" y="326374"/>
              <a:ext cx="276229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Calibri"/>
                </a:rPr>
                <a:t>H</a:t>
              </a:r>
              <a:r>
                <a:rPr lang="en-US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Wingdings"/>
                </a:rPr>
                <a:t>ZZ*2e2</a:t>
              </a:r>
              <a:r>
                <a:rPr lang="en-US" dirty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Wingdings"/>
                </a:rPr>
                <a:t>m</a:t>
              </a:r>
              <a:r>
                <a:rPr lang="en-US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Wingdings"/>
                </a:rPr>
                <a:t> candidate 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595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18" grpId="0"/>
      <p:bldP spid="3" grpId="0" animBg="1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18"/>
          <p:cNvSpPr>
            <a:spLocks noChangeArrowheads="1"/>
          </p:cNvSpPr>
          <p:nvPr/>
        </p:nvSpPr>
        <p:spPr bwMode="auto">
          <a:xfrm>
            <a:off x="1547813" y="6429375"/>
            <a:ext cx="7581900" cy="71438"/>
          </a:xfrm>
          <a:prstGeom prst="rect">
            <a:avLst/>
          </a:prstGeom>
          <a:gradFill rotWithShape="0">
            <a:gsLst>
              <a:gs pos="0">
                <a:srgbClr val="FF6600">
                  <a:alpha val="0"/>
                </a:srgbClr>
              </a:gs>
              <a:gs pos="100000">
                <a:srgbClr val="FF33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defTabSz="914306" fontAlgn="base"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3023" dirty="0">
              <a:solidFill>
                <a:srgbClr val="000000"/>
              </a:solidFill>
              <a:latin typeface="Calibri" panose="020F0502020204030204" pitchFamily="34" charset="0"/>
              <a:sym typeface="Helvetica Light"/>
            </a:endParaRPr>
          </a:p>
        </p:txBody>
      </p:sp>
      <p:pic>
        <p:nvPicPr>
          <p:cNvPr id="147460" name="Picture 15" descr="TitleBK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23"/>
          <a:stretch>
            <a:fillRect/>
          </a:stretch>
        </p:blipFill>
        <p:spPr bwMode="auto">
          <a:xfrm>
            <a:off x="0" y="57150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19" descr="P10100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3" y="912597"/>
            <a:ext cx="4250774" cy="282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Picture 9" descr="H:\相片_1\20090504_Nantes_Farscati_CERNP-HOS-2\IMG_09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577" y="915181"/>
            <a:ext cx="4216496" cy="279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4" name="Text Box 5"/>
          <p:cNvSpPr txBox="1">
            <a:spLocks noChangeArrowheads="1"/>
          </p:cNvSpPr>
          <p:nvPr/>
        </p:nvSpPr>
        <p:spPr bwMode="auto">
          <a:xfrm>
            <a:off x="3607848" y="3270173"/>
            <a:ext cx="1893666" cy="34621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4290" tIns="32145" rIns="64290" bIns="32145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defTabSz="91430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28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sym typeface="Helvetica Light"/>
              </a:rPr>
              <a:t>measure di-jets</a:t>
            </a:r>
            <a:endParaRPr lang="en-US" altLang="zh-CN" sz="1828" b="1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  <a:sym typeface="Helvetica Light"/>
            </a:endParaRPr>
          </a:p>
        </p:txBody>
      </p:sp>
      <p:sp>
        <p:nvSpPr>
          <p:cNvPr id="147467" name="Rectangle 2"/>
          <p:cNvSpPr>
            <a:spLocks noChangeArrowheads="1"/>
          </p:cNvSpPr>
          <p:nvPr/>
        </p:nvSpPr>
        <p:spPr bwMode="auto">
          <a:xfrm>
            <a:off x="0" y="30165"/>
            <a:ext cx="9144000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434" tIns="45717" rIns="91434" bIns="45717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defTabSz="91430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dirty="0" smtClean="0">
                <a:latin typeface="+mj-lt"/>
                <a:ea typeface="微软雅黑" panose="020B0503020204020204" pitchFamily="34" charset="-122"/>
                <a:sym typeface="Gill Sans"/>
              </a:rPr>
              <a:t>China built a </a:t>
            </a:r>
            <a:r>
              <a:rPr lang="en-US" altLang="zh-CN" sz="2400" b="1" dirty="0" err="1" smtClean="0">
                <a:latin typeface="+mj-lt"/>
                <a:ea typeface="微软雅黑" panose="020B0503020204020204" pitchFamily="34" charset="-122"/>
                <a:sym typeface="Gill Sans"/>
              </a:rPr>
              <a:t>supermodule</a:t>
            </a:r>
            <a:r>
              <a:rPr lang="en-US" altLang="zh-CN" sz="2400" b="1" dirty="0" smtClean="0">
                <a:latin typeface="+mj-lt"/>
                <a:ea typeface="微软雅黑" panose="020B0503020204020204" pitchFamily="34" charset="-122"/>
                <a:sym typeface="Gill Sans"/>
              </a:rPr>
              <a:t> of di-jet electromagnetic calorimeter and scalable readout unite (SRU) of PHOS/EMCAL/DCAL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sym typeface="Gill Sans"/>
              </a:rPr>
              <a:t>(10 M RMB)</a:t>
            </a:r>
            <a:endParaRPr lang="zh-CN" altLang="en-US" sz="2400" b="1" dirty="0">
              <a:solidFill>
                <a:srgbClr val="0000FF"/>
              </a:solidFill>
              <a:latin typeface="+mj-lt"/>
              <a:ea typeface="微软雅黑" panose="020B0503020204020204" pitchFamily="34" charset="-122"/>
              <a:sym typeface="Gill San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7864" y="3884706"/>
            <a:ext cx="4195720" cy="29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8" descr="SRUTestSetup.ep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794" y="3802528"/>
            <a:ext cx="4488705" cy="303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85739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Luminosity Provided by LHC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33" y="2578578"/>
            <a:ext cx="4373748" cy="29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018" y="2578579"/>
            <a:ext cx="4416155" cy="289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2568" y="985946"/>
            <a:ext cx="76300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~</a:t>
            </a:r>
            <a:r>
              <a:rPr lang="en-US" sz="2400" b="1" dirty="0"/>
              <a:t>5 fb</a:t>
            </a:r>
            <a:r>
              <a:rPr lang="en-US" sz="2400" b="1" baseline="30000" dirty="0"/>
              <a:t>-1 </a:t>
            </a:r>
            <a:r>
              <a:rPr lang="en-US" sz="2400" b="1" dirty="0"/>
              <a:t>/ </a:t>
            </a:r>
            <a:r>
              <a:rPr lang="en-US" sz="2400" b="1" dirty="0" smtClean="0"/>
              <a:t>week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~</a:t>
            </a:r>
            <a:r>
              <a:rPr lang="en-US" sz="2400" b="1" dirty="0" smtClean="0"/>
              <a:t>50 </a:t>
            </a:r>
            <a:r>
              <a:rPr lang="en-US" sz="2400" b="1" dirty="0"/>
              <a:t>fb</a:t>
            </a:r>
            <a:r>
              <a:rPr lang="en-US" sz="2400" b="1" baseline="30000" dirty="0"/>
              <a:t>-1</a:t>
            </a:r>
            <a:r>
              <a:rPr lang="en-US" sz="2400" b="1" dirty="0"/>
              <a:t> </a:t>
            </a:r>
            <a:r>
              <a:rPr lang="en-US" sz="2400" b="1" dirty="0" smtClean="0"/>
              <a:t>in </a:t>
            </a:r>
            <a:r>
              <a:rPr lang="en-US" sz="2400" b="1" dirty="0"/>
              <a:t>2017 for ATLAS/CMS. </a:t>
            </a:r>
            <a:endParaRPr lang="en-US" sz="2400" b="1" dirty="0" smtClean="0"/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~</a:t>
            </a:r>
            <a:r>
              <a:rPr lang="en-US" sz="2400" b="1" dirty="0" smtClean="0"/>
              <a:t>1.9 </a:t>
            </a:r>
            <a:r>
              <a:rPr lang="en-US" sz="2400" b="1" dirty="0"/>
              <a:t>fb</a:t>
            </a:r>
            <a:r>
              <a:rPr lang="en-US" sz="2400" b="1" baseline="30000" dirty="0"/>
              <a:t>-1</a:t>
            </a:r>
            <a:r>
              <a:rPr lang="en-US" sz="2400" b="1" dirty="0"/>
              <a:t> for </a:t>
            </a:r>
            <a:r>
              <a:rPr lang="en-US" sz="2400" b="1" dirty="0" err="1"/>
              <a:t>LHCb</a:t>
            </a:r>
            <a:r>
              <a:rPr lang="en-US" sz="2400" b="1" dirty="0"/>
              <a:t> and 172h 5 </a:t>
            </a:r>
            <a:r>
              <a:rPr lang="en-US" sz="2400" b="1" dirty="0" err="1"/>
              <a:t>TeV</a:t>
            </a:r>
            <a:r>
              <a:rPr lang="en-US" sz="2400" b="1" dirty="0"/>
              <a:t> data taking for </a:t>
            </a:r>
            <a:r>
              <a:rPr lang="en-US" sz="2400" b="1" dirty="0" smtClean="0"/>
              <a:t>ALICE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Best </a:t>
            </a:r>
            <a:r>
              <a:rPr lang="en-US" sz="2400" b="1" dirty="0"/>
              <a:t>year so far! </a:t>
            </a:r>
            <a:endParaRPr lang="en-US" sz="2400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1831319" y="5733053"/>
            <a:ext cx="5787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95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f</a:t>
            </a:r>
            <a:r>
              <a:rPr lang="en-US" sz="2400" b="1" dirty="0" smtClean="0"/>
              <a:t>b</a:t>
            </a:r>
            <a:r>
              <a:rPr lang="en-US" sz="2400" b="1" baseline="30000" dirty="0" smtClean="0"/>
              <a:t>-1</a:t>
            </a:r>
            <a:r>
              <a:rPr lang="en-US" sz="2400" b="1" dirty="0" smtClean="0"/>
              <a:t> produced in Run 2 for ATLAS/CMS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123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fb</a:t>
            </a:r>
            <a:r>
              <a:rPr lang="en-US" sz="2400" b="1" baseline="30000" dirty="0">
                <a:solidFill>
                  <a:srgbClr val="000000"/>
                </a:solidFill>
              </a:rPr>
              <a:t>-1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/>
              <a:t>produced </a:t>
            </a:r>
            <a:r>
              <a:rPr lang="en-US" sz="2400" b="1" dirty="0" smtClean="0"/>
              <a:t>since start of LHC</a:t>
            </a:r>
          </a:p>
        </p:txBody>
      </p:sp>
    </p:spTree>
    <p:extLst>
      <p:ext uri="{BB962C8B-B14F-4D97-AF65-F5344CB8AC3E}">
        <p14:creationId xmlns:p14="http://schemas.microsoft.com/office/powerpoint/2010/main" val="209942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Outlook Of </a:t>
            </a:r>
            <a:r>
              <a:rPr lang="en-US" b="1" dirty="0"/>
              <a:t>T</a:t>
            </a:r>
            <a:r>
              <a:rPr lang="en-US" b="1" dirty="0" smtClean="0"/>
              <a:t>he Beam </a:t>
            </a:r>
            <a:r>
              <a:rPr lang="en-US" b="1" dirty="0"/>
              <a:t>F</a:t>
            </a:r>
            <a:r>
              <a:rPr lang="en-US" b="1" dirty="0" smtClean="0"/>
              <a:t>or 2018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686300" y="6417310"/>
            <a:ext cx="339205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R. Bruce, LHCC 2017.11.30</a:t>
            </a:r>
            <a:endParaRPr lang="en-US" dirty="0"/>
          </a:p>
        </p:txBody>
      </p:sp>
      <p:pic>
        <p:nvPicPr>
          <p:cNvPr id="8" name="Picture 7" descr="Screen Shot 2015-08-01 at 4.08.21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80" y="1689651"/>
            <a:ext cx="7596336" cy="28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8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3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5656" y="922144"/>
            <a:ext cx="5981897" cy="16303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513790"/>
            <a:ext cx="2133600" cy="365125"/>
          </a:xfrm>
        </p:spPr>
        <p:txBody>
          <a:bodyPr/>
          <a:lstStyle/>
          <a:p>
            <a:fld id="{ACE91491-4375-AA41-8137-3861025BA0D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686300" y="6574750"/>
            <a:ext cx="3392055" cy="365125"/>
          </a:xfrm>
        </p:spPr>
        <p:txBody>
          <a:bodyPr/>
          <a:lstStyle/>
          <a:p>
            <a:r>
              <a:rPr lang="en-US" dirty="0" smtClean="0"/>
              <a:t>R. Bruce, LHCC 2017.11.30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1440"/>
            <a:ext cx="9144000" cy="869711"/>
          </a:xfrm>
        </p:spPr>
        <p:txBody>
          <a:bodyPr/>
          <a:lstStyle/>
          <a:p>
            <a:pPr algn="ctr"/>
            <a:r>
              <a:rPr lang="en-US" sz="4400" b="1" dirty="0" smtClean="0"/>
              <a:t>Ways to Improve Luminosity</a:t>
            </a:r>
            <a:endParaRPr lang="en-US" sz="4400" b="1" dirty="0"/>
          </a:p>
        </p:txBody>
      </p:sp>
      <p:grpSp>
        <p:nvGrpSpPr>
          <p:cNvPr id="55" name="Group 54"/>
          <p:cNvGrpSpPr/>
          <p:nvPr/>
        </p:nvGrpSpPr>
        <p:grpSpPr>
          <a:xfrm>
            <a:off x="6228184" y="3010376"/>
            <a:ext cx="2615952" cy="3168352"/>
            <a:chOff x="6132512" y="2243708"/>
            <a:chExt cx="2615952" cy="2922504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6132512" y="2243708"/>
              <a:ext cx="2615952" cy="2922504"/>
            </a:xfrm>
            <a:prstGeom prst="roundRect">
              <a:avLst/>
            </a:prstGeom>
            <a:gradFill rotWithShape="1">
              <a:gsLst>
                <a:gs pos="0">
                  <a:srgbClr val="2D2DB9">
                    <a:tint val="50000"/>
                    <a:satMod val="300000"/>
                  </a:srgbClr>
                </a:gs>
                <a:gs pos="35000">
                  <a:srgbClr val="2D2DB9">
                    <a:tint val="37000"/>
                    <a:satMod val="300000"/>
                  </a:srgbClr>
                </a:gs>
                <a:gs pos="100000">
                  <a:srgbClr val="2D2DB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2" charset="-128"/>
                  <a:cs typeface="+mn-cs"/>
                </a:rPr>
                <a:t>Decreased crossing</a:t>
              </a: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2" charset="-128"/>
                  <a:cs typeface="+mn-cs"/>
                </a:rPr>
                <a:t> angle =&gt; larger 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2" charset="-128"/>
                  <a:cs typeface="+mn-cs"/>
                </a:rPr>
                <a:t>F (geometric </a:t>
              </a:r>
              <a:b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2" charset="-128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2" charset="-128"/>
                  <a:cs typeface="+mn-cs"/>
                </a:rPr>
                <a:t>reduction</a:t>
              </a: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2" charset="-128"/>
                  <a:cs typeface="+mn-cs"/>
                </a:rPr>
                <a:t> factor)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2" charset="-128"/>
                <a:cs typeface="+mn-cs"/>
              </a:endParaRPr>
            </a:p>
          </p:txBody>
        </p:sp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3651039"/>
              <a:ext cx="2016224" cy="1249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152400" y="3205440"/>
            <a:ext cx="4815046" cy="1828800"/>
            <a:chOff x="152400" y="3048000"/>
            <a:chExt cx="4815046" cy="1828800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228"/>
            <a:stretch/>
          </p:blipFill>
          <p:spPr bwMode="auto">
            <a:xfrm>
              <a:off x="152400" y="3048000"/>
              <a:ext cx="4376573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3"/>
            <a:stretch/>
          </p:blipFill>
          <p:spPr bwMode="auto">
            <a:xfrm>
              <a:off x="4499992" y="3140968"/>
              <a:ext cx="467454" cy="1735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44" name="Straight Connector 43"/>
          <p:cNvCxnSpPr>
            <a:stCxn id="43" idx="3"/>
            <a:endCxn id="39" idx="1"/>
          </p:cNvCxnSpPr>
          <p:nvPr/>
        </p:nvCxnSpPr>
        <p:spPr bwMode="auto">
          <a:xfrm>
            <a:off x="4967446" y="4166324"/>
            <a:ext cx="1260738" cy="42822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Rounded Rectangle 44"/>
          <p:cNvSpPr/>
          <p:nvPr/>
        </p:nvSpPr>
        <p:spPr bwMode="auto">
          <a:xfrm>
            <a:off x="251521" y="5627072"/>
            <a:ext cx="2736303" cy="839688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2" charset="-128"/>
                <a:cs typeface="+mn-cs"/>
              </a:rPr>
              <a:t>Reduced </a:t>
            </a:r>
            <a:r>
              <a: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2" charset="-128"/>
                <a:cs typeface="+mn-cs"/>
              </a:rPr>
              <a:t>β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2" charset="-128"/>
                <a:cs typeface="+mn-cs"/>
              </a:rPr>
              <a:t>* (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2" charset="-128"/>
                <a:cs typeface="+mn-cs"/>
              </a:rPr>
              <a:t>given by magnetic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2" charset="-128"/>
                <a:cs typeface="+mn-cs"/>
              </a:rPr>
              <a:t>focussing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2" charset="-128"/>
                <a:cs typeface="+mn-cs"/>
              </a:rPr>
              <a:t>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2" charset="-128"/>
              <a:cs typeface="+mn-cs"/>
            </a:endParaRPr>
          </a:p>
        </p:txBody>
      </p:sp>
      <p:cxnSp>
        <p:nvCxnSpPr>
          <p:cNvPr id="48" name="Straight Connector 47"/>
          <p:cNvCxnSpPr>
            <a:stCxn id="45" idx="0"/>
          </p:cNvCxnSpPr>
          <p:nvPr/>
        </p:nvCxnSpPr>
        <p:spPr bwMode="auto">
          <a:xfrm flipV="1">
            <a:off x="1619673" y="4904844"/>
            <a:ext cx="936103" cy="72222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TextBox 73"/>
          <p:cNvSpPr txBox="1"/>
          <p:nvPr/>
        </p:nvSpPr>
        <p:spPr>
          <a:xfrm>
            <a:off x="2339752" y="5202554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Beam area</a:t>
            </a:r>
            <a:endParaRPr lang="en-US" sz="2000" b="1" i="1" baseline="30000" dirty="0">
              <a:solidFill>
                <a:srgbClr val="FF0000"/>
              </a:solidFill>
            </a:endParaRPr>
          </a:p>
        </p:txBody>
      </p:sp>
      <p:sp>
        <p:nvSpPr>
          <p:cNvPr id="75" name="Right Brace 74"/>
          <p:cNvSpPr/>
          <p:nvPr/>
        </p:nvSpPr>
        <p:spPr>
          <a:xfrm rot="5400000">
            <a:off x="2867058" y="4224393"/>
            <a:ext cx="504056" cy="1676421"/>
          </a:xfrm>
          <a:prstGeom prst="rightBrac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611560" y="2553920"/>
            <a:ext cx="2215376" cy="744488"/>
          </a:xfrm>
          <a:prstGeom prst="roundRect">
            <a:avLst/>
          </a:prstGeom>
          <a:solidFill>
            <a:srgbClr val="00B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2" charset="-128"/>
                <a:cs typeface="+mn-cs"/>
              </a:rPr>
              <a:t>Increased bunch intensities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3462163" y="5674672"/>
            <a:ext cx="2448273" cy="432048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2" charset="-128"/>
                <a:cs typeface="+mn-cs"/>
              </a:rPr>
              <a:t>Reduced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2" charset="-128"/>
                <a:cs typeface="+mn-cs"/>
              </a:rPr>
              <a:t>emittance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2" charset="-128"/>
              <a:cs typeface="+mn-cs"/>
            </a:endParaRPr>
          </a:p>
        </p:txBody>
      </p:sp>
      <p:cxnSp>
        <p:nvCxnSpPr>
          <p:cNvPr id="21" name="Straight Connector 20"/>
          <p:cNvCxnSpPr>
            <a:stCxn id="18" idx="0"/>
          </p:cNvCxnSpPr>
          <p:nvPr/>
        </p:nvCxnSpPr>
        <p:spPr bwMode="auto">
          <a:xfrm flipH="1" flipV="1">
            <a:off x="3563888" y="4904844"/>
            <a:ext cx="1122412" cy="76982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5403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74" grpId="0"/>
      <p:bldP spid="75" grpId="0" animBg="1"/>
      <p:bldP spid="3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ATLAS Performance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" y="1028634"/>
            <a:ext cx="4425829" cy="3180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639" y="1028634"/>
            <a:ext cx="4425830" cy="3180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579" y="4572020"/>
            <a:ext cx="8058616" cy="1409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/>
              <a:t>Challenge condition: L reached 2x10</a:t>
            </a:r>
            <a:r>
              <a:rPr lang="en-US" sz="2400" b="1" baseline="30000" dirty="0" smtClean="0"/>
              <a:t>34 </a:t>
            </a:r>
            <a:r>
              <a:rPr lang="en-US" sz="2400" b="1" dirty="0" smtClean="0"/>
              <a:t>cm</a:t>
            </a:r>
            <a:r>
              <a:rPr lang="en-US" sz="2400" b="1" baseline="30000" dirty="0" smtClean="0"/>
              <a:t>-2</a:t>
            </a:r>
            <a:r>
              <a:rPr lang="en-US" sz="2400" b="1" dirty="0" smtClean="0"/>
              <a:t>s</a:t>
            </a:r>
            <a:r>
              <a:rPr lang="en-US" sz="2400" b="1" baseline="30000" dirty="0" smtClean="0"/>
              <a:t>-1</a:t>
            </a:r>
            <a:r>
              <a:rPr lang="en-US" sz="2400" b="1" dirty="0" smtClean="0"/>
              <a:t>, </a:t>
            </a:r>
            <a:r>
              <a:rPr lang="en-US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="1" dirty="0" smtClean="0"/>
              <a:t> up to </a:t>
            </a:r>
            <a:r>
              <a:rPr lang="en-US" sz="2400" b="1" dirty="0" smtClean="0">
                <a:solidFill>
                  <a:srgbClr val="FF0000"/>
                </a:solidFill>
              </a:rPr>
              <a:t>80</a:t>
            </a:r>
            <a:r>
              <a:rPr lang="en-US" sz="2400" b="1" dirty="0" smtClean="0"/>
              <a:t>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/>
              <a:t>Can handle </a:t>
            </a:r>
            <a:r>
              <a:rPr lang="en-US" sz="2400" b="1" dirty="0" smtClean="0">
                <a:latin typeface="Symbol" charset="2"/>
                <a:cs typeface="Symbol" charset="2"/>
              </a:rPr>
              <a:t>m</a:t>
            </a:r>
            <a:r>
              <a:rPr lang="en-US" sz="2400" b="1" dirty="0" smtClean="0"/>
              <a:t>~</a:t>
            </a:r>
            <a:r>
              <a:rPr lang="en-US" sz="2400" b="1" dirty="0" smtClean="0">
                <a:solidFill>
                  <a:srgbClr val="FF0000"/>
                </a:solidFill>
              </a:rPr>
              <a:t>60</a:t>
            </a:r>
            <a:r>
              <a:rPr lang="en-US" sz="2400" b="1" dirty="0" smtClean="0"/>
              <a:t> for 1.7x10</a:t>
            </a:r>
            <a:r>
              <a:rPr lang="en-US" sz="2400" b="1" baseline="30000" dirty="0" smtClean="0"/>
              <a:t>34 </a:t>
            </a:r>
            <a:r>
              <a:rPr lang="en-US" sz="2400" b="1" dirty="0"/>
              <a:t>cm</a:t>
            </a:r>
            <a:r>
              <a:rPr lang="en-US" sz="2400" b="1" baseline="30000" dirty="0"/>
              <a:t>-2</a:t>
            </a:r>
            <a:r>
              <a:rPr lang="en-US" sz="2400" b="1" dirty="0"/>
              <a:t>s</a:t>
            </a:r>
            <a:r>
              <a:rPr lang="en-US" sz="2400" b="1" baseline="30000" dirty="0"/>
              <a:t>-</a:t>
            </a:r>
            <a:r>
              <a:rPr lang="en-US" sz="2400" b="1" baseline="30000" dirty="0" smtClean="0"/>
              <a:t>1 </a:t>
            </a:r>
            <a:r>
              <a:rPr lang="en-US" sz="2400" b="1" dirty="0" smtClean="0"/>
              <a:t>and 80kHz level 1 rate.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/>
              <a:t>Limitation is high-level trigger </a:t>
            </a:r>
            <a:r>
              <a:rPr lang="en-US" sz="2400" b="1" dirty="0" smtClean="0">
                <a:solidFill>
                  <a:srgbClr val="FF0000"/>
                </a:solidFill>
              </a:rPr>
              <a:t>CPU</a:t>
            </a:r>
            <a:r>
              <a:rPr lang="en-US" sz="2400" b="1" dirty="0" smtClean="0"/>
              <a:t>, on the way to improve. </a:t>
            </a:r>
          </a:p>
        </p:txBody>
      </p:sp>
    </p:spTree>
    <p:extLst>
      <p:ext uri="{BB962C8B-B14F-4D97-AF65-F5344CB8AC3E}">
        <p14:creationId xmlns:p14="http://schemas.microsoft.com/office/powerpoint/2010/main" val="202569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ATLAS Performance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714"/>
            <a:ext cx="9144000" cy="2690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" y="3608626"/>
            <a:ext cx="4410634" cy="3169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92138" y="4115786"/>
            <a:ext cx="4826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High data taking efficiency: </a:t>
            </a:r>
            <a:r>
              <a:rPr lang="en-US" sz="2400" b="1" dirty="0" smtClean="0">
                <a:solidFill>
                  <a:srgbClr val="FF0000"/>
                </a:solidFill>
              </a:rPr>
              <a:t>93.3%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High data quality &gt; </a:t>
            </a:r>
            <a:r>
              <a:rPr lang="en-US" sz="2400" b="1" dirty="0" smtClean="0">
                <a:solidFill>
                  <a:srgbClr val="FF0000"/>
                </a:solidFill>
              </a:rPr>
              <a:t>94%</a:t>
            </a:r>
            <a:r>
              <a:rPr lang="en-US" sz="2400" b="1" dirty="0" smtClean="0"/>
              <a:t>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5337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5.1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17098</TotalTime>
  <Words>2471</Words>
  <Application>Microsoft Macintosh PowerPoint</Application>
  <PresentationFormat>On-screen Show (4:3)</PresentationFormat>
  <Paragraphs>437</Paragraphs>
  <Slides>40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Status Of The Experiments At LHC </vt:lpstr>
      <vt:lpstr>Outline</vt:lpstr>
      <vt:lpstr>Experiments at Large Hadron Collider Frontier of high energy physics in the next two decades </vt:lpstr>
      <vt:lpstr>PowerPoint Presentation</vt:lpstr>
      <vt:lpstr>Luminosity Provided by LHC</vt:lpstr>
      <vt:lpstr>Outlook Of The Beam For 2018</vt:lpstr>
      <vt:lpstr>Ways to Improve Luminosity</vt:lpstr>
      <vt:lpstr>ATLAS Performance</vt:lpstr>
      <vt:lpstr>ATLAS Performance</vt:lpstr>
      <vt:lpstr>CMS Performance</vt:lpstr>
      <vt:lpstr>LHCb Data And Detector Performance</vt:lpstr>
      <vt:lpstr>ALICE Data And Detector Performance</vt:lpstr>
      <vt:lpstr>PowerPoint Presentation</vt:lpstr>
      <vt:lpstr>Chinese Participation To Phase 2 Upgrade (45 M from MOST)</vt:lpstr>
      <vt:lpstr>PowerPoint Presentation</vt:lpstr>
      <vt:lpstr>PowerPoint Presentation</vt:lpstr>
      <vt:lpstr>ATLAS Phase II Upgrade </vt:lpstr>
      <vt:lpstr>PowerPoint Presentation</vt:lpstr>
      <vt:lpstr>ALICE: Phase II Upgrade </vt:lpstr>
      <vt:lpstr>Chinese Participation to LHC Experiments </vt:lpstr>
      <vt:lpstr>Resources to LHC Experiments </vt:lpstr>
      <vt:lpstr>Approved Funds</vt:lpstr>
      <vt:lpstr>Summary</vt:lpstr>
      <vt:lpstr>Extra Slides</vt:lpstr>
      <vt:lpstr>ATLAS: Evidence of ttH production</vt:lpstr>
      <vt:lpstr>             mt                            ppZZ(4l) production </vt:lpstr>
      <vt:lpstr>CMS: Hmm and t production in pPb collision</vt:lpstr>
      <vt:lpstr>Evidence for tZq production</vt:lpstr>
      <vt:lpstr>CMS: Low mass H→𝛾𝛾</vt:lpstr>
      <vt:lpstr>Measurement of fsdd in Bs0(K+p-)(K-p+) decays</vt:lpstr>
      <vt:lpstr>D0-D0 mixing and CPV in D0K+p- decays</vt:lpstr>
      <vt:lpstr>Search for the rare decay S+pm+m-</vt:lpstr>
      <vt:lpstr>J/ψ elliptic flow in Pb-Pb collisions </vt:lpstr>
      <vt:lpstr>Triton and 3He spectra in pp collisions</vt:lpstr>
      <vt:lpstr>H m+m-</vt:lpstr>
      <vt:lpstr>ATLAS: Hmm </vt:lpstr>
      <vt:lpstr>PowerPoint Presentation</vt:lpstr>
      <vt:lpstr>PowerPoint Presentation</vt:lpstr>
      <vt:lpstr>PowerPoint Presentation</vt:lpstr>
      <vt:lpstr>PowerPoint Presentation</vt:lpstr>
    </vt:vector>
  </TitlesOfParts>
  <Company>ustc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zhaozg</dc:creator>
  <cp:lastModifiedBy>Zhengguo  Zhao</cp:lastModifiedBy>
  <cp:revision>973</cp:revision>
  <cp:lastPrinted>2017-03-31T22:44:42Z</cp:lastPrinted>
  <dcterms:created xsi:type="dcterms:W3CDTF">2012-07-20T12:09:59Z</dcterms:created>
  <dcterms:modified xsi:type="dcterms:W3CDTF">2017-12-21T14:06:11Z</dcterms:modified>
</cp:coreProperties>
</file>