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48" r:id="rId1"/>
    <p:sldMasterId id="2147484469" r:id="rId2"/>
    <p:sldMasterId id="2147484481" r:id="rId3"/>
    <p:sldMasterId id="2147484493" r:id="rId4"/>
  </p:sldMasterIdLst>
  <p:notesMasterIdLst>
    <p:notesMasterId r:id="rId43"/>
  </p:notesMasterIdLst>
  <p:handoutMasterIdLst>
    <p:handoutMasterId r:id="rId44"/>
  </p:handoutMasterIdLst>
  <p:sldIdLst>
    <p:sldId id="904" r:id="rId5"/>
    <p:sldId id="939" r:id="rId6"/>
    <p:sldId id="774" r:id="rId7"/>
    <p:sldId id="898" r:id="rId8"/>
    <p:sldId id="946" r:id="rId9"/>
    <p:sldId id="867" r:id="rId10"/>
    <p:sldId id="905" r:id="rId11"/>
    <p:sldId id="906" r:id="rId12"/>
    <p:sldId id="921" r:id="rId13"/>
    <p:sldId id="916" r:id="rId14"/>
    <p:sldId id="919" r:id="rId15"/>
    <p:sldId id="920" r:id="rId16"/>
    <p:sldId id="923" r:id="rId17"/>
    <p:sldId id="924" r:id="rId18"/>
    <p:sldId id="918" r:id="rId19"/>
    <p:sldId id="934" r:id="rId20"/>
    <p:sldId id="917" r:id="rId21"/>
    <p:sldId id="926" r:id="rId22"/>
    <p:sldId id="925" r:id="rId23"/>
    <p:sldId id="945" r:id="rId24"/>
    <p:sldId id="929" r:id="rId25"/>
    <p:sldId id="928" r:id="rId26"/>
    <p:sldId id="936" r:id="rId27"/>
    <p:sldId id="931" r:id="rId28"/>
    <p:sldId id="915" r:id="rId29"/>
    <p:sldId id="914" r:id="rId30"/>
    <p:sldId id="948" r:id="rId31"/>
    <p:sldId id="947" r:id="rId32"/>
    <p:sldId id="935" r:id="rId33"/>
    <p:sldId id="912" r:id="rId34"/>
    <p:sldId id="913" r:id="rId35"/>
    <p:sldId id="882" r:id="rId36"/>
    <p:sldId id="883" r:id="rId37"/>
    <p:sldId id="886" r:id="rId38"/>
    <p:sldId id="940" r:id="rId39"/>
    <p:sldId id="941" r:id="rId40"/>
    <p:sldId id="943" r:id="rId41"/>
    <p:sldId id="736" r:id="rId42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238"/>
    <a:srgbClr val="0000CC"/>
    <a:srgbClr val="0000FF"/>
    <a:srgbClr val="000099"/>
    <a:srgbClr val="66FF99"/>
    <a:srgbClr val="002060"/>
    <a:srgbClr val="3366CC"/>
    <a:srgbClr val="0F58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03" autoAdjust="0"/>
    <p:restoredTop sz="94672" autoAdjust="0"/>
  </p:normalViewPr>
  <p:slideViewPr>
    <p:cSldViewPr>
      <p:cViewPr>
        <p:scale>
          <a:sx n="98" d="100"/>
          <a:sy n="98" d="100"/>
        </p:scale>
        <p:origin x="-1422" y="-8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787E76-01D6-460A-9A9C-15CD9DA00AD1}" type="datetimeFigureOut">
              <a:rPr lang="zh-CN" altLang="en-US" smtClean="0"/>
              <a:pPr/>
              <a:t>2017-11-10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73340E-0665-471B-A010-29B4F7FD9F7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3837444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1"/>
          </a:xfrm>
          <a:prstGeom prst="rect">
            <a:avLst/>
          </a:prstGeom>
        </p:spPr>
        <p:txBody>
          <a:bodyPr vert="horz" lIns="93268" tIns="46635" rIns="93268" bIns="46635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0"/>
            <a:ext cx="3169920" cy="480061"/>
          </a:xfrm>
          <a:prstGeom prst="rect">
            <a:avLst/>
          </a:prstGeom>
        </p:spPr>
        <p:txBody>
          <a:bodyPr vert="horz" lIns="93268" tIns="46635" rIns="93268" bIns="46635" rtlCol="0"/>
          <a:lstStyle>
            <a:lvl1pPr algn="r">
              <a:defRPr sz="1300"/>
            </a:lvl1pPr>
          </a:lstStyle>
          <a:p>
            <a:fld id="{76DCD4E2-8692-495E-AC42-337786FAA203}" type="datetimeFigureOut">
              <a:rPr lang="en-US" smtClean="0"/>
              <a:pPr/>
              <a:t>11/10/2017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8888" y="722313"/>
            <a:ext cx="4797425" cy="3598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68" tIns="46635" rIns="93268" bIns="4663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0"/>
            <a:ext cx="5852160" cy="4320540"/>
          </a:xfrm>
          <a:prstGeom prst="rect">
            <a:avLst/>
          </a:prstGeom>
        </p:spPr>
        <p:txBody>
          <a:bodyPr vert="horz" lIns="93268" tIns="46635" rIns="93268" bIns="4663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1"/>
          </a:xfrm>
          <a:prstGeom prst="rect">
            <a:avLst/>
          </a:prstGeom>
        </p:spPr>
        <p:txBody>
          <a:bodyPr vert="horz" lIns="93268" tIns="46635" rIns="93268" bIns="46635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4"/>
            <a:ext cx="3169920" cy="480061"/>
          </a:xfrm>
          <a:prstGeom prst="rect">
            <a:avLst/>
          </a:prstGeom>
        </p:spPr>
        <p:txBody>
          <a:bodyPr vert="horz" lIns="93268" tIns="46635" rIns="93268" bIns="46635" rtlCol="0" anchor="b"/>
          <a:lstStyle>
            <a:lvl1pPr algn="r">
              <a:defRPr sz="1300"/>
            </a:lvl1pPr>
          </a:lstStyle>
          <a:p>
            <a:fld id="{3CFE7621-4FB3-473E-85A0-E26E95ADB3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74886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E7621-4FB3-473E-85A0-E26E95ADB30E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007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E7621-4FB3-473E-85A0-E26E95ADB30E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273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E7621-4FB3-473E-85A0-E26E95ADB30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E7621-4FB3-473E-85A0-E26E95ADB30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8D107-578B-489A-A0E6-626447510DA3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05419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覆盖比</a:t>
            </a:r>
            <a:r>
              <a:rPr lang="en-US" altLang="zh-CN" dirty="0" smtClean="0"/>
              <a:t>BEPCII</a:t>
            </a:r>
            <a:r>
              <a:rPr lang="zh-CN" altLang="en-US" dirty="0" smtClean="0"/>
              <a:t>更宽能区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E7621-4FB3-473E-85A0-E26E95ADB30E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77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November 6,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857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November 6,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332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November 6,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36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November 6, 2017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9377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November 6, 2017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7011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November 6, 2017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1437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November 6, 2017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267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November 6, 2017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829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November 6, 2017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5407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November 6, 2017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457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November 6, 2017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937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November 6,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6753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November 6, 2017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7135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November 6, 2017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9894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November 6, 2017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6153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F344B39-DBBA-4FAC-9DC5-8676D9A0BC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A4ED88A2-D0BB-4B94-9944-B543B3AB94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28A7607-5FAF-451A-8130-17560FB8E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56CEF-669E-4B4F-BA77-E23EA8762ED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2017-11-10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63EE600-292B-458C-9011-2DB0F2E3C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99C4D13-CE81-467E-AA73-AC26CE748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CE0C-A186-4F8D-BBDF-6B515821735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3352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91B057B-3AB3-45CA-BC37-799E86E9B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248554A3-39C7-4ECD-A204-9544F0C52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84E7165-FD65-4188-A25D-2EDBA84B3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56CEF-669E-4B4F-BA77-E23EA8762ED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2017-11-10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8C589DB-0CBA-4A71-A54F-B486AB096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963D504-7713-43B9-917C-A57C3656C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CE0C-A186-4F8D-BBDF-6B515821735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8013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DE05894-3B1E-4E80-B50E-757640173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4277C3E7-CD3F-435E-96CD-B52F545FF6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BDDE493-4CB1-4AEF-B6AC-9D1859BCC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56CEF-669E-4B4F-BA77-E23EA8762ED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2017-11-10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B283831-0F8F-4861-97C2-1F456B161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91F1466-CE55-4288-ACBC-D7406C895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CE0C-A186-4F8D-BBDF-6B515821735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2103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C6A16FE-605C-4706-AECA-25FB8C88B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E60D690D-91C4-411D-9610-65DBF92DF7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CC353B40-ED23-481B-85DC-2F8D6B4B48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13900C5-40FF-4150-B986-8A86DCA3F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56CEF-669E-4B4F-BA77-E23EA8762ED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2017-11-10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B585BCEF-CF91-41C5-A4C1-A62BCC985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DC55775-0704-4470-B9E7-EBAEF7A6D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CE0C-A186-4F8D-BBDF-6B515821735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6177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F2630DD-344E-4C66-A71A-C115E0737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FAAABF9-B08C-4033-B6B2-56282B18DE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953855A8-2B98-4029-96E6-7316A49E5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02151240-5AEC-4314-A9A7-9ED07ABE73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8B2923FA-0EAB-4CD5-91CF-A2428B96DE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953004CD-84BF-4DDA-BF21-C381D3732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56CEF-669E-4B4F-BA77-E23EA8762ED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2017-11-10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37264B96-C3A8-488C-A0FD-FE48D027E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49F58143-2CBE-4223-A78D-2EF4C1F0A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CE0C-A186-4F8D-BBDF-6B515821735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4493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E2A5D8D-232D-4B3F-8A3E-7CE5A295F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47E7F673-B022-4419-AC8D-4E2F4BE33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56CEF-669E-4B4F-BA77-E23EA8762ED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2017-11-10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F6B840F2-8335-4F0C-B4C1-8B38C557C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FF4F471A-BA3D-42C0-9989-4BAD9402E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CE0C-A186-4F8D-BBDF-6B515821735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8779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AA0B71BF-0FDB-49F6-8322-872424F24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56CEF-669E-4B4F-BA77-E23EA8762ED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2017-11-10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BCC02828-94B9-4C4F-8123-FD32A2F22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7FE669D-DC6A-4EE6-A25A-E166F7B54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CE0C-A186-4F8D-BBDF-6B515821735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900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November 6,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8466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A572101-222D-4B44-9C5A-C0E8883E7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EB4F8EB7-E2E8-4BCA-AC6A-079E96471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9BED8C23-B5DF-4B78-A2F3-005137ABC0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AA76D9A0-FD0A-4508-9E2B-F5EDC6E14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56CEF-669E-4B4F-BA77-E23EA8762ED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2017-11-10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A4933A8C-5A1F-4B28-9B74-63B485FC6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F561212-9512-41E0-ACAC-01B5B04B0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CE0C-A186-4F8D-BBDF-6B515821735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6042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6BAE787-C8FD-43BB-8462-501DEB461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81CA132E-E5CC-4D89-AF4B-7D5D2C8D2E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629E9BFD-D936-448A-B6FB-60D82C091F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E9A107A1-D7B3-4D4E-8FBF-894D3AF91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56CEF-669E-4B4F-BA77-E23EA8762ED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2017-11-10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20A41BE5-0C38-4530-B43F-885821097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732AD9A-FF5E-4299-A9D4-C6CE08DE3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CE0C-A186-4F8D-BBDF-6B515821735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992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68EF2C5-D702-48BC-833E-0D24E59C9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6CFBE8A9-D824-4C73-BD51-0E75453DC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A816182-7509-4E0E-9E1C-E3258A946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56CEF-669E-4B4F-BA77-E23EA8762ED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2017-11-10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9E59807-900C-4516-8EEC-4D799F35E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C831448-F135-472B-9179-2DE6BD55A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CE0C-A186-4F8D-BBDF-6B515821735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6376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D6DE7A80-24F7-433D-BA09-1712B1B04E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77AEDA27-7B41-4D7E-9008-7D40C11D77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C4F4406-E660-4411-B19A-DA39873C2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56CEF-669E-4B4F-BA77-E23EA8762ED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2017-11-10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979F7AF-53F6-495A-B74F-2AB3BB83F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7554FDD-3A4B-4E34-A587-C0056C330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CE0C-A186-4F8D-BBDF-6B515821735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0559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November 8, 2017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6415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November 8, 2017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9506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November 8, 2017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3828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November 8, 2017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9927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November 8, 2017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0302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November 8, 2017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204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November 6, 2017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4576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November 8, 2017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2809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November 8, 2017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6690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November 8, 2017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93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November 8, 2017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9329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November 8, 2017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8462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FC9F5-6E0F-4CDA-863B-724C968F799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554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November 6, 2017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486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November 6,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285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November 6,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813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November 6, 2017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054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November 6, 2017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589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November 6,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5276BE-B8C4-4399-BEE9-C19C59FEDA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626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November 6, 2017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5276BE-B8C4-4399-BEE9-C19C59FED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88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0" r:id="rId1"/>
    <p:sldLayoutId id="2147484471" r:id="rId2"/>
    <p:sldLayoutId id="2147484472" r:id="rId3"/>
    <p:sldLayoutId id="2147484473" r:id="rId4"/>
    <p:sldLayoutId id="2147484474" r:id="rId5"/>
    <p:sldLayoutId id="2147484475" r:id="rId6"/>
    <p:sldLayoutId id="2147484476" r:id="rId7"/>
    <p:sldLayoutId id="2147484477" r:id="rId8"/>
    <p:sldLayoutId id="2147484478" r:id="rId9"/>
    <p:sldLayoutId id="2147484479" r:id="rId10"/>
    <p:sldLayoutId id="2147484480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3A1954FE-2066-432F-B3D2-960B17803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8AEEFFD-D208-4636-8993-94BB023B11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8AF68BD-D342-4F1A-9475-7006EB0883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56CEF-669E-4B4F-BA77-E23EA8762ED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2017-11-10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8A3B95E-BDFD-4BF3-BACB-BB8D3B7F06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9486D79-525C-4CEF-8F12-FDC7935FD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4CE0C-A186-4F8D-BBDF-6B515821735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838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2" r:id="rId1"/>
    <p:sldLayoutId id="2147484483" r:id="rId2"/>
    <p:sldLayoutId id="2147484484" r:id="rId3"/>
    <p:sldLayoutId id="2147484485" r:id="rId4"/>
    <p:sldLayoutId id="2147484486" r:id="rId5"/>
    <p:sldLayoutId id="2147484487" r:id="rId6"/>
    <p:sldLayoutId id="2147484488" r:id="rId7"/>
    <p:sldLayoutId id="2147484489" r:id="rId8"/>
    <p:sldLayoutId id="2147484490" r:id="rId9"/>
    <p:sldLayoutId id="2147484491" r:id="rId10"/>
    <p:sldLayoutId id="21474844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November 8, 2017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5276BE-B8C4-4399-BEE9-C19C59FED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51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4" r:id="rId1"/>
    <p:sldLayoutId id="2147484495" r:id="rId2"/>
    <p:sldLayoutId id="2147484496" r:id="rId3"/>
    <p:sldLayoutId id="2147484497" r:id="rId4"/>
    <p:sldLayoutId id="2147484498" r:id="rId5"/>
    <p:sldLayoutId id="2147484499" r:id="rId6"/>
    <p:sldLayoutId id="2147484500" r:id="rId7"/>
    <p:sldLayoutId id="2147484501" r:id="rId8"/>
    <p:sldLayoutId id="2147484502" r:id="rId9"/>
    <p:sldLayoutId id="2147484503" r:id="rId10"/>
    <p:sldLayoutId id="2147484504" r:id="rId11"/>
    <p:sldLayoutId id="2147484505" r:id="rId12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indico.ihep.ac.cn/event/7388/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81000" y="2895600"/>
            <a:ext cx="8610599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altLang="zh-CN" sz="2000" b="1" dirty="0" smtClean="0">
                <a:solidFill>
                  <a:srgbClr val="002060"/>
                </a:solidFill>
              </a:rPr>
              <a:t>XinChou Lou</a:t>
            </a:r>
            <a:endParaRPr lang="en-US" altLang="zh-CN" sz="2000" b="1" dirty="0">
              <a:solidFill>
                <a:srgbClr val="002060"/>
              </a:solidFill>
            </a:endParaRPr>
          </a:p>
          <a:p>
            <a:pPr marL="342900" indent="-342900" algn="ctr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r>
              <a:rPr lang="en-US" altLang="zh-CN" sz="2000" b="1" dirty="0" smtClean="0">
                <a:solidFill>
                  <a:srgbClr val="002060"/>
                </a:solidFill>
              </a:rPr>
              <a:t>Institute of High Energy Physics, Beijing</a:t>
            </a:r>
          </a:p>
          <a:p>
            <a:pPr marL="342900" indent="-342900" algn="ctr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endParaRPr lang="en-US" altLang="zh-CN" sz="2000" dirty="0"/>
          </a:p>
          <a:p>
            <a:pPr marL="342900" indent="-342900" algn="ctr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endParaRPr lang="en-US" altLang="zh-CN" dirty="0" smtClean="0">
              <a:solidFill>
                <a:srgbClr val="0000FF"/>
              </a:solidFill>
            </a:endParaRPr>
          </a:p>
          <a:p>
            <a:pPr marL="342900" indent="-342900" algn="ctr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None/>
            </a:pPr>
            <a:endParaRPr lang="zh-CN" altLang="en-US" dirty="0" smtClean="0">
              <a:solidFill>
                <a:srgbClr val="0000FF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1472012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59055" y="1143000"/>
            <a:ext cx="6615914" cy="76944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CN" sz="4400" b="1" dirty="0" smtClean="0">
                <a:solidFill>
                  <a:srgbClr val="0000CC"/>
                </a:solidFill>
                <a:latin typeface="Tahoma" pitchFamily="34" charset="0"/>
                <a:sym typeface="Symbol" pitchFamily="18" charset="2"/>
              </a:rPr>
              <a:t>Overview &amp; Objectives</a:t>
            </a:r>
          </a:p>
        </p:txBody>
      </p:sp>
      <p:sp>
        <p:nvSpPr>
          <p:cNvPr id="10" name="矩形 9"/>
          <p:cNvSpPr/>
          <p:nvPr/>
        </p:nvSpPr>
        <p:spPr>
          <a:xfrm>
            <a:off x="76200" y="38862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00B0F0"/>
                </a:solidFill>
              </a:rPr>
              <a:t>International Workshop on Circular Electron-Positron Collider</a:t>
            </a:r>
          </a:p>
        </p:txBody>
      </p:sp>
      <p:pic>
        <p:nvPicPr>
          <p:cNvPr id="9" name="图片 8" descr="C:\Users\lou\Desktop\CAS\IHEP\HiggsFactory\CEPC-SPPC\title_color_test-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5267325" cy="75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4863"/>
            <a:ext cx="9144000" cy="224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824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338" y="3054350"/>
            <a:ext cx="52673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711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0600" y="1828800"/>
            <a:ext cx="7598230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The Conceptual Design Report </a:t>
            </a:r>
            <a:endParaRPr lang="zh-CN" altLang="en-US" sz="4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371600" lvl="2" indent="-457200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US" altLang="zh-CN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 CEPC accelerator design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altLang="zh-CN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 CEPC detector design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altLang="zh-CN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Theory and physics performance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19200" y="5105400"/>
            <a:ext cx="73146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0070C0"/>
                </a:solidFill>
              </a:rPr>
              <a:t>CDR drafts by end of 2017, reviews and finalization in Spring 2018</a:t>
            </a:r>
            <a:endParaRPr lang="zh-CN" altLang="en-US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44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November 6, 2017</a:t>
            </a:r>
            <a:endParaRPr lang="en-US" dirty="0"/>
          </a:p>
        </p:txBody>
      </p:sp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52400"/>
            <a:ext cx="713731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3962400" y="533400"/>
            <a:ext cx="17526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343400" y="2590800"/>
            <a:ext cx="990600" cy="381000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6248400" y="228600"/>
            <a:ext cx="12618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0000FF"/>
                </a:solidFill>
              </a:rPr>
              <a:t>CDR 2017 </a:t>
            </a:r>
            <a:endParaRPr lang="zh-CN" altLang="en-US" sz="2000" b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2600" y="5867400"/>
            <a:ext cx="6143348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7030A0"/>
                </a:solidFill>
              </a:rPr>
              <a:t>Layout and hardware satisfying both the Z and the H programs</a:t>
            </a:r>
          </a:p>
          <a:p>
            <a:r>
              <a:rPr lang="en-US" altLang="zh-CN" b="1" dirty="0" smtClean="0">
                <a:solidFill>
                  <a:srgbClr val="7030A0"/>
                </a:solidFill>
              </a:rPr>
              <a:t>	L =2</a:t>
            </a:r>
            <a:r>
              <a:rPr lang="en-US" altLang="zh-CN" b="1" dirty="0" smtClean="0">
                <a:solidFill>
                  <a:srgbClr val="7030A0"/>
                </a:solidFill>
                <a:sym typeface="Symbol"/>
              </a:rPr>
              <a:t>10</a:t>
            </a:r>
            <a:r>
              <a:rPr lang="en-US" altLang="zh-CN" b="1" baseline="30000" dirty="0" smtClean="0">
                <a:solidFill>
                  <a:srgbClr val="7030A0"/>
                </a:solidFill>
                <a:sym typeface="Symbol"/>
              </a:rPr>
              <a:t>34</a:t>
            </a:r>
            <a:r>
              <a:rPr lang="en-US" altLang="zh-CN" b="1" dirty="0" smtClean="0">
                <a:solidFill>
                  <a:srgbClr val="7030A0"/>
                </a:solidFill>
                <a:sym typeface="Symbol"/>
              </a:rPr>
              <a:t>cm</a:t>
            </a:r>
            <a:r>
              <a:rPr lang="en-US" altLang="zh-CN" b="1" baseline="30000" dirty="0" smtClean="0">
                <a:solidFill>
                  <a:srgbClr val="7030A0"/>
                </a:solidFill>
                <a:sym typeface="Symbol"/>
              </a:rPr>
              <a:t>-2</a:t>
            </a:r>
            <a:r>
              <a:rPr lang="en-US" altLang="zh-CN" b="1" dirty="0" smtClean="0">
                <a:solidFill>
                  <a:srgbClr val="7030A0"/>
                </a:solidFill>
                <a:sym typeface="Symbol"/>
              </a:rPr>
              <a:t>s</a:t>
            </a:r>
            <a:r>
              <a:rPr lang="en-US" altLang="zh-CN" b="1" baseline="30000" dirty="0" smtClean="0">
                <a:solidFill>
                  <a:srgbClr val="7030A0"/>
                </a:solidFill>
                <a:sym typeface="Symbol"/>
              </a:rPr>
              <a:t>-1 </a:t>
            </a:r>
            <a:r>
              <a:rPr lang="en-US" altLang="zh-CN" b="1" dirty="0" smtClean="0">
                <a:solidFill>
                  <a:srgbClr val="7030A0"/>
                </a:solidFill>
                <a:sym typeface="Symbol"/>
              </a:rPr>
              <a:t>(at </a:t>
            </a:r>
            <a:r>
              <a:rPr lang="en-US" altLang="zh-CN" b="1" dirty="0" err="1" smtClean="0">
                <a:solidFill>
                  <a:srgbClr val="7030A0"/>
                </a:solidFill>
                <a:sym typeface="Symbol"/>
              </a:rPr>
              <a:t>E</a:t>
            </a:r>
            <a:r>
              <a:rPr lang="en-US" altLang="zh-CN" b="1" baseline="-25000" dirty="0" err="1" smtClean="0">
                <a:solidFill>
                  <a:srgbClr val="7030A0"/>
                </a:solidFill>
                <a:sym typeface="Symbol"/>
              </a:rPr>
              <a:t>cm</a:t>
            </a:r>
            <a:r>
              <a:rPr lang="en-US" altLang="zh-CN" b="1" dirty="0" smtClean="0">
                <a:solidFill>
                  <a:srgbClr val="7030A0"/>
                </a:solidFill>
                <a:sym typeface="Symbol"/>
              </a:rPr>
              <a:t>=240 GeV)</a:t>
            </a:r>
            <a:r>
              <a:rPr lang="en-US" altLang="zh-CN" b="1" dirty="0" smtClean="0">
                <a:solidFill>
                  <a:srgbClr val="7030A0"/>
                </a:solidFill>
              </a:rPr>
              <a:t> </a:t>
            </a:r>
          </a:p>
          <a:p>
            <a:r>
              <a:rPr lang="en-US" altLang="zh-CN" b="1" dirty="0" smtClean="0">
                <a:solidFill>
                  <a:srgbClr val="7030A0"/>
                </a:solidFill>
              </a:rPr>
              <a:t>	L =1</a:t>
            </a:r>
            <a:r>
              <a:rPr lang="en-US" altLang="zh-CN" b="1" dirty="0" smtClean="0">
                <a:solidFill>
                  <a:srgbClr val="7030A0"/>
                </a:solidFill>
                <a:sym typeface="Symbol"/>
              </a:rPr>
              <a:t>10</a:t>
            </a:r>
            <a:r>
              <a:rPr lang="en-US" altLang="zh-CN" b="1" baseline="30000" dirty="0" smtClean="0">
                <a:solidFill>
                  <a:srgbClr val="7030A0"/>
                </a:solidFill>
                <a:sym typeface="Symbol"/>
              </a:rPr>
              <a:t>34</a:t>
            </a:r>
            <a:r>
              <a:rPr lang="en-US" altLang="zh-CN" b="1" dirty="0" smtClean="0">
                <a:solidFill>
                  <a:srgbClr val="7030A0"/>
                </a:solidFill>
                <a:sym typeface="Symbol"/>
              </a:rPr>
              <a:t>cm</a:t>
            </a:r>
            <a:r>
              <a:rPr lang="en-US" altLang="zh-CN" b="1" baseline="30000" dirty="0" smtClean="0">
                <a:solidFill>
                  <a:srgbClr val="7030A0"/>
                </a:solidFill>
                <a:sym typeface="Symbol"/>
              </a:rPr>
              <a:t>-2</a:t>
            </a:r>
            <a:r>
              <a:rPr lang="en-US" altLang="zh-CN" b="1" dirty="0" smtClean="0">
                <a:solidFill>
                  <a:srgbClr val="7030A0"/>
                </a:solidFill>
                <a:sym typeface="Symbol"/>
              </a:rPr>
              <a:t>s</a:t>
            </a:r>
            <a:r>
              <a:rPr lang="en-US" altLang="zh-CN" b="1" baseline="30000" dirty="0" smtClean="0">
                <a:solidFill>
                  <a:srgbClr val="7030A0"/>
                </a:solidFill>
                <a:sym typeface="Symbol"/>
              </a:rPr>
              <a:t>-1 </a:t>
            </a:r>
            <a:r>
              <a:rPr lang="en-US" altLang="zh-CN" b="1" dirty="0" smtClean="0">
                <a:solidFill>
                  <a:srgbClr val="7030A0"/>
                </a:solidFill>
                <a:sym typeface="Symbol"/>
              </a:rPr>
              <a:t>(at </a:t>
            </a:r>
            <a:r>
              <a:rPr lang="en-US" altLang="zh-CN" b="1" dirty="0" err="1" smtClean="0">
                <a:solidFill>
                  <a:srgbClr val="7030A0"/>
                </a:solidFill>
                <a:sym typeface="Symbol"/>
              </a:rPr>
              <a:t>E</a:t>
            </a:r>
            <a:r>
              <a:rPr lang="en-US" altLang="zh-CN" b="1" baseline="-25000" dirty="0" err="1" smtClean="0">
                <a:solidFill>
                  <a:srgbClr val="7030A0"/>
                </a:solidFill>
                <a:sym typeface="Symbol"/>
              </a:rPr>
              <a:t>cm</a:t>
            </a:r>
            <a:r>
              <a:rPr lang="en-US" altLang="zh-CN" b="1" dirty="0" smtClean="0">
                <a:solidFill>
                  <a:srgbClr val="7030A0"/>
                </a:solidFill>
                <a:sym typeface="Symbol"/>
              </a:rPr>
              <a:t>=91 GeV)</a:t>
            </a:r>
            <a:endParaRPr lang="zh-CN" altLang="en-US" b="1" dirty="0" smtClean="0">
              <a:solidFill>
                <a:srgbClr val="7030A0"/>
              </a:solidFill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November 6, 2017</a:t>
            </a:r>
            <a:endParaRPr lang="en-US" dirty="0"/>
          </a:p>
        </p:txBody>
      </p:sp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8382000" cy="6037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7924800" y="6172200"/>
            <a:ext cx="5334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8153400" y="4343400"/>
            <a:ext cx="76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52400"/>
            <a:ext cx="8274993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3962400" y="685800"/>
            <a:ext cx="1066800" cy="5334000"/>
          </a:xfrm>
          <a:prstGeom prst="rect">
            <a:avLst/>
          </a:prstGeom>
          <a:noFill/>
          <a:ln>
            <a:solidFill>
              <a:srgbClr val="2E92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6477000" y="609600"/>
            <a:ext cx="2057400" cy="5410200"/>
          </a:xfrm>
          <a:prstGeom prst="rect">
            <a:avLst/>
          </a:prstGeom>
          <a:noFill/>
          <a:ln>
            <a:solidFill>
              <a:srgbClr val="66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6096000"/>
            <a:ext cx="82907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7030A0"/>
                </a:solidFill>
              </a:rPr>
              <a:t>Preliminary results shows </a:t>
            </a:r>
            <a:r>
              <a:rPr lang="en-US" altLang="zh-CN" b="1" dirty="0" smtClean="0">
                <a:solidFill>
                  <a:srgbClr val="FF0000"/>
                </a:solidFill>
              </a:rPr>
              <a:t>co-existence of Z/H programs </a:t>
            </a:r>
            <a:r>
              <a:rPr lang="en-US" altLang="zh-CN" b="1" dirty="0" smtClean="0">
                <a:solidFill>
                  <a:srgbClr val="7030A0"/>
                </a:solidFill>
              </a:rPr>
              <a:t>are possible</a:t>
            </a:r>
          </a:p>
          <a:p>
            <a:r>
              <a:rPr lang="en-US" altLang="zh-CN" b="1" dirty="0" smtClean="0">
                <a:solidFill>
                  <a:srgbClr val="7030A0"/>
                </a:solidFill>
              </a:rPr>
              <a:t>Reconfiguration of CEPC can lead to much better luminosity at the Z pole </a:t>
            </a:r>
            <a:r>
              <a:rPr lang="en-US" altLang="zh-CN" b="1" dirty="0" smtClean="0">
                <a:solidFill>
                  <a:srgbClr val="7030A0"/>
                </a:solidFill>
                <a:sym typeface="Symbol"/>
              </a:rPr>
              <a:t> </a:t>
            </a:r>
            <a:r>
              <a:rPr lang="en-US" altLang="zh-CN" b="1" dirty="0" smtClean="0">
                <a:solidFill>
                  <a:srgbClr val="FF0000"/>
                </a:solidFill>
                <a:sym typeface="Symbol"/>
              </a:rPr>
              <a:t>Z factory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November 6, 2017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239000" y="152400"/>
            <a:ext cx="1287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00B0F0"/>
                </a:solidFill>
              </a:rPr>
              <a:t>preliminary</a:t>
            </a:r>
            <a:endParaRPr lang="zh-CN" altLang="en-US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November 6, 2017</a:t>
            </a:r>
            <a:endParaRPr lang="en-US" dirty="0"/>
          </a:p>
        </p:txBody>
      </p:sp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143000"/>
            <a:ext cx="7261351" cy="5609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33400" y="533400"/>
            <a:ext cx="5964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0000FF"/>
                </a:solidFill>
              </a:rPr>
              <a:t>Progress report, along with the </a:t>
            </a:r>
            <a:r>
              <a:rPr lang="en-US" altLang="zh-CN" sz="2000" b="1" dirty="0" err="1" smtClean="0">
                <a:solidFill>
                  <a:srgbClr val="0000FF"/>
                </a:solidFill>
              </a:rPr>
              <a:t>preCDR</a:t>
            </a:r>
            <a:r>
              <a:rPr lang="en-US" altLang="zh-CN" sz="2000" b="1" dirty="0" smtClean="0">
                <a:solidFill>
                  <a:srgbClr val="0000FF"/>
                </a:solidFill>
              </a:rPr>
              <a:t>, is available at </a:t>
            </a:r>
            <a:endParaRPr lang="zh-CN" altLang="en-US" sz="2000" b="1" dirty="0">
              <a:solidFill>
                <a:srgbClr val="0000FF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3200400" y="3733800"/>
            <a:ext cx="2372647" cy="2126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304800" y="3657600"/>
            <a:ext cx="2540725" cy="225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2971800" y="1295400"/>
            <a:ext cx="2932801" cy="2289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alphaModFix/>
            <a:lum/>
          </a:blip>
          <a:srcRect/>
          <a:stretch>
            <a:fillRect/>
          </a:stretch>
        </p:blipFill>
        <p:spPr>
          <a:xfrm>
            <a:off x="228600" y="1295400"/>
            <a:ext cx="2585632" cy="228980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762000" y="838200"/>
            <a:ext cx="4747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err="1" smtClean="0">
                <a:solidFill>
                  <a:srgbClr val="0000FF"/>
                </a:solidFill>
              </a:rPr>
              <a:t>preCDR</a:t>
            </a:r>
            <a:r>
              <a:rPr lang="en-US" altLang="zh-CN" sz="2000" b="1" dirty="0" smtClean="0">
                <a:solidFill>
                  <a:srgbClr val="0000FF"/>
                </a:solidFill>
              </a:rPr>
              <a:t> (2015)                             CDR (2017)   </a:t>
            </a:r>
            <a:endParaRPr lang="zh-CN" altLang="en-US" sz="2000" b="1" dirty="0">
              <a:solidFill>
                <a:srgbClr val="0000FF"/>
              </a:solidFill>
            </a:endParaRPr>
          </a:p>
        </p:txBody>
      </p:sp>
      <p:cxnSp>
        <p:nvCxnSpPr>
          <p:cNvPr id="11" name="直接箭头连接符 10"/>
          <p:cNvCxnSpPr/>
          <p:nvPr/>
        </p:nvCxnSpPr>
        <p:spPr>
          <a:xfrm>
            <a:off x="2590800" y="1066800"/>
            <a:ext cx="1066800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304800" y="5934670"/>
            <a:ext cx="6477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solidFill>
                  <a:srgbClr val="C00000"/>
                </a:solidFill>
                <a:latin typeface="Arial" pitchFamily="18"/>
                <a:ea typeface="SimSun" pitchFamily="2"/>
                <a:cs typeface="Lucida Sans" pitchFamily="2"/>
              </a:rPr>
              <a:t>CDR CEPC detector</a:t>
            </a:r>
            <a:r>
              <a:rPr lang="en-US" altLang="zh-CN" dirty="0" smtClean="0">
                <a:latin typeface="Arial" pitchFamily="18"/>
                <a:ea typeface="SimSun" pitchFamily="2"/>
                <a:cs typeface="Lucida Sans" pitchFamily="2"/>
              </a:rPr>
              <a:t>: </a:t>
            </a:r>
          </a:p>
          <a:p>
            <a:r>
              <a:rPr lang="x-none" altLang="zh-CN" b="1" dirty="0" smtClean="0">
                <a:solidFill>
                  <a:srgbClr val="7030A0"/>
                </a:solidFill>
                <a:latin typeface="Arial" pitchFamily="18"/>
                <a:ea typeface="SimSun" pitchFamily="2"/>
                <a:cs typeface="Lucida Sans" pitchFamily="2"/>
              </a:rPr>
              <a:t>Double ring geometry &amp;  MDI design implemented</a:t>
            </a:r>
            <a:endParaRPr lang="en-US" altLang="zh-CN" b="1" dirty="0" smtClean="0">
              <a:solidFill>
                <a:srgbClr val="7030A0"/>
              </a:solidFill>
              <a:latin typeface="Arial" pitchFamily="18"/>
              <a:ea typeface="SimSun" pitchFamily="2"/>
              <a:cs typeface="Lucida Sans" pitchFamily="2"/>
            </a:endParaRPr>
          </a:p>
          <a:p>
            <a:r>
              <a:rPr lang="en-US" altLang="zh-CN" b="1" dirty="0" smtClean="0">
                <a:solidFill>
                  <a:srgbClr val="7030A0"/>
                </a:solidFill>
                <a:latin typeface="Arial" pitchFamily="18"/>
                <a:ea typeface="SimSun" pitchFamily="2"/>
              </a:rPr>
              <a:t>HCAL reduced to 40 layers (from 48 in </a:t>
            </a:r>
            <a:r>
              <a:rPr lang="en-US" altLang="zh-CN" b="1" dirty="0" err="1" smtClean="0">
                <a:solidFill>
                  <a:srgbClr val="7030A0"/>
                </a:solidFill>
                <a:latin typeface="Arial" pitchFamily="18"/>
                <a:ea typeface="SimSun" pitchFamily="2"/>
              </a:rPr>
              <a:t>preCDR</a:t>
            </a:r>
            <a:r>
              <a:rPr lang="en-US" altLang="zh-CN" b="1" dirty="0" smtClean="0">
                <a:solidFill>
                  <a:srgbClr val="7030A0"/>
                </a:solidFill>
                <a:latin typeface="Arial" pitchFamily="18"/>
                <a:ea typeface="SimSun" pitchFamily="2"/>
              </a:rPr>
              <a:t>)</a:t>
            </a:r>
            <a:endParaRPr lang="zh-CN" altLang="en-US" b="1" dirty="0">
              <a:solidFill>
                <a:srgbClr val="7030A0"/>
              </a:solidFill>
            </a:endParaRPr>
          </a:p>
        </p:txBody>
      </p:sp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838200"/>
            <a:ext cx="4191000" cy="2838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7400" y="3276600"/>
            <a:ext cx="4191000" cy="2838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6324600" y="2133600"/>
            <a:ext cx="1692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err="1" smtClean="0">
                <a:solidFill>
                  <a:srgbClr val="C00000"/>
                </a:solidFill>
                <a:latin typeface="Symbol" pitchFamily="18" charset="2"/>
              </a:rPr>
              <a:t>s</a:t>
            </a:r>
            <a:r>
              <a:rPr lang="en-US" altLang="zh-CN" sz="1400" b="1" baseline="-25000" dirty="0" err="1" smtClean="0">
                <a:solidFill>
                  <a:srgbClr val="C00000"/>
                </a:solidFill>
              </a:rPr>
              <a:t>DiJetMass</a:t>
            </a:r>
            <a:r>
              <a:rPr lang="en-US" altLang="zh-CN" b="1" dirty="0" smtClean="0">
                <a:solidFill>
                  <a:srgbClr val="C00000"/>
                </a:solidFill>
              </a:rPr>
              <a:t>= 4.7GeV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48400" y="4724400"/>
            <a:ext cx="1789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err="1" smtClean="0">
                <a:solidFill>
                  <a:srgbClr val="C00000"/>
                </a:solidFill>
                <a:latin typeface="Symbol" pitchFamily="18" charset="2"/>
              </a:rPr>
              <a:t>s</a:t>
            </a:r>
            <a:r>
              <a:rPr lang="en-US" altLang="zh-CN" sz="1600" b="1" baseline="-25000" dirty="0" err="1" smtClean="0">
                <a:solidFill>
                  <a:srgbClr val="C00000"/>
                </a:solidFill>
              </a:rPr>
              <a:t>JietMass</a:t>
            </a:r>
            <a:r>
              <a:rPr lang="en-US" altLang="zh-CN" b="1" dirty="0" smtClean="0">
                <a:solidFill>
                  <a:srgbClr val="C00000"/>
                </a:solidFill>
              </a:rPr>
              <a:t>= 4.9 GeV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391400" y="914400"/>
            <a:ext cx="6858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7467600" y="3276600"/>
            <a:ext cx="609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7644487" y="5867400"/>
            <a:ext cx="1499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 smtClean="0"/>
              <a:t>Di-Jet Mass (GeV)</a:t>
            </a:r>
            <a:endParaRPr lang="zh-CN" altLang="en-US" sz="1400" b="1" dirty="0"/>
          </a:p>
        </p:txBody>
      </p:sp>
      <p:sp>
        <p:nvSpPr>
          <p:cNvPr id="22" name="Rectangle 3"/>
          <p:cNvSpPr/>
          <p:nvPr/>
        </p:nvSpPr>
        <p:spPr>
          <a:xfrm>
            <a:off x="0" y="0"/>
            <a:ext cx="9144000" cy="900246"/>
          </a:xfrm>
          <a:prstGeom prst="rect">
            <a:avLst/>
          </a:prstGeom>
          <a:solidFill>
            <a:schemeClr val="bg2"/>
          </a:solidFill>
        </p:spPr>
        <p:txBody>
          <a:bodyPr wrap="square" lIns="457200" tIns="182880" bIns="182880">
            <a:spAutoFit/>
          </a:bodyPr>
          <a:lstStyle/>
          <a:p>
            <a:endParaRPr lang="en-US" altLang="zh-CN" sz="1050" dirty="0" smtClean="0">
              <a:solidFill>
                <a:srgbClr val="C00000"/>
              </a:solidFill>
              <a:latin typeface="Times New Roman" pitchFamily="18" charset="0"/>
              <a:ea typeface="仿宋_GB2312"/>
              <a:cs typeface="Times New Roman" pitchFamily="18" charset="0"/>
            </a:endParaRPr>
          </a:p>
          <a:p>
            <a:pPr algn="ctr"/>
            <a:r>
              <a:rPr lang="en-US" altLang="zh-CN" sz="2400" b="1" dirty="0" smtClean="0">
                <a:solidFill>
                  <a:srgbClr val="C00000"/>
                </a:solidFill>
              </a:rPr>
              <a:t>CEPC Detector: more compact &amp; updated for CDR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010400" y="838200"/>
            <a:ext cx="1447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err="1" smtClean="0">
                <a:solidFill>
                  <a:srgbClr val="0000FF"/>
                </a:solidFill>
              </a:rPr>
              <a:t>H</a:t>
            </a:r>
            <a:r>
              <a:rPr lang="en-US" altLang="zh-CN" b="1" dirty="0" err="1" smtClean="0">
                <a:solidFill>
                  <a:srgbClr val="0000FF"/>
                </a:solidFill>
                <a:sym typeface="Symbol"/>
              </a:rPr>
              <a:t>gg</a:t>
            </a:r>
            <a:r>
              <a:rPr lang="en-US" altLang="zh-CN" b="1" dirty="0" smtClean="0">
                <a:solidFill>
                  <a:srgbClr val="0000FF"/>
                </a:solidFill>
                <a:sym typeface="Symbol"/>
              </a:rPr>
              <a:t> events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72200" y="6096000"/>
            <a:ext cx="21836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No visible impact on </a:t>
            </a:r>
          </a:p>
          <a:p>
            <a:r>
              <a:rPr lang="en-US" altLang="zh-CN" b="1" dirty="0" smtClean="0">
                <a:solidFill>
                  <a:srgbClr val="FF0000"/>
                </a:solidFill>
              </a:rPr>
              <a:t>physics performance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21" name="灯片编号占位符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25" name="页脚占位符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November 6, 2017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7391400" y="914400"/>
            <a:ext cx="6858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7467600" y="3505200"/>
            <a:ext cx="609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Rectangle 3"/>
          <p:cNvSpPr/>
          <p:nvPr/>
        </p:nvSpPr>
        <p:spPr>
          <a:xfrm>
            <a:off x="0" y="0"/>
            <a:ext cx="9144000" cy="900246"/>
          </a:xfrm>
          <a:prstGeom prst="rect">
            <a:avLst/>
          </a:prstGeom>
          <a:solidFill>
            <a:schemeClr val="bg2"/>
          </a:solidFill>
        </p:spPr>
        <p:txBody>
          <a:bodyPr wrap="square" lIns="457200" tIns="182880" bIns="182880">
            <a:spAutoFit/>
          </a:bodyPr>
          <a:lstStyle/>
          <a:p>
            <a:endParaRPr lang="en-US" altLang="zh-CN" sz="1050" dirty="0" smtClean="0">
              <a:solidFill>
                <a:srgbClr val="C00000"/>
              </a:solidFill>
              <a:latin typeface="Times New Roman" pitchFamily="18" charset="0"/>
              <a:ea typeface="仿宋_GB2312"/>
              <a:cs typeface="Times New Roman" pitchFamily="18" charset="0"/>
            </a:endParaRPr>
          </a:p>
          <a:p>
            <a:pPr algn="ctr"/>
            <a:r>
              <a:rPr lang="en-US" altLang="zh-CN" sz="2400" b="1" dirty="0" smtClean="0">
                <a:solidFill>
                  <a:srgbClr val="C00000"/>
                </a:solidFill>
              </a:rPr>
              <a:t>CEPC Detector: more compact &amp; updated for CDR </a:t>
            </a:r>
          </a:p>
        </p:txBody>
      </p:sp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914400"/>
            <a:ext cx="8001000" cy="4845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November 6, 2017</a:t>
            </a:r>
            <a:endParaRPr lang="en-US" dirty="0"/>
          </a:p>
        </p:txBody>
      </p:sp>
      <p:sp>
        <p:nvSpPr>
          <p:cNvPr id="8" name="矩形 7"/>
          <p:cNvSpPr/>
          <p:nvPr/>
        </p:nvSpPr>
        <p:spPr>
          <a:xfrm>
            <a:off x="5410200" y="3810000"/>
            <a:ext cx="29718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5029200" y="5486400"/>
            <a:ext cx="32004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295400"/>
            <a:ext cx="8839200" cy="346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Status and major development </a:t>
            </a:r>
            <a:endParaRPr lang="zh-CN" altLang="en-US" sz="4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371600" lvl="2" indent="-457200"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en-US" altLang="zh-CN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The R&amp;D program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altLang="zh-CN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Funding and support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altLang="zh-CN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Site selection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altLang="zh-CN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IAC and International collaboration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altLang="zh-CN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Reach-out &amp; engagement with the public</a:t>
            </a:r>
          </a:p>
        </p:txBody>
      </p:sp>
    </p:spTree>
    <p:extLst>
      <p:ext uri="{BB962C8B-B14F-4D97-AF65-F5344CB8AC3E}">
        <p14:creationId xmlns:p14="http://schemas.microsoft.com/office/powerpoint/2010/main" val="231044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0246"/>
          </a:xfrm>
          <a:prstGeom prst="rect">
            <a:avLst/>
          </a:prstGeom>
          <a:solidFill>
            <a:schemeClr val="bg2"/>
          </a:solidFill>
        </p:spPr>
        <p:txBody>
          <a:bodyPr wrap="square" lIns="457200" tIns="182880" bIns="182880">
            <a:spAutoFit/>
          </a:bodyPr>
          <a:lstStyle/>
          <a:p>
            <a:endParaRPr lang="en-US" altLang="zh-CN" sz="1050" dirty="0" smtClean="0">
              <a:solidFill>
                <a:srgbClr val="C00000"/>
              </a:solidFill>
              <a:latin typeface="Times New Roman" pitchFamily="18" charset="0"/>
              <a:ea typeface="仿宋_GB2312"/>
              <a:cs typeface="Times New Roman" pitchFamily="18" charset="0"/>
            </a:endParaRPr>
          </a:p>
          <a:p>
            <a:pPr algn="ctr"/>
            <a:r>
              <a:rPr lang="en-US" altLang="zh-CN" sz="2400" b="1" dirty="0" smtClean="0">
                <a:solidFill>
                  <a:srgbClr val="C00000"/>
                </a:solidFill>
              </a:rPr>
              <a:t>CEPC “R&amp;D”</a:t>
            </a:r>
          </a:p>
        </p:txBody>
      </p:sp>
      <p:sp>
        <p:nvSpPr>
          <p:cNvPr id="7" name="矩形 6"/>
          <p:cNvSpPr/>
          <p:nvPr/>
        </p:nvSpPr>
        <p:spPr>
          <a:xfrm>
            <a:off x="381000" y="990600"/>
            <a:ext cx="8763000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1" indent="-457200">
              <a:spcBef>
                <a:spcPts val="1200"/>
              </a:spcBef>
            </a:pPr>
            <a:r>
              <a:rPr lang="en-US" altLang="zh-CN" sz="2000" b="1" dirty="0" err="1" smtClean="0">
                <a:solidFill>
                  <a:srgbClr val="0070C0"/>
                </a:solidFill>
              </a:rPr>
              <a:t>preCDR</a:t>
            </a:r>
            <a:r>
              <a:rPr lang="en-US" altLang="zh-CN" sz="2000" b="1" dirty="0" smtClean="0">
                <a:solidFill>
                  <a:srgbClr val="0070C0"/>
                </a:solidFill>
              </a:rPr>
              <a:t> identified:  designs issues, site, key technologies and development plan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600200"/>
            <a:ext cx="4724400" cy="3764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85800" y="5257800"/>
            <a:ext cx="51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0000FF"/>
                </a:solidFill>
              </a:rPr>
              <a:t>……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1000" y="5638800"/>
            <a:ext cx="5089920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altLang="zh-CN" b="1" dirty="0" smtClean="0">
                <a:solidFill>
                  <a:srgbClr val="7030A0"/>
                </a:solidFill>
              </a:rPr>
              <a:t>to learn, develop and master the processing and</a:t>
            </a:r>
          </a:p>
          <a:p>
            <a:r>
              <a:rPr lang="en-US" altLang="zh-CN" b="1" dirty="0" smtClean="0">
                <a:solidFill>
                  <a:srgbClr val="7030A0"/>
                </a:solidFill>
              </a:rPr>
              <a:t>       production skills for making CEPC components; </a:t>
            </a:r>
          </a:p>
          <a:p>
            <a:pPr>
              <a:buFont typeface="Wingdings" pitchFamily="2" charset="2"/>
              <a:buChar char="ü"/>
            </a:pPr>
            <a:r>
              <a:rPr lang="en-US" altLang="zh-CN" b="1" dirty="0" smtClean="0">
                <a:solidFill>
                  <a:srgbClr val="7030A0"/>
                </a:solidFill>
              </a:rPr>
              <a:t>enhance quality and cost-reduction of elements</a:t>
            </a:r>
            <a:endParaRPr lang="zh-CN" altLang="en-US" b="1" dirty="0">
              <a:solidFill>
                <a:srgbClr val="7030A0"/>
              </a:solidFill>
            </a:endParaRPr>
          </a:p>
        </p:txBody>
      </p:sp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752600"/>
            <a:ext cx="4191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756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0"/>
            <a:ext cx="8839200" cy="6065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676400" y="5943600"/>
            <a:ext cx="5988242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altLang="zh-CN" sz="2000" b="1" dirty="0" smtClean="0">
                <a:solidFill>
                  <a:srgbClr val="7030A0"/>
                </a:solidFill>
              </a:rPr>
              <a:t>  benefit from the ILC development; </a:t>
            </a:r>
          </a:p>
          <a:p>
            <a:pPr>
              <a:buFont typeface="Wingdings" pitchFamily="2" charset="2"/>
              <a:buChar char="ü"/>
            </a:pPr>
            <a:r>
              <a:rPr lang="en-US" altLang="zh-CN" sz="2000" b="1" dirty="0" smtClean="0">
                <a:solidFill>
                  <a:srgbClr val="7030A0"/>
                </a:solidFill>
              </a:rPr>
              <a:t> “R&amp;D” will in turn contribute to the ILC construction</a:t>
            </a:r>
            <a:endParaRPr lang="zh-CN" altLang="en-US" sz="2000" b="1" dirty="0">
              <a:solidFill>
                <a:srgbClr val="7030A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81000" y="2438400"/>
            <a:ext cx="1905000" cy="3048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Rectangle 3"/>
          <p:cNvSpPr/>
          <p:nvPr/>
        </p:nvSpPr>
        <p:spPr>
          <a:xfrm>
            <a:off x="0" y="0"/>
            <a:ext cx="9144000" cy="900246"/>
          </a:xfrm>
          <a:prstGeom prst="rect">
            <a:avLst/>
          </a:prstGeom>
          <a:solidFill>
            <a:schemeClr val="bg2"/>
          </a:solidFill>
        </p:spPr>
        <p:txBody>
          <a:bodyPr wrap="square" lIns="457200" tIns="182880" bIns="182880">
            <a:spAutoFit/>
          </a:bodyPr>
          <a:lstStyle/>
          <a:p>
            <a:endParaRPr lang="en-US" altLang="zh-CN" sz="1050" dirty="0" smtClean="0">
              <a:solidFill>
                <a:srgbClr val="C00000"/>
              </a:solidFill>
              <a:latin typeface="Times New Roman" pitchFamily="18" charset="0"/>
              <a:ea typeface="仿宋_GB2312"/>
              <a:cs typeface="Times New Roman" pitchFamily="18" charset="0"/>
            </a:endParaRPr>
          </a:p>
          <a:p>
            <a:pPr algn="ctr"/>
            <a:r>
              <a:rPr lang="en-US" altLang="zh-CN" sz="2400" b="1" dirty="0" smtClean="0">
                <a:solidFill>
                  <a:srgbClr val="C00000"/>
                </a:solidFill>
              </a:rPr>
              <a:t>Main CEPC Ring SCRF Hardware Specification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November 6, 2017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47800" y="1219200"/>
            <a:ext cx="6948012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zh-CN" sz="3200" b="1" dirty="0" smtClean="0">
                <a:solidFill>
                  <a:srgbClr val="C00000"/>
                </a:solidFill>
                <a:sym typeface="Symbol"/>
              </a:rPr>
              <a:t>Overview</a:t>
            </a:r>
            <a:endParaRPr lang="en-US" altLang="zh-CN" sz="2800" b="1" dirty="0" smtClean="0">
              <a:solidFill>
                <a:srgbClr val="002060"/>
              </a:solidFill>
            </a:endParaRPr>
          </a:p>
          <a:p>
            <a:pPr marL="1371600" lvl="2" indent="-4572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sz="2800" b="1" dirty="0" smtClean="0">
                <a:solidFill>
                  <a:srgbClr val="000099"/>
                </a:solidFill>
              </a:rPr>
              <a:t>Progress and updates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altLang="zh-CN" sz="2800" b="1" dirty="0" smtClean="0">
                <a:solidFill>
                  <a:srgbClr val="000099"/>
                </a:solidFill>
              </a:rPr>
              <a:t>Plan and goals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altLang="zh-CN" sz="2800" b="1" dirty="0" smtClean="0">
                <a:solidFill>
                  <a:srgbClr val="000099"/>
                </a:solidFill>
              </a:rPr>
              <a:t>Issues</a:t>
            </a:r>
          </a:p>
          <a:p>
            <a:pPr marL="1371600" lvl="2" indent="-457200"/>
            <a:endParaRPr lang="en-US" sz="2800" b="1" dirty="0" smtClean="0">
              <a:solidFill>
                <a:srgbClr val="000099"/>
              </a:solidFill>
            </a:endParaRPr>
          </a:p>
          <a:p>
            <a:r>
              <a:rPr lang="en-US" altLang="zh-CN" sz="3200" b="1" dirty="0" smtClean="0">
                <a:solidFill>
                  <a:srgbClr val="C00000"/>
                </a:solidFill>
                <a:sym typeface="Symbol"/>
              </a:rPr>
              <a:t>Objectives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altLang="zh-CN" sz="2800" b="1" dirty="0" smtClean="0">
                <a:solidFill>
                  <a:srgbClr val="000099"/>
                </a:solidFill>
              </a:rPr>
              <a:t>This meeting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altLang="zh-CN" sz="2800" b="1" dirty="0" smtClean="0">
                <a:solidFill>
                  <a:srgbClr val="000099"/>
                </a:solidFill>
              </a:rPr>
              <a:t>Near future</a:t>
            </a:r>
          </a:p>
          <a:p>
            <a:endParaRPr lang="en-US" altLang="zh-CN" dirty="0" smtClean="0">
              <a:solidFill>
                <a:srgbClr val="C00000"/>
              </a:solidFill>
            </a:endParaRPr>
          </a:p>
          <a:p>
            <a:r>
              <a:rPr lang="en-US" altLang="zh-CN" sz="3200" b="1" dirty="0" smtClean="0">
                <a:solidFill>
                  <a:srgbClr val="C00000"/>
                </a:solidFill>
              </a:rPr>
              <a:t>Summary</a:t>
            </a:r>
            <a:endParaRPr lang="en-US" altLang="zh-CN" sz="3200" b="1" dirty="0">
              <a:solidFill>
                <a:srgbClr val="000099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400" y="533400"/>
            <a:ext cx="15055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Outline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05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>
            <a:extLst>
              <a:ext uri="{FF2B5EF4-FFF2-40B4-BE49-F238E27FC236}">
                <a16:creationId xmlns="" xmlns:a16="http://schemas.microsoft.com/office/drawing/2014/main" id="{4489A50E-2D50-458E-A145-5A36FDA1F6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451" y="685800"/>
            <a:ext cx="8575823" cy="1864343"/>
          </a:xfrm>
        </p:spPr>
        <p:txBody>
          <a:bodyPr>
            <a:normAutofit/>
          </a:bodyPr>
          <a:lstStyle/>
          <a:p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Post N-doping 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CN" sz="2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increased obviously at low field for both </a:t>
            </a:r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cavities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650S1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Q</a:t>
            </a:r>
            <a:r>
              <a:rPr lang="en-US" altLang="zh-CN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=7e10@Eacc=10MV/m. But Q</a:t>
            </a:r>
            <a:r>
              <a:rPr lang="en-US" altLang="zh-CN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decreased quickly at high field (&gt;10 MV/m).</a:t>
            </a:r>
          </a:p>
          <a:p>
            <a:pPr lvl="1"/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650S2: Quench at Q</a:t>
            </a:r>
            <a:r>
              <a:rPr lang="en-US" altLang="zh-CN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=6.9e10@Eacc=8.8MV/m.</a:t>
            </a:r>
          </a:p>
          <a:p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Next, increase Q</a:t>
            </a:r>
            <a:r>
              <a:rPr lang="en-US" altLang="zh-CN" sz="2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high field by improving N-doping technology.</a:t>
            </a:r>
          </a:p>
          <a:p>
            <a:endParaRPr lang="en-US" altLang="zh-CN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8B1FC1BE-936E-4728-AA8C-6F236410E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057401"/>
            <a:ext cx="5095017" cy="4169092"/>
          </a:xfrm>
          <a:prstGeom prst="rect">
            <a:avLst/>
          </a:prstGeom>
        </p:spPr>
      </p:pic>
      <p:sp>
        <p:nvSpPr>
          <p:cNvPr id="7" name="文本框 8">
            <a:extLst>
              <a:ext uri="{FF2B5EF4-FFF2-40B4-BE49-F238E27FC236}">
                <a16:creationId xmlns="" xmlns:a16="http://schemas.microsoft.com/office/drawing/2014/main" id="{0325D50D-97A6-4148-B8EB-3D14C866D2D6}"/>
              </a:ext>
            </a:extLst>
          </p:cNvPr>
          <p:cNvSpPr txBox="1"/>
          <p:nvPr/>
        </p:nvSpPr>
        <p:spPr>
          <a:xfrm>
            <a:off x="833121" y="168216"/>
            <a:ext cx="779761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/>
            <a:r>
              <a:rPr lang="en-US" altLang="zh-CN" sz="2000" b="1" dirty="0" smtClean="0">
                <a:solidFill>
                  <a:srgbClr val="C00000"/>
                </a:solidFill>
              </a:rPr>
              <a:t>N-doping - vertical </a:t>
            </a:r>
            <a:r>
              <a:rPr lang="en-US" altLang="zh-CN" sz="2000" b="1" dirty="0">
                <a:solidFill>
                  <a:srgbClr val="C00000"/>
                </a:solidFill>
              </a:rPr>
              <a:t>test 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of </a:t>
            </a:r>
            <a:r>
              <a:rPr lang="en-US" altLang="zh-CN" sz="2000" b="1" dirty="0">
                <a:solidFill>
                  <a:srgbClr val="C00000"/>
                </a:solidFill>
              </a:rPr>
              <a:t>CEPC 650MHz single-cell cavities at IHEP</a:t>
            </a:r>
            <a:endParaRPr lang="zh-CN" altLang="en-US" sz="2000" b="1" dirty="0">
              <a:solidFill>
                <a:srgbClr val="C00000"/>
              </a:solidFill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03C53961-E480-47FE-A79D-53721C22F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13866" y="2748064"/>
            <a:ext cx="1226744" cy="2584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图片 8" descr="D:\CEPC\650MHz单cell超导腔\20170503垂直测试\3#腔\IMG_20170323_110748.jpg">
            <a:extLst>
              <a:ext uri="{FF2B5EF4-FFF2-40B4-BE49-F238E27FC236}">
                <a16:creationId xmlns="" xmlns:a16="http://schemas.microsoft.com/office/drawing/2014/main" id="{DA6CAAFA-0E34-4561-B4A8-644B176114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49" b="1449"/>
          <a:stretch/>
        </p:blipFill>
        <p:spPr bwMode="auto">
          <a:xfrm>
            <a:off x="6059855" y="2743200"/>
            <a:ext cx="1446620" cy="25847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文本框 8">
            <a:extLst>
              <a:ext uri="{FF2B5EF4-FFF2-40B4-BE49-F238E27FC236}">
                <a16:creationId xmlns="" xmlns:a16="http://schemas.microsoft.com/office/drawing/2014/main" id="{B339FF3F-4FA0-480C-8ED0-E84F02F8DAE7}"/>
              </a:ext>
            </a:extLst>
          </p:cNvPr>
          <p:cNvSpPr txBox="1"/>
          <p:nvPr/>
        </p:nvSpPr>
        <p:spPr>
          <a:xfrm>
            <a:off x="6301155" y="5626328"/>
            <a:ext cx="234578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/>
            <a:r>
              <a:rPr lang="en-US" altLang="zh-CN" b="1" dirty="0">
                <a:solidFill>
                  <a:srgbClr val="C00000"/>
                </a:solidFill>
              </a:rPr>
              <a:t>CEPC 650MHz single-cell cavity for vertical test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09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November 6, 2017</a:t>
            </a:r>
            <a:endParaRPr lang="en-US" dirty="0"/>
          </a:p>
        </p:txBody>
      </p:sp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28600"/>
            <a:ext cx="7884478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800219"/>
          </a:xfrm>
          <a:prstGeom prst="rect">
            <a:avLst/>
          </a:prstGeom>
          <a:solidFill>
            <a:schemeClr val="bg2"/>
          </a:solidFill>
        </p:spPr>
        <p:txBody>
          <a:bodyPr wrap="square" lIns="457200" tIns="182880" bIns="18288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C00000"/>
                </a:solidFill>
              </a:rPr>
              <a:t>A New SRF Facility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8200" y="4724400"/>
            <a:ext cx="39527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CN" b="1" dirty="0" smtClean="0">
                <a:solidFill>
                  <a:srgbClr val="0070C0"/>
                </a:solidFill>
              </a:rPr>
              <a:t>500M RMB funded by city of Beijing</a:t>
            </a:r>
          </a:p>
          <a:p>
            <a:pPr>
              <a:buFont typeface="Arial" pitchFamily="34" charset="0"/>
              <a:buChar char="•"/>
            </a:pPr>
            <a:r>
              <a:rPr lang="en-US" altLang="zh-CN" b="1" dirty="0" smtClean="0">
                <a:solidFill>
                  <a:srgbClr val="0070C0"/>
                </a:solidFill>
              </a:rPr>
              <a:t>Construction: May 2017 – June 2020</a:t>
            </a:r>
          </a:p>
          <a:p>
            <a:pPr>
              <a:buFont typeface="Arial" pitchFamily="34" charset="0"/>
              <a:buChar char="•"/>
            </a:pPr>
            <a:r>
              <a:rPr lang="en-US" altLang="zh-CN" b="1" dirty="0" smtClean="0">
                <a:solidFill>
                  <a:srgbClr val="0070C0"/>
                </a:solidFill>
              </a:rPr>
              <a:t>Include RF system &amp; cryogenic systems</a:t>
            </a:r>
          </a:p>
          <a:p>
            <a:r>
              <a:rPr lang="en-US" altLang="zh-CN" b="1" dirty="0" smtClean="0">
                <a:solidFill>
                  <a:srgbClr val="0070C0"/>
                </a:solidFill>
              </a:rPr>
              <a:t>  magnet technology, beam test, etc.</a:t>
            </a:r>
            <a:endParaRPr lang="zh-CN" altLang="en-US" b="1" dirty="0">
              <a:solidFill>
                <a:srgbClr val="0070C0"/>
              </a:solidFill>
            </a:endParaRPr>
          </a:p>
        </p:txBody>
      </p:sp>
      <p:pic>
        <p:nvPicPr>
          <p:cNvPr id="1454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4572000"/>
            <a:ext cx="3730625" cy="1592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November 6, 2017</a:t>
            </a:r>
            <a:endParaRPr lang="en-US" dirty="0"/>
          </a:p>
        </p:txBody>
      </p:sp>
      <p:pic>
        <p:nvPicPr>
          <p:cNvPr id="1443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04800"/>
            <a:ext cx="81534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/>
          <p:nvPr/>
        </p:nvSpPr>
        <p:spPr>
          <a:xfrm>
            <a:off x="0" y="0"/>
            <a:ext cx="9144000" cy="800219"/>
          </a:xfrm>
          <a:prstGeom prst="rect">
            <a:avLst/>
          </a:prstGeom>
          <a:solidFill>
            <a:schemeClr val="bg2"/>
          </a:solidFill>
        </p:spPr>
        <p:txBody>
          <a:bodyPr wrap="square" lIns="457200" tIns="182880" bIns="18288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C00000"/>
                </a:solidFill>
              </a:rPr>
              <a:t>CEPC SRF R&amp;D and Test at the PAPS Facility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November 6, 2017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00219"/>
          </a:xfrm>
          <a:prstGeom prst="rect">
            <a:avLst/>
          </a:prstGeom>
          <a:solidFill>
            <a:schemeClr val="bg2"/>
          </a:solidFill>
        </p:spPr>
        <p:txBody>
          <a:bodyPr wrap="square" lIns="457200" tIns="182880" bIns="182880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C00000"/>
                </a:solidFill>
              </a:rPr>
              <a:t>Cryomodule</a:t>
            </a:r>
            <a:r>
              <a:rPr lang="en-US" altLang="zh-CN" sz="2800" b="1" dirty="0" smtClean="0">
                <a:solidFill>
                  <a:srgbClr val="C00000"/>
                </a:solidFill>
              </a:rPr>
              <a:t>  R&amp;D and Test at the PAPS Facility</a:t>
            </a:r>
          </a:p>
        </p:txBody>
      </p:sp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14400"/>
            <a:ext cx="7848600" cy="546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November 6, 2017</a:t>
            </a:r>
            <a:endParaRPr lang="en-US" dirty="0"/>
          </a:p>
        </p:txBody>
      </p:sp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762000"/>
            <a:ext cx="401543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3962400"/>
            <a:ext cx="3962400" cy="2452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左大括号 4"/>
          <p:cNvSpPr/>
          <p:nvPr/>
        </p:nvSpPr>
        <p:spPr>
          <a:xfrm>
            <a:off x="4572000" y="1905000"/>
            <a:ext cx="609600" cy="2971800"/>
          </a:xfrm>
          <a:prstGeom prst="leftBrace">
            <a:avLst/>
          </a:prstGeom>
          <a:ln w="38100">
            <a:solidFill>
              <a:srgbClr val="2E92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74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905000"/>
            <a:ext cx="4454525" cy="3298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/>
          <p:nvPr/>
        </p:nvSpPr>
        <p:spPr>
          <a:xfrm>
            <a:off x="0" y="0"/>
            <a:ext cx="9144000" cy="800219"/>
          </a:xfrm>
          <a:prstGeom prst="rect">
            <a:avLst/>
          </a:prstGeom>
          <a:solidFill>
            <a:schemeClr val="bg2"/>
          </a:solidFill>
        </p:spPr>
        <p:txBody>
          <a:bodyPr wrap="square" lIns="457200" tIns="182880" bIns="182880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C00000"/>
                </a:solidFill>
              </a:rPr>
              <a:t>Cryomodule</a:t>
            </a:r>
            <a:r>
              <a:rPr lang="en-US" altLang="zh-CN" sz="2800" b="1" dirty="0" smtClean="0">
                <a:solidFill>
                  <a:srgbClr val="C00000"/>
                </a:solidFill>
              </a:rPr>
              <a:t>  Development and Production for SCLF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" y="5334000"/>
            <a:ext cx="5033173" cy="10618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7030A0"/>
                </a:solidFill>
              </a:rPr>
              <a:t>IHEP will provide one test </a:t>
            </a:r>
            <a:r>
              <a:rPr lang="en-US" altLang="zh-CN" b="1" dirty="0" err="1" smtClean="0">
                <a:solidFill>
                  <a:srgbClr val="7030A0"/>
                </a:solidFill>
              </a:rPr>
              <a:t>cryomodule</a:t>
            </a:r>
            <a:r>
              <a:rPr lang="en-US" altLang="zh-CN" b="1" dirty="0" smtClean="0">
                <a:solidFill>
                  <a:srgbClr val="7030A0"/>
                </a:solidFill>
              </a:rPr>
              <a:t> (8-cavities), </a:t>
            </a:r>
          </a:p>
          <a:p>
            <a:r>
              <a:rPr lang="en-US" altLang="zh-CN" b="1" dirty="0" smtClean="0">
                <a:solidFill>
                  <a:srgbClr val="7030A0"/>
                </a:solidFill>
              </a:rPr>
              <a:t>and 100 9-cell cavities for SCLF </a:t>
            </a:r>
          </a:p>
          <a:p>
            <a:pPr>
              <a:lnSpc>
                <a:spcPct val="150000"/>
              </a:lnSpc>
            </a:pPr>
            <a:r>
              <a:rPr lang="en-US" altLang="zh-CN" b="1" dirty="0" smtClean="0">
                <a:solidFill>
                  <a:srgbClr val="FF0000"/>
                </a:solidFill>
              </a:rPr>
              <a:t> excellent exercise for CEPC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28600" y="5029200"/>
            <a:ext cx="4419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4315" y="44325"/>
            <a:ext cx="8215370" cy="706090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b="1" dirty="0">
                <a:solidFill>
                  <a:srgbClr val="0000FF"/>
                </a:solidFill>
                <a:ea typeface="+mn-ea"/>
                <a:cs typeface="+mn-cs"/>
              </a:rPr>
              <a:t>SPPC Design </a:t>
            </a:r>
            <a:r>
              <a:rPr lang="en-US" altLang="zh-CN" sz="3200" b="1" dirty="0" smtClean="0">
                <a:solidFill>
                  <a:srgbClr val="0000FF"/>
                </a:solidFill>
                <a:ea typeface="+mn-ea"/>
                <a:cs typeface="+mn-cs"/>
              </a:rPr>
              <a:t>Scope </a:t>
            </a:r>
            <a:r>
              <a:rPr lang="en-US" altLang="zh-CN" sz="2700" b="1" dirty="0" smtClean="0">
                <a:solidFill>
                  <a:srgbClr val="0000FF"/>
                </a:solidFill>
                <a:ea typeface="+mn-ea"/>
                <a:cs typeface="+mn-cs"/>
              </a:rPr>
              <a:t>(201701 version)</a:t>
            </a:r>
            <a:endParaRPr lang="zh-CN" altLang="en-US" sz="2700" b="1" dirty="0">
              <a:solidFill>
                <a:srgbClr val="0000FF"/>
              </a:solidFill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EBD07-150D-4699-82E9-2F14A6A9C917}" type="slidenum">
              <a:rPr lang="zh-CN" altLang="en-US" smtClean="0"/>
              <a:pPr/>
              <a:t>25</a:t>
            </a:fld>
            <a:endParaRPr lang="zh-CN" altLang="en-US"/>
          </a:p>
        </p:txBody>
      </p:sp>
      <p:sp>
        <p:nvSpPr>
          <p:cNvPr id="5" name="内容占位符 2"/>
          <p:cNvSpPr>
            <a:spLocks noGrp="1"/>
          </p:cNvSpPr>
          <p:nvPr>
            <p:ph idx="1"/>
          </p:nvPr>
        </p:nvSpPr>
        <p:spPr>
          <a:xfrm>
            <a:off x="357917" y="856310"/>
            <a:ext cx="8428165" cy="5839766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 altLang="zh-CN" b="1" dirty="0">
                <a:solidFill>
                  <a:srgbClr val="0000CC"/>
                </a:solidFill>
              </a:rPr>
              <a:t>Baseline design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altLang="zh-CN" sz="2200" dirty="0">
                <a:solidFill>
                  <a:srgbClr val="0070C0"/>
                </a:solidFill>
              </a:rPr>
              <a:t>Tunnel circumference: </a:t>
            </a:r>
            <a:r>
              <a:rPr lang="en-US" altLang="zh-CN" sz="2200" dirty="0">
                <a:solidFill>
                  <a:srgbClr val="7030A0"/>
                </a:solidFill>
              </a:rPr>
              <a:t>100 km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altLang="zh-CN" sz="2200" dirty="0">
                <a:solidFill>
                  <a:srgbClr val="0070C0"/>
                </a:solidFill>
              </a:rPr>
              <a:t>Dipole magnet field: </a:t>
            </a:r>
            <a:r>
              <a:rPr lang="en-US" altLang="zh-CN" sz="2200" dirty="0">
                <a:solidFill>
                  <a:srgbClr val="7030A0"/>
                </a:solidFill>
              </a:rPr>
              <a:t>12 T, </a:t>
            </a:r>
            <a:r>
              <a:rPr lang="en-US" altLang="zh-CN" sz="2200" dirty="0" smtClean="0">
                <a:solidFill>
                  <a:srgbClr val="7030A0"/>
                </a:solidFill>
              </a:rPr>
              <a:t>iron-based </a:t>
            </a:r>
            <a:r>
              <a:rPr lang="en-US" altLang="zh-CN" sz="2200" dirty="0">
                <a:solidFill>
                  <a:srgbClr val="7030A0"/>
                </a:solidFill>
              </a:rPr>
              <a:t>HTS </a:t>
            </a:r>
            <a:r>
              <a:rPr lang="en-US" altLang="zh-CN" sz="2200" dirty="0" smtClean="0">
                <a:solidFill>
                  <a:srgbClr val="7030A0"/>
                </a:solidFill>
              </a:rPr>
              <a:t>technology (IBS)</a:t>
            </a:r>
            <a:endParaRPr lang="en-US" altLang="zh-CN" sz="2200" dirty="0">
              <a:solidFill>
                <a:srgbClr val="7030A0"/>
              </a:solidFill>
            </a:endParaRP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altLang="zh-CN" sz="2200" dirty="0">
                <a:solidFill>
                  <a:srgbClr val="0070C0"/>
                </a:solidFill>
              </a:rPr>
              <a:t>Center of Mass energy: </a:t>
            </a:r>
            <a:r>
              <a:rPr lang="en-US" altLang="zh-CN" sz="2200" dirty="0">
                <a:solidFill>
                  <a:srgbClr val="7030A0"/>
                </a:solidFill>
              </a:rPr>
              <a:t>&gt;70 TeV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altLang="zh-CN" sz="2200" dirty="0">
                <a:solidFill>
                  <a:srgbClr val="0070C0"/>
                </a:solidFill>
              </a:rPr>
              <a:t>Injector chain: 2.1 TeV</a:t>
            </a:r>
          </a:p>
          <a:p>
            <a:pPr>
              <a:lnSpc>
                <a:spcPct val="110000"/>
              </a:lnSpc>
            </a:pPr>
            <a:r>
              <a:rPr lang="en-US" altLang="zh-CN" b="1" dirty="0">
                <a:solidFill>
                  <a:srgbClr val="0000CC"/>
                </a:solidFill>
              </a:rPr>
              <a:t>Upgrading phase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altLang="zh-CN" sz="2200" dirty="0">
                <a:solidFill>
                  <a:srgbClr val="0070C0"/>
                </a:solidFill>
              </a:rPr>
              <a:t>Dipole magnet field: </a:t>
            </a:r>
            <a:r>
              <a:rPr lang="en-US" altLang="zh-CN" sz="2200" dirty="0">
                <a:solidFill>
                  <a:srgbClr val="7030A0"/>
                </a:solidFill>
              </a:rPr>
              <a:t>20 -24T, </a:t>
            </a:r>
            <a:r>
              <a:rPr lang="en-US" altLang="zh-CN" sz="2200" dirty="0" smtClean="0">
                <a:solidFill>
                  <a:srgbClr val="7030A0"/>
                </a:solidFill>
              </a:rPr>
              <a:t>IBS </a:t>
            </a:r>
            <a:r>
              <a:rPr lang="en-US" altLang="zh-CN" sz="2200" dirty="0">
                <a:solidFill>
                  <a:srgbClr val="7030A0"/>
                </a:solidFill>
              </a:rPr>
              <a:t>technology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altLang="zh-CN" sz="2200" dirty="0">
                <a:solidFill>
                  <a:srgbClr val="0070C0"/>
                </a:solidFill>
              </a:rPr>
              <a:t>Center of Mass energy: </a:t>
            </a:r>
            <a:r>
              <a:rPr lang="en-US" altLang="zh-CN" sz="2200" dirty="0">
                <a:solidFill>
                  <a:srgbClr val="7030A0"/>
                </a:solidFill>
              </a:rPr>
              <a:t>&gt;125 TeV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altLang="zh-CN" sz="2200" dirty="0">
                <a:solidFill>
                  <a:srgbClr val="0070C0"/>
                </a:solidFill>
              </a:rPr>
              <a:t>Injector chain: 4.2 TeV (adding a high-energy booster ring in the main tunnel in the place of the electron ring and booster)</a:t>
            </a:r>
          </a:p>
          <a:p>
            <a:pPr>
              <a:lnSpc>
                <a:spcPct val="110000"/>
              </a:lnSpc>
            </a:pPr>
            <a:r>
              <a:rPr lang="en-US" altLang="zh-CN" b="1" dirty="0">
                <a:solidFill>
                  <a:srgbClr val="0000CC"/>
                </a:solidFill>
              </a:rPr>
              <a:t>Development of high-field superconducting magnet technology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altLang="zh-CN" sz="2200" dirty="0">
                <a:solidFill>
                  <a:srgbClr val="0070C0"/>
                </a:solidFill>
              </a:rPr>
              <a:t>Starting to develop required HTS magnet technology before applicable </a:t>
            </a:r>
            <a:r>
              <a:rPr lang="en-US" altLang="zh-CN" sz="2200" dirty="0" smtClean="0">
                <a:solidFill>
                  <a:srgbClr val="0070C0"/>
                </a:solidFill>
              </a:rPr>
              <a:t>iron-based </a:t>
            </a:r>
            <a:r>
              <a:rPr lang="en-US" altLang="zh-CN" sz="2200" dirty="0">
                <a:solidFill>
                  <a:srgbClr val="0070C0"/>
                </a:solidFill>
              </a:rPr>
              <a:t>wire is </a:t>
            </a:r>
            <a:r>
              <a:rPr lang="en-US" altLang="zh-CN" sz="2200" dirty="0" smtClean="0">
                <a:solidFill>
                  <a:srgbClr val="0070C0"/>
                </a:solidFill>
              </a:rPr>
              <a:t>available</a:t>
            </a:r>
            <a:endParaRPr lang="en-US" altLang="zh-CN" sz="2200" dirty="0">
              <a:solidFill>
                <a:srgbClr val="0070C0"/>
              </a:solidFill>
            </a:endParaRP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altLang="zh-CN" sz="2200" dirty="0" err="1" smtClean="0">
                <a:solidFill>
                  <a:srgbClr val="7030A0"/>
                </a:solidFill>
              </a:rPr>
              <a:t>ReBCO</a:t>
            </a:r>
            <a:r>
              <a:rPr lang="en-US" altLang="zh-CN" sz="2200" dirty="0" smtClean="0">
                <a:solidFill>
                  <a:srgbClr val="7030A0"/>
                </a:solidFill>
              </a:rPr>
              <a:t> </a:t>
            </a:r>
            <a:r>
              <a:rPr lang="en-US" altLang="zh-CN" sz="2200" dirty="0">
                <a:solidFill>
                  <a:srgbClr val="7030A0"/>
                </a:solidFill>
              </a:rPr>
              <a:t>&amp;</a:t>
            </a:r>
            <a:r>
              <a:rPr lang="en-US" altLang="zh-CN" sz="2200" dirty="0" smtClean="0">
                <a:solidFill>
                  <a:srgbClr val="7030A0"/>
                </a:solidFill>
              </a:rPr>
              <a:t> Bi-2212 </a:t>
            </a:r>
            <a:r>
              <a:rPr lang="en-US" altLang="zh-CN" sz="2200" dirty="0">
                <a:solidFill>
                  <a:srgbClr val="7030A0"/>
                </a:solidFill>
              </a:rPr>
              <a:t>and LTS </a:t>
            </a:r>
            <a:r>
              <a:rPr lang="en-US" altLang="zh-CN" sz="2200" dirty="0" smtClean="0">
                <a:solidFill>
                  <a:srgbClr val="7030A0"/>
                </a:solidFill>
              </a:rPr>
              <a:t>wires </a:t>
            </a:r>
            <a:r>
              <a:rPr lang="en-US" altLang="zh-CN" sz="2200" dirty="0">
                <a:solidFill>
                  <a:srgbClr val="0070C0"/>
                </a:solidFill>
              </a:rPr>
              <a:t>be used for </a:t>
            </a:r>
            <a:r>
              <a:rPr lang="en-US" altLang="zh-CN" sz="2200" dirty="0" smtClean="0">
                <a:solidFill>
                  <a:srgbClr val="7030A0"/>
                </a:solidFill>
              </a:rPr>
              <a:t>model magnet studies </a:t>
            </a:r>
            <a:r>
              <a:rPr lang="en-US" altLang="zh-CN" sz="2200" dirty="0" smtClean="0">
                <a:solidFill>
                  <a:srgbClr val="0070C0"/>
                </a:solidFill>
              </a:rPr>
              <a:t>and </a:t>
            </a:r>
            <a:r>
              <a:rPr lang="en-US" altLang="zh-CN" sz="2200" dirty="0" smtClean="0">
                <a:solidFill>
                  <a:srgbClr val="7030A0"/>
                </a:solidFill>
              </a:rPr>
              <a:t>as an option for SPPC</a:t>
            </a:r>
            <a:r>
              <a:rPr lang="en-US" altLang="zh-CN" sz="2200" dirty="0" smtClean="0">
                <a:solidFill>
                  <a:srgbClr val="0070C0"/>
                </a:solidFill>
              </a:rPr>
              <a:t>: stress </a:t>
            </a:r>
            <a:r>
              <a:rPr lang="en-US" altLang="zh-CN" sz="2200" dirty="0">
                <a:solidFill>
                  <a:srgbClr val="0070C0"/>
                </a:solidFill>
              </a:rPr>
              <a:t>management, quench protection, field quality control and fabrication methods</a:t>
            </a:r>
          </a:p>
        </p:txBody>
      </p:sp>
      <p:cxnSp>
        <p:nvCxnSpPr>
          <p:cNvPr id="6" name="直接连接符 5"/>
          <p:cNvCxnSpPr/>
          <p:nvPr/>
        </p:nvCxnSpPr>
        <p:spPr>
          <a:xfrm>
            <a:off x="464315" y="763115"/>
            <a:ext cx="8215370" cy="1588"/>
          </a:xfrm>
          <a:prstGeom prst="line">
            <a:avLst/>
          </a:prstGeom>
          <a:ln w="19050" cmpd="sng">
            <a:solidFill>
              <a:srgbClr val="AB45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/>
          <p:cNvSpPr/>
          <p:nvPr/>
        </p:nvSpPr>
        <p:spPr>
          <a:xfrm>
            <a:off x="5084277" y="856310"/>
            <a:ext cx="3595408" cy="7386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2400" b="1" i="1" dirty="0" smtClean="0">
                <a:solidFill>
                  <a:srgbClr val="FF0000"/>
                </a:solidFill>
              </a:rPr>
              <a:t>Top priority: reducing cost!</a:t>
            </a:r>
          </a:p>
          <a:p>
            <a:r>
              <a:rPr lang="en-US" altLang="zh-CN" b="1" i="1" dirty="0" smtClean="0">
                <a:solidFill>
                  <a:srgbClr val="FF0000"/>
                </a:solidFill>
              </a:rPr>
              <a:t>Instead of increasing field</a:t>
            </a:r>
            <a:endParaRPr lang="zh-CN" altLang="en-US" b="1" i="1" dirty="0">
              <a:solidFill>
                <a:srgbClr val="FF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5334000" y="6324600"/>
            <a:ext cx="2895600" cy="365125"/>
          </a:xfrm>
        </p:spPr>
        <p:txBody>
          <a:bodyPr/>
          <a:lstStyle/>
          <a:p>
            <a:r>
              <a:rPr lang="en-US" altLang="zh-CN" smtClean="0">
                <a:solidFill>
                  <a:srgbClr val="00B0F0"/>
                </a:solidFill>
              </a:rPr>
              <a:t>November 6, 2017</a:t>
            </a:r>
            <a:endParaRPr lang="zh-CN" altLang="en-US" dirty="0">
              <a:solidFill>
                <a:srgbClr val="00B0F0"/>
              </a:solidFill>
            </a:endParaRPr>
          </a:p>
        </p:txBody>
      </p:sp>
      <p:sp>
        <p:nvSpPr>
          <p:cNvPr id="9" name="Rectangle 3"/>
          <p:cNvSpPr/>
          <p:nvPr/>
        </p:nvSpPr>
        <p:spPr>
          <a:xfrm>
            <a:off x="0" y="0"/>
            <a:ext cx="9144000" cy="900246"/>
          </a:xfrm>
          <a:prstGeom prst="rect">
            <a:avLst/>
          </a:prstGeom>
          <a:solidFill>
            <a:schemeClr val="bg2"/>
          </a:solidFill>
        </p:spPr>
        <p:txBody>
          <a:bodyPr wrap="square" lIns="457200" tIns="182880" bIns="182880">
            <a:spAutoFit/>
          </a:bodyPr>
          <a:lstStyle/>
          <a:p>
            <a:endParaRPr lang="en-US" altLang="zh-CN" sz="1050" dirty="0" smtClean="0">
              <a:solidFill>
                <a:srgbClr val="C00000"/>
              </a:solidFill>
              <a:latin typeface="Times New Roman" pitchFamily="18" charset="0"/>
              <a:ea typeface="仿宋_GB2312"/>
              <a:cs typeface="Times New Roman" pitchFamily="18" charset="0"/>
            </a:endParaRPr>
          </a:p>
          <a:p>
            <a:pPr algn="ctr"/>
            <a:r>
              <a:rPr lang="en-US" altLang="zh-CN" sz="2400" b="1" dirty="0" smtClean="0">
                <a:solidFill>
                  <a:srgbClr val="C00000"/>
                </a:solidFill>
              </a:rPr>
              <a:t>SppC Design Scope (201701 version)</a:t>
            </a:r>
          </a:p>
        </p:txBody>
      </p:sp>
    </p:spTree>
    <p:extLst>
      <p:ext uri="{BB962C8B-B14F-4D97-AF65-F5344CB8AC3E}">
        <p14:creationId xmlns:p14="http://schemas.microsoft.com/office/powerpoint/2010/main" val="112713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3"/>
          <p:cNvSpPr>
            <a:spLocks noGrp="1"/>
          </p:cNvSpPr>
          <p:nvPr>
            <p:ph idx="1"/>
          </p:nvPr>
        </p:nvSpPr>
        <p:spPr>
          <a:xfrm>
            <a:off x="228600" y="533400"/>
            <a:ext cx="87326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altLang="zh-CN" sz="1800" b="1" dirty="0" smtClean="0">
                <a:solidFill>
                  <a:srgbClr val="7030A0"/>
                </a:solidFill>
                <a:ea typeface="黑体" panose="02010609060101010101" pitchFamily="49" charset="-122"/>
              </a:rPr>
              <a:t>“</a:t>
            </a:r>
            <a:r>
              <a:rPr lang="en-US" altLang="zh-CN" sz="1800" b="1" dirty="0">
                <a:solidFill>
                  <a:srgbClr val="C00000"/>
                </a:solidFill>
                <a:ea typeface="黑体" panose="02010609060101010101" pitchFamily="49" charset="-122"/>
              </a:rPr>
              <a:t>Applied </a:t>
            </a:r>
            <a:r>
              <a:rPr lang="en-US" altLang="zh-CN" sz="1800" b="1" dirty="0" smtClean="0">
                <a:solidFill>
                  <a:srgbClr val="C00000"/>
                </a:solidFill>
                <a:ea typeface="黑体" panose="02010609060101010101" pitchFamily="49" charset="-122"/>
              </a:rPr>
              <a:t>High Temperature Superconductor Collaboration (AHTSC)</a:t>
            </a:r>
            <a:r>
              <a:rPr lang="en-US" altLang="zh-CN" sz="1800" b="1" dirty="0" smtClean="0">
                <a:solidFill>
                  <a:srgbClr val="7030A0"/>
                </a:solidFill>
                <a:ea typeface="黑体" panose="02010609060101010101" pitchFamily="49" charset="-122"/>
              </a:rPr>
              <a:t>” was formed in Oct. 2016.  with &gt;13 related institutes &amp; companies and 50 scientists &amp; engineers to  advance HTS </a:t>
            </a:r>
            <a:r>
              <a:rPr lang="en-US" altLang="zh-CN" sz="1800" b="1" dirty="0">
                <a:solidFill>
                  <a:srgbClr val="7030A0"/>
                </a:solidFill>
                <a:ea typeface="黑体" panose="02010609060101010101" pitchFamily="49" charset="-122"/>
              </a:rPr>
              <a:t>R&amp;D and </a:t>
            </a:r>
            <a:r>
              <a:rPr lang="en-US" altLang="zh-CN" sz="1800" b="1" dirty="0" smtClean="0">
                <a:solidFill>
                  <a:srgbClr val="7030A0"/>
                </a:solidFill>
                <a:ea typeface="黑体" panose="02010609060101010101" pitchFamily="49" charset="-122"/>
              </a:rPr>
              <a:t>Industrialization.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6806" y="4518535"/>
            <a:ext cx="4862557" cy="2225704"/>
          </a:xfrm>
          <a:prstGeom prst="rect">
            <a:avLst/>
          </a:prstGeom>
        </p:spPr>
      </p:pic>
      <p:graphicFrame>
        <p:nvGraphicFramePr>
          <p:cNvPr id="13" name="表格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553804"/>
              </p:ext>
            </p:extLst>
          </p:nvPr>
        </p:nvGraphicFramePr>
        <p:xfrm>
          <a:off x="6904999" y="4518540"/>
          <a:ext cx="2170841" cy="22193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269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4815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21934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顾问委员会 </a:t>
                      </a:r>
                      <a:r>
                        <a:rPr lang="en-US" altLang="zh-CN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(</a:t>
                      </a:r>
                      <a:r>
                        <a:rPr lang="zh-CN" altLang="en-US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姓氏</a:t>
                      </a:r>
                      <a:r>
                        <a:rPr lang="zh-CN" alt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拼音</a:t>
                      </a:r>
                      <a:r>
                        <a:rPr lang="zh-CN" altLang="en-US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排序</a:t>
                      </a:r>
                      <a:r>
                        <a:rPr lang="en-US" altLang="zh-CN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)</a:t>
                      </a:r>
                      <a:endParaRPr lang="zh-CN" altLang="en-US" sz="1200" u="none" strike="noStrike" kern="1200" dirty="0">
                        <a:solidFill>
                          <a:schemeClr val="dk1"/>
                        </a:solidFill>
                        <a:effectLst/>
                        <a:latin typeface="Adobe 黑体 Std R" pitchFamily="34" charset="-122"/>
                        <a:ea typeface="Adobe 黑体 Std R" pitchFamily="34" charset="-122"/>
                        <a:cs typeface="+mn-cs"/>
                      </a:endParaRPr>
                    </a:p>
                  </a:txBody>
                  <a:tcPr marL="7144" marR="7144" marT="9525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21934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甘子钊</a:t>
                      </a: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北京大学</a:t>
                      </a: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21934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李言荣</a:t>
                      </a: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电子科技大学</a:t>
                      </a: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21934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林良真</a:t>
                      </a: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中科院电工研究所</a:t>
                      </a: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21934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万元熙</a:t>
                      </a: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中国科学技术大学</a:t>
                      </a: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21934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kern="120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吴茂昆</a:t>
                      </a: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台湾中研院</a:t>
                      </a: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21934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kern="120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薛其坤</a:t>
                      </a: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清华大学</a:t>
                      </a: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21934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kern="120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张裕恒</a:t>
                      </a: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中国科学技术大学</a:t>
                      </a: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21934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赵忠贤</a:t>
                      </a: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中科院物理研究所</a:t>
                      </a: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21934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kern="120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周廉</a:t>
                      </a: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西北</a:t>
                      </a:r>
                      <a:r>
                        <a:rPr lang="zh-CN" altLang="en-US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有色院</a:t>
                      </a:r>
                      <a:endParaRPr lang="zh-CN" altLang="en-US" sz="1200" u="none" strike="noStrike" kern="1200" dirty="0">
                        <a:solidFill>
                          <a:schemeClr val="dk1"/>
                        </a:solidFill>
                        <a:effectLst/>
                        <a:latin typeface="Adobe 黑体 Std R" pitchFamily="34" charset="-122"/>
                        <a:ea typeface="Adobe 黑体 Std R" pitchFamily="34" charset="-122"/>
                        <a:cs typeface="+mn-cs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4598969"/>
              </p:ext>
            </p:extLst>
          </p:nvPr>
        </p:nvGraphicFramePr>
        <p:xfrm>
          <a:off x="56888" y="4512952"/>
          <a:ext cx="1934282" cy="22193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408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3019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87924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zh-CN" alt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执行</a:t>
                      </a:r>
                      <a:r>
                        <a:rPr lang="zh-CN" altLang="en-US" sz="12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委员会 </a:t>
                      </a:r>
                      <a:r>
                        <a:rPr lang="en-US" altLang="zh-CN" sz="12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(</a:t>
                      </a:r>
                      <a:r>
                        <a:rPr lang="zh-CN" altLang="en-US" sz="12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姓氏</a:t>
                      </a:r>
                      <a:r>
                        <a:rPr lang="zh-CN" altLang="en-U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拼音</a:t>
                      </a:r>
                      <a:r>
                        <a:rPr lang="zh-CN" altLang="en-US" sz="12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排序</a:t>
                      </a:r>
                      <a:r>
                        <a:rPr lang="en-US" altLang="zh-CN" sz="12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)</a:t>
                      </a:r>
                      <a:endParaRPr lang="zh-CN" altLang="en-US" sz="1200" b="1" u="none" strike="noStrike" kern="1200" dirty="0">
                        <a:solidFill>
                          <a:schemeClr val="dk1"/>
                        </a:solidFill>
                        <a:effectLst/>
                        <a:latin typeface="Adobe 黑体 Std R" pitchFamily="34" charset="-122"/>
                        <a:ea typeface="Adobe 黑体 Std R" pitchFamily="34" charset="-122"/>
                        <a:cs typeface="+mn-cs"/>
                      </a:endParaRPr>
                    </a:p>
                  </a:txBody>
                  <a:tcPr marL="7144" marR="7144" marT="9525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zh-CN" altLang="en-US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7417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陈仙辉</a:t>
                      </a: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中国科技大学</a:t>
                      </a: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5345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蔡传兵</a:t>
                      </a: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上海大学</a:t>
                      </a:r>
                      <a:r>
                        <a:rPr lang="en-US" altLang="zh-CN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/</a:t>
                      </a:r>
                    </a:p>
                    <a:p>
                      <a:pPr algn="l" fontAlgn="ctr"/>
                      <a:r>
                        <a:rPr lang="zh-CN" altLang="en-US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上</a:t>
                      </a:r>
                      <a:r>
                        <a:rPr lang="zh-CN" alt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创超导</a:t>
                      </a: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153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李贻杰</a:t>
                      </a: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上海交通大学</a:t>
                      </a:r>
                      <a:r>
                        <a:rPr lang="en-US" altLang="zh-CN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/</a:t>
                      </a:r>
                    </a:p>
                    <a:p>
                      <a:pPr algn="l" fontAlgn="ctr"/>
                      <a:r>
                        <a:rPr lang="zh-CN" altLang="en-US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上海</a:t>
                      </a:r>
                      <a:r>
                        <a:rPr lang="zh-CN" alt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超导</a:t>
                      </a: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47417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马衍伟</a:t>
                      </a: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中科院电工研究所</a:t>
                      </a: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47417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王贻芳</a:t>
                      </a: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中科院高能物理所</a:t>
                      </a: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47417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张平祥</a:t>
                      </a: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西北</a:t>
                      </a:r>
                      <a:r>
                        <a:rPr lang="zh-CN" altLang="en-US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有色院</a:t>
                      </a:r>
                      <a:endParaRPr lang="zh-CN" altLang="en-US" sz="1200" u="none" strike="noStrike" kern="1200" dirty="0">
                        <a:solidFill>
                          <a:schemeClr val="dk1"/>
                        </a:solidFill>
                        <a:effectLst/>
                        <a:latin typeface="Adobe 黑体 Std R" pitchFamily="34" charset="-122"/>
                        <a:ea typeface="Adobe 黑体 Std R" pitchFamily="34" charset="-122"/>
                        <a:cs typeface="+mn-cs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86699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周兴江</a:t>
                      </a: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Adobe 黑体 Std R" pitchFamily="34" charset="-122"/>
                          <a:ea typeface="Adobe 黑体 Std R" pitchFamily="34" charset="-122"/>
                          <a:cs typeface="+mn-cs"/>
                        </a:rPr>
                        <a:t>中科院物理研究所</a:t>
                      </a: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5" name="矩形 14"/>
          <p:cNvSpPr/>
          <p:nvPr/>
        </p:nvSpPr>
        <p:spPr>
          <a:xfrm>
            <a:off x="152400" y="1295400"/>
            <a:ext cx="8863239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2060"/>
                </a:solidFill>
                <a:ea typeface="黑体" panose="02010609060101010101" pitchFamily="49" charset="-122"/>
              </a:rPr>
              <a:t>Goal</a:t>
            </a:r>
            <a:r>
              <a:rPr lang="zh-CN" altLang="en-US" sz="2000" dirty="0" smtClean="0">
                <a:solidFill>
                  <a:srgbClr val="002060"/>
                </a:solidFill>
                <a:ea typeface="黑体" panose="02010609060101010101" pitchFamily="49" charset="-122"/>
              </a:rPr>
              <a:t>：</a:t>
            </a:r>
            <a:endParaRPr lang="en-US" altLang="zh-CN" sz="2000" dirty="0" smtClean="0">
              <a:solidFill>
                <a:srgbClr val="002060"/>
              </a:solidFill>
              <a:ea typeface="黑体" panose="02010609060101010101" pitchFamily="49" charset="-122"/>
            </a:endParaRPr>
          </a:p>
          <a:p>
            <a:pPr marL="285750" indent="-285750" algn="just"/>
            <a:r>
              <a:rPr lang="en-US" altLang="zh-CN" dirty="0" smtClean="0">
                <a:solidFill>
                  <a:srgbClr val="002060"/>
                </a:solidFill>
                <a:ea typeface="黑体" panose="02010609060101010101" pitchFamily="49" charset="-122"/>
              </a:rPr>
              <a:t>     1) </a:t>
            </a:r>
            <a:r>
              <a:rPr lang="en-US" altLang="zh-CN" dirty="0">
                <a:solidFill>
                  <a:srgbClr val="002060"/>
                </a:solidFill>
                <a:ea typeface="黑体" panose="02010609060101010101" pitchFamily="49" charset="-122"/>
              </a:rPr>
              <a:t>T</a:t>
            </a:r>
            <a:r>
              <a:rPr lang="en-US" altLang="zh-CN" dirty="0" smtClean="0">
                <a:solidFill>
                  <a:srgbClr val="002060"/>
                </a:solidFill>
                <a:ea typeface="黑体" panose="02010609060101010101" pitchFamily="49" charset="-122"/>
              </a:rPr>
              <a:t>o increase the </a:t>
            </a:r>
            <a:r>
              <a:rPr lang="en-US" altLang="zh-CN" dirty="0" err="1" smtClean="0">
                <a:solidFill>
                  <a:srgbClr val="002060"/>
                </a:solidFill>
                <a:ea typeface="黑体" panose="02010609060101010101" pitchFamily="49" charset="-122"/>
              </a:rPr>
              <a:t>J</a:t>
            </a:r>
            <a:r>
              <a:rPr lang="en-US" altLang="zh-CN" baseline="-25000" dirty="0" err="1" smtClean="0">
                <a:solidFill>
                  <a:srgbClr val="002060"/>
                </a:solidFill>
                <a:ea typeface="黑体" panose="02010609060101010101" pitchFamily="49" charset="-122"/>
              </a:rPr>
              <a:t>c</a:t>
            </a:r>
            <a:r>
              <a:rPr lang="en-US" altLang="zh-CN" dirty="0" smtClean="0">
                <a:solidFill>
                  <a:srgbClr val="002060"/>
                </a:solidFill>
                <a:ea typeface="黑体" panose="02010609060101010101" pitchFamily="49" charset="-122"/>
              </a:rPr>
              <a:t> of IBS by 10 times, reduce the cost to 20 Rmb/</a:t>
            </a:r>
            <a:r>
              <a:rPr lang="en-US" altLang="zh-CN" dirty="0" err="1" smtClean="0">
                <a:solidFill>
                  <a:srgbClr val="002060"/>
                </a:solidFill>
                <a:ea typeface="黑体" panose="02010609060101010101" pitchFamily="49" charset="-122"/>
              </a:rPr>
              <a:t>kAm</a:t>
            </a:r>
            <a:r>
              <a:rPr lang="en-US" altLang="zh-CN" dirty="0" smtClean="0">
                <a:solidFill>
                  <a:srgbClr val="002060"/>
                </a:solidFill>
                <a:ea typeface="黑体" panose="02010609060101010101" pitchFamily="49" charset="-122"/>
              </a:rPr>
              <a:t> @ 12T &amp;    </a:t>
            </a:r>
          </a:p>
          <a:p>
            <a:pPr marL="285750" indent="-285750" algn="just"/>
            <a:r>
              <a:rPr lang="en-US" altLang="zh-CN" dirty="0" smtClean="0">
                <a:solidFill>
                  <a:srgbClr val="002060"/>
                </a:solidFill>
                <a:ea typeface="黑体" panose="02010609060101010101" pitchFamily="49" charset="-122"/>
              </a:rPr>
              <a:t>          4.2K in 10 years, and realize the industrialization of the conductor; </a:t>
            </a:r>
          </a:p>
          <a:p>
            <a:pPr marL="285750" indent="-285750" algn="just"/>
            <a:r>
              <a:rPr lang="en-US" altLang="zh-CN" dirty="0" smtClean="0">
                <a:solidFill>
                  <a:srgbClr val="002060"/>
                </a:solidFill>
                <a:ea typeface="黑体" panose="02010609060101010101" pitchFamily="49" charset="-122"/>
              </a:rPr>
              <a:t>      2) To reduce the cost of </a:t>
            </a:r>
            <a:r>
              <a:rPr lang="en-US" altLang="zh-CN" dirty="0" err="1" smtClean="0">
                <a:solidFill>
                  <a:srgbClr val="002060"/>
                </a:solidFill>
                <a:ea typeface="黑体" panose="02010609060101010101" pitchFamily="49" charset="-122"/>
              </a:rPr>
              <a:t>ReBCO</a:t>
            </a:r>
            <a:r>
              <a:rPr lang="en-US" altLang="zh-CN" dirty="0" smtClean="0">
                <a:solidFill>
                  <a:srgbClr val="002060"/>
                </a:solidFill>
                <a:ea typeface="黑体" panose="02010609060101010101" pitchFamily="49" charset="-122"/>
              </a:rPr>
              <a:t> and Bi-2212 conductors to </a:t>
            </a:r>
            <a:r>
              <a:rPr lang="en-US" altLang="zh-CN" dirty="0">
                <a:solidFill>
                  <a:srgbClr val="002060"/>
                </a:solidFill>
                <a:ea typeface="黑体" panose="02010609060101010101" pitchFamily="49" charset="-122"/>
              </a:rPr>
              <a:t>20 Rmb/</a:t>
            </a:r>
            <a:r>
              <a:rPr lang="en-US" altLang="zh-CN" dirty="0" err="1">
                <a:solidFill>
                  <a:srgbClr val="002060"/>
                </a:solidFill>
                <a:ea typeface="黑体" panose="02010609060101010101" pitchFamily="49" charset="-122"/>
              </a:rPr>
              <a:t>kAm</a:t>
            </a:r>
            <a:r>
              <a:rPr lang="en-US" altLang="zh-CN" dirty="0">
                <a:solidFill>
                  <a:srgbClr val="002060"/>
                </a:solidFill>
                <a:ea typeface="黑体" panose="02010609060101010101" pitchFamily="49" charset="-122"/>
              </a:rPr>
              <a:t> @ 12T </a:t>
            </a:r>
            <a:r>
              <a:rPr lang="en-US" altLang="zh-CN" dirty="0" smtClean="0">
                <a:solidFill>
                  <a:srgbClr val="002060"/>
                </a:solidFill>
                <a:ea typeface="黑体" panose="02010609060101010101" pitchFamily="49" charset="-122"/>
              </a:rPr>
              <a:t>&amp; </a:t>
            </a:r>
          </a:p>
          <a:p>
            <a:pPr marL="285750" indent="-285750" algn="just"/>
            <a:r>
              <a:rPr lang="en-US" altLang="zh-CN" dirty="0" smtClean="0">
                <a:solidFill>
                  <a:srgbClr val="002060"/>
                </a:solidFill>
                <a:ea typeface="黑体" panose="02010609060101010101" pitchFamily="49" charset="-122"/>
              </a:rPr>
              <a:t>          4.2K in 10 years; </a:t>
            </a:r>
          </a:p>
          <a:p>
            <a:pPr marL="285750" indent="-285750" algn="just"/>
            <a:r>
              <a:rPr lang="en-US" altLang="zh-CN" dirty="0" smtClean="0">
                <a:solidFill>
                  <a:srgbClr val="002060"/>
                </a:solidFill>
                <a:ea typeface="黑体" panose="02010609060101010101" pitchFamily="49" charset="-122"/>
              </a:rPr>
              <a:t>      3) Realization and Industrialization of iron-based SRF technology.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2000" b="1" dirty="0" smtClean="0">
                <a:solidFill>
                  <a:srgbClr val="002060"/>
                </a:solidFill>
                <a:ea typeface="黑体" panose="02010609060101010101" pitchFamily="49" charset="-122"/>
              </a:rPr>
              <a:t>Working </a:t>
            </a:r>
            <a:r>
              <a:rPr lang="en-US" altLang="zh-CN" sz="2000" b="1" dirty="0">
                <a:solidFill>
                  <a:srgbClr val="002060"/>
                </a:solidFill>
                <a:ea typeface="黑体" panose="02010609060101010101" pitchFamily="49" charset="-122"/>
              </a:rPr>
              <a:t>groups</a:t>
            </a:r>
            <a:r>
              <a:rPr lang="zh-CN" altLang="en-US" sz="2000" dirty="0" smtClean="0">
                <a:solidFill>
                  <a:srgbClr val="002060"/>
                </a:solidFill>
                <a:ea typeface="黑体" panose="02010609060101010101" pitchFamily="49" charset="-122"/>
              </a:rPr>
              <a:t>：</a:t>
            </a:r>
            <a:r>
              <a:rPr lang="en-US" altLang="zh-CN" dirty="0" smtClean="0">
                <a:solidFill>
                  <a:srgbClr val="002060"/>
                </a:solidFill>
                <a:ea typeface="黑体" panose="02010609060101010101" pitchFamily="49" charset="-122"/>
              </a:rPr>
              <a:t>1) Fundamental science investigation; 2) IBS conductor R&amp;D; 3) </a:t>
            </a:r>
            <a:r>
              <a:rPr lang="en-US" altLang="zh-CN" dirty="0" err="1" smtClean="0">
                <a:solidFill>
                  <a:srgbClr val="002060"/>
                </a:solidFill>
                <a:ea typeface="黑体" panose="02010609060101010101" pitchFamily="49" charset="-122"/>
              </a:rPr>
              <a:t>ReBCO</a:t>
            </a:r>
            <a:r>
              <a:rPr lang="en-US" altLang="zh-CN" dirty="0" smtClean="0">
                <a:solidFill>
                  <a:srgbClr val="002060"/>
                </a:solidFill>
                <a:ea typeface="黑体" panose="02010609060101010101" pitchFamily="49" charset="-122"/>
              </a:rPr>
              <a:t> conductor R&amp;D; 4) Bi2212 conductor R&amp;D; 5) performance evaluation; 6) Magnet and SRF technology</a:t>
            </a:r>
            <a:r>
              <a:rPr lang="en-US" altLang="zh-CN" dirty="0" smtClean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2000" b="1" dirty="0" smtClean="0">
                <a:solidFill>
                  <a:srgbClr val="002060"/>
                </a:solidFill>
                <a:ea typeface="黑体" panose="02010609060101010101" pitchFamily="49" charset="-122"/>
              </a:rPr>
              <a:t>Collaboration </a:t>
            </a:r>
            <a:r>
              <a:rPr lang="en-US" altLang="zh-CN" sz="2000" b="1" dirty="0">
                <a:solidFill>
                  <a:srgbClr val="002060"/>
                </a:solidFill>
                <a:ea typeface="黑体" panose="02010609060101010101" pitchFamily="49" charset="-122"/>
              </a:rPr>
              <a:t>meetings</a:t>
            </a:r>
            <a:r>
              <a:rPr lang="en-US" altLang="zh-CN" sz="2000" dirty="0">
                <a:solidFill>
                  <a:srgbClr val="002060"/>
                </a:solidFill>
                <a:ea typeface="黑体" panose="02010609060101010101" pitchFamily="49" charset="-122"/>
              </a:rPr>
              <a:t>: every 2~3 </a:t>
            </a:r>
            <a:r>
              <a:rPr lang="en-US" altLang="zh-CN" sz="2000" dirty="0" smtClean="0">
                <a:solidFill>
                  <a:srgbClr val="002060"/>
                </a:solidFill>
                <a:ea typeface="黑体" panose="02010609060101010101" pitchFamily="49" charset="-122"/>
              </a:rPr>
              <a:t>months.</a:t>
            </a:r>
            <a:endParaRPr lang="en-US" altLang="zh-CN" sz="1600" dirty="0" smtClean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362200" y="0"/>
            <a:ext cx="42187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rgbClr val="0000FF"/>
                </a:solidFill>
                <a:latin typeface="+mj-lt"/>
                <a:ea typeface="宋体" pitchFamily="2" charset="-122"/>
                <a:cs typeface="Arial" panose="020B0604020202020204" pitchFamily="34" charset="0"/>
              </a:rPr>
              <a:t>Collaboration on HTS</a:t>
            </a:r>
            <a:endParaRPr lang="en-US" altLang="zh-CN" sz="3600" b="1" dirty="0">
              <a:solidFill>
                <a:srgbClr val="0000FF"/>
              </a:solidFill>
              <a:latin typeface="+mj-lt"/>
              <a:ea typeface="宋体" pitchFamily="2" charset="-122"/>
              <a:cs typeface="Arial" panose="020B0604020202020204" pitchFamily="34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0A58D-5233-412E-BEDA-3EA526845FF2}" type="slidenum">
              <a:rPr lang="zh-CN" altLang="en-US" smtClean="0"/>
              <a:pPr/>
              <a:t>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November 6, 2017</a:t>
            </a:r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4724400" y="4114800"/>
            <a:ext cx="4293932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7030A0"/>
                </a:solidFill>
              </a:rPr>
              <a:t>Funded by CAS, more expected from MOST</a:t>
            </a:r>
            <a:endParaRPr lang="zh-CN" alt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79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66800" y="2438400"/>
            <a:ext cx="7086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R&amp;D Funding</a:t>
            </a:r>
          </a:p>
          <a:p>
            <a:pPr algn="ctr"/>
            <a:endParaRPr lang="en-US" altLang="zh-CN" sz="3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November 8,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42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0246"/>
          </a:xfrm>
          <a:prstGeom prst="rect">
            <a:avLst/>
          </a:prstGeom>
          <a:solidFill>
            <a:schemeClr val="bg2"/>
          </a:solidFill>
        </p:spPr>
        <p:txBody>
          <a:bodyPr wrap="square" lIns="457200" tIns="182880" bIns="182880">
            <a:spAutoFit/>
          </a:bodyPr>
          <a:lstStyle/>
          <a:p>
            <a:endParaRPr lang="en-US" altLang="zh-CN" sz="1050" dirty="0" smtClean="0">
              <a:solidFill>
                <a:srgbClr val="C00000"/>
              </a:solidFill>
              <a:latin typeface="Times New Roman" pitchFamily="18" charset="0"/>
              <a:ea typeface="仿宋_GB2312"/>
              <a:cs typeface="Times New Roman" pitchFamily="18" charset="0"/>
            </a:endParaRPr>
          </a:p>
          <a:p>
            <a:pPr algn="ctr"/>
            <a:r>
              <a:rPr lang="en-US" altLang="zh-CN" sz="2400" b="1" dirty="0" smtClean="0">
                <a:solidFill>
                  <a:srgbClr val="C00000"/>
                </a:solidFill>
              </a:rPr>
              <a:t>CEPC Funding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371600"/>
            <a:ext cx="3500595" cy="2850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19400"/>
            <a:ext cx="4442000" cy="3242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矩形 14"/>
          <p:cNvSpPr/>
          <p:nvPr/>
        </p:nvSpPr>
        <p:spPr>
          <a:xfrm>
            <a:off x="533400" y="1524000"/>
            <a:ext cx="3921998" cy="11001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>
              <a:spcBef>
                <a:spcPts val="1200"/>
              </a:spcBef>
            </a:pPr>
            <a:r>
              <a:rPr lang="en-US" altLang="zh-CN" sz="2400" b="1" dirty="0" smtClean="0">
                <a:solidFill>
                  <a:srgbClr val="C00000"/>
                </a:solidFill>
              </a:rPr>
              <a:t>HEP seed money </a:t>
            </a:r>
          </a:p>
          <a:p>
            <a:pPr lvl="1" algn="ctr">
              <a:spcBef>
                <a:spcPts val="1200"/>
              </a:spcBef>
            </a:pPr>
            <a:r>
              <a:rPr lang="en-US" altLang="zh-CN" sz="2000" b="1" dirty="0" smtClean="0">
                <a:solidFill>
                  <a:srgbClr val="0000CC"/>
                </a:solidFill>
              </a:rPr>
              <a:t>11 M RMB/3 years (2015-2017</a:t>
            </a:r>
            <a:r>
              <a:rPr lang="en-US" altLang="zh-CN" b="1" dirty="0" smtClean="0">
                <a:solidFill>
                  <a:srgbClr val="0070C0"/>
                </a:solidFill>
              </a:rPr>
              <a:t>) </a:t>
            </a:r>
            <a:endParaRPr lang="zh-CN" altLang="en-US" sz="1600" b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95800" y="4114800"/>
            <a:ext cx="4648200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defRPr/>
            </a:pPr>
            <a:r>
              <a:rPr lang="en-US" altLang="zh-CN" b="1" dirty="0" smtClean="0">
                <a:solidFill>
                  <a:srgbClr val="0000CC"/>
                </a:solidFill>
              </a:rPr>
              <a:t>~60M RMB    </a:t>
            </a:r>
            <a:r>
              <a:rPr lang="en-US" altLang="zh-CN" b="1" dirty="0" smtClean="0">
                <a:solidFill>
                  <a:srgbClr val="7030A0"/>
                </a:solidFill>
              </a:rPr>
              <a:t>CAS-Beijing fund, talent program</a:t>
            </a:r>
          </a:p>
          <a:p>
            <a:pPr marL="342900" indent="-342900">
              <a:lnSpc>
                <a:spcPct val="150000"/>
              </a:lnSpc>
              <a:defRPr/>
            </a:pPr>
            <a:r>
              <a:rPr lang="en-US" altLang="zh-CN" b="1" dirty="0" smtClean="0">
                <a:solidFill>
                  <a:srgbClr val="0000CC"/>
                </a:solidFill>
              </a:rPr>
              <a:t>~500M RMB  </a:t>
            </a:r>
            <a:r>
              <a:rPr lang="en-US" altLang="zh-CN" b="1" dirty="0" smtClean="0">
                <a:solidFill>
                  <a:srgbClr val="7030A0"/>
                </a:solidFill>
              </a:rPr>
              <a:t>Beijing fund (light source)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72400" y="1371600"/>
            <a:ext cx="93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0070C0"/>
                </a:solidFill>
              </a:rPr>
              <a:t>FY 2016</a:t>
            </a:r>
            <a:endParaRPr lang="zh-CN" altLang="en-US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95800" y="5257800"/>
            <a:ext cx="4648201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7030A0"/>
                </a:solidFill>
              </a:rPr>
              <a:t>year 2017 funding request (45M) to MOST and other agencies under preparation</a:t>
            </a:r>
            <a:endParaRPr lang="zh-CN" altLang="en-US" sz="2000" b="1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33600" y="6096000"/>
            <a:ext cx="52619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C00000"/>
                </a:solidFill>
              </a:rPr>
              <a:t>funding needs for carrying out CEPC design and </a:t>
            </a:r>
          </a:p>
          <a:p>
            <a:r>
              <a:rPr lang="en-US" altLang="zh-CN" sz="2000" b="1" dirty="0" smtClean="0">
                <a:solidFill>
                  <a:srgbClr val="C00000"/>
                </a:solidFill>
              </a:rPr>
              <a:t>R&amp;D should be fully met by end of 2018</a:t>
            </a:r>
            <a:endParaRPr lang="zh-CN" alt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20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0246"/>
          </a:xfrm>
          <a:prstGeom prst="rect">
            <a:avLst/>
          </a:prstGeom>
          <a:solidFill>
            <a:schemeClr val="bg2"/>
          </a:solidFill>
        </p:spPr>
        <p:txBody>
          <a:bodyPr wrap="square" lIns="457200" tIns="182880" bIns="182880">
            <a:spAutoFit/>
          </a:bodyPr>
          <a:lstStyle/>
          <a:p>
            <a:endParaRPr lang="en-US" altLang="zh-CN" sz="1050" dirty="0" smtClean="0">
              <a:solidFill>
                <a:srgbClr val="C00000"/>
              </a:solidFill>
              <a:latin typeface="Times New Roman" pitchFamily="18" charset="0"/>
              <a:ea typeface="仿宋_GB2312"/>
              <a:cs typeface="Times New Roman" pitchFamily="18" charset="0"/>
            </a:endParaRPr>
          </a:p>
          <a:p>
            <a:pPr algn="ctr"/>
            <a:r>
              <a:rPr lang="en-US" altLang="zh-CN" sz="2400" b="1" dirty="0" smtClean="0">
                <a:solidFill>
                  <a:srgbClr val="C00000"/>
                </a:solidFill>
              </a:rPr>
              <a:t>CEPC Site Exploration</a:t>
            </a:r>
          </a:p>
        </p:txBody>
      </p:sp>
      <p:sp>
        <p:nvSpPr>
          <p:cNvPr id="6" name="副标题 4"/>
          <p:cNvSpPr>
            <a:spLocks noGrp="1"/>
          </p:cNvSpPr>
          <p:nvPr>
            <p:ph type="subTitle" idx="1"/>
          </p:nvPr>
        </p:nvSpPr>
        <p:spPr>
          <a:xfrm>
            <a:off x="338773" y="4575175"/>
            <a:ext cx="6400800" cy="1752600"/>
          </a:xfrm>
        </p:spPr>
        <p:txBody>
          <a:bodyPr anchor="t">
            <a:normAutofit fontScale="97500" lnSpcReduction="10000"/>
          </a:bodyPr>
          <a:lstStyle/>
          <a:p>
            <a:pPr algn="l" defTabSz="685800">
              <a:buFont typeface="Arial" panose="020B0604020202020204" pitchFamily="34" charset="0"/>
              <a:buNone/>
            </a:pPr>
            <a:r>
              <a:rPr lang="en-US" altLang="zh-CN" sz="2000" kern="1200" dirty="0">
                <a:latin typeface="+mn-lt"/>
                <a:ea typeface="+mn-ea"/>
                <a:cs typeface="+mn-cs"/>
                <a:sym typeface="Arial" panose="020B0604020202020204" pitchFamily="34" charset="0"/>
              </a:rPr>
              <a:t>1) </a:t>
            </a:r>
            <a:r>
              <a:rPr lang="en-US" altLang="zh-CN" sz="2000" kern="1200" dirty="0" err="1" smtClean="0">
                <a:latin typeface="+mn-lt"/>
                <a:ea typeface="+mn-ea"/>
                <a:cs typeface="+mn-cs"/>
                <a:sym typeface="Arial" panose="020B0604020202020204" pitchFamily="34" charset="0"/>
              </a:rPr>
              <a:t>QingHuangDao</a:t>
            </a:r>
            <a:r>
              <a:rPr lang="en-US" altLang="zh-CN" sz="2000" kern="1200" dirty="0" smtClean="0">
                <a:latin typeface="+mn-lt"/>
                <a:ea typeface="+mn-ea"/>
                <a:cs typeface="+mn-cs"/>
                <a:sym typeface="Arial" panose="020B0604020202020204" pitchFamily="34" charset="0"/>
              </a:rPr>
              <a:t>, </a:t>
            </a:r>
            <a:r>
              <a:rPr lang="en-US" altLang="zh-CN" sz="2000" kern="1200" dirty="0" err="1" smtClean="0">
                <a:latin typeface="+mn-lt"/>
                <a:ea typeface="+mn-ea"/>
                <a:cs typeface="+mn-cs"/>
                <a:sym typeface="Arial" panose="020B0604020202020204" pitchFamily="34" charset="0"/>
              </a:rPr>
              <a:t>Hebei</a:t>
            </a:r>
            <a:r>
              <a:rPr lang="zh-CN" altLang="en-US" sz="2000" kern="1200" dirty="0" smtClean="0">
                <a:latin typeface="+mn-lt"/>
                <a:ea typeface="+mn-ea"/>
                <a:cs typeface="+mn-cs"/>
                <a:sym typeface="Arial" panose="020B0604020202020204" pitchFamily="34" charset="0"/>
              </a:rPr>
              <a:t>（</a:t>
            </a:r>
            <a:r>
              <a:rPr lang="en-US" altLang="zh-CN" sz="2000" kern="1200" dirty="0" smtClean="0">
                <a:latin typeface="+mn-lt"/>
                <a:ea typeface="+mn-ea"/>
                <a:cs typeface="+mn-cs"/>
                <a:sym typeface="Arial" panose="020B0604020202020204" pitchFamily="34" charset="0"/>
              </a:rPr>
              <a:t>completed </a:t>
            </a:r>
            <a:r>
              <a:rPr lang="en-US" altLang="zh-CN" sz="2000" kern="1200" dirty="0" err="1" smtClean="0">
                <a:latin typeface="+mn-lt"/>
                <a:ea typeface="+mn-ea"/>
                <a:cs typeface="+mn-cs"/>
                <a:sym typeface="Arial" panose="020B0604020202020204" pitchFamily="34" charset="0"/>
              </a:rPr>
              <a:t>preCDR</a:t>
            </a:r>
            <a:r>
              <a:rPr lang="zh-CN" altLang="en-US" sz="2000" kern="1200" dirty="0" smtClean="0">
                <a:latin typeface="+mn-lt"/>
                <a:ea typeface="+mn-ea"/>
                <a:cs typeface="+mn-cs"/>
                <a:sym typeface="Arial" panose="020B0604020202020204" pitchFamily="34" charset="0"/>
              </a:rPr>
              <a:t>）</a:t>
            </a:r>
            <a:endParaRPr lang="zh-CN" altLang="en-US" sz="2000" kern="1200" dirty="0">
              <a:latin typeface="+mn-lt"/>
              <a:ea typeface="+mn-ea"/>
              <a:cs typeface="+mn-cs"/>
              <a:sym typeface="Arial" panose="020B0604020202020204" pitchFamily="34" charset="0"/>
            </a:endParaRPr>
          </a:p>
          <a:p>
            <a:pPr algn="l" defTabSz="685800">
              <a:buFont typeface="Arial" panose="020B0604020202020204" pitchFamily="34" charset="0"/>
              <a:buNone/>
            </a:pPr>
            <a:endParaRPr lang="zh-CN" altLang="en-US" sz="2000" kern="1200" dirty="0">
              <a:latin typeface="+mn-lt"/>
              <a:ea typeface="+mn-ea"/>
              <a:cs typeface="+mn-cs"/>
              <a:sym typeface="Arial" panose="020B0604020202020204" pitchFamily="34" charset="0"/>
            </a:endParaRPr>
          </a:p>
          <a:p>
            <a:pPr algn="l" defTabSz="685800">
              <a:buFont typeface="Arial" panose="020B0604020202020204" pitchFamily="34" charset="0"/>
              <a:buNone/>
            </a:pPr>
            <a:r>
              <a:rPr lang="en-US" altLang="zh-CN" sz="2000" kern="1200" dirty="0">
                <a:latin typeface="+mn-lt"/>
                <a:ea typeface="+mn-ea"/>
                <a:cs typeface="+mn-cs"/>
                <a:sym typeface="Arial" panose="020B0604020202020204" pitchFamily="34" charset="0"/>
              </a:rPr>
              <a:t>2)</a:t>
            </a:r>
            <a:r>
              <a:rPr lang="zh-CN" altLang="en-US" sz="2000" kern="1200" dirty="0">
                <a:latin typeface="+mn-lt"/>
                <a:ea typeface="+mn-ea"/>
                <a:cs typeface="+mn-cs"/>
                <a:sym typeface="Arial" panose="020B0604020202020204" pitchFamily="34" charset="0"/>
              </a:rPr>
              <a:t> </a:t>
            </a:r>
            <a:r>
              <a:rPr lang="en-US" altLang="zh-CN" sz="2000" kern="1200" dirty="0" err="1" smtClean="0">
                <a:latin typeface="+mn-lt"/>
                <a:ea typeface="+mn-ea"/>
                <a:cs typeface="+mn-cs"/>
                <a:sym typeface="Arial" panose="020B0604020202020204" pitchFamily="34" charset="0"/>
              </a:rPr>
              <a:t>Huangling</a:t>
            </a:r>
            <a:r>
              <a:rPr lang="en-US" altLang="zh-CN" sz="2000" kern="1200" dirty="0" smtClean="0">
                <a:latin typeface="+mn-lt"/>
                <a:ea typeface="+mn-ea"/>
                <a:cs typeface="+mn-cs"/>
                <a:sym typeface="Arial" panose="020B0604020202020204" pitchFamily="34" charset="0"/>
              </a:rPr>
              <a:t>, Shaanxi</a:t>
            </a:r>
            <a:r>
              <a:rPr lang="zh-CN" altLang="en-US" sz="2000" kern="1200" dirty="0" smtClean="0">
                <a:latin typeface="+mn-lt"/>
                <a:ea typeface="+mn-ea"/>
                <a:cs typeface="+mn-cs"/>
                <a:sym typeface="Arial" panose="020B0604020202020204" pitchFamily="34" charset="0"/>
              </a:rPr>
              <a:t>（</a:t>
            </a:r>
            <a:r>
              <a:rPr lang="en-US" altLang="zh-CN" sz="2000" kern="1200" dirty="0" smtClean="0">
                <a:latin typeface="+mn-lt"/>
                <a:ea typeface="+mn-ea"/>
                <a:cs typeface="+mn-cs"/>
                <a:sym typeface="Arial" panose="020B0604020202020204" pitchFamily="34" charset="0"/>
              </a:rPr>
              <a:t>2017.1 signed contract to exp.</a:t>
            </a:r>
            <a:r>
              <a:rPr lang="zh-CN" altLang="en-US" sz="2000" kern="1200" dirty="0" smtClean="0">
                <a:latin typeface="+mn-lt"/>
                <a:ea typeface="+mn-ea"/>
                <a:cs typeface="+mn-cs"/>
                <a:sym typeface="Arial" panose="020B0604020202020204" pitchFamily="34" charset="0"/>
              </a:rPr>
              <a:t>）</a:t>
            </a:r>
            <a:endParaRPr lang="zh-CN" altLang="en-US" sz="2000" kern="1200" dirty="0">
              <a:latin typeface="+mn-lt"/>
              <a:ea typeface="+mn-ea"/>
              <a:cs typeface="+mn-cs"/>
              <a:sym typeface="Arial" panose="020B0604020202020204" pitchFamily="34" charset="0"/>
            </a:endParaRPr>
          </a:p>
          <a:p>
            <a:pPr algn="l" defTabSz="685800">
              <a:buFont typeface="Arial" panose="020B0604020202020204" pitchFamily="34" charset="0"/>
              <a:buNone/>
            </a:pPr>
            <a:endParaRPr lang="zh-CN" altLang="en-US" sz="2000" kern="1200" dirty="0">
              <a:latin typeface="+mn-lt"/>
              <a:ea typeface="+mn-ea"/>
              <a:cs typeface="+mn-cs"/>
              <a:sym typeface="Arial" panose="020B0604020202020204" pitchFamily="34" charset="0"/>
            </a:endParaRPr>
          </a:p>
          <a:p>
            <a:pPr algn="l" defTabSz="685800">
              <a:buFont typeface="Arial" panose="020B0604020202020204" pitchFamily="34" charset="0"/>
              <a:buNone/>
            </a:pPr>
            <a:r>
              <a:rPr lang="en-US" altLang="zh-CN" sz="2000" kern="1200" dirty="0">
                <a:latin typeface="+mn-lt"/>
                <a:ea typeface="+mn-ea"/>
                <a:cs typeface="+mn-cs"/>
                <a:sym typeface="Arial" panose="020B0604020202020204" pitchFamily="34" charset="0"/>
              </a:rPr>
              <a:t>3) </a:t>
            </a:r>
            <a:r>
              <a:rPr lang="en-US" altLang="zh-CN" sz="2000" kern="1200" dirty="0" err="1" smtClean="0">
                <a:latin typeface="+mn-lt"/>
                <a:ea typeface="+mn-ea"/>
                <a:cs typeface="+mn-cs"/>
                <a:sym typeface="Arial" panose="020B0604020202020204" pitchFamily="34" charset="0"/>
              </a:rPr>
              <a:t>ShenShan</a:t>
            </a:r>
            <a:r>
              <a:rPr lang="en-US" altLang="zh-CN" sz="2000" kern="1200" dirty="0" smtClean="0">
                <a:latin typeface="+mn-lt"/>
                <a:ea typeface="+mn-ea"/>
                <a:cs typeface="+mn-cs"/>
                <a:sym typeface="Arial" panose="020B0604020202020204" pitchFamily="34" charset="0"/>
              </a:rPr>
              <a:t>, Guangdong, </a:t>
            </a:r>
            <a:r>
              <a:rPr lang="zh-CN" altLang="en-US" sz="2000" kern="1200" dirty="0" smtClean="0">
                <a:latin typeface="+mn-lt"/>
                <a:ea typeface="+mn-ea"/>
                <a:cs typeface="+mn-cs"/>
                <a:sym typeface="Arial" panose="020B0604020202020204" pitchFamily="34" charset="0"/>
              </a:rPr>
              <a:t>（</a:t>
            </a:r>
            <a:r>
              <a:rPr lang="en-US" altLang="zh-CN" sz="2000" kern="1200" dirty="0" smtClean="0">
                <a:latin typeface="+mn-lt"/>
                <a:ea typeface="+mn-ea"/>
                <a:cs typeface="+mn-cs"/>
                <a:sym typeface="Arial" panose="020B0604020202020204" pitchFamily="34" charset="0"/>
              </a:rPr>
              <a:t>completed in August, 2016)</a:t>
            </a:r>
            <a:endParaRPr lang="zh-CN" altLang="en-US" sz="2000" kern="1200" dirty="0"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7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24625" y="1211263"/>
            <a:ext cx="2395538" cy="1536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10338" y="2924175"/>
            <a:ext cx="2439987" cy="1651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5" descr="32YZYHB201261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07163" y="4886325"/>
            <a:ext cx="2436812" cy="1624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1" descr="China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44675" y="1360488"/>
            <a:ext cx="3149600" cy="26543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1" name="直接箭头连接符 2"/>
          <p:cNvCxnSpPr/>
          <p:nvPr/>
        </p:nvCxnSpPr>
        <p:spPr>
          <a:xfrm flipV="1">
            <a:off x="4311650" y="2133600"/>
            <a:ext cx="2092325" cy="222250"/>
          </a:xfrm>
          <a:prstGeom prst="straightConnector1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12" name="直接箭头连接符 3"/>
          <p:cNvCxnSpPr/>
          <p:nvPr/>
        </p:nvCxnSpPr>
        <p:spPr>
          <a:xfrm>
            <a:off x="3795713" y="2892425"/>
            <a:ext cx="2587625" cy="766763"/>
          </a:xfrm>
          <a:prstGeom prst="straightConnector1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13" name="直接箭头连接符 4"/>
          <p:cNvCxnSpPr/>
          <p:nvPr/>
        </p:nvCxnSpPr>
        <p:spPr>
          <a:xfrm>
            <a:off x="4173538" y="3690938"/>
            <a:ext cx="2303462" cy="2146300"/>
          </a:xfrm>
          <a:prstGeom prst="straightConnector1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198756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174" y="2927497"/>
            <a:ext cx="3990975" cy="2668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943600" y="3505200"/>
            <a:ext cx="1124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err="1">
                <a:solidFill>
                  <a:srgbClr val="00B050"/>
                </a:solidFill>
              </a:rPr>
              <a:t>e</a:t>
            </a:r>
            <a:r>
              <a:rPr lang="en-US" altLang="zh-CN" b="1" baseline="30000" dirty="0" err="1" smtClean="0">
                <a:solidFill>
                  <a:srgbClr val="00B050"/>
                </a:solidFill>
              </a:rPr>
              <a:t>+</a:t>
            </a:r>
            <a:r>
              <a:rPr lang="en-US" altLang="zh-CN" b="1" dirty="0" err="1" smtClean="0">
                <a:solidFill>
                  <a:srgbClr val="00B050"/>
                </a:solidFill>
              </a:rPr>
              <a:t>e</a:t>
            </a:r>
            <a:r>
              <a:rPr lang="en-US" altLang="zh-CN" b="1" baseline="30000" dirty="0" smtClean="0">
                <a:solidFill>
                  <a:srgbClr val="00B050"/>
                </a:solidFill>
              </a:rPr>
              <a:t>-</a:t>
            </a:r>
            <a:r>
              <a:rPr lang="en-US" altLang="zh-CN" b="1" dirty="0" smtClean="0">
                <a:solidFill>
                  <a:srgbClr val="00B050"/>
                </a:solidFill>
              </a:rPr>
              <a:t> </a:t>
            </a:r>
            <a:r>
              <a:rPr lang="en-US" altLang="zh-CN" b="1" dirty="0" smtClean="0">
                <a:solidFill>
                  <a:srgbClr val="00B050"/>
                </a:solidFill>
                <a:sym typeface="Symbol"/>
              </a:rPr>
              <a:t> ZH</a:t>
            </a:r>
            <a:endParaRPr lang="zh-CN" altLang="en-US" b="1" dirty="0">
              <a:solidFill>
                <a:srgbClr val="00B05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08925" y="5334000"/>
            <a:ext cx="3943391" cy="3678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96200" y="5638800"/>
            <a:ext cx="9240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err="1" smtClean="0"/>
              <a:t>E</a:t>
            </a:r>
            <a:r>
              <a:rPr lang="en-US" altLang="zh-CN" sz="1600" baseline="-25000" dirty="0" err="1" smtClean="0"/>
              <a:t>cm</a:t>
            </a:r>
            <a:r>
              <a:rPr lang="en-US" altLang="zh-CN" sz="1600" dirty="0" smtClean="0"/>
              <a:t>(</a:t>
            </a:r>
            <a:r>
              <a:rPr lang="en-US" altLang="zh-CN" sz="1600" dirty="0" err="1" smtClean="0"/>
              <a:t>GeV</a:t>
            </a:r>
            <a:r>
              <a:rPr lang="en-US" altLang="zh-CN" sz="1600" dirty="0" smtClean="0"/>
              <a:t>)</a:t>
            </a:r>
            <a:endParaRPr lang="zh-CN" altLang="en-US" sz="1600" dirty="0"/>
          </a:p>
        </p:txBody>
      </p:sp>
      <p:sp>
        <p:nvSpPr>
          <p:cNvPr id="41" name="TextBox 40"/>
          <p:cNvSpPr txBox="1"/>
          <p:nvPr/>
        </p:nvSpPr>
        <p:spPr>
          <a:xfrm>
            <a:off x="609600" y="914400"/>
            <a:ext cx="7599966" cy="196977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  <a:latin typeface="Cambria"/>
                <a:ea typeface="MS Mincho"/>
                <a:cs typeface="Times New Roman"/>
              </a:rPr>
              <a:t>e</a:t>
            </a:r>
            <a:r>
              <a:rPr lang="en-US" altLang="zh-CN" sz="2000" b="1" baseline="30000" dirty="0" smtClean="0">
                <a:solidFill>
                  <a:srgbClr val="FF0000"/>
                </a:solidFill>
                <a:latin typeface="Cambria"/>
                <a:ea typeface="MS Mincho"/>
                <a:cs typeface="Times New Roman"/>
              </a:rPr>
              <a:t>+</a:t>
            </a:r>
            <a:r>
              <a:rPr lang="en-US" altLang="zh-CN" sz="2000" b="1" dirty="0" smtClean="0">
                <a:solidFill>
                  <a:srgbClr val="FF0000"/>
                </a:solidFill>
                <a:latin typeface="Cambria"/>
                <a:ea typeface="MS Mincho"/>
                <a:cs typeface="Times New Roman"/>
              </a:rPr>
              <a:t>e</a:t>
            </a:r>
            <a:r>
              <a:rPr lang="en-US" altLang="zh-CN" sz="2000" b="1" baseline="30000" dirty="0" smtClean="0">
                <a:solidFill>
                  <a:srgbClr val="FF0000"/>
                </a:solidFill>
                <a:latin typeface="Cambria"/>
                <a:ea typeface="MS Mincho"/>
                <a:cs typeface="Times New Roman"/>
              </a:rPr>
              <a:t>-</a:t>
            </a:r>
            <a:r>
              <a:rPr lang="en-US" altLang="zh-CN" sz="2000" b="1" dirty="0" smtClean="0">
                <a:solidFill>
                  <a:srgbClr val="FF0000"/>
                </a:solidFill>
                <a:latin typeface="Cambria"/>
                <a:ea typeface="MS Mincho"/>
                <a:cs typeface="Times New Roman"/>
              </a:rPr>
              <a:t> Higgs (Z) factory</a:t>
            </a:r>
            <a:endParaRPr lang="en-US" altLang="zh-CN" b="1" dirty="0" smtClean="0">
              <a:solidFill>
                <a:srgbClr val="FF0000"/>
              </a:solidFill>
              <a:latin typeface="Cambria"/>
              <a:ea typeface="MS Mincho"/>
              <a:cs typeface="Times New Roman"/>
            </a:endParaRPr>
          </a:p>
          <a:p>
            <a:r>
              <a:rPr lang="en-US" altLang="zh-CN" dirty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	</a:t>
            </a:r>
            <a:r>
              <a:rPr lang="en-US" altLang="zh-CN" dirty="0" smtClean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E</a:t>
            </a:r>
            <a:r>
              <a:rPr lang="en-US" altLang="zh-CN" baseline="-25000" dirty="0" smtClean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cm</a:t>
            </a:r>
            <a:r>
              <a:rPr lang="en-US" altLang="zh-CN" dirty="0" smtClean="0">
                <a:solidFill>
                  <a:prstClr val="black"/>
                </a:solidFill>
                <a:latin typeface="Cambria"/>
                <a:ea typeface="MS Mincho"/>
                <a:cs typeface="Times New Roman"/>
                <a:sym typeface="Symbol"/>
              </a:rPr>
              <a:t>240GeV, </a:t>
            </a:r>
            <a:r>
              <a:rPr lang="en-US" altLang="zh-CN" dirty="0" smtClean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luminosity ~</a:t>
            </a:r>
            <a:r>
              <a:rPr lang="en-US" altLang="zh-CN" dirty="0" smtClean="0">
                <a:solidFill>
                  <a:prstClr val="black"/>
                </a:solidFill>
                <a:latin typeface="宋体"/>
                <a:cs typeface="Times New Roman"/>
              </a:rPr>
              <a:t>2</a:t>
            </a:r>
            <a:r>
              <a:rPr lang="en-US" altLang="zh-CN" dirty="0">
                <a:solidFill>
                  <a:prstClr val="black"/>
                </a:solidFill>
                <a:latin typeface="宋体"/>
                <a:cs typeface="Times New Roman"/>
                <a:sym typeface="Symbol"/>
              </a:rPr>
              <a:t></a:t>
            </a:r>
            <a:r>
              <a:rPr lang="en-US" altLang="zh-CN" dirty="0">
                <a:solidFill>
                  <a:prstClr val="black"/>
                </a:solidFill>
                <a:latin typeface="宋体"/>
                <a:cs typeface="Times New Roman"/>
              </a:rPr>
              <a:t>10</a:t>
            </a:r>
            <a:r>
              <a:rPr lang="en-US" altLang="zh-CN" baseline="30000" dirty="0">
                <a:solidFill>
                  <a:prstClr val="black"/>
                </a:solidFill>
                <a:latin typeface="宋体"/>
                <a:cs typeface="Times New Roman"/>
              </a:rPr>
              <a:t>34</a:t>
            </a:r>
            <a:r>
              <a:rPr lang="en-US" altLang="zh-CN" dirty="0">
                <a:solidFill>
                  <a:prstClr val="black"/>
                </a:solidFill>
                <a:latin typeface="宋体"/>
                <a:cs typeface="Times New Roman"/>
              </a:rPr>
              <a:t> </a:t>
            </a:r>
            <a:r>
              <a:rPr lang="en-US" altLang="zh-CN" dirty="0" smtClean="0">
                <a:solidFill>
                  <a:prstClr val="black"/>
                </a:solidFill>
                <a:latin typeface="宋体"/>
                <a:cs typeface="Times New Roman"/>
              </a:rPr>
              <a:t>cm</a:t>
            </a:r>
            <a:r>
              <a:rPr lang="en-US" altLang="zh-CN" baseline="30000" dirty="0" smtClean="0">
                <a:solidFill>
                  <a:prstClr val="black"/>
                </a:solidFill>
                <a:latin typeface="宋体"/>
                <a:cs typeface="Times New Roman"/>
              </a:rPr>
              <a:t>-2</a:t>
            </a:r>
            <a:r>
              <a:rPr lang="en-US" altLang="zh-CN" dirty="0" smtClean="0">
                <a:solidFill>
                  <a:prstClr val="black"/>
                </a:solidFill>
                <a:latin typeface="宋体"/>
                <a:cs typeface="Times New Roman"/>
              </a:rPr>
              <a:t>s</a:t>
            </a:r>
            <a:r>
              <a:rPr lang="en-US" altLang="zh-CN" baseline="30000" dirty="0" smtClean="0">
                <a:solidFill>
                  <a:prstClr val="black"/>
                </a:solidFill>
                <a:latin typeface="宋体"/>
                <a:cs typeface="Times New Roman"/>
              </a:rPr>
              <a:t>-1</a:t>
            </a:r>
            <a:r>
              <a:rPr lang="en-US" altLang="zh-CN" dirty="0" smtClean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, </a:t>
            </a:r>
            <a:r>
              <a:rPr lang="zh-CN" altLang="en-US" dirty="0" smtClean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 </a:t>
            </a:r>
            <a:r>
              <a:rPr lang="en-US" altLang="zh-CN" dirty="0" smtClean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2IP</a:t>
            </a:r>
            <a:r>
              <a:rPr lang="zh-CN" altLang="en-US" dirty="0" smtClean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，</a:t>
            </a:r>
            <a:r>
              <a:rPr lang="en-US" altLang="zh-CN" dirty="0" smtClean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1M H in 10 years</a:t>
            </a:r>
          </a:p>
          <a:p>
            <a:r>
              <a:rPr lang="en-US" altLang="zh-CN" dirty="0" smtClean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	at the Z-pole 10</a:t>
            </a:r>
            <a:r>
              <a:rPr lang="en-US" altLang="zh-CN" baseline="30000" dirty="0" smtClean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10</a:t>
            </a:r>
            <a:r>
              <a:rPr lang="en-US" altLang="zh-CN" dirty="0" smtClean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Z bosons/yr</a:t>
            </a:r>
          </a:p>
          <a:p>
            <a:r>
              <a:rPr lang="en-US" altLang="zh-CN" dirty="0" smtClean="0">
                <a:solidFill>
                  <a:prstClr val="black"/>
                </a:solidFill>
                <a:latin typeface="Cambria"/>
                <a:ea typeface="MS Mincho"/>
                <a:cs typeface="Times New Roman"/>
              </a:rPr>
              <a:t>	</a:t>
            </a:r>
            <a:r>
              <a:rPr lang="en-US" altLang="zh-CN" b="1" dirty="0" smtClean="0">
                <a:solidFill>
                  <a:srgbClr val="7030A0"/>
                </a:solidFill>
                <a:latin typeface="Cambria"/>
                <a:ea typeface="MS Mincho"/>
                <a:cs typeface="Times New Roman"/>
              </a:rPr>
              <a:t>Precision measurement of the Higgs boson (and the Z boson)</a:t>
            </a:r>
            <a:endParaRPr lang="en-US" altLang="zh-CN" dirty="0" smtClean="0">
              <a:solidFill>
                <a:prstClr val="black"/>
              </a:solidFill>
              <a:latin typeface="Cambria"/>
              <a:ea typeface="MS Mincho"/>
              <a:cs typeface="Times New Roman"/>
            </a:endParaRPr>
          </a:p>
          <a:p>
            <a:pPr>
              <a:spcBef>
                <a:spcPts val="600"/>
              </a:spcBef>
            </a:pPr>
            <a:r>
              <a:rPr lang="en-US" altLang="zh-CN" b="1" dirty="0" smtClean="0">
                <a:solidFill>
                  <a:srgbClr val="002060"/>
                </a:solidFill>
                <a:latin typeface="Cambria"/>
                <a:ea typeface="MS Mincho"/>
                <a:cs typeface="Times New Roman"/>
              </a:rPr>
              <a:t>Upgradable to pp collision with E</a:t>
            </a:r>
            <a:r>
              <a:rPr lang="en-US" altLang="zh-CN" b="1" baseline="-25000" dirty="0" smtClean="0">
                <a:solidFill>
                  <a:srgbClr val="002060"/>
                </a:solidFill>
                <a:latin typeface="Cambria"/>
                <a:ea typeface="MS Mincho"/>
                <a:cs typeface="Times New Roman"/>
              </a:rPr>
              <a:t>cm</a:t>
            </a:r>
            <a:r>
              <a:rPr lang="en-US" altLang="zh-CN" b="1" dirty="0" smtClean="0">
                <a:solidFill>
                  <a:srgbClr val="002060"/>
                </a:solidFill>
                <a:latin typeface="Cambria"/>
                <a:ea typeface="MS Mincho"/>
                <a:cs typeface="Times New Roman"/>
                <a:sym typeface="Symbol"/>
              </a:rPr>
              <a:t>  50-100 TeV </a:t>
            </a:r>
            <a:r>
              <a:rPr lang="en-US" altLang="zh-CN" b="1" dirty="0" smtClean="0">
                <a:solidFill>
                  <a:srgbClr val="002060"/>
                </a:solidFill>
                <a:latin typeface="Cambria"/>
                <a:ea typeface="MS Mincho"/>
                <a:cs typeface="Times New Roman"/>
              </a:rPr>
              <a:t> (</a:t>
            </a:r>
            <a:r>
              <a:rPr lang="en-US" altLang="zh-CN" dirty="0" smtClean="0">
                <a:solidFill>
                  <a:srgbClr val="002060"/>
                </a:solidFill>
                <a:latin typeface="Cambria"/>
                <a:ea typeface="MS Mincho"/>
                <a:cs typeface="Times New Roman"/>
              </a:rPr>
              <a:t>with ep, HI options</a:t>
            </a:r>
            <a:r>
              <a:rPr lang="en-US" altLang="zh-CN" b="1" dirty="0" smtClean="0">
                <a:solidFill>
                  <a:srgbClr val="002060"/>
                </a:solidFill>
                <a:latin typeface="Cambria"/>
                <a:ea typeface="MS Mincho"/>
                <a:cs typeface="Times New Roman"/>
              </a:rPr>
              <a:t>)</a:t>
            </a:r>
          </a:p>
          <a:p>
            <a:pPr>
              <a:spcBef>
                <a:spcPts val="600"/>
              </a:spcBef>
            </a:pPr>
            <a:r>
              <a:rPr lang="en-US" altLang="zh-CN" sz="2000" b="1" dirty="0" smtClean="0">
                <a:solidFill>
                  <a:srgbClr val="002060"/>
                </a:solidFill>
                <a:latin typeface="Cambria"/>
                <a:ea typeface="MS Mincho"/>
                <a:cs typeface="Times New Roman"/>
              </a:rPr>
              <a:t>	</a:t>
            </a:r>
            <a:r>
              <a:rPr lang="en-US" altLang="zh-CN" sz="2000" b="1" dirty="0" smtClean="0">
                <a:solidFill>
                  <a:srgbClr val="7030A0"/>
                </a:solidFill>
                <a:latin typeface="Cambria"/>
                <a:ea typeface="MS Mincho"/>
                <a:cs typeface="Times New Roman"/>
              </a:rPr>
              <a:t>A discovery machine for BSM new physics</a:t>
            </a:r>
            <a:endParaRPr lang="en-US" altLang="zh-CN" dirty="0" smtClean="0">
              <a:solidFill>
                <a:srgbClr val="7030A0"/>
              </a:solidFill>
              <a:latin typeface="Cambria"/>
              <a:ea typeface="MS Mincho"/>
              <a:cs typeface="Times New Roman"/>
              <a:sym typeface="Symbol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533400" y="5486400"/>
            <a:ext cx="8458200" cy="946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BEPCII</a:t>
            </a:r>
            <a:r>
              <a:rPr lang="en-US" altLang="zh-CN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will likely complete its mission ~2020s;</a:t>
            </a:r>
          </a:p>
          <a:p>
            <a:r>
              <a:rPr lang="en-US" altLang="zh-CN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CEPC</a:t>
            </a:r>
            <a:r>
              <a:rPr lang="en-US" altLang="zh-CN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possible </a:t>
            </a:r>
            <a:r>
              <a:rPr lang="en-US" altLang="zh-CN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accelerator based particle physics program in China after BII</a:t>
            </a:r>
            <a:endParaRPr lang="en-US" altLang="zh-CN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869918" y="1442484"/>
            <a:ext cx="1147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 smtClean="0">
                <a:solidFill>
                  <a:srgbClr val="FF0000"/>
                </a:solidFill>
              </a:rPr>
              <a:t>Higgs precision</a:t>
            </a:r>
          </a:p>
          <a:p>
            <a:r>
              <a:rPr lang="en-US" altLang="zh-CN" sz="1200" b="1" dirty="0" smtClean="0">
                <a:solidFill>
                  <a:srgbClr val="FF0000"/>
                </a:solidFill>
              </a:rPr>
              <a:t>1% or better</a:t>
            </a:r>
            <a:endParaRPr lang="zh-CN" altLang="en-US" sz="1200" b="1" dirty="0">
              <a:solidFill>
                <a:srgbClr val="FF0000"/>
              </a:solidFill>
            </a:endParaRPr>
          </a:p>
        </p:txBody>
      </p:sp>
      <p:sp>
        <p:nvSpPr>
          <p:cNvPr id="44" name="Rectangle 3"/>
          <p:cNvSpPr/>
          <p:nvPr/>
        </p:nvSpPr>
        <p:spPr>
          <a:xfrm>
            <a:off x="0" y="0"/>
            <a:ext cx="9144000" cy="961802"/>
          </a:xfrm>
          <a:prstGeom prst="rect">
            <a:avLst/>
          </a:prstGeom>
          <a:solidFill>
            <a:schemeClr val="bg2"/>
          </a:solidFill>
        </p:spPr>
        <p:txBody>
          <a:bodyPr wrap="square" lIns="457200" tIns="182880" bIns="182880">
            <a:spAutoFit/>
          </a:bodyPr>
          <a:lstStyle/>
          <a:p>
            <a:endParaRPr lang="en-US" altLang="zh-CN" sz="1050" dirty="0" smtClean="0">
              <a:solidFill>
                <a:srgbClr val="C00000"/>
              </a:solidFill>
              <a:latin typeface="Times New Roman" pitchFamily="18" charset="0"/>
              <a:ea typeface="仿宋_GB2312"/>
              <a:cs typeface="Times New Roman" pitchFamily="18" charset="0"/>
            </a:endParaRPr>
          </a:p>
          <a:p>
            <a:pPr algn="ctr"/>
            <a:r>
              <a:rPr lang="en-US" altLang="zh-CN" sz="2800" b="1" dirty="0" smtClean="0">
                <a:solidFill>
                  <a:srgbClr val="C00000"/>
                </a:solidFill>
              </a:rPr>
              <a:t>Reminder about the CEPC-SppC</a:t>
            </a: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895600"/>
            <a:ext cx="4146331" cy="2738228"/>
          </a:xfrm>
          <a:prstGeom prst="rect">
            <a:avLst/>
          </a:prstGeom>
        </p:spPr>
      </p:pic>
      <p:sp>
        <p:nvSpPr>
          <p:cNvPr id="72" name="矩形 71"/>
          <p:cNvSpPr/>
          <p:nvPr/>
        </p:nvSpPr>
        <p:spPr>
          <a:xfrm>
            <a:off x="2286000" y="3962400"/>
            <a:ext cx="2379241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err="1" smtClean="0">
                <a:solidFill>
                  <a:srgbClr val="FF0000"/>
                </a:solidFill>
                <a:latin typeface="Cambria"/>
                <a:ea typeface="MS Mincho"/>
                <a:cs typeface="Times New Roman"/>
              </a:rPr>
              <a:t>e</a:t>
            </a:r>
            <a:r>
              <a:rPr lang="en-US" altLang="zh-CN" b="1" baseline="30000" dirty="0" err="1" smtClean="0">
                <a:solidFill>
                  <a:srgbClr val="FF0000"/>
                </a:solidFill>
                <a:latin typeface="Cambria"/>
                <a:ea typeface="MS Mincho"/>
                <a:cs typeface="Times New Roman"/>
              </a:rPr>
              <a:t>+</a:t>
            </a:r>
            <a:r>
              <a:rPr lang="en-US" altLang="zh-CN" b="1" dirty="0" err="1" smtClean="0">
                <a:solidFill>
                  <a:srgbClr val="FF0000"/>
                </a:solidFill>
                <a:latin typeface="Cambria"/>
                <a:ea typeface="MS Mincho"/>
                <a:cs typeface="Times New Roman"/>
              </a:rPr>
              <a:t>e</a:t>
            </a:r>
            <a:r>
              <a:rPr lang="en-US" altLang="zh-CN" b="1" baseline="30000" dirty="0" smtClean="0">
                <a:solidFill>
                  <a:srgbClr val="FF0000"/>
                </a:solidFill>
                <a:latin typeface="Cambria"/>
                <a:ea typeface="MS Mincho"/>
                <a:cs typeface="Times New Roman"/>
              </a:rPr>
              <a:t>-</a:t>
            </a:r>
            <a:r>
              <a:rPr lang="en-US" altLang="zh-CN" b="1" dirty="0" smtClean="0">
                <a:solidFill>
                  <a:srgbClr val="FF0000"/>
                </a:solidFill>
                <a:latin typeface="Cambria"/>
                <a:ea typeface="MS Mincho"/>
                <a:cs typeface="Times New Roman"/>
              </a:rPr>
              <a:t> Higgs (Z) factory</a:t>
            </a:r>
          </a:p>
          <a:p>
            <a:pPr algn="ctr"/>
            <a:r>
              <a:rPr lang="en-US" altLang="zh-CN" sz="1600" b="1" dirty="0" smtClean="0">
                <a:solidFill>
                  <a:srgbClr val="2E9238"/>
                </a:solidFill>
                <a:latin typeface="Cambria"/>
                <a:ea typeface="MS Mincho"/>
                <a:cs typeface="Times New Roman"/>
              </a:rPr>
              <a:t>Ring length ~ 100km</a:t>
            </a:r>
          </a:p>
        </p:txBody>
      </p:sp>
    </p:spTree>
    <p:extLst>
      <p:ext uri="{BB962C8B-B14F-4D97-AF65-F5344CB8AC3E}">
        <p14:creationId xmlns:p14="http://schemas.microsoft.com/office/powerpoint/2010/main" val="326084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0246"/>
          </a:xfrm>
          <a:prstGeom prst="rect">
            <a:avLst/>
          </a:prstGeom>
          <a:solidFill>
            <a:schemeClr val="bg2"/>
          </a:solidFill>
        </p:spPr>
        <p:txBody>
          <a:bodyPr wrap="square" lIns="457200" tIns="182880" bIns="182880">
            <a:spAutoFit/>
          </a:bodyPr>
          <a:lstStyle/>
          <a:p>
            <a:endParaRPr lang="en-US" altLang="zh-CN" sz="1050" dirty="0" smtClean="0">
              <a:solidFill>
                <a:srgbClr val="C00000"/>
              </a:solidFill>
              <a:latin typeface="Times New Roman" pitchFamily="18" charset="0"/>
              <a:ea typeface="仿宋_GB2312"/>
              <a:cs typeface="Times New Roman" pitchFamily="18" charset="0"/>
            </a:endParaRPr>
          </a:p>
          <a:p>
            <a:pPr algn="ctr"/>
            <a:r>
              <a:rPr lang="en-US" altLang="zh-CN" sz="2400" b="1" dirty="0" smtClean="0">
                <a:solidFill>
                  <a:srgbClr val="C00000"/>
                </a:solidFill>
              </a:rPr>
              <a:t>CEPC International Advisory Committee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371600"/>
            <a:ext cx="3720002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1066800"/>
            <a:ext cx="4775200" cy="1981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3505200"/>
            <a:ext cx="8345296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矩形 7"/>
          <p:cNvSpPr/>
          <p:nvPr/>
        </p:nvSpPr>
        <p:spPr>
          <a:xfrm>
            <a:off x="533400" y="3505200"/>
            <a:ext cx="8229600" cy="9144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756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0246"/>
          </a:xfrm>
          <a:prstGeom prst="rect">
            <a:avLst/>
          </a:prstGeom>
          <a:solidFill>
            <a:schemeClr val="bg2"/>
          </a:solidFill>
        </p:spPr>
        <p:txBody>
          <a:bodyPr wrap="square" lIns="457200" tIns="182880" bIns="182880">
            <a:spAutoFit/>
          </a:bodyPr>
          <a:lstStyle/>
          <a:p>
            <a:endParaRPr lang="en-US" altLang="zh-CN" sz="1050" dirty="0" smtClean="0">
              <a:solidFill>
                <a:srgbClr val="C00000"/>
              </a:solidFill>
              <a:latin typeface="Times New Roman" pitchFamily="18" charset="0"/>
              <a:ea typeface="仿宋_GB2312"/>
              <a:cs typeface="Times New Roman" pitchFamily="18" charset="0"/>
            </a:endParaRPr>
          </a:p>
          <a:p>
            <a:pPr algn="ctr"/>
            <a:r>
              <a:rPr lang="en-US" altLang="zh-CN" sz="2400" b="1" dirty="0" smtClean="0">
                <a:solidFill>
                  <a:srgbClr val="C00000"/>
                </a:solidFill>
              </a:rPr>
              <a:t>CEPC International Collaboration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990600"/>
            <a:ext cx="3200400" cy="124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2209800"/>
            <a:ext cx="7372709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505200"/>
            <a:ext cx="7467599" cy="1313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4876800"/>
            <a:ext cx="7289800" cy="366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5181600"/>
            <a:ext cx="6934200" cy="5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143000" y="5943600"/>
            <a:ext cx="7002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zh-CN" altLang="en-US" b="1" dirty="0" smtClean="0">
                <a:solidFill>
                  <a:srgbClr val="7030A0"/>
                </a:solidFill>
              </a:rPr>
              <a:t> </a:t>
            </a:r>
            <a:r>
              <a:rPr lang="en-US" altLang="zh-CN" b="1" dirty="0" smtClean="0">
                <a:solidFill>
                  <a:srgbClr val="7030A0"/>
                </a:solidFill>
              </a:rPr>
              <a:t>MOU</a:t>
            </a:r>
            <a:r>
              <a:rPr lang="zh-CN" altLang="en-US" b="1" dirty="0" smtClean="0">
                <a:solidFill>
                  <a:srgbClr val="7030A0"/>
                </a:solidFill>
              </a:rPr>
              <a:t>， </a:t>
            </a:r>
            <a:r>
              <a:rPr lang="en-US" altLang="zh-CN" b="1" dirty="0" smtClean="0">
                <a:solidFill>
                  <a:srgbClr val="7030A0"/>
                </a:solidFill>
              </a:rPr>
              <a:t>joint research</a:t>
            </a:r>
            <a:r>
              <a:rPr lang="zh-CN" altLang="en-US" b="1" dirty="0" smtClean="0">
                <a:solidFill>
                  <a:srgbClr val="7030A0"/>
                </a:solidFill>
              </a:rPr>
              <a:t>，</a:t>
            </a:r>
            <a:r>
              <a:rPr lang="en-US" altLang="zh-CN" b="1" dirty="0" smtClean="0">
                <a:solidFill>
                  <a:srgbClr val="7030A0"/>
                </a:solidFill>
              </a:rPr>
              <a:t>established </a:t>
            </a:r>
            <a:r>
              <a:rPr lang="en-US" altLang="zh-CN" b="1" dirty="0" err="1" smtClean="0">
                <a:solidFill>
                  <a:srgbClr val="7030A0"/>
                </a:solidFill>
              </a:rPr>
              <a:t>collab</a:t>
            </a:r>
            <a:r>
              <a:rPr lang="en-US" altLang="zh-CN" b="1" dirty="0" smtClean="0">
                <a:solidFill>
                  <a:srgbClr val="7030A0"/>
                </a:solidFill>
              </a:rPr>
              <a:t>. with ILC-TPC, HL-LHC</a:t>
            </a:r>
            <a:r>
              <a:rPr lang="zh-CN" altLang="en-US" b="1" dirty="0" smtClean="0">
                <a:solidFill>
                  <a:srgbClr val="7030A0"/>
                </a:solidFill>
              </a:rPr>
              <a:t>， </a:t>
            </a:r>
            <a:r>
              <a:rPr lang="en-US" altLang="zh-CN" b="1" dirty="0" smtClean="0">
                <a:solidFill>
                  <a:srgbClr val="7030A0"/>
                </a:solidFill>
              </a:rPr>
              <a:t>…</a:t>
            </a:r>
          </a:p>
        </p:txBody>
      </p:sp>
      <p:sp>
        <p:nvSpPr>
          <p:cNvPr id="14" name="矩形 13"/>
          <p:cNvSpPr/>
          <p:nvPr/>
        </p:nvSpPr>
        <p:spPr>
          <a:xfrm>
            <a:off x="1143000" y="4876800"/>
            <a:ext cx="7086600" cy="91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756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00246"/>
          </a:xfrm>
          <a:prstGeom prst="rect">
            <a:avLst/>
          </a:prstGeom>
          <a:solidFill>
            <a:schemeClr val="bg2"/>
          </a:solidFill>
        </p:spPr>
        <p:txBody>
          <a:bodyPr wrap="square" lIns="457200" tIns="182880" bIns="182880">
            <a:spAutoFit/>
          </a:bodyPr>
          <a:lstStyle/>
          <a:p>
            <a:endParaRPr lang="en-US" altLang="zh-CN" sz="1050" dirty="0" smtClean="0">
              <a:solidFill>
                <a:srgbClr val="C00000"/>
              </a:solidFill>
              <a:latin typeface="Times New Roman" pitchFamily="18" charset="0"/>
              <a:ea typeface="仿宋_GB2312"/>
              <a:cs typeface="Times New Roman" pitchFamily="18" charset="0"/>
            </a:endParaRPr>
          </a:p>
          <a:p>
            <a:pPr algn="ctr"/>
            <a:r>
              <a:rPr lang="en-US" altLang="zh-CN" sz="2400" b="1" dirty="0" smtClean="0">
                <a:solidFill>
                  <a:srgbClr val="C00000"/>
                </a:solidFill>
              </a:rPr>
              <a:t>CEPC Outreach, PR and Communication</a:t>
            </a:r>
          </a:p>
        </p:txBody>
      </p:sp>
      <p:sp>
        <p:nvSpPr>
          <p:cNvPr id="5" name="矩形 4"/>
          <p:cNvSpPr/>
          <p:nvPr/>
        </p:nvSpPr>
        <p:spPr>
          <a:xfrm>
            <a:off x="1143000" y="1524000"/>
            <a:ext cx="746760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Wingdings" pitchFamily="2" charset="2"/>
              <a:buChar char="Ø"/>
            </a:pPr>
            <a:r>
              <a:rPr lang="en-US" altLang="zh-CN" sz="2400" b="1" dirty="0" err="1" smtClean="0">
                <a:solidFill>
                  <a:srgbClr val="000099"/>
                </a:solidFill>
              </a:rPr>
              <a:t>Colloqiuia</a:t>
            </a:r>
            <a:r>
              <a:rPr lang="en-US" altLang="zh-CN" sz="2400" b="1" dirty="0" smtClean="0">
                <a:solidFill>
                  <a:srgbClr val="000099"/>
                </a:solidFill>
              </a:rPr>
              <a:t> and outreach in Chinese universities</a:t>
            </a:r>
          </a:p>
          <a:p>
            <a:pPr marL="457200" indent="-457200">
              <a:spcBef>
                <a:spcPts val="600"/>
              </a:spcBef>
            </a:pPr>
            <a:r>
              <a:rPr lang="en-US" altLang="zh-CN" sz="2400" b="1" dirty="0" smtClean="0">
                <a:solidFill>
                  <a:srgbClr val="7030A0"/>
                </a:solidFill>
                <a:cs typeface="Times New Roman" pitchFamily="18" charset="0"/>
              </a:rPr>
              <a:t>	</a:t>
            </a:r>
            <a:r>
              <a:rPr lang="en-US" altLang="zh-CN" b="1" dirty="0" smtClean="0">
                <a:solidFill>
                  <a:srgbClr val="7030A0"/>
                </a:solidFill>
                <a:latin typeface="+mn-ea"/>
                <a:cs typeface="Times New Roman" pitchFamily="18" charset="0"/>
              </a:rPr>
              <a:t> </a:t>
            </a:r>
            <a:r>
              <a:rPr lang="zh-CN" altLang="en-US" b="1" dirty="0" smtClean="0">
                <a:solidFill>
                  <a:srgbClr val="7030A0"/>
                </a:solidFill>
                <a:latin typeface="+mn-ea"/>
                <a:cs typeface="Times New Roman" pitchFamily="18" charset="0"/>
              </a:rPr>
              <a:t>北京大学，中国科大，浙江大学，中山大学，山东大学，武汉大学</a:t>
            </a:r>
            <a:endParaRPr lang="en-US" altLang="zh-CN" b="1" dirty="0" smtClean="0">
              <a:solidFill>
                <a:srgbClr val="7030A0"/>
              </a:solidFill>
              <a:latin typeface="+mn-ea"/>
              <a:cs typeface="Times New Roman" pitchFamily="18" charset="0"/>
            </a:endParaRPr>
          </a:p>
          <a:p>
            <a:pPr marL="457200" indent="-457200">
              <a:spcBef>
                <a:spcPts val="600"/>
              </a:spcBef>
            </a:pPr>
            <a:r>
              <a:rPr lang="en-US" altLang="zh-CN" b="1" dirty="0" smtClean="0">
                <a:solidFill>
                  <a:srgbClr val="7030A0"/>
                </a:solidFill>
                <a:latin typeface="+mn-ea"/>
                <a:cs typeface="Times New Roman" pitchFamily="18" charset="0"/>
              </a:rPr>
              <a:t>     </a:t>
            </a:r>
            <a:r>
              <a:rPr lang="zh-CN" altLang="en-US" b="1" dirty="0" smtClean="0">
                <a:solidFill>
                  <a:srgbClr val="7030A0"/>
                </a:solidFill>
                <a:latin typeface="+mn-ea"/>
                <a:cs typeface="Times New Roman" pitchFamily="18" charset="0"/>
              </a:rPr>
              <a:t>国科大，华中师大，清华，交大，南大， 复旦，</a:t>
            </a:r>
            <a:r>
              <a:rPr lang="en-US" altLang="zh-CN" b="1" dirty="0" smtClean="0">
                <a:solidFill>
                  <a:srgbClr val="7030A0"/>
                </a:solidFill>
                <a:latin typeface="+mn-ea"/>
                <a:cs typeface="Times New Roman" pitchFamily="18" charset="0"/>
              </a:rPr>
              <a:t>…</a:t>
            </a:r>
            <a:endParaRPr lang="en-US" altLang="zh-CN" sz="2400" b="1" dirty="0" smtClean="0">
              <a:solidFill>
                <a:srgbClr val="7030A0"/>
              </a:solidFill>
              <a:cs typeface="Times New Roman" pitchFamily="18" charset="0"/>
            </a:endParaRPr>
          </a:p>
          <a:p>
            <a:pPr lvl="1" indent="-457200">
              <a:lnSpc>
                <a:spcPct val="150000"/>
              </a:lnSpc>
              <a:spcBef>
                <a:spcPts val="1200"/>
              </a:spcBef>
              <a:buFont typeface="Wingdings" pitchFamily="2" charset="2"/>
              <a:buChar char="Ø"/>
            </a:pPr>
            <a:r>
              <a:rPr lang="en-US" altLang="zh-CN" sz="2400" b="1" dirty="0" smtClean="0">
                <a:solidFill>
                  <a:srgbClr val="000099"/>
                </a:solidFill>
              </a:rPr>
              <a:t>Fragrant Hill Meeting on CEPC</a:t>
            </a:r>
          </a:p>
          <a:p>
            <a:pPr lvl="1" indent="-457200">
              <a:lnSpc>
                <a:spcPct val="150000"/>
              </a:lnSpc>
              <a:spcBef>
                <a:spcPts val="1200"/>
              </a:spcBef>
              <a:buFont typeface="Wingdings" pitchFamily="2" charset="2"/>
              <a:buChar char="Ø"/>
            </a:pPr>
            <a:r>
              <a:rPr lang="en-US" altLang="zh-CN" sz="2400" b="1" dirty="0" smtClean="0">
                <a:solidFill>
                  <a:srgbClr val="000099"/>
                </a:solidFill>
              </a:rPr>
              <a:t>social media&amp; news</a:t>
            </a:r>
          </a:p>
          <a:p>
            <a:pPr lvl="1" indent="-457200">
              <a:lnSpc>
                <a:spcPct val="150000"/>
              </a:lnSpc>
              <a:spcBef>
                <a:spcPts val="1200"/>
              </a:spcBef>
              <a:buFont typeface="Wingdings" pitchFamily="2" charset="2"/>
              <a:buChar char="Ø"/>
            </a:pPr>
            <a:r>
              <a:rPr lang="en-US" altLang="zh-CN" sz="2400" b="1" dirty="0" smtClean="0">
                <a:solidFill>
                  <a:srgbClr val="000099"/>
                </a:solidFill>
              </a:rPr>
              <a:t>CEPC Web revamp</a:t>
            </a:r>
          </a:p>
          <a:p>
            <a:pPr lvl="1" indent="-457200">
              <a:lnSpc>
                <a:spcPct val="150000"/>
              </a:lnSpc>
              <a:spcBef>
                <a:spcPts val="1200"/>
              </a:spcBef>
              <a:buFont typeface="Wingdings" pitchFamily="2" charset="2"/>
              <a:buChar char="Ø"/>
            </a:pPr>
            <a:r>
              <a:rPr lang="en-US" altLang="zh-CN" sz="2400" b="1" dirty="0" smtClean="0">
                <a:solidFill>
                  <a:srgbClr val="000099"/>
                </a:solidFill>
              </a:rPr>
              <a:t>……</a:t>
            </a:r>
          </a:p>
          <a:p>
            <a:pPr lvl="1" indent="-457200">
              <a:spcBef>
                <a:spcPts val="1200"/>
              </a:spcBef>
              <a:buFont typeface="Wingdings" pitchFamily="2" charset="2"/>
              <a:buChar char="Ø"/>
            </a:pPr>
            <a:endParaRPr lang="en-US" altLang="zh-CN" sz="2400" b="1" dirty="0" smtClean="0">
              <a:solidFill>
                <a:srgbClr val="2E92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56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838200"/>
            <a:ext cx="8229600" cy="1143000"/>
          </a:xfrm>
        </p:spPr>
        <p:txBody>
          <a:bodyPr>
            <a:no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</a:rPr>
              <a:t>Fragrant Hill Meeting on CEPC</a:t>
            </a:r>
            <a:br>
              <a:rPr lang="en-US" altLang="zh-CN" sz="2800" b="1" dirty="0" smtClean="0">
                <a:solidFill>
                  <a:srgbClr val="FF0000"/>
                </a:solidFill>
              </a:rPr>
            </a:br>
            <a:r>
              <a:rPr lang="zh-CN" altLang="en-US" sz="2800" b="1" dirty="0" smtClean="0">
                <a:solidFill>
                  <a:srgbClr val="0000FF"/>
                </a:solidFill>
              </a:rPr>
              <a:t>香山科学会议 </a:t>
            </a:r>
            <a:r>
              <a:rPr lang="en-US" altLang="zh-CN" sz="2800" b="1" dirty="0" smtClean="0"/>
              <a:t/>
            </a:r>
            <a:br>
              <a:rPr lang="en-US" altLang="zh-CN" sz="2800" b="1" dirty="0" smtClean="0"/>
            </a:br>
            <a:r>
              <a:rPr lang="zh-CN" altLang="en-US" sz="2400" b="1" dirty="0">
                <a:solidFill>
                  <a:srgbClr val="C00000"/>
                </a:solidFill>
              </a:rPr>
              <a:t>高能环形正负电子对撞机</a:t>
            </a:r>
            <a:r>
              <a:rPr lang="en-US" altLang="zh-CN" sz="2400" b="1" dirty="0">
                <a:solidFill>
                  <a:srgbClr val="C00000"/>
                </a:solidFill>
              </a:rPr>
              <a:t>-</a:t>
            </a:r>
            <a:r>
              <a:rPr lang="zh-CN" altLang="en-US" sz="2400" b="1" dirty="0">
                <a:solidFill>
                  <a:srgbClr val="C00000"/>
                </a:solidFill>
              </a:rPr>
              <a:t>中国发起的大型国际科学实验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28600" y="2209800"/>
            <a:ext cx="4114800" cy="762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CN" dirty="0" smtClean="0">
                <a:solidFill>
                  <a:srgbClr val="00B050"/>
                </a:solidFill>
                <a:ea typeface="黑体"/>
                <a:cs typeface="Times New Roman"/>
              </a:rPr>
              <a:t>October 18-19, 2016</a:t>
            </a:r>
            <a:endParaRPr lang="en-US" altLang="zh-CN" dirty="0" smtClean="0">
              <a:ea typeface="黑体"/>
              <a:cs typeface="Times New Roman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28600" y="2819400"/>
            <a:ext cx="4876800" cy="290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spcBef>
                <a:spcPts val="480"/>
              </a:spcBef>
            </a:pPr>
            <a:r>
              <a:rPr lang="zh-CN" altLang="zh-CN" sz="1400" b="1" kern="100" dirty="0">
                <a:solidFill>
                  <a:srgbClr val="7030A0"/>
                </a:solidFill>
                <a:ea typeface="黑体"/>
                <a:cs typeface="Times New Roman"/>
              </a:rPr>
              <a:t>会议主题</a:t>
            </a:r>
            <a:r>
              <a:rPr lang="zh-CN" altLang="zh-CN" sz="1400" b="1" kern="100" dirty="0" smtClean="0">
                <a:solidFill>
                  <a:srgbClr val="7030A0"/>
                </a:solidFill>
                <a:ea typeface="黑体"/>
                <a:cs typeface="Times New Roman"/>
              </a:rPr>
              <a:t>：</a:t>
            </a:r>
            <a:r>
              <a:rPr lang="en-US" altLang="zh-CN" sz="1400" b="1" kern="100" dirty="0" smtClean="0">
                <a:solidFill>
                  <a:srgbClr val="7030A0"/>
                </a:solidFill>
                <a:ea typeface="黑体"/>
                <a:cs typeface="Times New Roman"/>
              </a:rPr>
              <a:t>Meeting Theme: CEPC</a:t>
            </a:r>
            <a:endParaRPr lang="zh-CN" altLang="zh-CN" sz="1050" b="1" kern="100" dirty="0">
              <a:solidFill>
                <a:srgbClr val="7030A0"/>
              </a:solidFill>
              <a:cs typeface="Times New Roman"/>
            </a:endParaRPr>
          </a:p>
          <a:p>
            <a:pPr>
              <a:lnSpc>
                <a:spcPts val="2400"/>
              </a:lnSpc>
              <a:spcBef>
                <a:spcPts val="480"/>
              </a:spcBef>
            </a:pPr>
            <a:r>
              <a:rPr lang="zh-CN" altLang="zh-CN" sz="1400" b="1" kern="100" dirty="0">
                <a:solidFill>
                  <a:srgbClr val="002060"/>
                </a:solidFill>
                <a:ea typeface="仿宋_GB2312"/>
                <a:cs typeface="Times New Roman"/>
              </a:rPr>
              <a:t>高能环形正负电子对撞机</a:t>
            </a:r>
            <a:r>
              <a:rPr lang="en-US" altLang="zh-CN" sz="1400" b="1" kern="100" dirty="0">
                <a:solidFill>
                  <a:srgbClr val="002060"/>
                </a:solidFill>
                <a:ea typeface="仿宋_GB2312"/>
                <a:cs typeface="Times New Roman"/>
              </a:rPr>
              <a:t>-</a:t>
            </a:r>
            <a:r>
              <a:rPr lang="zh-CN" altLang="zh-CN" sz="1400" b="1" kern="100" dirty="0">
                <a:solidFill>
                  <a:srgbClr val="002060"/>
                </a:solidFill>
                <a:ea typeface="仿宋_GB2312"/>
                <a:cs typeface="Times New Roman"/>
              </a:rPr>
              <a:t>中国发起的大型国际科学实验</a:t>
            </a:r>
            <a:endParaRPr lang="zh-CN" altLang="zh-CN" sz="1050" b="1" kern="100" dirty="0">
              <a:solidFill>
                <a:srgbClr val="002060"/>
              </a:solidFill>
              <a:cs typeface="Times New Roman"/>
            </a:endParaRPr>
          </a:p>
          <a:p>
            <a:pPr>
              <a:lnSpc>
                <a:spcPts val="2400"/>
              </a:lnSpc>
              <a:spcBef>
                <a:spcPts val="480"/>
              </a:spcBef>
            </a:pPr>
            <a:r>
              <a:rPr lang="en-US" altLang="zh-CN" sz="1400" b="1" kern="100" dirty="0">
                <a:solidFill>
                  <a:srgbClr val="002060"/>
                </a:solidFill>
                <a:latin typeface="仿宋_GB2312"/>
                <a:cs typeface="Times New Roman"/>
              </a:rPr>
              <a:t> </a:t>
            </a:r>
            <a:endParaRPr lang="zh-CN" altLang="zh-CN" sz="1050" b="1" kern="100" dirty="0">
              <a:solidFill>
                <a:srgbClr val="002060"/>
              </a:solidFill>
              <a:cs typeface="Times New Roman"/>
            </a:endParaRPr>
          </a:p>
          <a:p>
            <a:pPr>
              <a:lnSpc>
                <a:spcPts val="2400"/>
              </a:lnSpc>
              <a:spcBef>
                <a:spcPts val="480"/>
              </a:spcBef>
            </a:pPr>
            <a:r>
              <a:rPr lang="zh-CN" altLang="zh-CN" sz="1400" b="1" kern="100" dirty="0">
                <a:solidFill>
                  <a:srgbClr val="7030A0"/>
                </a:solidFill>
                <a:ea typeface="黑体"/>
                <a:cs typeface="Times New Roman"/>
              </a:rPr>
              <a:t>中心议题</a:t>
            </a:r>
            <a:r>
              <a:rPr lang="zh-CN" altLang="zh-CN" sz="1400" b="1" kern="100" dirty="0" smtClean="0">
                <a:solidFill>
                  <a:srgbClr val="7030A0"/>
                </a:solidFill>
                <a:ea typeface="黑体"/>
                <a:cs typeface="Times New Roman"/>
              </a:rPr>
              <a:t>：</a:t>
            </a:r>
            <a:r>
              <a:rPr lang="en-US" altLang="zh-CN" sz="1400" b="1" kern="100" dirty="0" smtClean="0">
                <a:solidFill>
                  <a:srgbClr val="7030A0"/>
                </a:solidFill>
                <a:ea typeface="黑体"/>
                <a:cs typeface="Times New Roman"/>
              </a:rPr>
              <a:t>Focused Discussions </a:t>
            </a:r>
            <a:endParaRPr lang="zh-CN" altLang="zh-CN" sz="1050" b="1" kern="100" dirty="0">
              <a:solidFill>
                <a:srgbClr val="7030A0"/>
              </a:solidFill>
              <a:cs typeface="Times New Roman"/>
            </a:endParaRPr>
          </a:p>
          <a:p>
            <a:pPr>
              <a:lnSpc>
                <a:spcPts val="2400"/>
              </a:lnSpc>
              <a:spcBef>
                <a:spcPts val="480"/>
              </a:spcBef>
            </a:pPr>
            <a:r>
              <a:rPr lang="en-US" altLang="zh-CN" sz="1400" b="1" kern="100" dirty="0">
                <a:solidFill>
                  <a:srgbClr val="002060"/>
                </a:solidFill>
                <a:latin typeface="仿宋_GB2312"/>
                <a:cs typeface="Times New Roman"/>
              </a:rPr>
              <a:t>CEPC</a:t>
            </a:r>
            <a:r>
              <a:rPr lang="zh-CN" altLang="zh-CN" sz="1400" b="1" kern="100" dirty="0">
                <a:solidFill>
                  <a:srgbClr val="002060"/>
                </a:solidFill>
                <a:ea typeface="仿宋_GB2312"/>
                <a:cs typeface="Times New Roman"/>
              </a:rPr>
              <a:t>科学意义、物理目标、发展</a:t>
            </a:r>
            <a:r>
              <a:rPr lang="zh-CN" altLang="zh-CN" sz="1400" b="1" kern="100" dirty="0" smtClean="0">
                <a:solidFill>
                  <a:srgbClr val="002060"/>
                </a:solidFill>
                <a:ea typeface="仿宋_GB2312"/>
                <a:cs typeface="Times New Roman"/>
              </a:rPr>
              <a:t>潜力</a:t>
            </a:r>
            <a:r>
              <a:rPr lang="en-US" altLang="zh-CN" sz="1400" b="1" kern="100" dirty="0" smtClean="0">
                <a:solidFill>
                  <a:srgbClr val="002060"/>
                </a:solidFill>
                <a:ea typeface="仿宋_GB2312"/>
                <a:cs typeface="Times New Roman"/>
              </a:rPr>
              <a:t> </a:t>
            </a:r>
            <a:r>
              <a:rPr lang="en-US" altLang="zh-CN" sz="1400" b="1" kern="100" dirty="0" smtClean="0">
                <a:solidFill>
                  <a:srgbClr val="7030A0"/>
                </a:solidFill>
                <a:ea typeface="仿宋_GB2312"/>
                <a:cs typeface="Times New Roman"/>
              </a:rPr>
              <a:t>Science</a:t>
            </a:r>
            <a:endParaRPr lang="zh-CN" altLang="zh-CN" sz="1050" b="1" kern="100" dirty="0">
              <a:solidFill>
                <a:srgbClr val="7030A0"/>
              </a:solidFill>
              <a:cs typeface="Times New Roman"/>
            </a:endParaRPr>
          </a:p>
          <a:p>
            <a:pPr>
              <a:lnSpc>
                <a:spcPts val="2400"/>
              </a:lnSpc>
              <a:spcBef>
                <a:spcPts val="480"/>
              </a:spcBef>
            </a:pPr>
            <a:r>
              <a:rPr lang="en-US" altLang="zh-CN" sz="1400" b="1" kern="100" dirty="0">
                <a:solidFill>
                  <a:srgbClr val="002060"/>
                </a:solidFill>
                <a:latin typeface="仿宋_GB2312"/>
                <a:cs typeface="Times New Roman"/>
              </a:rPr>
              <a:t>CEPC</a:t>
            </a:r>
            <a:r>
              <a:rPr lang="zh-CN" altLang="zh-CN" sz="1400" b="1" kern="100" dirty="0">
                <a:solidFill>
                  <a:srgbClr val="002060"/>
                </a:solidFill>
                <a:ea typeface="仿宋_GB2312"/>
                <a:cs typeface="Times New Roman"/>
              </a:rPr>
              <a:t>预研究，和加速器、探测器、实验室</a:t>
            </a:r>
            <a:r>
              <a:rPr lang="zh-CN" altLang="zh-CN" sz="1400" b="1" kern="100" dirty="0" smtClean="0">
                <a:solidFill>
                  <a:srgbClr val="002060"/>
                </a:solidFill>
                <a:ea typeface="仿宋_GB2312"/>
                <a:cs typeface="Times New Roman"/>
              </a:rPr>
              <a:t>建设</a:t>
            </a:r>
            <a:r>
              <a:rPr lang="en-US" altLang="zh-CN" sz="1400" b="1" kern="100" dirty="0" smtClean="0">
                <a:solidFill>
                  <a:srgbClr val="002060"/>
                </a:solidFill>
                <a:ea typeface="仿宋_GB2312"/>
                <a:cs typeface="Times New Roman"/>
              </a:rPr>
              <a:t> </a:t>
            </a:r>
            <a:r>
              <a:rPr lang="en-US" altLang="zh-CN" sz="1400" b="1" kern="100" dirty="0" smtClean="0">
                <a:solidFill>
                  <a:srgbClr val="7030A0"/>
                </a:solidFill>
                <a:ea typeface="仿宋_GB2312"/>
                <a:cs typeface="Times New Roman"/>
              </a:rPr>
              <a:t>CDR, R&amp;D</a:t>
            </a:r>
            <a:endParaRPr lang="zh-CN" altLang="zh-CN" sz="1050" b="1" kern="100" dirty="0">
              <a:solidFill>
                <a:srgbClr val="7030A0"/>
              </a:solidFill>
              <a:cs typeface="Times New Roman"/>
            </a:endParaRPr>
          </a:p>
          <a:p>
            <a:pPr>
              <a:lnSpc>
                <a:spcPts val="2400"/>
              </a:lnSpc>
              <a:spcBef>
                <a:spcPts val="480"/>
              </a:spcBef>
            </a:pPr>
            <a:r>
              <a:rPr lang="zh-CN" altLang="zh-CN" sz="1400" b="1" kern="100" dirty="0">
                <a:solidFill>
                  <a:srgbClr val="002060"/>
                </a:solidFill>
                <a:ea typeface="仿宋_GB2312"/>
                <a:cs typeface="Times New Roman"/>
              </a:rPr>
              <a:t>对社会发展的牵引作用和国际</a:t>
            </a:r>
            <a:r>
              <a:rPr lang="zh-CN" altLang="zh-CN" sz="1400" b="1" kern="100" dirty="0" smtClean="0">
                <a:solidFill>
                  <a:srgbClr val="002060"/>
                </a:solidFill>
                <a:ea typeface="仿宋_GB2312"/>
                <a:cs typeface="Times New Roman"/>
              </a:rPr>
              <a:t>合作</a:t>
            </a:r>
            <a:r>
              <a:rPr lang="en-US" altLang="zh-CN" sz="1400" b="1" kern="100" dirty="0" smtClean="0">
                <a:solidFill>
                  <a:srgbClr val="002060"/>
                </a:solidFill>
                <a:ea typeface="仿宋_GB2312"/>
                <a:cs typeface="Times New Roman"/>
              </a:rPr>
              <a:t> </a:t>
            </a:r>
            <a:r>
              <a:rPr lang="en-US" altLang="zh-CN" sz="1400" b="1" kern="100" dirty="0" smtClean="0">
                <a:solidFill>
                  <a:srgbClr val="7030A0"/>
                </a:solidFill>
                <a:ea typeface="仿宋_GB2312"/>
                <a:cs typeface="Times New Roman"/>
              </a:rPr>
              <a:t>Impact and Intl. </a:t>
            </a:r>
            <a:r>
              <a:rPr lang="en-US" altLang="zh-CN" sz="1400" b="1" kern="100" dirty="0" err="1" smtClean="0">
                <a:solidFill>
                  <a:srgbClr val="7030A0"/>
                </a:solidFill>
                <a:ea typeface="仿宋_GB2312"/>
                <a:cs typeface="Times New Roman"/>
              </a:rPr>
              <a:t>Collab</a:t>
            </a:r>
            <a:r>
              <a:rPr lang="en-US" altLang="zh-CN" sz="1400" b="1" kern="100" dirty="0" smtClean="0">
                <a:solidFill>
                  <a:srgbClr val="7030A0"/>
                </a:solidFill>
                <a:ea typeface="仿宋_GB2312"/>
                <a:cs typeface="Times New Roman"/>
              </a:rPr>
              <a:t>.</a:t>
            </a:r>
            <a:endParaRPr lang="zh-CN" altLang="zh-CN" sz="1050" b="1" kern="100" dirty="0">
              <a:solidFill>
                <a:srgbClr val="7030A0"/>
              </a:solidFill>
              <a:cs typeface="Times New Roman"/>
            </a:endParaRPr>
          </a:p>
          <a:p>
            <a:r>
              <a:rPr lang="en-US" altLang="zh-CN" sz="1400" b="1" dirty="0">
                <a:solidFill>
                  <a:srgbClr val="002060"/>
                </a:solidFill>
                <a:latin typeface="仿宋_GB2312"/>
                <a:cs typeface="Times New Roman"/>
              </a:rPr>
              <a:t>CEPC</a:t>
            </a:r>
            <a:r>
              <a:rPr lang="zh-CN" altLang="zh-CN" sz="1400" b="1" dirty="0">
                <a:solidFill>
                  <a:srgbClr val="002060"/>
                </a:solidFill>
                <a:ea typeface="仿宋_GB2312"/>
                <a:cs typeface="Times New Roman"/>
              </a:rPr>
              <a:t>方案，时间表和</a:t>
            </a:r>
            <a:r>
              <a:rPr lang="zh-CN" altLang="zh-CN" sz="1400" b="1" dirty="0" smtClean="0">
                <a:solidFill>
                  <a:srgbClr val="002060"/>
                </a:solidFill>
                <a:ea typeface="仿宋_GB2312"/>
                <a:cs typeface="Times New Roman"/>
              </a:rPr>
              <a:t>论证</a:t>
            </a:r>
            <a:r>
              <a:rPr lang="en-US" altLang="zh-CN" sz="1400" b="1" dirty="0" smtClean="0">
                <a:solidFill>
                  <a:srgbClr val="002060"/>
                </a:solidFill>
                <a:ea typeface="仿宋_GB2312"/>
                <a:cs typeface="Times New Roman"/>
              </a:rPr>
              <a:t>  </a:t>
            </a:r>
            <a:r>
              <a:rPr lang="en-US" altLang="zh-CN" sz="1400" b="1" dirty="0" smtClean="0">
                <a:solidFill>
                  <a:srgbClr val="7030A0"/>
                </a:solidFill>
                <a:ea typeface="仿宋_GB2312"/>
                <a:cs typeface="Times New Roman"/>
              </a:rPr>
              <a:t>Plan, Timetable, Approval Process</a:t>
            </a:r>
            <a:endParaRPr lang="zh-CN" altLang="en-US" sz="1400" b="1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" y="457200"/>
            <a:ext cx="76036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0070C0"/>
                </a:solidFill>
              </a:rPr>
              <a:t>A forum to discuss and plan for major projects of national significance</a:t>
            </a:r>
            <a:endParaRPr lang="zh-CN" altLang="en-US" sz="2000" b="1" dirty="0">
              <a:solidFill>
                <a:srgbClr val="0070C0"/>
              </a:solidFill>
            </a:endParaRPr>
          </a:p>
        </p:txBody>
      </p:sp>
      <p:pic>
        <p:nvPicPr>
          <p:cNvPr id="150529" name="Picture 1" descr="C:\Users\apple\Desktop\photos\第572次香山科学会议照片\572pp(7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2133600"/>
            <a:ext cx="3862689" cy="2586038"/>
          </a:xfrm>
          <a:prstGeom prst="rect">
            <a:avLst/>
          </a:prstGeom>
          <a:noFill/>
        </p:spPr>
      </p:pic>
      <p:pic>
        <p:nvPicPr>
          <p:cNvPr id="150530" name="Picture 2" descr="C:\Users\apple\Desktop\photos\第572次香山科学会议照片\572pp(8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4191000"/>
            <a:ext cx="3733800" cy="2499747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33400" y="5791200"/>
            <a:ext cx="4072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</a:rPr>
              <a:t>consensus on R&amp;D program, …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November 6, 2017</a:t>
            </a:r>
            <a:endParaRPr lang="en-US" dirty="0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23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024880"/>
          </a:xfrm>
        </p:spPr>
        <p:txBody>
          <a:bodyPr>
            <a:noAutofit/>
          </a:bodyPr>
          <a:lstStyle/>
          <a:p>
            <a:r>
              <a:rPr lang="zh-CN" altLang="en-US" b="1" dirty="0">
                <a:solidFill>
                  <a:srgbClr val="C00000"/>
                </a:solidFill>
              </a:rPr>
              <a:t>大型环形</a:t>
            </a:r>
            <a:r>
              <a:rPr lang="zh-CN" altLang="en-US" b="1" dirty="0" smtClean="0">
                <a:solidFill>
                  <a:srgbClr val="C00000"/>
                </a:solidFill>
              </a:rPr>
              <a:t>正负电子对撞机</a:t>
            </a:r>
            <a:r>
              <a:rPr lang="en-US" altLang="zh-CN" b="1" dirty="0" smtClean="0">
                <a:solidFill>
                  <a:srgbClr val="C00000"/>
                </a:solidFill>
              </a:rPr>
              <a:t/>
            </a:r>
            <a:br>
              <a:rPr lang="en-US" altLang="zh-CN" b="1" dirty="0" smtClean="0">
                <a:solidFill>
                  <a:srgbClr val="C00000"/>
                </a:solidFill>
              </a:rPr>
            </a:br>
            <a:endParaRPr lang="zh-CN" altLang="en-US" b="1" dirty="0">
              <a:solidFill>
                <a:srgbClr val="0000CC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48139" y="838200"/>
            <a:ext cx="8784975" cy="55831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600"/>
              </a:spcBef>
              <a:buNone/>
            </a:pPr>
            <a:r>
              <a:rPr lang="zh-CN" altLang="en-US" sz="2200" b="1" dirty="0" smtClean="0">
                <a:solidFill>
                  <a:srgbClr val="7030A0"/>
                </a:solidFill>
                <a:latin typeface="+mj-ea"/>
                <a:ea typeface="+mj-ea"/>
              </a:rPr>
              <a:t>中国物理协会高能物理分会达成共识</a:t>
            </a:r>
            <a:endParaRPr lang="en-US" altLang="zh-CN" sz="2200" b="1" dirty="0">
              <a:solidFill>
                <a:srgbClr val="7030A0"/>
              </a:solidFill>
              <a:latin typeface="+mj-ea"/>
              <a:ea typeface="+mj-ea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447800"/>
            <a:ext cx="4657725" cy="203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631" y="2805255"/>
            <a:ext cx="4876369" cy="3574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/>
          <p:cNvSpPr/>
          <p:nvPr/>
        </p:nvSpPr>
        <p:spPr>
          <a:xfrm>
            <a:off x="381000" y="3248127"/>
            <a:ext cx="2895600" cy="232969"/>
          </a:xfrm>
          <a:prstGeom prst="rect">
            <a:avLst/>
          </a:prstGeom>
          <a:noFill/>
          <a:ln w="38100">
            <a:solidFill>
              <a:srgbClr val="2E92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4234974" y="3657600"/>
            <a:ext cx="4680426" cy="457200"/>
          </a:xfrm>
          <a:prstGeom prst="rect">
            <a:avLst/>
          </a:prstGeom>
          <a:noFill/>
          <a:ln w="38100">
            <a:solidFill>
              <a:srgbClr val="2E92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5867400" y="4345368"/>
            <a:ext cx="3048000" cy="232969"/>
          </a:xfrm>
          <a:prstGeom prst="rect">
            <a:avLst/>
          </a:prstGeom>
          <a:noFill/>
          <a:ln w="38100">
            <a:solidFill>
              <a:srgbClr val="2E92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481" name="Picture 1" descr="C:\Users\apple\Desktop\CAS\presentations\香山会议\2016\W0201608305983616349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3810000"/>
            <a:ext cx="3974770" cy="22098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495801" y="1295400"/>
            <a:ext cx="4648200" cy="1477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0000FF"/>
                </a:solidFill>
              </a:rPr>
              <a:t>The HEP division of the Chinese Physical </a:t>
            </a:r>
          </a:p>
          <a:p>
            <a:r>
              <a:rPr lang="en-US" altLang="zh-CN" b="1" dirty="0" smtClean="0">
                <a:solidFill>
                  <a:srgbClr val="0000FF"/>
                </a:solidFill>
              </a:rPr>
              <a:t>Society reached a consensus in August, 2016</a:t>
            </a:r>
          </a:p>
          <a:p>
            <a:r>
              <a:rPr lang="en-US" altLang="zh-CN" b="1" dirty="0" smtClean="0">
                <a:solidFill>
                  <a:srgbClr val="0000FF"/>
                </a:solidFill>
              </a:rPr>
              <a:t>that placed CEPC as the top priority accelerator</a:t>
            </a:r>
          </a:p>
          <a:p>
            <a:r>
              <a:rPr lang="en-US" altLang="zh-CN" b="1" dirty="0" smtClean="0">
                <a:solidFill>
                  <a:srgbClr val="0000FF"/>
                </a:solidFill>
              </a:rPr>
              <a:t>based program for the future and endorsed</a:t>
            </a:r>
          </a:p>
          <a:p>
            <a:r>
              <a:rPr lang="en-US" altLang="zh-CN" b="1" dirty="0" smtClean="0">
                <a:solidFill>
                  <a:srgbClr val="0000FF"/>
                </a:solidFill>
              </a:rPr>
              <a:t>CEPC design and R&amp;D</a:t>
            </a:r>
          </a:p>
        </p:txBody>
      </p:sp>
      <p:sp>
        <p:nvSpPr>
          <p:cNvPr id="16" name="页脚占位符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November 6, 2017</a:t>
            </a:r>
            <a:endParaRPr lang="en-US" dirty="0"/>
          </a:p>
        </p:txBody>
      </p:sp>
      <p:sp>
        <p:nvSpPr>
          <p:cNvPr id="17" name="灯片编号占位符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82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" y="1447800"/>
            <a:ext cx="8382000" cy="343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altLang="zh-CN" sz="4800" b="1" dirty="0" smtClean="0">
                <a:solidFill>
                  <a:srgbClr val="C00000"/>
                </a:solidFill>
                <a:sym typeface="Symbol"/>
              </a:rPr>
              <a:t>Objectives</a:t>
            </a:r>
          </a:p>
          <a:p>
            <a:pPr marL="742950" indent="-742950">
              <a:buFont typeface="+mj-lt"/>
              <a:buAutoNum type="arabicPeriod"/>
            </a:pPr>
            <a:r>
              <a:rPr lang="en-US" altLang="zh-CN" sz="3600" b="1" dirty="0" smtClean="0">
                <a:solidFill>
                  <a:srgbClr val="0000CC"/>
                </a:solidFill>
                <a:sym typeface="Symbol"/>
              </a:rPr>
              <a:t>Conceptual Design Report </a:t>
            </a:r>
            <a:r>
              <a:rPr lang="en-US" altLang="zh-CN" sz="3200" b="1" dirty="0" smtClean="0">
                <a:solidFill>
                  <a:srgbClr val="7030A0"/>
                </a:solidFill>
                <a:sym typeface="Symbol"/>
              </a:rPr>
              <a:t>a major push</a:t>
            </a:r>
          </a:p>
          <a:p>
            <a:pPr marL="742950" indent="-742950">
              <a:spcBef>
                <a:spcPts val="600"/>
              </a:spcBef>
              <a:buFont typeface="+mj-lt"/>
              <a:buAutoNum type="arabicPeriod"/>
            </a:pPr>
            <a:r>
              <a:rPr lang="en-US" altLang="zh-CN" sz="3600" b="1" dirty="0" smtClean="0">
                <a:solidFill>
                  <a:srgbClr val="0000CC"/>
                </a:solidFill>
                <a:sym typeface="Symbol"/>
              </a:rPr>
              <a:t>Organization and global collaboration</a:t>
            </a:r>
          </a:p>
          <a:p>
            <a:pPr marL="742950" indent="-742950">
              <a:spcBef>
                <a:spcPts val="600"/>
              </a:spcBef>
              <a:buFont typeface="+mj-lt"/>
              <a:buAutoNum type="arabicPeriod"/>
            </a:pPr>
            <a:r>
              <a:rPr lang="en-US" altLang="zh-CN" sz="3600" b="1" dirty="0" smtClean="0">
                <a:solidFill>
                  <a:srgbClr val="0000CC"/>
                </a:solidFill>
                <a:sym typeface="Symbol"/>
              </a:rPr>
              <a:t>R&amp;D </a:t>
            </a:r>
          </a:p>
          <a:p>
            <a:pPr marL="742950" indent="-742950">
              <a:spcBef>
                <a:spcPts val="600"/>
              </a:spcBef>
              <a:buFont typeface="+mj-lt"/>
              <a:buAutoNum type="arabicPeriod"/>
            </a:pPr>
            <a:r>
              <a:rPr lang="en-US" altLang="zh-CN" sz="3600" b="1" dirty="0" smtClean="0">
                <a:solidFill>
                  <a:srgbClr val="0000CC"/>
                </a:solidFill>
                <a:sym typeface="Symbol"/>
              </a:rPr>
              <a:t>Preparation for the realization of CEPC</a:t>
            </a:r>
          </a:p>
        </p:txBody>
      </p:sp>
    </p:spTree>
    <p:extLst>
      <p:ext uri="{BB962C8B-B14F-4D97-AF65-F5344CB8AC3E}">
        <p14:creationId xmlns:p14="http://schemas.microsoft.com/office/powerpoint/2010/main" val="391124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November 6, 2017</a:t>
            </a:r>
            <a:endParaRPr lang="en-US" dirty="0"/>
          </a:p>
        </p:txBody>
      </p:sp>
      <p:sp>
        <p:nvSpPr>
          <p:cNvPr id="6" name="Rectangle 3"/>
          <p:cNvSpPr/>
          <p:nvPr/>
        </p:nvSpPr>
        <p:spPr>
          <a:xfrm>
            <a:off x="0" y="0"/>
            <a:ext cx="9144000" cy="800219"/>
          </a:xfrm>
          <a:prstGeom prst="rect">
            <a:avLst/>
          </a:prstGeom>
          <a:solidFill>
            <a:schemeClr val="bg2"/>
          </a:solidFill>
        </p:spPr>
        <p:txBody>
          <a:bodyPr wrap="square" lIns="457200" tIns="182880" bIns="18288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C00000"/>
                </a:solidFill>
              </a:rPr>
              <a:t>Focuses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1740" y="990600"/>
            <a:ext cx="7965001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b="1" dirty="0" smtClean="0">
                <a:solidFill>
                  <a:srgbClr val="C00000"/>
                </a:solidFill>
              </a:rPr>
              <a:t>CDR</a:t>
            </a:r>
            <a:r>
              <a:rPr lang="en-US" altLang="zh-CN" dirty="0" smtClean="0"/>
              <a:t>   </a:t>
            </a:r>
            <a:r>
              <a:rPr lang="en-US" altLang="zh-CN" b="1" dirty="0" smtClean="0">
                <a:solidFill>
                  <a:srgbClr val="0000CC"/>
                </a:solidFill>
              </a:rPr>
              <a:t>chapters available (parallel sessions), good time to contribute to the CDR</a:t>
            </a:r>
          </a:p>
          <a:p>
            <a:r>
              <a:rPr lang="en-US" altLang="zh-CN" b="1" dirty="0" smtClean="0">
                <a:solidFill>
                  <a:srgbClr val="0000CC"/>
                </a:solidFill>
              </a:rPr>
              <a:t>                 informal CEPC, </a:t>
            </a:r>
            <a:r>
              <a:rPr lang="en-US" altLang="zh-CN" b="1" dirty="0" err="1" smtClean="0">
                <a:solidFill>
                  <a:srgbClr val="0000CC"/>
                </a:solidFill>
              </a:rPr>
              <a:t>SppC</a:t>
            </a:r>
            <a:r>
              <a:rPr lang="en-US" altLang="zh-CN" b="1" dirty="0" smtClean="0">
                <a:solidFill>
                  <a:srgbClr val="0000CC"/>
                </a:solidFill>
              </a:rPr>
              <a:t> accelerator mini reviews (Nov. 4-5) at IHEP</a:t>
            </a:r>
          </a:p>
          <a:p>
            <a:r>
              <a:rPr lang="en-US" altLang="zh-CN" b="1" dirty="0" smtClean="0">
                <a:solidFill>
                  <a:srgbClr val="0000CC"/>
                </a:solidFill>
              </a:rPr>
              <a:t>	informal detector-</a:t>
            </a:r>
            <a:r>
              <a:rPr lang="en-US" altLang="zh-CN" b="1" dirty="0" err="1" smtClean="0">
                <a:solidFill>
                  <a:srgbClr val="0000CC"/>
                </a:solidFill>
              </a:rPr>
              <a:t>simu</a:t>
            </a:r>
            <a:r>
              <a:rPr lang="en-US" altLang="zh-CN" b="1" dirty="0" smtClean="0">
                <a:solidFill>
                  <a:srgbClr val="0000CC"/>
                </a:solidFill>
              </a:rPr>
              <a:t> mini review (Nov. 10) at IHEP</a:t>
            </a:r>
          </a:p>
          <a:p>
            <a:endParaRPr lang="en-US" altLang="zh-CN" dirty="0" smtClean="0">
              <a:solidFill>
                <a:srgbClr val="C000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altLang="zh-CN" dirty="0" smtClean="0">
                <a:solidFill>
                  <a:srgbClr val="C00000"/>
                </a:solidFill>
              </a:rPr>
              <a:t>   </a:t>
            </a:r>
            <a:r>
              <a:rPr lang="en-US" altLang="zh-CN" b="1" dirty="0" smtClean="0">
                <a:solidFill>
                  <a:srgbClr val="C00000"/>
                </a:solidFill>
              </a:rPr>
              <a:t>Organization</a:t>
            </a:r>
            <a:r>
              <a:rPr lang="en-US" altLang="zh-CN" dirty="0" smtClean="0"/>
              <a:t> </a:t>
            </a:r>
          </a:p>
          <a:p>
            <a:r>
              <a:rPr lang="en-US" altLang="zh-CN" dirty="0" smtClean="0"/>
              <a:t>	</a:t>
            </a:r>
            <a:r>
              <a:rPr lang="en-US" altLang="zh-CN" b="1" dirty="0" smtClean="0">
                <a:solidFill>
                  <a:srgbClr val="0000CC"/>
                </a:solidFill>
              </a:rPr>
              <a:t>members &amp; conveners of working groups</a:t>
            </a:r>
          </a:p>
          <a:p>
            <a:r>
              <a:rPr lang="en-US" altLang="zh-CN" dirty="0" smtClean="0"/>
              <a:t>            </a:t>
            </a:r>
            <a:r>
              <a:rPr lang="en-US" altLang="zh-CN" dirty="0" smtClean="0">
                <a:solidFill>
                  <a:srgbClr val="0000CC"/>
                </a:solidFill>
              </a:rPr>
              <a:t>	domestic advisory committee (on China related issues)</a:t>
            </a:r>
          </a:p>
          <a:p>
            <a:endParaRPr lang="en-US" altLang="zh-CN" dirty="0" smtClean="0">
              <a:solidFill>
                <a:srgbClr val="0000CC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altLang="zh-CN" dirty="0" smtClean="0">
                <a:solidFill>
                  <a:srgbClr val="C00000"/>
                </a:solidFill>
              </a:rPr>
              <a:t>   </a:t>
            </a:r>
            <a:r>
              <a:rPr lang="en-US" altLang="zh-CN" b="1" dirty="0" smtClean="0">
                <a:solidFill>
                  <a:srgbClr val="C00000"/>
                </a:solidFill>
              </a:rPr>
              <a:t>R&amp;D </a:t>
            </a:r>
            <a:r>
              <a:rPr lang="en-US" altLang="zh-CN" dirty="0" smtClean="0"/>
              <a:t> </a:t>
            </a:r>
          </a:p>
          <a:p>
            <a:pPr lvl="2"/>
            <a:r>
              <a:rPr lang="en-US" altLang="zh-CN" dirty="0">
                <a:solidFill>
                  <a:srgbClr val="0000CC"/>
                </a:solidFill>
              </a:rPr>
              <a:t>d</a:t>
            </a:r>
            <a:r>
              <a:rPr lang="en-US" altLang="zh-CN" dirty="0" smtClean="0">
                <a:solidFill>
                  <a:srgbClr val="0000CC"/>
                </a:solidFill>
              </a:rPr>
              <a:t>esign and performance study</a:t>
            </a:r>
          </a:p>
          <a:p>
            <a:pPr lvl="2"/>
            <a:r>
              <a:rPr lang="en-US" altLang="zh-CN" dirty="0" smtClean="0">
                <a:solidFill>
                  <a:srgbClr val="0000CC"/>
                </a:solidFill>
              </a:rPr>
              <a:t>Prototyping</a:t>
            </a:r>
          </a:p>
          <a:p>
            <a:pPr lvl="2"/>
            <a:r>
              <a:rPr lang="en-US" altLang="zh-CN" dirty="0" smtClean="0">
                <a:solidFill>
                  <a:srgbClr val="0000CC"/>
                </a:solidFill>
              </a:rPr>
              <a:t>infrastructure</a:t>
            </a:r>
          </a:p>
          <a:p>
            <a:pPr lvl="2"/>
            <a:endParaRPr lang="en-US" altLang="zh-CN" dirty="0" smtClean="0">
              <a:solidFill>
                <a:srgbClr val="C000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altLang="zh-CN" dirty="0" smtClean="0">
                <a:solidFill>
                  <a:srgbClr val="C00000"/>
                </a:solidFill>
              </a:rPr>
              <a:t>    </a:t>
            </a:r>
            <a:r>
              <a:rPr lang="en-US" altLang="zh-CN" b="1" dirty="0" smtClean="0">
                <a:solidFill>
                  <a:srgbClr val="C00000"/>
                </a:solidFill>
              </a:rPr>
              <a:t>Preparation for the realization of CEPC</a:t>
            </a:r>
          </a:p>
          <a:p>
            <a:r>
              <a:rPr lang="en-US" altLang="zh-CN" dirty="0" smtClean="0"/>
              <a:t>	</a:t>
            </a:r>
            <a:r>
              <a:rPr lang="en-US" altLang="zh-CN" b="1" dirty="0" smtClean="0">
                <a:solidFill>
                  <a:srgbClr val="0000CC"/>
                </a:solidFill>
              </a:rPr>
              <a:t>project management (IAC meeting)</a:t>
            </a:r>
          </a:p>
          <a:p>
            <a:r>
              <a:rPr lang="en-US" altLang="zh-CN" b="1" dirty="0" smtClean="0">
                <a:solidFill>
                  <a:srgbClr val="0000CC"/>
                </a:solidFill>
              </a:rPr>
              <a:t>    	industrial support and preparation (industrial consortium)</a:t>
            </a:r>
          </a:p>
          <a:p>
            <a:r>
              <a:rPr lang="en-US" altLang="zh-CN" b="1" dirty="0" smtClean="0">
                <a:solidFill>
                  <a:srgbClr val="0000CC"/>
                </a:solidFill>
              </a:rPr>
              <a:t>	international collaboration and support</a:t>
            </a:r>
          </a:p>
          <a:p>
            <a:r>
              <a:rPr lang="en-US" altLang="zh-CN" dirty="0" smtClean="0"/>
              <a:t>	site exploration and design</a:t>
            </a:r>
          </a:p>
          <a:p>
            <a:r>
              <a:rPr lang="en-US" altLang="zh-CN" dirty="0" smtClean="0"/>
              <a:t>	funding agency, government support</a:t>
            </a:r>
          </a:p>
          <a:p>
            <a:r>
              <a:rPr lang="en-US" altLang="zh-CN" dirty="0" smtClean="0"/>
              <a:t>    	……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November 6, 2017</a:t>
            </a:r>
            <a:endParaRPr lang="en-US" dirty="0"/>
          </a:p>
        </p:txBody>
      </p:sp>
      <p:sp>
        <p:nvSpPr>
          <p:cNvPr id="6" name="Rectangle 3"/>
          <p:cNvSpPr/>
          <p:nvPr/>
        </p:nvSpPr>
        <p:spPr>
          <a:xfrm>
            <a:off x="0" y="0"/>
            <a:ext cx="9144000" cy="800219"/>
          </a:xfrm>
          <a:prstGeom prst="rect">
            <a:avLst/>
          </a:prstGeom>
          <a:solidFill>
            <a:schemeClr val="bg2"/>
          </a:solidFill>
        </p:spPr>
        <p:txBody>
          <a:bodyPr wrap="square" lIns="457200" tIns="182880" bIns="18288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C00000"/>
                </a:solidFill>
              </a:rPr>
              <a:t>Focuses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5800" y="1143000"/>
            <a:ext cx="3397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b="1" dirty="0" smtClean="0">
                <a:solidFill>
                  <a:srgbClr val="C00000"/>
                </a:solidFill>
              </a:rPr>
              <a:t>Industrial Consortium   (A214)</a:t>
            </a:r>
          </a:p>
          <a:p>
            <a:pPr marL="342900" indent="-342900"/>
            <a:r>
              <a:rPr lang="en-US" altLang="zh-CN" b="1" dirty="0" smtClean="0"/>
              <a:t>       </a:t>
            </a:r>
            <a:endParaRPr lang="en-US" altLang="zh-CN" b="1" dirty="0" smtClean="0">
              <a:solidFill>
                <a:srgbClr val="C00000"/>
              </a:solidFill>
            </a:endParaRPr>
          </a:p>
        </p:txBody>
      </p:sp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600200"/>
            <a:ext cx="8382000" cy="1235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8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819400"/>
            <a:ext cx="7391400" cy="1771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09600" y="1676400"/>
            <a:ext cx="783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002060"/>
                </a:solidFill>
              </a:rPr>
              <a:t>Nov. 7</a:t>
            </a:r>
            <a:endParaRPr lang="zh-CN" altLang="en-US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199" y="4800600"/>
            <a:ext cx="70289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b="1" dirty="0" smtClean="0">
                <a:solidFill>
                  <a:srgbClr val="C00000"/>
                </a:solidFill>
              </a:rPr>
              <a:t>Next workshop on CEPC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altLang="zh-CN" b="1" dirty="0">
              <a:solidFill>
                <a:srgbClr val="C00000"/>
              </a:solidFill>
            </a:endParaRPr>
          </a:p>
          <a:p>
            <a:r>
              <a:rPr lang="en-US" altLang="zh-CN" b="1" dirty="0" smtClean="0">
                <a:solidFill>
                  <a:srgbClr val="0000CC"/>
                </a:solidFill>
              </a:rPr>
              <a:t>   April 5-7, 2018 </a:t>
            </a:r>
            <a:r>
              <a:rPr lang="en-US" altLang="zh-CN" b="1" dirty="0">
                <a:solidFill>
                  <a:srgbClr val="0000CC"/>
                </a:solidFill>
              </a:rPr>
              <a:t>at Sun Yat-Sen </a:t>
            </a:r>
            <a:r>
              <a:rPr lang="en-US" altLang="zh-CN" b="1" dirty="0" smtClean="0">
                <a:solidFill>
                  <a:srgbClr val="0000CC"/>
                </a:solidFill>
              </a:rPr>
              <a:t>University </a:t>
            </a:r>
            <a:r>
              <a:rPr lang="en-US" altLang="zh-CN" b="1" dirty="0" err="1" smtClean="0">
                <a:solidFill>
                  <a:srgbClr val="0000CC"/>
                </a:solidFill>
              </a:rPr>
              <a:t>University</a:t>
            </a:r>
            <a:r>
              <a:rPr lang="en-US" altLang="zh-CN" b="1" dirty="0" smtClean="0">
                <a:solidFill>
                  <a:srgbClr val="0000CC"/>
                </a:solidFill>
              </a:rPr>
              <a:t>, Guangzhou, China</a:t>
            </a:r>
          </a:p>
          <a:p>
            <a:pPr marL="342900" indent="-342900"/>
            <a:r>
              <a:rPr lang="en-US" altLang="zh-CN" b="1" dirty="0" smtClean="0"/>
              <a:t>       </a:t>
            </a:r>
            <a:endParaRPr lang="en-US" altLang="zh-CN" b="1" dirty="0" smtClean="0">
              <a:solidFill>
                <a:srgbClr val="C000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981200" y="5816263"/>
            <a:ext cx="3660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2E9238"/>
                </a:solidFill>
                <a:hlinkClick r:id="rId4"/>
              </a:rPr>
              <a:t>http://indico.ihep.ac.cn/event/7388/</a:t>
            </a:r>
            <a:endParaRPr lang="zh-CN" altLang="en-US" dirty="0">
              <a:solidFill>
                <a:srgbClr val="2E9238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609600" y="2362200"/>
            <a:ext cx="8153400" cy="222852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24200" y="228600"/>
            <a:ext cx="256672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Summary</a:t>
            </a:r>
            <a:endParaRPr lang="en-US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4800" y="990600"/>
            <a:ext cx="868680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 smtClean="0">
                <a:solidFill>
                  <a:srgbClr val="002060"/>
                </a:solidFill>
              </a:rPr>
              <a:t>CEPC CDR is progressing 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 smtClean="0">
                <a:solidFill>
                  <a:srgbClr val="002060"/>
                </a:solidFill>
              </a:rPr>
              <a:t>Design + R&amp;D funding needs are largely met with various sources; people are hard working on DRD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 smtClean="0">
                <a:solidFill>
                  <a:srgbClr val="002060"/>
                </a:solidFill>
              </a:rPr>
              <a:t>Build a stronger CEPC team w. intl. </a:t>
            </a:r>
            <a:r>
              <a:rPr lang="en-US" altLang="zh-CN" sz="2400" b="1" dirty="0" err="1" smtClean="0">
                <a:solidFill>
                  <a:srgbClr val="002060"/>
                </a:solidFill>
              </a:rPr>
              <a:t>collab</a:t>
            </a:r>
            <a:r>
              <a:rPr lang="en-US" altLang="zh-CN" sz="2400" b="1" dirty="0" smtClean="0">
                <a:solidFill>
                  <a:srgbClr val="002060"/>
                </a:solidFill>
              </a:rPr>
              <a:t>. &amp; participation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 smtClean="0">
                <a:solidFill>
                  <a:srgbClr val="002060"/>
                </a:solidFill>
              </a:rPr>
              <a:t>For the very long future, economic HTS magnet program is being explored in China with a carefully constructed consortium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 smtClean="0">
                <a:solidFill>
                  <a:srgbClr val="002060"/>
                </a:solidFill>
              </a:rPr>
              <a:t>Infrastructure, experience and engineering proficiency gained through current projects (light source, CSNS, etc.) helpful for the CEPC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 smtClean="0">
                <a:solidFill>
                  <a:srgbClr val="002060"/>
                </a:solidFill>
              </a:rPr>
              <a:t>Upon successfully completing the DRD program, we expect to make the case to the national government for building CEPC (~5 years from now)</a:t>
            </a:r>
          </a:p>
        </p:txBody>
      </p:sp>
    </p:spTree>
    <p:extLst>
      <p:ext uri="{BB962C8B-B14F-4D97-AF65-F5344CB8AC3E}">
        <p14:creationId xmlns:p14="http://schemas.microsoft.com/office/powerpoint/2010/main" val="154381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219200" y="1143000"/>
            <a:ext cx="2282997" cy="954107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Institutional Board</a:t>
            </a:r>
          </a:p>
          <a:p>
            <a:r>
              <a:rPr lang="en-US" altLang="zh-CN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Y.N. GAO</a:t>
            </a:r>
            <a:endParaRPr lang="en-US" altLang="zh-CN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  GAO</a:t>
            </a:r>
            <a:endParaRPr lang="zh-CN" altLang="en-US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962400" y="1371600"/>
            <a:ext cx="2382551" cy="677108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Steering Committee</a:t>
            </a:r>
            <a:endParaRPr lang="en-US" altLang="zh-CN" sz="11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Y.F.  WANG </a:t>
            </a:r>
            <a:r>
              <a:rPr lang="en-US" altLang="zh-CN" sz="16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(IHEP),….</a:t>
            </a:r>
            <a:endParaRPr lang="en-US" altLang="zh-CN" sz="16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410200" y="3230437"/>
            <a:ext cx="2209799" cy="1231106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Director</a:t>
            </a:r>
            <a:endParaRPr lang="en-US" altLang="zh-CN" sz="2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XC LOU</a:t>
            </a:r>
          </a:p>
          <a:p>
            <a:pPr algn="ctr"/>
            <a:r>
              <a:rPr lang="en-US" altLang="zh-CN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Q. QIN</a:t>
            </a:r>
          </a:p>
          <a:p>
            <a:pPr algn="ctr"/>
            <a:r>
              <a:rPr lang="en-US" altLang="zh-CN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 XU</a:t>
            </a:r>
          </a:p>
        </p:txBody>
      </p:sp>
      <p:sp>
        <p:nvSpPr>
          <p:cNvPr id="8" name="矩形 7"/>
          <p:cNvSpPr/>
          <p:nvPr/>
        </p:nvSpPr>
        <p:spPr>
          <a:xfrm>
            <a:off x="7459325" y="5663306"/>
            <a:ext cx="1685077" cy="1231106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Detector</a:t>
            </a:r>
            <a:endParaRPr lang="en-US" altLang="zh-CN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JoaoCosta</a:t>
            </a:r>
            <a:r>
              <a:rPr lang="en-US" altLang="zh-CN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1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IHEP</a:t>
            </a:r>
            <a:r>
              <a:rPr lang="en-US" altLang="zh-CN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altLang="zh-CN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 JIN(NJU)</a:t>
            </a:r>
          </a:p>
          <a:p>
            <a:r>
              <a:rPr lang="en-US" altLang="zh-CN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YN GAO(TH)</a:t>
            </a:r>
          </a:p>
        </p:txBody>
      </p:sp>
      <p:sp>
        <p:nvSpPr>
          <p:cNvPr id="9" name="矩形 8"/>
          <p:cNvSpPr/>
          <p:nvPr/>
        </p:nvSpPr>
        <p:spPr>
          <a:xfrm>
            <a:off x="5671450" y="5663305"/>
            <a:ext cx="1775679" cy="1231106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Accelerator</a:t>
            </a:r>
          </a:p>
          <a:p>
            <a:r>
              <a:rPr lang="en-US" altLang="zh-CN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 GAO(IHEP)</a:t>
            </a:r>
          </a:p>
          <a:p>
            <a:r>
              <a:rPr lang="en-US" altLang="zh-CN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 Long(IHEP)</a:t>
            </a:r>
          </a:p>
          <a:p>
            <a:r>
              <a:rPr lang="en-US" altLang="zh-CN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JY TANG(IHEP)</a:t>
            </a:r>
            <a:endParaRPr lang="en-US" altLang="zh-CN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851920" y="5663304"/>
            <a:ext cx="1563248" cy="1231106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Theory</a:t>
            </a:r>
            <a:endParaRPr lang="en-US" altLang="zh-CN" sz="20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HJ HE(TH)</a:t>
            </a:r>
          </a:p>
          <a:p>
            <a:r>
              <a:rPr lang="en-US" altLang="zh-CN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JP MA(ITP)</a:t>
            </a:r>
          </a:p>
          <a:p>
            <a:r>
              <a:rPr lang="en-US" altLang="zh-CN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XG HE(SJTU)</a:t>
            </a:r>
          </a:p>
        </p:txBody>
      </p:sp>
      <p:cxnSp>
        <p:nvCxnSpPr>
          <p:cNvPr id="11" name="直接箭头连接符 10"/>
          <p:cNvCxnSpPr/>
          <p:nvPr/>
        </p:nvCxnSpPr>
        <p:spPr bwMode="auto">
          <a:xfrm>
            <a:off x="3312406" y="1704474"/>
            <a:ext cx="702154" cy="57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直接连接符 11"/>
          <p:cNvCxnSpPr/>
          <p:nvPr/>
        </p:nvCxnSpPr>
        <p:spPr bwMode="auto">
          <a:xfrm>
            <a:off x="6398492" y="4461543"/>
            <a:ext cx="0" cy="65764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直接箭头连接符 13"/>
          <p:cNvCxnSpPr/>
          <p:nvPr/>
        </p:nvCxnSpPr>
        <p:spPr bwMode="auto">
          <a:xfrm>
            <a:off x="4716016" y="5152014"/>
            <a:ext cx="0" cy="53610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直接箭头连接符 14"/>
          <p:cNvCxnSpPr/>
          <p:nvPr/>
        </p:nvCxnSpPr>
        <p:spPr bwMode="auto">
          <a:xfrm>
            <a:off x="6397111" y="5134729"/>
            <a:ext cx="1" cy="51044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直接箭头连接符 15"/>
          <p:cNvCxnSpPr/>
          <p:nvPr/>
        </p:nvCxnSpPr>
        <p:spPr bwMode="auto">
          <a:xfrm>
            <a:off x="8733186" y="5134730"/>
            <a:ext cx="1" cy="51044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直接箭头连接符 16"/>
          <p:cNvCxnSpPr/>
          <p:nvPr/>
        </p:nvCxnSpPr>
        <p:spPr bwMode="auto">
          <a:xfrm>
            <a:off x="6096000" y="2057400"/>
            <a:ext cx="1" cy="120586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" name="直接连接符 2"/>
          <p:cNvCxnSpPr/>
          <p:nvPr/>
        </p:nvCxnSpPr>
        <p:spPr>
          <a:xfrm>
            <a:off x="4716016" y="5152014"/>
            <a:ext cx="401717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4" descr="http://www.ihep.cas.cn/xwdt/gnxw/2013/201309/W0201309295395545794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56"/>
          <a:stretch/>
        </p:blipFill>
        <p:spPr bwMode="auto">
          <a:xfrm>
            <a:off x="33966" y="2412678"/>
            <a:ext cx="5474137" cy="265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0" y="1295400"/>
            <a:ext cx="1278620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7030A0"/>
                </a:solidFill>
              </a:rPr>
              <a:t>Since Sept. </a:t>
            </a:r>
          </a:p>
          <a:p>
            <a:r>
              <a:rPr lang="en-US" altLang="zh-CN" b="1" dirty="0" smtClean="0">
                <a:solidFill>
                  <a:srgbClr val="7030A0"/>
                </a:solidFill>
              </a:rPr>
              <a:t>2013</a:t>
            </a:r>
          </a:p>
        </p:txBody>
      </p:sp>
      <p:sp>
        <p:nvSpPr>
          <p:cNvPr id="22" name="矩形 21"/>
          <p:cNvSpPr/>
          <p:nvPr/>
        </p:nvSpPr>
        <p:spPr>
          <a:xfrm>
            <a:off x="7085574" y="1135087"/>
            <a:ext cx="1982226" cy="615553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IAC</a:t>
            </a:r>
          </a:p>
          <a:p>
            <a:r>
              <a:rPr lang="en-US" altLang="zh-CN" sz="1400" kern="0" dirty="0" smtClean="0">
                <a:solidFill>
                  <a:srgbClr val="00B0F0"/>
                </a:solidFill>
                <a:latin typeface="Times New Roman"/>
              </a:rPr>
              <a:t>Young-</a:t>
            </a:r>
            <a:r>
              <a:rPr lang="en-US" altLang="zh-CN" sz="1400" kern="0" dirty="0" err="1" smtClean="0">
                <a:solidFill>
                  <a:srgbClr val="00B0F0"/>
                </a:solidFill>
                <a:latin typeface="Times New Roman"/>
              </a:rPr>
              <a:t>Kee</a:t>
            </a:r>
            <a:r>
              <a:rPr lang="en-US" altLang="zh-CN" sz="1400" kern="0" dirty="0" smtClean="0">
                <a:solidFill>
                  <a:srgbClr val="00B0F0"/>
                </a:solidFill>
                <a:latin typeface="Times New Roman"/>
              </a:rPr>
              <a:t> Kim, ….</a:t>
            </a:r>
            <a:endParaRPr lang="en-US" altLang="zh-CN" sz="1400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直接箭头连接符 22"/>
          <p:cNvCxnSpPr>
            <a:stCxn id="22" idx="1"/>
            <a:endCxn id="6" idx="3"/>
          </p:cNvCxnSpPr>
          <p:nvPr/>
        </p:nvCxnSpPr>
        <p:spPr bwMode="auto">
          <a:xfrm flipH="1">
            <a:off x="6344951" y="1442864"/>
            <a:ext cx="740623" cy="26729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756" y="1828800"/>
            <a:ext cx="2158244" cy="1438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7329080" y="3276600"/>
            <a:ext cx="1875770" cy="15696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sz="1600" b="1" dirty="0" smtClean="0">
                <a:solidFill>
                  <a:srgbClr val="7030A0"/>
                </a:solidFill>
              </a:rPr>
              <a:t>tasks</a:t>
            </a:r>
            <a:r>
              <a:rPr lang="zh-CN" altLang="en-US" sz="1600" b="1" dirty="0" smtClean="0">
                <a:solidFill>
                  <a:srgbClr val="7030A0"/>
                </a:solidFill>
              </a:rPr>
              <a:t>：</a:t>
            </a:r>
            <a:endParaRPr lang="en-US" altLang="zh-CN" sz="1600" b="1" dirty="0" smtClean="0">
              <a:solidFill>
                <a:srgbClr val="7030A0"/>
              </a:solidFill>
            </a:endParaRPr>
          </a:p>
          <a:p>
            <a:r>
              <a:rPr lang="en-US" altLang="zh-CN" sz="1600" b="1" dirty="0" smtClean="0">
                <a:solidFill>
                  <a:srgbClr val="7030A0"/>
                </a:solidFill>
              </a:rPr>
              <a:t>Intl Relation– </a:t>
            </a:r>
            <a:r>
              <a:rPr lang="en-US" altLang="zh-CN" sz="1600" dirty="0" smtClean="0">
                <a:solidFill>
                  <a:srgbClr val="00B0F0"/>
                </a:solidFill>
              </a:rPr>
              <a:t>J GAO</a:t>
            </a:r>
          </a:p>
          <a:p>
            <a:r>
              <a:rPr lang="en-US" altLang="zh-CN" sz="1600" b="1" dirty="0" smtClean="0">
                <a:solidFill>
                  <a:srgbClr val="7030A0"/>
                </a:solidFill>
              </a:rPr>
              <a:t>PR</a:t>
            </a:r>
            <a:r>
              <a:rPr lang="zh-CN" altLang="en-US" sz="1600" b="1" dirty="0" smtClean="0">
                <a:solidFill>
                  <a:srgbClr val="7030A0"/>
                </a:solidFill>
              </a:rPr>
              <a:t> </a:t>
            </a:r>
            <a:r>
              <a:rPr lang="en-US" altLang="zh-CN" sz="1600" b="1" dirty="0" smtClean="0">
                <a:solidFill>
                  <a:srgbClr val="7030A0"/>
                </a:solidFill>
              </a:rPr>
              <a:t>– </a:t>
            </a:r>
            <a:r>
              <a:rPr lang="en-US" altLang="zh-CN" sz="1600" dirty="0" smtClean="0">
                <a:solidFill>
                  <a:srgbClr val="00B0F0"/>
                </a:solidFill>
              </a:rPr>
              <a:t>YN GAO</a:t>
            </a:r>
          </a:p>
          <a:p>
            <a:r>
              <a:rPr lang="en-US" altLang="zh-CN" sz="1600" b="1" dirty="0" smtClean="0">
                <a:solidFill>
                  <a:srgbClr val="7030A0"/>
                </a:solidFill>
              </a:rPr>
              <a:t>Conf.</a:t>
            </a:r>
            <a:r>
              <a:rPr lang="zh-CN" altLang="en-US" sz="1600" b="1" dirty="0" smtClean="0">
                <a:solidFill>
                  <a:srgbClr val="7030A0"/>
                </a:solidFill>
              </a:rPr>
              <a:t> </a:t>
            </a:r>
            <a:r>
              <a:rPr lang="en-US" altLang="zh-CN" sz="1600" b="1" dirty="0" smtClean="0">
                <a:solidFill>
                  <a:srgbClr val="7030A0"/>
                </a:solidFill>
              </a:rPr>
              <a:t>– </a:t>
            </a:r>
            <a:r>
              <a:rPr lang="en-US" altLang="zh-CN" sz="1600" dirty="0" err="1" smtClean="0">
                <a:solidFill>
                  <a:srgbClr val="00B0F0"/>
                </a:solidFill>
              </a:rPr>
              <a:t>J.Shan</a:t>
            </a:r>
            <a:endParaRPr lang="en-US" altLang="zh-CN" sz="1600" dirty="0" smtClean="0">
              <a:solidFill>
                <a:srgbClr val="00B0F0"/>
              </a:solidFill>
            </a:endParaRPr>
          </a:p>
          <a:p>
            <a:r>
              <a:rPr lang="en-US" altLang="zh-CN" sz="1600" b="1" dirty="0" smtClean="0">
                <a:solidFill>
                  <a:srgbClr val="7030A0"/>
                </a:solidFill>
              </a:rPr>
              <a:t>CDR </a:t>
            </a:r>
            <a:r>
              <a:rPr lang="zh-CN" altLang="en-US" sz="1600" b="1" dirty="0" smtClean="0">
                <a:solidFill>
                  <a:srgbClr val="7030A0"/>
                </a:solidFill>
              </a:rPr>
              <a:t> </a:t>
            </a:r>
            <a:r>
              <a:rPr lang="en-US" altLang="zh-CN" sz="1600" b="1" dirty="0" smtClean="0">
                <a:solidFill>
                  <a:srgbClr val="7030A0"/>
                </a:solidFill>
              </a:rPr>
              <a:t>– </a:t>
            </a:r>
            <a:r>
              <a:rPr lang="en-US" altLang="zh-CN" sz="1600" dirty="0" smtClean="0">
                <a:solidFill>
                  <a:srgbClr val="00B0F0"/>
                </a:solidFill>
              </a:rPr>
              <a:t>XC Lou et al.</a:t>
            </a:r>
          </a:p>
          <a:p>
            <a:r>
              <a:rPr lang="en-US" altLang="zh-CN" sz="1600" b="1" dirty="0" smtClean="0">
                <a:solidFill>
                  <a:srgbClr val="7030A0"/>
                </a:solidFill>
              </a:rPr>
              <a:t>……</a:t>
            </a:r>
            <a:endParaRPr lang="zh-CN" altLang="en-US" sz="1600" b="1" dirty="0">
              <a:solidFill>
                <a:srgbClr val="7030A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4800" y="5257800"/>
            <a:ext cx="3296480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C00000"/>
                </a:solidFill>
              </a:rPr>
              <a:t>CDR Editors</a:t>
            </a:r>
          </a:p>
          <a:p>
            <a:r>
              <a:rPr lang="en-US" altLang="zh-CN" b="1" dirty="0" smtClean="0">
                <a:solidFill>
                  <a:srgbClr val="000099"/>
                </a:solidFill>
              </a:rPr>
              <a:t>theory</a:t>
            </a:r>
            <a:r>
              <a:rPr lang="en-US" altLang="zh-CN" b="1" dirty="0" smtClean="0">
                <a:solidFill>
                  <a:srgbClr val="7030A0"/>
                </a:solidFill>
              </a:rPr>
              <a:t>		</a:t>
            </a:r>
            <a:r>
              <a:rPr lang="en-US" altLang="zh-CN" dirty="0" smtClean="0">
                <a:solidFill>
                  <a:srgbClr val="00B0F0"/>
                </a:solidFill>
              </a:rPr>
              <a:t>LT Wang et al</a:t>
            </a:r>
            <a:endParaRPr lang="zh-CN" altLang="en-US" dirty="0" smtClean="0">
              <a:solidFill>
                <a:srgbClr val="00B0F0"/>
              </a:solidFill>
            </a:endParaRPr>
          </a:p>
          <a:p>
            <a:r>
              <a:rPr lang="en-US" altLang="zh-CN" b="1" dirty="0" smtClean="0">
                <a:solidFill>
                  <a:srgbClr val="000099"/>
                </a:solidFill>
              </a:rPr>
              <a:t>accelerator</a:t>
            </a:r>
            <a:r>
              <a:rPr lang="en-US" altLang="zh-CN" b="1" dirty="0" smtClean="0">
                <a:solidFill>
                  <a:srgbClr val="7030A0"/>
                </a:solidFill>
              </a:rPr>
              <a:t>	</a:t>
            </a:r>
            <a:r>
              <a:rPr lang="en-US" altLang="zh-CN" dirty="0" smtClean="0">
                <a:solidFill>
                  <a:srgbClr val="00B0F0"/>
                </a:solidFill>
              </a:rPr>
              <a:t>W Chou et al</a:t>
            </a:r>
          </a:p>
          <a:p>
            <a:r>
              <a:rPr lang="en-US" altLang="zh-CN" b="1" dirty="0" smtClean="0">
                <a:solidFill>
                  <a:srgbClr val="000099"/>
                </a:solidFill>
              </a:rPr>
              <a:t>detector-</a:t>
            </a:r>
            <a:r>
              <a:rPr lang="en-US" altLang="zh-CN" b="1" dirty="0" err="1" smtClean="0">
                <a:solidFill>
                  <a:srgbClr val="000099"/>
                </a:solidFill>
              </a:rPr>
              <a:t>simu</a:t>
            </a:r>
            <a:r>
              <a:rPr lang="en-US" altLang="zh-CN" b="1" dirty="0" smtClean="0">
                <a:solidFill>
                  <a:srgbClr val="000099"/>
                </a:solidFill>
              </a:rPr>
              <a:t>.</a:t>
            </a:r>
            <a:r>
              <a:rPr lang="en-US" altLang="zh-CN" b="1" dirty="0" smtClean="0">
                <a:solidFill>
                  <a:srgbClr val="7030A0"/>
                </a:solidFill>
              </a:rPr>
              <a:t>	</a:t>
            </a:r>
            <a:r>
              <a:rPr lang="en-US" altLang="zh-CN" dirty="0" smtClean="0">
                <a:solidFill>
                  <a:srgbClr val="00B0F0"/>
                </a:solidFill>
              </a:rPr>
              <a:t>TC Chao et al</a:t>
            </a:r>
            <a:endParaRPr lang="zh-CN" altLang="en-US" dirty="0" smtClean="0">
              <a:solidFill>
                <a:srgbClr val="00B0F0"/>
              </a:solidFill>
            </a:endParaRPr>
          </a:p>
          <a:p>
            <a:endParaRPr lang="zh-CN" altLang="en-US" dirty="0"/>
          </a:p>
        </p:txBody>
      </p:sp>
      <p:sp>
        <p:nvSpPr>
          <p:cNvPr id="24" name="Rectangle 3"/>
          <p:cNvSpPr/>
          <p:nvPr/>
        </p:nvSpPr>
        <p:spPr>
          <a:xfrm>
            <a:off x="0" y="0"/>
            <a:ext cx="9144000" cy="861774"/>
          </a:xfrm>
          <a:prstGeom prst="rect">
            <a:avLst/>
          </a:prstGeom>
          <a:solidFill>
            <a:schemeClr val="bg2"/>
          </a:solidFill>
        </p:spPr>
        <p:txBody>
          <a:bodyPr wrap="square" lIns="457200" tIns="182880" bIns="182880">
            <a:spAutoFit/>
          </a:bodyPr>
          <a:lstStyle/>
          <a:p>
            <a:r>
              <a:rPr lang="en-US" altLang="zh-CN" sz="105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05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en-US" altLang="zh-CN" sz="3200" b="1" dirty="0" smtClean="0">
                <a:solidFill>
                  <a:srgbClr val="C00000"/>
                </a:solidFill>
              </a:rPr>
              <a:t>Current (temporary) CEPC Organization</a:t>
            </a:r>
          </a:p>
        </p:txBody>
      </p:sp>
      <p:sp>
        <p:nvSpPr>
          <p:cNvPr id="27" name="灯片编号占位符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6" name="页脚占位符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November 6, 2017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46561" y="584775"/>
            <a:ext cx="1756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2E9238"/>
                </a:solidFill>
              </a:rPr>
              <a:t>Only for Chinese</a:t>
            </a:r>
            <a:endParaRPr lang="zh-CN" altLang="en-US" b="1" dirty="0">
              <a:solidFill>
                <a:srgbClr val="2E92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41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allAtOnce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3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  <a:solidFill>
            <a:schemeClr val="bg2"/>
          </a:solidFill>
        </p:spPr>
        <p:txBody>
          <a:bodyPr wrap="square" lIns="457200" tIns="182880" bIns="18288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rgbClr val="C00000"/>
                </a:solidFill>
              </a:rPr>
              <a:t>at this workshop</a:t>
            </a:r>
          </a:p>
        </p:txBody>
      </p:sp>
      <p:sp>
        <p:nvSpPr>
          <p:cNvPr id="27" name="灯片编号占位符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6" name="页脚占位符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November 6, 2017</a:t>
            </a:r>
            <a:endParaRPr lang="en-US" dirty="0"/>
          </a:p>
        </p:txBody>
      </p:sp>
      <p:sp>
        <p:nvSpPr>
          <p:cNvPr id="2" name="矩形 1"/>
          <p:cNvSpPr/>
          <p:nvPr/>
        </p:nvSpPr>
        <p:spPr>
          <a:xfrm>
            <a:off x="142672" y="994457"/>
            <a:ext cx="3810000" cy="553997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7030A0"/>
                </a:solidFill>
              </a:rPr>
              <a:t>International Advisory Committee </a:t>
            </a:r>
          </a:p>
          <a:p>
            <a:r>
              <a:rPr lang="en-US" altLang="zh-CN" sz="1400" dirty="0">
                <a:solidFill>
                  <a:srgbClr val="2E9238"/>
                </a:solidFill>
              </a:rPr>
              <a:t>Young-</a:t>
            </a:r>
            <a:r>
              <a:rPr lang="en-US" altLang="zh-CN" sz="1400" dirty="0" err="1">
                <a:solidFill>
                  <a:srgbClr val="2E9238"/>
                </a:solidFill>
              </a:rPr>
              <a:t>Kee</a:t>
            </a:r>
            <a:r>
              <a:rPr lang="en-US" altLang="zh-CN" sz="1400" dirty="0">
                <a:solidFill>
                  <a:srgbClr val="2E9238"/>
                </a:solidFill>
              </a:rPr>
              <a:t> Kim, U. Chicago (Chair)</a:t>
            </a:r>
          </a:p>
          <a:p>
            <a:r>
              <a:rPr lang="en-US" altLang="zh-CN" sz="1400" dirty="0">
                <a:solidFill>
                  <a:srgbClr val="2E9238"/>
                </a:solidFill>
              </a:rPr>
              <a:t>Barry </a:t>
            </a:r>
            <a:r>
              <a:rPr lang="en-US" altLang="zh-CN" sz="1400" dirty="0" err="1">
                <a:solidFill>
                  <a:srgbClr val="2E9238"/>
                </a:solidFill>
              </a:rPr>
              <a:t>Barish</a:t>
            </a:r>
            <a:r>
              <a:rPr lang="en-US" altLang="zh-CN" sz="1400" dirty="0">
                <a:solidFill>
                  <a:srgbClr val="2E9238"/>
                </a:solidFill>
              </a:rPr>
              <a:t>, Caltech</a:t>
            </a:r>
          </a:p>
          <a:p>
            <a:r>
              <a:rPr lang="en-US" altLang="zh-CN" sz="1400" dirty="0" err="1">
                <a:solidFill>
                  <a:srgbClr val="2E9238"/>
                </a:solidFill>
              </a:rPr>
              <a:t>Hesheng</a:t>
            </a:r>
            <a:r>
              <a:rPr lang="en-US" altLang="zh-CN" sz="1400" dirty="0">
                <a:solidFill>
                  <a:srgbClr val="2E9238"/>
                </a:solidFill>
              </a:rPr>
              <a:t> Chen, IHEP</a:t>
            </a:r>
          </a:p>
          <a:p>
            <a:r>
              <a:rPr lang="en-US" altLang="zh-CN" sz="1400" dirty="0">
                <a:solidFill>
                  <a:srgbClr val="2E9238"/>
                </a:solidFill>
              </a:rPr>
              <a:t>Michael </a:t>
            </a:r>
            <a:r>
              <a:rPr lang="en-US" altLang="zh-CN" sz="1400" dirty="0" err="1">
                <a:solidFill>
                  <a:srgbClr val="2E9238"/>
                </a:solidFill>
              </a:rPr>
              <a:t>Davier</a:t>
            </a:r>
            <a:r>
              <a:rPr lang="en-US" altLang="zh-CN" sz="1400" dirty="0">
                <a:solidFill>
                  <a:srgbClr val="2E9238"/>
                </a:solidFill>
              </a:rPr>
              <a:t>, LAL</a:t>
            </a:r>
          </a:p>
          <a:p>
            <a:r>
              <a:rPr lang="en-US" altLang="zh-CN" sz="1400" dirty="0">
                <a:solidFill>
                  <a:srgbClr val="2E9238"/>
                </a:solidFill>
              </a:rPr>
              <a:t>Brian Foster, Oxford</a:t>
            </a:r>
          </a:p>
          <a:p>
            <a:r>
              <a:rPr lang="en-US" altLang="zh-CN" sz="1400" dirty="0" err="1">
                <a:solidFill>
                  <a:srgbClr val="2E9238"/>
                </a:solidFill>
              </a:rPr>
              <a:t>Rohini</a:t>
            </a:r>
            <a:r>
              <a:rPr lang="en-US" altLang="zh-CN" sz="1400" dirty="0">
                <a:solidFill>
                  <a:srgbClr val="2E9238"/>
                </a:solidFill>
              </a:rPr>
              <a:t> </a:t>
            </a:r>
            <a:r>
              <a:rPr lang="en-US" altLang="zh-CN" sz="1400" dirty="0" err="1">
                <a:solidFill>
                  <a:srgbClr val="2E9238"/>
                </a:solidFill>
              </a:rPr>
              <a:t>Godbole</a:t>
            </a:r>
            <a:r>
              <a:rPr lang="en-US" altLang="zh-CN" sz="1400" dirty="0">
                <a:solidFill>
                  <a:srgbClr val="2E9238"/>
                </a:solidFill>
              </a:rPr>
              <a:t>, CHEP, Indian Institute of Science</a:t>
            </a:r>
          </a:p>
          <a:p>
            <a:r>
              <a:rPr lang="en-US" altLang="zh-CN" sz="1400" dirty="0">
                <a:solidFill>
                  <a:srgbClr val="2E9238"/>
                </a:solidFill>
              </a:rPr>
              <a:t>David Gross, UC Santa Barbara                       </a:t>
            </a:r>
          </a:p>
          <a:p>
            <a:r>
              <a:rPr lang="en-US" altLang="zh-CN" sz="1400" dirty="0">
                <a:solidFill>
                  <a:srgbClr val="2E9238"/>
                </a:solidFill>
              </a:rPr>
              <a:t>George </a:t>
            </a:r>
            <a:r>
              <a:rPr lang="en-US" altLang="zh-CN" sz="1400" dirty="0" err="1">
                <a:solidFill>
                  <a:srgbClr val="2E9238"/>
                </a:solidFill>
              </a:rPr>
              <a:t>Hou</a:t>
            </a:r>
            <a:r>
              <a:rPr lang="en-US" altLang="zh-CN" sz="1400" dirty="0">
                <a:solidFill>
                  <a:srgbClr val="2E9238"/>
                </a:solidFill>
              </a:rPr>
              <a:t>, Taiwan U.</a:t>
            </a:r>
          </a:p>
          <a:p>
            <a:r>
              <a:rPr lang="en-US" altLang="zh-CN" sz="1400" dirty="0">
                <a:solidFill>
                  <a:srgbClr val="2E9238"/>
                </a:solidFill>
              </a:rPr>
              <a:t>Peter </a:t>
            </a:r>
            <a:r>
              <a:rPr lang="en-US" altLang="zh-CN" sz="1400" dirty="0" err="1">
                <a:solidFill>
                  <a:srgbClr val="2E9238"/>
                </a:solidFill>
              </a:rPr>
              <a:t>Jenni</a:t>
            </a:r>
            <a:r>
              <a:rPr lang="en-US" altLang="zh-CN" sz="1400" dirty="0">
                <a:solidFill>
                  <a:srgbClr val="2E9238"/>
                </a:solidFill>
              </a:rPr>
              <a:t>, CERN</a:t>
            </a:r>
          </a:p>
          <a:p>
            <a:r>
              <a:rPr lang="en-US" altLang="zh-CN" sz="1400" dirty="0">
                <a:solidFill>
                  <a:srgbClr val="2E9238"/>
                </a:solidFill>
              </a:rPr>
              <a:t>Eugene </a:t>
            </a:r>
            <a:r>
              <a:rPr lang="en-US" altLang="zh-CN" sz="1400" dirty="0" err="1">
                <a:solidFill>
                  <a:srgbClr val="2E9238"/>
                </a:solidFill>
              </a:rPr>
              <a:t>Levichev</a:t>
            </a:r>
            <a:r>
              <a:rPr lang="en-US" altLang="zh-CN" sz="1400" dirty="0">
                <a:solidFill>
                  <a:srgbClr val="2E9238"/>
                </a:solidFill>
              </a:rPr>
              <a:t>, BINP</a:t>
            </a:r>
          </a:p>
          <a:p>
            <a:r>
              <a:rPr lang="en-US" altLang="zh-CN" sz="1400" dirty="0">
                <a:solidFill>
                  <a:srgbClr val="2E9238"/>
                </a:solidFill>
              </a:rPr>
              <a:t>Lucie </a:t>
            </a:r>
            <a:r>
              <a:rPr lang="en-US" altLang="zh-CN" sz="1400" dirty="0" err="1">
                <a:solidFill>
                  <a:srgbClr val="2E9238"/>
                </a:solidFill>
              </a:rPr>
              <a:t>Linssen</a:t>
            </a:r>
            <a:r>
              <a:rPr lang="en-US" altLang="zh-CN" sz="1400" dirty="0">
                <a:solidFill>
                  <a:srgbClr val="2E9238"/>
                </a:solidFill>
              </a:rPr>
              <a:t>, CERN</a:t>
            </a:r>
          </a:p>
          <a:p>
            <a:r>
              <a:rPr lang="en-US" altLang="zh-CN" sz="1400" dirty="0">
                <a:solidFill>
                  <a:srgbClr val="2E9238"/>
                </a:solidFill>
              </a:rPr>
              <a:t>Joe </a:t>
            </a:r>
            <a:r>
              <a:rPr lang="en-US" altLang="zh-CN" sz="1400" dirty="0" err="1">
                <a:solidFill>
                  <a:srgbClr val="2E9238"/>
                </a:solidFill>
              </a:rPr>
              <a:t>Lykken</a:t>
            </a:r>
            <a:r>
              <a:rPr lang="en-US" altLang="zh-CN" sz="1400" dirty="0">
                <a:solidFill>
                  <a:srgbClr val="2E9238"/>
                </a:solidFill>
              </a:rPr>
              <a:t>, </a:t>
            </a:r>
            <a:r>
              <a:rPr lang="en-US" altLang="zh-CN" sz="1400" dirty="0" err="1">
                <a:solidFill>
                  <a:srgbClr val="2E9238"/>
                </a:solidFill>
              </a:rPr>
              <a:t>Fermilab</a:t>
            </a:r>
            <a:endParaRPr lang="en-US" altLang="zh-CN" sz="1400" dirty="0">
              <a:solidFill>
                <a:srgbClr val="2E9238"/>
              </a:solidFill>
            </a:endParaRPr>
          </a:p>
          <a:p>
            <a:r>
              <a:rPr lang="en-US" altLang="zh-CN" sz="1400" dirty="0">
                <a:solidFill>
                  <a:srgbClr val="2E9238"/>
                </a:solidFill>
              </a:rPr>
              <a:t>Luciano </a:t>
            </a:r>
            <a:r>
              <a:rPr lang="en-US" altLang="zh-CN" sz="1400" dirty="0" err="1">
                <a:solidFill>
                  <a:srgbClr val="2E9238"/>
                </a:solidFill>
              </a:rPr>
              <a:t>Maiani</a:t>
            </a:r>
            <a:r>
              <a:rPr lang="en-US" altLang="zh-CN" sz="1400" dirty="0">
                <a:solidFill>
                  <a:srgbClr val="2E9238"/>
                </a:solidFill>
              </a:rPr>
              <a:t>, </a:t>
            </a:r>
            <a:r>
              <a:rPr lang="en-US" altLang="zh-CN" sz="1400" dirty="0" err="1">
                <a:solidFill>
                  <a:srgbClr val="2E9238"/>
                </a:solidFill>
              </a:rPr>
              <a:t>Sapienza</a:t>
            </a:r>
            <a:r>
              <a:rPr lang="en-US" altLang="zh-CN" sz="1400" dirty="0">
                <a:solidFill>
                  <a:srgbClr val="2E9238"/>
                </a:solidFill>
              </a:rPr>
              <a:t> University of Rome                 </a:t>
            </a:r>
          </a:p>
          <a:p>
            <a:r>
              <a:rPr lang="en-US" altLang="zh-CN" sz="1400" dirty="0">
                <a:solidFill>
                  <a:srgbClr val="2E9238"/>
                </a:solidFill>
              </a:rPr>
              <a:t>Michelangelo </a:t>
            </a:r>
            <a:r>
              <a:rPr lang="en-US" altLang="zh-CN" sz="1400" dirty="0" err="1">
                <a:solidFill>
                  <a:srgbClr val="2E9238"/>
                </a:solidFill>
              </a:rPr>
              <a:t>Mangano</a:t>
            </a:r>
            <a:r>
              <a:rPr lang="en-US" altLang="zh-CN" sz="1400" dirty="0">
                <a:solidFill>
                  <a:srgbClr val="2E9238"/>
                </a:solidFill>
              </a:rPr>
              <a:t>, CERN</a:t>
            </a:r>
          </a:p>
          <a:p>
            <a:r>
              <a:rPr lang="en-US" altLang="zh-CN" sz="1400" dirty="0">
                <a:solidFill>
                  <a:srgbClr val="2E9238"/>
                </a:solidFill>
              </a:rPr>
              <a:t>Hitoshi Murayama, UC Berkeley/IPMU</a:t>
            </a:r>
          </a:p>
          <a:p>
            <a:r>
              <a:rPr lang="en-US" altLang="zh-CN" sz="1400" dirty="0" err="1">
                <a:solidFill>
                  <a:srgbClr val="2E9238"/>
                </a:solidFill>
              </a:rPr>
              <a:t>Katsunobu</a:t>
            </a:r>
            <a:r>
              <a:rPr lang="en-US" altLang="zh-CN" sz="1400" dirty="0">
                <a:solidFill>
                  <a:srgbClr val="2E9238"/>
                </a:solidFill>
              </a:rPr>
              <a:t> </a:t>
            </a:r>
            <a:r>
              <a:rPr lang="en-US" altLang="zh-CN" sz="1400" dirty="0" err="1">
                <a:solidFill>
                  <a:srgbClr val="2E9238"/>
                </a:solidFill>
              </a:rPr>
              <a:t>Oide</a:t>
            </a:r>
            <a:r>
              <a:rPr lang="en-US" altLang="zh-CN" sz="1400" dirty="0">
                <a:solidFill>
                  <a:srgbClr val="2E9238"/>
                </a:solidFill>
              </a:rPr>
              <a:t>, KEK</a:t>
            </a:r>
          </a:p>
          <a:p>
            <a:r>
              <a:rPr lang="en-US" altLang="zh-CN" sz="1400" dirty="0">
                <a:solidFill>
                  <a:srgbClr val="2E9238"/>
                </a:solidFill>
              </a:rPr>
              <a:t>Robert Palmer, BNL</a:t>
            </a:r>
          </a:p>
          <a:p>
            <a:r>
              <a:rPr lang="en-US" altLang="zh-CN" sz="1400" dirty="0">
                <a:solidFill>
                  <a:srgbClr val="2E9238"/>
                </a:solidFill>
              </a:rPr>
              <a:t>John </a:t>
            </a:r>
            <a:r>
              <a:rPr lang="en-US" altLang="zh-CN" sz="1400" dirty="0" err="1">
                <a:solidFill>
                  <a:srgbClr val="2E9238"/>
                </a:solidFill>
              </a:rPr>
              <a:t>Seeman</a:t>
            </a:r>
            <a:r>
              <a:rPr lang="en-US" altLang="zh-CN" sz="1400" dirty="0">
                <a:solidFill>
                  <a:srgbClr val="2E9238"/>
                </a:solidFill>
              </a:rPr>
              <a:t>, SLAC</a:t>
            </a:r>
          </a:p>
          <a:p>
            <a:r>
              <a:rPr lang="en-US" altLang="zh-CN" sz="1400" dirty="0">
                <a:solidFill>
                  <a:srgbClr val="2E9238"/>
                </a:solidFill>
              </a:rPr>
              <a:t>Ian </a:t>
            </a:r>
            <a:r>
              <a:rPr lang="en-US" altLang="zh-CN" sz="1400" dirty="0" err="1">
                <a:solidFill>
                  <a:srgbClr val="2E9238"/>
                </a:solidFill>
              </a:rPr>
              <a:t>Shipsey</a:t>
            </a:r>
            <a:r>
              <a:rPr lang="en-US" altLang="zh-CN" sz="1400" dirty="0">
                <a:solidFill>
                  <a:srgbClr val="2E9238"/>
                </a:solidFill>
              </a:rPr>
              <a:t>, Oxford</a:t>
            </a:r>
          </a:p>
          <a:p>
            <a:r>
              <a:rPr lang="en-US" altLang="zh-CN" sz="1400" dirty="0" err="1">
                <a:solidFill>
                  <a:srgbClr val="2E9238"/>
                </a:solidFill>
              </a:rPr>
              <a:t>Steinar</a:t>
            </a:r>
            <a:r>
              <a:rPr lang="en-US" altLang="zh-CN" sz="1400" dirty="0">
                <a:solidFill>
                  <a:srgbClr val="2E9238"/>
                </a:solidFill>
              </a:rPr>
              <a:t> </a:t>
            </a:r>
            <a:r>
              <a:rPr lang="en-US" altLang="zh-CN" sz="1400" dirty="0" err="1">
                <a:solidFill>
                  <a:srgbClr val="2E9238"/>
                </a:solidFill>
              </a:rPr>
              <a:t>Stapnes</a:t>
            </a:r>
            <a:r>
              <a:rPr lang="en-US" altLang="zh-CN" sz="1400" dirty="0">
                <a:solidFill>
                  <a:srgbClr val="2E9238"/>
                </a:solidFill>
              </a:rPr>
              <a:t>, CERN</a:t>
            </a:r>
          </a:p>
          <a:p>
            <a:r>
              <a:rPr lang="en-US" altLang="zh-CN" sz="1400" dirty="0">
                <a:solidFill>
                  <a:srgbClr val="2E9238"/>
                </a:solidFill>
              </a:rPr>
              <a:t>Geoffrey Taylor, U. Melbourne </a:t>
            </a:r>
          </a:p>
          <a:p>
            <a:r>
              <a:rPr lang="en-US" altLang="zh-CN" sz="1400" dirty="0">
                <a:solidFill>
                  <a:srgbClr val="2E9238"/>
                </a:solidFill>
              </a:rPr>
              <a:t>Henry </a:t>
            </a:r>
            <a:r>
              <a:rPr lang="en-US" altLang="zh-CN" sz="1400" dirty="0" err="1">
                <a:solidFill>
                  <a:srgbClr val="2E9238"/>
                </a:solidFill>
              </a:rPr>
              <a:t>Tye</a:t>
            </a:r>
            <a:r>
              <a:rPr lang="en-US" altLang="zh-CN" sz="1400" dirty="0">
                <a:solidFill>
                  <a:srgbClr val="2E9238"/>
                </a:solidFill>
              </a:rPr>
              <a:t>, IAS, HKUST</a:t>
            </a:r>
          </a:p>
          <a:p>
            <a:r>
              <a:rPr lang="en-US" altLang="zh-CN" sz="1400" dirty="0">
                <a:solidFill>
                  <a:srgbClr val="2E9238"/>
                </a:solidFill>
              </a:rPr>
              <a:t>Yifang Wang, IHEP</a:t>
            </a:r>
          </a:p>
          <a:p>
            <a:r>
              <a:rPr lang="en-US" altLang="zh-CN" sz="1400" dirty="0">
                <a:solidFill>
                  <a:srgbClr val="2E9238"/>
                </a:solidFill>
              </a:rPr>
              <a:t>Harry </a:t>
            </a:r>
            <a:r>
              <a:rPr lang="en-US" altLang="zh-CN" sz="1400" dirty="0" err="1">
                <a:solidFill>
                  <a:srgbClr val="2E9238"/>
                </a:solidFill>
              </a:rPr>
              <a:t>Weerts</a:t>
            </a:r>
            <a:r>
              <a:rPr lang="en-US" altLang="zh-CN" sz="1400" dirty="0">
                <a:solidFill>
                  <a:srgbClr val="2E9238"/>
                </a:solidFill>
              </a:rPr>
              <a:t>, ANL </a:t>
            </a:r>
            <a:endParaRPr lang="zh-CN" altLang="en-US" sz="1400" dirty="0">
              <a:solidFill>
                <a:srgbClr val="2E9238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048000" y="1333011"/>
            <a:ext cx="4572000" cy="48628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en-US" altLang="zh-CN" b="1" dirty="0">
                <a:solidFill>
                  <a:srgbClr val="7030A0"/>
                </a:solidFill>
              </a:rPr>
              <a:t>Scientific  Committee</a:t>
            </a:r>
          </a:p>
          <a:p>
            <a:endParaRPr lang="en-US" altLang="zh-CN" dirty="0"/>
          </a:p>
          <a:p>
            <a:r>
              <a:rPr lang="en-US" altLang="zh-CN" b="1" dirty="0">
                <a:solidFill>
                  <a:srgbClr val="0000CC"/>
                </a:solidFill>
              </a:rPr>
              <a:t>CEPC accelerator </a:t>
            </a:r>
          </a:p>
          <a:p>
            <a:r>
              <a:rPr lang="en-US" altLang="zh-CN" dirty="0"/>
              <a:t>•</a:t>
            </a:r>
            <a:r>
              <a:rPr lang="en-US" altLang="zh-CN" sz="1600" dirty="0"/>
              <a:t>Philip </a:t>
            </a:r>
            <a:r>
              <a:rPr lang="en-US" altLang="zh-CN" sz="1600" dirty="0" err="1"/>
              <a:t>Bambade</a:t>
            </a:r>
            <a:r>
              <a:rPr lang="en-US" altLang="zh-CN" sz="1600" dirty="0"/>
              <a:t> (LAL)</a:t>
            </a:r>
          </a:p>
          <a:p>
            <a:r>
              <a:rPr lang="en-US" altLang="zh-CN" sz="1600" dirty="0"/>
              <a:t>•Anton </a:t>
            </a:r>
            <a:r>
              <a:rPr lang="en-US" altLang="zh-CN" sz="1600" dirty="0" err="1"/>
              <a:t>Bogomyagkov</a:t>
            </a:r>
            <a:r>
              <a:rPr lang="en-US" altLang="zh-CN" sz="1600" dirty="0"/>
              <a:t>  (BINP)</a:t>
            </a:r>
          </a:p>
          <a:p>
            <a:r>
              <a:rPr lang="en-US" altLang="zh-CN" sz="1600" dirty="0"/>
              <a:t>•</a:t>
            </a:r>
            <a:r>
              <a:rPr lang="en-US" altLang="zh-CN" sz="1600" dirty="0" err="1"/>
              <a:t>Yunlong</a:t>
            </a:r>
            <a:r>
              <a:rPr lang="en-US" altLang="zh-CN" sz="1600" dirty="0"/>
              <a:t> CHI (IHEP)</a:t>
            </a:r>
          </a:p>
          <a:p>
            <a:r>
              <a:rPr lang="en-US" altLang="zh-CN" sz="1600" dirty="0"/>
              <a:t>•</a:t>
            </a:r>
            <a:r>
              <a:rPr lang="en-US" altLang="zh-CN" sz="1600" dirty="0" err="1"/>
              <a:t>Jie</a:t>
            </a:r>
            <a:r>
              <a:rPr lang="en-US" altLang="zh-CN" sz="1600" dirty="0"/>
              <a:t> GAO (IHEP)</a:t>
            </a:r>
          </a:p>
          <a:p>
            <a:r>
              <a:rPr lang="en-US" altLang="zh-CN" sz="1600" dirty="0"/>
              <a:t>•Sergei </a:t>
            </a:r>
            <a:r>
              <a:rPr lang="en-US" altLang="zh-CN" sz="1600" dirty="0" err="1"/>
              <a:t>Nikitin</a:t>
            </a:r>
            <a:r>
              <a:rPr lang="en-US" altLang="zh-CN" sz="1600" dirty="0"/>
              <a:t> (BINP)</a:t>
            </a:r>
          </a:p>
          <a:p>
            <a:r>
              <a:rPr lang="en-US" altLang="zh-CN" sz="1600" dirty="0"/>
              <a:t>•Carlo </a:t>
            </a:r>
            <a:r>
              <a:rPr lang="en-US" altLang="zh-CN" sz="1600" dirty="0" err="1"/>
              <a:t>Pagani</a:t>
            </a:r>
            <a:r>
              <a:rPr lang="en-US" altLang="zh-CN" sz="1600" dirty="0"/>
              <a:t>  (Milano U. &amp; INFN-LASA)</a:t>
            </a:r>
          </a:p>
          <a:p>
            <a:r>
              <a:rPr lang="en-US" altLang="zh-CN" sz="1600" dirty="0"/>
              <a:t>•</a:t>
            </a:r>
            <a:r>
              <a:rPr lang="en-US" altLang="zh-CN" sz="1600" dirty="0" err="1"/>
              <a:t>Guoxi</a:t>
            </a:r>
            <a:r>
              <a:rPr lang="en-US" altLang="zh-CN" sz="1600" dirty="0"/>
              <a:t> Pei (IHEP)</a:t>
            </a:r>
          </a:p>
          <a:p>
            <a:r>
              <a:rPr lang="en-US" altLang="zh-CN" sz="1600" dirty="0"/>
              <a:t>•</a:t>
            </a:r>
            <a:r>
              <a:rPr lang="en-US" altLang="zh-CN" sz="1600" dirty="0" err="1"/>
              <a:t>Chenhui</a:t>
            </a:r>
            <a:r>
              <a:rPr lang="en-US" altLang="zh-CN" sz="1600" dirty="0"/>
              <a:t> YU (IHEP)</a:t>
            </a:r>
          </a:p>
          <a:p>
            <a:endParaRPr lang="en-US" altLang="zh-CN" dirty="0"/>
          </a:p>
          <a:p>
            <a:r>
              <a:rPr lang="en-US" altLang="zh-CN" b="1" dirty="0" err="1">
                <a:solidFill>
                  <a:srgbClr val="0000CC"/>
                </a:solidFill>
              </a:rPr>
              <a:t>SppC</a:t>
            </a:r>
            <a:r>
              <a:rPr lang="en-US" altLang="zh-CN" b="1" dirty="0">
                <a:solidFill>
                  <a:srgbClr val="0000CC"/>
                </a:solidFill>
              </a:rPr>
              <a:t> accelerator </a:t>
            </a:r>
          </a:p>
          <a:p>
            <a:r>
              <a:rPr lang="en-US" altLang="zh-CN" dirty="0"/>
              <a:t>•</a:t>
            </a:r>
            <a:r>
              <a:rPr lang="en-US" altLang="zh-CN" sz="1600" dirty="0" err="1"/>
              <a:t>Kazuhito</a:t>
            </a:r>
            <a:r>
              <a:rPr lang="en-US" altLang="zh-CN" sz="1600" dirty="0"/>
              <a:t> </a:t>
            </a:r>
            <a:r>
              <a:rPr lang="en-US" altLang="zh-CN" sz="1600" dirty="0" err="1"/>
              <a:t>Ohmi</a:t>
            </a:r>
            <a:r>
              <a:rPr lang="en-US" altLang="zh-CN" sz="1600" dirty="0"/>
              <a:t> (KEK)</a:t>
            </a:r>
          </a:p>
          <a:p>
            <a:r>
              <a:rPr lang="en-US" altLang="zh-CN" sz="1600" dirty="0"/>
              <a:t>•Robert Palmer (BNL)</a:t>
            </a:r>
          </a:p>
          <a:p>
            <a:r>
              <a:rPr lang="en-US" altLang="zh-CN" sz="1600" dirty="0"/>
              <a:t>•</a:t>
            </a:r>
            <a:r>
              <a:rPr lang="en-US" altLang="zh-CN" sz="1600" dirty="0" err="1"/>
              <a:t>Jingyu</a:t>
            </a:r>
            <a:r>
              <a:rPr lang="en-US" altLang="zh-CN" sz="1600" dirty="0"/>
              <a:t> Tang (IHEP)</a:t>
            </a:r>
          </a:p>
          <a:p>
            <a:r>
              <a:rPr lang="en-US" altLang="zh-CN" sz="1600" dirty="0"/>
              <a:t>•</a:t>
            </a:r>
            <a:r>
              <a:rPr lang="en-US" altLang="zh-CN" sz="1600" dirty="0" err="1"/>
              <a:t>Davide</a:t>
            </a:r>
            <a:r>
              <a:rPr lang="en-US" altLang="zh-CN" sz="1600" dirty="0"/>
              <a:t> </a:t>
            </a:r>
            <a:r>
              <a:rPr lang="en-US" altLang="zh-CN" sz="1600" dirty="0" err="1"/>
              <a:t>Tommasini</a:t>
            </a:r>
            <a:r>
              <a:rPr lang="en-US" altLang="zh-CN" sz="1600" dirty="0"/>
              <a:t> (CERN)</a:t>
            </a:r>
          </a:p>
          <a:p>
            <a:r>
              <a:rPr lang="en-US" altLang="zh-CN" sz="1600" dirty="0"/>
              <a:t>•</a:t>
            </a:r>
            <a:r>
              <a:rPr lang="en-US" altLang="zh-CN" sz="1600" dirty="0" err="1"/>
              <a:t>Qingjin</a:t>
            </a:r>
            <a:r>
              <a:rPr lang="en-US" altLang="zh-CN" sz="1600" dirty="0"/>
              <a:t> Xu (IHEP)</a:t>
            </a:r>
          </a:p>
        </p:txBody>
      </p:sp>
      <p:sp>
        <p:nvSpPr>
          <p:cNvPr id="18" name="矩形 17"/>
          <p:cNvSpPr/>
          <p:nvPr/>
        </p:nvSpPr>
        <p:spPr>
          <a:xfrm>
            <a:off x="6168957" y="946013"/>
            <a:ext cx="2895600" cy="57730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0000CC"/>
                </a:solidFill>
              </a:rPr>
              <a:t>Theory</a:t>
            </a:r>
          </a:p>
          <a:p>
            <a:r>
              <a:rPr lang="en-US" altLang="zh-CN" sz="1400" dirty="0"/>
              <a:t>•Qing-Hong Cao (PKU)</a:t>
            </a:r>
          </a:p>
          <a:p>
            <a:r>
              <a:rPr lang="en-US" altLang="zh-CN" sz="1400" dirty="0"/>
              <a:t>•Nathaniel Craig (UCSB)</a:t>
            </a:r>
          </a:p>
          <a:p>
            <a:r>
              <a:rPr lang="en-US" altLang="zh-CN" sz="1400" dirty="0"/>
              <a:t>•</a:t>
            </a:r>
            <a:r>
              <a:rPr lang="en-US" altLang="zh-CN" sz="1400" dirty="0" err="1"/>
              <a:t>Hongjian</a:t>
            </a:r>
            <a:r>
              <a:rPr lang="en-US" altLang="zh-CN" sz="1400" dirty="0"/>
              <a:t> He (SJTU)</a:t>
            </a:r>
          </a:p>
          <a:p>
            <a:r>
              <a:rPr lang="en-US" altLang="zh-CN" sz="1400" dirty="0"/>
              <a:t>•</a:t>
            </a:r>
            <a:r>
              <a:rPr lang="en-US" altLang="zh-CN" sz="1400" dirty="0" err="1"/>
              <a:t>XiaoGang</a:t>
            </a:r>
            <a:r>
              <a:rPr lang="en-US" altLang="zh-CN" sz="1400" dirty="0"/>
              <a:t> He (SJTU)</a:t>
            </a:r>
          </a:p>
          <a:p>
            <a:r>
              <a:rPr lang="en-US" altLang="zh-CN" sz="1400" dirty="0"/>
              <a:t>•</a:t>
            </a:r>
            <a:r>
              <a:rPr lang="en-US" altLang="zh-CN" sz="1400" dirty="0" err="1"/>
              <a:t>JianPing</a:t>
            </a:r>
            <a:r>
              <a:rPr lang="en-US" altLang="zh-CN" sz="1400" dirty="0"/>
              <a:t> Ma (ITP)</a:t>
            </a:r>
          </a:p>
          <a:p>
            <a:r>
              <a:rPr lang="en-US" altLang="zh-CN" sz="1400" dirty="0"/>
              <a:t>•Maxim </a:t>
            </a:r>
            <a:r>
              <a:rPr lang="en-US" altLang="zh-CN" sz="1400" dirty="0" err="1"/>
              <a:t>Perelstein</a:t>
            </a:r>
            <a:r>
              <a:rPr lang="en-US" altLang="zh-CN" sz="1400" dirty="0"/>
              <a:t> (Cornell U.)</a:t>
            </a:r>
          </a:p>
          <a:p>
            <a:r>
              <a:rPr lang="en-US" altLang="zh-CN" sz="1400" dirty="0"/>
              <a:t>•</a:t>
            </a:r>
            <a:r>
              <a:rPr lang="en-US" altLang="zh-CN" sz="1400" dirty="0" err="1"/>
              <a:t>Tilman</a:t>
            </a:r>
            <a:r>
              <a:rPr lang="en-US" altLang="zh-CN" sz="1400" dirty="0"/>
              <a:t> </a:t>
            </a:r>
            <a:r>
              <a:rPr lang="en-US" altLang="zh-CN" sz="1400" dirty="0" err="1"/>
              <a:t>Plehn</a:t>
            </a:r>
            <a:r>
              <a:rPr lang="en-US" altLang="zh-CN" sz="1400" dirty="0"/>
              <a:t> (Heidelberg U.)</a:t>
            </a:r>
          </a:p>
          <a:p>
            <a:r>
              <a:rPr lang="en-US" altLang="zh-CN" sz="1400" dirty="0"/>
              <a:t>•Matthew Reece (Harvard U.)</a:t>
            </a:r>
          </a:p>
          <a:p>
            <a:r>
              <a:rPr lang="en-US" altLang="zh-CN" sz="1400" dirty="0"/>
              <a:t>•German Valencia (</a:t>
            </a:r>
            <a:r>
              <a:rPr lang="en-US" altLang="zh-CN" sz="1400" dirty="0" err="1"/>
              <a:t>Monash</a:t>
            </a:r>
            <a:r>
              <a:rPr lang="en-US" altLang="zh-CN" sz="1400" dirty="0"/>
              <a:t> U,)</a:t>
            </a:r>
          </a:p>
          <a:p>
            <a:r>
              <a:rPr lang="en-US" altLang="zh-CN" sz="1400" dirty="0"/>
              <a:t>•</a:t>
            </a:r>
            <a:r>
              <a:rPr lang="en-US" altLang="zh-CN" sz="1400" dirty="0" err="1"/>
              <a:t>Liantao</a:t>
            </a:r>
            <a:r>
              <a:rPr lang="en-US" altLang="zh-CN" sz="1400" dirty="0"/>
              <a:t> Wang (Chicago U</a:t>
            </a:r>
            <a:r>
              <a:rPr lang="en-US" altLang="zh-CN" sz="1400" dirty="0" smtClean="0"/>
              <a:t>.)</a:t>
            </a:r>
            <a:endParaRPr lang="en-US" altLang="zh-CN" sz="1400" dirty="0"/>
          </a:p>
          <a:p>
            <a:r>
              <a:rPr lang="en-US" altLang="zh-CN" sz="1600" b="1" dirty="0">
                <a:solidFill>
                  <a:srgbClr val="0000CC"/>
                </a:solidFill>
              </a:rPr>
              <a:t>Detector</a:t>
            </a:r>
          </a:p>
          <a:p>
            <a:r>
              <a:rPr lang="en-US" altLang="zh-CN" sz="1400" dirty="0"/>
              <a:t>•</a:t>
            </a:r>
            <a:r>
              <a:rPr lang="en-US" altLang="zh-CN" sz="1400" dirty="0" err="1"/>
              <a:t>Patrizia</a:t>
            </a:r>
            <a:r>
              <a:rPr lang="en-US" altLang="zh-CN" sz="1400" dirty="0"/>
              <a:t> </a:t>
            </a:r>
            <a:r>
              <a:rPr lang="en-US" altLang="zh-CN" sz="1400" dirty="0" err="1"/>
              <a:t>Azzi</a:t>
            </a:r>
            <a:r>
              <a:rPr lang="en-US" altLang="zh-CN" sz="1400" dirty="0"/>
              <a:t>  (INFN </a:t>
            </a:r>
            <a:r>
              <a:rPr lang="en-US" altLang="zh-CN" sz="1400" dirty="0" err="1"/>
              <a:t>Padova</a:t>
            </a:r>
            <a:r>
              <a:rPr lang="en-US" altLang="zh-CN" sz="1400" dirty="0"/>
              <a:t>)</a:t>
            </a:r>
          </a:p>
          <a:p>
            <a:r>
              <a:rPr lang="en-US" altLang="zh-CN" sz="1400" dirty="0"/>
              <a:t>•Daniela </a:t>
            </a:r>
            <a:r>
              <a:rPr lang="en-US" altLang="zh-CN" sz="1400" dirty="0" err="1"/>
              <a:t>Bortoletto</a:t>
            </a:r>
            <a:r>
              <a:rPr lang="en-US" altLang="zh-CN" sz="1400" dirty="0"/>
              <a:t> (Oxford)</a:t>
            </a:r>
          </a:p>
          <a:p>
            <a:r>
              <a:rPr lang="en-US" altLang="zh-CN" sz="1400" dirty="0"/>
              <a:t>•Massimo </a:t>
            </a:r>
            <a:r>
              <a:rPr lang="en-US" altLang="zh-CN" sz="1400" dirty="0" err="1"/>
              <a:t>Caccia</a:t>
            </a:r>
            <a:r>
              <a:rPr lang="en-US" altLang="zh-CN" sz="1400" dirty="0"/>
              <a:t> (INFN)</a:t>
            </a:r>
          </a:p>
          <a:p>
            <a:r>
              <a:rPr lang="en-US" altLang="zh-CN" sz="1400" dirty="0"/>
              <a:t>•Joao </a:t>
            </a:r>
            <a:r>
              <a:rPr lang="en-US" altLang="zh-CN" sz="1400" dirty="0" err="1"/>
              <a:t>Guimaraes</a:t>
            </a:r>
            <a:r>
              <a:rPr lang="en-US" altLang="zh-CN" sz="1400" dirty="0"/>
              <a:t> da Costa (IHEP)</a:t>
            </a:r>
          </a:p>
          <a:p>
            <a:r>
              <a:rPr lang="en-US" altLang="zh-CN" sz="1400" dirty="0"/>
              <a:t>•</a:t>
            </a:r>
            <a:r>
              <a:rPr lang="en-US" altLang="zh-CN" sz="1400" dirty="0" err="1"/>
              <a:t>Yaquan</a:t>
            </a:r>
            <a:r>
              <a:rPr lang="en-US" altLang="zh-CN" sz="1400" dirty="0"/>
              <a:t> Fang  (IHEP)</a:t>
            </a:r>
          </a:p>
          <a:p>
            <a:r>
              <a:rPr lang="en-US" altLang="zh-CN" sz="1400" dirty="0"/>
              <a:t>•Roberto Ferrari (INFN)</a:t>
            </a:r>
          </a:p>
          <a:p>
            <a:r>
              <a:rPr lang="en-US" altLang="zh-CN" sz="1400" dirty="0"/>
              <a:t>•</a:t>
            </a:r>
            <a:r>
              <a:rPr lang="en-US" altLang="zh-CN" sz="1400" dirty="0" err="1"/>
              <a:t>Yuanning</a:t>
            </a:r>
            <a:r>
              <a:rPr lang="en-US" altLang="zh-CN" sz="1400" dirty="0"/>
              <a:t> Gao (THU)</a:t>
            </a:r>
          </a:p>
          <a:p>
            <a:r>
              <a:rPr lang="en-US" altLang="zh-CN" sz="1400" dirty="0"/>
              <a:t>•Sasha </a:t>
            </a:r>
            <a:r>
              <a:rPr lang="en-US" altLang="zh-CN" sz="1400" dirty="0" err="1"/>
              <a:t>Glazov</a:t>
            </a:r>
            <a:r>
              <a:rPr lang="en-US" altLang="zh-CN" sz="1400" dirty="0"/>
              <a:t> (DESY)</a:t>
            </a:r>
          </a:p>
          <a:p>
            <a:r>
              <a:rPr lang="en-US" altLang="zh-CN" sz="1400" dirty="0"/>
              <a:t>•</a:t>
            </a:r>
            <a:r>
              <a:rPr lang="en-US" altLang="zh-CN" sz="1400" dirty="0" err="1"/>
              <a:t>Imad</a:t>
            </a:r>
            <a:r>
              <a:rPr lang="en-US" altLang="zh-CN" sz="1400" dirty="0"/>
              <a:t> </a:t>
            </a:r>
            <a:r>
              <a:rPr lang="en-US" altLang="zh-CN" sz="1400" dirty="0" err="1"/>
              <a:t>Laktineh</a:t>
            </a:r>
            <a:r>
              <a:rPr lang="en-US" altLang="zh-CN" sz="1400" dirty="0"/>
              <a:t> (IPNL)</a:t>
            </a:r>
          </a:p>
          <a:p>
            <a:r>
              <a:rPr lang="en-US" altLang="zh-CN" sz="1400" dirty="0"/>
              <a:t>•</a:t>
            </a:r>
            <a:r>
              <a:rPr lang="en-US" altLang="zh-CN" sz="1400" dirty="0" err="1"/>
              <a:t>Jianbei</a:t>
            </a:r>
            <a:r>
              <a:rPr lang="en-US" altLang="zh-CN" sz="1400" dirty="0"/>
              <a:t> Liu (USTC)</a:t>
            </a:r>
          </a:p>
          <a:p>
            <a:r>
              <a:rPr lang="en-US" altLang="zh-CN" sz="1400" dirty="0"/>
              <a:t>•Wang </a:t>
            </a:r>
            <a:r>
              <a:rPr lang="en-US" altLang="zh-CN" sz="1400" dirty="0" err="1"/>
              <a:t>Meng</a:t>
            </a:r>
            <a:r>
              <a:rPr lang="en-US" altLang="zh-CN" sz="1400" dirty="0"/>
              <a:t> (SDU)</a:t>
            </a:r>
          </a:p>
          <a:p>
            <a:r>
              <a:rPr lang="en-US" altLang="zh-CN" sz="1400" dirty="0"/>
              <a:t>•</a:t>
            </a:r>
            <a:r>
              <a:rPr lang="en-US" altLang="zh-CN" sz="1400" dirty="0" err="1"/>
              <a:t>Soeren</a:t>
            </a:r>
            <a:r>
              <a:rPr lang="en-US" altLang="zh-CN" sz="1400" dirty="0"/>
              <a:t> </a:t>
            </a:r>
            <a:r>
              <a:rPr lang="en-US" altLang="zh-CN" sz="1400" dirty="0" err="1"/>
              <a:t>Prell</a:t>
            </a:r>
            <a:r>
              <a:rPr lang="en-US" altLang="zh-CN" sz="1400" dirty="0"/>
              <a:t> (Iowa State U.)</a:t>
            </a:r>
          </a:p>
          <a:p>
            <a:r>
              <a:rPr lang="en-US" altLang="zh-CN" sz="1400" dirty="0"/>
              <a:t>•</a:t>
            </a:r>
            <a:r>
              <a:rPr lang="en-US" altLang="zh-CN" sz="1400" dirty="0" err="1"/>
              <a:t>Manqi</a:t>
            </a:r>
            <a:r>
              <a:rPr lang="en-US" altLang="zh-CN" sz="1400" dirty="0"/>
              <a:t> </a:t>
            </a:r>
            <a:r>
              <a:rPr lang="en-US" altLang="zh-CN" sz="1400" dirty="0" err="1"/>
              <a:t>Ruan</a:t>
            </a:r>
            <a:r>
              <a:rPr lang="en-US" altLang="zh-CN" sz="1400" dirty="0"/>
              <a:t> (IHEP)</a:t>
            </a:r>
          </a:p>
          <a:p>
            <a:r>
              <a:rPr lang="en-US" altLang="zh-CN" sz="1400" dirty="0"/>
              <a:t>•Charlie Young (SLAC)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047672" y="6195881"/>
            <a:ext cx="4200728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</a:rPr>
              <a:t>Global contribution to this workshop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77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>
                <a:solidFill>
                  <a:prstClr val="black">
                    <a:tint val="75000"/>
                  </a:prstClr>
                </a:solidFill>
              </a:rPr>
              <a:t>November 6, 2017</a:t>
            </a: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754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371600"/>
            <a:ext cx="8458200" cy="1716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600200" y="4876800"/>
            <a:ext cx="601023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zh-CN" sz="2000" b="1" dirty="0" smtClean="0">
                <a:solidFill>
                  <a:srgbClr val="000099"/>
                </a:solidFill>
              </a:rPr>
              <a:t>  CEPC data-taking starts before the LHC program ends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zh-CN" sz="2000" b="1" dirty="0" smtClean="0">
                <a:solidFill>
                  <a:srgbClr val="000099"/>
                </a:solidFill>
              </a:rPr>
              <a:t>  Possibly con-current with the ILC program</a:t>
            </a:r>
            <a:endParaRPr lang="zh-CN" altLang="en-US" sz="2000" b="1" dirty="0">
              <a:solidFill>
                <a:srgbClr val="00009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3124200"/>
            <a:ext cx="1478290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7030A0"/>
                </a:solidFill>
              </a:rPr>
              <a:t>design issues </a:t>
            </a:r>
          </a:p>
          <a:p>
            <a:r>
              <a:rPr lang="en-US" altLang="zh-CN" b="1" dirty="0" smtClean="0">
                <a:solidFill>
                  <a:srgbClr val="7030A0"/>
                </a:solidFill>
              </a:rPr>
              <a:t>R&amp;D items</a:t>
            </a:r>
          </a:p>
          <a:p>
            <a:r>
              <a:rPr lang="en-US" altLang="zh-CN" b="1" dirty="0" smtClean="0">
                <a:solidFill>
                  <a:srgbClr val="7030A0"/>
                </a:solidFill>
              </a:rPr>
              <a:t>preCDR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28800" y="3124200"/>
            <a:ext cx="1756378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7030A0"/>
                </a:solidFill>
              </a:rPr>
              <a:t>design, funding </a:t>
            </a:r>
          </a:p>
          <a:p>
            <a:r>
              <a:rPr lang="en-US" altLang="zh-CN" b="1" dirty="0" smtClean="0">
                <a:solidFill>
                  <a:srgbClr val="7030A0"/>
                </a:solidFill>
              </a:rPr>
              <a:t>R&amp;D program</a:t>
            </a:r>
          </a:p>
          <a:p>
            <a:r>
              <a:rPr lang="en-US" altLang="zh-CN" b="1" dirty="0" smtClean="0">
                <a:solidFill>
                  <a:srgbClr val="7030A0"/>
                </a:solidFill>
              </a:rPr>
              <a:t>Intl. </a:t>
            </a:r>
            <a:r>
              <a:rPr lang="en-US" altLang="zh-CN" b="1" dirty="0" err="1" smtClean="0">
                <a:solidFill>
                  <a:srgbClr val="7030A0"/>
                </a:solidFill>
              </a:rPr>
              <a:t>collabration</a:t>
            </a:r>
            <a:endParaRPr lang="en-US" altLang="zh-CN" b="1" dirty="0" smtClean="0">
              <a:solidFill>
                <a:srgbClr val="7030A0"/>
              </a:solidFill>
            </a:endParaRPr>
          </a:p>
          <a:p>
            <a:r>
              <a:rPr lang="en-US" altLang="zh-CN" b="1" dirty="0" smtClean="0">
                <a:solidFill>
                  <a:srgbClr val="7030A0"/>
                </a:solidFill>
              </a:rPr>
              <a:t>site study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10000" y="3124200"/>
            <a:ext cx="2819400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7030A0"/>
                </a:solidFill>
              </a:rPr>
              <a:t>seek approval, site decision</a:t>
            </a:r>
          </a:p>
          <a:p>
            <a:r>
              <a:rPr lang="en-US" altLang="zh-CN" b="1" dirty="0" smtClean="0">
                <a:solidFill>
                  <a:srgbClr val="7030A0"/>
                </a:solidFill>
              </a:rPr>
              <a:t>construction during 14</a:t>
            </a:r>
            <a:r>
              <a:rPr lang="en-US" altLang="zh-CN" b="1" baseline="30000" dirty="0" smtClean="0">
                <a:solidFill>
                  <a:srgbClr val="7030A0"/>
                </a:solidFill>
              </a:rPr>
              <a:t>th</a:t>
            </a:r>
            <a:r>
              <a:rPr lang="en-US" altLang="zh-CN" b="1" dirty="0" smtClean="0">
                <a:solidFill>
                  <a:srgbClr val="7030A0"/>
                </a:solidFill>
              </a:rPr>
              <a:t> 5- </a:t>
            </a:r>
          </a:p>
          <a:p>
            <a:r>
              <a:rPr lang="en-US" altLang="zh-CN" b="1" dirty="0" smtClean="0">
                <a:solidFill>
                  <a:srgbClr val="7030A0"/>
                </a:solidFill>
              </a:rPr>
              <a:t>                                year plan</a:t>
            </a:r>
          </a:p>
          <a:p>
            <a:r>
              <a:rPr lang="en-US" altLang="zh-CN" b="1" dirty="0" smtClean="0">
                <a:solidFill>
                  <a:srgbClr val="7030A0"/>
                </a:solidFill>
              </a:rPr>
              <a:t>commissioning</a:t>
            </a:r>
          </a:p>
        </p:txBody>
      </p:sp>
      <p:sp>
        <p:nvSpPr>
          <p:cNvPr id="10" name="Rectangle 3"/>
          <p:cNvSpPr/>
          <p:nvPr/>
        </p:nvSpPr>
        <p:spPr>
          <a:xfrm>
            <a:off x="0" y="0"/>
            <a:ext cx="9144000" cy="1084912"/>
          </a:xfrm>
          <a:prstGeom prst="rect">
            <a:avLst/>
          </a:prstGeom>
          <a:solidFill>
            <a:schemeClr val="bg2"/>
          </a:solidFill>
        </p:spPr>
        <p:txBody>
          <a:bodyPr wrap="square" lIns="457200" tIns="182880" bIns="182880">
            <a:spAutoFit/>
          </a:bodyPr>
          <a:lstStyle/>
          <a:p>
            <a:endParaRPr lang="en-US" altLang="zh-CN" sz="1050" dirty="0" smtClean="0">
              <a:solidFill>
                <a:srgbClr val="C00000"/>
              </a:solidFill>
              <a:latin typeface="Times New Roman" pitchFamily="18" charset="0"/>
              <a:ea typeface="仿宋_GB2312"/>
              <a:cs typeface="Times New Roman" pitchFamily="18" charset="0"/>
            </a:endParaRPr>
          </a:p>
          <a:p>
            <a:pPr lvl="0" algn="ctr"/>
            <a:r>
              <a:rPr lang="en-US" altLang="zh-CN" sz="3600" b="1" dirty="0" smtClean="0">
                <a:solidFill>
                  <a:srgbClr val="C00000"/>
                </a:solidFill>
                <a:latin typeface="Calibri" pitchFamily="34" charset="0"/>
                <a:ea typeface="宋体" pitchFamily="2" charset="-122"/>
                <a:cs typeface="Times New Roman" pitchFamily="18" charset="0"/>
              </a:rPr>
              <a:t>CEPC Schedule (ideal)</a:t>
            </a:r>
            <a:endParaRPr lang="zh-CN" altLang="zh-CN" sz="4400" dirty="0" smtClean="0">
              <a:solidFill>
                <a:srgbClr val="C00000"/>
              </a:solidFill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5800" y="2514600"/>
            <a:ext cx="759823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Baseline CEPC</a:t>
            </a:r>
            <a:endParaRPr lang="en-US" altLang="zh-CN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24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023357"/>
          </a:xfrm>
          <a:prstGeom prst="rect">
            <a:avLst/>
          </a:prstGeom>
          <a:solidFill>
            <a:schemeClr val="bg2"/>
          </a:solidFill>
        </p:spPr>
        <p:txBody>
          <a:bodyPr wrap="square" lIns="457200" tIns="182880" bIns="182880">
            <a:spAutoFit/>
          </a:bodyPr>
          <a:lstStyle/>
          <a:p>
            <a:endParaRPr lang="en-US" altLang="zh-CN" sz="1050" dirty="0" smtClean="0">
              <a:solidFill>
                <a:srgbClr val="C00000"/>
              </a:solidFill>
              <a:latin typeface="Times New Roman" pitchFamily="18" charset="0"/>
              <a:ea typeface="仿宋_GB2312"/>
              <a:cs typeface="Times New Roman" pitchFamily="18" charset="0"/>
            </a:endParaRPr>
          </a:p>
          <a:p>
            <a:pPr algn="ctr"/>
            <a:r>
              <a:rPr lang="en-US" altLang="zh-CN" sz="3200" b="1" dirty="0" smtClean="0">
                <a:solidFill>
                  <a:srgbClr val="C00000"/>
                </a:solidFill>
              </a:rPr>
              <a:t>Baseline CEPC</a:t>
            </a:r>
          </a:p>
        </p:txBody>
      </p:sp>
      <p:sp>
        <p:nvSpPr>
          <p:cNvPr id="7" name="矩形 6"/>
          <p:cNvSpPr/>
          <p:nvPr/>
        </p:nvSpPr>
        <p:spPr>
          <a:xfrm>
            <a:off x="228600" y="1066800"/>
            <a:ext cx="876300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Wingdings" pitchFamily="2" charset="2"/>
              <a:buChar char="Ø"/>
            </a:pPr>
            <a:r>
              <a:rPr lang="en-US" altLang="zh-CN" sz="2400" b="1" dirty="0" smtClean="0">
                <a:solidFill>
                  <a:srgbClr val="0000CC"/>
                </a:solidFill>
              </a:rPr>
              <a:t>Baseline design &amp; options for the Conceptual Design Report</a:t>
            </a:r>
          </a:p>
          <a:p>
            <a:pPr marL="285750" indent="-285750">
              <a:spcBef>
                <a:spcPts val="1200"/>
              </a:spcBef>
            </a:pPr>
            <a:r>
              <a:rPr lang="zh-CN" altLang="en-US" sz="2400" b="1" dirty="0" smtClean="0">
                <a:solidFill>
                  <a:srgbClr val="7030A0"/>
                </a:solidFill>
                <a:latin typeface="+mn-ea"/>
                <a:cs typeface="Times New Roman" pitchFamily="18" charset="0"/>
              </a:rPr>
              <a:t>  </a:t>
            </a:r>
            <a:r>
              <a:rPr lang="en-US" altLang="zh-CN" sz="2400" b="1" dirty="0" smtClean="0">
                <a:solidFill>
                  <a:srgbClr val="7030A0"/>
                </a:solidFill>
                <a:cs typeface="Times New Roman" pitchFamily="18" charset="0"/>
              </a:rPr>
              <a:t>circumference=100km</a:t>
            </a:r>
            <a:r>
              <a:rPr lang="zh-CN" altLang="en-US" sz="2400" b="1" dirty="0" smtClean="0">
                <a:solidFill>
                  <a:srgbClr val="7030A0"/>
                </a:solidFill>
                <a:cs typeface="Times New Roman" pitchFamily="18" charset="0"/>
              </a:rPr>
              <a:t>，</a:t>
            </a:r>
            <a:r>
              <a:rPr lang="en-US" altLang="zh-CN" sz="2400" b="1" dirty="0" err="1" smtClean="0">
                <a:solidFill>
                  <a:srgbClr val="7030A0"/>
                </a:solidFill>
                <a:cs typeface="Times New Roman" pitchFamily="18" charset="0"/>
              </a:rPr>
              <a:t>E</a:t>
            </a:r>
            <a:r>
              <a:rPr lang="en-US" altLang="zh-CN" sz="2400" b="1" baseline="-25000" dirty="0" err="1" smtClean="0">
                <a:solidFill>
                  <a:srgbClr val="7030A0"/>
                </a:solidFill>
                <a:cs typeface="Times New Roman" pitchFamily="18" charset="0"/>
              </a:rPr>
              <a:t>cm</a:t>
            </a:r>
            <a:r>
              <a:rPr lang="en-US" altLang="zh-CN" sz="2400" b="1" dirty="0" smtClean="0">
                <a:solidFill>
                  <a:srgbClr val="7030A0"/>
                </a:solidFill>
                <a:cs typeface="Times New Roman" pitchFamily="18" charset="0"/>
              </a:rPr>
              <a:t>=240 GeV, power per beam</a:t>
            </a:r>
            <a:r>
              <a:rPr lang="en-US" altLang="zh-CN" sz="2400" b="1" dirty="0" smtClean="0">
                <a:solidFill>
                  <a:srgbClr val="7030A0"/>
                </a:solidFill>
                <a:cs typeface="Times New Roman" pitchFamily="18" charset="0"/>
                <a:sym typeface="Symbol"/>
              </a:rPr>
              <a:t></a:t>
            </a:r>
            <a:r>
              <a:rPr lang="en-US" altLang="zh-CN" sz="2400" b="1" dirty="0" smtClean="0">
                <a:solidFill>
                  <a:srgbClr val="7030A0"/>
                </a:solidFill>
                <a:cs typeface="Times New Roman" pitchFamily="18" charset="0"/>
              </a:rPr>
              <a:t>30MW</a:t>
            </a:r>
            <a:r>
              <a:rPr lang="zh-CN" altLang="en-US" sz="2400" b="1" dirty="0" smtClean="0">
                <a:solidFill>
                  <a:srgbClr val="7030A0"/>
                </a:solidFill>
                <a:cs typeface="Times New Roman" pitchFamily="18" charset="0"/>
              </a:rPr>
              <a:t>，</a:t>
            </a:r>
            <a:r>
              <a:rPr lang="en-US" altLang="zh-CN" sz="2400" b="1" dirty="0" smtClean="0">
                <a:solidFill>
                  <a:srgbClr val="0000CC"/>
                </a:solidFill>
                <a:cs typeface="Times New Roman" pitchFamily="18" charset="0"/>
              </a:rPr>
              <a:t>design luminosity ~2</a:t>
            </a:r>
            <a:r>
              <a:rPr lang="en-US" altLang="zh-CN" sz="2400" b="1" dirty="0" smtClean="0">
                <a:solidFill>
                  <a:srgbClr val="0000CC"/>
                </a:solidFill>
                <a:cs typeface="Times New Roman" pitchFamily="18" charset="0"/>
                <a:sym typeface="Symbol"/>
              </a:rPr>
              <a:t>10</a:t>
            </a:r>
            <a:r>
              <a:rPr lang="en-US" altLang="zh-CN" sz="2400" b="1" baseline="30000" dirty="0" smtClean="0">
                <a:solidFill>
                  <a:srgbClr val="0000CC"/>
                </a:solidFill>
                <a:cs typeface="Times New Roman" pitchFamily="18" charset="0"/>
                <a:sym typeface="Symbol"/>
              </a:rPr>
              <a:t>34</a:t>
            </a:r>
            <a:r>
              <a:rPr lang="en-US" altLang="zh-CN" sz="2400" b="1" dirty="0" smtClean="0">
                <a:solidFill>
                  <a:srgbClr val="0000CC"/>
                </a:solidFill>
                <a:cs typeface="Times New Roman" pitchFamily="18" charset="0"/>
                <a:sym typeface="Symbol"/>
              </a:rPr>
              <a:t>cm</a:t>
            </a:r>
            <a:r>
              <a:rPr lang="en-US" altLang="zh-CN" sz="2400" b="1" baseline="30000" dirty="0" smtClean="0">
                <a:solidFill>
                  <a:srgbClr val="0000CC"/>
                </a:solidFill>
                <a:cs typeface="Times New Roman" pitchFamily="18" charset="0"/>
                <a:sym typeface="Symbol"/>
              </a:rPr>
              <a:t>-2</a:t>
            </a:r>
            <a:r>
              <a:rPr lang="en-US" altLang="zh-CN" sz="2400" b="1" dirty="0" smtClean="0">
                <a:solidFill>
                  <a:srgbClr val="0000CC"/>
                </a:solidFill>
                <a:cs typeface="Times New Roman" pitchFamily="18" charset="0"/>
                <a:sym typeface="Symbol"/>
              </a:rPr>
              <a:t>s</a:t>
            </a:r>
            <a:r>
              <a:rPr lang="en-US" altLang="zh-CN" sz="2400" b="1" baseline="30000" dirty="0" smtClean="0">
                <a:solidFill>
                  <a:srgbClr val="0000CC"/>
                </a:solidFill>
                <a:cs typeface="Times New Roman" pitchFamily="18" charset="0"/>
                <a:sym typeface="Symbol"/>
              </a:rPr>
              <a:t>-1</a:t>
            </a:r>
            <a:r>
              <a:rPr lang="en-US" altLang="zh-CN" sz="2400" b="1" dirty="0" smtClean="0">
                <a:solidFill>
                  <a:srgbClr val="0000CC"/>
                </a:solidFill>
                <a:cs typeface="Times New Roman" pitchFamily="18" charset="0"/>
                <a:sym typeface="Symbol"/>
              </a:rPr>
              <a:t> (240 GeV)</a:t>
            </a:r>
          </a:p>
          <a:p>
            <a:pPr marL="285750" indent="-285750">
              <a:spcBef>
                <a:spcPts val="600"/>
              </a:spcBef>
            </a:pPr>
            <a:r>
              <a:rPr lang="en-US" altLang="zh-CN" sz="2400" b="1" dirty="0" smtClean="0">
                <a:solidFill>
                  <a:srgbClr val="0000CC"/>
                </a:solidFill>
                <a:cs typeface="Times New Roman" pitchFamily="18" charset="0"/>
                <a:sym typeface="Symbol"/>
              </a:rPr>
              <a:t>                                        110</a:t>
            </a:r>
            <a:r>
              <a:rPr lang="en-US" altLang="zh-CN" sz="2400" b="1" baseline="30000" dirty="0" smtClean="0">
                <a:solidFill>
                  <a:srgbClr val="0000CC"/>
                </a:solidFill>
                <a:cs typeface="Times New Roman" pitchFamily="18" charset="0"/>
                <a:sym typeface="Symbol"/>
              </a:rPr>
              <a:t>34</a:t>
            </a:r>
            <a:r>
              <a:rPr lang="en-US" altLang="zh-CN" sz="2400" b="1" dirty="0" smtClean="0">
                <a:solidFill>
                  <a:srgbClr val="0000CC"/>
                </a:solidFill>
                <a:cs typeface="Times New Roman" pitchFamily="18" charset="0"/>
                <a:sym typeface="Symbol"/>
              </a:rPr>
              <a:t>cm</a:t>
            </a:r>
            <a:r>
              <a:rPr lang="en-US" altLang="zh-CN" sz="2400" b="1" baseline="30000" dirty="0" smtClean="0">
                <a:solidFill>
                  <a:srgbClr val="0000CC"/>
                </a:solidFill>
                <a:cs typeface="Times New Roman" pitchFamily="18" charset="0"/>
                <a:sym typeface="Symbol"/>
              </a:rPr>
              <a:t>-2</a:t>
            </a:r>
            <a:r>
              <a:rPr lang="en-US" altLang="zh-CN" sz="2400" b="1" dirty="0" smtClean="0">
                <a:solidFill>
                  <a:srgbClr val="0000CC"/>
                </a:solidFill>
                <a:cs typeface="Times New Roman" pitchFamily="18" charset="0"/>
                <a:sym typeface="Symbol"/>
              </a:rPr>
              <a:t>s</a:t>
            </a:r>
            <a:r>
              <a:rPr lang="en-US" altLang="zh-CN" sz="2400" b="1" baseline="30000" dirty="0" smtClean="0">
                <a:solidFill>
                  <a:srgbClr val="0000CC"/>
                </a:solidFill>
                <a:cs typeface="Times New Roman" pitchFamily="18" charset="0"/>
                <a:sym typeface="Symbol"/>
              </a:rPr>
              <a:t>-1</a:t>
            </a:r>
            <a:r>
              <a:rPr lang="en-US" altLang="zh-CN" sz="2400" b="1" dirty="0" smtClean="0">
                <a:solidFill>
                  <a:srgbClr val="0000CC"/>
                </a:solidFill>
                <a:cs typeface="Times New Roman" pitchFamily="18" charset="0"/>
                <a:sym typeface="Symbol"/>
              </a:rPr>
              <a:t> (91 GeV)</a:t>
            </a:r>
            <a:endParaRPr lang="en-US" altLang="zh-CN" sz="2400" b="1" baseline="30000" dirty="0" smtClean="0">
              <a:solidFill>
                <a:srgbClr val="0000CC"/>
              </a:solidFill>
              <a:cs typeface="Times New Roman" pitchFamily="18" charset="0"/>
            </a:endParaRPr>
          </a:p>
          <a:p>
            <a:pPr marL="285750" indent="-285750">
              <a:spcBef>
                <a:spcPts val="1200"/>
              </a:spcBef>
            </a:pPr>
            <a:r>
              <a:rPr lang="en-US" altLang="zh-CN" sz="2400" b="1" dirty="0" smtClean="0">
                <a:solidFill>
                  <a:srgbClr val="0000CC"/>
                </a:solidFill>
                <a:cs typeface="Times New Roman" pitchFamily="18" charset="0"/>
              </a:rPr>
              <a:t>	</a:t>
            </a:r>
            <a:r>
              <a:rPr lang="en-US" altLang="zh-CN" sz="2400" b="1" dirty="0" smtClean="0">
                <a:solidFill>
                  <a:srgbClr val="C00000"/>
                </a:solidFill>
                <a:cs typeface="Times New Roman" pitchFamily="18" charset="0"/>
              </a:rPr>
              <a:t>two layouts:</a:t>
            </a:r>
            <a:r>
              <a:rPr lang="en-US" altLang="zh-CN" sz="2400" b="1" dirty="0" smtClean="0">
                <a:solidFill>
                  <a:srgbClr val="0000CC"/>
                </a:solidFill>
                <a:cs typeface="Times New Roman" pitchFamily="18" charset="0"/>
              </a:rPr>
              <a:t>	</a:t>
            </a:r>
          </a:p>
          <a:p>
            <a:pPr marL="285750" indent="-285750">
              <a:spcBef>
                <a:spcPts val="600"/>
              </a:spcBef>
            </a:pPr>
            <a:r>
              <a:rPr lang="en-US" altLang="zh-CN" sz="2400" b="1" dirty="0" smtClean="0">
                <a:solidFill>
                  <a:srgbClr val="7030A0"/>
                </a:solidFill>
                <a:cs typeface="Times New Roman" pitchFamily="18" charset="0"/>
              </a:rPr>
              <a:t>		</a:t>
            </a:r>
            <a:r>
              <a:rPr lang="en-US" altLang="zh-CN" sz="2400" b="1" dirty="0" smtClean="0">
                <a:solidFill>
                  <a:srgbClr val="3366CC"/>
                </a:solidFill>
                <a:cs typeface="Times New Roman" pitchFamily="18" charset="0"/>
              </a:rPr>
              <a:t>double ring as the default;</a:t>
            </a:r>
          </a:p>
          <a:p>
            <a:pPr marL="285750" indent="-285750"/>
            <a:r>
              <a:rPr lang="en-US" altLang="zh-CN" sz="2400" b="1" dirty="0" smtClean="0">
                <a:solidFill>
                  <a:srgbClr val="3366CC"/>
                </a:solidFill>
                <a:cs typeface="Times New Roman" pitchFamily="18" charset="0"/>
              </a:rPr>
              <a:t>             advanced local double ring as an option</a:t>
            </a:r>
          </a:p>
          <a:p>
            <a:pPr marL="285750" indent="-285750">
              <a:spcBef>
                <a:spcPts val="1200"/>
              </a:spcBef>
            </a:pPr>
            <a:r>
              <a:rPr lang="en-US" altLang="zh-CN" sz="2400" b="1" dirty="0" smtClean="0">
                <a:solidFill>
                  <a:srgbClr val="7030A0"/>
                </a:solidFill>
                <a:cs typeface="Times New Roman" pitchFamily="18" charset="0"/>
              </a:rPr>
              <a:t>    two independent detectors</a:t>
            </a:r>
          </a:p>
          <a:p>
            <a:pPr marL="285750" indent="-285750">
              <a:lnSpc>
                <a:spcPct val="150000"/>
              </a:lnSpc>
              <a:spcBef>
                <a:spcPts val="1200"/>
              </a:spcBef>
              <a:buFont typeface="Wingdings" pitchFamily="2" charset="2"/>
              <a:buChar char="Ø"/>
            </a:pPr>
            <a:r>
              <a:rPr lang="zh-CN" altLang="en-US" sz="2400" b="1" dirty="0" smtClean="0">
                <a:solidFill>
                  <a:srgbClr val="0070C0"/>
                </a:solidFill>
              </a:rPr>
              <a:t> </a:t>
            </a:r>
            <a:r>
              <a:rPr lang="en-US" altLang="zh-CN" sz="2400" b="1" dirty="0" smtClean="0">
                <a:solidFill>
                  <a:srgbClr val="0000CC"/>
                </a:solidFill>
              </a:rPr>
              <a:t>Benefits</a:t>
            </a:r>
          </a:p>
          <a:p>
            <a:pPr marL="457200" indent="-457200"/>
            <a:r>
              <a:rPr lang="en-US" altLang="zh-CN" sz="2400" b="1" dirty="0" smtClean="0">
                <a:solidFill>
                  <a:srgbClr val="7030A0"/>
                </a:solidFill>
              </a:rPr>
              <a:t>	mature technologies,  Z+ZH program</a:t>
            </a:r>
          </a:p>
          <a:p>
            <a:pPr marL="457200" indent="-457200"/>
            <a:r>
              <a:rPr lang="en-US" altLang="zh-CN" sz="2400" b="1" dirty="0" smtClean="0">
                <a:solidFill>
                  <a:srgbClr val="7030A0"/>
                </a:solidFill>
              </a:rPr>
              <a:t>       high energy pp option beyond the Higgs(Z) factory</a:t>
            </a:r>
          </a:p>
          <a:p>
            <a:pPr marL="457200" indent="-457200"/>
            <a:r>
              <a:rPr lang="en-US" altLang="zh-CN" sz="2400" b="1" dirty="0" smtClean="0">
                <a:solidFill>
                  <a:srgbClr val="7030A0"/>
                </a:solidFill>
              </a:rPr>
              <a:t>	</a:t>
            </a:r>
            <a:r>
              <a:rPr lang="en-US" altLang="zh-CN" sz="2400" b="1" dirty="0" smtClean="0">
                <a:solidFill>
                  <a:srgbClr val="7030A0"/>
                </a:solidFill>
                <a:latin typeface="Euclid Symbol" pitchFamily="18" charset="2"/>
              </a:rPr>
              <a:t>g</a:t>
            </a:r>
            <a:r>
              <a:rPr lang="en-US" altLang="zh-CN" sz="2400" b="1" dirty="0" smtClean="0">
                <a:solidFill>
                  <a:srgbClr val="7030A0"/>
                </a:solidFill>
              </a:rPr>
              <a:t> synchrotron light source (?)</a:t>
            </a:r>
          </a:p>
        </p:txBody>
      </p:sp>
    </p:spTree>
    <p:extLst>
      <p:ext uri="{BB962C8B-B14F-4D97-AF65-F5344CB8AC3E}">
        <p14:creationId xmlns:p14="http://schemas.microsoft.com/office/powerpoint/2010/main" val="198756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November 6, 2017</a:t>
            </a:r>
            <a:endParaRPr lang="en-US" dirty="0"/>
          </a:p>
        </p:txBody>
      </p:sp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81000"/>
            <a:ext cx="8795608" cy="632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3276600" y="6477000"/>
            <a:ext cx="12192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276BE-B8C4-4399-BEE9-C19C59FEDAF5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16700</TotalTime>
  <Words>1973</Words>
  <Application>Microsoft Office PowerPoint</Application>
  <PresentationFormat>全屏显示(4:3)</PresentationFormat>
  <Paragraphs>436</Paragraphs>
  <Slides>38</Slides>
  <Notes>6</Notes>
  <HiddenSlides>0</HiddenSlides>
  <MMClips>0</MMClips>
  <ScaleCrop>false</ScaleCrop>
  <HeadingPairs>
    <vt:vector size="4" baseType="variant">
      <vt:variant>
        <vt:lpstr>主题</vt:lpstr>
      </vt:variant>
      <vt:variant>
        <vt:i4>4</vt:i4>
      </vt:variant>
      <vt:variant>
        <vt:lpstr>幻灯片标题</vt:lpstr>
      </vt:variant>
      <vt:variant>
        <vt:i4>38</vt:i4>
      </vt:variant>
    </vt:vector>
  </HeadingPairs>
  <TitlesOfParts>
    <vt:vector size="42" baseType="lpstr">
      <vt:lpstr>Office Theme</vt:lpstr>
      <vt:lpstr>3_Office Theme</vt:lpstr>
      <vt:lpstr>Office 主题​​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SPPC Design Scope (201701 version)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Fragrant Hill Meeting on CEPC 香山科学会议  高能环形正负电子对撞机-中国发起的大型国际科学实验</vt:lpstr>
      <vt:lpstr>大型环形正负电子对撞机 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xinchou</dc:creator>
  <cp:lastModifiedBy>louxc</cp:lastModifiedBy>
  <cp:revision>1349</cp:revision>
  <cp:lastPrinted>2013-09-13T05:54:00Z</cp:lastPrinted>
  <dcterms:created xsi:type="dcterms:W3CDTF">2012-04-06T07:45:39Z</dcterms:created>
  <dcterms:modified xsi:type="dcterms:W3CDTF">2017-11-10T06:11:52Z</dcterms:modified>
</cp:coreProperties>
</file>