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18"/>
  </p:notesMasterIdLst>
  <p:sldIdLst>
    <p:sldId id="256" r:id="rId2"/>
    <p:sldId id="315" r:id="rId3"/>
    <p:sldId id="317" r:id="rId4"/>
    <p:sldId id="318" r:id="rId5"/>
    <p:sldId id="283" r:id="rId6"/>
    <p:sldId id="301" r:id="rId7"/>
    <p:sldId id="319" r:id="rId8"/>
    <p:sldId id="321" r:id="rId9"/>
    <p:sldId id="320" r:id="rId10"/>
    <p:sldId id="322" r:id="rId11"/>
    <p:sldId id="308" r:id="rId12"/>
    <p:sldId id="288" r:id="rId13"/>
    <p:sldId id="298" r:id="rId14"/>
    <p:sldId id="287" r:id="rId15"/>
    <p:sldId id="323" r:id="rId16"/>
    <p:sldId id="30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29" autoAdjust="0"/>
  </p:normalViewPr>
  <p:slideViewPr>
    <p:cSldViewPr snapToGrid="0"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93C4F-5802-4FC6-9A2D-C308706AFC4E}" type="datetimeFigureOut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6E965-4FB4-49EF-ACAF-A8191D260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05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E965-4FB4-49EF-ACAF-A8191D26056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15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对于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BCP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和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EP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在频率较低超导腔的研究，如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650MHz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和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500MHz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超导腔，目前并不是太多。左图和右图分别为</a:t>
            </a:r>
            <a:r>
              <a:rPr lang="en-US" altLang="zh-CN" sz="1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和</a:t>
            </a:r>
            <a:r>
              <a:rPr lang="en-US" altLang="zh-CN" sz="1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FermiLab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ANL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650MHz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单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超导腔的垂测结果。其中</a:t>
            </a:r>
            <a:r>
              <a:rPr lang="en-US" altLang="zh-CN" sz="1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超导腔为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BCP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处理，</a:t>
            </a:r>
            <a:r>
              <a:rPr lang="en-US" altLang="zh-CN" sz="1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Fermilab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超导腔为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EP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处理。可以看到，经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BCP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处理后，</a:t>
            </a:r>
            <a:r>
              <a:rPr lang="en-US" altLang="zh-CN" sz="1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的超导腔加速梯度为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23MV/m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，而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EP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处理后</a:t>
            </a:r>
            <a:r>
              <a:rPr lang="en-US" altLang="zh-CN" sz="1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Fermilab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的超导腔达到了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30MV/m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以上；在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23MV/m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时，超导腔的品质因子，则前者为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2E10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，后者为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3E10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CN" sz="1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zh-CN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对于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500MHz</a:t>
            </a:r>
            <a:r>
              <a:rPr lang="zh-CN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 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KEKB</a:t>
            </a:r>
            <a:r>
              <a:rPr lang="zh-CN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和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BEPC II</a:t>
            </a:r>
            <a:r>
              <a:rPr lang="en-US" altLang="zh-CN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en-US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的超导腔研制的标准流程，均为</a:t>
            </a:r>
            <a:r>
              <a:rPr lang="en-US" altLang="zh-CN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EP</a:t>
            </a:r>
            <a:r>
              <a:rPr lang="zh-CN" altLang="en-US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处理。</a:t>
            </a:r>
            <a:r>
              <a:rPr lang="en-US" altLang="zh-CN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BEPCII </a:t>
            </a:r>
            <a:r>
              <a:rPr lang="zh-CN" altLang="en-US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备用腔则采用了</a:t>
            </a:r>
            <a:r>
              <a:rPr lang="en-US" altLang="zh-CN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BCP</a:t>
            </a:r>
            <a:r>
              <a:rPr lang="zh-CN" altLang="en-US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。但时间较早，十几年前，所以可比性不太大。</a:t>
            </a:r>
            <a:endParaRPr lang="en-US" altLang="zh-CN" sz="1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E965-4FB4-49EF-ACAF-A8191D2605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23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E965-4FB4-49EF-ACAF-A8191D2605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32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E965-4FB4-49EF-ACAF-A8191D2605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78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6E965-4FB4-49EF-ACAF-A8191D26056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39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BDE-FE3A-464D-AE84-BDF13AE9C012}" type="datetime1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4"/>
          <a:stretch/>
        </p:blipFill>
        <p:spPr>
          <a:xfrm>
            <a:off x="214690" y="72424"/>
            <a:ext cx="1189568" cy="7322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1770" y="72424"/>
            <a:ext cx="1237056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7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FD8D-1FB2-47DA-AC35-263C177C9AE4}" type="datetime1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4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A5BE-4C83-43ED-BF9C-26909193A9C6}" type="datetime1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58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D439-F077-4B2D-B6CB-B9FE5EF58E12}" type="datetime1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31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9DC-8449-46F9-AB5D-A17BD99D4B30}" type="datetime1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81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0E3-F679-40F0-81F3-8C4F67E9046C}" type="datetime1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4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0CE-836B-4325-8709-D2C0F20B3103}" type="datetime1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39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2A47-EFF7-425F-B275-7CA4EAD452B4}" type="datetime1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44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62DF-CF74-4A82-AC72-2C2F9954D7DD}" type="datetime1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17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7FA-BE0D-45BC-B57C-59843FF6996D}" type="datetime1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2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649C-DCF2-4D6E-9A13-BFB680CBC4EA}" type="datetime1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40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060F6-0F5F-4768-AED0-7199E90F148A}" type="datetime1">
              <a:rPr lang="zh-CN" altLang="en-US" smtClean="0"/>
              <a:t>2017/7/13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98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926" y="1341749"/>
            <a:ext cx="7886700" cy="2852737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0070C0"/>
                </a:solidFill>
              </a:rPr>
              <a:t>EP system development at IHEP</a:t>
            </a:r>
            <a:endParaRPr lang="zh-CN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body" idx="1"/>
          </p:nvPr>
        </p:nvSpPr>
        <p:spPr>
          <a:xfrm>
            <a:off x="635726" y="3969794"/>
            <a:ext cx="7886700" cy="1500187"/>
          </a:xfrm>
        </p:spPr>
        <p:txBody>
          <a:bodyPr>
            <a:no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JIN</a:t>
            </a:r>
          </a:p>
          <a:p>
            <a:pPr algn="ctr"/>
            <a:endParaRPr lang="en-US" altLang="zh-CN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6th IHEP-KEK SCRF Collaboration Meeting, 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IHEP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July 15th,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4"/>
          <a:stretch/>
        </p:blipFill>
        <p:spPr>
          <a:xfrm>
            <a:off x="172871" y="145462"/>
            <a:ext cx="925710" cy="5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Mechanical/structural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3569" y="1450511"/>
            <a:ext cx="7621781" cy="499984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Main functions: </a:t>
            </a:r>
          </a:p>
          <a:p>
            <a:pPr lvl="1"/>
            <a:r>
              <a:rPr lang="en-GB" altLang="zh-CN" dirty="0" smtClean="0"/>
              <a:t>Rotation along the axial direction: </a:t>
            </a:r>
            <a:r>
              <a:rPr lang="zh-CN" altLang="en-US" kern="100" dirty="0"/>
              <a:t>≥ </a:t>
            </a:r>
            <a:r>
              <a:rPr lang="en-GB" altLang="zh-CN" dirty="0" smtClean="0"/>
              <a:t>10RPM</a:t>
            </a:r>
          </a:p>
          <a:p>
            <a:pPr lvl="1"/>
            <a:r>
              <a:rPr lang="en-GB" altLang="zh-CN" dirty="0" smtClean="0"/>
              <a:t>Switchable from horizontal to vertical cathode assembly, electrolyte draining, water rinsing: 0~95</a:t>
            </a:r>
            <a:r>
              <a:rPr lang="en-GB" altLang="zh-CN" baseline="30000" dirty="0" smtClean="0"/>
              <a:t>o</a:t>
            </a:r>
          </a:p>
          <a:p>
            <a:r>
              <a:rPr lang="en-GB" altLang="zh-CN" dirty="0" smtClean="0"/>
              <a:t>Cathode and assembly machine: assembly at vertical direction</a:t>
            </a:r>
          </a:p>
          <a:p>
            <a:r>
              <a:rPr lang="en-GB" altLang="zh-CN" dirty="0" smtClean="0"/>
              <a:t>Electric connections </a:t>
            </a:r>
            <a:r>
              <a:rPr lang="en-US" altLang="zh-CN" dirty="0" smtClean="0"/>
              <a:t>and cavity jigs (500MHz single cell)</a:t>
            </a:r>
            <a:endParaRPr lang="en-GB" altLang="zh-CN" dirty="0" smtClean="0"/>
          </a:p>
          <a:p>
            <a:r>
              <a:rPr lang="en-US" altLang="zh-CN" dirty="0" smtClean="0"/>
              <a:t>Power Supply</a:t>
            </a:r>
            <a:r>
              <a:rPr lang="zh-CN" altLang="en-US" dirty="0" smtClean="0"/>
              <a:t>：</a:t>
            </a:r>
            <a:r>
              <a:rPr lang="en-US" altLang="zh-CN" dirty="0"/>
              <a:t>direct </a:t>
            </a:r>
            <a:r>
              <a:rPr lang="en-US" altLang="zh-CN" dirty="0" smtClean="0"/>
              <a:t>current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variable </a:t>
            </a:r>
            <a:r>
              <a:rPr lang="en-US" altLang="zh-CN" dirty="0"/>
              <a:t>to 1000A and 50V.</a:t>
            </a:r>
            <a:endParaRPr lang="en-GB" altLang="zh-CN" dirty="0" smtClean="0"/>
          </a:p>
          <a:p>
            <a:r>
              <a:rPr lang="en-GB" altLang="zh-CN" dirty="0" smtClean="0"/>
              <a:t>Cavity outside cooling: </a:t>
            </a:r>
          </a:p>
          <a:p>
            <a:pPr lvl="1"/>
            <a:r>
              <a:rPr lang="en-GB" altLang="zh-CN" dirty="0" smtClean="0"/>
              <a:t>by water with more than 20 water pipes; </a:t>
            </a:r>
          </a:p>
          <a:p>
            <a:pPr lvl="1"/>
            <a:r>
              <a:rPr lang="en-GB" altLang="zh-CN" dirty="0" smtClean="0"/>
              <a:t>The water flow of each pipe can be controlled separately.</a:t>
            </a:r>
          </a:p>
          <a:p>
            <a:r>
              <a:rPr lang="en-GB" altLang="zh-CN" dirty="0"/>
              <a:t>Rotation sealing</a:t>
            </a:r>
            <a:endParaRPr lang="zh-CN" altLang="en-US" dirty="0"/>
          </a:p>
          <a:p>
            <a:r>
              <a:rPr lang="en-GB" altLang="zh-CN" dirty="0" smtClean="0"/>
              <a:t>Vibration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2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755" y="91400"/>
            <a:ext cx="7886700" cy="107939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Cooling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2" y="952559"/>
            <a:ext cx="3502675" cy="259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341545" y="3678209"/>
            <a:ext cx="15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Cooling at KEK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32" y="952559"/>
            <a:ext cx="4003832" cy="25907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26108" y="3654751"/>
            <a:ext cx="15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Cooling at </a:t>
            </a:r>
            <a:r>
              <a:rPr lang="en-US" altLang="zh-CN" dirty="0" err="1" smtClean="0"/>
              <a:t>JLab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b="11020"/>
          <a:stretch/>
        </p:blipFill>
        <p:spPr>
          <a:xfrm>
            <a:off x="446982" y="4182477"/>
            <a:ext cx="4222736" cy="238931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46343" y="5192468"/>
            <a:ext cx="155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Cooling at ANL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95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6682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 </a:t>
            </a:r>
            <a:r>
              <a:rPr lang="en-US" altLang="zh-CN" sz="3200" dirty="0" smtClean="0"/>
              <a:t>Controls/Data Logging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22731"/>
            <a:ext cx="4086053" cy="50336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200" b="1" dirty="0" smtClean="0"/>
              <a:t>Controls</a:t>
            </a:r>
          </a:p>
          <a:p>
            <a:r>
              <a:rPr lang="en-US" altLang="zh-CN" sz="2000" dirty="0" smtClean="0"/>
              <a:t>Leaking check</a:t>
            </a:r>
          </a:p>
          <a:p>
            <a:r>
              <a:rPr lang="en-US" altLang="zh-CN" sz="2000" dirty="0"/>
              <a:t>Air Pumping for </a:t>
            </a:r>
            <a:r>
              <a:rPr lang="en-US" altLang="zh-CN" sz="2000" dirty="0" smtClean="0"/>
              <a:t>H2 or nitrogen purge</a:t>
            </a:r>
            <a:endParaRPr lang="en-US" altLang="zh-CN" sz="2000" dirty="0"/>
          </a:p>
          <a:p>
            <a:r>
              <a:rPr lang="en-US" altLang="zh-CN" sz="2000" dirty="0" smtClean="0"/>
              <a:t>Filter/mix acid </a:t>
            </a:r>
            <a:endParaRPr lang="en-US" altLang="zh-CN" sz="2000" dirty="0"/>
          </a:p>
          <a:p>
            <a:r>
              <a:rPr lang="en-US" altLang="zh-CN" sz="2000" dirty="0"/>
              <a:t>Rotate cavity </a:t>
            </a:r>
          </a:p>
          <a:p>
            <a:r>
              <a:rPr lang="en-US" altLang="zh-CN" sz="2000" dirty="0" smtClean="0"/>
              <a:t>Fill/overflow </a:t>
            </a:r>
            <a:r>
              <a:rPr lang="en-US" altLang="zh-CN" sz="2000" dirty="0"/>
              <a:t>cavity </a:t>
            </a:r>
          </a:p>
          <a:p>
            <a:r>
              <a:rPr lang="en-US" altLang="zh-CN" sz="2000" dirty="0" smtClean="0"/>
              <a:t>Sweep </a:t>
            </a:r>
            <a:r>
              <a:rPr lang="en-US" altLang="zh-CN" sz="2000" dirty="0"/>
              <a:t>voltage </a:t>
            </a:r>
            <a:endParaRPr lang="en-US" altLang="zh-CN" sz="2000" dirty="0" smtClean="0"/>
          </a:p>
          <a:p>
            <a:r>
              <a:rPr lang="en-US" altLang="zh-CN" sz="2000" dirty="0" smtClean="0"/>
              <a:t>Start </a:t>
            </a:r>
            <a:r>
              <a:rPr lang="en-US" altLang="zh-CN" sz="2000" dirty="0"/>
              <a:t>polishing </a:t>
            </a:r>
          </a:p>
          <a:p>
            <a:r>
              <a:rPr lang="en-US" altLang="zh-CN" sz="2000" dirty="0" smtClean="0"/>
              <a:t>Stop </a:t>
            </a:r>
            <a:r>
              <a:rPr lang="en-US" altLang="zh-CN" sz="2000" dirty="0"/>
              <a:t>polishing </a:t>
            </a:r>
            <a:endParaRPr lang="en-US" altLang="zh-CN" sz="2000" dirty="0" smtClean="0"/>
          </a:p>
          <a:p>
            <a:r>
              <a:rPr lang="en-US" altLang="zh-CN" sz="2000" dirty="0" smtClean="0"/>
              <a:t>Tilt </a:t>
            </a:r>
            <a:r>
              <a:rPr lang="en-US" altLang="zh-CN" sz="2000" dirty="0"/>
              <a:t>to vertical and drain  </a:t>
            </a:r>
          </a:p>
          <a:p>
            <a:r>
              <a:rPr lang="en-US" altLang="zh-CN" sz="2000" dirty="0"/>
              <a:t>Rinse to Resistivity </a:t>
            </a:r>
            <a:r>
              <a:rPr lang="en-US" altLang="zh-CN" sz="2000" dirty="0" smtClean="0"/>
              <a:t>and drain</a:t>
            </a:r>
            <a:endParaRPr lang="en-US" altLang="zh-CN" sz="2000" dirty="0"/>
          </a:p>
          <a:p>
            <a:r>
              <a:rPr lang="en-US" altLang="zh-CN" sz="2000" dirty="0" smtClean="0"/>
              <a:t>Tilt </a:t>
            </a:r>
            <a:r>
              <a:rPr lang="en-US" altLang="zh-CN" sz="2000" dirty="0"/>
              <a:t>to </a:t>
            </a:r>
            <a:r>
              <a:rPr lang="en-US" altLang="zh-CN" sz="2000" dirty="0" smtClean="0"/>
              <a:t>horizontal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08706" y="1322731"/>
            <a:ext cx="3800647" cy="493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logging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with voltage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 and current with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rate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Temperatures</a:t>
            </a:r>
            <a:r>
              <a:rPr lang="zh-C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Inlet and outlet of the cavity</a:t>
            </a:r>
            <a:r>
              <a:rPr lang="zh-CN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points on cathode surface 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 Surface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cavity;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containers;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solution at various container</a:t>
            </a:r>
            <a:r>
              <a:rPr lang="zh-C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Resistivity </a:t>
            </a:r>
          </a:p>
          <a:p>
            <a:pPr marL="628650" lvl="1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Rinsing</a:t>
            </a:r>
          </a:p>
          <a:p>
            <a:pPr marL="628650" lvl="1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outside cooling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</a:t>
            </a:r>
            <a:r>
              <a:rPr lang="zh-C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6050"/>
          </a:xfrm>
        </p:spPr>
        <p:txBody>
          <a:bodyPr/>
          <a:lstStyle/>
          <a:p>
            <a:r>
              <a:rPr lang="en-US" altLang="zh-CN" dirty="0" smtClean="0"/>
              <a:t>Infrastructure needs to prepare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21177"/>
            <a:ext cx="7886700" cy="4755786"/>
          </a:xfrm>
        </p:spPr>
        <p:txBody>
          <a:bodyPr/>
          <a:lstStyle/>
          <a:p>
            <a:r>
              <a:rPr lang="en-US" altLang="zh-CN" dirty="0"/>
              <a:t>Two </a:t>
            </a:r>
            <a:r>
              <a:rPr lang="en-US" altLang="zh-CN" dirty="0" smtClean="0"/>
              <a:t>Chillers:10kW and 20kW</a:t>
            </a:r>
            <a:endParaRPr lang="en-US" altLang="zh-CN" dirty="0"/>
          </a:p>
          <a:p>
            <a:r>
              <a:rPr lang="en-US" altLang="zh-CN" dirty="0" smtClean="0"/>
              <a:t>Clean and constant </a:t>
            </a:r>
            <a:r>
              <a:rPr lang="en-US" altLang="zh-CN" dirty="0"/>
              <a:t>temperature </a:t>
            </a:r>
            <a:r>
              <a:rPr lang="en-US" altLang="zh-CN" dirty="0" smtClean="0"/>
              <a:t>environment</a:t>
            </a:r>
            <a:endParaRPr lang="en-US" altLang="zh-CN" dirty="0"/>
          </a:p>
          <a:p>
            <a:r>
              <a:rPr lang="en-US" altLang="zh-CN" dirty="0" smtClean="0"/>
              <a:t>Easily dismountable cabinet for the main part of EP system</a:t>
            </a:r>
          </a:p>
          <a:p>
            <a:r>
              <a:rPr lang="en-US" altLang="zh-CN" dirty="0" smtClean="0"/>
              <a:t>Gas monitors: HF, Hydrogen, Oxygen</a:t>
            </a:r>
          </a:p>
          <a:p>
            <a:r>
              <a:rPr lang="en-US" altLang="zh-CN" dirty="0" smtClean="0"/>
              <a:t>Shower </a:t>
            </a:r>
            <a:r>
              <a:rPr lang="en-US" altLang="zh-CN" dirty="0"/>
              <a:t>area and </a:t>
            </a:r>
            <a:r>
              <a:rPr lang="en-US" altLang="zh-CN" dirty="0" smtClean="0"/>
              <a:t>device , first-aid </a:t>
            </a:r>
            <a:r>
              <a:rPr lang="en-US" altLang="zh-CN" dirty="0"/>
              <a:t> medicine</a:t>
            </a:r>
          </a:p>
          <a:p>
            <a:r>
              <a:rPr lang="en-US" altLang="zh-CN" dirty="0" smtClean="0"/>
              <a:t>Area: 8m*8m*5m(high) (DIW not included 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6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EP System Features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090670"/>
            <a:ext cx="7886700" cy="4854939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Processing </a:t>
            </a:r>
            <a:r>
              <a:rPr lang="en-US" altLang="zh-CN" dirty="0"/>
              <a:t>horizontally while rotating </a:t>
            </a:r>
          </a:p>
          <a:p>
            <a:r>
              <a:rPr lang="en-US" altLang="zh-CN" dirty="0" smtClean="0"/>
              <a:t>Draining </a:t>
            </a:r>
            <a:r>
              <a:rPr lang="en-US" altLang="zh-CN" dirty="0"/>
              <a:t>vertically for the electrolyte and </a:t>
            </a:r>
            <a:r>
              <a:rPr lang="en-US" altLang="zh-CN" dirty="0" smtClean="0"/>
              <a:t>rinse </a:t>
            </a:r>
            <a:r>
              <a:rPr lang="en-US" altLang="zh-CN" dirty="0"/>
              <a:t>water </a:t>
            </a:r>
          </a:p>
          <a:p>
            <a:r>
              <a:rPr lang="en-US" altLang="zh-CN" dirty="0" smtClean="0"/>
              <a:t>Straight aluminum </a:t>
            </a:r>
            <a:r>
              <a:rPr lang="en-US" altLang="zh-CN" dirty="0"/>
              <a:t>cathode with electrolyte </a:t>
            </a:r>
            <a:r>
              <a:rPr lang="en-US" altLang="zh-CN" dirty="0" smtClean="0"/>
              <a:t>fill </a:t>
            </a:r>
            <a:r>
              <a:rPr lang="en-US" altLang="zh-CN" dirty="0"/>
              <a:t>ports located at cell </a:t>
            </a:r>
            <a:r>
              <a:rPr lang="en-US" altLang="zh-CN" dirty="0" smtClean="0"/>
              <a:t>centers </a:t>
            </a:r>
            <a:endParaRPr lang="en-US" altLang="zh-CN" dirty="0"/>
          </a:p>
          <a:p>
            <a:r>
              <a:rPr lang="en-US" altLang="zh-CN" dirty="0" smtClean="0"/>
              <a:t>Tooling </a:t>
            </a:r>
            <a:r>
              <a:rPr lang="en-US" altLang="zh-CN" dirty="0"/>
              <a:t>variable up to </a:t>
            </a:r>
            <a:r>
              <a:rPr lang="en-US" altLang="zh-CN" dirty="0" smtClean="0"/>
              <a:t>about 2 m cavity </a:t>
            </a:r>
            <a:r>
              <a:rPr lang="en-US" altLang="zh-CN" dirty="0"/>
              <a:t>length </a:t>
            </a:r>
            <a:r>
              <a:rPr lang="en-US" altLang="zh-CN" dirty="0" smtClean="0"/>
              <a:t>and 1m for diameter</a:t>
            </a:r>
          </a:p>
          <a:p>
            <a:r>
              <a:rPr lang="en-US" altLang="zh-CN" dirty="0" smtClean="0"/>
              <a:t>Maximum flow rate can be 70L/min </a:t>
            </a:r>
            <a:endParaRPr lang="en-US" altLang="zh-CN" dirty="0"/>
          </a:p>
          <a:p>
            <a:r>
              <a:rPr lang="en-US" altLang="zh-CN" dirty="0" smtClean="0"/>
              <a:t>Direct </a:t>
            </a:r>
            <a:r>
              <a:rPr lang="en-US" altLang="zh-CN" dirty="0"/>
              <a:t>current power supply rated at 50 volts </a:t>
            </a:r>
            <a:r>
              <a:rPr lang="en-US" altLang="zh-CN" dirty="0" smtClean="0"/>
              <a:t>and 1000 </a:t>
            </a:r>
            <a:r>
              <a:rPr lang="en-US" altLang="zh-CN" dirty="0"/>
              <a:t>amperes </a:t>
            </a:r>
          </a:p>
          <a:p>
            <a:r>
              <a:rPr lang="en-US" altLang="zh-CN" dirty="0" smtClean="0"/>
              <a:t>An </a:t>
            </a:r>
            <a:r>
              <a:rPr lang="en-US" altLang="zh-CN" dirty="0"/>
              <a:t>onboard 20kW </a:t>
            </a:r>
            <a:r>
              <a:rPr lang="en-US" altLang="zh-CN" dirty="0" smtClean="0"/>
              <a:t>heat </a:t>
            </a:r>
            <a:r>
              <a:rPr lang="en-US" altLang="zh-CN" dirty="0"/>
              <a:t>exchanger </a:t>
            </a:r>
            <a:r>
              <a:rPr lang="en-US" altLang="zh-CN" dirty="0" smtClean="0"/>
              <a:t>for EP process</a:t>
            </a:r>
            <a:endParaRPr lang="en-US" altLang="zh-CN" dirty="0"/>
          </a:p>
          <a:p>
            <a:r>
              <a:rPr lang="en-US" altLang="zh-CN" dirty="0" smtClean="0"/>
              <a:t>Chillers </a:t>
            </a:r>
            <a:r>
              <a:rPr lang="en-US" altLang="zh-CN" dirty="0"/>
              <a:t>for electrolyte temperature </a:t>
            </a:r>
            <a:r>
              <a:rPr lang="en-US" altLang="zh-CN" dirty="0" smtClean="0"/>
              <a:t>control (20kW </a:t>
            </a:r>
            <a:r>
              <a:rPr lang="en-US" altLang="zh-CN" dirty="0"/>
              <a:t>and 10kW 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r>
              <a:rPr lang="en-US" altLang="zh-CN" dirty="0" smtClean="0"/>
              <a:t>Automated </a:t>
            </a:r>
            <a:r>
              <a:rPr lang="en-US" altLang="zh-CN" dirty="0"/>
              <a:t>controls – programmable logic controller </a:t>
            </a:r>
            <a:r>
              <a:rPr lang="en-US" altLang="zh-CN" dirty="0" smtClean="0"/>
              <a:t>by both  PLC/ touch screen and a on line </a:t>
            </a:r>
            <a:r>
              <a:rPr lang="en-GB" altLang="zh-CN" dirty="0" smtClean="0"/>
              <a:t>Industrial </a:t>
            </a:r>
            <a:r>
              <a:rPr lang="en-GB" altLang="zh-CN" dirty="0"/>
              <a:t>Personal </a:t>
            </a:r>
            <a:r>
              <a:rPr lang="en-GB" altLang="zh-CN" dirty="0" smtClean="0"/>
              <a:t>Computer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6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Schedule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62491"/>
              </p:ext>
            </p:extLst>
          </p:nvPr>
        </p:nvGraphicFramePr>
        <p:xfrm>
          <a:off x="495654" y="1751887"/>
          <a:ext cx="8387164" cy="3739658"/>
        </p:xfrm>
        <a:graphic>
          <a:graphicData uri="http://schemas.openxmlformats.org/drawingml/2006/table">
            <a:tbl>
              <a:tblPr/>
              <a:tblGrid>
                <a:gridCol w="1461333"/>
                <a:gridCol w="784201"/>
                <a:gridCol w="614163"/>
                <a:gridCol w="614163"/>
                <a:gridCol w="614163"/>
                <a:gridCol w="614163"/>
                <a:gridCol w="614163"/>
                <a:gridCol w="614163"/>
                <a:gridCol w="614163"/>
                <a:gridCol w="614163"/>
                <a:gridCol w="614163"/>
                <a:gridCol w="614163"/>
              </a:tblGrid>
              <a:tr h="28766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76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Jun.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6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6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Administration</a:t>
                      </a:r>
                      <a:endParaRPr lang="en-GB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66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Supplier survey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66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</a:t>
                      </a:r>
                      <a:r>
                        <a:rPr lang="en-GB" altLang="zh-CN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</a:t>
                      </a:r>
                      <a:endParaRPr lang="en-GB" altLang="zh-CN" sz="14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66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Fabrication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66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Supplier survey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66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</a:t>
                      </a:r>
                      <a:r>
                        <a:rPr lang="en-GB" altLang="zh-CN" sz="14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</a:t>
                      </a:r>
                      <a:endParaRPr lang="en-GB" altLang="zh-CN" sz="14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66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Fabrication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66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GB" sz="1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purchase</a:t>
                      </a:r>
                      <a:endParaRPr lang="en-GB" sz="1400" b="1" i="0" u="none" strike="noStrike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66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66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Commissioning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3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4473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 smtClean="0"/>
              <a:t>Thank you!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1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478" y="192873"/>
            <a:ext cx="7886700" cy="1325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850" y="1511480"/>
            <a:ext cx="6380838" cy="23772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zh-CN" dirty="0"/>
              <a:t>EP as a critical technology for SRF cavity surface treatment was widely accepted and developed in the </a:t>
            </a:r>
            <a:r>
              <a:rPr lang="en-GB" altLang="zh-CN" dirty="0" smtClean="0"/>
              <a:t>world</a:t>
            </a:r>
            <a:r>
              <a:rPr lang="en-US" altLang="zh-CN" dirty="0" smtClean="0"/>
              <a:t>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/>
              <a:t>High accelerating field, e.g. ILC, XFEL;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/>
              <a:t>High Q</a:t>
            </a:r>
            <a:r>
              <a:rPr lang="en-US" altLang="zh-CN" baseline="-25000" dirty="0" smtClean="0"/>
              <a:t>0 </a:t>
            </a:r>
            <a:r>
              <a:rPr lang="en-US" altLang="zh-CN" dirty="0" smtClean="0"/>
              <a:t>studies, e.g. N-doping cavity for </a:t>
            </a:r>
            <a:r>
              <a:rPr lang="en-CA" altLang="zh-CN" dirty="0" smtClean="0"/>
              <a:t>LCLS-II;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060" y="1374562"/>
            <a:ext cx="1957290" cy="2885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10" y="4481884"/>
            <a:ext cx="3897318" cy="16625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129" y="4479235"/>
            <a:ext cx="3354425" cy="162997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31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187" y="909006"/>
            <a:ext cx="7886700" cy="654049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Effect of EP on 1.3GHz cavities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8" y="1818323"/>
            <a:ext cx="4637596" cy="2902268"/>
          </a:xfrm>
          <a:prstGeom prst="rect">
            <a:avLst/>
          </a:prstGeom>
          <a:noFill/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57864" y="1690689"/>
            <a:ext cx="4154488" cy="3157536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BA0E-54D2-4331-A0BE-9E0FF69ACC2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2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Effect of EP on </a:t>
            </a:r>
            <a:r>
              <a:rPr lang="en-US" altLang="zh-CN" sz="2400" dirty="0" smtClean="0">
                <a:solidFill>
                  <a:schemeClr val="tx1"/>
                </a:solidFill>
              </a:rPr>
              <a:t>650MHz </a:t>
            </a:r>
            <a:r>
              <a:rPr lang="en-US" altLang="zh-CN" sz="2400" dirty="0">
                <a:solidFill>
                  <a:schemeClr val="tx1"/>
                </a:solidFill>
              </a:rPr>
              <a:t>cavities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6278" y="2844850"/>
            <a:ext cx="4145279" cy="2940014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4889754" y="2941257"/>
            <a:ext cx="3625596" cy="27471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2914" y="5784864"/>
            <a:ext cx="4298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图：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红色为</a:t>
            </a:r>
            <a:r>
              <a:rPr lang="en-US" altLang="zh-CN" sz="1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BCP 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处理后的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650MHz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单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超导腔的</a:t>
            </a:r>
            <a:r>
              <a:rPr lang="en-US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2K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下的垂测结果</a:t>
            </a:r>
            <a:endParaRPr lang="zh-CN" altLang="en-US" sz="1200" dirty="0"/>
          </a:p>
        </p:txBody>
      </p:sp>
      <p:sp>
        <p:nvSpPr>
          <p:cNvPr id="7" name="矩形 6"/>
          <p:cNvSpPr/>
          <p:nvPr/>
        </p:nvSpPr>
        <p:spPr>
          <a:xfrm>
            <a:off x="4929311" y="5727822"/>
            <a:ext cx="3884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图：</a:t>
            </a:r>
            <a:r>
              <a:rPr lang="zh-CN" altLang="zh-CN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红色</a:t>
            </a:r>
            <a:r>
              <a:rPr lang="zh-CN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和绿色曲线为</a:t>
            </a:r>
            <a:r>
              <a:rPr lang="en-US" altLang="zh-CN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Fermilab</a:t>
            </a:r>
            <a:r>
              <a:rPr lang="zh-CN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ANL</a:t>
            </a:r>
            <a:r>
              <a:rPr lang="zh-CN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en-US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EP</a:t>
            </a:r>
            <a:r>
              <a:rPr lang="zh-CN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处理过的两支</a:t>
            </a:r>
            <a:r>
              <a:rPr lang="en-US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650MHz </a:t>
            </a:r>
            <a:r>
              <a:rPr lang="zh-CN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单</a:t>
            </a:r>
            <a:r>
              <a:rPr lang="en-US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zh-CN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超导腔在</a:t>
            </a:r>
            <a:r>
              <a:rPr lang="en-US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2K</a:t>
            </a:r>
            <a:r>
              <a:rPr lang="zh-CN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下的结果</a:t>
            </a:r>
            <a:endParaRPr lang="zh-CN" altLang="en-US" sz="1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74420" y="5249245"/>
            <a:ext cx="2057400" cy="365125"/>
          </a:xfrm>
        </p:spPr>
        <p:txBody>
          <a:bodyPr/>
          <a:lstStyle/>
          <a:p>
            <a:fld id="{33FCBA0E-54D2-4331-A0BE-9E0FF69ACC2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66278" y="1275190"/>
            <a:ext cx="8446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years, due to N-doping development, the EP results on lower frequency cavity like 650MHz can be found. However, the directly comparing between EP and  BCP on lower frequency cavities is not too much.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Here, we just take two 650MHz single cavities for example. EP can improve accelerating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grandient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Q0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Besides, EP is also critical for N-doping technology.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7514" y="1588049"/>
            <a:ext cx="7321171" cy="4351338"/>
          </a:xfrm>
        </p:spPr>
        <p:txBody>
          <a:bodyPr/>
          <a:lstStyle/>
          <a:p>
            <a:r>
              <a:rPr lang="en-CA" altLang="zh-CN" dirty="0" smtClean="0"/>
              <a:t>We would also like to build a EP system for future projects such as ILC, CEPC, Shanghai XFEL and so 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5</a:t>
            </a:fld>
            <a:endParaRPr lang="zh-CN" altLang="en-US"/>
          </a:p>
        </p:txBody>
      </p:sp>
      <p:graphicFrame>
        <p:nvGraphicFramePr>
          <p:cNvPr id="9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111116"/>
              </p:ext>
            </p:extLst>
          </p:nvPr>
        </p:nvGraphicFramePr>
        <p:xfrm>
          <a:off x="1241632" y="3498461"/>
          <a:ext cx="5664638" cy="148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5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59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14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test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test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382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MHz 2-cell Cavity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4E10 @ 22 MV/m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2E10 @16 MV/m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817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GHz 9-cell Cavity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3E10 @ 25 MV/m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2E10 @ 20 MV/m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063832" y="3190684"/>
            <a:ext cx="1177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CEPC </a:t>
            </a:r>
            <a:r>
              <a:rPr lang="en-US" altLang="zh-CN" sz="1400" b="1" dirty="0" smtClean="0"/>
              <a:t>Cavities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3230310" y="4614729"/>
            <a:ext cx="1504060" cy="3247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9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Capability requirements of EP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788" y="1394191"/>
            <a:ext cx="7886700" cy="181383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At this stage, we </a:t>
            </a:r>
            <a:r>
              <a:rPr lang="en-US" altLang="zh-CN" dirty="0"/>
              <a:t>would like </a:t>
            </a:r>
            <a:r>
              <a:rPr lang="en-US" altLang="zh-CN" dirty="0" smtClean="0"/>
              <a:t>a </a:t>
            </a:r>
            <a:r>
              <a:rPr lang="en-US" altLang="zh-CN" dirty="0"/>
              <a:t>horizontal EP </a:t>
            </a:r>
            <a:r>
              <a:rPr lang="en-US" altLang="zh-CN" dirty="0" smtClean="0"/>
              <a:t>facility.</a:t>
            </a:r>
            <a:endParaRPr lang="en-US" altLang="zh-CN" dirty="0"/>
          </a:p>
          <a:p>
            <a:r>
              <a:rPr lang="en-US" altLang="zh-CN" dirty="0"/>
              <a:t>Main purpose is for </a:t>
            </a:r>
            <a:r>
              <a:rPr lang="en-US" altLang="zh-CN" dirty="0" smtClean="0"/>
              <a:t>elliptical </a:t>
            </a:r>
            <a:r>
              <a:rPr lang="en-US" altLang="zh-CN" dirty="0"/>
              <a:t>SRF </a:t>
            </a:r>
            <a:r>
              <a:rPr lang="en-US" altLang="zh-CN" dirty="0" err="1"/>
              <a:t>Nb</a:t>
            </a:r>
            <a:r>
              <a:rPr lang="en-US" altLang="zh-CN" dirty="0"/>
              <a:t> </a:t>
            </a:r>
            <a:r>
              <a:rPr lang="en-US" altLang="zh-CN" dirty="0" smtClean="0"/>
              <a:t>cavities, compatible </a:t>
            </a:r>
            <a:r>
              <a:rPr lang="en-US" altLang="zh-CN" dirty="0"/>
              <a:t>for </a:t>
            </a:r>
            <a:r>
              <a:rPr lang="en-US" altLang="zh-CN" dirty="0" smtClean="0"/>
              <a:t>1.3GHz, 650MHz 5-cell, and 500MHz cavities.</a:t>
            </a:r>
          </a:p>
          <a:p>
            <a:r>
              <a:rPr lang="en-US" altLang="zh-CN" dirty="0" smtClean="0"/>
              <a:t>It can realize three function: Pre-EP, Bulk EP, and fresh EP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019648"/>
            <a:ext cx="2057400" cy="365125"/>
          </a:xfrm>
        </p:spPr>
        <p:txBody>
          <a:bodyPr/>
          <a:lstStyle/>
          <a:p>
            <a:fld id="{EFC2C185-46FB-4E48-8BEC-695330176CD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16" y="3359183"/>
            <a:ext cx="3961351" cy="10377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39" y="4594765"/>
            <a:ext cx="4223728" cy="17387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988" y="4830689"/>
            <a:ext cx="2560358" cy="1717259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5258396" y="4972658"/>
            <a:ext cx="2246811" cy="870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141292" y="4688558"/>
            <a:ext cx="497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900</a:t>
            </a:r>
            <a:endParaRPr lang="zh-CN" altLang="en-US" sz="1600" dirty="0"/>
          </a:p>
        </p:txBody>
      </p:sp>
      <p:cxnSp>
        <p:nvCxnSpPr>
          <p:cNvPr id="12" name="直接箭头连接符 11"/>
          <p:cNvCxnSpPr>
            <a:endCxn id="7" idx="2"/>
          </p:cNvCxnSpPr>
          <p:nvPr/>
        </p:nvCxnSpPr>
        <p:spPr>
          <a:xfrm>
            <a:off x="6381801" y="5116302"/>
            <a:ext cx="8366" cy="143164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12132" y="5600971"/>
            <a:ext cx="514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530</a:t>
            </a:r>
            <a:endParaRPr lang="zh-CN" altLang="en-US" sz="1600" dirty="0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7319605" y="5463835"/>
            <a:ext cx="0" cy="69605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293480" y="5600971"/>
            <a:ext cx="514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220</a:t>
            </a:r>
            <a:endParaRPr lang="zh-CN" altLang="en-US" sz="1600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873641" y="5566058"/>
            <a:ext cx="0" cy="44619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59018" y="5638811"/>
            <a:ext cx="514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170</a:t>
            </a:r>
            <a:endParaRPr lang="zh-CN" altLang="en-US" sz="16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396" y="3208022"/>
            <a:ext cx="3282803" cy="1451463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805858" y="5566058"/>
            <a:ext cx="4010690" cy="3127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endCxn id="7" idx="2"/>
          </p:cNvCxnSpPr>
          <p:nvPr/>
        </p:nvCxnSpPr>
        <p:spPr>
          <a:xfrm>
            <a:off x="6387502" y="5108344"/>
            <a:ext cx="2665" cy="143960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7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components for EP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7308" y="1438305"/>
            <a:ext cx="7618042" cy="4652963"/>
          </a:xfrm>
        </p:spPr>
        <p:txBody>
          <a:bodyPr/>
          <a:lstStyle/>
          <a:p>
            <a:r>
              <a:rPr lang="en-US" altLang="zh-CN" dirty="0" smtClean="0"/>
              <a:t>Main parts of EP systems need to fabricate</a:t>
            </a:r>
          </a:p>
          <a:p>
            <a:pPr lvl="1"/>
            <a:r>
              <a:rPr lang="en-US" altLang="zh-CN" dirty="0"/>
              <a:t>Flow scheme/plumbing</a:t>
            </a:r>
          </a:p>
          <a:p>
            <a:pPr lvl="1"/>
            <a:r>
              <a:rPr lang="en-US" altLang="zh-CN" dirty="0"/>
              <a:t>Mechanical/structural</a:t>
            </a:r>
          </a:p>
          <a:p>
            <a:pPr lvl="1"/>
            <a:r>
              <a:rPr lang="en-US" altLang="zh-CN" dirty="0"/>
              <a:t>Controls/data logging </a:t>
            </a:r>
          </a:p>
          <a:p>
            <a:pPr lvl="1"/>
            <a:r>
              <a:rPr lang="en-US" altLang="zh-CN" dirty="0" smtClean="0"/>
              <a:t>Infrastructure</a:t>
            </a:r>
            <a:endParaRPr lang="en-US" altLang="zh-CN" dirty="0"/>
          </a:p>
          <a:p>
            <a:r>
              <a:rPr lang="en-US" altLang="zh-CN" dirty="0"/>
              <a:t>S</a:t>
            </a:r>
            <a:r>
              <a:rPr lang="en-US" altLang="zh-CN" dirty="0" smtClean="0"/>
              <a:t>hared equipment and infrastructure:</a:t>
            </a:r>
          </a:p>
          <a:p>
            <a:pPr lvl="1"/>
            <a:r>
              <a:rPr lang="en-US" altLang="zh-CN" dirty="0"/>
              <a:t>DI water of  </a:t>
            </a:r>
            <a:r>
              <a:rPr lang="en-US" altLang="zh-CN" dirty="0" smtClean="0"/>
              <a:t>2M</a:t>
            </a:r>
            <a:r>
              <a:rPr lang="el-GR" altLang="zh-CN" dirty="0"/>
              <a:t>Ω.</a:t>
            </a:r>
            <a:r>
              <a:rPr lang="en-US" altLang="zh-CN" dirty="0" smtClean="0"/>
              <a:t>cm</a:t>
            </a:r>
          </a:p>
          <a:p>
            <a:pPr lvl="1"/>
            <a:r>
              <a:rPr lang="en-US" altLang="zh-CN" dirty="0" smtClean="0"/>
              <a:t>Ultrasonic cleaning</a:t>
            </a:r>
          </a:p>
          <a:p>
            <a:pPr lvl="1"/>
            <a:r>
              <a:rPr lang="en-US" altLang="zh-CN" dirty="0" smtClean="0"/>
              <a:t>HPR</a:t>
            </a:r>
          </a:p>
          <a:p>
            <a:pPr lvl="1"/>
            <a:r>
              <a:rPr lang="en-US" altLang="zh-CN" dirty="0" smtClean="0"/>
              <a:t>Waste treatment facilities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455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Flow scheme/plumbing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4" y="2865940"/>
            <a:ext cx="8775646" cy="335999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28650" y="1059679"/>
            <a:ext cx="57187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mixing and storage </a:t>
            </a:r>
            <a:r>
              <a:rPr lang="en-GB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  <a:p>
            <a:pPr marL="800100" lvl="1" indent="-342900">
              <a:buAutoNum type="arabicParenR"/>
            </a:pP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AutoNum type="arabicParenR"/>
            </a:pP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 </a:t>
            </a:r>
            <a:r>
              <a:rPr lang="en-GB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  <a:p>
            <a:pPr lvl="1"/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Circulation: acid level ~60% of the cavity volume</a:t>
            </a:r>
          </a:p>
          <a:p>
            <a:pPr lvl="1"/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Cooling 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mixing acid and EP process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Hydrogen gas 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dilution for maximum H2 rate of 7L/min.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7555" y="339488"/>
            <a:ext cx="7886700" cy="1070567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Requirements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9</a:t>
            </a:fld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77591"/>
              </p:ext>
            </p:extLst>
          </p:nvPr>
        </p:nvGraphicFramePr>
        <p:xfrm>
          <a:off x="820396" y="1347387"/>
          <a:ext cx="7694954" cy="50089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98961"/>
                <a:gridCol w="3435409"/>
                <a:gridCol w="2960584"/>
              </a:tblGrid>
              <a:tr h="693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Program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 mixing and storage 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Circulation unit</a:t>
                      </a:r>
                    </a:p>
                  </a:txBody>
                  <a:tcPr marL="68580" marR="68580" marT="0" marB="0" anchor="ctr"/>
                </a:tc>
              </a:tr>
              <a:tr h="693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可实现溶液的配制，可实现各单元对超导后处理的溶液供给、各单元间的溶液循环、管路的清洗和废酸的排放；可实现自动控制和数据获取；溶液排除后，无管路残留积液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Similar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3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接液部分均满足高洁净品质；系统阀门及管路材质：</a:t>
                      </a:r>
                      <a:r>
                        <a:rPr lang="en-US" sz="1050" kern="100" dirty="0">
                          <a:effectLst/>
                        </a:rPr>
                        <a:t>PFA/PVDF</a:t>
                      </a:r>
                      <a:r>
                        <a:rPr lang="zh-CN" sz="1050" kern="100" dirty="0">
                          <a:effectLst/>
                        </a:rPr>
                        <a:t>；设备部分采用</a:t>
                      </a:r>
                      <a:r>
                        <a:rPr lang="en-US" sz="1050" kern="100" dirty="0">
                          <a:effectLst/>
                        </a:rPr>
                        <a:t>PP</a:t>
                      </a:r>
                      <a:r>
                        <a:rPr lang="zh-CN" sz="1050" kern="100" dirty="0">
                          <a:effectLst/>
                        </a:rPr>
                        <a:t>外壳做包板，金属骨架作支撑，所有外露金属需包覆；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ts val="18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Similar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 rate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溶液配制速度≥</a:t>
                      </a:r>
                      <a:r>
                        <a:rPr lang="en-US" sz="1050" kern="100" dirty="0">
                          <a:effectLst/>
                        </a:rPr>
                        <a:t>50L/hour</a:t>
                      </a:r>
                      <a:r>
                        <a:rPr lang="zh-CN" sz="1050" kern="100" dirty="0">
                          <a:effectLst/>
                        </a:rPr>
                        <a:t>，供液流量≥</a:t>
                      </a:r>
                      <a:r>
                        <a:rPr lang="en-US" sz="1050" kern="100" dirty="0" smtClean="0">
                          <a:effectLst/>
                        </a:rPr>
                        <a:t>20L/min, Pneumatic Pump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工艺循环流量≥</a:t>
                      </a:r>
                      <a:r>
                        <a:rPr lang="en-US" altLang="zh-CN" sz="1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70L/min</a:t>
                      </a:r>
                      <a:r>
                        <a:rPr lang="zh-CN" altLang="en-US" sz="11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 650MHz</a:t>
                      </a:r>
                      <a:r>
                        <a:rPr lang="zh-CN" altLang="en-US" sz="1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；工艺循环流量≥</a:t>
                      </a:r>
                      <a:r>
                        <a:rPr lang="en-US" altLang="zh-CN" sz="1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25L/min 1.3GHz; magnetic pump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7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Acid/</a:t>
                      </a:r>
                      <a:r>
                        <a:rPr lang="en-US" altLang="zh-CN" sz="1400" kern="100" baseline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mixing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配液精度±</a:t>
                      </a:r>
                      <a:r>
                        <a:rPr lang="en-US" sz="1100" kern="100" dirty="0">
                          <a:effectLst/>
                        </a:rPr>
                        <a:t>1%</a:t>
                      </a:r>
                      <a:r>
                        <a:rPr lang="zh-CN" sz="1100" kern="100" dirty="0">
                          <a:effectLst/>
                        </a:rPr>
                        <a:t>；配酸时温度≤</a:t>
                      </a:r>
                      <a:r>
                        <a:rPr lang="en-US" sz="1100" kern="100" dirty="0">
                          <a:effectLst/>
                        </a:rPr>
                        <a:t>35</a:t>
                      </a:r>
                      <a:r>
                        <a:rPr lang="zh-CN" sz="1100" kern="100" dirty="0">
                          <a:effectLst/>
                        </a:rPr>
                        <a:t>℃（室温</a:t>
                      </a:r>
                      <a:r>
                        <a:rPr lang="en-US" sz="1100" kern="100" dirty="0">
                          <a:effectLst/>
                        </a:rPr>
                        <a:t>25</a:t>
                      </a:r>
                      <a:r>
                        <a:rPr lang="zh-CN" sz="1100" kern="100" dirty="0">
                          <a:effectLst/>
                        </a:rPr>
                        <a:t>℃</a:t>
                      </a:r>
                      <a:r>
                        <a:rPr lang="zh-CN" sz="1100" kern="100" dirty="0" smtClean="0">
                          <a:effectLst/>
                        </a:rPr>
                        <a:t>）；</a:t>
                      </a:r>
                      <a:r>
                        <a:rPr lang="en-US" altLang="zh-CN" sz="1100" kern="100" dirty="0" smtClean="0">
                          <a:effectLst/>
                        </a:rPr>
                        <a:t>cooling</a:t>
                      </a:r>
                      <a:r>
                        <a:rPr lang="en-US" altLang="zh-CN" sz="1100" kern="100" baseline="0" dirty="0" smtClean="0">
                          <a:effectLst/>
                        </a:rPr>
                        <a:t> 10kW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CN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℃</a:t>
                      </a: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±0.5</a:t>
                      </a:r>
                      <a:r>
                        <a:rPr lang="zh-CN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℃</a:t>
                      </a: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@15L/min, cooling 20kW; filter with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altLang="zh-CN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0.2μ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m;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6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Container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Volumes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去离子水储箱：</a:t>
                      </a:r>
                      <a:r>
                        <a:rPr lang="en-US" sz="1050" kern="100" dirty="0">
                          <a:effectLst/>
                        </a:rPr>
                        <a:t>2500L</a:t>
                      </a:r>
                      <a:r>
                        <a:rPr lang="zh-CN" sz="1050" kern="100" dirty="0">
                          <a:effectLst/>
                        </a:rPr>
                        <a:t>，材质：进口</a:t>
                      </a:r>
                      <a:r>
                        <a:rPr lang="en-US" sz="1050" kern="100" dirty="0">
                          <a:effectLst/>
                        </a:rPr>
                        <a:t>PP</a:t>
                      </a:r>
                      <a:r>
                        <a:rPr lang="zh-CN" sz="1050" kern="100" dirty="0">
                          <a:effectLst/>
                        </a:rPr>
                        <a:t>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新酸配置容器：</a:t>
                      </a:r>
                      <a:r>
                        <a:rPr lang="en-US" sz="1050" kern="100" dirty="0">
                          <a:effectLst/>
                        </a:rPr>
                        <a:t>200L</a:t>
                      </a:r>
                      <a:r>
                        <a:rPr lang="zh-CN" sz="1050" kern="100" dirty="0">
                          <a:effectLst/>
                        </a:rPr>
                        <a:t>，材质：进口</a:t>
                      </a:r>
                      <a:r>
                        <a:rPr lang="en-US" sz="1050" kern="100" dirty="0">
                          <a:effectLst/>
                        </a:rPr>
                        <a:t>PVDF</a:t>
                      </a:r>
                      <a:r>
                        <a:rPr lang="zh-CN" sz="1050" kern="100" dirty="0">
                          <a:effectLst/>
                        </a:rPr>
                        <a:t>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深度抛光容器：</a:t>
                      </a:r>
                      <a:r>
                        <a:rPr lang="en-US" sz="1050" kern="100" dirty="0">
                          <a:effectLst/>
                        </a:rPr>
                        <a:t>500L</a:t>
                      </a:r>
                      <a:r>
                        <a:rPr lang="zh-CN" sz="1050" kern="100" dirty="0">
                          <a:effectLst/>
                        </a:rPr>
                        <a:t>，材质：进口</a:t>
                      </a:r>
                      <a:r>
                        <a:rPr lang="en-US" sz="1050" kern="100" dirty="0">
                          <a:effectLst/>
                        </a:rPr>
                        <a:t>PVDF</a:t>
                      </a:r>
                      <a:r>
                        <a:rPr lang="zh-CN" sz="1050" kern="100" dirty="0">
                          <a:effectLst/>
                        </a:rPr>
                        <a:t>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预处理容器：</a:t>
                      </a:r>
                      <a:r>
                        <a:rPr lang="en-US" sz="1050" kern="100" dirty="0">
                          <a:effectLst/>
                        </a:rPr>
                        <a:t>200L</a:t>
                      </a:r>
                      <a:r>
                        <a:rPr lang="zh-CN" sz="1050" kern="100" dirty="0">
                          <a:effectLst/>
                        </a:rPr>
                        <a:t>，材质：进口</a:t>
                      </a:r>
                      <a:r>
                        <a:rPr lang="en-US" sz="1050" kern="100" dirty="0">
                          <a:effectLst/>
                        </a:rPr>
                        <a:t>PVDF</a:t>
                      </a:r>
                      <a:r>
                        <a:rPr lang="zh-CN" sz="1050" kern="100" dirty="0">
                          <a:effectLst/>
                        </a:rPr>
                        <a:t>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废液收集容器：</a:t>
                      </a:r>
                      <a:r>
                        <a:rPr lang="en-US" sz="1050" kern="100" dirty="0">
                          <a:effectLst/>
                        </a:rPr>
                        <a:t>500L</a:t>
                      </a:r>
                      <a:r>
                        <a:rPr lang="zh-CN" sz="1050" kern="100" dirty="0">
                          <a:effectLst/>
                        </a:rPr>
                        <a:t>，材质：进口</a:t>
                      </a:r>
                      <a:r>
                        <a:rPr lang="en-US" sz="1050" kern="100" dirty="0">
                          <a:effectLst/>
                        </a:rPr>
                        <a:t>PVDF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Buffer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container 1: 500L</a:t>
                      </a:r>
                    </a:p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Buffer container 2: 200L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3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Leaking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check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系统管路充入</a:t>
                      </a:r>
                      <a:r>
                        <a:rPr lang="en-US" sz="1050" kern="100" dirty="0">
                          <a:effectLst/>
                        </a:rPr>
                        <a:t>0.12MPa</a:t>
                      </a:r>
                      <a:r>
                        <a:rPr lang="zh-CN" sz="1050" kern="100" dirty="0">
                          <a:effectLst/>
                        </a:rPr>
                        <a:t>的氮气正压，半小时内压力降低小于千分之二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Hydrogen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pumping: air filter </a:t>
                      </a:r>
                      <a:r>
                        <a:rPr lang="el-GR" altLang="zh-CN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</a:t>
                      </a:r>
                      <a:r>
                        <a:rPr lang="en-US" altLang="zh-CN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l-GR" altLang="zh-CN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CN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4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16862</TotalTime>
  <Words>1193</Words>
  <Application>Microsoft Office PowerPoint</Application>
  <PresentationFormat>全屏显示(4:3)</PresentationFormat>
  <Paragraphs>228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Times New Roman</vt:lpstr>
      <vt:lpstr>Office 主题</vt:lpstr>
      <vt:lpstr>EP system development at IHEP</vt:lpstr>
      <vt:lpstr>Introduction</vt:lpstr>
      <vt:lpstr>Effect of EP on 1.3GHz cavities</vt:lpstr>
      <vt:lpstr>Effect of EP on 650MHz cavities</vt:lpstr>
      <vt:lpstr>PowerPoint 演示文稿</vt:lpstr>
      <vt:lpstr>Capability requirements of EP system</vt:lpstr>
      <vt:lpstr>Main components for EP system</vt:lpstr>
      <vt:lpstr>Flow scheme/plumbing</vt:lpstr>
      <vt:lpstr>Requirements</vt:lpstr>
      <vt:lpstr>Mechanical/structural</vt:lpstr>
      <vt:lpstr>Cooling</vt:lpstr>
      <vt:lpstr> Controls/Data Logging </vt:lpstr>
      <vt:lpstr>Infrastructure needs to prepare</vt:lpstr>
      <vt:lpstr>EP System Features </vt:lpstr>
      <vt:lpstr>Schedule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CEPC水平电抛光设备研制 前期工作</dc:title>
  <dc:creator>Song Jin</dc:creator>
  <cp:lastModifiedBy>Song Jin</cp:lastModifiedBy>
  <cp:revision>432</cp:revision>
  <dcterms:created xsi:type="dcterms:W3CDTF">2016-04-19T01:52:38Z</dcterms:created>
  <dcterms:modified xsi:type="dcterms:W3CDTF">2017-07-13T11:54:23Z</dcterms:modified>
</cp:coreProperties>
</file>